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6"/>
  </p:notesMasterIdLst>
  <p:sldIdLst>
    <p:sldId id="256" r:id="rId2"/>
    <p:sldId id="257" r:id="rId3"/>
    <p:sldId id="277" r:id="rId4"/>
    <p:sldId id="278" r:id="rId5"/>
    <p:sldId id="279" r:id="rId6"/>
    <p:sldId id="280" r:id="rId7"/>
    <p:sldId id="281" r:id="rId8"/>
    <p:sldId id="282" r:id="rId9"/>
    <p:sldId id="287" r:id="rId10"/>
    <p:sldId id="288" r:id="rId11"/>
    <p:sldId id="289" r:id="rId12"/>
    <p:sldId id="290" r:id="rId13"/>
    <p:sldId id="291" r:id="rId14"/>
    <p:sldId id="292" r:id="rId15"/>
    <p:sldId id="283" r:id="rId16"/>
    <p:sldId id="293" r:id="rId17"/>
    <p:sldId id="294" r:id="rId18"/>
    <p:sldId id="295" r:id="rId19"/>
    <p:sldId id="284" r:id="rId20"/>
    <p:sldId id="285" r:id="rId21"/>
    <p:sldId id="286" r:id="rId22"/>
    <p:sldId id="296" r:id="rId23"/>
    <p:sldId id="275" r:id="rId24"/>
    <p:sldId id="276"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DED"/>
    <a:srgbClr val="13CBFA"/>
    <a:srgbClr val="10B4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snapToGrid="0">
      <p:cViewPr varScale="1">
        <p:scale>
          <a:sx n="60" d="100"/>
          <a:sy n="60" d="100"/>
        </p:scale>
        <p:origin x="78" y="10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2/1/23/7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75/"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ngu-van-6-2/1/23/75/"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ngu-van-6-2/1/23/75/"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ngu-van-6-2/1/23/75/" TargetMode="External"/><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8B4F0AEA-25F9-C28C-EB64-79D189BB322A}"/>
              </a:ext>
            </a:extLst>
          </p:cNvPr>
          <p:cNvSpPr txBox="1"/>
          <p:nvPr/>
        </p:nvSpPr>
        <p:spPr>
          <a:xfrm>
            <a:off x="9510944" y="243993"/>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650654EE-CC26-16A1-9614-96EECD884D2A}"/>
              </a:ext>
            </a:extLst>
          </p:cNvPr>
          <p:cNvSpPr txBox="1"/>
          <p:nvPr/>
        </p:nvSpPr>
        <p:spPr>
          <a:xfrm>
            <a:off x="9370267" y="890324"/>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Google Shape;54;p1">
            <a:extLst>
              <a:ext uri="{FF2B5EF4-FFF2-40B4-BE49-F238E27FC236}">
                <a16:creationId xmlns:a16="http://schemas.microsoft.com/office/drawing/2014/main" id="{5C5E56D9-1E13-2159-2BDE-3E0C994F6EE9}"/>
              </a:ext>
            </a:extLst>
          </p:cNvPr>
          <p:cNvSpPr txBox="1">
            <a:spLocks/>
          </p:cNvSpPr>
          <p:nvPr/>
        </p:nvSpPr>
        <p:spPr>
          <a:xfrm>
            <a:off x="1937221" y="2245976"/>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rPr>
              <a:t>Bài 9</a:t>
            </a:r>
            <a:endParaRPr kumimoji="0" lang="en-US"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5" name="Google Shape;54;p1">
            <a:extLst>
              <a:ext uri="{FF2B5EF4-FFF2-40B4-BE49-F238E27FC236}">
                <a16:creationId xmlns:a16="http://schemas.microsoft.com/office/drawing/2014/main" id="{2B995512-46DD-DD39-8007-C51CE514F69F}"/>
              </a:ext>
            </a:extLst>
          </p:cNvPr>
          <p:cNvSpPr txBox="1">
            <a:spLocks/>
          </p:cNvSpPr>
          <p:nvPr/>
        </p:nvSpPr>
        <p:spPr>
          <a:xfrm>
            <a:off x="-415185" y="3429000"/>
            <a:ext cx="13022366"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dirty="0">
                <a:solidFill>
                  <a:srgbClr val="FF0000"/>
                </a:solidFill>
                <a:latin typeface="UTM Avo" panose="02040603050506020204" pitchFamily="18" charset="0"/>
                <a:cs typeface="Arial" panose="020B0604020202020204" pitchFamily="34" charset="0"/>
              </a:rPr>
              <a:t>Thực hành tiếng Việt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F60CB831-EAC6-DAE1-4132-4B8B69AA6072}"/>
              </a:ext>
            </a:extLst>
          </p:cNvPr>
          <p:cNvPicPr>
            <a:picLocks noChangeAspect="1"/>
          </p:cNvPicPr>
          <p:nvPr/>
        </p:nvPicPr>
        <p:blipFill>
          <a:blip r:embed="rId5"/>
          <a:stretch>
            <a:fillRect/>
          </a:stretch>
        </p:blipFill>
        <p:spPr>
          <a:xfrm>
            <a:off x="4501082" y="3243262"/>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1AC912-7C67-2CD1-4504-D71D63FB07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42083">
            <a:off x="10178163" y="1391198"/>
            <a:ext cx="837007" cy="586951"/>
          </a:xfrm>
          <a:prstGeom prst="rect">
            <a:avLst/>
          </a:prstGeom>
        </p:spPr>
      </p:pic>
      <p:pic>
        <p:nvPicPr>
          <p:cNvPr id="7" name="Picture 6">
            <a:extLst>
              <a:ext uri="{FF2B5EF4-FFF2-40B4-BE49-F238E27FC236}">
                <a16:creationId xmlns:a16="http://schemas.microsoft.com/office/drawing/2014/main" id="{319430BA-23A8-96EC-0D3C-9232796B83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47516" y="1894167"/>
            <a:ext cx="9696968" cy="4615613"/>
          </a:xfrm>
          <a:prstGeom prst="rect">
            <a:avLst/>
          </a:prstGeom>
        </p:spPr>
      </p:pic>
      <p:sp>
        <p:nvSpPr>
          <p:cNvPr id="8" name="TextBox 7">
            <a:extLst>
              <a:ext uri="{FF2B5EF4-FFF2-40B4-BE49-F238E27FC236}">
                <a16:creationId xmlns:a16="http://schemas.microsoft.com/office/drawing/2014/main" id="{1F32355B-3CB2-775D-A757-04B2EAFE5245}"/>
              </a:ext>
            </a:extLst>
          </p:cNvPr>
          <p:cNvSpPr txBox="1"/>
          <p:nvPr/>
        </p:nvSpPr>
        <p:spPr>
          <a:xfrm>
            <a:off x="1614385" y="2325278"/>
            <a:ext cx="8963230" cy="507831"/>
          </a:xfrm>
          <a:prstGeom prst="rect">
            <a:avLst/>
          </a:prstGeom>
          <a:noFill/>
        </p:spPr>
        <p:txBody>
          <a:bodyPr wrap="square" rtlCol="0">
            <a:spAutoFit/>
          </a:bodyPr>
          <a:lstStyle/>
          <a:p>
            <a:pPr algn="ctr"/>
            <a:r>
              <a:rPr lang="en-US" sz="2700" b="1" dirty="0" err="1">
                <a:solidFill>
                  <a:schemeClr val="tx1"/>
                </a:solidFill>
                <a:latin typeface="UTM Avo" panose="02040603050506020204" pitchFamily="18"/>
                <a:cs typeface="Arial" panose="020B0604020202020204" pitchFamily="34" charset="0"/>
              </a:rPr>
              <a:t>Thảo</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luận</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theo</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nhóm</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đôi</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hoàn</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thành</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bảng</a:t>
            </a:r>
            <a:r>
              <a:rPr lang="en-US" sz="2700" b="1" dirty="0">
                <a:solidFill>
                  <a:schemeClr val="tx1"/>
                </a:solidFill>
                <a:latin typeface="UTM Avo" panose="02040603050506020204" pitchFamily="18"/>
                <a:cs typeface="Arial" panose="020B0604020202020204" pitchFamily="34" charset="0"/>
              </a:rPr>
              <a:t> </a:t>
            </a:r>
            <a:r>
              <a:rPr lang="en-US" sz="2700" b="1" dirty="0" err="1">
                <a:solidFill>
                  <a:schemeClr val="tx1"/>
                </a:solidFill>
                <a:latin typeface="UTM Avo" panose="02040603050506020204" pitchFamily="18"/>
                <a:cs typeface="Arial" panose="020B0604020202020204" pitchFamily="34" charset="0"/>
              </a:rPr>
              <a:t>sau</a:t>
            </a:r>
            <a:r>
              <a:rPr lang="en-US" sz="2700" b="1" dirty="0">
                <a:solidFill>
                  <a:schemeClr val="tx1"/>
                </a:solidFill>
                <a:latin typeface="UTM Avo" panose="02040603050506020204" pitchFamily="18"/>
                <a:cs typeface="Arial" panose="020B0604020202020204" pitchFamily="34" charset="0"/>
              </a:rPr>
              <a:t>:</a:t>
            </a:r>
          </a:p>
        </p:txBody>
      </p:sp>
      <p:graphicFrame>
        <p:nvGraphicFramePr>
          <p:cNvPr id="9" name="Table 8">
            <a:extLst>
              <a:ext uri="{FF2B5EF4-FFF2-40B4-BE49-F238E27FC236}">
                <a16:creationId xmlns:a16="http://schemas.microsoft.com/office/drawing/2014/main" id="{6CB34F79-705D-D276-C066-F2EB50302DB4}"/>
              </a:ext>
            </a:extLst>
          </p:cNvPr>
          <p:cNvGraphicFramePr>
            <a:graphicFrameLocks noGrp="1"/>
          </p:cNvGraphicFramePr>
          <p:nvPr>
            <p:extLst>
              <p:ext uri="{D42A27DB-BD31-4B8C-83A1-F6EECF244321}">
                <p14:modId xmlns:p14="http://schemas.microsoft.com/office/powerpoint/2010/main" val="937389071"/>
              </p:ext>
            </p:extLst>
          </p:nvPr>
        </p:nvGraphicFramePr>
        <p:xfrm>
          <a:off x="1614385" y="3068074"/>
          <a:ext cx="8963228" cy="2801722"/>
        </p:xfrm>
        <a:graphic>
          <a:graphicData uri="http://schemas.openxmlformats.org/drawingml/2006/table">
            <a:tbl>
              <a:tblPr firstRow="1" firstCol="1" bandRow="1">
                <a:tableStyleId>{5940675A-B579-460E-94D1-54222C63F5DA}</a:tableStyleId>
              </a:tblPr>
              <a:tblGrid>
                <a:gridCol w="2929994">
                  <a:extLst>
                    <a:ext uri="{9D8B030D-6E8A-4147-A177-3AD203B41FA5}">
                      <a16:colId xmlns:a16="http://schemas.microsoft.com/office/drawing/2014/main" val="3857691294"/>
                    </a:ext>
                  </a:extLst>
                </a:gridCol>
                <a:gridCol w="3238845">
                  <a:extLst>
                    <a:ext uri="{9D8B030D-6E8A-4147-A177-3AD203B41FA5}">
                      <a16:colId xmlns:a16="http://schemas.microsoft.com/office/drawing/2014/main" val="921089120"/>
                    </a:ext>
                  </a:extLst>
                </a:gridCol>
                <a:gridCol w="2794389">
                  <a:extLst>
                    <a:ext uri="{9D8B030D-6E8A-4147-A177-3AD203B41FA5}">
                      <a16:colId xmlns:a16="http://schemas.microsoft.com/office/drawing/2014/main" val="1904130764"/>
                    </a:ext>
                  </a:extLst>
                </a:gridCol>
              </a:tblGrid>
              <a:tr h="1397818">
                <a:tc>
                  <a:txBody>
                    <a:bodyPr/>
                    <a:lstStyle/>
                    <a:p>
                      <a:pPr algn="ctr">
                        <a:lnSpc>
                          <a:spcPct val="150000"/>
                        </a:lnSpc>
                        <a:tabLst>
                          <a:tab pos="3778250" algn="l"/>
                        </a:tabLst>
                      </a:pPr>
                      <a:r>
                        <a:rPr lang="vi-VN" sz="1900" dirty="0">
                          <a:effectLst/>
                          <a:latin typeface="UTM Avo" panose="02040603050506020204" pitchFamily="18"/>
                        </a:rPr>
                        <a:t>Liệt kê điều em đã biết về trạ</a:t>
                      </a:r>
                      <a:r>
                        <a:rPr lang="en-US" sz="1900" dirty="0">
                          <a:effectLst/>
                          <a:latin typeface="UTM Avo" panose="02040603050506020204" pitchFamily="18"/>
                          <a:cs typeface="Arial" panose="020B0604020202020204" pitchFamily="34" charset="0"/>
                        </a:rPr>
                        <a:t>n</a:t>
                      </a:r>
                      <a:r>
                        <a:rPr lang="vi-VN" sz="1900" dirty="0">
                          <a:effectLst/>
                          <a:latin typeface="UTM Avo" panose="02040603050506020204" pitchFamily="18"/>
                        </a:rPr>
                        <a:t>g ngữ ở Tiểu học</a:t>
                      </a:r>
                      <a:endParaRPr lang="en-US" sz="1900" dirty="0">
                        <a:effectLst/>
                        <a:latin typeface="UTM Avo" panose="02040603050506020204" pitchFamily="18"/>
                        <a:ea typeface="Times New Roman" panose="02020603050405020304" pitchFamily="18" charset="0"/>
                        <a:cs typeface="Times New Roman" panose="02020603050405020304" pitchFamily="18" charset="0"/>
                      </a:endParaRPr>
                    </a:p>
                  </a:txBody>
                  <a:tcPr marL="37148" marR="37148" marT="0" marB="0" anchor="ctr"/>
                </a:tc>
                <a:tc>
                  <a:txBody>
                    <a:bodyPr/>
                    <a:lstStyle/>
                    <a:p>
                      <a:pPr algn="ctr">
                        <a:lnSpc>
                          <a:spcPct val="150000"/>
                        </a:lnSpc>
                        <a:tabLst>
                          <a:tab pos="3778250" algn="l"/>
                        </a:tabLst>
                      </a:pPr>
                      <a:r>
                        <a:rPr lang="vi-VN" sz="1900" dirty="0">
                          <a:effectLst/>
                          <a:latin typeface="UTM Avo" panose="02040603050506020204" pitchFamily="18"/>
                        </a:rPr>
                        <a:t>Những điều em muốn biết về cách sử dụng, công dụng của trạng ngữ</a:t>
                      </a:r>
                      <a:endParaRPr lang="en-US" sz="1900" dirty="0">
                        <a:effectLst/>
                        <a:latin typeface="UTM Avo" panose="02040603050506020204" pitchFamily="18"/>
                        <a:ea typeface="Times New Roman" panose="02020603050405020304" pitchFamily="18" charset="0"/>
                        <a:cs typeface="Times New Roman" panose="02020603050405020304" pitchFamily="18" charset="0"/>
                      </a:endParaRPr>
                    </a:p>
                  </a:txBody>
                  <a:tcPr marL="37148" marR="37148" marT="0" marB="0"/>
                </a:tc>
                <a:tc>
                  <a:txBody>
                    <a:bodyPr/>
                    <a:lstStyle/>
                    <a:p>
                      <a:pPr algn="ctr">
                        <a:lnSpc>
                          <a:spcPct val="150000"/>
                        </a:lnSpc>
                        <a:tabLst>
                          <a:tab pos="3778250" algn="l"/>
                        </a:tabLst>
                      </a:pPr>
                      <a:r>
                        <a:rPr lang="vi-VN" sz="1900" dirty="0">
                          <a:effectLst/>
                          <a:latin typeface="UTM Avo" panose="02040603050506020204" pitchFamily="18"/>
                        </a:rPr>
                        <a:t>Điều em học được khi sử dụng trạng ngữ trong câu, văn bản</a:t>
                      </a:r>
                      <a:endParaRPr lang="en-US" sz="1900" dirty="0">
                        <a:effectLst/>
                        <a:latin typeface="UTM Avo" panose="02040603050506020204" pitchFamily="18"/>
                        <a:ea typeface="Times New Roman" panose="02020603050405020304" pitchFamily="18" charset="0"/>
                        <a:cs typeface="Times New Roman" panose="02020603050405020304" pitchFamily="18" charset="0"/>
                      </a:endParaRPr>
                    </a:p>
                  </a:txBody>
                  <a:tcPr marL="37148" marR="37148" marT="0" marB="0"/>
                </a:tc>
                <a:extLst>
                  <a:ext uri="{0D108BD9-81ED-4DB2-BD59-A6C34878D82A}">
                    <a16:rowId xmlns:a16="http://schemas.microsoft.com/office/drawing/2014/main" val="3196130342"/>
                  </a:ext>
                </a:extLst>
              </a:tr>
              <a:tr h="1403904">
                <a:tc>
                  <a:txBody>
                    <a:bodyPr/>
                    <a:lstStyle/>
                    <a:p>
                      <a:pPr algn="just">
                        <a:lnSpc>
                          <a:spcPct val="150000"/>
                        </a:lnSpc>
                        <a:tabLst>
                          <a:tab pos="3778250" algn="l"/>
                        </a:tabLst>
                      </a:pPr>
                      <a:r>
                        <a:rPr lang="vi-VN" sz="1800">
                          <a:effectLst/>
                          <a:latin typeface="UTM Avo" panose="02040603050506020204" pitchFamily="18"/>
                        </a:rPr>
                        <a:t>……………………………</a:t>
                      </a:r>
                      <a:endParaRPr lang="en-US" sz="1800">
                        <a:effectLst/>
                        <a:latin typeface="UTM Avo" panose="02040603050506020204" pitchFamily="18"/>
                      </a:endParaRPr>
                    </a:p>
                    <a:p>
                      <a:pPr algn="just">
                        <a:lnSpc>
                          <a:spcPct val="150000"/>
                        </a:lnSpc>
                        <a:tabLst>
                          <a:tab pos="3778250" algn="l"/>
                        </a:tabLst>
                      </a:pPr>
                      <a:r>
                        <a:rPr lang="vi-VN" sz="1800">
                          <a:effectLst/>
                          <a:latin typeface="UTM Avo" panose="02040603050506020204" pitchFamily="18"/>
                        </a:rPr>
                        <a:t>……………………………</a:t>
                      </a:r>
                      <a:endParaRPr lang="en-US" sz="1800">
                        <a:effectLst/>
                        <a:latin typeface="UTM Avo" panose="02040603050506020204" pitchFamily="18"/>
                      </a:endParaRPr>
                    </a:p>
                    <a:p>
                      <a:pPr algn="just">
                        <a:lnSpc>
                          <a:spcPct val="150000"/>
                        </a:lnSpc>
                        <a:tabLst>
                          <a:tab pos="3778250" algn="l"/>
                        </a:tabLst>
                      </a:pPr>
                      <a:r>
                        <a:rPr lang="vi-VN" sz="1800">
                          <a:effectLst/>
                          <a:latin typeface="UTM Avo" panose="02040603050506020204" pitchFamily="18"/>
                        </a:rPr>
                        <a:t>……………………………</a:t>
                      </a:r>
                      <a:endParaRPr lang="en-US" sz="1800">
                        <a:effectLst/>
                        <a:latin typeface="UTM Avo" panose="02040603050506020204" pitchFamily="18"/>
                      </a:endParaRPr>
                    </a:p>
                  </a:txBody>
                  <a:tcPr marL="37148" marR="37148" marT="0" marB="0"/>
                </a:tc>
                <a:tc>
                  <a:txBody>
                    <a:bodyPr/>
                    <a:lstStyle/>
                    <a:p>
                      <a:pPr algn="just">
                        <a:lnSpc>
                          <a:spcPct val="150000"/>
                        </a:lnSpc>
                        <a:tabLst>
                          <a:tab pos="3778250" algn="l"/>
                        </a:tabLst>
                      </a:pPr>
                      <a:r>
                        <a:rPr lang="vi-VN" sz="1800" dirty="0">
                          <a:effectLst/>
                          <a:latin typeface="UTM Avo" panose="02040603050506020204" pitchFamily="18"/>
                        </a:rPr>
                        <a:t>……………………………</a:t>
                      </a:r>
                      <a:endParaRPr lang="en-US" sz="1800" dirty="0">
                        <a:effectLst/>
                        <a:latin typeface="UTM Avo" panose="02040603050506020204" pitchFamily="18"/>
                      </a:endParaRPr>
                    </a:p>
                    <a:p>
                      <a:pPr algn="just">
                        <a:lnSpc>
                          <a:spcPct val="150000"/>
                        </a:lnSpc>
                        <a:tabLst>
                          <a:tab pos="3778250" algn="l"/>
                        </a:tabLst>
                      </a:pPr>
                      <a:r>
                        <a:rPr lang="vi-VN" sz="1800" dirty="0">
                          <a:effectLst/>
                          <a:latin typeface="UTM Avo" panose="02040603050506020204" pitchFamily="18"/>
                        </a:rPr>
                        <a:t>…………………………….</a:t>
                      </a:r>
                      <a:endParaRPr lang="en-US" sz="1800" dirty="0">
                        <a:effectLst/>
                        <a:latin typeface="UTM Avo" panose="02040603050506020204" pitchFamily="18"/>
                      </a:endParaRPr>
                    </a:p>
                    <a:p>
                      <a:pPr algn="just">
                        <a:lnSpc>
                          <a:spcPct val="150000"/>
                        </a:lnSpc>
                        <a:tabLst>
                          <a:tab pos="3778250" algn="l"/>
                        </a:tabLst>
                      </a:pPr>
                      <a:r>
                        <a:rPr lang="vi-VN" sz="1800" dirty="0">
                          <a:effectLst/>
                          <a:latin typeface="UTM Avo" panose="02040603050506020204" pitchFamily="18"/>
                        </a:rPr>
                        <a:t>…………………………….</a:t>
                      </a:r>
                      <a:endParaRPr lang="en-US" sz="1800" dirty="0">
                        <a:effectLst/>
                        <a:latin typeface="UTM Avo" panose="02040603050506020204" pitchFamily="18"/>
                        <a:ea typeface="Times New Roman" panose="02020603050405020304" pitchFamily="18" charset="0"/>
                        <a:cs typeface="Times New Roman" panose="02020603050405020304" pitchFamily="18" charset="0"/>
                      </a:endParaRPr>
                    </a:p>
                  </a:txBody>
                  <a:tcPr marL="37148" marR="37148" marT="0" marB="0"/>
                </a:tc>
                <a:tc>
                  <a:txBody>
                    <a:bodyPr/>
                    <a:lstStyle/>
                    <a:p>
                      <a:pPr algn="just">
                        <a:lnSpc>
                          <a:spcPct val="150000"/>
                        </a:lnSpc>
                        <a:tabLst>
                          <a:tab pos="3778250" algn="l"/>
                        </a:tabLst>
                      </a:pPr>
                      <a:r>
                        <a:rPr lang="vi-VN" sz="1800" dirty="0">
                          <a:effectLst/>
                          <a:latin typeface="UTM Avo" panose="02040603050506020204" pitchFamily="18"/>
                        </a:rPr>
                        <a:t> …………………………</a:t>
                      </a:r>
                      <a:endParaRPr lang="en-US" sz="1800" dirty="0">
                        <a:effectLst/>
                        <a:latin typeface="UTM Avo" panose="02040603050506020204" pitchFamily="18"/>
                      </a:endParaRPr>
                    </a:p>
                    <a:p>
                      <a:pPr algn="just">
                        <a:lnSpc>
                          <a:spcPct val="150000"/>
                        </a:lnSpc>
                        <a:tabLst>
                          <a:tab pos="3778250" algn="l"/>
                        </a:tabLst>
                      </a:pPr>
                      <a:r>
                        <a:rPr lang="vi-VN" sz="1800" dirty="0">
                          <a:effectLst/>
                          <a:latin typeface="UTM Avo" panose="02040603050506020204" pitchFamily="18"/>
                        </a:rPr>
                        <a:t>…………………………</a:t>
                      </a:r>
                      <a:endParaRPr lang="en-US" sz="1800" dirty="0">
                        <a:effectLst/>
                        <a:latin typeface="UTM Avo" panose="02040603050506020204" pitchFamily="18"/>
                      </a:endParaRPr>
                    </a:p>
                    <a:p>
                      <a:pPr algn="just">
                        <a:lnSpc>
                          <a:spcPct val="150000"/>
                        </a:lnSpc>
                        <a:tabLst>
                          <a:tab pos="3778250" algn="l"/>
                        </a:tabLst>
                      </a:pPr>
                      <a:r>
                        <a:rPr lang="vi-VN" sz="1800" dirty="0">
                          <a:effectLst/>
                          <a:latin typeface="UTM Avo" panose="02040603050506020204" pitchFamily="18"/>
                        </a:rPr>
                        <a:t>…………………………</a:t>
                      </a:r>
                      <a:endParaRPr lang="en-US" sz="1800" dirty="0">
                        <a:effectLst/>
                        <a:latin typeface="UTM Avo" panose="02040603050506020204" pitchFamily="18"/>
                        <a:ea typeface="Times New Roman" panose="02020603050405020304" pitchFamily="18" charset="0"/>
                        <a:cs typeface="Times New Roman" panose="02020603050405020304" pitchFamily="18" charset="0"/>
                      </a:endParaRPr>
                    </a:p>
                  </a:txBody>
                  <a:tcPr marL="37148" marR="37148" marT="0" marB="0"/>
                </a:tc>
                <a:extLst>
                  <a:ext uri="{0D108BD9-81ED-4DB2-BD59-A6C34878D82A}">
                    <a16:rowId xmlns:a16="http://schemas.microsoft.com/office/drawing/2014/main" val="2913500058"/>
                  </a:ext>
                </a:extLst>
              </a:tr>
            </a:tbl>
          </a:graphicData>
        </a:graphic>
      </p:graphicFrame>
    </p:spTree>
    <p:extLst>
      <p:ext uri="{BB962C8B-B14F-4D97-AF65-F5344CB8AC3E}">
        <p14:creationId xmlns:p14="http://schemas.microsoft.com/office/powerpoint/2010/main" val="173316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par>
                                <p:cTn id="7" presetID="9"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dissolv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0F11B40-C9D8-24A0-7E38-1729647B9CAB}"/>
              </a:ext>
            </a:extLst>
          </p:cNvPr>
          <p:cNvPicPr>
            <a:picLocks noChangeAspect="1"/>
          </p:cNvPicPr>
          <p:nvPr/>
        </p:nvPicPr>
        <p:blipFill>
          <a:blip r:embed="rId4"/>
          <a:stretch>
            <a:fillRect/>
          </a:stretch>
        </p:blipFill>
        <p:spPr>
          <a:xfrm>
            <a:off x="4501082" y="3243262"/>
            <a:ext cx="3189835" cy="1764777"/>
          </a:xfrm>
          <a:prstGeom prst="rect">
            <a:avLst/>
          </a:prstGeom>
        </p:spPr>
      </p:pic>
    </p:spTree>
    <p:extLst>
      <p:ext uri="{BB962C8B-B14F-4D97-AF65-F5344CB8AC3E}">
        <p14:creationId xmlns:p14="http://schemas.microsoft.com/office/powerpoint/2010/main" val="41318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106C8470-EB47-FAFC-5A1C-B801BA4540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7516" y="1894167"/>
            <a:ext cx="9696968" cy="4615613"/>
          </a:xfrm>
          <a:prstGeom prst="rect">
            <a:avLst/>
          </a:prstGeom>
        </p:spPr>
      </p:pic>
      <p:pic>
        <p:nvPicPr>
          <p:cNvPr id="3" name="Picture 5">
            <a:extLst>
              <a:ext uri="{FF2B5EF4-FFF2-40B4-BE49-F238E27FC236}">
                <a16:creationId xmlns:a16="http://schemas.microsoft.com/office/drawing/2014/main" id="{E4143112-4D29-54E8-C4D9-25C5C5E8FB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173287">
            <a:off x="-18814" y="5378862"/>
            <a:ext cx="1644460" cy="538187"/>
          </a:xfrm>
          <a:prstGeom prst="rect">
            <a:avLst/>
          </a:prstGeom>
        </p:spPr>
      </p:pic>
      <p:sp>
        <p:nvSpPr>
          <p:cNvPr id="4" name="TextBox 13">
            <a:extLst>
              <a:ext uri="{FF2B5EF4-FFF2-40B4-BE49-F238E27FC236}">
                <a16:creationId xmlns:a16="http://schemas.microsoft.com/office/drawing/2014/main" id="{3920878D-2350-71B8-C535-7351F63B50D1}"/>
              </a:ext>
            </a:extLst>
          </p:cNvPr>
          <p:cNvSpPr txBox="1"/>
          <p:nvPr/>
        </p:nvSpPr>
        <p:spPr>
          <a:xfrm>
            <a:off x="4940074" y="2025192"/>
            <a:ext cx="2311851" cy="5078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700" b="1" dirty="0">
                <a:latin typeface="UTM Avo" panose="02040603050506020204" pitchFamily="18"/>
                <a:cs typeface="Arial" panose="020B0604020202020204" pitchFamily="34" charset="0"/>
              </a:rPr>
              <a:t>TRẠNG NGỮ</a:t>
            </a:r>
          </a:p>
        </p:txBody>
      </p:sp>
      <p:pic>
        <p:nvPicPr>
          <p:cNvPr id="5" name="Picture 7">
            <a:extLst>
              <a:ext uri="{FF2B5EF4-FFF2-40B4-BE49-F238E27FC236}">
                <a16:creationId xmlns:a16="http://schemas.microsoft.com/office/drawing/2014/main" id="{C1240CB2-30E7-EA16-A051-DE5B9779701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56346" y="1178048"/>
            <a:ext cx="1432238" cy="1432238"/>
          </a:xfrm>
          <a:prstGeom prst="rect">
            <a:avLst/>
          </a:prstGeom>
        </p:spPr>
      </p:pic>
      <p:sp>
        <p:nvSpPr>
          <p:cNvPr id="6" name="TextBox 5">
            <a:extLst>
              <a:ext uri="{FF2B5EF4-FFF2-40B4-BE49-F238E27FC236}">
                <a16:creationId xmlns:a16="http://schemas.microsoft.com/office/drawing/2014/main" id="{BC580BBB-D3A7-4CE2-E022-18DB00494588}"/>
              </a:ext>
            </a:extLst>
          </p:cNvPr>
          <p:cNvSpPr txBox="1"/>
          <p:nvPr/>
        </p:nvSpPr>
        <p:spPr>
          <a:xfrm>
            <a:off x="1769569" y="2473221"/>
            <a:ext cx="8488855" cy="3703514"/>
          </a:xfrm>
          <a:prstGeom prst="rect">
            <a:avLst/>
          </a:prstGeom>
          <a:noFill/>
        </p:spPr>
        <p:txBody>
          <a:bodyPr wrap="square">
            <a:spAutoFit/>
          </a:bodyPr>
          <a:lstStyle/>
          <a:p>
            <a:pPr algn="just">
              <a:lnSpc>
                <a:spcPct val="150000"/>
              </a:lnSpc>
            </a:pPr>
            <a:r>
              <a:rPr lang="vi-VN"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 Là thành phần phụ trong câu, chỉ bối cảnh (thời gian, vị trí, nguyên nhân, mục đích, phương tiện, tính chất,...) của sự việc nêu trong câu</a:t>
            </a:r>
            <a:r>
              <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a:t>
            </a:r>
          </a:p>
          <a:p>
            <a:pPr algn="just">
              <a:lnSpc>
                <a:spcPct val="150000"/>
              </a:lnSpc>
            </a:pPr>
            <a:r>
              <a:rPr lang="vi-VN"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 Trả lời cho các câu hỏi</a:t>
            </a:r>
            <a:r>
              <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a:t>
            </a:r>
            <a:r>
              <a:rPr lang="vi-VN"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 Khi nào? Ở đâu? Vì sao? Để làm gì? Bằng gì? Như thế nào?...</a:t>
            </a:r>
            <a:endPar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endParaRPr>
          </a:p>
          <a:p>
            <a:pPr algn="just">
              <a:lnSpc>
                <a:spcPct val="150000"/>
              </a:lnSpc>
            </a:pPr>
            <a:r>
              <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275" dirty="0" err="1">
                <a:solidFill>
                  <a:schemeClr val="tx1"/>
                </a:solidFill>
                <a:latin typeface="UTM Avo" panose="02040603050506020204" pitchFamily="18"/>
                <a:ea typeface="Times New Roman" panose="02020603050405020304" pitchFamily="18" charset="0"/>
                <a:cs typeface="Arial" panose="020B0604020202020204" pitchFamily="34" charset="0"/>
              </a:rPr>
              <a:t>Có</a:t>
            </a:r>
            <a:r>
              <a:rPr lang="en-US" sz="2275"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75" dirty="0" err="1">
                <a:solidFill>
                  <a:schemeClr val="tx1"/>
                </a:solidFill>
                <a:latin typeface="UTM Avo" panose="02040603050506020204" pitchFamily="18"/>
                <a:ea typeface="Times New Roman" panose="02020603050405020304" pitchFamily="18" charset="0"/>
                <a:cs typeface="Arial" panose="020B0604020202020204" pitchFamily="34" charset="0"/>
              </a:rPr>
              <a:t>vai</a:t>
            </a:r>
            <a:r>
              <a:rPr lang="en-US" sz="2275"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chemeClr val="tx1"/>
                </a:solidFill>
                <a:latin typeface="UTM Avo" panose="02040603050506020204" pitchFamily="18"/>
                <a:ea typeface="Times New Roman" panose="02020603050405020304" pitchFamily="18" charset="0"/>
                <a:cs typeface="Arial" panose="020B0604020202020204" pitchFamily="34" charset="0"/>
              </a:rPr>
              <a:t>trò quan trọng về ý nghĩa và chức năng liên kết các câu, các đoạn trong văn bản.</a:t>
            </a:r>
            <a:endParaRPr lang="en-US" sz="2275"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2616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6B0F729-FDBA-06F9-5EF7-2032E59C2A90}"/>
              </a:ext>
            </a:extLst>
          </p:cNvPr>
          <p:cNvPicPr>
            <a:picLocks noChangeAspect="1"/>
          </p:cNvPicPr>
          <p:nvPr/>
        </p:nvPicPr>
        <p:blipFill>
          <a:blip r:embed="rId4"/>
          <a:stretch>
            <a:fillRect/>
          </a:stretch>
        </p:blipFill>
        <p:spPr>
          <a:xfrm>
            <a:off x="4501082" y="3243262"/>
            <a:ext cx="3189835" cy="1764777"/>
          </a:xfrm>
          <a:prstGeom prst="rect">
            <a:avLst/>
          </a:prstGeom>
        </p:spPr>
      </p:pic>
    </p:spTree>
    <p:extLst>
      <p:ext uri="{BB962C8B-B14F-4D97-AF65-F5344CB8AC3E}">
        <p14:creationId xmlns:p14="http://schemas.microsoft.com/office/powerpoint/2010/main" val="4169682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67C693A7-AD07-F24F-DFC1-CB230B296711}"/>
              </a:ext>
            </a:extLst>
          </p:cNvPr>
          <p:cNvGrpSpPr/>
          <p:nvPr/>
        </p:nvGrpSpPr>
        <p:grpSpPr>
          <a:xfrm>
            <a:off x="1844675" y="1877652"/>
            <a:ext cx="8502650" cy="1142417"/>
            <a:chOff x="0" y="0"/>
            <a:chExt cx="2216931" cy="408940"/>
          </a:xfrm>
          <a:solidFill>
            <a:schemeClr val="accent2">
              <a:lumMod val="20000"/>
              <a:lumOff val="80000"/>
            </a:schemeClr>
          </a:solidFill>
        </p:grpSpPr>
        <p:sp>
          <p:nvSpPr>
            <p:cNvPr id="3" name="Freeform 12">
              <a:extLst>
                <a:ext uri="{FF2B5EF4-FFF2-40B4-BE49-F238E27FC236}">
                  <a16:creationId xmlns:a16="http://schemas.microsoft.com/office/drawing/2014/main" id="{BEFB8729-E25C-26D4-F972-8F372B000EE8}"/>
                </a:ext>
              </a:extLst>
            </p:cNvPr>
            <p:cNvSpPr/>
            <p:nvPr/>
          </p:nvSpPr>
          <p:spPr>
            <a:xfrm>
              <a:off x="-2540" y="0"/>
              <a:ext cx="2223281" cy="408940"/>
            </a:xfrm>
            <a:custGeom>
              <a:avLst/>
              <a:gdLst/>
              <a:ahLst/>
              <a:cxnLst/>
              <a:rect l="l" t="t" r="r" b="b"/>
              <a:pathLst>
                <a:path w="2223281" h="408940">
                  <a:moveTo>
                    <a:pt x="2107711" y="204470"/>
                  </a:moveTo>
                  <a:lnTo>
                    <a:pt x="2211851" y="60960"/>
                  </a:lnTo>
                  <a:cubicBezTo>
                    <a:pt x="2220741" y="49530"/>
                    <a:pt x="2222011" y="34290"/>
                    <a:pt x="2214391" y="21590"/>
                  </a:cubicBezTo>
                  <a:cubicBezTo>
                    <a:pt x="2206771" y="8890"/>
                    <a:pt x="2195341" y="0"/>
                    <a:pt x="2181371" y="0"/>
                  </a:cubicBezTo>
                  <a:lnTo>
                    <a:pt x="40640" y="0"/>
                  </a:lnTo>
                  <a:cubicBezTo>
                    <a:pt x="26670" y="0"/>
                    <a:pt x="12700" y="7620"/>
                    <a:pt x="6350" y="20320"/>
                  </a:cubicBezTo>
                  <a:cubicBezTo>
                    <a:pt x="0" y="33020"/>
                    <a:pt x="1270" y="48260"/>
                    <a:pt x="8890" y="59690"/>
                  </a:cubicBezTo>
                  <a:lnTo>
                    <a:pt x="113030" y="204470"/>
                  </a:lnTo>
                  <a:lnTo>
                    <a:pt x="10160" y="349250"/>
                  </a:lnTo>
                  <a:cubicBezTo>
                    <a:pt x="1270" y="360680"/>
                    <a:pt x="0" y="375920"/>
                    <a:pt x="7620" y="388620"/>
                  </a:cubicBezTo>
                  <a:cubicBezTo>
                    <a:pt x="15240" y="401320"/>
                    <a:pt x="26670" y="408940"/>
                    <a:pt x="41910" y="408940"/>
                  </a:cubicBezTo>
                  <a:lnTo>
                    <a:pt x="2182641" y="408940"/>
                  </a:lnTo>
                  <a:cubicBezTo>
                    <a:pt x="2196611" y="408940"/>
                    <a:pt x="2210581" y="401320"/>
                    <a:pt x="2216931" y="388620"/>
                  </a:cubicBezTo>
                  <a:cubicBezTo>
                    <a:pt x="2223281" y="375920"/>
                    <a:pt x="2222011" y="360680"/>
                    <a:pt x="2214391" y="349250"/>
                  </a:cubicBezTo>
                  <a:lnTo>
                    <a:pt x="2107711" y="204470"/>
                  </a:lnTo>
                  <a:close/>
                </a:path>
              </a:pathLst>
            </a:custGeom>
            <a:grpFill/>
          </p:spPr>
        </p:sp>
      </p:grpSp>
      <p:sp>
        <p:nvSpPr>
          <p:cNvPr id="4" name="TextBox 3">
            <a:extLst>
              <a:ext uri="{FF2B5EF4-FFF2-40B4-BE49-F238E27FC236}">
                <a16:creationId xmlns:a16="http://schemas.microsoft.com/office/drawing/2014/main" id="{25CDEF6E-81A5-3FBF-690C-FE00ADA84FA6}"/>
              </a:ext>
            </a:extLst>
          </p:cNvPr>
          <p:cNvSpPr txBox="1"/>
          <p:nvPr/>
        </p:nvSpPr>
        <p:spPr>
          <a:xfrm>
            <a:off x="2349913" y="1956738"/>
            <a:ext cx="7492174" cy="984244"/>
          </a:xfrm>
          <a:prstGeom prst="rect">
            <a:avLst/>
          </a:prstGeom>
          <a:noFill/>
        </p:spPr>
        <p:txBody>
          <a:bodyPr wrap="square">
            <a:spAutoFit/>
          </a:bodyPr>
          <a:lstStyle/>
          <a:p>
            <a:pPr algn="ctr">
              <a:lnSpc>
                <a:spcPct val="125000"/>
              </a:lnSpc>
            </a:pPr>
            <a:r>
              <a:rPr lang="en-US" sz="2438" b="1" dirty="0" err="1">
                <a:solidFill>
                  <a:schemeClr val="tx1"/>
                </a:solidFill>
                <a:latin typeface="UTM Avo" panose="02040603050506020204" pitchFamily="18"/>
                <a:cs typeface="Arial" panose="020B0604020202020204" pitchFamily="34" charset="0"/>
              </a:rPr>
              <a:t>Bài</a:t>
            </a:r>
            <a:r>
              <a:rPr lang="en-US" sz="2438" b="1" dirty="0">
                <a:solidFill>
                  <a:schemeClr val="tx1"/>
                </a:solidFill>
                <a:latin typeface="UTM Avo" panose="02040603050506020204" pitchFamily="18"/>
                <a:cs typeface="Arial" panose="020B0604020202020204" pitchFamily="34" charset="0"/>
              </a:rPr>
              <a:t> </a:t>
            </a:r>
            <a:r>
              <a:rPr lang="vi-VN" sz="2438" b="1" dirty="0">
                <a:solidFill>
                  <a:schemeClr val="tx1"/>
                </a:solidFill>
                <a:latin typeface="UTM Avo" panose="02040603050506020204" pitchFamily="18"/>
                <a:cs typeface="Arial" panose="020B0604020202020204" pitchFamily="34" charset="0"/>
              </a:rPr>
              <a:t>1. </a:t>
            </a:r>
            <a:r>
              <a:rPr lang="vi-VN" sz="2438" dirty="0">
                <a:solidFill>
                  <a:schemeClr val="tx1"/>
                </a:solidFill>
                <a:latin typeface="UTM Avo" panose="02040603050506020204" pitchFamily="18"/>
                <a:cs typeface="Arial" panose="020B0604020202020204" pitchFamily="34" charset="0"/>
              </a:rPr>
              <a:t>Trong những câu dưới đây</a:t>
            </a:r>
            <a:r>
              <a:rPr lang="en-US" sz="2438" dirty="0">
                <a:solidFill>
                  <a:schemeClr val="tx1"/>
                </a:solidFill>
                <a:latin typeface="UTM Avo" panose="02040603050506020204" pitchFamily="18"/>
                <a:cs typeface="Arial" panose="020B0604020202020204" pitchFamily="34" charset="0"/>
              </a:rPr>
              <a:t>,</a:t>
            </a:r>
            <a:r>
              <a:rPr lang="vi-VN" sz="2438" dirty="0">
                <a:solidFill>
                  <a:schemeClr val="tx1"/>
                </a:solidFill>
                <a:latin typeface="UTM Avo" panose="02040603050506020204" pitchFamily="18"/>
                <a:cs typeface="Arial" panose="020B0604020202020204" pitchFamily="34" charset="0"/>
              </a:rPr>
              <a:t> cụm </a:t>
            </a:r>
            <a:r>
              <a:rPr lang="vi-VN" sz="2438">
                <a:solidFill>
                  <a:schemeClr val="tx1"/>
                </a:solidFill>
                <a:latin typeface="UTM Avo" panose="02040603050506020204" pitchFamily="18"/>
                <a:cs typeface="Arial" panose="020B0604020202020204" pitchFamily="34" charset="0"/>
              </a:rPr>
              <a:t>từ </a:t>
            </a:r>
            <a:endParaRPr lang="en-US" sz="2438">
              <a:solidFill>
                <a:schemeClr val="tx1"/>
              </a:solidFill>
              <a:latin typeface="UTM Avo" panose="02040603050506020204" pitchFamily="18"/>
              <a:cs typeface="Arial" panose="020B0604020202020204" pitchFamily="34" charset="0"/>
            </a:endParaRPr>
          </a:p>
          <a:p>
            <a:pPr algn="ctr">
              <a:lnSpc>
                <a:spcPct val="125000"/>
              </a:lnSpc>
            </a:pPr>
            <a:r>
              <a:rPr lang="vi-VN" sz="2438" i="1">
                <a:solidFill>
                  <a:schemeClr val="tx1"/>
                </a:solidFill>
                <a:latin typeface="UTM Avo" panose="02040603050506020204" pitchFamily="18"/>
                <a:cs typeface="Arial" panose="020B0604020202020204" pitchFamily="34" charset="0"/>
              </a:rPr>
              <a:t>ngày </a:t>
            </a:r>
            <a:r>
              <a:rPr lang="vi-VN" sz="2438" i="1" dirty="0">
                <a:solidFill>
                  <a:schemeClr val="tx1"/>
                </a:solidFill>
                <a:latin typeface="UTM Avo" panose="02040603050506020204" pitchFamily="18"/>
                <a:cs typeface="Arial" panose="020B0604020202020204" pitchFamily="34" charset="0"/>
              </a:rPr>
              <a:t>hôm nay</a:t>
            </a:r>
            <a:r>
              <a:rPr lang="vi-VN" sz="2438" dirty="0">
                <a:solidFill>
                  <a:schemeClr val="tx1"/>
                </a:solidFill>
                <a:latin typeface="UTM Avo" panose="02040603050506020204" pitchFamily="18"/>
                <a:cs typeface="Arial" panose="020B0604020202020204" pitchFamily="34" charset="0"/>
              </a:rPr>
              <a:t> ở câu nào là trạng ngữ? Vì sao?</a:t>
            </a:r>
          </a:p>
        </p:txBody>
      </p:sp>
      <p:pic>
        <p:nvPicPr>
          <p:cNvPr id="6" name="Picture 10">
            <a:extLst>
              <a:ext uri="{FF2B5EF4-FFF2-40B4-BE49-F238E27FC236}">
                <a16:creationId xmlns:a16="http://schemas.microsoft.com/office/drawing/2014/main" id="{C8119BB7-620E-3A6C-CF4A-B0734D2C49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467" r="9282"/>
          <a:stretch>
            <a:fillRect/>
          </a:stretch>
        </p:blipFill>
        <p:spPr>
          <a:xfrm>
            <a:off x="1728970" y="3099155"/>
            <a:ext cx="8734060" cy="3242198"/>
          </a:xfrm>
          <a:prstGeom prst="rect">
            <a:avLst/>
          </a:prstGeom>
        </p:spPr>
      </p:pic>
      <p:sp>
        <p:nvSpPr>
          <p:cNvPr id="7" name="TextBox 6">
            <a:extLst>
              <a:ext uri="{FF2B5EF4-FFF2-40B4-BE49-F238E27FC236}">
                <a16:creationId xmlns:a16="http://schemas.microsoft.com/office/drawing/2014/main" id="{1164FA3E-F266-9E7E-AAA8-2B491A16E5C9}"/>
              </a:ext>
            </a:extLst>
          </p:cNvPr>
          <p:cNvSpPr txBox="1"/>
          <p:nvPr/>
        </p:nvSpPr>
        <p:spPr>
          <a:xfrm>
            <a:off x="1992993" y="3393640"/>
            <a:ext cx="8364125" cy="2653227"/>
          </a:xfrm>
          <a:prstGeom prst="rect">
            <a:avLst/>
          </a:prstGeom>
          <a:noFill/>
        </p:spPr>
        <p:txBody>
          <a:bodyPr wrap="square">
            <a:spAutoFit/>
          </a:bodyPr>
          <a:lstStyle/>
          <a:p>
            <a:pPr algn="just">
              <a:lnSpc>
                <a:spcPct val="150000"/>
              </a:lnSpc>
            </a:pPr>
            <a:r>
              <a:rPr lang="vi-VN" sz="2275" dirty="0">
                <a:latin typeface="UTM Avo" panose="02040603050506020204" pitchFamily="18"/>
              </a:rPr>
              <a:t>a) Ngày hôm nay là ngày khai trường đầu tiên ở nước </a:t>
            </a:r>
            <a:r>
              <a:rPr lang="en-US" sz="2275" dirty="0">
                <a:latin typeface="UTM Avo" panose="02040603050506020204" pitchFamily="18"/>
              </a:rPr>
              <a:t>V</a:t>
            </a:r>
            <a:r>
              <a:rPr lang="vi-VN" sz="2275" dirty="0">
                <a:latin typeface="UTM Avo" panose="02040603050506020204" pitchFamily="18"/>
              </a:rPr>
              <a:t>iệt Nam Dân chủ Cộng hòa. (Hồ Chí Minh)</a:t>
            </a:r>
          </a:p>
          <a:p>
            <a:pPr algn="just">
              <a:lnSpc>
                <a:spcPct val="150000"/>
              </a:lnSpc>
            </a:pPr>
            <a:r>
              <a:rPr lang="vi-VN" sz="2275" dirty="0">
                <a:latin typeface="UTM Avo" panose="02040603050506020204" pitchFamily="18"/>
              </a:rPr>
              <a:t>b) Ngày hôm nay, nhân buổi tựu trường của các em, tôi chỉ biết chúc các em một năm đều vui vẻ và đầy kết quả tốt đẹp. (Hồ Chí Minh)</a:t>
            </a:r>
          </a:p>
        </p:txBody>
      </p:sp>
      <p:pic>
        <p:nvPicPr>
          <p:cNvPr id="8" name="Picture 7">
            <a:extLst>
              <a:ext uri="{FF2B5EF4-FFF2-40B4-BE49-F238E27FC236}">
                <a16:creationId xmlns:a16="http://schemas.microsoft.com/office/drawing/2014/main" id="{C86ABE62-5DBF-CF1B-F886-D9B784F7AD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597" b="23396"/>
          <a:stretch>
            <a:fillRect/>
          </a:stretch>
        </p:blipFill>
        <p:spPr>
          <a:xfrm>
            <a:off x="10357118" y="4877632"/>
            <a:ext cx="1834882" cy="1980368"/>
          </a:xfrm>
          <a:prstGeom prst="rect">
            <a:avLst/>
          </a:prstGeom>
        </p:spPr>
      </p:pic>
    </p:spTree>
    <p:extLst>
      <p:ext uri="{BB962C8B-B14F-4D97-AF65-F5344CB8AC3E}">
        <p14:creationId xmlns:p14="http://schemas.microsoft.com/office/powerpoint/2010/main" val="89590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20">
            <a:extLst>
              <a:ext uri="{FF2B5EF4-FFF2-40B4-BE49-F238E27FC236}">
                <a16:creationId xmlns:a16="http://schemas.microsoft.com/office/drawing/2014/main" id="{00CE6A1F-2BED-FEEC-EB2E-C99D5C2321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109161">
            <a:off x="242148" y="2403011"/>
            <a:ext cx="1431635" cy="468535"/>
          </a:xfrm>
          <a:prstGeom prst="rect">
            <a:avLst/>
          </a:prstGeom>
        </p:spPr>
      </p:pic>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82433" y="1988870"/>
            <a:ext cx="8697745" cy="4361691"/>
          </a:xfrm>
          <a:prstGeom prst="rect">
            <a:avLst/>
          </a:prstGeom>
          <a:effectLst>
            <a:glow rad="139700">
              <a:schemeClr val="accent1">
                <a:satMod val="175000"/>
                <a:alpha val="40000"/>
              </a:schemeClr>
            </a:glow>
          </a:effectLst>
        </p:spPr>
      </p:pic>
      <p:sp>
        <p:nvSpPr>
          <p:cNvPr id="8" name="TextBox 7">
            <a:extLst>
              <a:ext uri="{FF2B5EF4-FFF2-40B4-BE49-F238E27FC236}">
                <a16:creationId xmlns:a16="http://schemas.microsoft.com/office/drawing/2014/main" id="{AA7CB6A1-B029-BA60-21CF-EA85FF45397C}"/>
              </a:ext>
            </a:extLst>
          </p:cNvPr>
          <p:cNvSpPr txBox="1"/>
          <p:nvPr/>
        </p:nvSpPr>
        <p:spPr>
          <a:xfrm>
            <a:off x="1672158" y="2677907"/>
            <a:ext cx="8318293" cy="3186706"/>
          </a:xfrm>
          <a:prstGeom prst="rect">
            <a:avLst/>
          </a:prstGeom>
          <a:noFill/>
        </p:spPr>
        <p:txBody>
          <a:bodyPr wrap="square">
            <a:spAutoFit/>
          </a:bodyPr>
          <a:lstStyle/>
          <a:p>
            <a:pPr>
              <a:lnSpc>
                <a:spcPct val="150000"/>
              </a:lnSpc>
            </a:pPr>
            <a:r>
              <a:rPr lang="en-US" sz="2275" dirty="0">
                <a:solidFill>
                  <a:schemeClr val="tx1"/>
                </a:solidFill>
                <a:latin typeface="UTM Avo" panose="02040603050506020204" pitchFamily="18"/>
              </a:rPr>
              <a:t>-</a:t>
            </a:r>
            <a:r>
              <a:rPr lang="vi-VN" sz="2275" dirty="0">
                <a:solidFill>
                  <a:schemeClr val="tx1"/>
                </a:solidFill>
                <a:latin typeface="UTM Avo" panose="02040603050506020204" pitchFamily="18"/>
              </a:rPr>
              <a:t> Cụm từ </a:t>
            </a:r>
            <a:r>
              <a:rPr lang="vi-VN" sz="2275" b="1" dirty="0">
                <a:solidFill>
                  <a:schemeClr val="tx1"/>
                </a:solidFill>
                <a:latin typeface="UTM Avo" panose="02040603050506020204" pitchFamily="18"/>
              </a:rPr>
              <a:t>ngày hôm nay </a:t>
            </a:r>
            <a:r>
              <a:rPr lang="vi-VN" sz="2275" dirty="0">
                <a:solidFill>
                  <a:schemeClr val="tx1"/>
                </a:solidFill>
                <a:latin typeface="UTM Avo" panose="02040603050506020204" pitchFamily="18"/>
              </a:rPr>
              <a:t>ở câu b là trạng ngữ. </a:t>
            </a:r>
            <a:endParaRPr lang="en-US" sz="2275" dirty="0">
              <a:solidFill>
                <a:schemeClr val="tx1"/>
              </a:solidFill>
              <a:latin typeface="UTM Avo" panose="02040603050506020204" pitchFamily="18"/>
            </a:endParaRPr>
          </a:p>
          <a:p>
            <a:pPr>
              <a:lnSpc>
                <a:spcPct val="150000"/>
              </a:lnSpc>
            </a:pPr>
            <a:r>
              <a:rPr lang="en-US" sz="2275" dirty="0">
                <a:solidFill>
                  <a:schemeClr val="tx1"/>
                </a:solidFill>
                <a:latin typeface="UTM Avo" panose="02040603050506020204" pitchFamily="18"/>
              </a:rPr>
              <a:t>-</a:t>
            </a:r>
            <a:r>
              <a:rPr lang="vi-VN" sz="2275" dirty="0">
                <a:solidFill>
                  <a:schemeClr val="tx1"/>
                </a:solidFill>
                <a:latin typeface="UTM Avo" panose="02040603050506020204" pitchFamily="18"/>
              </a:rPr>
              <a:t> Căn cứ để xác định</a:t>
            </a:r>
            <a:r>
              <a:rPr lang="en-US" sz="2275" dirty="0">
                <a:solidFill>
                  <a:schemeClr val="tx1"/>
                </a:solidFill>
                <a:latin typeface="UTM Avo" panose="02040603050506020204" pitchFamily="18"/>
              </a:rPr>
              <a:t>:</a:t>
            </a:r>
          </a:p>
          <a:p>
            <a:pPr algn="just">
              <a:lnSpc>
                <a:spcPct val="150000"/>
              </a:lnSpc>
            </a:pPr>
            <a:r>
              <a:rPr lang="vi-VN" sz="2275" dirty="0">
                <a:solidFill>
                  <a:schemeClr val="tx1"/>
                </a:solidFill>
                <a:latin typeface="UTM Avo" panose="02040603050506020204" pitchFamily="18"/>
              </a:rPr>
              <a:t>+ Về vai trò c</a:t>
            </a:r>
            <a:r>
              <a:rPr lang="en-US" sz="2275" dirty="0" err="1">
                <a:solidFill>
                  <a:schemeClr val="tx1"/>
                </a:solidFill>
                <a:latin typeface="UTM Avo" panose="02040603050506020204" pitchFamily="18"/>
                <a:cs typeface="Arial" panose="020B0604020202020204" pitchFamily="34" charset="0"/>
              </a:rPr>
              <a:t>ú</a:t>
            </a:r>
            <a:r>
              <a:rPr lang="vi-VN" sz="2275" dirty="0">
                <a:solidFill>
                  <a:schemeClr val="tx1"/>
                </a:solidFill>
                <a:latin typeface="UTM Avo" panose="02040603050506020204" pitchFamily="18"/>
              </a:rPr>
              <a:t> pháp</a:t>
            </a:r>
            <a:r>
              <a:rPr lang="en-US" sz="2275" dirty="0">
                <a:solidFill>
                  <a:schemeClr val="tx1"/>
                </a:solidFill>
                <a:latin typeface="UTM Avo" panose="02040603050506020204" pitchFamily="18"/>
              </a:rPr>
              <a:t>:</a:t>
            </a:r>
            <a:r>
              <a:rPr lang="vi-VN" sz="2275" dirty="0">
                <a:solidFill>
                  <a:schemeClr val="tx1"/>
                </a:solidFill>
                <a:latin typeface="UTM Avo" panose="02040603050506020204" pitchFamily="18"/>
              </a:rPr>
              <a:t> trạng ngữ là thành phần phụ không bắt buộc trong câu</a:t>
            </a:r>
            <a:r>
              <a:rPr lang="en-US" sz="2275" dirty="0">
                <a:solidFill>
                  <a:schemeClr val="tx1"/>
                </a:solidFill>
                <a:latin typeface="UTM Avo" panose="02040603050506020204" pitchFamily="18"/>
              </a:rPr>
              <a:t>.</a:t>
            </a:r>
          </a:p>
          <a:p>
            <a:pPr algn="just">
              <a:lnSpc>
                <a:spcPct val="150000"/>
              </a:lnSpc>
            </a:pPr>
            <a:r>
              <a:rPr lang="en-US" sz="2275" dirty="0">
                <a:solidFill>
                  <a:schemeClr val="tx1"/>
                </a:solidFill>
                <a:latin typeface="UTM Avo" panose="02040603050506020204" pitchFamily="18"/>
              </a:rPr>
              <a:t>=&gt; </a:t>
            </a:r>
            <a:r>
              <a:rPr lang="en-US" sz="2275" dirty="0">
                <a:solidFill>
                  <a:schemeClr val="tx1"/>
                </a:solidFill>
                <a:latin typeface="UTM Avo" panose="02040603050506020204" pitchFamily="18"/>
                <a:cs typeface="Arial" panose="020B0604020202020204" pitchFamily="34" charset="0"/>
              </a:rPr>
              <a:t>C</a:t>
            </a:r>
            <a:r>
              <a:rPr lang="vi-VN" sz="2275" dirty="0">
                <a:solidFill>
                  <a:schemeClr val="tx1"/>
                </a:solidFill>
                <a:latin typeface="UTM Avo" panose="02040603050506020204" pitchFamily="18"/>
              </a:rPr>
              <a:t>ó thể lược bỏ trạng ngữ </a:t>
            </a:r>
            <a:r>
              <a:rPr lang="vi-VN" sz="2275" b="1" dirty="0">
                <a:solidFill>
                  <a:schemeClr val="tx1"/>
                </a:solidFill>
                <a:latin typeface="UTM Avo" panose="02040603050506020204" pitchFamily="18"/>
              </a:rPr>
              <a:t>ngày hôm nay </a:t>
            </a:r>
            <a:r>
              <a:rPr lang="vi-VN" sz="2275" dirty="0">
                <a:solidFill>
                  <a:schemeClr val="tx1"/>
                </a:solidFill>
                <a:latin typeface="UTM Avo" panose="02040603050506020204" pitchFamily="18"/>
              </a:rPr>
              <a:t>ở câu b mà không ảnh hưởng đến tính trọn vẹn của câu</a:t>
            </a:r>
            <a:r>
              <a:rPr lang="en-US" sz="2275" dirty="0">
                <a:solidFill>
                  <a:schemeClr val="tx1"/>
                </a:solidFill>
                <a:latin typeface="UTM Avo" panose="02040603050506020204" pitchFamily="18"/>
              </a:rPr>
              <a:t>.</a:t>
            </a:r>
          </a:p>
        </p:txBody>
      </p:sp>
      <p:sp>
        <p:nvSpPr>
          <p:cNvPr id="9" name="TextBox 13">
            <a:extLst>
              <a:ext uri="{FF2B5EF4-FFF2-40B4-BE49-F238E27FC236}">
                <a16:creationId xmlns:a16="http://schemas.microsoft.com/office/drawing/2014/main" id="{DCA5887A-7CA4-2E98-2586-748DB49B34CA}"/>
              </a:ext>
            </a:extLst>
          </p:cNvPr>
          <p:cNvSpPr txBox="1"/>
          <p:nvPr/>
        </p:nvSpPr>
        <p:spPr>
          <a:xfrm>
            <a:off x="5142815" y="2123909"/>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61311">
            <a:off x="8729364" y="1231232"/>
            <a:ext cx="2277052" cy="1515275"/>
          </a:xfrm>
          <a:prstGeom prst="rect">
            <a:avLst/>
          </a:prstGeom>
        </p:spPr>
      </p:pic>
    </p:spTree>
    <p:extLst>
      <p:ext uri="{BB962C8B-B14F-4D97-AF65-F5344CB8AC3E}">
        <p14:creationId xmlns:p14="http://schemas.microsoft.com/office/powerpoint/2010/main" val="414470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down)">
                                      <p:cBhvr>
                                        <p:cTn id="23" dur="5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500"/>
                                        <p:tgtEl>
                                          <p:spTgt spid="8">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animEffect transition="in" filter="wipe(left)">
                                      <p:cBhvr>
                                        <p:cTn id="33"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20">
            <a:extLst>
              <a:ext uri="{FF2B5EF4-FFF2-40B4-BE49-F238E27FC236}">
                <a16:creationId xmlns:a16="http://schemas.microsoft.com/office/drawing/2014/main" id="{00CE6A1F-2BED-FEEC-EB2E-C99D5C2321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109161">
            <a:off x="242148" y="2403011"/>
            <a:ext cx="1431635" cy="468535"/>
          </a:xfrm>
          <a:prstGeom prst="rect">
            <a:avLst/>
          </a:prstGeom>
        </p:spPr>
      </p:pic>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82433" y="1988870"/>
            <a:ext cx="8697745" cy="4361691"/>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142815" y="2123909"/>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61311">
            <a:off x="8729364" y="1231232"/>
            <a:ext cx="2277052" cy="1515275"/>
          </a:xfrm>
          <a:prstGeom prst="rect">
            <a:avLst/>
          </a:prstGeom>
        </p:spPr>
      </p:pic>
      <p:sp>
        <p:nvSpPr>
          <p:cNvPr id="2" name="TextBox 1">
            <a:extLst>
              <a:ext uri="{FF2B5EF4-FFF2-40B4-BE49-F238E27FC236}">
                <a16:creationId xmlns:a16="http://schemas.microsoft.com/office/drawing/2014/main" id="{83078148-FA19-EB74-6079-689D0F0FE815}"/>
              </a:ext>
            </a:extLst>
          </p:cNvPr>
          <p:cNvSpPr txBox="1"/>
          <p:nvPr/>
        </p:nvSpPr>
        <p:spPr>
          <a:xfrm>
            <a:off x="1793448" y="2637278"/>
            <a:ext cx="8075714" cy="3186706"/>
          </a:xfrm>
          <a:prstGeom prst="rect">
            <a:avLst/>
          </a:prstGeom>
          <a:noFill/>
        </p:spPr>
        <p:txBody>
          <a:bodyPr wrap="square">
            <a:spAutoFit/>
          </a:bodyPr>
          <a:lstStyle/>
          <a:p>
            <a:pPr algn="just">
              <a:lnSpc>
                <a:spcPct val="150000"/>
              </a:lnSpc>
            </a:pPr>
            <a:r>
              <a:rPr lang="vi-VN" sz="2275" dirty="0">
                <a:latin typeface="UTM Avo" panose="02040603050506020204" pitchFamily="18"/>
              </a:rPr>
              <a:t>+ Về ý nghĩa</a:t>
            </a:r>
            <a:r>
              <a:rPr lang="en-US" sz="2275" dirty="0">
                <a:latin typeface="UTM Avo" panose="02040603050506020204" pitchFamily="18"/>
              </a:rPr>
              <a:t>:</a:t>
            </a:r>
            <a:r>
              <a:rPr lang="vi-VN" sz="2275" dirty="0">
                <a:latin typeface="UTM Avo" panose="02040603050506020204" pitchFamily="18"/>
              </a:rPr>
              <a:t> cụm từ </a:t>
            </a:r>
            <a:r>
              <a:rPr lang="vi-VN" sz="2275" b="1" dirty="0">
                <a:latin typeface="UTM Avo" panose="02040603050506020204" pitchFamily="18"/>
              </a:rPr>
              <a:t>ngày hôm nay </a:t>
            </a:r>
            <a:r>
              <a:rPr lang="vi-VN" sz="2275" dirty="0">
                <a:latin typeface="UTM Avo" panose="02040603050506020204" pitchFamily="18"/>
              </a:rPr>
              <a:t>ở câu b chỉ thời gian diễn ra sự việc nêu ở vị ngữ. </a:t>
            </a:r>
            <a:endParaRPr lang="en-US" sz="2275" dirty="0">
              <a:latin typeface="UTM Avo" panose="02040603050506020204" pitchFamily="18"/>
            </a:endParaRPr>
          </a:p>
          <a:p>
            <a:pPr algn="just">
              <a:lnSpc>
                <a:spcPct val="150000"/>
              </a:lnSpc>
            </a:pPr>
            <a:r>
              <a:rPr lang="en-US" sz="2275" dirty="0">
                <a:latin typeface="UTM Avo" panose="02040603050506020204" pitchFamily="18"/>
              </a:rPr>
              <a:t>=&gt; </a:t>
            </a:r>
            <a:r>
              <a:rPr lang="en-US" sz="2275" dirty="0" err="1">
                <a:latin typeface="UTM Avo" panose="02040603050506020204" pitchFamily="18"/>
                <a:cs typeface="Arial" panose="020B0604020202020204" pitchFamily="34" charset="0"/>
              </a:rPr>
              <a:t>Ý</a:t>
            </a:r>
            <a:r>
              <a:rPr lang="en-US" sz="2275" dirty="0">
                <a:latin typeface="UTM Avo" panose="02040603050506020204" pitchFamily="18"/>
              </a:rPr>
              <a:t> </a:t>
            </a:r>
            <a:r>
              <a:rPr lang="vi-VN" sz="2275" dirty="0">
                <a:latin typeface="UTM Avo" panose="02040603050506020204" pitchFamily="18"/>
              </a:rPr>
              <a:t>nghĩa đặc trưng của trạng ngữ.</a:t>
            </a:r>
            <a:endParaRPr lang="en-US" sz="2275" dirty="0">
              <a:latin typeface="UTM Avo" panose="02040603050506020204" pitchFamily="18"/>
            </a:endParaRPr>
          </a:p>
          <a:p>
            <a:pPr algn="just">
              <a:lnSpc>
                <a:spcPct val="150000"/>
              </a:lnSpc>
            </a:pPr>
            <a:r>
              <a:rPr lang="en-US" sz="2275" dirty="0">
                <a:latin typeface="UTM Avo" panose="02040603050506020204" pitchFamily="18"/>
              </a:rPr>
              <a:t>+</a:t>
            </a:r>
            <a:r>
              <a:rPr lang="vi-VN" sz="2275" dirty="0">
                <a:latin typeface="UTM Avo" panose="02040603050506020204" pitchFamily="18"/>
              </a:rPr>
              <a:t> Về hình thức</a:t>
            </a:r>
            <a:r>
              <a:rPr lang="en-US" sz="2275" dirty="0">
                <a:latin typeface="UTM Avo" panose="02040603050506020204" pitchFamily="18"/>
              </a:rPr>
              <a:t>:</a:t>
            </a:r>
            <a:r>
              <a:rPr lang="vi-VN" sz="2275" dirty="0">
                <a:latin typeface="UTM Avo" panose="02040603050506020204" pitchFamily="18"/>
              </a:rPr>
              <a:t> trả lời cho câu hỏi </a:t>
            </a:r>
            <a:r>
              <a:rPr lang="en-US" sz="2275" dirty="0">
                <a:latin typeface="UTM Avo" panose="02040603050506020204" pitchFamily="18"/>
                <a:cs typeface="Arial" panose="020B0604020202020204" pitchFamily="34" charset="0"/>
              </a:rPr>
              <a:t>“</a:t>
            </a:r>
            <a:r>
              <a:rPr lang="vi-VN" sz="2275" dirty="0">
                <a:latin typeface="UTM Avo" panose="02040603050506020204" pitchFamily="18"/>
              </a:rPr>
              <a:t>Khi nào?</a:t>
            </a:r>
            <a:r>
              <a:rPr lang="en-US" sz="2275" dirty="0">
                <a:latin typeface="UTM Avo" panose="02040603050506020204" pitchFamily="18"/>
                <a:cs typeface="Arial" panose="020B0604020202020204" pitchFamily="34" charset="0"/>
              </a:rPr>
              <a:t>”</a:t>
            </a:r>
            <a:r>
              <a:rPr lang="vi-VN" sz="2275" dirty="0">
                <a:latin typeface="UTM Avo" panose="02040603050506020204" pitchFamily="18"/>
              </a:rPr>
              <a:t> Ngoài ra, khi đứng đầu câu hoặc trước vị ngữ, trạng ngữ thường được tách biệt bởi dấu phẩy</a:t>
            </a:r>
            <a:r>
              <a:rPr lang="en-US" sz="2275" dirty="0">
                <a:latin typeface="UTM Avo" panose="02040603050506020204" pitchFamily="18"/>
              </a:rPr>
              <a:t>.</a:t>
            </a:r>
          </a:p>
        </p:txBody>
      </p:sp>
    </p:spTree>
    <p:extLst>
      <p:ext uri="{BB962C8B-B14F-4D97-AF65-F5344CB8AC3E}">
        <p14:creationId xmlns:p14="http://schemas.microsoft.com/office/powerpoint/2010/main" val="277660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wipe(left)">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67C693A7-AD07-F24F-DFC1-CB230B296711}"/>
              </a:ext>
            </a:extLst>
          </p:cNvPr>
          <p:cNvGrpSpPr/>
          <p:nvPr/>
        </p:nvGrpSpPr>
        <p:grpSpPr>
          <a:xfrm>
            <a:off x="1417637" y="1833042"/>
            <a:ext cx="9356725" cy="1719790"/>
            <a:chOff x="0" y="0"/>
            <a:chExt cx="2216931" cy="408940"/>
          </a:xfrm>
          <a:solidFill>
            <a:schemeClr val="accent2">
              <a:lumMod val="20000"/>
              <a:lumOff val="80000"/>
            </a:schemeClr>
          </a:solidFill>
        </p:grpSpPr>
        <p:sp>
          <p:nvSpPr>
            <p:cNvPr id="3" name="Freeform 12">
              <a:extLst>
                <a:ext uri="{FF2B5EF4-FFF2-40B4-BE49-F238E27FC236}">
                  <a16:creationId xmlns:a16="http://schemas.microsoft.com/office/drawing/2014/main" id="{BEFB8729-E25C-26D4-F972-8F372B000EE8}"/>
                </a:ext>
              </a:extLst>
            </p:cNvPr>
            <p:cNvSpPr/>
            <p:nvPr/>
          </p:nvSpPr>
          <p:spPr>
            <a:xfrm>
              <a:off x="-2540" y="0"/>
              <a:ext cx="2223281" cy="408940"/>
            </a:xfrm>
            <a:custGeom>
              <a:avLst/>
              <a:gdLst/>
              <a:ahLst/>
              <a:cxnLst/>
              <a:rect l="l" t="t" r="r" b="b"/>
              <a:pathLst>
                <a:path w="2223281" h="408940">
                  <a:moveTo>
                    <a:pt x="2107711" y="204470"/>
                  </a:moveTo>
                  <a:lnTo>
                    <a:pt x="2211851" y="60960"/>
                  </a:lnTo>
                  <a:cubicBezTo>
                    <a:pt x="2220741" y="49530"/>
                    <a:pt x="2222011" y="34290"/>
                    <a:pt x="2214391" y="21590"/>
                  </a:cubicBezTo>
                  <a:cubicBezTo>
                    <a:pt x="2206771" y="8890"/>
                    <a:pt x="2195341" y="0"/>
                    <a:pt x="2181371" y="0"/>
                  </a:cubicBezTo>
                  <a:lnTo>
                    <a:pt x="40640" y="0"/>
                  </a:lnTo>
                  <a:cubicBezTo>
                    <a:pt x="26670" y="0"/>
                    <a:pt x="12700" y="7620"/>
                    <a:pt x="6350" y="20320"/>
                  </a:cubicBezTo>
                  <a:cubicBezTo>
                    <a:pt x="0" y="33020"/>
                    <a:pt x="1270" y="48260"/>
                    <a:pt x="8890" y="59690"/>
                  </a:cubicBezTo>
                  <a:lnTo>
                    <a:pt x="113030" y="204470"/>
                  </a:lnTo>
                  <a:lnTo>
                    <a:pt x="10160" y="349250"/>
                  </a:lnTo>
                  <a:cubicBezTo>
                    <a:pt x="1270" y="360680"/>
                    <a:pt x="0" y="375920"/>
                    <a:pt x="7620" y="388620"/>
                  </a:cubicBezTo>
                  <a:cubicBezTo>
                    <a:pt x="15240" y="401320"/>
                    <a:pt x="26670" y="408940"/>
                    <a:pt x="41910" y="408940"/>
                  </a:cubicBezTo>
                  <a:lnTo>
                    <a:pt x="2182641" y="408940"/>
                  </a:lnTo>
                  <a:cubicBezTo>
                    <a:pt x="2196611" y="408940"/>
                    <a:pt x="2210581" y="401320"/>
                    <a:pt x="2216931" y="388620"/>
                  </a:cubicBezTo>
                  <a:cubicBezTo>
                    <a:pt x="2223281" y="375920"/>
                    <a:pt x="2222011" y="360680"/>
                    <a:pt x="2214391" y="349250"/>
                  </a:cubicBezTo>
                  <a:lnTo>
                    <a:pt x="2107711" y="204470"/>
                  </a:lnTo>
                  <a:close/>
                </a:path>
              </a:pathLst>
            </a:custGeom>
            <a:grpFill/>
          </p:spPr>
        </p:sp>
      </p:grpSp>
      <p:sp>
        <p:nvSpPr>
          <p:cNvPr id="4" name="TextBox 3">
            <a:extLst>
              <a:ext uri="{FF2B5EF4-FFF2-40B4-BE49-F238E27FC236}">
                <a16:creationId xmlns:a16="http://schemas.microsoft.com/office/drawing/2014/main" id="{25CDEF6E-81A5-3FBF-690C-FE00ADA84FA6}"/>
              </a:ext>
            </a:extLst>
          </p:cNvPr>
          <p:cNvSpPr txBox="1"/>
          <p:nvPr/>
        </p:nvSpPr>
        <p:spPr>
          <a:xfrm>
            <a:off x="2039441" y="1905997"/>
            <a:ext cx="8317677" cy="1443024"/>
          </a:xfrm>
          <a:prstGeom prst="rect">
            <a:avLst/>
          </a:prstGeom>
          <a:noFill/>
        </p:spPr>
        <p:txBody>
          <a:bodyPr wrap="square">
            <a:spAutoFit/>
          </a:bodyPr>
          <a:lstStyle/>
          <a:p>
            <a:pPr algn="ctr">
              <a:lnSpc>
                <a:spcPct val="125000"/>
              </a:lnSpc>
            </a:pPr>
            <a:r>
              <a:rPr lang="en-US" sz="2438" b="1" dirty="0" err="1">
                <a:solidFill>
                  <a:schemeClr val="tx1"/>
                </a:solidFill>
                <a:latin typeface="UTM Avo" panose="02040603050506020204" pitchFamily="18"/>
                <a:cs typeface="Arial" panose="020B0604020202020204" pitchFamily="34" charset="0"/>
              </a:rPr>
              <a:t>Bài</a:t>
            </a:r>
            <a:r>
              <a:rPr lang="en-US" sz="2438" b="1" dirty="0">
                <a:solidFill>
                  <a:schemeClr val="tx1"/>
                </a:solidFill>
                <a:latin typeface="UTM Avo" panose="02040603050506020204" pitchFamily="18"/>
                <a:cs typeface="Arial" panose="020B0604020202020204" pitchFamily="34" charset="0"/>
              </a:rPr>
              <a:t> 2. </a:t>
            </a:r>
            <a:r>
              <a:rPr lang="en-US" sz="2438" dirty="0" err="1">
                <a:solidFill>
                  <a:schemeClr val="tx1"/>
                </a:solidFill>
                <a:latin typeface="UTM Avo" panose="02040603050506020204" pitchFamily="18"/>
                <a:cs typeface="Arial" panose="020B0604020202020204" pitchFamily="34" charset="0"/>
              </a:rPr>
              <a:t>Tìm</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ba</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trạng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ngữ</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chỉ</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thời</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gian</a:t>
            </a:r>
            <a:r>
              <a:rPr lang="en-US" sz="2438" dirty="0">
                <a:solidFill>
                  <a:schemeClr val="tx1"/>
                </a:solidFill>
                <a:latin typeface="UTM Avo" panose="02040603050506020204" pitchFamily="18"/>
                <a:cs typeface="Arial" panose="020B0604020202020204" pitchFamily="34" charset="0"/>
              </a:rPr>
              <a:t> </a:t>
            </a:r>
            <a:r>
              <a:rPr lang="en-US" sz="2438" err="1">
                <a:solidFill>
                  <a:schemeClr val="tx1"/>
                </a:solidFill>
                <a:latin typeface="UTM Avo" panose="02040603050506020204" pitchFamily="18"/>
                <a:cs typeface="Arial" panose="020B0604020202020204" pitchFamily="34" charset="0"/>
              </a:rPr>
              <a:t>trong</a:t>
            </a:r>
            <a:r>
              <a:rPr lang="en-US" sz="2438">
                <a:solidFill>
                  <a:schemeClr val="tx1"/>
                </a:solidFill>
                <a:latin typeface="UTM Avo" panose="02040603050506020204" pitchFamily="18"/>
                <a:cs typeface="Arial" panose="020B0604020202020204" pitchFamily="34" charset="0"/>
              </a:rPr>
              <a:t> truyện</a:t>
            </a:r>
          </a:p>
          <a:p>
            <a:pPr algn="ctr">
              <a:lnSpc>
                <a:spcPct val="125000"/>
              </a:lnSpc>
            </a:pPr>
            <a:r>
              <a:rPr lang="en-US" sz="2438">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Bức</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tranh</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của</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em</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gái</a:t>
            </a:r>
            <a:r>
              <a:rPr lang="en-US" sz="2438" i="1" dirty="0">
                <a:solidFill>
                  <a:schemeClr val="tx1"/>
                </a:solidFill>
                <a:latin typeface="UTM Avo" panose="02040603050506020204" pitchFamily="18"/>
                <a:cs typeface="Arial" panose="020B0604020202020204" pitchFamily="34" charset="0"/>
              </a:rPr>
              <a:t> </a:t>
            </a:r>
            <a:r>
              <a:rPr lang="en-US" sz="2438" i="1" dirty="0" err="1">
                <a:solidFill>
                  <a:schemeClr val="tx1"/>
                </a:solidFill>
                <a:latin typeface="UTM Avo" panose="02040603050506020204" pitchFamily="18"/>
                <a:cs typeface="Arial" panose="020B0604020202020204" pitchFamily="34" charset="0"/>
              </a:rPr>
              <a:t>tôi</a:t>
            </a:r>
            <a:r>
              <a:rPr lang="en-US" sz="2438" i="1" dirty="0">
                <a:solidFill>
                  <a:schemeClr val="tx1"/>
                </a:solidFill>
                <a:latin typeface="UTM Avo" panose="02040603050506020204" pitchFamily="18"/>
                <a:cs typeface="Arial" panose="020B0604020202020204" pitchFamily="34" charset="0"/>
              </a:rPr>
              <a:t> </a:t>
            </a:r>
            <a:r>
              <a:rPr lang="en-US" sz="2438" dirty="0">
                <a:solidFill>
                  <a:schemeClr val="tx1"/>
                </a:solidFill>
                <a:latin typeface="UTM Avo" panose="02040603050506020204" pitchFamily="18"/>
                <a:cs typeface="Arial" panose="020B0604020202020204" pitchFamily="34" charset="0"/>
              </a:rPr>
              <a:t>(</a:t>
            </a:r>
            <a:r>
              <a:rPr lang="en-US" sz="2438" dirty="0" err="1">
                <a:solidFill>
                  <a:schemeClr val="tx1"/>
                </a:solidFill>
                <a:latin typeface="UTM Avo" panose="02040603050506020204" pitchFamily="18"/>
                <a:cs typeface="Arial" panose="020B0604020202020204" pitchFamily="34" charset="0"/>
              </a:rPr>
              <a:t>Tạ</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Duy</a:t>
            </a:r>
            <a:r>
              <a:rPr lang="en-US" sz="2438" dirty="0">
                <a:solidFill>
                  <a:schemeClr val="tx1"/>
                </a:solidFill>
                <a:latin typeface="UTM Avo" panose="02040603050506020204" pitchFamily="18"/>
                <a:cs typeface="Arial" panose="020B0604020202020204" pitchFamily="34" charset="0"/>
              </a:rPr>
              <a:t> Anh). </a:t>
            </a:r>
            <a:r>
              <a:rPr lang="en-US" sz="2438" dirty="0" err="1">
                <a:solidFill>
                  <a:schemeClr val="tx1"/>
                </a:solidFill>
                <a:latin typeface="UTM Avo" panose="02040603050506020204" pitchFamily="18"/>
                <a:cs typeface="Arial" panose="020B0604020202020204" pitchFamily="34" charset="0"/>
              </a:rPr>
              <a:t>Nêu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tác</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dụng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liên</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kết</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câu</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của</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một</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trong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các</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trạng</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ngữ</a:t>
            </a:r>
            <a:r>
              <a:rPr lang="en-US" sz="2438" dirty="0">
                <a:solidFill>
                  <a:schemeClr val="tx1"/>
                </a:solidFill>
                <a:latin typeface="UTM Avo" panose="02040603050506020204" pitchFamily="18"/>
                <a:cs typeface="Arial" panose="020B0604020202020204" pitchFamily="34" charset="0"/>
              </a:rPr>
              <a:t> </a:t>
            </a:r>
            <a:r>
              <a:rPr lang="en-US" sz="2438" dirty="0" err="1">
                <a:solidFill>
                  <a:schemeClr val="tx1"/>
                </a:solidFill>
                <a:latin typeface="UTM Avo" panose="02040603050506020204" pitchFamily="18"/>
                <a:cs typeface="Arial" panose="020B0604020202020204" pitchFamily="34" charset="0"/>
              </a:rPr>
              <a:t>đó</a:t>
            </a:r>
            <a:r>
              <a:rPr lang="en-US" sz="2438" dirty="0">
                <a:solidFill>
                  <a:schemeClr val="tx1"/>
                </a:solidFill>
                <a:latin typeface="UTM Avo" panose="02040603050506020204" pitchFamily="18"/>
                <a:cs typeface="Arial" panose="020B0604020202020204" pitchFamily="34" charset="0"/>
              </a:rPr>
              <a:t>.</a:t>
            </a:r>
          </a:p>
        </p:txBody>
      </p:sp>
      <p:pic>
        <p:nvPicPr>
          <p:cNvPr id="6" name="Picture 10">
            <a:extLst>
              <a:ext uri="{FF2B5EF4-FFF2-40B4-BE49-F238E27FC236}">
                <a16:creationId xmlns:a16="http://schemas.microsoft.com/office/drawing/2014/main" id="{C8119BB7-620E-3A6C-CF4A-B0734D2C49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467" r="9282"/>
          <a:stretch>
            <a:fillRect/>
          </a:stretch>
        </p:blipFill>
        <p:spPr>
          <a:xfrm>
            <a:off x="1728969" y="3767348"/>
            <a:ext cx="8734060" cy="2092031"/>
          </a:xfrm>
          <a:prstGeom prst="rect">
            <a:avLst/>
          </a:prstGeom>
        </p:spPr>
      </p:pic>
      <p:pic>
        <p:nvPicPr>
          <p:cNvPr id="8" name="Picture 7">
            <a:extLst>
              <a:ext uri="{FF2B5EF4-FFF2-40B4-BE49-F238E27FC236}">
                <a16:creationId xmlns:a16="http://schemas.microsoft.com/office/drawing/2014/main" id="{C86ABE62-5DBF-CF1B-F886-D9B784F7AD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597" b="23396"/>
          <a:stretch>
            <a:fillRect/>
          </a:stretch>
        </p:blipFill>
        <p:spPr>
          <a:xfrm>
            <a:off x="10357118" y="4877632"/>
            <a:ext cx="1834882" cy="1980368"/>
          </a:xfrm>
          <a:prstGeom prst="rect">
            <a:avLst/>
          </a:prstGeom>
        </p:spPr>
      </p:pic>
      <p:sp>
        <p:nvSpPr>
          <p:cNvPr id="5" name="TextBox 4">
            <a:extLst>
              <a:ext uri="{FF2B5EF4-FFF2-40B4-BE49-F238E27FC236}">
                <a16:creationId xmlns:a16="http://schemas.microsoft.com/office/drawing/2014/main" id="{98C5CA47-62A9-5765-3A7C-7FCF82C6AB42}"/>
              </a:ext>
            </a:extLst>
          </p:cNvPr>
          <p:cNvSpPr txBox="1"/>
          <p:nvPr/>
        </p:nvSpPr>
        <p:spPr>
          <a:xfrm>
            <a:off x="2039441" y="3876842"/>
            <a:ext cx="7022452" cy="552652"/>
          </a:xfrm>
          <a:prstGeom prst="rect">
            <a:avLst/>
          </a:prstGeom>
          <a:noFill/>
        </p:spPr>
        <p:txBody>
          <a:bodyPr wrap="square">
            <a:spAutoFit/>
          </a:bodyPr>
          <a:lstStyle/>
          <a:p>
            <a:pPr algn="just">
              <a:lnSpc>
                <a:spcPct val="150000"/>
              </a:lnSpc>
            </a:pPr>
            <a:r>
              <a:rPr lang="nl-NL" sz="2275"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275" dirty="0">
                <a:latin typeface="UTM Avo" panose="02040603050506020204" pitchFamily="18"/>
                <a:cs typeface="Arial" panose="020B0604020202020204" pitchFamily="34" charset="0"/>
              </a:rPr>
              <a:t>Ba trạng ngữ chỉ thời gian:</a:t>
            </a:r>
            <a:endParaRPr lang="en-US" sz="2275" dirty="0">
              <a:latin typeface="UTM Avo" panose="02040603050506020204" pitchFamily="18"/>
              <a:cs typeface="Arial" panose="020B0604020202020204" pitchFamily="34" charset="0"/>
            </a:endParaRPr>
          </a:p>
        </p:txBody>
      </p:sp>
      <p:sp>
        <p:nvSpPr>
          <p:cNvPr id="9" name="Rectangle: Rounded Corners 11">
            <a:extLst>
              <a:ext uri="{FF2B5EF4-FFF2-40B4-BE49-F238E27FC236}">
                <a16:creationId xmlns:a16="http://schemas.microsoft.com/office/drawing/2014/main" id="{3D521671-FAFD-F717-9820-1BD13173E2FC}"/>
              </a:ext>
            </a:extLst>
          </p:cNvPr>
          <p:cNvSpPr/>
          <p:nvPr/>
        </p:nvSpPr>
        <p:spPr>
          <a:xfrm>
            <a:off x="2039441" y="4538989"/>
            <a:ext cx="2286320" cy="81521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38" dirty="0" err="1">
                <a:solidFill>
                  <a:sysClr val="windowText" lastClr="000000"/>
                </a:solidFill>
                <a:latin typeface="UTM Avo" panose="02040603050506020204" pitchFamily="18"/>
                <a:cs typeface="Arial" panose="020B0604020202020204" pitchFamily="34" charset="0"/>
              </a:rPr>
              <a:t>một</a:t>
            </a:r>
            <a:r>
              <a:rPr lang="en-US" sz="2438" dirty="0">
                <a:solidFill>
                  <a:sysClr val="windowText" lastClr="000000"/>
                </a:solidFill>
                <a:latin typeface="UTM Avo" panose="02040603050506020204" pitchFamily="18"/>
                <a:cs typeface="Arial" panose="020B0604020202020204" pitchFamily="34" charset="0"/>
              </a:rPr>
              <a:t> </a:t>
            </a:r>
            <a:r>
              <a:rPr lang="en-US" sz="2438" dirty="0" err="1">
                <a:solidFill>
                  <a:sysClr val="windowText" lastClr="000000"/>
                </a:solidFill>
                <a:latin typeface="UTM Avo" panose="02040603050506020204" pitchFamily="18"/>
                <a:cs typeface="Arial" panose="020B0604020202020204" pitchFamily="34" charset="0"/>
              </a:rPr>
              <a:t>hôm</a:t>
            </a:r>
            <a:endParaRPr lang="en-US" sz="2438" dirty="0">
              <a:solidFill>
                <a:sysClr val="windowText" lastClr="000000"/>
              </a:solidFill>
              <a:latin typeface="UTM Avo" panose="02040603050506020204" pitchFamily="18"/>
              <a:cs typeface="Arial" panose="020B0604020202020204" pitchFamily="34" charset="0"/>
            </a:endParaRPr>
          </a:p>
        </p:txBody>
      </p:sp>
      <p:sp>
        <p:nvSpPr>
          <p:cNvPr id="10" name="Rectangle: Rounded Corners 17">
            <a:extLst>
              <a:ext uri="{FF2B5EF4-FFF2-40B4-BE49-F238E27FC236}">
                <a16:creationId xmlns:a16="http://schemas.microsoft.com/office/drawing/2014/main" id="{85E8FE27-C083-D031-A217-74A4E3D7BF6E}"/>
              </a:ext>
            </a:extLst>
          </p:cNvPr>
          <p:cNvSpPr/>
          <p:nvPr/>
        </p:nvSpPr>
        <p:spPr>
          <a:xfrm>
            <a:off x="4460989" y="4538989"/>
            <a:ext cx="2286320" cy="81521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38">
                <a:solidFill>
                  <a:sysClr val="windowText" lastClr="000000"/>
                </a:solidFill>
                <a:latin typeface="UTM Avo" panose="02040603050506020204" pitchFamily="18"/>
                <a:cs typeface="Arial" panose="020B0604020202020204" pitchFamily="34" charset="0"/>
              </a:rPr>
              <a:t>hôm đó</a:t>
            </a:r>
            <a:endParaRPr lang="en-US" sz="2438" dirty="0">
              <a:solidFill>
                <a:sysClr val="windowText" lastClr="000000"/>
              </a:solidFill>
              <a:latin typeface="UTM Avo" panose="02040603050506020204" pitchFamily="18"/>
              <a:cs typeface="Arial" panose="020B0604020202020204" pitchFamily="34" charset="0"/>
            </a:endParaRPr>
          </a:p>
        </p:txBody>
      </p:sp>
      <p:sp>
        <p:nvSpPr>
          <p:cNvPr id="11" name="Rectangle: Rounded Corners 19">
            <a:extLst>
              <a:ext uri="{FF2B5EF4-FFF2-40B4-BE49-F238E27FC236}">
                <a16:creationId xmlns:a16="http://schemas.microsoft.com/office/drawing/2014/main" id="{899541A0-0FB7-D719-FB29-1153D41BD8F4}"/>
              </a:ext>
            </a:extLst>
          </p:cNvPr>
          <p:cNvSpPr/>
          <p:nvPr/>
        </p:nvSpPr>
        <p:spPr>
          <a:xfrm>
            <a:off x="6882536" y="4538988"/>
            <a:ext cx="2938926" cy="815216"/>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38">
                <a:solidFill>
                  <a:sysClr val="windowText" lastClr="000000"/>
                </a:solidFill>
                <a:latin typeface="UTM Avo" panose="02040603050506020204" pitchFamily="18"/>
                <a:cs typeface="Arial" panose="020B0604020202020204" pitchFamily="34" charset="0"/>
              </a:rPr>
              <a:t>kể từ hôm đó</a:t>
            </a:r>
            <a:endParaRPr lang="en-US" sz="2438" dirty="0">
              <a:solidFill>
                <a:sysClr val="windowText" lastClr="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21767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20">
            <a:extLst>
              <a:ext uri="{FF2B5EF4-FFF2-40B4-BE49-F238E27FC236}">
                <a16:creationId xmlns:a16="http://schemas.microsoft.com/office/drawing/2014/main" id="{00CE6A1F-2BED-FEEC-EB2E-C99D5C2321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109161">
            <a:off x="242148" y="2403011"/>
            <a:ext cx="1431635" cy="468535"/>
          </a:xfrm>
          <a:prstGeom prst="rect">
            <a:avLst/>
          </a:prstGeom>
        </p:spPr>
      </p:pic>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4196" y="1792705"/>
            <a:ext cx="9003607" cy="4692895"/>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407509" y="2001207"/>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61311">
            <a:off x="9085230" y="1035066"/>
            <a:ext cx="2277052" cy="1515275"/>
          </a:xfrm>
          <a:prstGeom prst="rect">
            <a:avLst/>
          </a:prstGeom>
        </p:spPr>
      </p:pic>
      <p:sp>
        <p:nvSpPr>
          <p:cNvPr id="5" name="TextBox 4">
            <a:extLst>
              <a:ext uri="{FF2B5EF4-FFF2-40B4-BE49-F238E27FC236}">
                <a16:creationId xmlns:a16="http://schemas.microsoft.com/office/drawing/2014/main" id="{8ED94391-CCDF-2E61-0BFB-23F84DB928C2}"/>
              </a:ext>
            </a:extLst>
          </p:cNvPr>
          <p:cNvSpPr txBox="1"/>
          <p:nvPr/>
        </p:nvSpPr>
        <p:spPr>
          <a:xfrm>
            <a:off x="1968242" y="2326236"/>
            <a:ext cx="8255514" cy="4083041"/>
          </a:xfrm>
          <a:prstGeom prst="rect">
            <a:avLst/>
          </a:prstGeom>
          <a:noFill/>
        </p:spPr>
        <p:txBody>
          <a:bodyPr wrap="square">
            <a:spAutoFit/>
          </a:bodyPr>
          <a:lstStyle/>
          <a:p>
            <a:pPr algn="just">
              <a:lnSpc>
                <a:spcPct val="150000"/>
              </a:lnSpc>
            </a:pPr>
            <a:r>
              <a:rPr lang="vi-VN" sz="2200" kern="100" dirty="0">
                <a:solidFill>
                  <a:srgbClr val="000000"/>
                </a:solidFill>
                <a:latin typeface="UTM Avo" panose="02040603050506020204" pitchFamily="18"/>
                <a:ea typeface="Times New Roman" panose="02020603050405020304" pitchFamily="18" charset="0"/>
                <a:cs typeface="Times New Roman" panose="02020603050405020304" pitchFamily="18" charset="0"/>
              </a:rPr>
              <a:t>- Tác dụng: </a:t>
            </a:r>
            <a:endParaRPr lang="en-US" sz="2200" dirty="0">
              <a:latin typeface="UTM Avo" panose="02040603050506020204" pitchFamily="18"/>
              <a:ea typeface="Times New Roman" panose="02020603050405020304" pitchFamily="18" charset="0"/>
              <a:cs typeface="Times New Roman" panose="02020603050405020304" pitchFamily="18" charset="0"/>
            </a:endParaRPr>
          </a:p>
          <a:p>
            <a:pPr algn="just">
              <a:lnSpc>
                <a:spcPct val="150000"/>
              </a:lnSpc>
            </a:pPr>
            <a:r>
              <a:rPr lang="vi-VN" sz="2200" kern="100" dirty="0">
                <a:solidFill>
                  <a:srgbClr val="000000"/>
                </a:solidFill>
                <a:latin typeface="UTM Avo" panose="02040603050506020204" pitchFamily="18"/>
                <a:ea typeface="Times New Roman" panose="02020603050405020304" pitchFamily="18" charset="0"/>
                <a:cs typeface="Times New Roman" panose="02020603050405020304" pitchFamily="18" charset="0"/>
              </a:rPr>
              <a:t>+ T</a:t>
            </a:r>
            <a:r>
              <a:rPr lang="vi-VN"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rạng ngữ</a:t>
            </a:r>
            <a:r>
              <a:rPr lang="en-US"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 </a:t>
            </a:r>
            <a:r>
              <a:rPr lang="vi-VN" sz="2200" b="1" i="1" dirty="0">
                <a:solidFill>
                  <a:srgbClr val="000000"/>
                </a:solidFill>
                <a:latin typeface="UTM Avo" panose="02040603050506020204" pitchFamily="18"/>
                <a:ea typeface="Times New Roman" panose="02020603050405020304" pitchFamily="18" charset="0"/>
                <a:cs typeface="Times New Roman" panose="02020603050405020304" pitchFamily="18" charset="0"/>
              </a:rPr>
              <a:t>một hôm</a:t>
            </a:r>
            <a:r>
              <a:rPr lang="en-US" sz="2200" b="1"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nêu bối cảnh thời gian chung của câu chứa nó và các câu còn lại trong đoạn (các sự việc nêu ở những câu trong đoạn đều xảy ra vào một hôm). </a:t>
            </a:r>
            <a:endParaRPr lang="en-US" sz="2200" dirty="0">
              <a:solidFill>
                <a:srgbClr val="000000"/>
              </a:solidFill>
              <a:latin typeface="UTM Avo" panose="02040603050506020204" pitchFamily="18"/>
              <a:ea typeface="Times New Roman" panose="02020603050405020304" pitchFamily="18" charset="0"/>
              <a:cs typeface="Times New Roman" panose="02020603050405020304" pitchFamily="18" charset="0"/>
            </a:endParaRPr>
          </a:p>
          <a:p>
            <a:pPr algn="just">
              <a:lnSpc>
                <a:spcPct val="150000"/>
              </a:lnSpc>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=&gt; C</a:t>
            </a:r>
            <a:r>
              <a:rPr lang="vi-VN"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âu trong đoạn được gắn kết với nhau về ý nghĩa.</a:t>
            </a:r>
            <a:endParaRPr lang="en-US" sz="2200" dirty="0">
              <a:latin typeface="UTM Avo" panose="02040603050506020204" pitchFamily="18"/>
              <a:ea typeface="Times New Roman" panose="02020603050405020304" pitchFamily="18" charset="0"/>
              <a:cs typeface="Times New Roman" panose="02020603050405020304" pitchFamily="18" charset="0"/>
            </a:endParaRPr>
          </a:p>
          <a:p>
            <a:pPr algn="just">
              <a:lnSpc>
                <a:spcPct val="150000"/>
              </a:lnSpc>
            </a:pPr>
            <a:r>
              <a:rPr lang="vi-VN" sz="2200" kern="100" dirty="0">
                <a:solidFill>
                  <a:srgbClr val="000000"/>
                </a:solidFill>
                <a:latin typeface="UTM Avo" panose="02040603050506020204" pitchFamily="18"/>
                <a:ea typeface="SimSun" panose="02010600030101010101" pitchFamily="2" charset="-122"/>
                <a:cs typeface="Times New Roman" panose="02020603050405020304" pitchFamily="18" charset="0"/>
              </a:rPr>
              <a:t>+ </a:t>
            </a:r>
            <a:r>
              <a:rPr lang="vi-VN" sz="2200" kern="100" dirty="0">
                <a:solidFill>
                  <a:srgbClr val="000000"/>
                </a:solidFill>
                <a:latin typeface="UTM Avo" panose="02040603050506020204" pitchFamily="18"/>
                <a:ea typeface="Times New Roman" panose="02020603050405020304" pitchFamily="18" charset="0"/>
                <a:cs typeface="Times New Roman" panose="02020603050405020304" pitchFamily="18" charset="0"/>
              </a:rPr>
              <a:t>T</a:t>
            </a:r>
            <a:r>
              <a:rPr lang="vi-VN"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rạng ngữ </a:t>
            </a:r>
            <a:r>
              <a:rPr lang="vi-VN" sz="2200" b="1" i="1" dirty="0">
                <a:solidFill>
                  <a:srgbClr val="000000"/>
                </a:solidFill>
                <a:latin typeface="UTM Avo" panose="02040603050506020204" pitchFamily="18"/>
                <a:ea typeface="Times New Roman" panose="02020603050405020304" pitchFamily="18" charset="0"/>
                <a:cs typeface="Times New Roman" panose="02020603050405020304" pitchFamily="18" charset="0"/>
              </a:rPr>
              <a:t>kể từ hôm đó</a:t>
            </a:r>
            <a:r>
              <a:rPr lang="vi-VN" sz="2200" dirty="0">
                <a:solidFill>
                  <a:srgbClr val="000000"/>
                </a:solidFill>
                <a:latin typeface="UTM Avo" panose="02040603050506020204" pitchFamily="18"/>
                <a:ea typeface="Times New Roman" panose="02020603050405020304" pitchFamily="18" charset="0"/>
                <a:cs typeface="Times New Roman" panose="02020603050405020304" pitchFamily="18" charset="0"/>
              </a:rPr>
              <a:t> đánh dấu một mốc thời gian mới gắn với sự chuyển đổi về tâm lí của người anh trong câu chuyện.</a:t>
            </a:r>
            <a:endParaRPr lang="en-US" sz="2200" dirty="0">
              <a:latin typeface="UTM Avo" panose="02040603050506020204" pitchFamily="18"/>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17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down)">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wipe(left)">
                                      <p:cBhvr>
                                        <p:cTn id="28" dur="500"/>
                                        <p:tgtEl>
                                          <p:spTgt spid="5">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Effect transition="in" filter="randombar(horizontal)">
                                      <p:cBhvr>
                                        <p:cTn id="3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67C693A7-AD07-F24F-DFC1-CB230B296711}"/>
              </a:ext>
            </a:extLst>
          </p:cNvPr>
          <p:cNvGrpSpPr/>
          <p:nvPr/>
        </p:nvGrpSpPr>
        <p:grpSpPr>
          <a:xfrm>
            <a:off x="886804" y="1781275"/>
            <a:ext cx="10418389" cy="1960546"/>
            <a:chOff x="0" y="0"/>
            <a:chExt cx="2216931" cy="408940"/>
          </a:xfrm>
          <a:solidFill>
            <a:schemeClr val="accent2">
              <a:lumMod val="20000"/>
              <a:lumOff val="80000"/>
            </a:schemeClr>
          </a:solidFill>
        </p:grpSpPr>
        <p:sp>
          <p:nvSpPr>
            <p:cNvPr id="3" name="Freeform 12">
              <a:extLst>
                <a:ext uri="{FF2B5EF4-FFF2-40B4-BE49-F238E27FC236}">
                  <a16:creationId xmlns:a16="http://schemas.microsoft.com/office/drawing/2014/main" id="{BEFB8729-E25C-26D4-F972-8F372B000EE8}"/>
                </a:ext>
              </a:extLst>
            </p:cNvPr>
            <p:cNvSpPr/>
            <p:nvPr/>
          </p:nvSpPr>
          <p:spPr>
            <a:xfrm>
              <a:off x="-2540" y="0"/>
              <a:ext cx="2223281" cy="408940"/>
            </a:xfrm>
            <a:custGeom>
              <a:avLst/>
              <a:gdLst/>
              <a:ahLst/>
              <a:cxnLst/>
              <a:rect l="l" t="t" r="r" b="b"/>
              <a:pathLst>
                <a:path w="2223281" h="408940">
                  <a:moveTo>
                    <a:pt x="2107711" y="204470"/>
                  </a:moveTo>
                  <a:lnTo>
                    <a:pt x="2211851" y="60960"/>
                  </a:lnTo>
                  <a:cubicBezTo>
                    <a:pt x="2220741" y="49530"/>
                    <a:pt x="2222011" y="34290"/>
                    <a:pt x="2214391" y="21590"/>
                  </a:cubicBezTo>
                  <a:cubicBezTo>
                    <a:pt x="2206771" y="8890"/>
                    <a:pt x="2195341" y="0"/>
                    <a:pt x="2181371" y="0"/>
                  </a:cubicBezTo>
                  <a:lnTo>
                    <a:pt x="40640" y="0"/>
                  </a:lnTo>
                  <a:cubicBezTo>
                    <a:pt x="26670" y="0"/>
                    <a:pt x="12700" y="7620"/>
                    <a:pt x="6350" y="20320"/>
                  </a:cubicBezTo>
                  <a:cubicBezTo>
                    <a:pt x="0" y="33020"/>
                    <a:pt x="1270" y="48260"/>
                    <a:pt x="8890" y="59690"/>
                  </a:cubicBezTo>
                  <a:lnTo>
                    <a:pt x="113030" y="204470"/>
                  </a:lnTo>
                  <a:lnTo>
                    <a:pt x="10160" y="349250"/>
                  </a:lnTo>
                  <a:cubicBezTo>
                    <a:pt x="1270" y="360680"/>
                    <a:pt x="0" y="375920"/>
                    <a:pt x="7620" y="388620"/>
                  </a:cubicBezTo>
                  <a:cubicBezTo>
                    <a:pt x="15240" y="401320"/>
                    <a:pt x="26670" y="408940"/>
                    <a:pt x="41910" y="408940"/>
                  </a:cubicBezTo>
                  <a:lnTo>
                    <a:pt x="2182641" y="408940"/>
                  </a:lnTo>
                  <a:cubicBezTo>
                    <a:pt x="2196611" y="408940"/>
                    <a:pt x="2210581" y="401320"/>
                    <a:pt x="2216931" y="388620"/>
                  </a:cubicBezTo>
                  <a:cubicBezTo>
                    <a:pt x="2223281" y="375920"/>
                    <a:pt x="2222011" y="360680"/>
                    <a:pt x="2214391" y="349250"/>
                  </a:cubicBezTo>
                  <a:lnTo>
                    <a:pt x="2107711" y="204470"/>
                  </a:lnTo>
                  <a:close/>
                </a:path>
              </a:pathLst>
            </a:custGeom>
            <a:grpFill/>
          </p:spPr>
        </p:sp>
      </p:grpSp>
      <p:sp>
        <p:nvSpPr>
          <p:cNvPr id="4" name="TextBox 3">
            <a:extLst>
              <a:ext uri="{FF2B5EF4-FFF2-40B4-BE49-F238E27FC236}">
                <a16:creationId xmlns:a16="http://schemas.microsoft.com/office/drawing/2014/main" id="{25CDEF6E-81A5-3FBF-690C-FE00ADA84FA6}"/>
              </a:ext>
            </a:extLst>
          </p:cNvPr>
          <p:cNvSpPr txBox="1"/>
          <p:nvPr/>
        </p:nvSpPr>
        <p:spPr>
          <a:xfrm>
            <a:off x="1540258" y="1885116"/>
            <a:ext cx="9268800" cy="1543884"/>
          </a:xfrm>
          <a:prstGeom prst="rect">
            <a:avLst/>
          </a:prstGeom>
          <a:noFill/>
        </p:spPr>
        <p:txBody>
          <a:bodyPr wrap="square">
            <a:spAutoFit/>
          </a:bodyPr>
          <a:lstStyle/>
          <a:p>
            <a:pPr>
              <a:lnSpc>
                <a:spcPct val="150000"/>
              </a:lnSpc>
            </a:pPr>
            <a:r>
              <a:rPr lang="vi-VN" sz="2200" b="1" dirty="0">
                <a:solidFill>
                  <a:schemeClr val="tx1"/>
                </a:solidFill>
                <a:latin typeface="UTM Avo" panose="02040603050506020204" pitchFamily="18"/>
                <a:cs typeface="Arial" panose="020B0604020202020204" pitchFamily="34" charset="0"/>
              </a:rPr>
              <a:t>Bài 3. </a:t>
            </a:r>
            <a:r>
              <a:rPr lang="vi-VN" sz="2200" dirty="0">
                <a:solidFill>
                  <a:schemeClr val="tx1"/>
                </a:solidFill>
                <a:latin typeface="UTM Avo" panose="02040603050506020204" pitchFamily="18"/>
                <a:cs typeface="Arial" panose="020B0604020202020204" pitchFamily="34" charset="0"/>
              </a:rPr>
              <a:t>Thử lược bỏ các trạng ngữ (in đậm) trong những câu dưới đây và cho biết nghĩa của câu bị ảnh hưởng như thế nào. Từ đó, hãy rút ra nhận xét về vai trò của trạng ngữ đối với nghĩa của câu.</a:t>
            </a:r>
          </a:p>
        </p:txBody>
      </p:sp>
      <p:pic>
        <p:nvPicPr>
          <p:cNvPr id="6" name="Picture 10">
            <a:extLst>
              <a:ext uri="{FF2B5EF4-FFF2-40B4-BE49-F238E27FC236}">
                <a16:creationId xmlns:a16="http://schemas.microsoft.com/office/drawing/2014/main" id="{C8119BB7-620E-3A6C-CF4A-B0734D2C49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467" r="9282"/>
          <a:stretch>
            <a:fillRect/>
          </a:stretch>
        </p:blipFill>
        <p:spPr>
          <a:xfrm>
            <a:off x="1028808" y="3845662"/>
            <a:ext cx="10134383" cy="2765573"/>
          </a:xfrm>
          <a:prstGeom prst="rect">
            <a:avLst/>
          </a:prstGeom>
        </p:spPr>
      </p:pic>
      <p:sp>
        <p:nvSpPr>
          <p:cNvPr id="12" name="TextBox 11">
            <a:extLst>
              <a:ext uri="{FF2B5EF4-FFF2-40B4-BE49-F238E27FC236}">
                <a16:creationId xmlns:a16="http://schemas.microsoft.com/office/drawing/2014/main" id="{612CEFA1-2686-3575-5F57-BDE65368C3C0}"/>
              </a:ext>
            </a:extLst>
          </p:cNvPr>
          <p:cNvSpPr txBox="1"/>
          <p:nvPr/>
        </p:nvSpPr>
        <p:spPr>
          <a:xfrm>
            <a:off x="1229224" y="3920979"/>
            <a:ext cx="9733549" cy="2530501"/>
          </a:xfrm>
          <a:prstGeom prst="rect">
            <a:avLst/>
          </a:prstGeom>
          <a:noFill/>
        </p:spPr>
        <p:txBody>
          <a:bodyPr wrap="square" rtlCol="0">
            <a:spAutoFit/>
          </a:bodyPr>
          <a:lstStyle/>
          <a:p>
            <a:pPr marL="342900" indent="-342900">
              <a:lnSpc>
                <a:spcPct val="150000"/>
              </a:lnSpc>
              <a:buFont typeface="+mj-lt"/>
              <a:buAutoNum type="alphaLcParenR"/>
            </a:pPr>
            <a:r>
              <a:rPr lang="vi-VN" sz="1800" dirty="0">
                <a:latin typeface="UTM Avo" panose="02040603050506020204" pitchFamily="18"/>
              </a:rPr>
              <a:t> </a:t>
            </a:r>
            <a:r>
              <a:rPr lang="vi-VN" sz="1800" b="1" dirty="0">
                <a:latin typeface="UTM Avo" panose="02040603050506020204" pitchFamily="18"/>
              </a:rPr>
              <a:t>Mùa đông, giữa ngày mùa</a:t>
            </a:r>
            <a:r>
              <a:rPr lang="vi-VN" sz="1800" dirty="0">
                <a:latin typeface="UTM Avo" panose="02040603050506020204" pitchFamily="18"/>
              </a:rPr>
              <a:t>, làng quê toàn màu vàng… (Tô Hoài)</a:t>
            </a:r>
          </a:p>
          <a:p>
            <a:pPr marL="342900" indent="-342900">
              <a:lnSpc>
                <a:spcPct val="150000"/>
              </a:lnSpc>
              <a:buFont typeface="+mj-lt"/>
              <a:buAutoNum type="alphaLcParenR"/>
            </a:pPr>
            <a:r>
              <a:rPr lang="vi-VN" sz="1800" dirty="0">
                <a:latin typeface="UTM Avo" panose="02040603050506020204" pitchFamily="18"/>
              </a:rPr>
              <a:t>Bố, mẹ tôi kéo tôi chen qua đám đông để xem bức tranh của Kiều </a:t>
            </a:r>
            <a:r>
              <a:rPr lang="vi-VN" sz="1800">
                <a:latin typeface="UTM Avo" panose="02040603050506020204" pitchFamily="18"/>
              </a:rPr>
              <a:t>Phương đã </a:t>
            </a:r>
            <a:r>
              <a:rPr lang="vi-VN" sz="1800" dirty="0">
                <a:latin typeface="UTM Avo" panose="02040603050506020204" pitchFamily="18"/>
              </a:rPr>
              <a:t>được đóng khung, lồng kính. </a:t>
            </a:r>
            <a:r>
              <a:rPr lang="vi-VN" sz="1800" b="1" dirty="0">
                <a:latin typeface="UTM Avo" panose="02040603050506020204" pitchFamily="18"/>
              </a:rPr>
              <a:t>Trong tranh</a:t>
            </a:r>
            <a:r>
              <a:rPr lang="vi-VN" sz="1800" dirty="0">
                <a:latin typeface="UTM Avo" panose="02040603050506020204" pitchFamily="18"/>
              </a:rPr>
              <a:t>, một chú bé đang ngồi nhìn ra ngoài cửa sổ, nơi bầu trời trong xanh. (Tạ Duy Anh)</a:t>
            </a:r>
          </a:p>
          <a:p>
            <a:pPr marL="342900" indent="-342900">
              <a:lnSpc>
                <a:spcPct val="150000"/>
              </a:lnSpc>
              <a:buFont typeface="+mj-lt"/>
              <a:buAutoNum type="alphaLcParenR"/>
            </a:pPr>
            <a:r>
              <a:rPr lang="vi-VN" sz="1800" dirty="0">
                <a:latin typeface="UTM Avo" panose="02040603050506020204" pitchFamily="18"/>
              </a:rPr>
              <a:t>Con đường trải nhựa kẻ thẳng băng, sóng soài không bóng cây. </a:t>
            </a:r>
            <a:r>
              <a:rPr lang="vi-VN" sz="1800" b="1" dirty="0">
                <a:latin typeface="UTM Avo" panose="02040603050506020204" pitchFamily="18"/>
              </a:rPr>
              <a:t>Đã bao nhiêu năm tháng, mỗi ngày hai buổi</a:t>
            </a:r>
            <a:r>
              <a:rPr lang="vi-VN" sz="1800" dirty="0">
                <a:latin typeface="UTM Avo" panose="02040603050506020204" pitchFamily="18"/>
              </a:rPr>
              <a:t>, má đạp xe đi về trên con </a:t>
            </a:r>
            <a:r>
              <a:rPr lang="vi-VN" sz="1800">
                <a:latin typeface="UTM Avo" panose="02040603050506020204" pitchFamily="18"/>
              </a:rPr>
              <a:t>đường ấy</a:t>
            </a:r>
            <a:r>
              <a:rPr lang="en-US" sz="1800">
                <a:latin typeface="UTM Avo" panose="02040603050506020204" pitchFamily="18"/>
              </a:rPr>
              <a:t>.</a:t>
            </a:r>
            <a:r>
              <a:rPr lang="vi-VN" sz="1800">
                <a:latin typeface="UTM Avo" panose="02040603050506020204" pitchFamily="18"/>
              </a:rPr>
              <a:t> </a:t>
            </a:r>
            <a:r>
              <a:rPr lang="vi-VN" sz="1800" dirty="0">
                <a:latin typeface="UTM Avo" panose="02040603050506020204" pitchFamily="18"/>
              </a:rPr>
              <a:t>(Phong Thu)</a:t>
            </a:r>
          </a:p>
        </p:txBody>
      </p:sp>
      <p:pic>
        <p:nvPicPr>
          <p:cNvPr id="13" name="Picture 12">
            <a:extLst>
              <a:ext uri="{FF2B5EF4-FFF2-40B4-BE49-F238E27FC236}">
                <a16:creationId xmlns:a16="http://schemas.microsoft.com/office/drawing/2014/main" id="{1382903C-1695-381C-5B36-35F8E6F8E7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2617" y="4434992"/>
            <a:ext cx="2645325" cy="2645325"/>
          </a:xfrm>
          <a:prstGeom prst="rect">
            <a:avLst/>
          </a:prstGeom>
        </p:spPr>
      </p:pic>
    </p:spTree>
    <p:extLst>
      <p:ext uri="{BB962C8B-B14F-4D97-AF65-F5344CB8AC3E}">
        <p14:creationId xmlns:p14="http://schemas.microsoft.com/office/powerpoint/2010/main" val="113273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anim calcmode="lin" valueType="num">
                                      <p:cBhvr>
                                        <p:cTn id="21" dur="500" fill="hold"/>
                                        <p:tgtEl>
                                          <p:spTgt spid="12"/>
                                        </p:tgtEl>
                                        <p:attrNameLst>
                                          <p:attrName>ppt_x</p:attrName>
                                        </p:attrNameLst>
                                      </p:cBhvr>
                                      <p:tavLst>
                                        <p:tav tm="0">
                                          <p:val>
                                            <p:strVal val="#ppt_x"/>
                                          </p:val>
                                        </p:tav>
                                        <p:tav tm="100000">
                                          <p:val>
                                            <p:strVal val="#ppt_x"/>
                                          </p:val>
                                        </p:tav>
                                      </p:tavLst>
                                    </p:anim>
                                    <p:anim calcmode="lin" valueType="num">
                                      <p:cBhvr>
                                        <p:cTn id="22" dur="500" fill="hold"/>
                                        <p:tgtEl>
                                          <p:spTgt spid="12"/>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4196" y="1792705"/>
            <a:ext cx="9121930" cy="4367463"/>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407509" y="2001207"/>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61311">
            <a:off x="9085230" y="1035066"/>
            <a:ext cx="2277052" cy="1515275"/>
          </a:xfrm>
          <a:prstGeom prst="rect">
            <a:avLst/>
          </a:prstGeom>
        </p:spPr>
      </p:pic>
      <p:sp>
        <p:nvSpPr>
          <p:cNvPr id="8" name="TextBox 7">
            <a:extLst>
              <a:ext uri="{FF2B5EF4-FFF2-40B4-BE49-F238E27FC236}">
                <a16:creationId xmlns:a16="http://schemas.microsoft.com/office/drawing/2014/main" id="{8A80D06F-3B06-D486-6D1A-943CB5782097}"/>
              </a:ext>
            </a:extLst>
          </p:cNvPr>
          <p:cNvSpPr txBox="1"/>
          <p:nvPr/>
        </p:nvSpPr>
        <p:spPr>
          <a:xfrm>
            <a:off x="1699140" y="2606090"/>
            <a:ext cx="8898663" cy="3168881"/>
          </a:xfrm>
          <a:prstGeom prst="rect">
            <a:avLst/>
          </a:prstGeom>
          <a:noFill/>
        </p:spPr>
        <p:txBody>
          <a:bodyPr wrap="square">
            <a:spAutoFit/>
          </a:bodyPr>
          <a:lstStyle/>
          <a:p>
            <a:pPr algn="just">
              <a:lnSpc>
                <a:spcPct val="150000"/>
              </a:lnSpc>
            </a:pP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C</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âu a</a:t>
            </a:r>
            <a:r>
              <a:rPr lang="en-US"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 việc lược bỏ trạng </a:t>
            </a:r>
            <a:r>
              <a:rPr lang="vi-VN" sz="2275">
                <a:solidFill>
                  <a:srgbClr val="000000"/>
                </a:solidFill>
                <a:latin typeface="UTM Avo" panose="02040603050506020204" pitchFamily="18"/>
                <a:ea typeface="Times New Roman" panose="02020603050405020304" pitchFamily="18" charset="0"/>
                <a:cs typeface="Times New Roman" panose="02020603050405020304" pitchFamily="18" charset="0"/>
              </a:rPr>
              <a:t>ngữ </a:t>
            </a:r>
            <a:r>
              <a:rPr lang="en-US" sz="2275">
                <a:solidFill>
                  <a:srgbClr val="000000"/>
                </a:solidFill>
                <a:latin typeface="UTM Avo" panose="02040603050506020204" pitchFamily="18"/>
                <a:ea typeface="Times New Roman" panose="02020603050405020304" pitchFamily="18" charset="0"/>
                <a:cs typeface="Arial" panose="020B0604020202020204" pitchFamily="34" charset="0"/>
              </a:rPr>
              <a:t>“Mùa đông, giữa ngày mùa”</a:t>
            </a:r>
            <a:r>
              <a:rPr lang="en-US" sz="2275">
                <a:solidFill>
                  <a:srgbClr val="000000"/>
                </a:solidFill>
                <a:latin typeface="UTM Avo" panose="02040603050506020204" pitchFamily="18"/>
                <a:ea typeface="Times New Roman" panose="02020603050405020304" pitchFamily="18" charset="0"/>
                <a:cs typeface="Times New Roman" panose="02020603050405020304" pitchFamily="18" charset="0"/>
              </a:rPr>
              <a:t> </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sẽ khiến câu thu được mang </a:t>
            </a:r>
            <a:r>
              <a:rPr lang="en-US" sz="2275" dirty="0" err="1">
                <a:solidFill>
                  <a:srgbClr val="000000"/>
                </a:solidFill>
                <a:latin typeface="UTM Avo" panose="02040603050506020204" pitchFamily="18"/>
                <a:ea typeface="Times New Roman" panose="02020603050405020304" pitchFamily="18" charset="0"/>
                <a:cs typeface="Arial" panose="020B0604020202020204" pitchFamily="34" charset="0"/>
              </a:rPr>
              <a:t>ý</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nghĩa không phù hợp, không chân thực</a:t>
            </a:r>
            <a:r>
              <a:rPr lang="en-US"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a:t>
            </a:r>
          </a:p>
          <a:p>
            <a:pPr algn="just">
              <a:lnSpc>
                <a:spcPct val="150000"/>
              </a:lnSpc>
            </a:pP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75" dirty="0" err="1">
                <a:solidFill>
                  <a:srgbClr val="000000"/>
                </a:solidFill>
                <a:latin typeface="UTM Avo" panose="02040603050506020204" pitchFamily="18"/>
                <a:ea typeface="Times New Roman" panose="02020603050405020304" pitchFamily="18" charset="0"/>
                <a:cs typeface="Arial" panose="020B0604020202020204" pitchFamily="34" charset="0"/>
              </a:rPr>
              <a:t>Đ</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ặc điểm toàn màu vàng chỉ phù hợp về nghĩa với làng quê vào mùa đông, giữa ngày mùa</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 không phù hợp</a:t>
            </a:r>
            <a:r>
              <a:rPr lang="en-US"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 </a:t>
            </a:r>
            <a:r>
              <a:rPr lang="vi-VN" sz="2275" dirty="0">
                <a:solidFill>
                  <a:srgbClr val="000000"/>
                </a:solidFill>
                <a:latin typeface="UTM Avo" panose="02040603050506020204" pitchFamily="18"/>
                <a:ea typeface="Times New Roman" panose="02020603050405020304" pitchFamily="18" charset="0"/>
                <a:cs typeface="Times New Roman" panose="02020603050405020304" pitchFamily="18" charset="0"/>
              </a:rPr>
              <a:t>vào các mùa khác.</a:t>
            </a:r>
            <a:endParaRPr lang="en-US" sz="2275" dirty="0">
              <a:latin typeface="UTM Avo" panose="02040603050506020204" pitchFamily="18"/>
              <a:ea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16357130-DF0E-551E-D693-5191AF1DE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15" y="5221213"/>
            <a:ext cx="1759784" cy="1523836"/>
          </a:xfrm>
          <a:prstGeom prst="rect">
            <a:avLst/>
          </a:prstGeom>
        </p:spPr>
      </p:pic>
      <p:pic>
        <p:nvPicPr>
          <p:cNvPr id="12" name="Picture 11">
            <a:extLst>
              <a:ext uri="{FF2B5EF4-FFF2-40B4-BE49-F238E27FC236}">
                <a16:creationId xmlns:a16="http://schemas.microsoft.com/office/drawing/2014/main" id="{DD605E75-99B7-5CD8-6632-287B5E3FF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654927" y="4727931"/>
            <a:ext cx="2259799" cy="2094081"/>
          </a:xfrm>
          <a:prstGeom prst="rect">
            <a:avLst/>
          </a:prstGeom>
        </p:spPr>
      </p:pic>
    </p:spTree>
    <p:extLst>
      <p:ext uri="{BB962C8B-B14F-4D97-AF65-F5344CB8AC3E}">
        <p14:creationId xmlns:p14="http://schemas.microsoft.com/office/powerpoint/2010/main" val="353959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500"/>
                                        <p:tgtEl>
                                          <p:spTgt spid="8">
                                            <p:txEl>
                                              <p:pRg st="0" end="0"/>
                                            </p:txEl>
                                          </p:spTgt>
                                        </p:tgtEl>
                                      </p:cBhvr>
                                    </p:animEffect>
                                    <p:anim calcmode="lin" valueType="num">
                                      <p:cBhvr>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fade">
                                      <p:cBhvr>
                                        <p:cTn id="25"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4196" y="1792705"/>
            <a:ext cx="9003607" cy="4508622"/>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407509" y="2001207"/>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61311">
            <a:off x="9085230" y="1035066"/>
            <a:ext cx="2277052" cy="1515275"/>
          </a:xfrm>
          <a:prstGeom prst="rect">
            <a:avLst/>
          </a:prstGeom>
        </p:spPr>
      </p:pic>
      <p:pic>
        <p:nvPicPr>
          <p:cNvPr id="11" name="Picture 10">
            <a:extLst>
              <a:ext uri="{FF2B5EF4-FFF2-40B4-BE49-F238E27FC236}">
                <a16:creationId xmlns:a16="http://schemas.microsoft.com/office/drawing/2014/main" id="{16357130-DF0E-551E-D693-5191AF1DE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15" y="5221213"/>
            <a:ext cx="1759784" cy="1523836"/>
          </a:xfrm>
          <a:prstGeom prst="rect">
            <a:avLst/>
          </a:prstGeom>
        </p:spPr>
      </p:pic>
      <p:pic>
        <p:nvPicPr>
          <p:cNvPr id="12" name="Picture 11">
            <a:extLst>
              <a:ext uri="{FF2B5EF4-FFF2-40B4-BE49-F238E27FC236}">
                <a16:creationId xmlns:a16="http://schemas.microsoft.com/office/drawing/2014/main" id="{DD605E75-99B7-5CD8-6632-287B5E3FF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018107" y="4920634"/>
            <a:ext cx="2153319" cy="1995410"/>
          </a:xfrm>
          <a:prstGeom prst="rect">
            <a:avLst/>
          </a:prstGeom>
        </p:spPr>
      </p:pic>
      <p:sp>
        <p:nvSpPr>
          <p:cNvPr id="2" name="TextBox 1">
            <a:extLst>
              <a:ext uri="{FF2B5EF4-FFF2-40B4-BE49-F238E27FC236}">
                <a16:creationId xmlns:a16="http://schemas.microsoft.com/office/drawing/2014/main" id="{1A2F956E-D816-4301-6236-582DBDE2B408}"/>
              </a:ext>
            </a:extLst>
          </p:cNvPr>
          <p:cNvSpPr txBox="1"/>
          <p:nvPr/>
        </p:nvSpPr>
        <p:spPr>
          <a:xfrm>
            <a:off x="2014513" y="2407422"/>
            <a:ext cx="8209243" cy="3693960"/>
          </a:xfrm>
          <a:prstGeom prst="rect">
            <a:avLst/>
          </a:prstGeom>
          <a:noFill/>
        </p:spPr>
        <p:txBody>
          <a:bodyPr wrap="square">
            <a:spAutoFit/>
          </a:bodyPr>
          <a:lstStyle/>
          <a:p>
            <a:pPr algn="just">
              <a:lnSpc>
                <a:spcPct val="150000"/>
              </a:lnSpc>
            </a:pP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C</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âu b</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 việc lược bỏ trạng ngữ </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trong tranh</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 sẽ khiến c</a:t>
            </a:r>
            <a:r>
              <a:rPr lang="en-US" sz="2275" dirty="0" err="1">
                <a:solidFill>
                  <a:srgbClr val="000000"/>
                </a:solidFill>
                <a:latin typeface="UTM Avo" panose="02040603050506020204" pitchFamily="18"/>
                <a:ea typeface="Times New Roman" panose="02020603050405020304" pitchFamily="18" charset="0"/>
                <a:cs typeface="Arial" panose="020B0604020202020204" pitchFamily="34" charset="0"/>
              </a:rPr>
              <a:t>â</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u không diễn đạt được ý nghĩa chú bé đang ng</a:t>
            </a:r>
            <a:r>
              <a:rPr lang="en-US" sz="2275" dirty="0" err="1">
                <a:solidFill>
                  <a:srgbClr val="000000"/>
                </a:solidFill>
                <a:latin typeface="UTM Avo" panose="02040603050506020204" pitchFamily="18"/>
                <a:ea typeface="Times New Roman" panose="02020603050405020304" pitchFamily="18" charset="0"/>
                <a:cs typeface="Arial" panose="020B0604020202020204" pitchFamily="34" charset="0"/>
              </a:rPr>
              <a:t>ồ</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i nhìn ra ngoài </a:t>
            </a:r>
            <a:r>
              <a:rPr lang="vi-VN" sz="2275">
                <a:solidFill>
                  <a:srgbClr val="000000"/>
                </a:solidFill>
                <a:latin typeface="UTM Avo" panose="02040603050506020204" pitchFamily="18"/>
                <a:ea typeface="Times New Roman" panose="02020603050405020304" pitchFamily="18" charset="0"/>
                <a:cs typeface="Arial" panose="020B0604020202020204" pitchFamily="34" charset="0"/>
              </a:rPr>
              <a:t>cửa s</a:t>
            </a:r>
            <a:r>
              <a:rPr lang="en-US" sz="2275">
                <a:latin typeface="UTM Avo" panose="02040603050506020204" pitchFamily="18"/>
                <a:ea typeface="Times New Roman" panose="02020603050405020304" pitchFamily="18" charset="0"/>
                <a:cs typeface="Arial" panose="020B0604020202020204" pitchFamily="34" charset="0"/>
              </a:rPr>
              <a:t>ổ</a:t>
            </a:r>
            <a:r>
              <a:rPr lang="vi-VN" sz="2275">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là nhân vật ở trong tranh chứ không phải người thực. </a:t>
            </a:r>
            <a:endParaRPr lang="en-US" sz="2275" dirty="0">
              <a:latin typeface="UTM Avo" panose="02040603050506020204" pitchFamily="18"/>
              <a:ea typeface="Times New Roman" panose="02020603050405020304" pitchFamily="18" charset="0"/>
              <a:cs typeface="Arial" panose="020B0604020202020204" pitchFamily="34" charset="0"/>
            </a:endParaRPr>
          </a:p>
          <a:p>
            <a:pPr algn="just">
              <a:lnSpc>
                <a:spcPct val="150000"/>
              </a:lnSpc>
            </a:pP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C</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âu c</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sau khi lược bỏ trạng ngữ, câu thu </a:t>
            </a:r>
            <a:r>
              <a:rPr lang="en-US" sz="2275" dirty="0" err="1">
                <a:solidFill>
                  <a:srgbClr val="000000"/>
                </a:solidFill>
                <a:latin typeface="UTM Avo" panose="02040603050506020204" pitchFamily="18"/>
                <a:ea typeface="Times New Roman" panose="02020603050405020304" pitchFamily="18" charset="0"/>
                <a:cs typeface="Arial" panose="020B0604020202020204" pitchFamily="34" charset="0"/>
              </a:rPr>
              <a:t>được</a:t>
            </a:r>
            <a:r>
              <a:rPr lang="en-US" sz="2275"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rgbClr val="000000"/>
                </a:solidFill>
                <a:latin typeface="UTM Avo" panose="02040603050506020204" pitchFamily="18"/>
                <a:ea typeface="Times New Roman" panose="02020603050405020304" pitchFamily="18" charset="0"/>
                <a:cs typeface="Arial" panose="020B0604020202020204" pitchFamily="34" charset="0"/>
              </a:rPr>
              <a:t>sẽ không thể hiện được nỗi vất vả của người mẹ trong suy nghĩ của nhân vật Thủy.</a:t>
            </a:r>
            <a:endParaRPr lang="en-US" sz="2275"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7357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anim calcmode="lin" valueType="num">
                                      <p:cBhvr>
                                        <p:cTn id="19"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anim calcmode="lin" valueType="num">
                                      <p:cBhvr>
                                        <p:cTn id="26"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7"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ABE1CCE-BC5F-733F-D815-F81161CF6A53}"/>
              </a:ext>
            </a:extLst>
          </p:cNvPr>
          <p:cNvPicPr>
            <a:picLocks noChangeAspect="1"/>
          </p:cNvPicPr>
          <p:nvPr/>
        </p:nvPicPr>
        <p:blipFill>
          <a:blip r:embed="rId3">
            <a:alphaModFix amt="5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r="5924" b="5924"/>
          <a:stretch>
            <a:fillRect/>
          </a:stretch>
        </p:blipFill>
        <p:spPr>
          <a:xfrm rot="16200000">
            <a:off x="9971637" y="746066"/>
            <a:ext cx="2355257" cy="2085472"/>
          </a:xfrm>
          <a:prstGeom prst="rect">
            <a:avLst/>
          </a:prstGeom>
        </p:spPr>
      </p:pic>
      <p:pic>
        <p:nvPicPr>
          <p:cNvPr id="3" name="Picture 3">
            <a:extLst>
              <a:ext uri="{FF2B5EF4-FFF2-40B4-BE49-F238E27FC236}">
                <a16:creationId xmlns:a16="http://schemas.microsoft.com/office/drawing/2014/main" id="{A3B759C1-ABD1-D389-C133-7E27880546F2}"/>
              </a:ext>
            </a:extLst>
          </p:cNvPr>
          <p:cNvPicPr>
            <a:picLocks noChangeAspect="1"/>
          </p:cNvPicPr>
          <p:nvPr/>
        </p:nvPicPr>
        <p:blipFill>
          <a:blip r:embed="rId5">
            <a:alphaModFix amt="5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26388" b="59729"/>
          <a:stretch>
            <a:fillRect/>
          </a:stretch>
        </p:blipFill>
        <p:spPr>
          <a:xfrm rot="-10800000" flipH="1" flipV="1">
            <a:off x="-168442" y="5668703"/>
            <a:ext cx="5186660" cy="1189298"/>
          </a:xfrm>
          <a:prstGeom prst="rect">
            <a:avLst/>
          </a:prstGeom>
        </p:spPr>
      </p:pic>
      <p:sp>
        <p:nvSpPr>
          <p:cNvPr id="4" name="TextBox 13">
            <a:extLst>
              <a:ext uri="{FF2B5EF4-FFF2-40B4-BE49-F238E27FC236}">
                <a16:creationId xmlns:a16="http://schemas.microsoft.com/office/drawing/2014/main" id="{4A6F33B8-6F11-D264-0BD2-25ED27111519}"/>
              </a:ext>
            </a:extLst>
          </p:cNvPr>
          <p:cNvSpPr txBox="1"/>
          <p:nvPr/>
        </p:nvSpPr>
        <p:spPr>
          <a:xfrm>
            <a:off x="5448162" y="1567725"/>
            <a:ext cx="1295676"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err="1">
                <a:latin typeface="UTM Avo" panose="02040603050506020204" pitchFamily="18"/>
                <a:cs typeface="Arial" panose="020B0604020202020204" pitchFamily="34" charset="0"/>
              </a:rPr>
              <a:t>Trả</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lời</a:t>
            </a:r>
            <a:endParaRPr lang="en-US" sz="2800" b="1"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83CA51F-8E30-C374-AB9B-E1C31045AC0D}"/>
              </a:ext>
            </a:extLst>
          </p:cNvPr>
          <p:cNvSpPr txBox="1"/>
          <p:nvPr/>
        </p:nvSpPr>
        <p:spPr>
          <a:xfrm>
            <a:off x="1560024" y="3281390"/>
            <a:ext cx="9071951" cy="2643672"/>
          </a:xfrm>
          <a:prstGeom prst="rect">
            <a:avLst/>
          </a:prstGeom>
          <a:effectLst>
            <a:glow rad="228600">
              <a:schemeClr val="accent1">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vi-VN"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Tuy là thành phần phụ không bắt buộc (về cú pháp) nhưng trạng ngữ có vai trò quan trọng ý nghĩa. </a:t>
            </a:r>
            <a:endPar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endParaRPr>
          </a:p>
          <a:p>
            <a:pPr algn="just">
              <a:lnSpc>
                <a:spcPct val="150000"/>
              </a:lnSpc>
            </a:pPr>
            <a:r>
              <a:rPr lang="en-US" sz="2275"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en-US" sz="2275" dirty="0" err="1">
                <a:solidFill>
                  <a:schemeClr val="tx1"/>
                </a:solidFill>
                <a:latin typeface="UTM Avo" panose="02040603050506020204" pitchFamily="18"/>
                <a:ea typeface="Times New Roman" panose="02020603050405020304" pitchFamily="18" charset="0"/>
                <a:cs typeface="Arial" panose="020B0604020202020204" pitchFamily="34" charset="0"/>
              </a:rPr>
              <a:t>Trong</a:t>
            </a:r>
            <a:r>
              <a:rPr lang="en-US" sz="2275" dirty="0">
                <a:solidFill>
                  <a:schemeClr val="tx1"/>
                </a:solidFill>
                <a:latin typeface="UTM Avo" panose="02040603050506020204" pitchFamily="18"/>
                <a:ea typeface="Times New Roman" panose="02020603050405020304" pitchFamily="18" charset="0"/>
                <a:cs typeface="Arial" panose="020B0604020202020204" pitchFamily="34" charset="0"/>
              </a:rPr>
              <a:t> </a:t>
            </a:r>
            <a:r>
              <a:rPr lang="vi-VN"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nhiều trường hợp, việc lược bỏ trạng ngữ sẽ khiến nghĩa của câu không đầy đủ, rõ ràng, không phù hợp với nội dung cần biểu đạt</a:t>
            </a:r>
            <a:r>
              <a:rPr lang="en-US" sz="2275" dirty="0">
                <a:solidFill>
                  <a:schemeClr val="tx1"/>
                </a:solidFill>
                <a:latin typeface="UTM Avo" panose="02040603050506020204" pitchFamily="18"/>
                <a:ea typeface="Times New Roman" panose="02020603050405020304" pitchFamily="18" charset="0"/>
                <a:cs typeface="Times New Roman" panose="02020603050405020304" pitchFamily="18" charset="0"/>
              </a:rPr>
              <a:t>.</a:t>
            </a:r>
          </a:p>
        </p:txBody>
      </p:sp>
      <p:sp>
        <p:nvSpPr>
          <p:cNvPr id="6" name="Arrow: Pentagon 10">
            <a:extLst>
              <a:ext uri="{FF2B5EF4-FFF2-40B4-BE49-F238E27FC236}">
                <a16:creationId xmlns:a16="http://schemas.microsoft.com/office/drawing/2014/main" id="{28627CBD-6D12-70B2-8BB9-201845A28DEE}"/>
              </a:ext>
            </a:extLst>
          </p:cNvPr>
          <p:cNvSpPr/>
          <p:nvPr/>
        </p:nvSpPr>
        <p:spPr>
          <a:xfrm>
            <a:off x="1560024" y="2221367"/>
            <a:ext cx="9230539" cy="807689"/>
          </a:xfrm>
          <a:prstGeom prst="homePlat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vi-VN" sz="2275" b="1" dirty="0">
                <a:solidFill>
                  <a:schemeClr val="tx1"/>
                </a:solidFill>
                <a:latin typeface="UTM Avo" panose="02040603050506020204" pitchFamily="18"/>
              </a:rPr>
              <a:t>Nhận xét về vai trò của trạng ngữ đối với ý nghĩa </a:t>
            </a:r>
            <a:r>
              <a:rPr lang="vi-VN" sz="2275" b="1">
                <a:solidFill>
                  <a:schemeClr val="tx1"/>
                </a:solidFill>
                <a:latin typeface="UTM Avo" panose="02040603050506020204" pitchFamily="18"/>
              </a:rPr>
              <a:t>của câu</a:t>
            </a:r>
            <a:r>
              <a:rPr lang="en-US" sz="2275" b="1">
                <a:solidFill>
                  <a:schemeClr val="tx1"/>
                </a:solidFill>
                <a:latin typeface="UTM Avo" panose="02040603050506020204" pitchFamily="18"/>
              </a:rPr>
              <a:t>.</a:t>
            </a:r>
            <a:r>
              <a:rPr lang="vi-VN" sz="2275" b="1">
                <a:solidFill>
                  <a:schemeClr val="tx1"/>
                </a:solidFill>
                <a:latin typeface="UTM Avo" panose="02040603050506020204" pitchFamily="18"/>
              </a:rPr>
              <a:t> </a:t>
            </a:r>
            <a:endParaRPr lang="en-US" sz="2275"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47139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fade">
                                      <p:cBhvr>
                                        <p:cTn id="12" dur="500"/>
                                        <p:tgtEl>
                                          <p:spTgt spid="5">
                                            <p:bg/>
                                          </p:spTgt>
                                        </p:tgtEl>
                                      </p:cBhvr>
                                    </p:animEffect>
                                    <p:anim calcmode="lin" valueType="num">
                                      <p:cBhvr>
                                        <p:cTn id="13" dur="500" fill="hold"/>
                                        <p:tgtEl>
                                          <p:spTgt spid="5">
                                            <p:bg/>
                                          </p:spTgt>
                                        </p:tgtEl>
                                        <p:attrNameLst>
                                          <p:attrName>ppt_x</p:attrName>
                                        </p:attrNameLst>
                                      </p:cBhvr>
                                      <p:tavLst>
                                        <p:tav tm="0">
                                          <p:val>
                                            <p:strVal val="#ppt_x"/>
                                          </p:val>
                                        </p:tav>
                                        <p:tav tm="100000">
                                          <p:val>
                                            <p:strVal val="#ppt_x"/>
                                          </p:val>
                                        </p:tav>
                                      </p:tavLst>
                                    </p:anim>
                                    <p:anim calcmode="lin" valueType="num">
                                      <p:cBhvr>
                                        <p:cTn id="14" dur="500" fill="hold"/>
                                        <p:tgtEl>
                                          <p:spTgt spid="5">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anim calcmode="lin" valueType="num">
                                      <p:cBhvr>
                                        <p:cTn id="1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xEl>
                                              <p:pRg st="1" end="1"/>
                                            </p:txEl>
                                          </p:spTgt>
                                        </p:tgtEl>
                                        <p:attrNameLst>
                                          <p:attrName>style.visibility</p:attrName>
                                        </p:attrNameLst>
                                      </p:cBhvr>
                                      <p:to>
                                        <p:strVal val="visible"/>
                                      </p:to>
                                    </p:set>
                                    <p:animEffect transition="in" filter="fade">
                                      <p:cBhvr>
                                        <p:cTn id="24" dur="500"/>
                                        <p:tgtEl>
                                          <p:spTgt spid="5">
                                            <p:txEl>
                                              <p:pRg st="1" end="1"/>
                                            </p:txEl>
                                          </p:spTgt>
                                        </p:tgtEl>
                                      </p:cBhvr>
                                    </p:animEffect>
                                    <p:anim calcmode="lin" valueType="num">
                                      <p:cBhvr>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1">
            <a:extLst>
              <a:ext uri="{FF2B5EF4-FFF2-40B4-BE49-F238E27FC236}">
                <a16:creationId xmlns:a16="http://schemas.microsoft.com/office/drawing/2014/main" id="{67C693A7-AD07-F24F-DFC1-CB230B296711}"/>
              </a:ext>
            </a:extLst>
          </p:cNvPr>
          <p:cNvGrpSpPr/>
          <p:nvPr/>
        </p:nvGrpSpPr>
        <p:grpSpPr>
          <a:xfrm>
            <a:off x="886804" y="1781276"/>
            <a:ext cx="10418389" cy="1016312"/>
            <a:chOff x="0" y="0"/>
            <a:chExt cx="2216931" cy="408940"/>
          </a:xfrm>
          <a:solidFill>
            <a:schemeClr val="accent2">
              <a:lumMod val="20000"/>
              <a:lumOff val="80000"/>
            </a:schemeClr>
          </a:solidFill>
        </p:grpSpPr>
        <p:sp>
          <p:nvSpPr>
            <p:cNvPr id="3" name="Freeform 12">
              <a:extLst>
                <a:ext uri="{FF2B5EF4-FFF2-40B4-BE49-F238E27FC236}">
                  <a16:creationId xmlns:a16="http://schemas.microsoft.com/office/drawing/2014/main" id="{BEFB8729-E25C-26D4-F972-8F372B000EE8}"/>
                </a:ext>
              </a:extLst>
            </p:cNvPr>
            <p:cNvSpPr/>
            <p:nvPr/>
          </p:nvSpPr>
          <p:spPr>
            <a:xfrm>
              <a:off x="-2540" y="0"/>
              <a:ext cx="2223281" cy="408940"/>
            </a:xfrm>
            <a:custGeom>
              <a:avLst/>
              <a:gdLst/>
              <a:ahLst/>
              <a:cxnLst/>
              <a:rect l="l" t="t" r="r" b="b"/>
              <a:pathLst>
                <a:path w="2223281" h="408940">
                  <a:moveTo>
                    <a:pt x="2107711" y="204470"/>
                  </a:moveTo>
                  <a:lnTo>
                    <a:pt x="2211851" y="60960"/>
                  </a:lnTo>
                  <a:cubicBezTo>
                    <a:pt x="2220741" y="49530"/>
                    <a:pt x="2222011" y="34290"/>
                    <a:pt x="2214391" y="21590"/>
                  </a:cubicBezTo>
                  <a:cubicBezTo>
                    <a:pt x="2206771" y="8890"/>
                    <a:pt x="2195341" y="0"/>
                    <a:pt x="2181371" y="0"/>
                  </a:cubicBezTo>
                  <a:lnTo>
                    <a:pt x="40640" y="0"/>
                  </a:lnTo>
                  <a:cubicBezTo>
                    <a:pt x="26670" y="0"/>
                    <a:pt x="12700" y="7620"/>
                    <a:pt x="6350" y="20320"/>
                  </a:cubicBezTo>
                  <a:cubicBezTo>
                    <a:pt x="0" y="33020"/>
                    <a:pt x="1270" y="48260"/>
                    <a:pt x="8890" y="59690"/>
                  </a:cubicBezTo>
                  <a:lnTo>
                    <a:pt x="113030" y="204470"/>
                  </a:lnTo>
                  <a:lnTo>
                    <a:pt x="10160" y="349250"/>
                  </a:lnTo>
                  <a:cubicBezTo>
                    <a:pt x="1270" y="360680"/>
                    <a:pt x="0" y="375920"/>
                    <a:pt x="7620" y="388620"/>
                  </a:cubicBezTo>
                  <a:cubicBezTo>
                    <a:pt x="15240" y="401320"/>
                    <a:pt x="26670" y="408940"/>
                    <a:pt x="41910" y="408940"/>
                  </a:cubicBezTo>
                  <a:lnTo>
                    <a:pt x="2182641" y="408940"/>
                  </a:lnTo>
                  <a:cubicBezTo>
                    <a:pt x="2196611" y="408940"/>
                    <a:pt x="2210581" y="401320"/>
                    <a:pt x="2216931" y="388620"/>
                  </a:cubicBezTo>
                  <a:cubicBezTo>
                    <a:pt x="2223281" y="375920"/>
                    <a:pt x="2222011" y="360680"/>
                    <a:pt x="2214391" y="349250"/>
                  </a:cubicBezTo>
                  <a:lnTo>
                    <a:pt x="2107711" y="204470"/>
                  </a:lnTo>
                  <a:close/>
                </a:path>
              </a:pathLst>
            </a:custGeom>
            <a:grpFill/>
          </p:spPr>
        </p:sp>
      </p:grpSp>
      <p:pic>
        <p:nvPicPr>
          <p:cNvPr id="6" name="Picture 10">
            <a:extLst>
              <a:ext uri="{FF2B5EF4-FFF2-40B4-BE49-F238E27FC236}">
                <a16:creationId xmlns:a16="http://schemas.microsoft.com/office/drawing/2014/main" id="{C8119BB7-620E-3A6C-CF4A-B0734D2C49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467" r="9282"/>
          <a:stretch>
            <a:fillRect/>
          </a:stretch>
        </p:blipFill>
        <p:spPr>
          <a:xfrm>
            <a:off x="1028808" y="2849551"/>
            <a:ext cx="10134383" cy="1414425"/>
          </a:xfrm>
          <a:prstGeom prst="rect">
            <a:avLst/>
          </a:prstGeom>
        </p:spPr>
      </p:pic>
      <p:sp>
        <p:nvSpPr>
          <p:cNvPr id="12" name="TextBox 11">
            <a:extLst>
              <a:ext uri="{FF2B5EF4-FFF2-40B4-BE49-F238E27FC236}">
                <a16:creationId xmlns:a16="http://schemas.microsoft.com/office/drawing/2014/main" id="{612CEFA1-2686-3575-5F57-BDE65368C3C0}"/>
              </a:ext>
            </a:extLst>
          </p:cNvPr>
          <p:cNvSpPr txBox="1"/>
          <p:nvPr/>
        </p:nvSpPr>
        <p:spPr>
          <a:xfrm>
            <a:off x="1028808" y="2886017"/>
            <a:ext cx="10294290" cy="2021900"/>
          </a:xfrm>
          <a:prstGeom prst="rect">
            <a:avLst/>
          </a:prstGeom>
          <a:noFill/>
        </p:spPr>
        <p:txBody>
          <a:bodyPr wrap="square" rtlCol="0">
            <a:spAutoFit/>
          </a:bodyPr>
          <a:lstStyle/>
          <a:p>
            <a:pPr>
              <a:lnSpc>
                <a:spcPct val="150000"/>
              </a:lnSpc>
            </a:pPr>
            <a:r>
              <a:rPr lang="vi-VN" sz="1800" dirty="0">
                <a:solidFill>
                  <a:schemeClr val="tx1"/>
                </a:solidFill>
                <a:latin typeface="UTM Avo" panose="02040603050506020204" pitchFamily="18"/>
                <a:cs typeface="Arial" panose="020B0604020202020204" pitchFamily="34" charset="0"/>
              </a:rPr>
              <a:t>a</a:t>
            </a:r>
            <a:r>
              <a:rPr lang="vi-VN" sz="1800" baseline="-25000" dirty="0">
                <a:solidFill>
                  <a:schemeClr val="tx1"/>
                </a:solidFill>
                <a:latin typeface="UTM Avo" panose="02040603050506020204" pitchFamily="18"/>
                <a:cs typeface="Arial" panose="020B0604020202020204" pitchFamily="34" charset="0"/>
              </a:rPr>
              <a:t>1</a:t>
            </a:r>
            <a:r>
              <a:rPr lang="vi-VN" sz="1800" dirty="0">
                <a:latin typeface="UTM Avo" panose="02040603050506020204" pitchFamily="18"/>
              </a:rPr>
              <a:t>)</a:t>
            </a:r>
            <a:r>
              <a:rPr lang="vi-VN" sz="1800" baseline="-25000" dirty="0">
                <a:solidFill>
                  <a:schemeClr val="tx1"/>
                </a:solidFill>
                <a:latin typeface="UTM Avo" panose="02040603050506020204" pitchFamily="18"/>
                <a:cs typeface="Arial" panose="020B0604020202020204" pitchFamily="34" charset="0"/>
              </a:rPr>
              <a:t> </a:t>
            </a:r>
            <a:r>
              <a:rPr lang="vi-VN" sz="1800" baseline="-25000" dirty="0">
                <a:solidFill>
                  <a:schemeClr val="bg1"/>
                </a:solidFill>
                <a:latin typeface="UTM Avo" panose="02040603050506020204" pitchFamily="18"/>
                <a:cs typeface="Arial" panose="020B0604020202020204" pitchFamily="34" charset="0"/>
              </a:rPr>
              <a:t> </a:t>
            </a:r>
            <a:r>
              <a:rPr lang="vi-VN" sz="1700" dirty="0">
                <a:latin typeface="UTM Avo" panose="02040603050506020204" pitchFamily="18"/>
              </a:rPr>
              <a:t>Nghe chuyện, vua lấy làm mừng lắm. Nhưng, </a:t>
            </a:r>
            <a:r>
              <a:rPr lang="vi-VN" sz="1700" b="1" i="1" dirty="0">
                <a:latin typeface="UTM Avo" panose="02040603050506020204" pitchFamily="18"/>
              </a:rPr>
              <a:t>để biết chính xác hơn nữa, vua cho thử lại</a:t>
            </a:r>
            <a:r>
              <a:rPr lang="vi-VN" sz="1700" dirty="0">
                <a:latin typeface="UTM Avo" panose="02040603050506020204" pitchFamily="18"/>
              </a:rPr>
              <a:t>. (Em bé thông minh)</a:t>
            </a:r>
          </a:p>
          <a:p>
            <a:pPr>
              <a:lnSpc>
                <a:spcPct val="150000"/>
              </a:lnSpc>
            </a:pPr>
            <a:r>
              <a:rPr lang="vi-VN" sz="1600" dirty="0">
                <a:solidFill>
                  <a:schemeClr val="tx1"/>
                </a:solidFill>
                <a:latin typeface="UTM Avo" panose="02040603050506020204" pitchFamily="18"/>
                <a:cs typeface="Arial" panose="020B0604020202020204" pitchFamily="34" charset="0"/>
              </a:rPr>
              <a:t>a</a:t>
            </a:r>
            <a:r>
              <a:rPr lang="vi-VN" sz="1600" baseline="-25000" dirty="0">
                <a:solidFill>
                  <a:schemeClr val="tx1"/>
                </a:solidFill>
                <a:latin typeface="UTM Avo" panose="02040603050506020204" pitchFamily="18"/>
                <a:cs typeface="Arial" panose="020B0604020202020204" pitchFamily="34" charset="0"/>
              </a:rPr>
              <a:t>2</a:t>
            </a:r>
            <a:r>
              <a:rPr lang="vi-VN" sz="1700" dirty="0">
                <a:latin typeface="UTM Avo" panose="02040603050506020204" pitchFamily="18"/>
              </a:rPr>
              <a:t>) Nghe chuyện, vua lấy làm mừng lắm. Nhưng, vua cho thử lại </a:t>
            </a:r>
            <a:r>
              <a:rPr lang="vi-VN" sz="1700" b="1" i="1" dirty="0">
                <a:latin typeface="UTM Avo" panose="02040603050506020204" pitchFamily="18"/>
              </a:rPr>
              <a:t>để biết chính xác hơn nữa.</a:t>
            </a:r>
          </a:p>
          <a:p>
            <a:pPr marL="342900" indent="-342900">
              <a:lnSpc>
                <a:spcPct val="150000"/>
              </a:lnSpc>
              <a:buAutoNum type="alphaLcParenR"/>
            </a:pPr>
            <a:endParaRPr lang="vi-VN" sz="1700" dirty="0">
              <a:latin typeface="UTM Avo" panose="02040603050506020204" pitchFamily="18"/>
            </a:endParaRPr>
          </a:p>
          <a:p>
            <a:pPr marL="342900" indent="-342900">
              <a:lnSpc>
                <a:spcPct val="150000"/>
              </a:lnSpc>
              <a:buAutoNum type="alphaLcParenR"/>
            </a:pPr>
            <a:endParaRPr lang="vi-VN" sz="1700" dirty="0">
              <a:latin typeface="UTM Avo" panose="02040603050506020204" pitchFamily="18"/>
            </a:endParaRPr>
          </a:p>
        </p:txBody>
      </p:sp>
      <p:sp>
        <p:nvSpPr>
          <p:cNvPr id="5" name="TextBox 4">
            <a:extLst>
              <a:ext uri="{FF2B5EF4-FFF2-40B4-BE49-F238E27FC236}">
                <a16:creationId xmlns:a16="http://schemas.microsoft.com/office/drawing/2014/main" id="{DBC33B24-B888-40CE-C25D-F6CC4E3E04D8}"/>
              </a:ext>
            </a:extLst>
          </p:cNvPr>
          <p:cNvSpPr txBox="1"/>
          <p:nvPr/>
        </p:nvSpPr>
        <p:spPr>
          <a:xfrm>
            <a:off x="1567910" y="1869705"/>
            <a:ext cx="9056171" cy="858889"/>
          </a:xfrm>
          <a:prstGeom prst="rect">
            <a:avLst/>
          </a:prstGeom>
          <a:noFill/>
        </p:spPr>
        <p:txBody>
          <a:bodyPr wrap="square">
            <a:spAutoFit/>
          </a:bodyPr>
          <a:lstStyle/>
          <a:p>
            <a:pPr algn="just">
              <a:lnSpc>
                <a:spcPct val="125000"/>
              </a:lnSpc>
              <a:spcBef>
                <a:spcPts val="379"/>
              </a:spcBef>
              <a:spcAft>
                <a:spcPts val="379"/>
              </a:spcAft>
            </a:pPr>
            <a:r>
              <a:rPr lang="en-US" sz="2100" b="1" dirty="0" err="1">
                <a:solidFill>
                  <a:schemeClr val="tx1"/>
                </a:solidFill>
                <a:latin typeface="UTM Avo" panose="02040603050506020204" pitchFamily="18"/>
                <a:cs typeface="Arial" panose="020B0604020202020204" pitchFamily="34" charset="0"/>
              </a:rPr>
              <a:t>Bài</a:t>
            </a:r>
            <a:r>
              <a:rPr lang="en-US" sz="2100" b="1" dirty="0">
                <a:solidFill>
                  <a:schemeClr val="tx1"/>
                </a:solidFill>
                <a:latin typeface="UTM Avo" panose="02040603050506020204" pitchFamily="18"/>
                <a:cs typeface="Arial" panose="020B0604020202020204" pitchFamily="34" charset="0"/>
              </a:rPr>
              <a:t> 4. </a:t>
            </a:r>
            <a:r>
              <a:rPr lang="en-US" sz="2100" dirty="0">
                <a:solidFill>
                  <a:schemeClr val="tx1"/>
                </a:solidFill>
                <a:latin typeface="UTM Avo" panose="02040603050506020204" pitchFamily="18"/>
                <a:cs typeface="Arial" panose="020B0604020202020204" pitchFamily="34" charset="0"/>
              </a:rPr>
              <a:t>S</a:t>
            </a:r>
            <a:r>
              <a:rPr lang="vi-VN" sz="2100" dirty="0">
                <a:solidFill>
                  <a:schemeClr val="tx1"/>
                </a:solidFill>
                <a:latin typeface="UTM Avo" panose="02040603050506020204" pitchFamily="18"/>
                <a:cs typeface="Arial" panose="020B0604020202020204" pitchFamily="34" charset="0"/>
              </a:rPr>
              <a:t>o sánh vị trí của trạng ngữ trong những cặp câu dưới đây và cho biết vì sao tác giả lựa chọn cách diễn đạt ở câu a</a:t>
            </a:r>
            <a:r>
              <a:rPr lang="vi-VN" sz="2100" baseline="-25000" dirty="0">
                <a:solidFill>
                  <a:schemeClr val="tx1"/>
                </a:solidFill>
                <a:latin typeface="UTM Avo" panose="02040603050506020204" pitchFamily="18"/>
                <a:cs typeface="Arial" panose="020B0604020202020204" pitchFamily="34" charset="0"/>
              </a:rPr>
              <a:t>1</a:t>
            </a:r>
            <a:r>
              <a:rPr lang="vi-VN" sz="2100" dirty="0">
                <a:solidFill>
                  <a:schemeClr val="tx1"/>
                </a:solidFill>
                <a:latin typeface="UTM Avo" panose="02040603050506020204" pitchFamily="18"/>
                <a:cs typeface="Arial" panose="020B0604020202020204" pitchFamily="34" charset="0"/>
              </a:rPr>
              <a:t> và câu b</a:t>
            </a:r>
            <a:r>
              <a:rPr lang="vi-VN" sz="2100" baseline="-25000" dirty="0">
                <a:solidFill>
                  <a:schemeClr val="tx1"/>
                </a:solidFill>
                <a:latin typeface="UTM Avo" panose="02040603050506020204" pitchFamily="18"/>
                <a:cs typeface="Arial" panose="020B0604020202020204" pitchFamily="34" charset="0"/>
              </a:rPr>
              <a:t>1</a:t>
            </a:r>
            <a:endParaRPr lang="en-US" sz="21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8" name="Picture 10">
            <a:extLst>
              <a:ext uri="{FF2B5EF4-FFF2-40B4-BE49-F238E27FC236}">
                <a16:creationId xmlns:a16="http://schemas.microsoft.com/office/drawing/2014/main" id="{69049961-1C8E-4F46-3D56-3F2EE22647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8467" r="9282"/>
          <a:stretch>
            <a:fillRect/>
          </a:stretch>
        </p:blipFill>
        <p:spPr>
          <a:xfrm>
            <a:off x="1028808" y="4296861"/>
            <a:ext cx="10134383" cy="2272381"/>
          </a:xfrm>
          <a:prstGeom prst="rect">
            <a:avLst/>
          </a:prstGeom>
        </p:spPr>
      </p:pic>
      <p:sp>
        <p:nvSpPr>
          <p:cNvPr id="9" name="TextBox 8">
            <a:extLst>
              <a:ext uri="{FF2B5EF4-FFF2-40B4-BE49-F238E27FC236}">
                <a16:creationId xmlns:a16="http://schemas.microsoft.com/office/drawing/2014/main" id="{5462B7B1-A239-0F58-DA49-E3EEDAFF52AD}"/>
              </a:ext>
            </a:extLst>
          </p:cNvPr>
          <p:cNvSpPr txBox="1"/>
          <p:nvPr/>
        </p:nvSpPr>
        <p:spPr>
          <a:xfrm>
            <a:off x="1028808" y="4352405"/>
            <a:ext cx="10424283" cy="2391232"/>
          </a:xfrm>
          <a:prstGeom prst="rect">
            <a:avLst/>
          </a:prstGeom>
          <a:noFill/>
        </p:spPr>
        <p:txBody>
          <a:bodyPr wrap="square" rtlCol="0">
            <a:spAutoFit/>
          </a:bodyPr>
          <a:lstStyle/>
          <a:p>
            <a:pPr>
              <a:lnSpc>
                <a:spcPct val="150000"/>
              </a:lnSpc>
            </a:pPr>
            <a:r>
              <a:rPr lang="vi-VN" sz="1600" dirty="0">
                <a:solidFill>
                  <a:schemeClr val="tx1"/>
                </a:solidFill>
                <a:latin typeface="UTM Avo" panose="02040603050506020204" pitchFamily="18"/>
                <a:cs typeface="Arial" panose="020B0604020202020204" pitchFamily="34" charset="0"/>
              </a:rPr>
              <a:t>b</a:t>
            </a:r>
            <a:r>
              <a:rPr lang="vi-VN" sz="1600" baseline="-25000" dirty="0">
                <a:solidFill>
                  <a:schemeClr val="tx1"/>
                </a:solidFill>
                <a:latin typeface="UTM Avo" panose="02040603050506020204" pitchFamily="18"/>
                <a:cs typeface="Arial" panose="020B0604020202020204" pitchFamily="34" charset="0"/>
              </a:rPr>
              <a:t>1</a:t>
            </a:r>
            <a:r>
              <a:rPr lang="vi-VN" sz="1700" dirty="0">
                <a:latin typeface="UTM Avo" panose="02040603050506020204" pitchFamily="18"/>
              </a:rPr>
              <a:t>) Đền Thượng nằm chót vót trên đỉnh núi Nghĩa Lĩnh. </a:t>
            </a:r>
            <a:r>
              <a:rPr lang="vi-VN" sz="1700" b="1" i="1" dirty="0">
                <a:latin typeface="UTM Avo" panose="02040603050506020204" pitchFamily="18"/>
              </a:rPr>
              <a:t>Trước đền</a:t>
            </a:r>
            <a:r>
              <a:rPr lang="vi-VN" sz="1700" dirty="0">
                <a:latin typeface="UTM Avo" panose="02040603050506020204" pitchFamily="18"/>
              </a:rPr>
              <a:t>, những khóm hải đường đâm bông rực đỏ, những cánh bướm nhiều màu sắc bay dập dờn như đang múa quạt xoè hoa</a:t>
            </a:r>
            <a:r>
              <a:rPr lang="vi-VN" sz="1700">
                <a:latin typeface="UTM Avo" panose="02040603050506020204" pitchFamily="18"/>
              </a:rPr>
              <a:t>. (</a:t>
            </a:r>
            <a:r>
              <a:rPr lang="vi-VN" sz="1700" dirty="0">
                <a:latin typeface="UTM Avo" panose="02040603050506020204" pitchFamily="18"/>
              </a:rPr>
              <a:t>Theo Đoàn Minh Tuấn)</a:t>
            </a:r>
          </a:p>
          <a:p>
            <a:pPr>
              <a:lnSpc>
                <a:spcPct val="150000"/>
              </a:lnSpc>
            </a:pPr>
            <a:r>
              <a:rPr lang="vi-VN" sz="1800" dirty="0">
                <a:solidFill>
                  <a:schemeClr val="tx1"/>
                </a:solidFill>
                <a:latin typeface="UTM Avo" panose="02040603050506020204" pitchFamily="18"/>
                <a:cs typeface="Arial" panose="020B0604020202020204" pitchFamily="34" charset="0"/>
              </a:rPr>
              <a:t>b</a:t>
            </a:r>
            <a:r>
              <a:rPr lang="vi-VN" sz="1800" baseline="-25000" dirty="0">
                <a:solidFill>
                  <a:schemeClr val="tx1"/>
                </a:solidFill>
                <a:latin typeface="UTM Avo" panose="02040603050506020204" pitchFamily="18"/>
                <a:cs typeface="Arial" panose="020B0604020202020204" pitchFamily="34" charset="0"/>
              </a:rPr>
              <a:t>2</a:t>
            </a:r>
            <a:r>
              <a:rPr lang="vi-VN" sz="1700" dirty="0">
                <a:latin typeface="UTM Avo" panose="02040603050506020204" pitchFamily="18"/>
              </a:rPr>
              <a:t>) Đền Thượng nằm chót vót trên đỉnh núi Nghĩa Lĩnh. Những khóm hải đường đâm bông </a:t>
            </a:r>
            <a:r>
              <a:rPr lang="vi-VN" sz="1700">
                <a:latin typeface="UTM Avo" panose="02040603050506020204" pitchFamily="18"/>
              </a:rPr>
              <a:t>rực </a:t>
            </a:r>
            <a:endParaRPr lang="en-US" sz="1700">
              <a:latin typeface="UTM Avo" panose="02040603050506020204" pitchFamily="18"/>
            </a:endParaRPr>
          </a:p>
          <a:p>
            <a:pPr>
              <a:lnSpc>
                <a:spcPct val="150000"/>
              </a:lnSpc>
            </a:pPr>
            <a:r>
              <a:rPr lang="vi-VN" sz="1700">
                <a:latin typeface="UTM Avo" panose="02040603050506020204" pitchFamily="18"/>
              </a:rPr>
              <a:t>đỏ</a:t>
            </a:r>
            <a:r>
              <a:rPr lang="vi-VN" sz="1700" dirty="0">
                <a:latin typeface="UTM Avo" panose="02040603050506020204" pitchFamily="18"/>
              </a:rPr>
              <a:t>, những cánh bướm nhiều màu sắc bay dập dờn như đang múa quạt xoè hoa </a:t>
            </a:r>
            <a:r>
              <a:rPr lang="vi-VN" sz="1700" b="1" i="1" dirty="0">
                <a:latin typeface="UTM Avo" panose="02040603050506020204" pitchFamily="18"/>
              </a:rPr>
              <a:t>trước đền</a:t>
            </a:r>
            <a:r>
              <a:rPr lang="vi-VN" sz="1700" dirty="0">
                <a:latin typeface="UTM Avo" panose="02040603050506020204" pitchFamily="18"/>
              </a:rPr>
              <a:t>. </a:t>
            </a:r>
          </a:p>
          <a:p>
            <a:pPr marL="342900" indent="-342900">
              <a:lnSpc>
                <a:spcPct val="150000"/>
              </a:lnSpc>
              <a:buAutoNum type="alphaLcParenR"/>
            </a:pPr>
            <a:endParaRPr lang="vi-VN" sz="1700" dirty="0">
              <a:latin typeface="UTM Avo" panose="02040603050506020204" pitchFamily="18"/>
            </a:endParaRPr>
          </a:p>
        </p:txBody>
      </p:sp>
      <p:pic>
        <p:nvPicPr>
          <p:cNvPr id="11" name="Picture 10">
            <a:extLst>
              <a:ext uri="{FF2B5EF4-FFF2-40B4-BE49-F238E27FC236}">
                <a16:creationId xmlns:a16="http://schemas.microsoft.com/office/drawing/2014/main" id="{B42A8765-A869-E22E-77D2-4AA5EEA98F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43024" y="768832"/>
            <a:ext cx="1460360" cy="2391232"/>
          </a:xfrm>
          <a:prstGeom prst="rect">
            <a:avLst/>
          </a:prstGeom>
        </p:spPr>
      </p:pic>
    </p:spTree>
    <p:extLst>
      <p:ext uri="{BB962C8B-B14F-4D97-AF65-F5344CB8AC3E}">
        <p14:creationId xmlns:p14="http://schemas.microsoft.com/office/powerpoint/2010/main" val="328584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anim calcmode="lin" valueType="num">
                                      <p:cBhvr>
                                        <p:cTn id="19" dur="500" fill="hold"/>
                                        <p:tgtEl>
                                          <p:spTgt spid="12"/>
                                        </p:tgtEl>
                                        <p:attrNameLst>
                                          <p:attrName>ppt_x</p:attrName>
                                        </p:attrNameLst>
                                      </p:cBhvr>
                                      <p:tavLst>
                                        <p:tav tm="0">
                                          <p:val>
                                            <p:strVal val="#ppt_x"/>
                                          </p:val>
                                        </p:tav>
                                        <p:tav tm="100000">
                                          <p:val>
                                            <p:strVal val="#ppt_x"/>
                                          </p:val>
                                        </p:tav>
                                      </p:tavLst>
                                    </p:anim>
                                    <p:anim calcmode="lin" valueType="num">
                                      <p:cBhvr>
                                        <p:cTn id="20" dur="5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anim calcmode="lin" valueType="num">
                                      <p:cBhvr>
                                        <p:cTn id="36" dur="500" fill="hold"/>
                                        <p:tgtEl>
                                          <p:spTgt spid="8"/>
                                        </p:tgtEl>
                                        <p:attrNameLst>
                                          <p:attrName>ppt_x</p:attrName>
                                        </p:attrNameLst>
                                      </p:cBhvr>
                                      <p:tavLst>
                                        <p:tav tm="0">
                                          <p:val>
                                            <p:strVal val="#ppt_x"/>
                                          </p:val>
                                        </p:tav>
                                        <p:tav tm="100000">
                                          <p:val>
                                            <p:strVal val="#ppt_x"/>
                                          </p:val>
                                        </p:tav>
                                      </p:tavLst>
                                    </p:anim>
                                    <p:anim calcmode="lin" valueType="num">
                                      <p:cBhvr>
                                        <p:cTn id="37"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4196" y="1792705"/>
            <a:ext cx="9267768" cy="4508622"/>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407509" y="2001207"/>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61311">
            <a:off x="9085230" y="1035066"/>
            <a:ext cx="2277052" cy="1515275"/>
          </a:xfrm>
          <a:prstGeom prst="rect">
            <a:avLst/>
          </a:prstGeom>
        </p:spPr>
      </p:pic>
      <p:pic>
        <p:nvPicPr>
          <p:cNvPr id="11" name="Picture 10">
            <a:extLst>
              <a:ext uri="{FF2B5EF4-FFF2-40B4-BE49-F238E27FC236}">
                <a16:creationId xmlns:a16="http://schemas.microsoft.com/office/drawing/2014/main" id="{16357130-DF0E-551E-D693-5191AF1DE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15" y="5221213"/>
            <a:ext cx="1759784" cy="1523836"/>
          </a:xfrm>
          <a:prstGeom prst="rect">
            <a:avLst/>
          </a:prstGeom>
        </p:spPr>
      </p:pic>
      <p:pic>
        <p:nvPicPr>
          <p:cNvPr id="12" name="Picture 11">
            <a:extLst>
              <a:ext uri="{FF2B5EF4-FFF2-40B4-BE49-F238E27FC236}">
                <a16:creationId xmlns:a16="http://schemas.microsoft.com/office/drawing/2014/main" id="{DD605E75-99B7-5CD8-6632-287B5E3FF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192298" y="4936154"/>
            <a:ext cx="2071047" cy="1919171"/>
          </a:xfrm>
          <a:prstGeom prst="rect">
            <a:avLst/>
          </a:prstGeom>
        </p:spPr>
      </p:pic>
      <p:sp>
        <p:nvSpPr>
          <p:cNvPr id="3" name="TextBox 2">
            <a:extLst>
              <a:ext uri="{FF2B5EF4-FFF2-40B4-BE49-F238E27FC236}">
                <a16:creationId xmlns:a16="http://schemas.microsoft.com/office/drawing/2014/main" id="{4F449FEF-5E8C-FC38-AAA6-28E4F6D4ABD3}"/>
              </a:ext>
            </a:extLst>
          </p:cNvPr>
          <p:cNvSpPr txBox="1"/>
          <p:nvPr/>
        </p:nvSpPr>
        <p:spPr>
          <a:xfrm>
            <a:off x="1738778" y="2555205"/>
            <a:ext cx="8637732" cy="3258649"/>
          </a:xfrm>
          <a:prstGeom prst="rect">
            <a:avLst/>
          </a:prstGeom>
          <a:noFill/>
        </p:spPr>
        <p:txBody>
          <a:bodyPr wrap="square">
            <a:spAutoFit/>
          </a:bodyPr>
          <a:lstStyle/>
          <a:p>
            <a:pPr algn="just">
              <a:lnSpc>
                <a:spcPct val="150000"/>
              </a:lnSpc>
            </a:pPr>
            <a:r>
              <a:rPr lang="en-US" sz="2000" dirty="0">
                <a:latin typeface="UTM Avo" panose="02040603050506020204" pitchFamily="18"/>
                <a:cs typeface="Arial" panose="020B0604020202020204" pitchFamily="34" charset="0"/>
              </a:rPr>
              <a:t>-</a:t>
            </a:r>
            <a:r>
              <a:rPr lang="vi-VN" sz="2000" dirty="0">
                <a:latin typeface="UTM Avo" panose="02040603050506020204" pitchFamily="18"/>
                <a:cs typeface="Arial" panose="020B0604020202020204" pitchFamily="34" charset="0"/>
              </a:rPr>
              <a:t> Ở câu a</a:t>
            </a:r>
            <a:r>
              <a:rPr lang="vi-VN" sz="2000" baseline="-25000" dirty="0">
                <a:latin typeface="UTM Avo" panose="02040603050506020204" pitchFamily="18"/>
                <a:cs typeface="Arial" panose="020B0604020202020204" pitchFamily="34" charset="0"/>
              </a:rPr>
              <a:t>1</a:t>
            </a:r>
            <a:r>
              <a:rPr lang="en-US" sz="2000" dirty="0">
                <a:latin typeface="UTM Avo" panose="02040603050506020204" pitchFamily="18"/>
                <a:cs typeface="Arial" panose="020B0604020202020204" pitchFamily="34" charset="0"/>
              </a:rPr>
              <a:t>, </a:t>
            </a:r>
            <a:r>
              <a:rPr lang="vi-VN" sz="2000" dirty="0">
                <a:latin typeface="UTM Avo" panose="02040603050506020204" pitchFamily="18"/>
                <a:cs typeface="Arial" panose="020B0604020202020204" pitchFamily="34" charset="0"/>
              </a:rPr>
              <a:t>trạng ngữ chỉ mục đích </a:t>
            </a:r>
            <a:r>
              <a:rPr lang="vi-VN" sz="2000" b="1" dirty="0">
                <a:latin typeface="UTM Avo" panose="02040603050506020204" pitchFamily="18"/>
                <a:cs typeface="Arial" panose="020B0604020202020204" pitchFamily="34" charset="0"/>
              </a:rPr>
              <a:t>để biết chính xác hơn nữa </a:t>
            </a:r>
            <a:r>
              <a:rPr lang="vi-VN" sz="2000" dirty="0">
                <a:latin typeface="UTM Avo" panose="02040603050506020204" pitchFamily="18"/>
                <a:cs typeface="Arial" panose="020B0604020202020204" pitchFamily="34" charset="0"/>
              </a:rPr>
              <a:t>được đặt trước cụm chủ vị</a:t>
            </a:r>
            <a:r>
              <a:rPr lang="en-US" sz="2000" dirty="0">
                <a:latin typeface="UTM Avo" panose="02040603050506020204" pitchFamily="18"/>
                <a:cs typeface="Arial" panose="020B0604020202020204" pitchFamily="34" charset="0"/>
              </a:rPr>
              <a:t>.</a:t>
            </a:r>
          </a:p>
          <a:p>
            <a:pPr algn="just">
              <a:lnSpc>
                <a:spcPct val="150000"/>
              </a:lnSpc>
            </a:pP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Ở</a:t>
            </a:r>
            <a:r>
              <a:rPr lang="vi-VN" sz="2000" dirty="0">
                <a:latin typeface="UTM Avo" panose="02040603050506020204" pitchFamily="18"/>
                <a:cs typeface="Arial" panose="020B0604020202020204" pitchFamily="34" charset="0"/>
              </a:rPr>
              <a:t> câu a</a:t>
            </a:r>
            <a:r>
              <a:rPr lang="vi-VN" sz="2000" baseline="-25000" dirty="0">
                <a:latin typeface="UTM Avo" panose="02040603050506020204" pitchFamily="18"/>
                <a:cs typeface="Arial" panose="020B0604020202020204" pitchFamily="34" charset="0"/>
              </a:rPr>
              <a:t>2</a:t>
            </a:r>
            <a:r>
              <a:rPr lang="en-US" sz="2000" dirty="0">
                <a:latin typeface="UTM Avo" panose="02040603050506020204" pitchFamily="18"/>
                <a:cs typeface="Arial" panose="020B0604020202020204" pitchFamily="34" charset="0"/>
              </a:rPr>
              <a:t>, </a:t>
            </a:r>
            <a:r>
              <a:rPr lang="vi-VN" sz="2000" dirty="0">
                <a:latin typeface="UTM Avo" panose="02040603050506020204" pitchFamily="18"/>
                <a:cs typeface="Arial" panose="020B0604020202020204" pitchFamily="34" charset="0"/>
              </a:rPr>
              <a:t>trạng ngữ này được đặt sau cụm chủ vị. </a:t>
            </a:r>
            <a:endParaRPr lang="en-US" sz="2000" dirty="0">
              <a:latin typeface="UTM Avo" panose="02040603050506020204" pitchFamily="18"/>
              <a:cs typeface="Arial" panose="020B0604020202020204" pitchFamily="34" charset="0"/>
            </a:endParaRPr>
          </a:p>
          <a:p>
            <a:pPr algn="just">
              <a:lnSpc>
                <a:spcPct val="150000"/>
              </a:lnSpc>
            </a:pPr>
            <a:r>
              <a:rPr lang="en-US" sz="2000" dirty="0">
                <a:latin typeface="UTM Avo" panose="02040603050506020204" pitchFamily="18"/>
                <a:cs typeface="Arial" panose="020B0604020202020204" pitchFamily="34" charset="0"/>
              </a:rPr>
              <a:t>- C</a:t>
            </a:r>
            <a:r>
              <a:rPr lang="vi-VN" sz="2000" dirty="0">
                <a:latin typeface="UTM Avo" panose="02040603050506020204" pitchFamily="18"/>
                <a:cs typeface="Arial" panose="020B0604020202020204" pitchFamily="34" charset="0"/>
              </a:rPr>
              <a:t>ách diễn đạt ở câu a được lựa chọn vì </a:t>
            </a:r>
            <a:r>
              <a:rPr lang="en-US" sz="2000" dirty="0" err="1">
                <a:latin typeface="UTM Avo" panose="02040603050506020204" pitchFamily="18"/>
                <a:cs typeface="Arial" panose="020B0604020202020204" pitchFamily="34" charset="0"/>
              </a:rPr>
              <a:t>nó</a:t>
            </a:r>
            <a:r>
              <a:rPr lang="en-US" sz="2000" dirty="0">
                <a:latin typeface="UTM Avo" panose="02040603050506020204" pitchFamily="18"/>
                <a:cs typeface="Arial" panose="020B0604020202020204" pitchFamily="34" charset="0"/>
              </a:rPr>
              <a:t> </a:t>
            </a:r>
            <a:r>
              <a:rPr lang="vi-VN" sz="2000" dirty="0">
                <a:latin typeface="UTM Avo" panose="02040603050506020204" pitchFamily="18"/>
                <a:cs typeface="Arial" panose="020B0604020202020204" pitchFamily="34" charset="0"/>
              </a:rPr>
              <a:t>giúp tạo sự liên kết chặt chẽ với câu đứng trước và thể hiện được rõ hơn ý nhấn mạnh vào thông tin nêu ở trạng ngữ. </a:t>
            </a:r>
            <a:endParaRPr lang="en-US" sz="2000" dirty="0">
              <a:latin typeface="UTM Avo" panose="02040603050506020204" pitchFamily="18"/>
              <a:cs typeface="Arial" panose="020B0604020202020204" pitchFamily="34" charset="0"/>
            </a:endParaRPr>
          </a:p>
          <a:p>
            <a:pPr algn="just">
              <a:lnSpc>
                <a:spcPct val="150000"/>
              </a:lnSpc>
            </a:pPr>
            <a:r>
              <a:rPr lang="en-US" sz="2000" dirty="0">
                <a:latin typeface="UTM Avo" panose="02040603050506020204" pitchFamily="18"/>
                <a:cs typeface="Arial" panose="020B0604020202020204" pitchFamily="34" charset="0"/>
              </a:rPr>
              <a:t>+ </a:t>
            </a:r>
            <a:r>
              <a:rPr lang="en-US" sz="2000" dirty="0" err="1">
                <a:latin typeface="UTM Avo" panose="02040603050506020204" pitchFamily="18"/>
                <a:cs typeface="Arial" panose="020B0604020202020204" pitchFamily="34" charset="0"/>
              </a:rPr>
              <a:t>Cách</a:t>
            </a:r>
            <a:r>
              <a:rPr lang="en-US" sz="2000" dirty="0">
                <a:latin typeface="UTM Avo" panose="02040603050506020204" pitchFamily="18"/>
                <a:cs typeface="Arial" panose="020B0604020202020204" pitchFamily="34" charset="0"/>
              </a:rPr>
              <a:t> </a:t>
            </a:r>
            <a:r>
              <a:rPr lang="vi-VN" sz="2000" dirty="0">
                <a:latin typeface="UTM Avo" panose="02040603050506020204" pitchFamily="18"/>
                <a:cs typeface="Arial" panose="020B0604020202020204" pitchFamily="34" charset="0"/>
              </a:rPr>
              <a:t>diễn đạt này còn để tránh lặp cấu trúc, khiến câu đơn điệu.</a:t>
            </a:r>
            <a:endParaRPr lang="en-US" sz="20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90951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anim calcmode="lin" valueType="num">
                                      <p:cBhvr>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anim calcmode="lin" valueType="num">
                                      <p:cBhvr>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D97F2C-6F9C-792E-8332-224C524727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4196" y="1792705"/>
            <a:ext cx="9003607" cy="4508622"/>
          </a:xfrm>
          <a:prstGeom prst="rect">
            <a:avLst/>
          </a:prstGeom>
          <a:effectLst>
            <a:glow rad="139700">
              <a:schemeClr val="accent1">
                <a:satMod val="175000"/>
                <a:alpha val="40000"/>
              </a:schemeClr>
            </a:glow>
          </a:effectLst>
        </p:spPr>
      </p:pic>
      <p:sp>
        <p:nvSpPr>
          <p:cNvPr id="9" name="TextBox 13">
            <a:extLst>
              <a:ext uri="{FF2B5EF4-FFF2-40B4-BE49-F238E27FC236}">
                <a16:creationId xmlns:a16="http://schemas.microsoft.com/office/drawing/2014/main" id="{DCA5887A-7CA4-2E98-2586-748DB49B34CA}"/>
              </a:ext>
            </a:extLst>
          </p:cNvPr>
          <p:cNvSpPr txBox="1"/>
          <p:nvPr/>
        </p:nvSpPr>
        <p:spPr>
          <a:xfrm>
            <a:off x="5407509" y="2001207"/>
            <a:ext cx="1376980" cy="55399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000" b="1" dirty="0" err="1">
                <a:latin typeface="UTM Avo" panose="02040603050506020204" pitchFamily="18"/>
                <a:cs typeface="Arial" panose="020B0604020202020204" pitchFamily="34" charset="0"/>
              </a:rPr>
              <a:t>Trả</a:t>
            </a:r>
            <a:r>
              <a:rPr lang="en-US" sz="3000" b="1" dirty="0">
                <a:latin typeface="UTM Avo" panose="02040603050506020204" pitchFamily="18"/>
                <a:cs typeface="Arial" panose="020B0604020202020204" pitchFamily="34" charset="0"/>
              </a:rPr>
              <a:t> </a:t>
            </a:r>
            <a:r>
              <a:rPr lang="en-US" sz="3000" b="1" dirty="0" err="1">
                <a:latin typeface="UTM Avo" panose="02040603050506020204" pitchFamily="18"/>
                <a:cs typeface="Arial" panose="020B0604020202020204" pitchFamily="34" charset="0"/>
              </a:rPr>
              <a:t>lời</a:t>
            </a:r>
            <a:endParaRPr lang="en-US" sz="3000" b="1" dirty="0">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B9550579-2701-8C88-F38C-0A8C1A184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61311">
            <a:off x="9085230" y="1035066"/>
            <a:ext cx="2277052" cy="1515275"/>
          </a:xfrm>
          <a:prstGeom prst="rect">
            <a:avLst/>
          </a:prstGeom>
        </p:spPr>
      </p:pic>
      <p:pic>
        <p:nvPicPr>
          <p:cNvPr id="11" name="Picture 10">
            <a:extLst>
              <a:ext uri="{FF2B5EF4-FFF2-40B4-BE49-F238E27FC236}">
                <a16:creationId xmlns:a16="http://schemas.microsoft.com/office/drawing/2014/main" id="{16357130-DF0E-551E-D693-5191AF1DE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15" y="5221213"/>
            <a:ext cx="1759784" cy="1523836"/>
          </a:xfrm>
          <a:prstGeom prst="rect">
            <a:avLst/>
          </a:prstGeom>
        </p:spPr>
      </p:pic>
      <p:pic>
        <p:nvPicPr>
          <p:cNvPr id="12" name="Picture 11">
            <a:extLst>
              <a:ext uri="{FF2B5EF4-FFF2-40B4-BE49-F238E27FC236}">
                <a16:creationId xmlns:a16="http://schemas.microsoft.com/office/drawing/2014/main" id="{DD605E75-99B7-5CD8-6632-287B5E3FFC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0018107" y="4920634"/>
            <a:ext cx="2153319" cy="1995410"/>
          </a:xfrm>
          <a:prstGeom prst="rect">
            <a:avLst/>
          </a:prstGeom>
        </p:spPr>
      </p:pic>
      <p:sp>
        <p:nvSpPr>
          <p:cNvPr id="2" name="TextBox 1">
            <a:extLst>
              <a:ext uri="{FF2B5EF4-FFF2-40B4-BE49-F238E27FC236}">
                <a16:creationId xmlns:a16="http://schemas.microsoft.com/office/drawing/2014/main" id="{D3558EC1-BF18-451B-9385-765135A0EB6C}"/>
              </a:ext>
            </a:extLst>
          </p:cNvPr>
          <p:cNvSpPr txBox="1"/>
          <p:nvPr/>
        </p:nvSpPr>
        <p:spPr>
          <a:xfrm>
            <a:off x="2070955" y="2555205"/>
            <a:ext cx="8050088" cy="3337709"/>
          </a:xfrm>
          <a:prstGeom prst="rect">
            <a:avLst/>
          </a:prstGeom>
          <a:noFill/>
        </p:spPr>
        <p:txBody>
          <a:bodyPr wrap="square">
            <a:spAutoFit/>
          </a:bodyPr>
          <a:lstStyle/>
          <a:p>
            <a:pPr algn="just">
              <a:lnSpc>
                <a:spcPct val="150000"/>
              </a:lnSpc>
            </a:pPr>
            <a:r>
              <a:rPr lang="en-US" sz="2050" dirty="0">
                <a:latin typeface="UTM Avo" panose="02040603050506020204" pitchFamily="18"/>
                <a:cs typeface="Arial" panose="020B0604020202020204" pitchFamily="34" charset="0"/>
              </a:rPr>
              <a:t>-</a:t>
            </a:r>
            <a:r>
              <a:rPr lang="vi-VN" sz="2050" dirty="0">
                <a:latin typeface="UTM Avo" panose="02040603050506020204" pitchFamily="18"/>
                <a:cs typeface="Arial" panose="020B0604020202020204" pitchFamily="34" charset="0"/>
              </a:rPr>
              <a:t> Ở câu </a:t>
            </a:r>
            <a:r>
              <a:rPr lang="en-US" sz="2050" dirty="0">
                <a:latin typeface="UTM Avo" panose="02040603050506020204" pitchFamily="18"/>
                <a:cs typeface="Arial" panose="020B0604020202020204" pitchFamily="34" charset="0"/>
              </a:rPr>
              <a:t>b</a:t>
            </a:r>
            <a:r>
              <a:rPr lang="vi-VN" sz="2050" baseline="-25000" dirty="0">
                <a:latin typeface="UTM Avo" panose="02040603050506020204" pitchFamily="18"/>
                <a:cs typeface="Arial" panose="020B0604020202020204" pitchFamily="34" charset="0"/>
              </a:rPr>
              <a:t>1</a:t>
            </a: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trạng ngữ chỉ vị trí </a:t>
            </a:r>
            <a:r>
              <a:rPr lang="vi-VN" sz="2050" b="1" dirty="0">
                <a:latin typeface="UTM Avo" panose="02040603050506020204" pitchFamily="18"/>
                <a:cs typeface="Arial" panose="020B0604020202020204" pitchFamily="34" charset="0"/>
              </a:rPr>
              <a:t>trước đền </a:t>
            </a:r>
            <a:r>
              <a:rPr lang="vi-VN" sz="2050" dirty="0">
                <a:latin typeface="UTM Avo" panose="02040603050506020204" pitchFamily="18"/>
                <a:cs typeface="Arial" panose="020B0604020202020204" pitchFamily="34" charset="0"/>
              </a:rPr>
              <a:t>được đặt ở đầu câu</a:t>
            </a:r>
            <a:r>
              <a:rPr lang="en-US" sz="2050" dirty="0">
                <a:latin typeface="UTM Avo" panose="02040603050506020204" pitchFamily="18"/>
                <a:cs typeface="Arial" panose="020B0604020202020204" pitchFamily="34" charset="0"/>
              </a:rPr>
              <a:t>.</a:t>
            </a:r>
          </a:p>
          <a:p>
            <a:pPr algn="just">
              <a:lnSpc>
                <a:spcPct val="150000"/>
              </a:lnSpc>
            </a:pP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Ở câu </a:t>
            </a:r>
            <a:r>
              <a:rPr lang="en-US" sz="2050" dirty="0">
                <a:latin typeface="UTM Avo" panose="02040603050506020204" pitchFamily="18"/>
                <a:cs typeface="Arial" panose="020B0604020202020204" pitchFamily="34" charset="0"/>
              </a:rPr>
              <a:t>b</a:t>
            </a:r>
            <a:r>
              <a:rPr lang="en-US" sz="2050" baseline="-25000" dirty="0">
                <a:latin typeface="UTM Avo" panose="02040603050506020204" pitchFamily="18"/>
                <a:cs typeface="Arial" panose="020B0604020202020204" pitchFamily="34" charset="0"/>
              </a:rPr>
              <a:t>2</a:t>
            </a: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trạng ngữ này được chuyển xuống vị trí cuối câu. </a:t>
            </a:r>
            <a:endParaRPr lang="en-US" sz="2050" dirty="0">
              <a:latin typeface="UTM Avo" panose="02040603050506020204" pitchFamily="18"/>
              <a:cs typeface="Arial" panose="020B0604020202020204" pitchFamily="34" charset="0"/>
            </a:endParaRPr>
          </a:p>
          <a:p>
            <a:pPr algn="just">
              <a:lnSpc>
                <a:spcPct val="150000"/>
              </a:lnSpc>
            </a:pPr>
            <a:r>
              <a:rPr lang="en-US" sz="2050" dirty="0">
                <a:latin typeface="UTM Avo" panose="02040603050506020204" pitchFamily="18"/>
                <a:cs typeface="Arial" panose="020B0604020202020204" pitchFamily="34" charset="0"/>
              </a:rPr>
              <a:t>- T</a:t>
            </a:r>
            <a:r>
              <a:rPr lang="vi-VN" sz="2050" dirty="0">
                <a:latin typeface="UTM Avo" panose="02040603050506020204" pitchFamily="18"/>
                <a:cs typeface="Arial" panose="020B0604020202020204" pitchFamily="34" charset="0"/>
              </a:rPr>
              <a:t>ác giả chọn cách diễn đạt ở b vì </a:t>
            </a:r>
            <a:r>
              <a:rPr lang="en-US" sz="2050" dirty="0" err="1">
                <a:latin typeface="UTM Avo" panose="02040603050506020204" pitchFamily="18"/>
                <a:cs typeface="Arial" panose="020B0604020202020204" pitchFamily="34" charset="0"/>
              </a:rPr>
              <a:t>nó</a:t>
            </a: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giúp tạo sự liên kết chặt chẽ hơn, liền mạch hơn với câu đứng trước.</a:t>
            </a:r>
            <a:endParaRPr lang="en-US" sz="2050" dirty="0">
              <a:latin typeface="UTM Avo" panose="02040603050506020204" pitchFamily="18"/>
              <a:cs typeface="Arial" panose="020B0604020202020204" pitchFamily="34" charset="0"/>
            </a:endParaRPr>
          </a:p>
          <a:p>
            <a:pPr algn="just">
              <a:lnSpc>
                <a:spcPct val="150000"/>
              </a:lnSpc>
            </a:pP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Nếu đặt trạng ngữ ở cuối câu như cách diễn đạt ở </a:t>
            </a:r>
            <a:r>
              <a:rPr lang="en-US" sz="2050" dirty="0">
                <a:latin typeface="UTM Avo" panose="02040603050506020204" pitchFamily="18"/>
                <a:cs typeface="Arial" panose="020B0604020202020204" pitchFamily="34" charset="0"/>
              </a:rPr>
              <a:t>b</a:t>
            </a:r>
            <a:r>
              <a:rPr lang="en-US" sz="2050" baseline="-25000" dirty="0">
                <a:latin typeface="UTM Avo" panose="02040603050506020204" pitchFamily="18"/>
                <a:cs typeface="Arial" panose="020B0604020202020204" pitchFamily="34" charset="0"/>
              </a:rPr>
              <a:t>2</a:t>
            </a:r>
            <a:r>
              <a:rPr lang="en-US" sz="2050" dirty="0">
                <a:latin typeface="UTM Avo" panose="02040603050506020204" pitchFamily="18"/>
                <a:cs typeface="Arial" panose="020B0604020202020204" pitchFamily="34" charset="0"/>
              </a:rPr>
              <a:t>, </a:t>
            </a:r>
            <a:r>
              <a:rPr lang="vi-VN" sz="2050" dirty="0">
                <a:latin typeface="UTM Avo" panose="02040603050506020204" pitchFamily="18"/>
                <a:cs typeface="Arial" panose="020B0604020202020204" pitchFamily="34" charset="0"/>
              </a:rPr>
              <a:t>mối liên hệ giữa câu chứa trạng ngữ và câu đứng trước sẽ trở nên rời rạc.</a:t>
            </a:r>
            <a:endParaRPr lang="en-US" sz="205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338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anim calcmode="lin" valueType="num">
                                      <p:cBhvr>
                                        <p:cTn id="19"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0"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fade">
                                      <p:cBhvr>
                                        <p:cTn id="25" dur="500"/>
                                        <p:tgtEl>
                                          <p:spTgt spid="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fade">
                                      <p:cBhvr>
                                        <p:cTn id="30" dur="500"/>
                                        <p:tgtEl>
                                          <p:spTgt spid="2">
                                            <p:txEl>
                                              <p:pRg st="2" end="2"/>
                                            </p:txEl>
                                          </p:spTgt>
                                        </p:tgtEl>
                                      </p:cBhvr>
                                    </p:animEffect>
                                    <p:anim calcmode="lin" valueType="num">
                                      <p:cBhvr>
                                        <p:cTn id="3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2"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3" end="3"/>
                                            </p:txEl>
                                          </p:spTgt>
                                        </p:tgtEl>
                                        <p:attrNameLst>
                                          <p:attrName>style.visibility</p:attrName>
                                        </p:attrNameLst>
                                      </p:cBhvr>
                                      <p:to>
                                        <p:strVal val="visible"/>
                                      </p:to>
                                    </p:set>
                                    <p:animEffect transition="in" filter="fade">
                                      <p:cBhvr>
                                        <p:cTn id="3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C6439C8-E9B5-0F00-0A66-7C65458A4222}"/>
              </a:ext>
            </a:extLst>
          </p:cNvPr>
          <p:cNvPicPr>
            <a:picLocks noChangeAspect="1"/>
          </p:cNvPicPr>
          <p:nvPr/>
        </p:nvPicPr>
        <p:blipFill>
          <a:blip r:embed="rId4"/>
          <a:stretch>
            <a:fillRect/>
          </a:stretch>
        </p:blipFill>
        <p:spPr>
          <a:xfrm>
            <a:off x="4501082" y="3243262"/>
            <a:ext cx="3189835" cy="1764777"/>
          </a:xfrm>
          <a:prstGeom prst="rect">
            <a:avLst/>
          </a:prstGeom>
        </p:spPr>
      </p:pic>
    </p:spTree>
    <p:extLst>
      <p:ext uri="{BB962C8B-B14F-4D97-AF65-F5344CB8AC3E}">
        <p14:creationId xmlns:p14="http://schemas.microsoft.com/office/powerpoint/2010/main" val="135136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CA10F745-E259-20D5-BB02-706EE43109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31267" y="1747152"/>
            <a:ext cx="8129466" cy="4007670"/>
          </a:xfrm>
          <a:prstGeom prst="rect">
            <a:avLst/>
          </a:prstGeom>
          <a:effectLst>
            <a:glow rad="591420">
              <a:srgbClr val="E6ADED">
                <a:alpha val="62680"/>
              </a:srgbClr>
            </a:glow>
          </a:effectLst>
        </p:spPr>
      </p:pic>
      <p:sp>
        <p:nvSpPr>
          <p:cNvPr id="3" name="TextBox 2">
            <a:extLst>
              <a:ext uri="{FF2B5EF4-FFF2-40B4-BE49-F238E27FC236}">
                <a16:creationId xmlns:a16="http://schemas.microsoft.com/office/drawing/2014/main" id="{0AA3C447-FD3E-E02F-C283-3E610CE0F312}"/>
              </a:ext>
            </a:extLst>
          </p:cNvPr>
          <p:cNvSpPr txBox="1"/>
          <p:nvPr/>
        </p:nvSpPr>
        <p:spPr>
          <a:xfrm>
            <a:off x="2329191" y="2117594"/>
            <a:ext cx="6752903" cy="528222"/>
          </a:xfrm>
          <a:prstGeom prst="rect">
            <a:avLst/>
          </a:prstGeom>
          <a:noFill/>
        </p:spPr>
        <p:txBody>
          <a:bodyPr wrap="square">
            <a:spAutoFit/>
          </a:bodyPr>
          <a:lstStyle/>
          <a:p>
            <a:pPr algn="just">
              <a:lnSpc>
                <a:spcPct val="150000"/>
              </a:lnSpc>
            </a:pPr>
            <a:r>
              <a:rPr lang="en-US" sz="2200" dirty="0" err="1">
                <a:solidFill>
                  <a:schemeClr val="tx1"/>
                </a:solidFill>
                <a:latin typeface="UTM Avo" panose="02040603050506020204" pitchFamily="18"/>
                <a:cs typeface="Arial" panose="020B0604020202020204" pitchFamily="34" charset="0"/>
              </a:rPr>
              <a:t>Chọn</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một</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trong</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hai</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đề</a:t>
            </a:r>
            <a:r>
              <a:rPr lang="en-US" sz="2200" dirty="0">
                <a:solidFill>
                  <a:schemeClr val="tx1"/>
                </a:solidFill>
                <a:latin typeface="UTM Avo" panose="02040603050506020204" pitchFamily="18"/>
                <a:cs typeface="Arial" panose="020B0604020202020204" pitchFamily="34" charset="0"/>
              </a:rPr>
              <a:t> </a:t>
            </a:r>
            <a:r>
              <a:rPr lang="en-US" sz="2200" dirty="0" err="1">
                <a:solidFill>
                  <a:schemeClr val="tx1"/>
                </a:solidFill>
                <a:latin typeface="UTM Avo" panose="02040603050506020204" pitchFamily="18"/>
                <a:cs typeface="Arial" panose="020B0604020202020204" pitchFamily="34" charset="0"/>
              </a:rPr>
              <a:t>sau</a:t>
            </a:r>
            <a:r>
              <a:rPr lang="en-US" sz="2200" dirty="0">
                <a:solidFill>
                  <a:schemeClr val="tx1"/>
                </a:solidFill>
                <a:latin typeface="UTM Avo" panose="02040603050506020204" pitchFamily="18"/>
                <a:cs typeface="Arial" panose="020B0604020202020204" pitchFamily="34" charset="0"/>
              </a:rPr>
              <a:t>:</a:t>
            </a:r>
          </a:p>
        </p:txBody>
      </p:sp>
      <p:pic>
        <p:nvPicPr>
          <p:cNvPr id="5" name="Picture 4">
            <a:extLst>
              <a:ext uri="{FF2B5EF4-FFF2-40B4-BE49-F238E27FC236}">
                <a16:creationId xmlns:a16="http://schemas.microsoft.com/office/drawing/2014/main" id="{37F7AB89-1ABD-AC2A-4F53-FDB8B1B5E1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5921" y="5101389"/>
            <a:ext cx="5281676" cy="2275183"/>
          </a:xfrm>
          <a:prstGeom prst="rect">
            <a:avLst/>
          </a:prstGeom>
        </p:spPr>
      </p:pic>
      <p:sp>
        <p:nvSpPr>
          <p:cNvPr id="6" name="TextBox 5">
            <a:extLst>
              <a:ext uri="{FF2B5EF4-FFF2-40B4-BE49-F238E27FC236}">
                <a16:creationId xmlns:a16="http://schemas.microsoft.com/office/drawing/2014/main" id="{AE347829-E27B-CFF5-2357-66AD9373F213}"/>
              </a:ext>
            </a:extLst>
          </p:cNvPr>
          <p:cNvSpPr txBox="1"/>
          <p:nvPr/>
        </p:nvSpPr>
        <p:spPr>
          <a:xfrm>
            <a:off x="2034016" y="2577272"/>
            <a:ext cx="8028153" cy="2796920"/>
          </a:xfrm>
          <a:prstGeom prst="rect">
            <a:avLst/>
          </a:prstGeom>
          <a:noFill/>
        </p:spPr>
        <p:txBody>
          <a:bodyPr wrap="square" rtlCol="0">
            <a:spAutoFit/>
          </a:bodyPr>
          <a:lstStyle/>
          <a:p>
            <a:pPr marL="342900" indent="-342900" algn="just">
              <a:lnSpc>
                <a:spcPct val="150000"/>
              </a:lnSpc>
              <a:buAutoNum type="alphaLcParenR"/>
            </a:pPr>
            <a:r>
              <a:rPr lang="vi-VN" sz="2000" dirty="0">
                <a:latin typeface="UTM Avo" panose="02040603050506020204" pitchFamily="18"/>
              </a:rPr>
              <a:t>Viết đoạn văn kể lại một đoạn truyện đã học hoặc đã đọc, trong đó có sử dụng một số trạng ngữ chỉ thời gian có chức năng liên kết các câu trong đoạn.</a:t>
            </a:r>
          </a:p>
          <a:p>
            <a:pPr marL="342900" indent="-342900" algn="just">
              <a:lnSpc>
                <a:spcPct val="150000"/>
              </a:lnSpc>
              <a:buAutoNum type="alphaLcParenR"/>
            </a:pPr>
            <a:r>
              <a:rPr lang="vi-VN" sz="2000" dirty="0">
                <a:latin typeface="UTM Avo" panose="02040603050506020204" pitchFamily="18"/>
              </a:rPr>
              <a:t>Viết đoạn văn trình bày suy nghĩ của em về một tác phẩm đã học hoặc đã đọc, trong đó có sử dụng một số trạng ngữ chỉ vị trí để liên kết các câu trong đoạn.</a:t>
            </a:r>
          </a:p>
        </p:txBody>
      </p:sp>
    </p:spTree>
    <p:extLst>
      <p:ext uri="{BB962C8B-B14F-4D97-AF65-F5344CB8AC3E}">
        <p14:creationId xmlns:p14="http://schemas.microsoft.com/office/powerpoint/2010/main" val="240520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linds(horizontal)">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blinds(horizontal)">
                                      <p:cBhvr>
                                        <p:cTn id="2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A4F3812-67F9-4FAC-4053-5371503A29E9}"/>
              </a:ext>
            </a:extLst>
          </p:cNvPr>
          <p:cNvPicPr>
            <a:picLocks noChangeAspect="1"/>
          </p:cNvPicPr>
          <p:nvPr/>
        </p:nvPicPr>
        <p:blipFill>
          <a:blip r:embed="rId4"/>
          <a:stretch>
            <a:fillRect/>
          </a:stretch>
        </p:blipFill>
        <p:spPr>
          <a:xfrm>
            <a:off x="4501082" y="3243262"/>
            <a:ext cx="3189835" cy="1764777"/>
          </a:xfrm>
          <a:prstGeom prst="rect">
            <a:avLst/>
          </a:prstGeom>
        </p:spPr>
      </p:pic>
    </p:spTree>
    <p:extLst>
      <p:ext uri="{BB962C8B-B14F-4D97-AF65-F5344CB8AC3E}">
        <p14:creationId xmlns:p14="http://schemas.microsoft.com/office/powerpoint/2010/main" val="1968104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964;p53">
            <a:extLst>
              <a:ext uri="{FF2B5EF4-FFF2-40B4-BE49-F238E27FC236}">
                <a16:creationId xmlns:a16="http://schemas.microsoft.com/office/drawing/2014/main" id="{42D1ADCD-CDA7-0E2B-7E14-E81DD55719F8}"/>
              </a:ext>
            </a:extLst>
          </p:cNvPr>
          <p:cNvGrpSpPr/>
          <p:nvPr/>
        </p:nvGrpSpPr>
        <p:grpSpPr>
          <a:xfrm>
            <a:off x="5164782" y="2841144"/>
            <a:ext cx="1098858" cy="953615"/>
            <a:chOff x="1119600" y="1559196"/>
            <a:chExt cx="857250" cy="720000"/>
          </a:xfrm>
        </p:grpSpPr>
        <p:sp>
          <p:nvSpPr>
            <p:cNvPr id="3" name="Google Shape;965;p53">
              <a:extLst>
                <a:ext uri="{FF2B5EF4-FFF2-40B4-BE49-F238E27FC236}">
                  <a16:creationId xmlns:a16="http://schemas.microsoft.com/office/drawing/2014/main" id="{8D9CAB57-0336-0F54-428A-4CBFD3BC4445}"/>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4" name="Google Shape;966;p53">
              <a:extLst>
                <a:ext uri="{FF2B5EF4-FFF2-40B4-BE49-F238E27FC236}">
                  <a16:creationId xmlns:a16="http://schemas.microsoft.com/office/drawing/2014/main" id="{D4D8EE8C-F8DC-10A1-CC7C-51F54A98C7C6}"/>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grpSp>
        <p:nvGrpSpPr>
          <p:cNvPr id="5" name="Google Shape;967;p53">
            <a:extLst>
              <a:ext uri="{FF2B5EF4-FFF2-40B4-BE49-F238E27FC236}">
                <a16:creationId xmlns:a16="http://schemas.microsoft.com/office/drawing/2014/main" id="{BD41DF88-E8D7-06DE-9F55-724F3686765D}"/>
              </a:ext>
            </a:extLst>
          </p:cNvPr>
          <p:cNvGrpSpPr/>
          <p:nvPr/>
        </p:nvGrpSpPr>
        <p:grpSpPr>
          <a:xfrm>
            <a:off x="5164782" y="4500912"/>
            <a:ext cx="1098858" cy="936897"/>
            <a:chOff x="1119600" y="1559196"/>
            <a:chExt cx="857250" cy="720000"/>
          </a:xfrm>
        </p:grpSpPr>
        <p:sp>
          <p:nvSpPr>
            <p:cNvPr id="6" name="Google Shape;968;p53">
              <a:extLst>
                <a:ext uri="{FF2B5EF4-FFF2-40B4-BE49-F238E27FC236}">
                  <a16:creationId xmlns:a16="http://schemas.microsoft.com/office/drawing/2014/main" id="{4C47EDD2-DC99-6CA7-EC55-8AD7E3FF731D}"/>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7" name="Google Shape;969;p53">
              <a:extLst>
                <a:ext uri="{FF2B5EF4-FFF2-40B4-BE49-F238E27FC236}">
                  <a16:creationId xmlns:a16="http://schemas.microsoft.com/office/drawing/2014/main" id="{4122144B-70B2-09B2-CCF1-1F187AF33562}"/>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pic>
        <p:nvPicPr>
          <p:cNvPr id="8" name="Picture 3">
            <a:extLst>
              <a:ext uri="{FF2B5EF4-FFF2-40B4-BE49-F238E27FC236}">
                <a16:creationId xmlns:a16="http://schemas.microsoft.com/office/drawing/2014/main" id="{024DC9DD-B15C-160B-CB71-F89D7FDDEBD0}"/>
              </a:ext>
            </a:extLst>
          </p:cNvPr>
          <p:cNvPicPr>
            <a:picLocks noChangeAspect="1"/>
          </p:cNvPicPr>
          <p:nvPr/>
        </p:nvPicPr>
        <p:blipFill>
          <a:blip r:embed="rId3"/>
          <a:srcRect/>
          <a:stretch>
            <a:fillRect/>
          </a:stretch>
        </p:blipFill>
        <p:spPr>
          <a:xfrm>
            <a:off x="1172437" y="2376945"/>
            <a:ext cx="3448764" cy="3919049"/>
          </a:xfrm>
          <a:prstGeom prst="rect">
            <a:avLst/>
          </a:prstGeom>
        </p:spPr>
      </p:pic>
      <p:sp>
        <p:nvSpPr>
          <p:cNvPr id="9" name="TextBox 8">
            <a:extLst>
              <a:ext uri="{FF2B5EF4-FFF2-40B4-BE49-F238E27FC236}">
                <a16:creationId xmlns:a16="http://schemas.microsoft.com/office/drawing/2014/main" id="{180D5104-0051-C956-5A16-0F94CB40B2A8}"/>
              </a:ext>
            </a:extLst>
          </p:cNvPr>
          <p:cNvSpPr txBox="1"/>
          <p:nvPr/>
        </p:nvSpPr>
        <p:spPr>
          <a:xfrm>
            <a:off x="4537006" y="1630353"/>
            <a:ext cx="3918087" cy="6333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700" b="1"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rPr>
              <a:t>HƯỚNG DẪN VỀ NHÀ </a:t>
            </a:r>
            <a:endParaRPr kumimoji="0" lang="en-US" sz="27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10" name="TextBox 9">
            <a:extLst>
              <a:ext uri="{FF2B5EF4-FFF2-40B4-BE49-F238E27FC236}">
                <a16:creationId xmlns:a16="http://schemas.microsoft.com/office/drawing/2014/main" id="{F0FAE1AB-EBB6-7EC4-8D14-B5EF13C5AE13}"/>
              </a:ext>
            </a:extLst>
          </p:cNvPr>
          <p:cNvSpPr txBox="1"/>
          <p:nvPr/>
        </p:nvSpPr>
        <p:spPr>
          <a:xfrm>
            <a:off x="6628260" y="4021952"/>
            <a:ext cx="3756710" cy="1718740"/>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50000"/>
              </a:lnSpc>
              <a:spcBef>
                <a:spcPts val="0"/>
              </a:spcBef>
              <a:spcAft>
                <a:spcPts val="800"/>
              </a:spcAft>
              <a:buClr>
                <a:srgbClr val="000000"/>
              </a:buClr>
              <a:buSzTx/>
              <a:buFont typeface="Arial"/>
              <a:buNone/>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Soạn trước bài: </a:t>
            </a:r>
          </a:p>
          <a:p>
            <a:pPr marL="0" marR="0" lvl="0" indent="0" algn="ctr" defTabSz="914400" rtl="0" eaLnBrk="1" fontAlgn="auto" latinLnBrk="0" hangingPunct="1">
              <a:lnSpc>
                <a:spcPct val="150000"/>
              </a:lnSpc>
              <a:spcBef>
                <a:spcPts val="0"/>
              </a:spcBef>
              <a:spcAft>
                <a:spcPts val="800"/>
              </a:spcAft>
              <a:buClr>
                <a:srgbClr val="000000"/>
              </a:buClr>
              <a:buSzTx/>
              <a:buFont typeface="Arial"/>
              <a:buNone/>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Thực hành </a:t>
            </a:r>
            <a:r>
              <a:rPr kumimoji="0" lang="vi-VN" sz="2300" b="0" i="0" u="none" strike="noStrike" kern="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đọc hiểu</a:t>
            </a:r>
            <a:r>
              <a:rPr kumimoji="0" lang="en-US" sz="2300" b="0" i="0" u="none" strike="noStrike" kern="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 </a:t>
            </a:r>
            <a:r>
              <a:rPr kumimoji="0" lang="vi-VN" sz="2300" b="0" i="0" u="none" strike="noStrike" kern="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vi-VN" sz="2300" b="1"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Chích bông </a:t>
            </a:r>
            <a:r>
              <a:rPr kumimoji="0" lang="vi-VN" sz="2300" b="1" i="0" u="none" strike="noStrike" kern="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ơi?</a:t>
            </a:r>
            <a:endParaRPr kumimoji="0" lang="en-US" sz="2300" b="1"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11" name="TextBox 10">
            <a:extLst>
              <a:ext uri="{FF2B5EF4-FFF2-40B4-BE49-F238E27FC236}">
                <a16:creationId xmlns:a16="http://schemas.microsoft.com/office/drawing/2014/main" id="{C5F5B9AB-7950-983D-05F7-42DA01D6EFAD}"/>
              </a:ext>
            </a:extLst>
          </p:cNvPr>
          <p:cNvSpPr txBox="1"/>
          <p:nvPr/>
        </p:nvSpPr>
        <p:spPr>
          <a:xfrm>
            <a:off x="6631287" y="2760625"/>
            <a:ext cx="3753683" cy="1078950"/>
          </a:xfrm>
          <a:prstGeom prst="rect">
            <a:avLst/>
          </a:prstGeom>
          <a:solidFill>
            <a:schemeClr val="accent2">
              <a:lumMod val="20000"/>
              <a:lumOff val="80000"/>
            </a:schemeClr>
          </a:solidFill>
        </p:spPr>
        <p:txBody>
          <a:bodyPr wrap="square">
            <a:spAutoFit/>
          </a:bodyPr>
          <a:lstStyle/>
          <a:p>
            <a:pPr marL="0" marR="0" lvl="0" indent="0" algn="ctr" defTabSz="914400" rtl="0" eaLnBrk="1" fontAlgn="auto" latinLnBrk="0" hangingPunct="1">
              <a:lnSpc>
                <a:spcPct val="150000"/>
              </a:lnSpc>
              <a:spcBef>
                <a:spcPts val="0"/>
              </a:spcBef>
              <a:spcAft>
                <a:spcPts val="300"/>
              </a:spcAft>
              <a:buClr>
                <a:srgbClr val="000000"/>
              </a:buClr>
              <a:buSzTx/>
              <a:buFont typeface="Arial"/>
              <a:buNone/>
              <a:tabLst/>
              <a:defRPr/>
            </a:pP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Ôn</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tập</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lại</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các</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kiến</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thức</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đã</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học</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về</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trạng</a:t>
            </a:r>
            <a:r>
              <a:rPr kumimoji="0" lang="en-US" sz="23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r>
              <a:rPr kumimoji="0" lang="en-US" sz="2300" b="0" i="0" u="none" strike="noStrike" kern="0" cap="none" spc="0" normalizeH="0" baseline="0" noProof="0" err="1">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ngữ</a:t>
            </a:r>
            <a:r>
              <a:rPr kumimoji="0" lang="en-US" sz="2300" b="0" i="0" u="none" strike="noStrike" kern="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Times New Roman" panose="02020603050405020304" pitchFamily="18" charset="0"/>
                <a:sym typeface="Arial"/>
              </a:rPr>
              <a:t> </a:t>
            </a:r>
            <a:endParaRPr kumimoji="0" lang="en-US" sz="2300" b="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12" name="Picture 4">
            <a:extLst>
              <a:ext uri="{FF2B5EF4-FFF2-40B4-BE49-F238E27FC236}">
                <a16:creationId xmlns:a16="http://schemas.microsoft.com/office/drawing/2014/main" id="{4288EB0F-E10B-EE8C-1C0C-6FC2D00CBD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253019" y="3021145"/>
            <a:ext cx="719880" cy="584003"/>
          </a:xfrm>
          <a:prstGeom prst="rect">
            <a:avLst/>
          </a:prstGeom>
        </p:spPr>
      </p:pic>
      <p:grpSp>
        <p:nvGrpSpPr>
          <p:cNvPr id="13" name="Google Shape;2092;p75">
            <a:extLst>
              <a:ext uri="{FF2B5EF4-FFF2-40B4-BE49-F238E27FC236}">
                <a16:creationId xmlns:a16="http://schemas.microsoft.com/office/drawing/2014/main" id="{C935D0D7-8C02-E84E-C394-5EEF2D6C6743}"/>
              </a:ext>
            </a:extLst>
          </p:cNvPr>
          <p:cNvGrpSpPr/>
          <p:nvPr/>
        </p:nvGrpSpPr>
        <p:grpSpPr>
          <a:xfrm>
            <a:off x="5290935" y="4682950"/>
            <a:ext cx="602088" cy="520635"/>
            <a:chOff x="1408955" y="2777855"/>
            <a:chExt cx="602088" cy="520635"/>
          </a:xfrm>
        </p:grpSpPr>
        <p:sp>
          <p:nvSpPr>
            <p:cNvPr id="14" name="Google Shape;2093;p75">
              <a:extLst>
                <a:ext uri="{FF2B5EF4-FFF2-40B4-BE49-F238E27FC236}">
                  <a16:creationId xmlns:a16="http://schemas.microsoft.com/office/drawing/2014/main" id="{366FE5E6-DB6A-F4BF-D448-C33A36277F42}"/>
                </a:ext>
              </a:extLst>
            </p:cNvPr>
            <p:cNvSpPr/>
            <p:nvPr/>
          </p:nvSpPr>
          <p:spPr>
            <a:xfrm>
              <a:off x="1408955" y="2917148"/>
              <a:ext cx="365455" cy="364595"/>
            </a:xfrm>
            <a:custGeom>
              <a:avLst/>
              <a:gdLst/>
              <a:ahLst/>
              <a:cxnLst/>
              <a:rect l="l" t="t" r="r" b="b"/>
              <a:pathLst>
                <a:path w="17413" h="17372" extrusionOk="0">
                  <a:moveTo>
                    <a:pt x="8753" y="3807"/>
                  </a:moveTo>
                  <a:cubicBezTo>
                    <a:pt x="11346" y="3807"/>
                    <a:pt x="13450" y="5787"/>
                    <a:pt x="13610" y="8353"/>
                  </a:cubicBezTo>
                  <a:cubicBezTo>
                    <a:pt x="13844" y="11021"/>
                    <a:pt x="11809" y="13356"/>
                    <a:pt x="9140" y="13523"/>
                  </a:cubicBezTo>
                  <a:cubicBezTo>
                    <a:pt x="9037" y="13530"/>
                    <a:pt x="8934" y="13533"/>
                    <a:pt x="8832" y="13533"/>
                  </a:cubicBezTo>
                  <a:cubicBezTo>
                    <a:pt x="6236" y="13533"/>
                    <a:pt x="4128" y="11522"/>
                    <a:pt x="3903" y="8987"/>
                  </a:cubicBezTo>
                  <a:cubicBezTo>
                    <a:pt x="3736" y="6251"/>
                    <a:pt x="5805" y="3983"/>
                    <a:pt x="8440" y="3816"/>
                  </a:cubicBezTo>
                  <a:cubicBezTo>
                    <a:pt x="8545" y="3810"/>
                    <a:pt x="8649" y="3807"/>
                    <a:pt x="8753" y="3807"/>
                  </a:cubicBezTo>
                  <a:close/>
                  <a:moveTo>
                    <a:pt x="8668" y="0"/>
                  </a:moveTo>
                  <a:cubicBezTo>
                    <a:pt x="8500" y="0"/>
                    <a:pt x="8334" y="5"/>
                    <a:pt x="8173" y="14"/>
                  </a:cubicBezTo>
                  <a:cubicBezTo>
                    <a:pt x="7539" y="47"/>
                    <a:pt x="6872" y="180"/>
                    <a:pt x="6238" y="347"/>
                  </a:cubicBezTo>
                  <a:cubicBezTo>
                    <a:pt x="6205" y="347"/>
                    <a:pt x="6172" y="414"/>
                    <a:pt x="6172" y="481"/>
                  </a:cubicBezTo>
                  <a:lnTo>
                    <a:pt x="6505" y="1581"/>
                  </a:lnTo>
                  <a:cubicBezTo>
                    <a:pt x="5705" y="1848"/>
                    <a:pt x="4937" y="2215"/>
                    <a:pt x="4237" y="2749"/>
                  </a:cubicBezTo>
                  <a:lnTo>
                    <a:pt x="3536" y="1848"/>
                  </a:lnTo>
                  <a:cubicBezTo>
                    <a:pt x="3536" y="1815"/>
                    <a:pt x="3503" y="1815"/>
                    <a:pt x="3436" y="1815"/>
                  </a:cubicBezTo>
                  <a:cubicBezTo>
                    <a:pt x="3403" y="1815"/>
                    <a:pt x="3403" y="1815"/>
                    <a:pt x="3370" y="1848"/>
                  </a:cubicBezTo>
                  <a:cubicBezTo>
                    <a:pt x="2335" y="2649"/>
                    <a:pt x="1502" y="3683"/>
                    <a:pt x="934" y="4817"/>
                  </a:cubicBezTo>
                  <a:cubicBezTo>
                    <a:pt x="901" y="4850"/>
                    <a:pt x="934" y="4917"/>
                    <a:pt x="1001" y="4917"/>
                  </a:cubicBezTo>
                  <a:lnTo>
                    <a:pt x="2035" y="5484"/>
                  </a:lnTo>
                  <a:cubicBezTo>
                    <a:pt x="1735" y="6085"/>
                    <a:pt x="1535" y="6718"/>
                    <a:pt x="1401" y="7385"/>
                  </a:cubicBezTo>
                  <a:lnTo>
                    <a:pt x="234" y="7219"/>
                  </a:lnTo>
                  <a:cubicBezTo>
                    <a:pt x="201" y="7219"/>
                    <a:pt x="101" y="7252"/>
                    <a:pt x="101" y="7319"/>
                  </a:cubicBezTo>
                  <a:cubicBezTo>
                    <a:pt x="34" y="7919"/>
                    <a:pt x="0" y="8586"/>
                    <a:pt x="34" y="9220"/>
                  </a:cubicBezTo>
                  <a:cubicBezTo>
                    <a:pt x="67" y="9854"/>
                    <a:pt x="201" y="10521"/>
                    <a:pt x="367" y="11155"/>
                  </a:cubicBezTo>
                  <a:cubicBezTo>
                    <a:pt x="367" y="11188"/>
                    <a:pt x="434" y="11222"/>
                    <a:pt x="501" y="11222"/>
                  </a:cubicBezTo>
                  <a:lnTo>
                    <a:pt x="1602" y="10888"/>
                  </a:lnTo>
                  <a:cubicBezTo>
                    <a:pt x="1868" y="11689"/>
                    <a:pt x="2235" y="12422"/>
                    <a:pt x="2769" y="13156"/>
                  </a:cubicBezTo>
                  <a:lnTo>
                    <a:pt x="1868" y="13857"/>
                  </a:lnTo>
                  <a:cubicBezTo>
                    <a:pt x="1835" y="13857"/>
                    <a:pt x="1835" y="13890"/>
                    <a:pt x="1835" y="13923"/>
                  </a:cubicBezTo>
                  <a:cubicBezTo>
                    <a:pt x="1835" y="13990"/>
                    <a:pt x="1835" y="13990"/>
                    <a:pt x="1868" y="14024"/>
                  </a:cubicBezTo>
                  <a:cubicBezTo>
                    <a:pt x="2669" y="15058"/>
                    <a:pt x="3703" y="15892"/>
                    <a:pt x="4837" y="16425"/>
                  </a:cubicBezTo>
                  <a:cubicBezTo>
                    <a:pt x="4848" y="16446"/>
                    <a:pt x="4864" y="16454"/>
                    <a:pt x="4883" y="16454"/>
                  </a:cubicBezTo>
                  <a:cubicBezTo>
                    <a:pt x="4923" y="16454"/>
                    <a:pt x="4971" y="16415"/>
                    <a:pt x="4971" y="16392"/>
                  </a:cubicBezTo>
                  <a:lnTo>
                    <a:pt x="5504" y="15358"/>
                  </a:lnTo>
                  <a:cubicBezTo>
                    <a:pt x="6138" y="15658"/>
                    <a:pt x="6739" y="15858"/>
                    <a:pt x="7406" y="15992"/>
                  </a:cubicBezTo>
                  <a:lnTo>
                    <a:pt x="7239" y="17159"/>
                  </a:lnTo>
                  <a:lnTo>
                    <a:pt x="7239" y="17226"/>
                  </a:lnTo>
                  <a:cubicBezTo>
                    <a:pt x="7239" y="17259"/>
                    <a:pt x="7306" y="17259"/>
                    <a:pt x="7339" y="17259"/>
                  </a:cubicBezTo>
                  <a:cubicBezTo>
                    <a:pt x="7814" y="17334"/>
                    <a:pt x="8309" y="17372"/>
                    <a:pt x="8779" y="17372"/>
                  </a:cubicBezTo>
                  <a:cubicBezTo>
                    <a:pt x="8936" y="17372"/>
                    <a:pt x="9090" y="17368"/>
                    <a:pt x="9240" y="17359"/>
                  </a:cubicBezTo>
                  <a:cubicBezTo>
                    <a:pt x="9874" y="17326"/>
                    <a:pt x="10541" y="17192"/>
                    <a:pt x="11175" y="17026"/>
                  </a:cubicBezTo>
                  <a:cubicBezTo>
                    <a:pt x="11208" y="17026"/>
                    <a:pt x="11208" y="16992"/>
                    <a:pt x="11242" y="16992"/>
                  </a:cubicBezTo>
                  <a:lnTo>
                    <a:pt x="11242" y="16892"/>
                  </a:lnTo>
                  <a:lnTo>
                    <a:pt x="10908" y="15758"/>
                  </a:lnTo>
                  <a:cubicBezTo>
                    <a:pt x="11709" y="15525"/>
                    <a:pt x="12476" y="15158"/>
                    <a:pt x="13177" y="14657"/>
                  </a:cubicBezTo>
                  <a:lnTo>
                    <a:pt x="13877" y="15558"/>
                  </a:lnTo>
                  <a:cubicBezTo>
                    <a:pt x="13877" y="15591"/>
                    <a:pt x="13910" y="15591"/>
                    <a:pt x="13977" y="15591"/>
                  </a:cubicBezTo>
                  <a:cubicBezTo>
                    <a:pt x="14010" y="15591"/>
                    <a:pt x="14010" y="15591"/>
                    <a:pt x="14044" y="15558"/>
                  </a:cubicBezTo>
                  <a:cubicBezTo>
                    <a:pt x="15078" y="14757"/>
                    <a:pt x="15912" y="13723"/>
                    <a:pt x="16479" y="12589"/>
                  </a:cubicBezTo>
                  <a:cubicBezTo>
                    <a:pt x="16512" y="12556"/>
                    <a:pt x="16479" y="12489"/>
                    <a:pt x="16412" y="12489"/>
                  </a:cubicBezTo>
                  <a:lnTo>
                    <a:pt x="15378" y="11922"/>
                  </a:lnTo>
                  <a:cubicBezTo>
                    <a:pt x="15678" y="11322"/>
                    <a:pt x="15878" y="10688"/>
                    <a:pt x="16012" y="10021"/>
                  </a:cubicBezTo>
                  <a:lnTo>
                    <a:pt x="17179" y="10187"/>
                  </a:lnTo>
                  <a:lnTo>
                    <a:pt x="17213" y="10187"/>
                  </a:lnTo>
                  <a:cubicBezTo>
                    <a:pt x="17246" y="10187"/>
                    <a:pt x="17313" y="10154"/>
                    <a:pt x="17313" y="10087"/>
                  </a:cubicBezTo>
                  <a:cubicBezTo>
                    <a:pt x="17380" y="9487"/>
                    <a:pt x="17413" y="8820"/>
                    <a:pt x="17380" y="8186"/>
                  </a:cubicBezTo>
                  <a:cubicBezTo>
                    <a:pt x="17380" y="7419"/>
                    <a:pt x="17313" y="6818"/>
                    <a:pt x="17079" y="6185"/>
                  </a:cubicBezTo>
                  <a:cubicBezTo>
                    <a:pt x="17079" y="6151"/>
                    <a:pt x="17046" y="6085"/>
                    <a:pt x="16979" y="6085"/>
                  </a:cubicBezTo>
                  <a:lnTo>
                    <a:pt x="16913" y="6085"/>
                  </a:lnTo>
                  <a:lnTo>
                    <a:pt x="15812" y="6418"/>
                  </a:lnTo>
                  <a:cubicBezTo>
                    <a:pt x="15545" y="5651"/>
                    <a:pt x="15178" y="4884"/>
                    <a:pt x="14644" y="4183"/>
                  </a:cubicBezTo>
                  <a:lnTo>
                    <a:pt x="15545" y="3483"/>
                  </a:lnTo>
                  <a:cubicBezTo>
                    <a:pt x="15578" y="3483"/>
                    <a:pt x="15578" y="3416"/>
                    <a:pt x="15578" y="3383"/>
                  </a:cubicBezTo>
                  <a:cubicBezTo>
                    <a:pt x="15578" y="3349"/>
                    <a:pt x="15578" y="3349"/>
                    <a:pt x="15545" y="3349"/>
                  </a:cubicBezTo>
                  <a:cubicBezTo>
                    <a:pt x="14744" y="2315"/>
                    <a:pt x="13710" y="1481"/>
                    <a:pt x="12576" y="914"/>
                  </a:cubicBezTo>
                  <a:cubicBezTo>
                    <a:pt x="12567" y="905"/>
                    <a:pt x="12553" y="901"/>
                    <a:pt x="12538" y="901"/>
                  </a:cubicBezTo>
                  <a:cubicBezTo>
                    <a:pt x="12496" y="901"/>
                    <a:pt x="12443" y="932"/>
                    <a:pt x="12443" y="981"/>
                  </a:cubicBezTo>
                  <a:lnTo>
                    <a:pt x="11909" y="2015"/>
                  </a:lnTo>
                  <a:cubicBezTo>
                    <a:pt x="11275" y="1715"/>
                    <a:pt x="10675" y="1515"/>
                    <a:pt x="10008" y="1381"/>
                  </a:cubicBezTo>
                  <a:lnTo>
                    <a:pt x="10174" y="214"/>
                  </a:lnTo>
                  <a:cubicBezTo>
                    <a:pt x="10174" y="180"/>
                    <a:pt x="10108" y="80"/>
                    <a:pt x="10074" y="80"/>
                  </a:cubicBezTo>
                  <a:cubicBezTo>
                    <a:pt x="9610" y="31"/>
                    <a:pt x="9129" y="0"/>
                    <a:pt x="866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15" name="Google Shape;2094;p75">
              <a:extLst>
                <a:ext uri="{FF2B5EF4-FFF2-40B4-BE49-F238E27FC236}">
                  <a16:creationId xmlns:a16="http://schemas.microsoft.com/office/drawing/2014/main" id="{2D9F315A-37AD-134A-334F-260ADAAC9177}"/>
                </a:ext>
              </a:extLst>
            </p:cNvPr>
            <p:cNvSpPr/>
            <p:nvPr/>
          </p:nvSpPr>
          <p:spPr>
            <a:xfrm>
              <a:off x="1743599" y="2834122"/>
              <a:ext cx="267444" cy="268850"/>
            </a:xfrm>
            <a:custGeom>
              <a:avLst/>
              <a:gdLst/>
              <a:ahLst/>
              <a:cxnLst/>
              <a:rect l="l" t="t" r="r" b="b"/>
              <a:pathLst>
                <a:path w="12743" h="12810" extrusionOk="0">
                  <a:moveTo>
                    <a:pt x="6443" y="3127"/>
                  </a:moveTo>
                  <a:cubicBezTo>
                    <a:pt x="8111" y="3127"/>
                    <a:pt x="9545" y="4451"/>
                    <a:pt x="9640" y="6171"/>
                  </a:cubicBezTo>
                  <a:cubicBezTo>
                    <a:pt x="9774" y="7972"/>
                    <a:pt x="8406" y="9507"/>
                    <a:pt x="6605" y="9640"/>
                  </a:cubicBezTo>
                  <a:cubicBezTo>
                    <a:pt x="6525" y="9646"/>
                    <a:pt x="6446" y="9649"/>
                    <a:pt x="6368" y="9649"/>
                  </a:cubicBezTo>
                  <a:cubicBezTo>
                    <a:pt x="4671" y="9649"/>
                    <a:pt x="3263" y="8294"/>
                    <a:pt x="3136" y="6605"/>
                  </a:cubicBezTo>
                  <a:cubicBezTo>
                    <a:pt x="3036" y="4803"/>
                    <a:pt x="4403" y="3269"/>
                    <a:pt x="6205" y="3136"/>
                  </a:cubicBezTo>
                  <a:cubicBezTo>
                    <a:pt x="6284" y="3130"/>
                    <a:pt x="6364" y="3127"/>
                    <a:pt x="6443" y="3127"/>
                  </a:cubicBezTo>
                  <a:close/>
                  <a:moveTo>
                    <a:pt x="5604" y="0"/>
                  </a:moveTo>
                  <a:cubicBezTo>
                    <a:pt x="5137" y="33"/>
                    <a:pt x="4704" y="167"/>
                    <a:pt x="4237" y="334"/>
                  </a:cubicBezTo>
                  <a:cubicBezTo>
                    <a:pt x="3770" y="500"/>
                    <a:pt x="3336" y="701"/>
                    <a:pt x="2936" y="967"/>
                  </a:cubicBezTo>
                  <a:cubicBezTo>
                    <a:pt x="2902" y="1001"/>
                    <a:pt x="2902" y="1034"/>
                    <a:pt x="2902" y="1067"/>
                  </a:cubicBezTo>
                  <a:lnTo>
                    <a:pt x="3336" y="1835"/>
                  </a:lnTo>
                  <a:cubicBezTo>
                    <a:pt x="2869" y="2168"/>
                    <a:pt x="2402" y="2602"/>
                    <a:pt x="2035" y="3069"/>
                  </a:cubicBezTo>
                  <a:lnTo>
                    <a:pt x="1301" y="2602"/>
                  </a:lnTo>
                  <a:lnTo>
                    <a:pt x="1268" y="2602"/>
                  </a:lnTo>
                  <a:cubicBezTo>
                    <a:pt x="1268" y="2602"/>
                    <a:pt x="1234" y="2602"/>
                    <a:pt x="1234" y="2635"/>
                  </a:cubicBezTo>
                  <a:cubicBezTo>
                    <a:pt x="634" y="3436"/>
                    <a:pt x="267" y="4303"/>
                    <a:pt x="100" y="5204"/>
                  </a:cubicBezTo>
                  <a:cubicBezTo>
                    <a:pt x="100" y="5270"/>
                    <a:pt x="100" y="5304"/>
                    <a:pt x="134" y="5304"/>
                  </a:cubicBezTo>
                  <a:lnTo>
                    <a:pt x="968" y="5471"/>
                  </a:lnTo>
                  <a:cubicBezTo>
                    <a:pt x="901" y="5971"/>
                    <a:pt x="901" y="6471"/>
                    <a:pt x="934" y="6972"/>
                  </a:cubicBezTo>
                  <a:lnTo>
                    <a:pt x="67" y="7105"/>
                  </a:lnTo>
                  <a:cubicBezTo>
                    <a:pt x="0" y="7105"/>
                    <a:pt x="0" y="7105"/>
                    <a:pt x="0" y="7138"/>
                  </a:cubicBezTo>
                  <a:lnTo>
                    <a:pt x="0" y="7172"/>
                  </a:lnTo>
                  <a:cubicBezTo>
                    <a:pt x="0" y="7205"/>
                    <a:pt x="0" y="7305"/>
                    <a:pt x="67" y="7339"/>
                  </a:cubicBezTo>
                  <a:cubicBezTo>
                    <a:pt x="134" y="7772"/>
                    <a:pt x="234" y="8173"/>
                    <a:pt x="334" y="8539"/>
                  </a:cubicBezTo>
                  <a:cubicBezTo>
                    <a:pt x="501" y="9006"/>
                    <a:pt x="734" y="9440"/>
                    <a:pt x="968" y="9840"/>
                  </a:cubicBezTo>
                  <a:lnTo>
                    <a:pt x="1001" y="9874"/>
                  </a:lnTo>
                  <a:lnTo>
                    <a:pt x="1068" y="9874"/>
                  </a:lnTo>
                  <a:lnTo>
                    <a:pt x="1801" y="9440"/>
                  </a:lnTo>
                  <a:cubicBezTo>
                    <a:pt x="2135" y="9940"/>
                    <a:pt x="2569" y="10374"/>
                    <a:pt x="3069" y="10774"/>
                  </a:cubicBezTo>
                  <a:lnTo>
                    <a:pt x="2569" y="11475"/>
                  </a:lnTo>
                  <a:lnTo>
                    <a:pt x="2569" y="11508"/>
                  </a:lnTo>
                  <a:cubicBezTo>
                    <a:pt x="2569" y="11542"/>
                    <a:pt x="2569" y="11542"/>
                    <a:pt x="2602" y="11542"/>
                  </a:cubicBezTo>
                  <a:cubicBezTo>
                    <a:pt x="3403" y="12142"/>
                    <a:pt x="4270" y="12509"/>
                    <a:pt x="5204" y="12676"/>
                  </a:cubicBezTo>
                  <a:cubicBezTo>
                    <a:pt x="5237" y="12676"/>
                    <a:pt x="5271" y="12676"/>
                    <a:pt x="5271" y="12642"/>
                  </a:cubicBezTo>
                  <a:lnTo>
                    <a:pt x="5437" y="11808"/>
                  </a:lnTo>
                  <a:cubicBezTo>
                    <a:pt x="5731" y="11848"/>
                    <a:pt x="6024" y="11864"/>
                    <a:pt x="6317" y="11864"/>
                  </a:cubicBezTo>
                  <a:cubicBezTo>
                    <a:pt x="6524" y="11864"/>
                    <a:pt x="6731" y="11856"/>
                    <a:pt x="6938" y="11842"/>
                  </a:cubicBezTo>
                  <a:lnTo>
                    <a:pt x="7039" y="12709"/>
                  </a:lnTo>
                  <a:cubicBezTo>
                    <a:pt x="7039" y="12776"/>
                    <a:pt x="7072" y="12809"/>
                    <a:pt x="7105" y="12809"/>
                  </a:cubicBezTo>
                  <a:cubicBezTo>
                    <a:pt x="7572" y="12776"/>
                    <a:pt x="8006" y="12642"/>
                    <a:pt x="8473" y="12476"/>
                  </a:cubicBezTo>
                  <a:cubicBezTo>
                    <a:pt x="8940" y="12309"/>
                    <a:pt x="9374" y="12109"/>
                    <a:pt x="9774" y="11842"/>
                  </a:cubicBezTo>
                  <a:cubicBezTo>
                    <a:pt x="9807" y="11808"/>
                    <a:pt x="9807" y="11775"/>
                    <a:pt x="9807" y="11708"/>
                  </a:cubicBezTo>
                  <a:lnTo>
                    <a:pt x="9374" y="10975"/>
                  </a:lnTo>
                  <a:cubicBezTo>
                    <a:pt x="9874" y="10641"/>
                    <a:pt x="10308" y="10207"/>
                    <a:pt x="10708" y="9707"/>
                  </a:cubicBezTo>
                  <a:lnTo>
                    <a:pt x="11408" y="10207"/>
                  </a:lnTo>
                  <a:lnTo>
                    <a:pt x="11442" y="10207"/>
                  </a:lnTo>
                  <a:cubicBezTo>
                    <a:pt x="11475" y="10207"/>
                    <a:pt x="11475" y="10207"/>
                    <a:pt x="11475" y="10174"/>
                  </a:cubicBezTo>
                  <a:cubicBezTo>
                    <a:pt x="12075" y="9373"/>
                    <a:pt x="12442" y="8506"/>
                    <a:pt x="12609" y="7605"/>
                  </a:cubicBezTo>
                  <a:cubicBezTo>
                    <a:pt x="12609" y="7539"/>
                    <a:pt x="12609" y="7505"/>
                    <a:pt x="12576" y="7505"/>
                  </a:cubicBezTo>
                  <a:lnTo>
                    <a:pt x="11742" y="7339"/>
                  </a:lnTo>
                  <a:cubicBezTo>
                    <a:pt x="11809" y="6838"/>
                    <a:pt x="11809" y="6338"/>
                    <a:pt x="11775" y="5838"/>
                  </a:cubicBezTo>
                  <a:lnTo>
                    <a:pt x="12643" y="5704"/>
                  </a:lnTo>
                  <a:cubicBezTo>
                    <a:pt x="12709" y="5704"/>
                    <a:pt x="12743" y="5671"/>
                    <a:pt x="12743" y="5637"/>
                  </a:cubicBezTo>
                  <a:cubicBezTo>
                    <a:pt x="12643" y="5137"/>
                    <a:pt x="12576" y="4670"/>
                    <a:pt x="12409" y="4270"/>
                  </a:cubicBezTo>
                  <a:cubicBezTo>
                    <a:pt x="12242" y="3803"/>
                    <a:pt x="12042" y="3369"/>
                    <a:pt x="11775" y="2969"/>
                  </a:cubicBezTo>
                  <a:cubicBezTo>
                    <a:pt x="11742" y="2902"/>
                    <a:pt x="11709" y="2902"/>
                    <a:pt x="11642" y="2902"/>
                  </a:cubicBezTo>
                  <a:lnTo>
                    <a:pt x="10908" y="3369"/>
                  </a:lnTo>
                  <a:cubicBezTo>
                    <a:pt x="10574" y="2869"/>
                    <a:pt x="10141" y="2402"/>
                    <a:pt x="9640" y="2035"/>
                  </a:cubicBezTo>
                  <a:lnTo>
                    <a:pt x="10141" y="1334"/>
                  </a:lnTo>
                  <a:lnTo>
                    <a:pt x="10141" y="1301"/>
                  </a:lnTo>
                  <a:cubicBezTo>
                    <a:pt x="10141" y="1301"/>
                    <a:pt x="10141" y="1234"/>
                    <a:pt x="10107" y="1234"/>
                  </a:cubicBezTo>
                  <a:cubicBezTo>
                    <a:pt x="9307" y="667"/>
                    <a:pt x="8440" y="300"/>
                    <a:pt x="7506" y="133"/>
                  </a:cubicBezTo>
                  <a:cubicBezTo>
                    <a:pt x="7472" y="133"/>
                    <a:pt x="7439" y="133"/>
                    <a:pt x="7439" y="167"/>
                  </a:cubicBezTo>
                  <a:lnTo>
                    <a:pt x="7272" y="1001"/>
                  </a:lnTo>
                  <a:cubicBezTo>
                    <a:pt x="6979" y="962"/>
                    <a:pt x="6686" y="945"/>
                    <a:pt x="6393" y="945"/>
                  </a:cubicBezTo>
                  <a:cubicBezTo>
                    <a:pt x="6186" y="945"/>
                    <a:pt x="5978" y="954"/>
                    <a:pt x="5771" y="967"/>
                  </a:cubicBezTo>
                  <a:lnTo>
                    <a:pt x="5704" y="67"/>
                  </a:lnTo>
                  <a:cubicBezTo>
                    <a:pt x="5704" y="33"/>
                    <a:pt x="5638" y="0"/>
                    <a:pt x="5604"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6" name="Google Shape;2095;p75">
              <a:extLst>
                <a:ext uri="{FF2B5EF4-FFF2-40B4-BE49-F238E27FC236}">
                  <a16:creationId xmlns:a16="http://schemas.microsoft.com/office/drawing/2014/main" id="{5EC574D0-8F9F-2111-2BF1-10C0D927679D}"/>
                </a:ext>
              </a:extLst>
            </p:cNvPr>
            <p:cNvSpPr/>
            <p:nvPr/>
          </p:nvSpPr>
          <p:spPr>
            <a:xfrm>
              <a:off x="1761103" y="3107839"/>
              <a:ext cx="184837" cy="183725"/>
            </a:xfrm>
            <a:custGeom>
              <a:avLst/>
              <a:gdLst/>
              <a:ahLst/>
              <a:cxnLst/>
              <a:rect l="l" t="t" r="r" b="b"/>
              <a:pathLst>
                <a:path w="8807" h="8754" extrusionOk="0">
                  <a:moveTo>
                    <a:pt x="4469" y="2801"/>
                  </a:moveTo>
                  <a:cubicBezTo>
                    <a:pt x="5276" y="2801"/>
                    <a:pt x="5973" y="3394"/>
                    <a:pt x="6038" y="4270"/>
                  </a:cubicBezTo>
                  <a:cubicBezTo>
                    <a:pt x="6071" y="5104"/>
                    <a:pt x="5437" y="5838"/>
                    <a:pt x="4570" y="5872"/>
                  </a:cubicBezTo>
                  <a:cubicBezTo>
                    <a:pt x="4528" y="5875"/>
                    <a:pt x="4486" y="5876"/>
                    <a:pt x="4445" y="5876"/>
                  </a:cubicBezTo>
                  <a:cubicBezTo>
                    <a:pt x="3633" y="5876"/>
                    <a:pt x="2967" y="5263"/>
                    <a:pt x="2936" y="4437"/>
                  </a:cubicBezTo>
                  <a:cubicBezTo>
                    <a:pt x="2902" y="3603"/>
                    <a:pt x="3536" y="2836"/>
                    <a:pt x="4403" y="2803"/>
                  </a:cubicBezTo>
                  <a:cubicBezTo>
                    <a:pt x="4425" y="2802"/>
                    <a:pt x="4447" y="2801"/>
                    <a:pt x="4469" y="2801"/>
                  </a:cubicBezTo>
                  <a:close/>
                  <a:moveTo>
                    <a:pt x="4136" y="1"/>
                  </a:moveTo>
                  <a:cubicBezTo>
                    <a:pt x="3803" y="34"/>
                    <a:pt x="3536" y="101"/>
                    <a:pt x="3202" y="167"/>
                  </a:cubicBezTo>
                  <a:cubicBezTo>
                    <a:pt x="3136" y="167"/>
                    <a:pt x="3136" y="201"/>
                    <a:pt x="3136" y="268"/>
                  </a:cubicBezTo>
                  <a:lnTo>
                    <a:pt x="3302" y="835"/>
                  </a:lnTo>
                  <a:cubicBezTo>
                    <a:pt x="2902" y="968"/>
                    <a:pt x="2502" y="1168"/>
                    <a:pt x="2168" y="1435"/>
                  </a:cubicBezTo>
                  <a:lnTo>
                    <a:pt x="1801" y="968"/>
                  </a:lnTo>
                  <a:lnTo>
                    <a:pt x="1735" y="968"/>
                  </a:lnTo>
                  <a:cubicBezTo>
                    <a:pt x="1468" y="1168"/>
                    <a:pt x="1234" y="1368"/>
                    <a:pt x="1001" y="1635"/>
                  </a:cubicBezTo>
                  <a:cubicBezTo>
                    <a:pt x="801" y="1869"/>
                    <a:pt x="634" y="2136"/>
                    <a:pt x="467" y="2436"/>
                  </a:cubicBezTo>
                  <a:cubicBezTo>
                    <a:pt x="467" y="2469"/>
                    <a:pt x="467" y="2469"/>
                    <a:pt x="500" y="2502"/>
                  </a:cubicBezTo>
                  <a:lnTo>
                    <a:pt x="1068" y="2769"/>
                  </a:lnTo>
                  <a:cubicBezTo>
                    <a:pt x="901" y="3036"/>
                    <a:pt x="801" y="3370"/>
                    <a:pt x="734" y="3703"/>
                  </a:cubicBezTo>
                  <a:lnTo>
                    <a:pt x="134" y="3637"/>
                  </a:lnTo>
                  <a:cubicBezTo>
                    <a:pt x="100" y="3637"/>
                    <a:pt x="100" y="3670"/>
                    <a:pt x="100" y="3670"/>
                  </a:cubicBezTo>
                  <a:cubicBezTo>
                    <a:pt x="67" y="4004"/>
                    <a:pt x="0" y="4337"/>
                    <a:pt x="67" y="4637"/>
                  </a:cubicBezTo>
                  <a:cubicBezTo>
                    <a:pt x="100" y="4971"/>
                    <a:pt x="134" y="5271"/>
                    <a:pt x="234" y="5605"/>
                  </a:cubicBezTo>
                  <a:cubicBezTo>
                    <a:pt x="234" y="5638"/>
                    <a:pt x="267" y="5638"/>
                    <a:pt x="300" y="5638"/>
                  </a:cubicBezTo>
                  <a:lnTo>
                    <a:pt x="901" y="5471"/>
                  </a:lnTo>
                  <a:cubicBezTo>
                    <a:pt x="1001" y="5872"/>
                    <a:pt x="1234" y="6272"/>
                    <a:pt x="1468" y="6605"/>
                  </a:cubicBezTo>
                  <a:lnTo>
                    <a:pt x="1001" y="6972"/>
                  </a:lnTo>
                  <a:lnTo>
                    <a:pt x="1001" y="7006"/>
                  </a:lnTo>
                  <a:lnTo>
                    <a:pt x="1001" y="7072"/>
                  </a:lnTo>
                  <a:cubicBezTo>
                    <a:pt x="1434" y="7539"/>
                    <a:pt x="1935" y="8006"/>
                    <a:pt x="2502" y="8273"/>
                  </a:cubicBezTo>
                  <a:cubicBezTo>
                    <a:pt x="2569" y="8273"/>
                    <a:pt x="2569" y="8273"/>
                    <a:pt x="2602" y="8207"/>
                  </a:cubicBezTo>
                  <a:lnTo>
                    <a:pt x="2835" y="7673"/>
                  </a:lnTo>
                  <a:cubicBezTo>
                    <a:pt x="3136" y="7840"/>
                    <a:pt x="3469" y="7940"/>
                    <a:pt x="3803" y="8006"/>
                  </a:cubicBezTo>
                  <a:lnTo>
                    <a:pt x="3736" y="8607"/>
                  </a:lnTo>
                  <a:lnTo>
                    <a:pt x="3736" y="8640"/>
                  </a:lnTo>
                  <a:lnTo>
                    <a:pt x="3769" y="8674"/>
                  </a:lnTo>
                  <a:cubicBezTo>
                    <a:pt x="4014" y="8722"/>
                    <a:pt x="4258" y="8753"/>
                    <a:pt x="4489" y="8753"/>
                  </a:cubicBezTo>
                  <a:cubicBezTo>
                    <a:pt x="4574" y="8753"/>
                    <a:pt x="4656" y="8749"/>
                    <a:pt x="4737" y="8740"/>
                  </a:cubicBezTo>
                  <a:cubicBezTo>
                    <a:pt x="5070" y="8674"/>
                    <a:pt x="5337" y="8640"/>
                    <a:pt x="5671" y="8573"/>
                  </a:cubicBezTo>
                  <a:cubicBezTo>
                    <a:pt x="5671" y="8573"/>
                    <a:pt x="5738" y="8573"/>
                    <a:pt x="5738" y="8507"/>
                  </a:cubicBezTo>
                  <a:lnTo>
                    <a:pt x="5738" y="8473"/>
                  </a:lnTo>
                  <a:lnTo>
                    <a:pt x="5571" y="7906"/>
                  </a:lnTo>
                  <a:cubicBezTo>
                    <a:pt x="5971" y="7773"/>
                    <a:pt x="6338" y="7539"/>
                    <a:pt x="6672" y="7306"/>
                  </a:cubicBezTo>
                  <a:lnTo>
                    <a:pt x="7072" y="7773"/>
                  </a:lnTo>
                  <a:lnTo>
                    <a:pt x="7105" y="7806"/>
                  </a:lnTo>
                  <a:lnTo>
                    <a:pt x="7139" y="7806"/>
                  </a:lnTo>
                  <a:cubicBezTo>
                    <a:pt x="7639" y="7406"/>
                    <a:pt x="8106" y="6906"/>
                    <a:pt x="8339" y="6305"/>
                  </a:cubicBezTo>
                  <a:cubicBezTo>
                    <a:pt x="8339" y="6272"/>
                    <a:pt x="8339" y="6272"/>
                    <a:pt x="8306" y="6238"/>
                  </a:cubicBezTo>
                  <a:lnTo>
                    <a:pt x="7772" y="5972"/>
                  </a:lnTo>
                  <a:cubicBezTo>
                    <a:pt x="7939" y="5671"/>
                    <a:pt x="8006" y="5338"/>
                    <a:pt x="8106" y="5004"/>
                  </a:cubicBezTo>
                  <a:lnTo>
                    <a:pt x="8673" y="5104"/>
                  </a:lnTo>
                  <a:cubicBezTo>
                    <a:pt x="8740" y="5104"/>
                    <a:pt x="8740" y="5104"/>
                    <a:pt x="8740" y="5038"/>
                  </a:cubicBezTo>
                  <a:cubicBezTo>
                    <a:pt x="8773" y="4704"/>
                    <a:pt x="8806" y="4437"/>
                    <a:pt x="8773" y="4104"/>
                  </a:cubicBezTo>
                  <a:cubicBezTo>
                    <a:pt x="8773" y="3737"/>
                    <a:pt x="8740" y="3436"/>
                    <a:pt x="8640" y="3103"/>
                  </a:cubicBezTo>
                  <a:cubicBezTo>
                    <a:pt x="8640" y="3036"/>
                    <a:pt x="8606" y="3036"/>
                    <a:pt x="8573" y="3036"/>
                  </a:cubicBezTo>
                  <a:lnTo>
                    <a:pt x="7972" y="3203"/>
                  </a:lnTo>
                  <a:cubicBezTo>
                    <a:pt x="7872" y="2803"/>
                    <a:pt x="7639" y="2436"/>
                    <a:pt x="7405" y="2102"/>
                  </a:cubicBezTo>
                  <a:lnTo>
                    <a:pt x="7872" y="1702"/>
                  </a:lnTo>
                  <a:lnTo>
                    <a:pt x="7872" y="1669"/>
                  </a:lnTo>
                  <a:lnTo>
                    <a:pt x="7872" y="1635"/>
                  </a:lnTo>
                  <a:cubicBezTo>
                    <a:pt x="7439" y="1135"/>
                    <a:pt x="6938" y="668"/>
                    <a:pt x="6371" y="434"/>
                  </a:cubicBezTo>
                  <a:cubicBezTo>
                    <a:pt x="6305" y="434"/>
                    <a:pt x="6305" y="434"/>
                    <a:pt x="6271" y="468"/>
                  </a:cubicBezTo>
                  <a:lnTo>
                    <a:pt x="6038" y="1001"/>
                  </a:lnTo>
                  <a:cubicBezTo>
                    <a:pt x="5738" y="835"/>
                    <a:pt x="5404" y="768"/>
                    <a:pt x="5070" y="668"/>
                  </a:cubicBezTo>
                  <a:lnTo>
                    <a:pt x="5137" y="101"/>
                  </a:lnTo>
                  <a:cubicBezTo>
                    <a:pt x="5137" y="34"/>
                    <a:pt x="5137" y="34"/>
                    <a:pt x="5104" y="34"/>
                  </a:cubicBezTo>
                  <a:cubicBezTo>
                    <a:pt x="4870" y="1"/>
                    <a:pt x="4603" y="1"/>
                    <a:pt x="4370"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7" name="Google Shape;2096;p75">
              <a:extLst>
                <a:ext uri="{FF2B5EF4-FFF2-40B4-BE49-F238E27FC236}">
                  <a16:creationId xmlns:a16="http://schemas.microsoft.com/office/drawing/2014/main" id="{FC3CD047-22E5-B9B3-3E56-6B3946D06455}"/>
                </a:ext>
              </a:extLst>
            </p:cNvPr>
            <p:cNvSpPr/>
            <p:nvPr/>
          </p:nvSpPr>
          <p:spPr>
            <a:xfrm>
              <a:off x="1461466" y="2976227"/>
              <a:ext cx="77003" cy="155475"/>
            </a:xfrm>
            <a:custGeom>
              <a:avLst/>
              <a:gdLst/>
              <a:ahLst/>
              <a:cxnLst/>
              <a:rect l="l" t="t" r="r" b="b"/>
              <a:pathLst>
                <a:path w="3669" h="7408" extrusionOk="0">
                  <a:moveTo>
                    <a:pt x="3424" y="1"/>
                  </a:moveTo>
                  <a:cubicBezTo>
                    <a:pt x="3395" y="1"/>
                    <a:pt x="3365" y="11"/>
                    <a:pt x="3336" y="34"/>
                  </a:cubicBezTo>
                  <a:cubicBezTo>
                    <a:pt x="2235" y="834"/>
                    <a:pt x="1335" y="1869"/>
                    <a:pt x="801" y="3103"/>
                  </a:cubicBezTo>
                  <a:cubicBezTo>
                    <a:pt x="200" y="4404"/>
                    <a:pt x="0" y="5905"/>
                    <a:pt x="367" y="7272"/>
                  </a:cubicBezTo>
                  <a:cubicBezTo>
                    <a:pt x="381" y="7368"/>
                    <a:pt x="445" y="7407"/>
                    <a:pt x="513" y="7407"/>
                  </a:cubicBezTo>
                  <a:cubicBezTo>
                    <a:pt x="612" y="7407"/>
                    <a:pt x="721" y="7324"/>
                    <a:pt x="701" y="7206"/>
                  </a:cubicBezTo>
                  <a:cubicBezTo>
                    <a:pt x="0" y="4537"/>
                    <a:pt x="1401" y="1935"/>
                    <a:pt x="3503" y="367"/>
                  </a:cubicBezTo>
                  <a:cubicBezTo>
                    <a:pt x="3668" y="230"/>
                    <a:pt x="3560" y="1"/>
                    <a:pt x="342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8" name="Google Shape;2097;p75">
              <a:extLst>
                <a:ext uri="{FF2B5EF4-FFF2-40B4-BE49-F238E27FC236}">
                  <a16:creationId xmlns:a16="http://schemas.microsoft.com/office/drawing/2014/main" id="{CF0A5E9A-9228-5492-CBFC-D38A8C694FBB}"/>
                </a:ext>
              </a:extLst>
            </p:cNvPr>
            <p:cNvSpPr/>
            <p:nvPr/>
          </p:nvSpPr>
          <p:spPr>
            <a:xfrm>
              <a:off x="1473365" y="3145197"/>
              <a:ext cx="32929" cy="38386"/>
            </a:xfrm>
            <a:custGeom>
              <a:avLst/>
              <a:gdLst/>
              <a:ahLst/>
              <a:cxnLst/>
              <a:rect l="l" t="t" r="r" b="b"/>
              <a:pathLst>
                <a:path w="1569" h="1829" extrusionOk="0">
                  <a:moveTo>
                    <a:pt x="206" y="0"/>
                  </a:moveTo>
                  <a:cubicBezTo>
                    <a:pt x="167" y="0"/>
                    <a:pt x="128" y="8"/>
                    <a:pt x="100" y="22"/>
                  </a:cubicBezTo>
                  <a:cubicBezTo>
                    <a:pt x="0" y="55"/>
                    <a:pt x="0" y="189"/>
                    <a:pt x="34" y="289"/>
                  </a:cubicBezTo>
                  <a:cubicBezTo>
                    <a:pt x="334" y="856"/>
                    <a:pt x="734" y="1356"/>
                    <a:pt x="1268" y="1790"/>
                  </a:cubicBezTo>
                  <a:cubicBezTo>
                    <a:pt x="1306" y="1809"/>
                    <a:pt x="1356" y="1828"/>
                    <a:pt x="1404" y="1828"/>
                  </a:cubicBezTo>
                  <a:cubicBezTo>
                    <a:pt x="1439" y="1828"/>
                    <a:pt x="1473" y="1818"/>
                    <a:pt x="1501" y="1790"/>
                  </a:cubicBezTo>
                  <a:cubicBezTo>
                    <a:pt x="1501" y="1656"/>
                    <a:pt x="1568" y="1523"/>
                    <a:pt x="1468" y="1490"/>
                  </a:cubicBezTo>
                  <a:cubicBezTo>
                    <a:pt x="968" y="1123"/>
                    <a:pt x="601" y="622"/>
                    <a:pt x="334" y="55"/>
                  </a:cubicBezTo>
                  <a:cubicBezTo>
                    <a:pt x="314" y="16"/>
                    <a:pt x="260" y="0"/>
                    <a:pt x="20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19" name="Google Shape;2098;p75">
              <a:extLst>
                <a:ext uri="{FF2B5EF4-FFF2-40B4-BE49-F238E27FC236}">
                  <a16:creationId xmlns:a16="http://schemas.microsoft.com/office/drawing/2014/main" id="{562E452E-5B1F-AF7C-6843-76F1C13EA0DB}"/>
                </a:ext>
              </a:extLst>
            </p:cNvPr>
            <p:cNvSpPr/>
            <p:nvPr/>
          </p:nvSpPr>
          <p:spPr>
            <a:xfrm>
              <a:off x="1679860" y="3085782"/>
              <a:ext cx="59563" cy="122966"/>
            </a:xfrm>
            <a:custGeom>
              <a:avLst/>
              <a:gdLst/>
              <a:ahLst/>
              <a:cxnLst/>
              <a:rect l="l" t="t" r="r" b="b"/>
              <a:pathLst>
                <a:path w="2838" h="5859" extrusionOk="0">
                  <a:moveTo>
                    <a:pt x="2412" y="1"/>
                  </a:moveTo>
                  <a:cubicBezTo>
                    <a:pt x="2328" y="1"/>
                    <a:pt x="2253" y="51"/>
                    <a:pt x="2270" y="151"/>
                  </a:cubicBezTo>
                  <a:cubicBezTo>
                    <a:pt x="2503" y="2186"/>
                    <a:pt x="1736" y="4287"/>
                    <a:pt x="135" y="5555"/>
                  </a:cubicBezTo>
                  <a:cubicBezTo>
                    <a:pt x="0" y="5663"/>
                    <a:pt x="127" y="5858"/>
                    <a:pt x="287" y="5858"/>
                  </a:cubicBezTo>
                  <a:cubicBezTo>
                    <a:pt x="324" y="5858"/>
                    <a:pt x="364" y="5847"/>
                    <a:pt x="402" y="5822"/>
                  </a:cubicBezTo>
                  <a:cubicBezTo>
                    <a:pt x="1970" y="4421"/>
                    <a:pt x="2837" y="2219"/>
                    <a:pt x="2604" y="151"/>
                  </a:cubicBezTo>
                  <a:cubicBezTo>
                    <a:pt x="2587" y="51"/>
                    <a:pt x="2495" y="1"/>
                    <a:pt x="241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0" name="Google Shape;2099;p75">
              <a:extLst>
                <a:ext uri="{FF2B5EF4-FFF2-40B4-BE49-F238E27FC236}">
                  <a16:creationId xmlns:a16="http://schemas.microsoft.com/office/drawing/2014/main" id="{54D8488D-74EC-7088-3CC8-BAB725F9286C}"/>
                </a:ext>
              </a:extLst>
            </p:cNvPr>
            <p:cNvSpPr/>
            <p:nvPr/>
          </p:nvSpPr>
          <p:spPr>
            <a:xfrm>
              <a:off x="1777892" y="2896706"/>
              <a:ext cx="62291" cy="162863"/>
            </a:xfrm>
            <a:custGeom>
              <a:avLst/>
              <a:gdLst/>
              <a:ahLst/>
              <a:cxnLst/>
              <a:rect l="l" t="t" r="r" b="b"/>
              <a:pathLst>
                <a:path w="2968" h="7760" extrusionOk="0">
                  <a:moveTo>
                    <a:pt x="1502" y="1"/>
                  </a:moveTo>
                  <a:cubicBezTo>
                    <a:pt x="1459" y="1"/>
                    <a:pt x="1413" y="16"/>
                    <a:pt x="1368" y="54"/>
                  </a:cubicBezTo>
                  <a:cubicBezTo>
                    <a:pt x="534" y="921"/>
                    <a:pt x="101" y="2088"/>
                    <a:pt x="34" y="3323"/>
                  </a:cubicBezTo>
                  <a:cubicBezTo>
                    <a:pt x="1" y="4490"/>
                    <a:pt x="434" y="5658"/>
                    <a:pt x="1168" y="6525"/>
                  </a:cubicBezTo>
                  <a:cubicBezTo>
                    <a:pt x="1602" y="7025"/>
                    <a:pt x="2102" y="7425"/>
                    <a:pt x="2669" y="7726"/>
                  </a:cubicBezTo>
                  <a:cubicBezTo>
                    <a:pt x="2699" y="7749"/>
                    <a:pt x="2728" y="7759"/>
                    <a:pt x="2756" y="7759"/>
                  </a:cubicBezTo>
                  <a:cubicBezTo>
                    <a:pt x="2884" y="7759"/>
                    <a:pt x="2967" y="7541"/>
                    <a:pt x="2803" y="7459"/>
                  </a:cubicBezTo>
                  <a:cubicBezTo>
                    <a:pt x="1602" y="6825"/>
                    <a:pt x="735" y="5624"/>
                    <a:pt x="468" y="4257"/>
                  </a:cubicBezTo>
                  <a:cubicBezTo>
                    <a:pt x="167" y="2856"/>
                    <a:pt x="668" y="1354"/>
                    <a:pt x="1635" y="320"/>
                  </a:cubicBezTo>
                  <a:cubicBezTo>
                    <a:pt x="1765" y="191"/>
                    <a:pt x="1653" y="1"/>
                    <a:pt x="150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1" name="Google Shape;2100;p75">
              <a:extLst>
                <a:ext uri="{FF2B5EF4-FFF2-40B4-BE49-F238E27FC236}">
                  <a16:creationId xmlns:a16="http://schemas.microsoft.com/office/drawing/2014/main" id="{95C30FA4-6CC0-5FC3-CAD0-A993E79ED69C}"/>
                </a:ext>
              </a:extLst>
            </p:cNvPr>
            <p:cNvSpPr/>
            <p:nvPr/>
          </p:nvSpPr>
          <p:spPr>
            <a:xfrm>
              <a:off x="1850005" y="3058708"/>
              <a:ext cx="35721" cy="9990"/>
            </a:xfrm>
            <a:custGeom>
              <a:avLst/>
              <a:gdLst/>
              <a:ahLst/>
              <a:cxnLst/>
              <a:rect l="l" t="t" r="r" b="b"/>
              <a:pathLst>
                <a:path w="1702" h="476" extrusionOk="0">
                  <a:moveTo>
                    <a:pt x="203" y="0"/>
                  </a:moveTo>
                  <a:cubicBezTo>
                    <a:pt x="133" y="0"/>
                    <a:pt x="34" y="83"/>
                    <a:pt x="34" y="140"/>
                  </a:cubicBezTo>
                  <a:cubicBezTo>
                    <a:pt x="0" y="240"/>
                    <a:pt x="67" y="307"/>
                    <a:pt x="167" y="340"/>
                  </a:cubicBezTo>
                  <a:cubicBezTo>
                    <a:pt x="430" y="434"/>
                    <a:pt x="683" y="475"/>
                    <a:pt x="937" y="475"/>
                  </a:cubicBezTo>
                  <a:cubicBezTo>
                    <a:pt x="1134" y="475"/>
                    <a:pt x="1331" y="451"/>
                    <a:pt x="1535" y="407"/>
                  </a:cubicBezTo>
                  <a:cubicBezTo>
                    <a:pt x="1668" y="407"/>
                    <a:pt x="1702" y="274"/>
                    <a:pt x="1668" y="173"/>
                  </a:cubicBezTo>
                  <a:cubicBezTo>
                    <a:pt x="1602" y="107"/>
                    <a:pt x="1535" y="73"/>
                    <a:pt x="1468" y="73"/>
                  </a:cubicBezTo>
                  <a:cubicBezTo>
                    <a:pt x="1289" y="101"/>
                    <a:pt x="1115" y="117"/>
                    <a:pt x="944" y="117"/>
                  </a:cubicBezTo>
                  <a:cubicBezTo>
                    <a:pt x="703" y="117"/>
                    <a:pt x="468" y="85"/>
                    <a:pt x="234" y="7"/>
                  </a:cubicBezTo>
                  <a:cubicBezTo>
                    <a:pt x="225" y="2"/>
                    <a:pt x="215" y="0"/>
                    <a:pt x="20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2" name="Google Shape;2101;p75">
              <a:extLst>
                <a:ext uri="{FF2B5EF4-FFF2-40B4-BE49-F238E27FC236}">
                  <a16:creationId xmlns:a16="http://schemas.microsoft.com/office/drawing/2014/main" id="{91F18146-3724-B5DD-EC4B-D3D3E72AAE6F}"/>
                </a:ext>
              </a:extLst>
            </p:cNvPr>
            <p:cNvSpPr/>
            <p:nvPr/>
          </p:nvSpPr>
          <p:spPr>
            <a:xfrm>
              <a:off x="1683911" y="2777855"/>
              <a:ext cx="44053" cy="161058"/>
            </a:xfrm>
            <a:custGeom>
              <a:avLst/>
              <a:gdLst/>
              <a:ahLst/>
              <a:cxnLst/>
              <a:rect l="l" t="t" r="r" b="b"/>
              <a:pathLst>
                <a:path w="2099" h="7674" extrusionOk="0">
                  <a:moveTo>
                    <a:pt x="242" y="0"/>
                  </a:moveTo>
                  <a:cubicBezTo>
                    <a:pt x="125" y="0"/>
                    <a:pt x="1" y="114"/>
                    <a:pt x="42" y="279"/>
                  </a:cubicBezTo>
                  <a:cubicBezTo>
                    <a:pt x="576" y="2681"/>
                    <a:pt x="1143" y="5116"/>
                    <a:pt x="1710" y="7551"/>
                  </a:cubicBezTo>
                  <a:cubicBezTo>
                    <a:pt x="1735" y="7637"/>
                    <a:pt x="1795" y="7673"/>
                    <a:pt x="1860" y="7673"/>
                  </a:cubicBezTo>
                  <a:cubicBezTo>
                    <a:pt x="1972" y="7673"/>
                    <a:pt x="2098" y="7565"/>
                    <a:pt x="2077" y="7418"/>
                  </a:cubicBezTo>
                  <a:cubicBezTo>
                    <a:pt x="1543" y="5016"/>
                    <a:pt x="943" y="2581"/>
                    <a:pt x="409" y="146"/>
                  </a:cubicBezTo>
                  <a:cubicBezTo>
                    <a:pt x="384" y="44"/>
                    <a:pt x="314" y="0"/>
                    <a:pt x="242"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3" name="Google Shape;2102;p75">
              <a:extLst>
                <a:ext uri="{FF2B5EF4-FFF2-40B4-BE49-F238E27FC236}">
                  <a16:creationId xmlns:a16="http://schemas.microsoft.com/office/drawing/2014/main" id="{9410932E-454F-2360-7215-29B3D93F2D1A}"/>
                </a:ext>
              </a:extLst>
            </p:cNvPr>
            <p:cNvSpPr/>
            <p:nvPr/>
          </p:nvSpPr>
          <p:spPr>
            <a:xfrm>
              <a:off x="1626783" y="2836598"/>
              <a:ext cx="73141" cy="92072"/>
            </a:xfrm>
            <a:custGeom>
              <a:avLst/>
              <a:gdLst/>
              <a:ahLst/>
              <a:cxnLst/>
              <a:rect l="l" t="t" r="r" b="b"/>
              <a:pathLst>
                <a:path w="3485" h="4387" extrusionOk="0">
                  <a:moveTo>
                    <a:pt x="280" y="0"/>
                  </a:moveTo>
                  <a:cubicBezTo>
                    <a:pt x="142" y="0"/>
                    <a:pt x="1" y="149"/>
                    <a:pt x="96" y="316"/>
                  </a:cubicBezTo>
                  <a:cubicBezTo>
                    <a:pt x="1063" y="1650"/>
                    <a:pt x="2097" y="2951"/>
                    <a:pt x="3031" y="4319"/>
                  </a:cubicBezTo>
                  <a:cubicBezTo>
                    <a:pt x="3078" y="4366"/>
                    <a:pt x="3138" y="4386"/>
                    <a:pt x="3197" y="4386"/>
                  </a:cubicBezTo>
                  <a:cubicBezTo>
                    <a:pt x="3346" y="4386"/>
                    <a:pt x="3484" y="4253"/>
                    <a:pt x="3365" y="4085"/>
                  </a:cubicBezTo>
                  <a:cubicBezTo>
                    <a:pt x="2364" y="2751"/>
                    <a:pt x="1363" y="1416"/>
                    <a:pt x="429" y="82"/>
                  </a:cubicBezTo>
                  <a:cubicBezTo>
                    <a:pt x="391" y="25"/>
                    <a:pt x="336" y="0"/>
                    <a:pt x="28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4" name="Google Shape;2103;p75">
              <a:extLst>
                <a:ext uri="{FF2B5EF4-FFF2-40B4-BE49-F238E27FC236}">
                  <a16:creationId xmlns:a16="http://schemas.microsoft.com/office/drawing/2014/main" id="{45F03FBB-FAF3-48A2-DDFE-4364FE5B74B9}"/>
                </a:ext>
              </a:extLst>
            </p:cNvPr>
            <p:cNvSpPr/>
            <p:nvPr/>
          </p:nvSpPr>
          <p:spPr>
            <a:xfrm>
              <a:off x="1615471" y="2882855"/>
              <a:ext cx="48334" cy="33076"/>
            </a:xfrm>
            <a:custGeom>
              <a:avLst/>
              <a:gdLst/>
              <a:ahLst/>
              <a:cxnLst/>
              <a:rect l="l" t="t" r="r" b="b"/>
              <a:pathLst>
                <a:path w="2303" h="1576" extrusionOk="0">
                  <a:moveTo>
                    <a:pt x="222" y="1"/>
                  </a:moveTo>
                  <a:cubicBezTo>
                    <a:pt x="141" y="1"/>
                    <a:pt x="59" y="38"/>
                    <a:pt x="34" y="113"/>
                  </a:cubicBezTo>
                  <a:cubicBezTo>
                    <a:pt x="1" y="180"/>
                    <a:pt x="34" y="313"/>
                    <a:pt x="134" y="347"/>
                  </a:cubicBezTo>
                  <a:cubicBezTo>
                    <a:pt x="735" y="780"/>
                    <a:pt x="1368" y="1147"/>
                    <a:pt x="2002" y="1547"/>
                  </a:cubicBezTo>
                  <a:cubicBezTo>
                    <a:pt x="2022" y="1567"/>
                    <a:pt x="2047" y="1575"/>
                    <a:pt x="2074" y="1575"/>
                  </a:cubicBezTo>
                  <a:cubicBezTo>
                    <a:pt x="2139" y="1575"/>
                    <a:pt x="2212" y="1528"/>
                    <a:pt x="2236" y="1481"/>
                  </a:cubicBezTo>
                  <a:cubicBezTo>
                    <a:pt x="2302" y="1381"/>
                    <a:pt x="2236" y="1281"/>
                    <a:pt x="2169" y="1214"/>
                  </a:cubicBezTo>
                  <a:cubicBezTo>
                    <a:pt x="1535" y="814"/>
                    <a:pt x="901" y="447"/>
                    <a:pt x="301" y="13"/>
                  </a:cubicBezTo>
                  <a:cubicBezTo>
                    <a:pt x="276" y="5"/>
                    <a:pt x="249" y="1"/>
                    <a:pt x="22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5" name="Google Shape;2104;p75">
              <a:extLst>
                <a:ext uri="{FF2B5EF4-FFF2-40B4-BE49-F238E27FC236}">
                  <a16:creationId xmlns:a16="http://schemas.microsoft.com/office/drawing/2014/main" id="{099346BD-91F3-C1B0-FE87-20A07CA28046}"/>
                </a:ext>
              </a:extLst>
            </p:cNvPr>
            <p:cNvSpPr/>
            <p:nvPr/>
          </p:nvSpPr>
          <p:spPr>
            <a:xfrm>
              <a:off x="1738688" y="2808706"/>
              <a:ext cx="13642" cy="86070"/>
            </a:xfrm>
            <a:custGeom>
              <a:avLst/>
              <a:gdLst/>
              <a:ahLst/>
              <a:cxnLst/>
              <a:rect l="l" t="t" r="r" b="b"/>
              <a:pathLst>
                <a:path w="650" h="4101" extrusionOk="0">
                  <a:moveTo>
                    <a:pt x="495" y="1"/>
                  </a:moveTo>
                  <a:cubicBezTo>
                    <a:pt x="399" y="1"/>
                    <a:pt x="285" y="70"/>
                    <a:pt x="268" y="177"/>
                  </a:cubicBezTo>
                  <a:lnTo>
                    <a:pt x="1" y="3913"/>
                  </a:lnTo>
                  <a:cubicBezTo>
                    <a:pt x="1" y="4042"/>
                    <a:pt x="86" y="4101"/>
                    <a:pt x="175" y="4101"/>
                  </a:cubicBezTo>
                  <a:cubicBezTo>
                    <a:pt x="270" y="4101"/>
                    <a:pt x="368" y="4034"/>
                    <a:pt x="368" y="3913"/>
                  </a:cubicBezTo>
                  <a:lnTo>
                    <a:pt x="634" y="177"/>
                  </a:lnTo>
                  <a:cubicBezTo>
                    <a:pt x="650" y="53"/>
                    <a:pt x="579" y="1"/>
                    <a:pt x="49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6" name="Google Shape;2105;p75">
              <a:extLst>
                <a:ext uri="{FF2B5EF4-FFF2-40B4-BE49-F238E27FC236}">
                  <a16:creationId xmlns:a16="http://schemas.microsoft.com/office/drawing/2014/main" id="{979C34F6-F880-278A-942E-7D900B5BD231}"/>
                </a:ext>
              </a:extLst>
            </p:cNvPr>
            <p:cNvSpPr/>
            <p:nvPr/>
          </p:nvSpPr>
          <p:spPr>
            <a:xfrm>
              <a:off x="1761103" y="2827553"/>
              <a:ext cx="25206" cy="46361"/>
            </a:xfrm>
            <a:custGeom>
              <a:avLst/>
              <a:gdLst/>
              <a:ahLst/>
              <a:cxnLst/>
              <a:rect l="l" t="t" r="r" b="b"/>
              <a:pathLst>
                <a:path w="1201" h="2209" extrusionOk="0">
                  <a:moveTo>
                    <a:pt x="993" y="0"/>
                  </a:moveTo>
                  <a:cubicBezTo>
                    <a:pt x="920" y="0"/>
                    <a:pt x="851" y="38"/>
                    <a:pt x="801" y="113"/>
                  </a:cubicBezTo>
                  <a:cubicBezTo>
                    <a:pt x="567" y="747"/>
                    <a:pt x="300" y="1314"/>
                    <a:pt x="67" y="1948"/>
                  </a:cubicBezTo>
                  <a:cubicBezTo>
                    <a:pt x="0" y="2014"/>
                    <a:pt x="67" y="2148"/>
                    <a:pt x="134" y="2181"/>
                  </a:cubicBezTo>
                  <a:cubicBezTo>
                    <a:pt x="163" y="2201"/>
                    <a:pt x="195" y="2209"/>
                    <a:pt x="227" y="2209"/>
                  </a:cubicBezTo>
                  <a:cubicBezTo>
                    <a:pt x="303" y="2209"/>
                    <a:pt x="377" y="2161"/>
                    <a:pt x="400" y="2114"/>
                  </a:cubicBezTo>
                  <a:cubicBezTo>
                    <a:pt x="634" y="1481"/>
                    <a:pt x="901" y="913"/>
                    <a:pt x="1134" y="280"/>
                  </a:cubicBezTo>
                  <a:cubicBezTo>
                    <a:pt x="1201" y="180"/>
                    <a:pt x="1201" y="113"/>
                    <a:pt x="1068" y="13"/>
                  </a:cubicBezTo>
                  <a:cubicBezTo>
                    <a:pt x="1043" y="4"/>
                    <a:pt x="1018" y="0"/>
                    <a:pt x="99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7" name="Google Shape;2106;p75">
              <a:extLst>
                <a:ext uri="{FF2B5EF4-FFF2-40B4-BE49-F238E27FC236}">
                  <a16:creationId xmlns:a16="http://schemas.microsoft.com/office/drawing/2014/main" id="{3DEF5DC4-6506-FDAE-D0F9-4D4CACA306A0}"/>
                </a:ext>
              </a:extLst>
            </p:cNvPr>
            <p:cNvSpPr/>
            <p:nvPr/>
          </p:nvSpPr>
          <p:spPr>
            <a:xfrm>
              <a:off x="1730587" y="3225621"/>
              <a:ext cx="20736" cy="72869"/>
            </a:xfrm>
            <a:custGeom>
              <a:avLst/>
              <a:gdLst/>
              <a:ahLst/>
              <a:cxnLst/>
              <a:rect l="l" t="t" r="r" b="b"/>
              <a:pathLst>
                <a:path w="988" h="3472" extrusionOk="0">
                  <a:moveTo>
                    <a:pt x="767" y="0"/>
                  </a:moveTo>
                  <a:cubicBezTo>
                    <a:pt x="690" y="0"/>
                    <a:pt x="615" y="47"/>
                    <a:pt x="587" y="159"/>
                  </a:cubicBezTo>
                  <a:cubicBezTo>
                    <a:pt x="387" y="1194"/>
                    <a:pt x="187" y="2194"/>
                    <a:pt x="20" y="3228"/>
                  </a:cubicBezTo>
                  <a:cubicBezTo>
                    <a:pt x="0" y="3384"/>
                    <a:pt x="117" y="3471"/>
                    <a:pt x="224" y="3471"/>
                  </a:cubicBezTo>
                  <a:cubicBezTo>
                    <a:pt x="301" y="3471"/>
                    <a:pt x="373" y="3426"/>
                    <a:pt x="387" y="3328"/>
                  </a:cubicBezTo>
                  <a:cubicBezTo>
                    <a:pt x="587" y="2294"/>
                    <a:pt x="820" y="1294"/>
                    <a:pt x="987" y="226"/>
                  </a:cubicBezTo>
                  <a:cubicBezTo>
                    <a:pt x="987" y="91"/>
                    <a:pt x="875" y="0"/>
                    <a:pt x="76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8" name="Google Shape;2107;p75">
              <a:extLst>
                <a:ext uri="{FF2B5EF4-FFF2-40B4-BE49-F238E27FC236}">
                  <a16:creationId xmlns:a16="http://schemas.microsoft.com/office/drawing/2014/main" id="{5511654D-4EA2-6D10-0A10-BED04380675B}"/>
                </a:ext>
              </a:extLst>
            </p:cNvPr>
            <p:cNvSpPr/>
            <p:nvPr/>
          </p:nvSpPr>
          <p:spPr>
            <a:xfrm>
              <a:off x="1699484" y="3240606"/>
              <a:ext cx="31523" cy="41849"/>
            </a:xfrm>
            <a:custGeom>
              <a:avLst/>
              <a:gdLst/>
              <a:ahLst/>
              <a:cxnLst/>
              <a:rect l="l" t="t" r="r" b="b"/>
              <a:pathLst>
                <a:path w="1502" h="1994" extrusionOk="0">
                  <a:moveTo>
                    <a:pt x="1260" y="0"/>
                  </a:moveTo>
                  <a:cubicBezTo>
                    <a:pt x="1187" y="0"/>
                    <a:pt x="1118" y="38"/>
                    <a:pt x="1068" y="113"/>
                  </a:cubicBezTo>
                  <a:cubicBezTo>
                    <a:pt x="735" y="646"/>
                    <a:pt x="368" y="1180"/>
                    <a:pt x="34" y="1714"/>
                  </a:cubicBezTo>
                  <a:cubicBezTo>
                    <a:pt x="1" y="1814"/>
                    <a:pt x="34" y="1947"/>
                    <a:pt x="101" y="1981"/>
                  </a:cubicBezTo>
                  <a:cubicBezTo>
                    <a:pt x="128" y="1990"/>
                    <a:pt x="157" y="1994"/>
                    <a:pt x="186" y="1994"/>
                  </a:cubicBezTo>
                  <a:cubicBezTo>
                    <a:pt x="265" y="1994"/>
                    <a:pt x="343" y="1963"/>
                    <a:pt x="368" y="1914"/>
                  </a:cubicBezTo>
                  <a:cubicBezTo>
                    <a:pt x="701" y="1347"/>
                    <a:pt x="1068" y="813"/>
                    <a:pt x="1402" y="279"/>
                  </a:cubicBezTo>
                  <a:cubicBezTo>
                    <a:pt x="1502" y="179"/>
                    <a:pt x="1402" y="79"/>
                    <a:pt x="1335" y="13"/>
                  </a:cubicBezTo>
                  <a:cubicBezTo>
                    <a:pt x="1310" y="4"/>
                    <a:pt x="1285" y="0"/>
                    <a:pt x="1260"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29" name="Google Shape;2108;p75">
              <a:extLst>
                <a:ext uri="{FF2B5EF4-FFF2-40B4-BE49-F238E27FC236}">
                  <a16:creationId xmlns:a16="http://schemas.microsoft.com/office/drawing/2014/main" id="{A7D165C8-1FF4-B325-BE88-C61294106CD3}"/>
                </a:ext>
              </a:extLst>
            </p:cNvPr>
            <p:cNvSpPr/>
            <p:nvPr/>
          </p:nvSpPr>
          <p:spPr>
            <a:xfrm>
              <a:off x="1756192" y="3246272"/>
              <a:ext cx="17525" cy="45900"/>
            </a:xfrm>
            <a:custGeom>
              <a:avLst/>
              <a:gdLst/>
              <a:ahLst/>
              <a:cxnLst/>
              <a:rect l="l" t="t" r="r" b="b"/>
              <a:pathLst>
                <a:path w="835" h="2187" extrusionOk="0">
                  <a:moveTo>
                    <a:pt x="235" y="1"/>
                  </a:moveTo>
                  <a:cubicBezTo>
                    <a:pt x="214" y="1"/>
                    <a:pt x="192" y="3"/>
                    <a:pt x="167" y="9"/>
                  </a:cubicBezTo>
                  <a:cubicBezTo>
                    <a:pt x="101" y="43"/>
                    <a:pt x="1" y="109"/>
                    <a:pt x="34" y="243"/>
                  </a:cubicBezTo>
                  <a:cubicBezTo>
                    <a:pt x="167" y="843"/>
                    <a:pt x="334" y="1444"/>
                    <a:pt x="468" y="2044"/>
                  </a:cubicBezTo>
                  <a:cubicBezTo>
                    <a:pt x="495" y="2127"/>
                    <a:pt x="568" y="2186"/>
                    <a:pt x="648" y="2186"/>
                  </a:cubicBezTo>
                  <a:cubicBezTo>
                    <a:pt x="666" y="2186"/>
                    <a:pt x="683" y="2184"/>
                    <a:pt x="701" y="2178"/>
                  </a:cubicBezTo>
                  <a:cubicBezTo>
                    <a:pt x="801" y="2144"/>
                    <a:pt x="835" y="2011"/>
                    <a:pt x="835" y="1911"/>
                  </a:cubicBezTo>
                  <a:cubicBezTo>
                    <a:pt x="701" y="1344"/>
                    <a:pt x="534" y="710"/>
                    <a:pt x="434" y="109"/>
                  </a:cubicBezTo>
                  <a:cubicBezTo>
                    <a:pt x="380" y="55"/>
                    <a:pt x="325" y="1"/>
                    <a:pt x="235"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0" name="Google Shape;2109;p75">
              <a:extLst>
                <a:ext uri="{FF2B5EF4-FFF2-40B4-BE49-F238E27FC236}">
                  <a16:creationId xmlns:a16="http://schemas.microsoft.com/office/drawing/2014/main" id="{349D0283-A557-65DA-5292-06D355ABE953}"/>
                </a:ext>
              </a:extLst>
            </p:cNvPr>
            <p:cNvSpPr/>
            <p:nvPr/>
          </p:nvSpPr>
          <p:spPr>
            <a:xfrm>
              <a:off x="1924909" y="3107713"/>
              <a:ext cx="58828" cy="24136"/>
            </a:xfrm>
            <a:custGeom>
              <a:avLst/>
              <a:gdLst/>
              <a:ahLst/>
              <a:cxnLst/>
              <a:rect l="l" t="t" r="r" b="b"/>
              <a:pathLst>
                <a:path w="2803" h="1150" extrusionOk="0">
                  <a:moveTo>
                    <a:pt x="227" y="0"/>
                  </a:moveTo>
                  <a:cubicBezTo>
                    <a:pt x="142" y="0"/>
                    <a:pt x="67" y="83"/>
                    <a:pt x="67" y="140"/>
                  </a:cubicBezTo>
                  <a:cubicBezTo>
                    <a:pt x="1" y="274"/>
                    <a:pt x="101" y="340"/>
                    <a:pt x="167" y="340"/>
                  </a:cubicBezTo>
                  <a:cubicBezTo>
                    <a:pt x="968" y="607"/>
                    <a:pt x="1769" y="907"/>
                    <a:pt x="2569" y="1141"/>
                  </a:cubicBezTo>
                  <a:cubicBezTo>
                    <a:pt x="2581" y="1147"/>
                    <a:pt x="2595" y="1150"/>
                    <a:pt x="2610" y="1150"/>
                  </a:cubicBezTo>
                  <a:cubicBezTo>
                    <a:pt x="2679" y="1150"/>
                    <a:pt x="2769" y="1090"/>
                    <a:pt x="2769" y="1007"/>
                  </a:cubicBezTo>
                  <a:cubicBezTo>
                    <a:pt x="2803" y="941"/>
                    <a:pt x="2769" y="841"/>
                    <a:pt x="2636" y="807"/>
                  </a:cubicBezTo>
                  <a:cubicBezTo>
                    <a:pt x="1835" y="540"/>
                    <a:pt x="1068" y="274"/>
                    <a:pt x="268" y="7"/>
                  </a:cubicBezTo>
                  <a:cubicBezTo>
                    <a:pt x="254" y="2"/>
                    <a:pt x="240" y="0"/>
                    <a:pt x="22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1" name="Google Shape;2110;p75">
              <a:extLst>
                <a:ext uri="{FF2B5EF4-FFF2-40B4-BE49-F238E27FC236}">
                  <a16:creationId xmlns:a16="http://schemas.microsoft.com/office/drawing/2014/main" id="{FF51697C-FF8F-89BC-7DE6-372506FDFD50}"/>
                </a:ext>
              </a:extLst>
            </p:cNvPr>
            <p:cNvSpPr/>
            <p:nvPr/>
          </p:nvSpPr>
          <p:spPr>
            <a:xfrm>
              <a:off x="1940314" y="3091049"/>
              <a:ext cx="46928" cy="13684"/>
            </a:xfrm>
            <a:custGeom>
              <a:avLst/>
              <a:gdLst/>
              <a:ahLst/>
              <a:cxnLst/>
              <a:rect l="l" t="t" r="r" b="b"/>
              <a:pathLst>
                <a:path w="2236" h="652" extrusionOk="0">
                  <a:moveTo>
                    <a:pt x="2035" y="0"/>
                  </a:moveTo>
                  <a:lnTo>
                    <a:pt x="167" y="267"/>
                  </a:lnTo>
                  <a:cubicBezTo>
                    <a:pt x="67" y="267"/>
                    <a:pt x="1" y="367"/>
                    <a:pt x="1" y="467"/>
                  </a:cubicBezTo>
                  <a:cubicBezTo>
                    <a:pt x="1" y="548"/>
                    <a:pt x="45" y="652"/>
                    <a:pt x="133" y="652"/>
                  </a:cubicBezTo>
                  <a:cubicBezTo>
                    <a:pt x="153" y="652"/>
                    <a:pt x="176" y="646"/>
                    <a:pt x="201" y="634"/>
                  </a:cubicBezTo>
                  <a:lnTo>
                    <a:pt x="2069" y="400"/>
                  </a:lnTo>
                  <a:cubicBezTo>
                    <a:pt x="2169" y="400"/>
                    <a:pt x="2235" y="300"/>
                    <a:pt x="2235" y="167"/>
                  </a:cubicBezTo>
                  <a:cubicBezTo>
                    <a:pt x="2235" y="100"/>
                    <a:pt x="2169" y="0"/>
                    <a:pt x="2035"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sp>
          <p:nvSpPr>
            <p:cNvPr id="32" name="Google Shape;2111;p75">
              <a:extLst>
                <a:ext uri="{FF2B5EF4-FFF2-40B4-BE49-F238E27FC236}">
                  <a16:creationId xmlns:a16="http://schemas.microsoft.com/office/drawing/2014/main" id="{EED63687-6909-CBA2-15C3-2BE453225EB1}"/>
                </a:ext>
              </a:extLst>
            </p:cNvPr>
            <p:cNvSpPr/>
            <p:nvPr/>
          </p:nvSpPr>
          <p:spPr>
            <a:xfrm>
              <a:off x="1934018" y="3129372"/>
              <a:ext cx="30831" cy="31880"/>
            </a:xfrm>
            <a:custGeom>
              <a:avLst/>
              <a:gdLst/>
              <a:ahLst/>
              <a:cxnLst/>
              <a:rect l="l" t="t" r="r" b="b"/>
              <a:pathLst>
                <a:path w="1469" h="1519" extrusionOk="0">
                  <a:moveTo>
                    <a:pt x="188" y="0"/>
                  </a:moveTo>
                  <a:cubicBezTo>
                    <a:pt x="142" y="0"/>
                    <a:pt x="100" y="25"/>
                    <a:pt x="67" y="75"/>
                  </a:cubicBezTo>
                  <a:cubicBezTo>
                    <a:pt x="0" y="142"/>
                    <a:pt x="34" y="242"/>
                    <a:pt x="67" y="309"/>
                  </a:cubicBezTo>
                  <a:cubicBezTo>
                    <a:pt x="401" y="709"/>
                    <a:pt x="801" y="1076"/>
                    <a:pt x="1134" y="1443"/>
                  </a:cubicBezTo>
                  <a:cubicBezTo>
                    <a:pt x="1168" y="1493"/>
                    <a:pt x="1218" y="1518"/>
                    <a:pt x="1264" y="1518"/>
                  </a:cubicBezTo>
                  <a:cubicBezTo>
                    <a:pt x="1310" y="1518"/>
                    <a:pt x="1351" y="1493"/>
                    <a:pt x="1368" y="1443"/>
                  </a:cubicBezTo>
                  <a:cubicBezTo>
                    <a:pt x="1468" y="1376"/>
                    <a:pt x="1401" y="1276"/>
                    <a:pt x="1368" y="1210"/>
                  </a:cubicBezTo>
                  <a:cubicBezTo>
                    <a:pt x="1034" y="809"/>
                    <a:pt x="667" y="442"/>
                    <a:pt x="334" y="75"/>
                  </a:cubicBezTo>
                  <a:cubicBezTo>
                    <a:pt x="284" y="25"/>
                    <a:pt x="234" y="0"/>
                    <a:pt x="188"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UTM Avo" panose="02040603050506020204" pitchFamily="18"/>
                <a:cs typeface="Arial"/>
                <a:sym typeface="Arial"/>
              </a:endParaRPr>
            </a:p>
          </p:txBody>
        </p:sp>
      </p:grpSp>
    </p:spTree>
    <p:extLst>
      <p:ext uri="{BB962C8B-B14F-4D97-AF65-F5344CB8AC3E}">
        <p14:creationId xmlns:p14="http://schemas.microsoft.com/office/powerpoint/2010/main" val="428011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0" name="Google Shape;370;p21"/>
          <p:cNvSpPr txBox="1"/>
          <p:nvPr/>
        </p:nvSpPr>
        <p:spPr>
          <a:xfrm>
            <a:off x="462105" y="912740"/>
            <a:ext cx="11367083" cy="95032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Arial"/>
                <a:ea typeface="Arial"/>
                <a:cs typeface="Arial"/>
                <a:sym typeface="Arial"/>
              </a:rPr>
              <a:t>Like fanpage Hoc10 - Học 1 biết 10 để nhận thêm nhiều tài liệu giảng dạy</a:t>
            </a:r>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Arial"/>
                <a:ea typeface="Arial"/>
                <a:cs typeface="Arial"/>
                <a:sym typeface="Arial"/>
              </a:rPr>
              <a:t>theo đường link:  </a:t>
            </a:r>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2" name="Google Shape;372;p21">
            <a:hlinkClick r:id="rId3"/>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Arial"/>
                <a:ea typeface="Arial"/>
                <a:cs typeface="Arial"/>
                <a:sym typeface="Arial"/>
                <a:hlinkClick r:id="rId3">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Arial"/>
              <a:ea typeface="Arial"/>
              <a:cs typeface="Arial"/>
              <a:sym typeface="Arial"/>
            </a:endParaRPr>
          </a:p>
        </p:txBody>
      </p:sp>
      <p:sp>
        <p:nvSpPr>
          <p:cNvPr id="373" name="Google Shape;373;p21"/>
          <p:cNvSpPr txBox="1"/>
          <p:nvPr/>
        </p:nvSpPr>
        <p:spPr>
          <a:xfrm>
            <a:off x="4011326" y="2381351"/>
            <a:ext cx="4321723"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Arial"/>
                <a:ea typeface="Arial"/>
                <a:cs typeface="Arial"/>
                <a:sym typeface="Arial"/>
              </a:rPr>
              <a:t>Hoặc truy cập qua QR code</a:t>
            </a:r>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1435</Words>
  <Application>Microsoft Office PowerPoint</Application>
  <PresentationFormat>Widescreen</PresentationFormat>
  <Paragraphs>86</Paragraphs>
  <Slides>24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UTM Avo</vt:lpstr>
      <vt:lpstr>Arial</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3</cp:revision>
  <dcterms:created xsi:type="dcterms:W3CDTF">2023-10-19T01:39:18Z</dcterms:created>
  <dcterms:modified xsi:type="dcterms:W3CDTF">2023-12-20T03:23:39Z</dcterms:modified>
</cp:coreProperties>
</file>