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77" r:id="rId4"/>
    <p:sldId id="278" r:id="rId5"/>
    <p:sldId id="279" r:id="rId6"/>
    <p:sldId id="280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281" r:id="rId22"/>
    <p:sldId id="282" r:id="rId23"/>
    <p:sldId id="301" r:id="rId24"/>
    <p:sldId id="300" r:id="rId25"/>
    <p:sldId id="283" r:id="rId26"/>
    <p:sldId id="302" r:id="rId27"/>
    <p:sldId id="284" r:id="rId28"/>
    <p:sldId id="275" r:id="rId29"/>
    <p:sldId id="276" r:id="rId30"/>
  </p:sldIdLst>
  <p:sldSz cx="12192000" cy="6858000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2"/>
  </p:normalViewPr>
  <p:slideViewPr>
    <p:cSldViewPr snapToGrid="0">
      <p:cViewPr varScale="1">
        <p:scale>
          <a:sx n="60" d="100"/>
          <a:sy n="60" d="100"/>
        </p:scale>
        <p:origin x="66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45C66A-0498-4680-A32A-2DE7AB83A05F}" type="doc">
      <dgm:prSet loTypeId="urn:microsoft.com/office/officeart/2005/8/layout/process5" loCatId="process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C2B269AA-7BBA-4FAA-8DD6-36BF0729D5AE}">
      <dgm:prSet phldrT="[Text]" custT="1"/>
      <dgm:spPr/>
      <dgm:t>
        <a:bodyPr/>
        <a:lstStyle/>
        <a:p>
          <a:r>
            <a:rPr lang="vi-VN" sz="2200" dirty="0">
              <a:solidFill>
                <a:schemeClr val="tx1"/>
              </a:solidFill>
              <a:latin typeface="UTM Avo" panose="02040603050506020204" pitchFamily="18"/>
            </a:rPr>
            <a:t>Dế Vần theo pa lên nương và bắt chim non </a:t>
          </a:r>
          <a:r>
            <a:rPr lang="vi-VN" sz="2200">
              <a:solidFill>
                <a:schemeClr val="tx1"/>
              </a:solidFill>
              <a:latin typeface="UTM Avo" panose="02040603050506020204" pitchFamily="18"/>
            </a:rPr>
            <a:t>mang về</a:t>
          </a:r>
          <a:r>
            <a:rPr lang="en-US" sz="2200">
              <a:solidFill>
                <a:schemeClr val="tx1"/>
              </a:solidFill>
              <a:latin typeface="UTM Avo" panose="02040603050506020204" pitchFamily="18"/>
            </a:rPr>
            <a:t>.</a:t>
          </a:r>
          <a:r>
            <a:rPr lang="vi-VN" sz="2200">
              <a:solidFill>
                <a:schemeClr val="tx1"/>
              </a:solidFill>
              <a:latin typeface="UTM Avo" panose="02040603050506020204" pitchFamily="18"/>
            </a:rPr>
            <a:t> </a:t>
          </a:r>
          <a:endParaRPr lang="en-US" sz="22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B2B69587-2BB7-4C50-BAB7-DCEC262FB158}" type="parTrans" cxnId="{96A6B9D4-E81C-46BD-B481-A107B6F6B039}">
      <dgm:prSet/>
      <dgm:spPr/>
      <dgm:t>
        <a:bodyPr/>
        <a:lstStyle/>
        <a:p>
          <a:endParaRPr lang="en-US" sz="4200">
            <a:solidFill>
              <a:schemeClr val="tx1"/>
            </a:solidFill>
          </a:endParaRPr>
        </a:p>
      </dgm:t>
    </dgm:pt>
    <dgm:pt modelId="{92FBBBCC-1F27-46C1-92C4-3310C654FE75}" type="sibTrans" cxnId="{96A6B9D4-E81C-46BD-B481-A107B6F6B039}">
      <dgm:prSet custT="1"/>
      <dgm:spPr/>
      <dgm:t>
        <a:bodyPr/>
        <a:lstStyle/>
        <a:p>
          <a:endParaRPr lang="en-US" sz="4200">
            <a:solidFill>
              <a:schemeClr val="tx1"/>
            </a:solidFill>
          </a:endParaRPr>
        </a:p>
      </dgm:t>
    </dgm:pt>
    <dgm:pt modelId="{CEA695D0-75E8-485F-A712-37E61EC37A6F}">
      <dgm:prSet phldrT="[Text]" custT="1"/>
      <dgm:spPr/>
      <dgm:t>
        <a:bodyPr/>
        <a:lstStyle/>
        <a:p>
          <a:r>
            <a: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C</a:t>
          </a:r>
          <a:r>
            <a:rPr lang="vi-VN" sz="2200" dirty="0">
              <a:solidFill>
                <a:schemeClr val="tx1"/>
              </a:solidFill>
              <a:latin typeface="UTM Avo" panose="02040603050506020204" pitchFamily="18"/>
            </a:rPr>
            <a:t>hú chim non bị chết.</a:t>
          </a:r>
          <a:endParaRPr lang="en-US" sz="22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95183D6F-85FC-4BDC-A1E5-EC31C6128E9F}" type="parTrans" cxnId="{CBE33B20-D9DC-4040-99FD-50B07BC10E38}">
      <dgm:prSet/>
      <dgm:spPr/>
      <dgm:t>
        <a:bodyPr/>
        <a:lstStyle/>
        <a:p>
          <a:endParaRPr lang="en-US" sz="4200">
            <a:solidFill>
              <a:schemeClr val="tx1"/>
            </a:solidFill>
          </a:endParaRPr>
        </a:p>
      </dgm:t>
    </dgm:pt>
    <dgm:pt modelId="{D86F02FD-B7CF-43AD-8803-1C67B31C5AA3}" type="sibTrans" cxnId="{CBE33B20-D9DC-4040-99FD-50B07BC10E38}">
      <dgm:prSet custT="1"/>
      <dgm:spPr/>
      <dgm:t>
        <a:bodyPr/>
        <a:lstStyle/>
        <a:p>
          <a:endParaRPr lang="en-US" sz="4200">
            <a:solidFill>
              <a:schemeClr val="tx1"/>
            </a:solidFill>
          </a:endParaRPr>
        </a:p>
      </dgm:t>
    </dgm:pt>
    <dgm:pt modelId="{AB49C09C-5461-4040-90BE-40027A19F629}">
      <dgm:prSet phldrT="[Text]" custT="1"/>
      <dgm:spPr/>
      <dgm:t>
        <a:bodyPr/>
        <a:lstStyle/>
        <a:p>
          <a:r>
            <a:rPr lang="vi-VN" sz="2200" dirty="0">
              <a:solidFill>
                <a:schemeClr val="tx1"/>
              </a:solidFill>
              <a:latin typeface="UTM Avo" panose="02040603050506020204" pitchFamily="18"/>
            </a:rPr>
            <a:t>Dế Vần vẫn ân hận đến bây giờ.</a:t>
          </a:r>
          <a:endParaRPr lang="en-US" sz="22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65D1B7D9-431B-4869-9265-F133241B21B3}" type="parTrans" cxnId="{2389B153-4A3C-4272-9568-24F981DB3449}">
      <dgm:prSet/>
      <dgm:spPr/>
      <dgm:t>
        <a:bodyPr/>
        <a:lstStyle/>
        <a:p>
          <a:endParaRPr lang="en-US" sz="4200">
            <a:solidFill>
              <a:schemeClr val="tx1"/>
            </a:solidFill>
          </a:endParaRPr>
        </a:p>
      </dgm:t>
    </dgm:pt>
    <dgm:pt modelId="{01502A85-4713-44A3-A56D-665D2FD67AAD}" type="sibTrans" cxnId="{2389B153-4A3C-4272-9568-24F981DB3449}">
      <dgm:prSet/>
      <dgm:spPr/>
      <dgm:t>
        <a:bodyPr/>
        <a:lstStyle/>
        <a:p>
          <a:endParaRPr lang="en-US" sz="4200">
            <a:solidFill>
              <a:schemeClr val="tx1"/>
            </a:solidFill>
          </a:endParaRPr>
        </a:p>
      </dgm:t>
    </dgm:pt>
    <dgm:pt modelId="{F1940BF5-EC5D-4B27-AD3B-BDD9B5F77BE3}" type="pres">
      <dgm:prSet presAssocID="{B945C66A-0498-4680-A32A-2DE7AB83A05F}" presName="diagram" presStyleCnt="0">
        <dgm:presLayoutVars>
          <dgm:dir/>
          <dgm:resizeHandles val="exact"/>
        </dgm:presLayoutVars>
      </dgm:prSet>
      <dgm:spPr/>
    </dgm:pt>
    <dgm:pt modelId="{96EC4FB1-D33C-47F5-AE1B-0968D87814F8}" type="pres">
      <dgm:prSet presAssocID="{C2B269AA-7BBA-4FAA-8DD6-36BF0729D5AE}" presName="node" presStyleLbl="node1" presStyleIdx="0" presStyleCnt="3" custScaleX="108375">
        <dgm:presLayoutVars>
          <dgm:bulletEnabled val="1"/>
        </dgm:presLayoutVars>
      </dgm:prSet>
      <dgm:spPr/>
    </dgm:pt>
    <dgm:pt modelId="{9975150F-131A-4B04-AA07-9A571FD5F334}" type="pres">
      <dgm:prSet presAssocID="{92FBBBCC-1F27-46C1-92C4-3310C654FE75}" presName="sibTrans" presStyleLbl="sibTrans2D1" presStyleIdx="0" presStyleCnt="2"/>
      <dgm:spPr/>
    </dgm:pt>
    <dgm:pt modelId="{612750DC-1548-400A-BAE6-0BF5F605CF7F}" type="pres">
      <dgm:prSet presAssocID="{92FBBBCC-1F27-46C1-92C4-3310C654FE75}" presName="connectorText" presStyleLbl="sibTrans2D1" presStyleIdx="0" presStyleCnt="2"/>
      <dgm:spPr/>
    </dgm:pt>
    <dgm:pt modelId="{E8B35252-CADC-40B3-8653-A4157B940E83}" type="pres">
      <dgm:prSet presAssocID="{CEA695D0-75E8-485F-A712-37E61EC37A6F}" presName="node" presStyleLbl="node1" presStyleIdx="1" presStyleCnt="3" custScaleX="93303">
        <dgm:presLayoutVars>
          <dgm:bulletEnabled val="1"/>
        </dgm:presLayoutVars>
      </dgm:prSet>
      <dgm:spPr/>
    </dgm:pt>
    <dgm:pt modelId="{D2DD6052-CC6D-4E90-87E3-EDD65675464A}" type="pres">
      <dgm:prSet presAssocID="{D86F02FD-B7CF-43AD-8803-1C67B31C5AA3}" presName="sibTrans" presStyleLbl="sibTrans2D1" presStyleIdx="1" presStyleCnt="2"/>
      <dgm:spPr/>
    </dgm:pt>
    <dgm:pt modelId="{049548A2-0BFF-4F22-94AD-4A24825762B5}" type="pres">
      <dgm:prSet presAssocID="{D86F02FD-B7CF-43AD-8803-1C67B31C5AA3}" presName="connectorText" presStyleLbl="sibTrans2D1" presStyleIdx="1" presStyleCnt="2"/>
      <dgm:spPr/>
    </dgm:pt>
    <dgm:pt modelId="{57EB6B63-9137-48E0-BCE8-10E7E00CA7AA}" type="pres">
      <dgm:prSet presAssocID="{AB49C09C-5461-4040-90BE-40027A19F629}" presName="node" presStyleLbl="node1" presStyleIdx="2" presStyleCnt="3">
        <dgm:presLayoutVars>
          <dgm:bulletEnabled val="1"/>
        </dgm:presLayoutVars>
      </dgm:prSet>
      <dgm:spPr/>
    </dgm:pt>
  </dgm:ptLst>
  <dgm:cxnLst>
    <dgm:cxn modelId="{027C5710-105E-463A-89C4-8EB41B8501D0}" type="presOf" srcId="{92FBBBCC-1F27-46C1-92C4-3310C654FE75}" destId="{612750DC-1548-400A-BAE6-0BF5F605CF7F}" srcOrd="1" destOrd="0" presId="urn:microsoft.com/office/officeart/2005/8/layout/process5"/>
    <dgm:cxn modelId="{CBE33B20-D9DC-4040-99FD-50B07BC10E38}" srcId="{B945C66A-0498-4680-A32A-2DE7AB83A05F}" destId="{CEA695D0-75E8-485F-A712-37E61EC37A6F}" srcOrd="1" destOrd="0" parTransId="{95183D6F-85FC-4BDC-A1E5-EC31C6128E9F}" sibTransId="{D86F02FD-B7CF-43AD-8803-1C67B31C5AA3}"/>
    <dgm:cxn modelId="{8F098824-7985-4D24-9CB1-6B2DDE0E8DCB}" type="presOf" srcId="{D86F02FD-B7CF-43AD-8803-1C67B31C5AA3}" destId="{D2DD6052-CC6D-4E90-87E3-EDD65675464A}" srcOrd="0" destOrd="0" presId="urn:microsoft.com/office/officeart/2005/8/layout/process5"/>
    <dgm:cxn modelId="{F8832B39-40CD-4C61-9003-3DCBEE14F89A}" type="presOf" srcId="{AB49C09C-5461-4040-90BE-40027A19F629}" destId="{57EB6B63-9137-48E0-BCE8-10E7E00CA7AA}" srcOrd="0" destOrd="0" presId="urn:microsoft.com/office/officeart/2005/8/layout/process5"/>
    <dgm:cxn modelId="{2389B153-4A3C-4272-9568-24F981DB3449}" srcId="{B945C66A-0498-4680-A32A-2DE7AB83A05F}" destId="{AB49C09C-5461-4040-90BE-40027A19F629}" srcOrd="2" destOrd="0" parTransId="{65D1B7D9-431B-4869-9265-F133241B21B3}" sibTransId="{01502A85-4713-44A3-A56D-665D2FD67AAD}"/>
    <dgm:cxn modelId="{88927094-6B47-4AD3-9389-30E21FDFF809}" type="presOf" srcId="{B945C66A-0498-4680-A32A-2DE7AB83A05F}" destId="{F1940BF5-EC5D-4B27-AD3B-BDD9B5F77BE3}" srcOrd="0" destOrd="0" presId="urn:microsoft.com/office/officeart/2005/8/layout/process5"/>
    <dgm:cxn modelId="{5710BD95-1053-4E09-92B2-DD756012B821}" type="presOf" srcId="{CEA695D0-75E8-485F-A712-37E61EC37A6F}" destId="{E8B35252-CADC-40B3-8653-A4157B940E83}" srcOrd="0" destOrd="0" presId="urn:microsoft.com/office/officeart/2005/8/layout/process5"/>
    <dgm:cxn modelId="{2FBB6AB8-EE2D-4700-9DA9-00E2B477953D}" type="presOf" srcId="{92FBBBCC-1F27-46C1-92C4-3310C654FE75}" destId="{9975150F-131A-4B04-AA07-9A571FD5F334}" srcOrd="0" destOrd="0" presId="urn:microsoft.com/office/officeart/2005/8/layout/process5"/>
    <dgm:cxn modelId="{96A6B9D4-E81C-46BD-B481-A107B6F6B039}" srcId="{B945C66A-0498-4680-A32A-2DE7AB83A05F}" destId="{C2B269AA-7BBA-4FAA-8DD6-36BF0729D5AE}" srcOrd="0" destOrd="0" parTransId="{B2B69587-2BB7-4C50-BAB7-DCEC262FB158}" sibTransId="{92FBBBCC-1F27-46C1-92C4-3310C654FE75}"/>
    <dgm:cxn modelId="{75E4D2D8-08BC-4961-869A-081555AB3108}" type="presOf" srcId="{D86F02FD-B7CF-43AD-8803-1C67B31C5AA3}" destId="{049548A2-0BFF-4F22-94AD-4A24825762B5}" srcOrd="1" destOrd="0" presId="urn:microsoft.com/office/officeart/2005/8/layout/process5"/>
    <dgm:cxn modelId="{C8AC97FB-6734-4C33-8A7B-BCF40BB6282B}" type="presOf" srcId="{C2B269AA-7BBA-4FAA-8DD6-36BF0729D5AE}" destId="{96EC4FB1-D33C-47F5-AE1B-0968D87814F8}" srcOrd="0" destOrd="0" presId="urn:microsoft.com/office/officeart/2005/8/layout/process5"/>
    <dgm:cxn modelId="{B34CEEAC-A270-4B50-B99A-BA8D4060D37F}" type="presParOf" srcId="{F1940BF5-EC5D-4B27-AD3B-BDD9B5F77BE3}" destId="{96EC4FB1-D33C-47F5-AE1B-0968D87814F8}" srcOrd="0" destOrd="0" presId="urn:microsoft.com/office/officeart/2005/8/layout/process5"/>
    <dgm:cxn modelId="{79F04B31-5EC3-4CE0-A85B-BD63716C3B7D}" type="presParOf" srcId="{F1940BF5-EC5D-4B27-AD3B-BDD9B5F77BE3}" destId="{9975150F-131A-4B04-AA07-9A571FD5F334}" srcOrd="1" destOrd="0" presId="urn:microsoft.com/office/officeart/2005/8/layout/process5"/>
    <dgm:cxn modelId="{3EBC0F40-CF91-468D-B066-3AACC101BD06}" type="presParOf" srcId="{9975150F-131A-4B04-AA07-9A571FD5F334}" destId="{612750DC-1548-400A-BAE6-0BF5F605CF7F}" srcOrd="0" destOrd="0" presId="urn:microsoft.com/office/officeart/2005/8/layout/process5"/>
    <dgm:cxn modelId="{EE137527-EAD4-4217-A0CA-3016652D3E8A}" type="presParOf" srcId="{F1940BF5-EC5D-4B27-AD3B-BDD9B5F77BE3}" destId="{E8B35252-CADC-40B3-8653-A4157B940E83}" srcOrd="2" destOrd="0" presId="urn:microsoft.com/office/officeart/2005/8/layout/process5"/>
    <dgm:cxn modelId="{AB54C291-B553-4FA2-97B5-EEA6615F5DAA}" type="presParOf" srcId="{F1940BF5-EC5D-4B27-AD3B-BDD9B5F77BE3}" destId="{D2DD6052-CC6D-4E90-87E3-EDD65675464A}" srcOrd="3" destOrd="0" presId="urn:microsoft.com/office/officeart/2005/8/layout/process5"/>
    <dgm:cxn modelId="{58E9BEB1-D8E8-48DD-B3AB-2EF8C40D265D}" type="presParOf" srcId="{D2DD6052-CC6D-4E90-87E3-EDD65675464A}" destId="{049548A2-0BFF-4F22-94AD-4A24825762B5}" srcOrd="0" destOrd="0" presId="urn:microsoft.com/office/officeart/2005/8/layout/process5"/>
    <dgm:cxn modelId="{C62573F3-B5E6-41D6-A5CB-C8BABA9905ED}" type="presParOf" srcId="{F1940BF5-EC5D-4B27-AD3B-BDD9B5F77BE3}" destId="{57EB6B63-9137-48E0-BCE8-10E7E00CA7AA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EC4FB1-D33C-47F5-AE1B-0968D87814F8}">
      <dsp:nvSpPr>
        <dsp:cNvPr id="0" name=""/>
        <dsp:cNvSpPr/>
      </dsp:nvSpPr>
      <dsp:spPr>
        <a:xfrm>
          <a:off x="5740" y="869285"/>
          <a:ext cx="3023186" cy="16737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200" kern="1200" dirty="0">
              <a:solidFill>
                <a:schemeClr val="tx1"/>
              </a:solidFill>
              <a:latin typeface="UTM Avo" panose="02040603050506020204" pitchFamily="18"/>
            </a:rPr>
            <a:t>Dế Vần theo pa lên nương và bắt chim non </a:t>
          </a:r>
          <a:r>
            <a:rPr lang="vi-VN" sz="2200" kern="1200">
              <a:solidFill>
                <a:schemeClr val="tx1"/>
              </a:solidFill>
              <a:latin typeface="UTM Avo" panose="02040603050506020204" pitchFamily="18"/>
            </a:rPr>
            <a:t>mang về</a:t>
          </a:r>
          <a:r>
            <a:rPr lang="en-US" sz="2200" kern="1200">
              <a:solidFill>
                <a:schemeClr val="tx1"/>
              </a:solidFill>
              <a:latin typeface="UTM Avo" panose="02040603050506020204" pitchFamily="18"/>
            </a:rPr>
            <a:t>.</a:t>
          </a:r>
          <a:r>
            <a:rPr lang="vi-VN" sz="2200" kern="1200">
              <a:solidFill>
                <a:schemeClr val="tx1"/>
              </a:solidFill>
              <a:latin typeface="UTM Avo" panose="02040603050506020204" pitchFamily="18"/>
            </a:rPr>
            <a:t> </a:t>
          </a:r>
          <a:endParaRPr lang="en-US" sz="22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54762" y="918307"/>
        <a:ext cx="2925142" cy="1575692"/>
      </dsp:txXfrm>
    </dsp:sp>
    <dsp:sp modelId="{9975150F-131A-4B04-AA07-9A571FD5F334}">
      <dsp:nvSpPr>
        <dsp:cNvPr id="0" name=""/>
        <dsp:cNvSpPr/>
      </dsp:nvSpPr>
      <dsp:spPr>
        <a:xfrm>
          <a:off x="3274408" y="1360248"/>
          <a:ext cx="591386" cy="6918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200" kern="1200">
            <a:solidFill>
              <a:schemeClr val="tx1"/>
            </a:solidFill>
          </a:endParaRPr>
        </a:p>
      </dsp:txBody>
      <dsp:txXfrm>
        <a:off x="3274408" y="1498610"/>
        <a:ext cx="413970" cy="415087"/>
      </dsp:txXfrm>
    </dsp:sp>
    <dsp:sp modelId="{E8B35252-CADC-40B3-8653-A4157B940E83}">
      <dsp:nvSpPr>
        <dsp:cNvPr id="0" name=""/>
        <dsp:cNvSpPr/>
      </dsp:nvSpPr>
      <dsp:spPr>
        <a:xfrm>
          <a:off x="4144751" y="869285"/>
          <a:ext cx="2602744" cy="16737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C</a:t>
          </a:r>
          <a:r>
            <a:rPr lang="vi-VN" sz="2200" kern="1200" dirty="0">
              <a:solidFill>
                <a:schemeClr val="tx1"/>
              </a:solidFill>
              <a:latin typeface="UTM Avo" panose="02040603050506020204" pitchFamily="18"/>
            </a:rPr>
            <a:t>hú chim non bị chết.</a:t>
          </a:r>
          <a:endParaRPr lang="en-US" sz="22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4193773" y="918307"/>
        <a:ext cx="2504700" cy="1575692"/>
      </dsp:txXfrm>
    </dsp:sp>
    <dsp:sp modelId="{D2DD6052-CC6D-4E90-87E3-EDD65675464A}">
      <dsp:nvSpPr>
        <dsp:cNvPr id="0" name=""/>
        <dsp:cNvSpPr/>
      </dsp:nvSpPr>
      <dsp:spPr>
        <a:xfrm>
          <a:off x="6992976" y="1360248"/>
          <a:ext cx="591386" cy="6918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200" kern="1200">
            <a:solidFill>
              <a:schemeClr val="tx1"/>
            </a:solidFill>
          </a:endParaRPr>
        </a:p>
      </dsp:txBody>
      <dsp:txXfrm>
        <a:off x="6992976" y="1498610"/>
        <a:ext cx="413970" cy="415087"/>
      </dsp:txXfrm>
    </dsp:sp>
    <dsp:sp modelId="{57EB6B63-9137-48E0-BCE8-10E7E00CA7AA}">
      <dsp:nvSpPr>
        <dsp:cNvPr id="0" name=""/>
        <dsp:cNvSpPr/>
      </dsp:nvSpPr>
      <dsp:spPr>
        <a:xfrm>
          <a:off x="7863319" y="869285"/>
          <a:ext cx="2789560" cy="16737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200" kern="1200" dirty="0">
              <a:solidFill>
                <a:schemeClr val="tx1"/>
              </a:solidFill>
              <a:latin typeface="UTM Avo" panose="02040603050506020204" pitchFamily="18"/>
            </a:rPr>
            <a:t>Dế Vần vẫn ân hận đến bây giờ.</a:t>
          </a:r>
          <a:endParaRPr lang="en-US" sz="22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7912341" y="918307"/>
        <a:ext cx="2691516" cy="1575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2/1/23/76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76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27.png"/><Relationship Id="rId5" Type="http://schemas.openxmlformats.org/officeDocument/2006/relationships/image" Target="../media/image8.png"/><Relationship Id="rId10" Type="http://schemas.openxmlformats.org/officeDocument/2006/relationships/image" Target="../media/image26.svg"/><Relationship Id="rId4" Type="http://schemas.openxmlformats.org/officeDocument/2006/relationships/image" Target="../media/image22.sv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36.jpeg"/><Relationship Id="rId3" Type="http://schemas.openxmlformats.org/officeDocument/2006/relationships/image" Target="../media/image30.png"/><Relationship Id="rId7" Type="http://schemas.openxmlformats.org/officeDocument/2006/relationships/image" Target="../media/image21.png"/><Relationship Id="rId12" Type="http://schemas.openxmlformats.org/officeDocument/2006/relationships/image" Target="../media/image3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34.jpeg"/><Relationship Id="rId5" Type="http://schemas.openxmlformats.org/officeDocument/2006/relationships/image" Target="../media/image6.png"/><Relationship Id="rId10" Type="http://schemas.openxmlformats.org/officeDocument/2006/relationships/image" Target="../media/image33.svg"/><Relationship Id="rId4" Type="http://schemas.openxmlformats.org/officeDocument/2006/relationships/image" Target="../media/image31.sv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41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image" Target="../media/image40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9.png"/><Relationship Id="rId5" Type="http://schemas.openxmlformats.org/officeDocument/2006/relationships/image" Target="../media/image21.png"/><Relationship Id="rId10" Type="http://schemas.openxmlformats.org/officeDocument/2006/relationships/image" Target="../media/image38.svg"/><Relationship Id="rId4" Type="http://schemas.openxmlformats.org/officeDocument/2006/relationships/image" Target="../media/image31.svg"/><Relationship Id="rId9" Type="http://schemas.openxmlformats.org/officeDocument/2006/relationships/image" Target="../media/image37.png"/><Relationship Id="rId14" Type="http://schemas.openxmlformats.org/officeDocument/2006/relationships/image" Target="../media/image4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47.png"/><Relationship Id="rId3" Type="http://schemas.openxmlformats.org/officeDocument/2006/relationships/image" Target="../media/image21.png"/><Relationship Id="rId7" Type="http://schemas.openxmlformats.org/officeDocument/2006/relationships/image" Target="../media/image27.png"/><Relationship Id="rId12" Type="http://schemas.openxmlformats.org/officeDocument/2006/relationships/image" Target="../media/image46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45.png"/><Relationship Id="rId5" Type="http://schemas.openxmlformats.org/officeDocument/2006/relationships/image" Target="../media/image8.png"/><Relationship Id="rId10" Type="http://schemas.openxmlformats.org/officeDocument/2006/relationships/image" Target="../media/image44.svg"/><Relationship Id="rId4" Type="http://schemas.openxmlformats.org/officeDocument/2006/relationships/image" Target="../media/image22.svg"/><Relationship Id="rId9" Type="http://schemas.openxmlformats.org/officeDocument/2006/relationships/image" Target="../media/image43.png"/><Relationship Id="rId14" Type="http://schemas.openxmlformats.org/officeDocument/2006/relationships/image" Target="../media/image4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hyperlink" Target="https://hoc10.vn/doc-sach/ngu-van-6-2/1/23/76/" TargetMode="External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image" Target="../media/image52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11" Type="http://schemas.openxmlformats.org/officeDocument/2006/relationships/image" Target="../media/image51.png"/><Relationship Id="rId5" Type="http://schemas.openxmlformats.org/officeDocument/2006/relationships/image" Target="../media/image23.png"/><Relationship Id="rId10" Type="http://schemas.openxmlformats.org/officeDocument/2006/relationships/image" Target="../media/image50.svg"/><Relationship Id="rId4" Type="http://schemas.openxmlformats.org/officeDocument/2006/relationships/image" Target="../media/image31.svg"/><Relationship Id="rId9" Type="http://schemas.openxmlformats.org/officeDocument/2006/relationships/image" Target="../media/image49.png"/><Relationship Id="rId1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30.png"/><Relationship Id="rId7" Type="http://schemas.openxmlformats.org/officeDocument/2006/relationships/image" Target="../media/image56.png"/><Relationship Id="rId12" Type="http://schemas.openxmlformats.org/officeDocument/2006/relationships/image" Target="../media/image6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sv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svg"/><Relationship Id="rId4" Type="http://schemas.openxmlformats.org/officeDocument/2006/relationships/image" Target="../media/image31.sv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22.svg"/><Relationship Id="rId3" Type="http://schemas.openxmlformats.org/officeDocument/2006/relationships/image" Target="../media/image30.png"/><Relationship Id="rId7" Type="http://schemas.openxmlformats.org/officeDocument/2006/relationships/diagramData" Target="../diagrams/data1.xml"/><Relationship Id="rId12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svg"/><Relationship Id="rId11" Type="http://schemas.microsoft.com/office/2007/relationships/diagramDrawing" Target="../diagrams/drawing1.xml"/><Relationship Id="rId5" Type="http://schemas.openxmlformats.org/officeDocument/2006/relationships/image" Target="../media/image56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31.sv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30.pn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31.svg"/><Relationship Id="rId9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30.pn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31.svg"/><Relationship Id="rId9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30.png"/><Relationship Id="rId7" Type="http://schemas.openxmlformats.org/officeDocument/2006/relationships/image" Target="../media/image6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3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30.png"/><Relationship Id="rId7" Type="http://schemas.openxmlformats.org/officeDocument/2006/relationships/image" Target="../media/image4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3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30.png"/><Relationship Id="rId7" Type="http://schemas.openxmlformats.org/officeDocument/2006/relationships/image" Target="../media/image4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31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30.png"/><Relationship Id="rId7" Type="http://schemas.openxmlformats.org/officeDocument/2006/relationships/image" Target="../media/image4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31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30.png"/><Relationship Id="rId7" Type="http://schemas.openxmlformats.org/officeDocument/2006/relationships/image" Target="../media/image6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31.svg"/><Relationship Id="rId9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30.png"/><Relationship Id="rId7" Type="http://schemas.openxmlformats.org/officeDocument/2006/relationships/image" Target="../media/image6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3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79/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30.png"/><Relationship Id="rId7" Type="http://schemas.openxmlformats.org/officeDocument/2006/relationships/image" Target="../media/image6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31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30.png"/><Relationship Id="rId7" Type="http://schemas.openxmlformats.org/officeDocument/2006/relationships/image" Target="../media/image6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3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76/" TargetMode="Externa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22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svg"/><Relationship Id="rId11" Type="http://schemas.openxmlformats.org/officeDocument/2006/relationships/image" Target="../media/image21.png"/><Relationship Id="rId5" Type="http://schemas.openxmlformats.org/officeDocument/2006/relationships/image" Target="../media/image78.png"/><Relationship Id="rId10" Type="http://schemas.openxmlformats.org/officeDocument/2006/relationships/image" Target="../media/image31.svg"/><Relationship Id="rId4" Type="http://schemas.openxmlformats.org/officeDocument/2006/relationships/image" Target="../media/image77.svg"/><Relationship Id="rId9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76/" TargetMode="Externa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86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image" Target="../media/image3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EA353C-8FFE-185C-A029-327A4C00795C}"/>
              </a:ext>
            </a:extLst>
          </p:cNvPr>
          <p:cNvSpPr txBox="1"/>
          <p:nvPr/>
        </p:nvSpPr>
        <p:spPr>
          <a:xfrm>
            <a:off x="9510944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Ngữ văn 6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63239F-DB95-56AF-6A84-D71511F1F08D}"/>
              </a:ext>
            </a:extLst>
          </p:cNvPr>
          <p:cNvSpPr txBox="1"/>
          <p:nvPr/>
        </p:nvSpPr>
        <p:spPr>
          <a:xfrm>
            <a:off x="9370267" y="758160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2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A191B16B-192C-08C2-0F1F-1920EFC9D30A}"/>
              </a:ext>
            </a:extLst>
          </p:cNvPr>
          <p:cNvSpPr txBox="1">
            <a:spLocks/>
          </p:cNvSpPr>
          <p:nvPr/>
        </p:nvSpPr>
        <p:spPr>
          <a:xfrm>
            <a:off x="1937221" y="1644398"/>
            <a:ext cx="8317554" cy="104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90"/>
              <a:buFont typeface="Calibri"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Bài 9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1A1FCE40-8091-367D-03BB-B6566CB533A4}"/>
              </a:ext>
            </a:extLst>
          </p:cNvPr>
          <p:cNvSpPr txBox="1">
            <a:spLocks/>
          </p:cNvSpPr>
          <p:nvPr/>
        </p:nvSpPr>
        <p:spPr>
          <a:xfrm>
            <a:off x="1287789" y="4168395"/>
            <a:ext cx="9616417" cy="1131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150000"/>
              </a:lnSpc>
              <a:buClr>
                <a:prstClr val="black"/>
              </a:buClr>
              <a:buSzPts val="990"/>
              <a:defRPr/>
            </a:pPr>
            <a:r>
              <a:rPr lang="vi-VN" sz="6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 hành đọc hiểu: </a:t>
            </a:r>
          </a:p>
          <a:p>
            <a:pPr lvl="0" algn="ctr">
              <a:lnSpc>
                <a:spcPct val="150000"/>
              </a:lnSpc>
              <a:buClr>
                <a:prstClr val="black"/>
              </a:buClr>
              <a:buSzPts val="990"/>
              <a:defRPr/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Chích bông ơi!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15BBC7F6-BBF0-7228-E704-BE58A424A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2" y="3429000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2">
            <a:extLst>
              <a:ext uri="{FF2B5EF4-FFF2-40B4-BE49-F238E27FC236}">
                <a16:creationId xmlns:a16="http://schemas.microsoft.com/office/drawing/2014/main" id="{FEB19D29-E13E-3DB3-DF5C-009376BCCA5B}"/>
              </a:ext>
            </a:extLst>
          </p:cNvPr>
          <p:cNvGrpSpPr/>
          <p:nvPr/>
        </p:nvGrpSpPr>
        <p:grpSpPr>
          <a:xfrm>
            <a:off x="-555255" y="5658783"/>
            <a:ext cx="13302510" cy="1700978"/>
            <a:chOff x="0" y="0"/>
            <a:chExt cx="6350000" cy="6350000"/>
          </a:xfrm>
        </p:grpSpPr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0C8307E3-7A53-857D-6699-B6F6B326EF84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A9221"/>
            </a:solidFill>
          </p:spPr>
        </p:sp>
      </p:grpSp>
      <p:pic>
        <p:nvPicPr>
          <p:cNvPr id="16" name="Picture 4">
            <a:extLst>
              <a:ext uri="{FF2B5EF4-FFF2-40B4-BE49-F238E27FC236}">
                <a16:creationId xmlns:a16="http://schemas.microsoft.com/office/drawing/2014/main" id="{5073005E-F862-726D-F374-D8172E15E3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62373" y="1640444"/>
            <a:ext cx="8094945" cy="4229609"/>
          </a:xfrm>
          <a:prstGeom prst="rect">
            <a:avLst/>
          </a:prstGeom>
          <a:noFill/>
          <a:effectLst>
            <a:outerShdw blurRad="471502" dir="11340000" sx="114000" sy="114000" algn="ctr" rotWithShape="0">
              <a:schemeClr val="accent1">
                <a:lumMod val="20000"/>
                <a:lumOff val="80000"/>
              </a:schemeClr>
            </a:outerShdw>
          </a:effec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EA618E25-932B-C647-9131-29D4BB2FB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357318" y="987947"/>
            <a:ext cx="1647789" cy="1184348"/>
          </a:xfrm>
          <a:prstGeom prst="rect">
            <a:avLst/>
          </a:prstGeom>
        </p:spPr>
      </p:pic>
      <p:pic>
        <p:nvPicPr>
          <p:cNvPr id="18" name="Picture 7">
            <a:extLst>
              <a:ext uri="{FF2B5EF4-FFF2-40B4-BE49-F238E27FC236}">
                <a16:creationId xmlns:a16="http://schemas.microsoft.com/office/drawing/2014/main" id="{7FCEEFFE-71CB-323E-6D42-9E5F9FBC0E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682323" y="6219732"/>
            <a:ext cx="498516" cy="374340"/>
          </a:xfrm>
          <a:prstGeom prst="rect">
            <a:avLst/>
          </a:prstGeom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id="{4D4793D0-5859-8F9A-F0F2-91816DB397A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016315" y="6216915"/>
            <a:ext cx="1552927" cy="244925"/>
          </a:xfrm>
          <a:prstGeom prst="rect">
            <a:avLst/>
          </a:prstGeom>
        </p:spPr>
      </p:pic>
      <p:pic>
        <p:nvPicPr>
          <p:cNvPr id="20" name="Picture 9">
            <a:extLst>
              <a:ext uri="{FF2B5EF4-FFF2-40B4-BE49-F238E27FC236}">
                <a16:creationId xmlns:a16="http://schemas.microsoft.com/office/drawing/2014/main" id="{2EC27A71-F0C1-5849-2F21-4A7ADDF1EB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78277" y="6210765"/>
            <a:ext cx="490703" cy="368474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CAFA5702-D024-BE33-D3C4-1BE5157B97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r="23631" b="16083"/>
          <a:stretch>
            <a:fillRect/>
          </a:stretch>
        </p:blipFill>
        <p:spPr>
          <a:xfrm rot="-5400000">
            <a:off x="631658" y="1267574"/>
            <a:ext cx="1428646" cy="2392156"/>
          </a:xfrm>
          <a:prstGeom prst="rect">
            <a:avLst/>
          </a:prstGeom>
        </p:spPr>
      </p:pic>
      <p:pic>
        <p:nvPicPr>
          <p:cNvPr id="22" name="Picture 13">
            <a:extLst>
              <a:ext uri="{FF2B5EF4-FFF2-40B4-BE49-F238E27FC236}">
                <a16:creationId xmlns:a16="http://schemas.microsoft.com/office/drawing/2014/main" id="{0126D527-82A5-58EB-E894-7F308AA62F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095056" y="2913201"/>
            <a:ext cx="584671" cy="39438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CFD2562-E467-1752-2D3D-419FF4B4E270}"/>
              </a:ext>
            </a:extLst>
          </p:cNvPr>
          <p:cNvSpPr txBox="1"/>
          <p:nvPr/>
        </p:nvSpPr>
        <p:spPr>
          <a:xfrm>
            <a:off x="3583429" y="2965323"/>
            <a:ext cx="5108254" cy="1807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00" dirty="0">
                <a:latin typeface="UTM Avo" panose="02040603050506020204" pitchFamily="18"/>
              </a:rPr>
              <a:t>Em có yêu thích các loài chim không? Em đã từng nhìn thấy chú chim non chưa?</a:t>
            </a:r>
            <a:endParaRPr lang="en-US" sz="2600" dirty="0">
              <a:latin typeface="UTM Avo" panose="02040603050506020204" pitchFamily="18"/>
            </a:endParaRP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B049338A-4D8E-6CAE-C062-6A5865CF7B9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flipH="1">
            <a:off x="1774370" y="3747699"/>
            <a:ext cx="2015577" cy="257171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694C142-EA4F-7B70-4684-E92BAF9BB67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212" y="4482427"/>
            <a:ext cx="2288418" cy="18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4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F682670-D974-13B6-1913-A9B1112F0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42900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36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60B2DA6-CE75-C755-F2C4-53ABD05C87B2}"/>
              </a:ext>
            </a:extLst>
          </p:cNvPr>
          <p:cNvSpPr/>
          <p:nvPr/>
        </p:nvSpPr>
        <p:spPr>
          <a:xfrm>
            <a:off x="-525577" y="5658783"/>
            <a:ext cx="13243151" cy="1700978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6A9221"/>
          </a:solidFill>
        </p:spPr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879E38F7-E1BC-470A-9251-49D2A772D0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14206" y="5372392"/>
            <a:ext cx="1335542" cy="1136880"/>
          </a:xfrm>
          <a:prstGeom prst="rect">
            <a:avLst/>
          </a:prstGeom>
        </p:spPr>
      </p:pic>
      <p:pic>
        <p:nvPicPr>
          <p:cNvPr id="4" name="Picture 24">
            <a:extLst>
              <a:ext uri="{FF2B5EF4-FFF2-40B4-BE49-F238E27FC236}">
                <a16:creationId xmlns:a16="http://schemas.microsoft.com/office/drawing/2014/main" id="{2DC3F8CE-FDAD-B1D8-F38F-C272441F95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401369" y="5940832"/>
            <a:ext cx="890022" cy="668326"/>
          </a:xfrm>
          <a:prstGeom prst="rect">
            <a:avLst/>
          </a:prstGeom>
        </p:spPr>
      </p:pic>
      <p:pic>
        <p:nvPicPr>
          <p:cNvPr id="5" name="Picture 26">
            <a:extLst>
              <a:ext uri="{FF2B5EF4-FFF2-40B4-BE49-F238E27FC236}">
                <a16:creationId xmlns:a16="http://schemas.microsoft.com/office/drawing/2014/main" id="{B73B1FD7-230C-B093-631B-D456ED6AB4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948873" y="789368"/>
            <a:ext cx="1000875" cy="1030502"/>
          </a:xfrm>
          <a:prstGeom prst="rect">
            <a:avLst/>
          </a:prstGeom>
        </p:spPr>
      </p:pic>
      <p:pic>
        <p:nvPicPr>
          <p:cNvPr id="6" name="Picture 27">
            <a:extLst>
              <a:ext uri="{FF2B5EF4-FFF2-40B4-BE49-F238E27FC236}">
                <a16:creationId xmlns:a16="http://schemas.microsoft.com/office/drawing/2014/main" id="{14A545D2-0A89-27CF-21EB-54589A999B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6329"/>
          <a:stretch>
            <a:fillRect/>
          </a:stretch>
        </p:blipFill>
        <p:spPr>
          <a:xfrm>
            <a:off x="0" y="1880481"/>
            <a:ext cx="963764" cy="882442"/>
          </a:xfrm>
          <a:prstGeom prst="rect">
            <a:avLst/>
          </a:prstGeom>
        </p:spPr>
      </p:pic>
      <p:pic>
        <p:nvPicPr>
          <p:cNvPr id="7" name="Picture 28">
            <a:extLst>
              <a:ext uri="{FF2B5EF4-FFF2-40B4-BE49-F238E27FC236}">
                <a16:creationId xmlns:a16="http://schemas.microsoft.com/office/drawing/2014/main" id="{7A739DC8-0D84-B689-8A9E-9A6F2FA6482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481882" y="2382470"/>
            <a:ext cx="641880" cy="3666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2CBE28-3CA5-109E-A584-62484A6510B9}"/>
              </a:ext>
            </a:extLst>
          </p:cNvPr>
          <p:cNvSpPr txBox="1"/>
          <p:nvPr/>
        </p:nvSpPr>
        <p:spPr>
          <a:xfrm>
            <a:off x="4300474" y="1880481"/>
            <a:ext cx="35910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I. TÌM HIỂU CHUNG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716FC8-DA21-C0D0-1901-4EFA1E8573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1882" y="3068918"/>
            <a:ext cx="3231832" cy="3760679"/>
          </a:xfrm>
          <a:prstGeom prst="rect">
            <a:avLst/>
          </a:prstGeom>
        </p:spPr>
      </p:pic>
      <p:sp>
        <p:nvSpPr>
          <p:cNvPr id="10" name="Speech Bubble: Rectangle with Corners Rounded 16">
            <a:extLst>
              <a:ext uri="{FF2B5EF4-FFF2-40B4-BE49-F238E27FC236}">
                <a16:creationId xmlns:a16="http://schemas.microsoft.com/office/drawing/2014/main" id="{A8B820FD-7070-6D0D-B488-09517606AA50}"/>
              </a:ext>
            </a:extLst>
          </p:cNvPr>
          <p:cNvSpPr/>
          <p:nvPr/>
        </p:nvSpPr>
        <p:spPr>
          <a:xfrm>
            <a:off x="3144835" y="2565807"/>
            <a:ext cx="6107449" cy="2078382"/>
          </a:xfrm>
          <a:prstGeom prst="wedgeRoundRectCallout">
            <a:avLst>
              <a:gd name="adj1" fmla="val -58083"/>
              <a:gd name="adj2" fmla="val 32123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Tìm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hiểu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và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giới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 </a:t>
            </a:r>
            <a:r>
              <a:rPr lang="en-US" sz="2500" err="1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thiệu</a:t>
            </a: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 một</a:t>
            </a:r>
            <a:r>
              <a:rPr lang="vi-VN" sz="250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 </a:t>
            </a:r>
            <a:r>
              <a:rPr lang="vi-VN" sz="2500" dirty="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</a:rPr>
              <a:t>vài nét về tác </a:t>
            </a:r>
            <a:r>
              <a:rPr lang="vi-VN" sz="250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</a:rPr>
              <a:t>giả </a:t>
            </a: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Nguyễn Cao Sơn </a:t>
            </a:r>
            <a:r>
              <a:rPr lang="vi-VN" sz="250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</a:rPr>
              <a:t>và </a:t>
            </a:r>
            <a:endParaRPr lang="en-US" sz="2500">
              <a:solidFill>
                <a:schemeClr val="tx1"/>
              </a:solidFill>
              <a:latin typeface="UTM Avo" panose="02040603050506020204" pitchFamily="18"/>
              <a:ea typeface="VNI-Times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vi-VN" sz="250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</a:rPr>
              <a:t>tác phẩm</a:t>
            </a: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</a:rPr>
              <a:t> </a:t>
            </a:r>
            <a:r>
              <a:rPr lang="en-US" sz="2500" i="1">
                <a:solidFill>
                  <a:schemeClr val="tx1"/>
                </a:solidFill>
                <a:latin typeface="UTM Avo" panose="02040603050506020204" pitchFamily="18"/>
                <a:ea typeface="VNI-Times" pitchFamily="2" charset="0"/>
                <a:cs typeface="Arial" panose="020B0604020202020204" pitchFamily="34" charset="0"/>
              </a:rPr>
              <a:t>Chích bông ơi!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2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5A24B5E9-0070-C67D-603D-90D3ED3FF1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242551" y="786080"/>
            <a:ext cx="1680743" cy="1208035"/>
          </a:xfrm>
          <a:prstGeom prst="rect">
            <a:avLst/>
          </a:prstGeom>
        </p:spPr>
      </p:pic>
      <p:pic>
        <p:nvPicPr>
          <p:cNvPr id="4" name="Picture 17">
            <a:extLst>
              <a:ext uri="{FF2B5EF4-FFF2-40B4-BE49-F238E27FC236}">
                <a16:creationId xmlns:a16="http://schemas.microsoft.com/office/drawing/2014/main" id="{54307375-0448-81F0-D7AB-4F50AE7BDA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731871" y="5843803"/>
            <a:ext cx="1191423" cy="1014198"/>
          </a:xfrm>
          <a:prstGeom prst="rect">
            <a:avLst/>
          </a:prstGeom>
        </p:spPr>
      </p:pic>
      <p:pic>
        <p:nvPicPr>
          <p:cNvPr id="6" name="Picture 20">
            <a:extLst>
              <a:ext uri="{FF2B5EF4-FFF2-40B4-BE49-F238E27FC236}">
                <a16:creationId xmlns:a16="http://schemas.microsoft.com/office/drawing/2014/main" id="{722A84E2-146B-320C-22F5-6902BA889CE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11764"/>
          <a:stretch>
            <a:fillRect/>
          </a:stretch>
        </p:blipFill>
        <p:spPr>
          <a:xfrm>
            <a:off x="374968" y="1975896"/>
            <a:ext cx="823245" cy="5084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787A02-23EA-1A8D-8FE8-56603888BDC0}"/>
              </a:ext>
            </a:extLst>
          </p:cNvPr>
          <p:cNvSpPr txBox="1"/>
          <p:nvPr/>
        </p:nvSpPr>
        <p:spPr>
          <a:xfrm>
            <a:off x="1317362" y="2615106"/>
            <a:ext cx="8925189" cy="594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- Tên thật: Nguyễn Cao Sơn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q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uê quán Cao Bằng.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3BA23BC4-8C59-B8E8-5831-1704A22DE7C2}"/>
              </a:ext>
            </a:extLst>
          </p:cNvPr>
          <p:cNvSpPr txBox="1"/>
          <p:nvPr/>
        </p:nvSpPr>
        <p:spPr>
          <a:xfrm>
            <a:off x="2633376" y="1757293"/>
            <a:ext cx="6925248" cy="51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507"/>
              </a:lnSpc>
            </a:pP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I. TÌM HIỂU CHUNG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DAAC73-AFE4-D631-B099-C6D631F1A113}"/>
              </a:ext>
            </a:extLst>
          </p:cNvPr>
          <p:cNvSpPr txBox="1"/>
          <p:nvPr/>
        </p:nvSpPr>
        <p:spPr>
          <a:xfrm>
            <a:off x="4960937" y="2249495"/>
            <a:ext cx="22701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giả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2" descr="Tác giả: Cao Duy Sơn | ebook KOMO">
            <a:extLst>
              <a:ext uri="{FF2B5EF4-FFF2-40B4-BE49-F238E27FC236}">
                <a16:creationId xmlns:a16="http://schemas.microsoft.com/office/drawing/2014/main" id="{31568193-B224-2967-A65B-D0035AB35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26" y="3299928"/>
            <a:ext cx="2028996" cy="276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ao Duy Sơn – nhà văn chung thủy với đề tài miền núi | Báo Dân tộc và Phát  triển">
            <a:extLst>
              <a:ext uri="{FF2B5EF4-FFF2-40B4-BE49-F238E27FC236}">
                <a16:creationId xmlns:a16="http://schemas.microsoft.com/office/drawing/2014/main" id="{302737CC-D6D1-2965-68DA-2465E6E2C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99" y="3299928"/>
            <a:ext cx="1900270" cy="276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Nhà văn Cao Duy Sơn: Lười biếng thì văn chương sẽ dần mất đi bản sắc cũng  như tính hấp dẫn - Hànộimới">
            <a:extLst>
              <a:ext uri="{FF2B5EF4-FFF2-40B4-BE49-F238E27FC236}">
                <a16:creationId xmlns:a16="http://schemas.microsoft.com/office/drawing/2014/main" id="{1DCB1078-C8BD-F9A9-C39D-5D18E8710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46" y="3329452"/>
            <a:ext cx="2579688" cy="273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0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4" name="Picture 17">
            <a:extLst>
              <a:ext uri="{FF2B5EF4-FFF2-40B4-BE49-F238E27FC236}">
                <a16:creationId xmlns:a16="http://schemas.microsoft.com/office/drawing/2014/main" id="{54307375-0448-81F0-D7AB-4F50AE7BDA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731871" y="5843803"/>
            <a:ext cx="1191423" cy="1014198"/>
          </a:xfrm>
          <a:prstGeom prst="rect">
            <a:avLst/>
          </a:prstGeom>
        </p:spPr>
      </p:pic>
      <p:pic>
        <p:nvPicPr>
          <p:cNvPr id="6" name="Picture 20">
            <a:extLst>
              <a:ext uri="{FF2B5EF4-FFF2-40B4-BE49-F238E27FC236}">
                <a16:creationId xmlns:a16="http://schemas.microsoft.com/office/drawing/2014/main" id="{722A84E2-146B-320C-22F5-6902BA889C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1764"/>
          <a:stretch>
            <a:fillRect/>
          </a:stretch>
        </p:blipFill>
        <p:spPr>
          <a:xfrm>
            <a:off x="9957755" y="783361"/>
            <a:ext cx="823245" cy="508473"/>
          </a:xfrm>
          <a:prstGeom prst="rect">
            <a:avLst/>
          </a:prstGeom>
        </p:spPr>
      </p:pic>
      <p:grpSp>
        <p:nvGrpSpPr>
          <p:cNvPr id="5" name="Group 2">
            <a:extLst>
              <a:ext uri="{FF2B5EF4-FFF2-40B4-BE49-F238E27FC236}">
                <a16:creationId xmlns:a16="http://schemas.microsoft.com/office/drawing/2014/main" id="{53554779-B920-B970-C9BA-573F70CF721A}"/>
              </a:ext>
            </a:extLst>
          </p:cNvPr>
          <p:cNvGrpSpPr/>
          <p:nvPr/>
        </p:nvGrpSpPr>
        <p:grpSpPr>
          <a:xfrm rot="-5400000">
            <a:off x="3724530" y="822852"/>
            <a:ext cx="2824828" cy="6811630"/>
            <a:chOff x="0" y="0"/>
            <a:chExt cx="7533409" cy="1698205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AA219ADE-4547-C61C-4E36-138DF622BCF1}"/>
                </a:ext>
              </a:extLst>
            </p:cNvPr>
            <p:cNvSpPr/>
            <p:nvPr/>
          </p:nvSpPr>
          <p:spPr>
            <a:xfrm>
              <a:off x="26670" y="26670"/>
              <a:ext cx="7480069" cy="16886803"/>
            </a:xfrm>
            <a:custGeom>
              <a:avLst/>
              <a:gdLst/>
              <a:ahLst/>
              <a:cxnLst/>
              <a:rect l="l" t="t" r="r" b="b"/>
              <a:pathLst>
                <a:path w="7480069" h="16886803">
                  <a:moveTo>
                    <a:pt x="0" y="0"/>
                  </a:moveTo>
                  <a:lnTo>
                    <a:pt x="0" y="107950"/>
                  </a:lnTo>
                  <a:lnTo>
                    <a:pt x="0" y="148590"/>
                  </a:lnTo>
                  <a:lnTo>
                    <a:pt x="0" y="16441033"/>
                  </a:lnTo>
                  <a:lnTo>
                    <a:pt x="0" y="16515964"/>
                  </a:lnTo>
                  <a:lnTo>
                    <a:pt x="0" y="16601053"/>
                  </a:lnTo>
                  <a:lnTo>
                    <a:pt x="3641090" y="16601053"/>
                  </a:lnTo>
                  <a:lnTo>
                    <a:pt x="3759200" y="16886803"/>
                  </a:lnTo>
                  <a:lnTo>
                    <a:pt x="3877310" y="16601053"/>
                  </a:lnTo>
                  <a:lnTo>
                    <a:pt x="7480069" y="16601053"/>
                  </a:lnTo>
                  <a:lnTo>
                    <a:pt x="7480069" y="16515964"/>
                  </a:lnTo>
                  <a:lnTo>
                    <a:pt x="7480069" y="16441033"/>
                  </a:lnTo>
                  <a:lnTo>
                    <a:pt x="7480069" y="148590"/>
                  </a:lnTo>
                  <a:lnTo>
                    <a:pt x="7480069" y="107950"/>
                  </a:lnTo>
                  <a:lnTo>
                    <a:pt x="7480069" y="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</p:sp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9D46115B-1939-55E4-D845-E57D2AC75FB1}"/>
              </a:ext>
            </a:extLst>
          </p:cNvPr>
          <p:cNvSpPr/>
          <p:nvPr/>
        </p:nvSpPr>
        <p:spPr>
          <a:xfrm>
            <a:off x="8811941" y="3069354"/>
            <a:ext cx="2221571" cy="2307770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5953760" y="6350000"/>
                </a:moveTo>
                <a:lnTo>
                  <a:pt x="396240" y="6350000"/>
                </a:lnTo>
                <a:cubicBezTo>
                  <a:pt x="177800" y="6350000"/>
                  <a:pt x="0" y="6172200"/>
                  <a:pt x="0" y="5953760"/>
                </a:cubicBezTo>
                <a:lnTo>
                  <a:pt x="0" y="396240"/>
                </a:lnTo>
                <a:cubicBezTo>
                  <a:pt x="0" y="177800"/>
                  <a:pt x="177800" y="0"/>
                  <a:pt x="396240" y="0"/>
                </a:cubicBezTo>
                <a:lnTo>
                  <a:pt x="5955030" y="0"/>
                </a:lnTo>
                <a:cubicBezTo>
                  <a:pt x="6172200" y="0"/>
                  <a:pt x="6350000" y="177800"/>
                  <a:pt x="6350000" y="396240"/>
                </a:cubicBezTo>
                <a:lnTo>
                  <a:pt x="6350000" y="5955030"/>
                </a:lnTo>
                <a:cubicBezTo>
                  <a:pt x="6350000" y="6172200"/>
                  <a:pt x="6172200" y="6350000"/>
                  <a:pt x="5953760" y="6350000"/>
                </a:cubicBezTo>
                <a:close/>
                <a:moveTo>
                  <a:pt x="396240" y="179070"/>
                </a:moveTo>
                <a:cubicBezTo>
                  <a:pt x="276860" y="179070"/>
                  <a:pt x="179070" y="276860"/>
                  <a:pt x="179070" y="396240"/>
                </a:cubicBezTo>
                <a:lnTo>
                  <a:pt x="179070" y="5955030"/>
                </a:lnTo>
                <a:cubicBezTo>
                  <a:pt x="179070" y="6074410"/>
                  <a:pt x="276860" y="6172200"/>
                  <a:pt x="396240" y="6172200"/>
                </a:cubicBezTo>
                <a:lnTo>
                  <a:pt x="5955030" y="6172200"/>
                </a:lnTo>
                <a:cubicBezTo>
                  <a:pt x="6074410" y="6172200"/>
                  <a:pt x="6172200" y="6074410"/>
                  <a:pt x="6172200" y="5955030"/>
                </a:cubicBezTo>
                <a:lnTo>
                  <a:pt x="6172200" y="396240"/>
                </a:lnTo>
                <a:cubicBezTo>
                  <a:pt x="6172200" y="276860"/>
                  <a:pt x="6074410" y="179070"/>
                  <a:pt x="5955030" y="179070"/>
                </a:cubicBezTo>
                <a:lnTo>
                  <a:pt x="396240" y="179070"/>
                </a:lnTo>
                <a:close/>
              </a:path>
            </a:pathLst>
          </a:cu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pic>
        <p:nvPicPr>
          <p:cNvPr id="15" name="Picture 11">
            <a:extLst>
              <a:ext uri="{FF2B5EF4-FFF2-40B4-BE49-F238E27FC236}">
                <a16:creationId xmlns:a16="http://schemas.microsoft.com/office/drawing/2014/main" id="{41D6CEE4-E79E-669F-0B50-60A7CC81DF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300902" y="4877501"/>
            <a:ext cx="1907694" cy="1786078"/>
          </a:xfrm>
          <a:prstGeom prst="rect">
            <a:avLst/>
          </a:prstGeom>
        </p:spPr>
      </p:pic>
      <p:pic>
        <p:nvPicPr>
          <p:cNvPr id="16" name="Picture 12">
            <a:extLst>
              <a:ext uri="{FF2B5EF4-FFF2-40B4-BE49-F238E27FC236}">
                <a16:creationId xmlns:a16="http://schemas.microsoft.com/office/drawing/2014/main" id="{94411D6A-4946-E68C-1B86-208C141328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4817066">
            <a:off x="954481" y="1744472"/>
            <a:ext cx="1302932" cy="1497623"/>
          </a:xfrm>
          <a:prstGeom prst="rect">
            <a:avLst/>
          </a:prstGeom>
        </p:spPr>
      </p:pic>
      <p:pic>
        <p:nvPicPr>
          <p:cNvPr id="17" name="Picture 13">
            <a:extLst>
              <a:ext uri="{FF2B5EF4-FFF2-40B4-BE49-F238E27FC236}">
                <a16:creationId xmlns:a16="http://schemas.microsoft.com/office/drawing/2014/main" id="{08AA6405-C698-6F9A-7DC5-FCF5B4E9B6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4777401" flipH="1">
            <a:off x="10416775" y="1756828"/>
            <a:ext cx="1302932" cy="149762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DA1FA38-00C0-ADF6-DA3E-02811FD8F1B6}"/>
              </a:ext>
            </a:extLst>
          </p:cNvPr>
          <p:cNvSpPr txBox="1"/>
          <p:nvPr/>
        </p:nvSpPr>
        <p:spPr>
          <a:xfrm>
            <a:off x="1919057" y="3059545"/>
            <a:ext cx="6335692" cy="2272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- Xuất xứ: Cao Bằng 3/1999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 trích 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</a:rPr>
              <a:t>Tuyển tập truyện viết về thiếu nhi dân tộc và </a:t>
            </a:r>
            <a:r>
              <a:rPr lang="vi-VN" sz="2400" i="1">
                <a:solidFill>
                  <a:schemeClr val="tx1"/>
                </a:solidFill>
                <a:latin typeface="UTM Avo" panose="02040603050506020204" pitchFamily="18"/>
              </a:rPr>
              <a:t>miền núi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- Thể loại:  Truyện ngắn.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19" name="Picture 8">
            <a:extLst>
              <a:ext uri="{FF2B5EF4-FFF2-40B4-BE49-F238E27FC236}">
                <a16:creationId xmlns:a16="http://schemas.microsoft.com/office/drawing/2014/main" id="{C5740AFE-871E-AE30-D4E1-1858C9E04A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9278721" y="3169311"/>
            <a:ext cx="1350223" cy="2127858"/>
          </a:xfrm>
          <a:prstGeom prst="rect">
            <a:avLst/>
          </a:prstGeom>
        </p:spPr>
      </p:pic>
      <p:sp>
        <p:nvSpPr>
          <p:cNvPr id="20" name="TextBox 6">
            <a:extLst>
              <a:ext uri="{FF2B5EF4-FFF2-40B4-BE49-F238E27FC236}">
                <a16:creationId xmlns:a16="http://schemas.microsoft.com/office/drawing/2014/main" id="{1ADA0F9F-AE0E-4928-6EFB-CA0C67C7A829}"/>
              </a:ext>
            </a:extLst>
          </p:cNvPr>
          <p:cNvSpPr txBox="1"/>
          <p:nvPr/>
        </p:nvSpPr>
        <p:spPr>
          <a:xfrm>
            <a:off x="2633376" y="1716789"/>
            <a:ext cx="6925248" cy="51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507"/>
              </a:lnSpc>
            </a:pP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I. TÌM HIỂU CHUNG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D1C394-AC1D-3F3A-8BA7-1CF2A9827883}"/>
              </a:ext>
            </a:extLst>
          </p:cNvPr>
          <p:cNvSpPr txBox="1"/>
          <p:nvPr/>
        </p:nvSpPr>
        <p:spPr>
          <a:xfrm>
            <a:off x="4408516" y="2209740"/>
            <a:ext cx="349920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20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60B2DA6-CE75-C755-F2C4-53ABD05C87B2}"/>
              </a:ext>
            </a:extLst>
          </p:cNvPr>
          <p:cNvSpPr/>
          <p:nvPr/>
        </p:nvSpPr>
        <p:spPr>
          <a:xfrm>
            <a:off x="-525577" y="5658783"/>
            <a:ext cx="13243151" cy="1700978"/>
          </a:xfrm>
          <a:custGeom>
            <a:avLst/>
            <a:gdLst/>
            <a:ahLst/>
            <a:cxnLst/>
            <a:rect l="l" t="t" r="r" b="b"/>
            <a:pathLst>
              <a:path w="6321665" h="635000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6A9221"/>
          </a:solidFill>
        </p:spPr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879E38F7-E1BC-470A-9251-49D2A772D0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14206" y="5372392"/>
            <a:ext cx="1335542" cy="1136880"/>
          </a:xfrm>
          <a:prstGeom prst="rect">
            <a:avLst/>
          </a:prstGeom>
        </p:spPr>
      </p:pic>
      <p:pic>
        <p:nvPicPr>
          <p:cNvPr id="4" name="Picture 24">
            <a:extLst>
              <a:ext uri="{FF2B5EF4-FFF2-40B4-BE49-F238E27FC236}">
                <a16:creationId xmlns:a16="http://schemas.microsoft.com/office/drawing/2014/main" id="{2DC3F8CE-FDAD-B1D8-F38F-C272441F95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925550" y="5968709"/>
            <a:ext cx="890022" cy="668326"/>
          </a:xfrm>
          <a:prstGeom prst="rect">
            <a:avLst/>
          </a:prstGeom>
        </p:spPr>
      </p:pic>
      <p:pic>
        <p:nvPicPr>
          <p:cNvPr id="7" name="Picture 28">
            <a:extLst>
              <a:ext uri="{FF2B5EF4-FFF2-40B4-BE49-F238E27FC236}">
                <a16:creationId xmlns:a16="http://schemas.microsoft.com/office/drawing/2014/main" id="{7A739DC8-0D84-B689-8A9E-9A6F2FA648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61596" y="1972200"/>
            <a:ext cx="1013803" cy="579135"/>
          </a:xfrm>
          <a:prstGeom prst="rect">
            <a:avLst/>
          </a:prstGeom>
        </p:spPr>
      </p:pic>
      <p:pic>
        <p:nvPicPr>
          <p:cNvPr id="11" name="Picture 18">
            <a:extLst>
              <a:ext uri="{FF2B5EF4-FFF2-40B4-BE49-F238E27FC236}">
                <a16:creationId xmlns:a16="http://schemas.microsoft.com/office/drawing/2014/main" id="{B00E2446-B6D8-E8A2-55DE-A6FA292A3E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450475">
            <a:off x="10416463" y="869872"/>
            <a:ext cx="1541849" cy="1204569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CA0C600D-DB6C-9503-7E1F-50D0EB7B93D1}"/>
              </a:ext>
            </a:extLst>
          </p:cNvPr>
          <p:cNvSpPr txBox="1"/>
          <p:nvPr/>
        </p:nvSpPr>
        <p:spPr>
          <a:xfrm>
            <a:off x="1640536" y="1714024"/>
            <a:ext cx="8910924" cy="5077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507"/>
              </a:lnSpc>
            </a:pPr>
            <a:r>
              <a:rPr lang="en-US" sz="2700" b="1" dirty="0" err="1">
                <a:latin typeface="UTM Avo" panose="02040603050506020204" pitchFamily="18"/>
                <a:cs typeface="Arial" panose="020B0604020202020204" pitchFamily="34" charset="0"/>
              </a:rPr>
              <a:t>Bố</a:t>
            </a:r>
            <a:r>
              <a:rPr lang="en-US" sz="27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700" b="1" dirty="0" err="1">
                <a:latin typeface="UTM Avo" panose="02040603050506020204" pitchFamily="18"/>
                <a:cs typeface="Arial" panose="020B0604020202020204" pitchFamily="34" charset="0"/>
              </a:rPr>
              <a:t>cục</a:t>
            </a:r>
            <a:endParaRPr lang="en-US" sz="27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5EBEA3C2-5165-B65F-5B52-B96AEC0CB2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609321" y="2732233"/>
            <a:ext cx="3099615" cy="3868474"/>
          </a:xfrm>
          <a:prstGeom prst="rect">
            <a:avLst/>
          </a:prstGeom>
        </p:spPr>
      </p:pic>
      <p:sp>
        <p:nvSpPr>
          <p:cNvPr id="15" name="Arrow: Pentagon 1">
            <a:extLst>
              <a:ext uri="{FF2B5EF4-FFF2-40B4-BE49-F238E27FC236}">
                <a16:creationId xmlns:a16="http://schemas.microsoft.com/office/drawing/2014/main" id="{AEF9A1D2-B731-5CB1-EE06-177F80BD6268}"/>
              </a:ext>
            </a:extLst>
          </p:cNvPr>
          <p:cNvSpPr/>
          <p:nvPr/>
        </p:nvSpPr>
        <p:spPr>
          <a:xfrm>
            <a:off x="1285671" y="2508118"/>
            <a:ext cx="6450181" cy="850530"/>
          </a:xfrm>
          <a:prstGeom prst="homePlat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Phần 1 (Từ đầu đến </a:t>
            </a:r>
            <a:r>
              <a:rPr lang="vi-VN" sz="2200" i="1">
                <a:solidFill>
                  <a:schemeClr val="tx1"/>
                </a:solidFill>
                <a:latin typeface="UTM Avo" panose="02040603050506020204" pitchFamily="18"/>
              </a:rPr>
              <a:t>Dế </a:t>
            </a:r>
            <a:r>
              <a:rPr lang="en-US" sz="2200" i="1">
                <a:solidFill>
                  <a:schemeClr val="tx1"/>
                </a:solidFill>
                <a:latin typeface="UTM Avo" panose="02040603050506020204" pitchFamily="18"/>
              </a:rPr>
              <a:t>Vần</a:t>
            </a:r>
            <a:r>
              <a:rPr lang="vi-VN" sz="2200" i="1">
                <a:solidFill>
                  <a:schemeClr val="tx1"/>
                </a:solidFill>
                <a:latin typeface="UTM Avo" panose="02040603050506020204" pitchFamily="18"/>
              </a:rPr>
              <a:t> bối rối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): Sự việc gặp chú chim nhỏ.</a:t>
            </a:r>
            <a:endParaRPr lang="en-US" sz="220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6" name="Arrow: Pentagon 48">
            <a:extLst>
              <a:ext uri="{FF2B5EF4-FFF2-40B4-BE49-F238E27FC236}">
                <a16:creationId xmlns:a16="http://schemas.microsoft.com/office/drawing/2014/main" id="{E4A470F2-42E7-62C0-7FCB-72274271EB2C}"/>
              </a:ext>
            </a:extLst>
          </p:cNvPr>
          <p:cNvSpPr/>
          <p:nvPr/>
        </p:nvSpPr>
        <p:spPr>
          <a:xfrm>
            <a:off x="1285671" y="3524067"/>
            <a:ext cx="6450181" cy="850530"/>
          </a:xfrm>
          <a:prstGeom prst="homePlat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Phần 2 (Tiếp đến </a:t>
            </a:r>
            <a:r>
              <a:rPr lang="vi-VN" sz="2200" i="1">
                <a:solidFill>
                  <a:schemeClr val="tx1"/>
                </a:solidFill>
                <a:latin typeface="UTM Avo" panose="02040603050506020204" pitchFamily="18"/>
              </a:rPr>
              <a:t>run rẩy trong lòng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): Dế V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</a:rPr>
              <a:t>ần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 hồi tưởng lại chuyện trong quá khứ.</a:t>
            </a:r>
            <a:endParaRPr lang="en-US" sz="220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7" name="Arrow: Pentagon 49">
            <a:extLst>
              <a:ext uri="{FF2B5EF4-FFF2-40B4-BE49-F238E27FC236}">
                <a16:creationId xmlns:a16="http://schemas.microsoft.com/office/drawing/2014/main" id="{8866D904-EE99-FD19-BBE2-ED072A798778}"/>
              </a:ext>
            </a:extLst>
          </p:cNvPr>
          <p:cNvSpPr/>
          <p:nvPr/>
        </p:nvSpPr>
        <p:spPr>
          <a:xfrm>
            <a:off x="1285671" y="4536677"/>
            <a:ext cx="6450181" cy="850530"/>
          </a:xfrm>
          <a:prstGeom prst="homePlat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Phần 3 (Còn lại): Dế Vần và 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</a:rPr>
              <a:t>Ò 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Khìn cứu và thả chú chim lên trời.</a:t>
            </a:r>
            <a:endParaRPr lang="en-US" sz="220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18" name="Picture 15">
            <a:extLst>
              <a:ext uri="{FF2B5EF4-FFF2-40B4-BE49-F238E27FC236}">
                <a16:creationId xmlns:a16="http://schemas.microsoft.com/office/drawing/2014/main" id="{C5E3AADB-3614-FFCE-EE4A-63F8AFE31C4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b="19771"/>
          <a:stretch>
            <a:fillRect/>
          </a:stretch>
        </p:blipFill>
        <p:spPr>
          <a:xfrm flipH="1">
            <a:off x="177837" y="4760955"/>
            <a:ext cx="1013802" cy="154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2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1B1A9FA-BB95-C8FF-4E2E-E0B7EE426F32}"/>
              </a:ext>
            </a:extLst>
          </p:cNvPr>
          <p:cNvGrpSpPr/>
          <p:nvPr/>
        </p:nvGrpSpPr>
        <p:grpSpPr>
          <a:xfrm rot="5400000">
            <a:off x="4443727" y="-383144"/>
            <a:ext cx="3428788" cy="8789368"/>
            <a:chOff x="0" y="0"/>
            <a:chExt cx="7533409" cy="1698205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2A156946-6881-EEEE-3A4C-52538921DA62}"/>
                </a:ext>
              </a:extLst>
            </p:cNvPr>
            <p:cNvSpPr/>
            <p:nvPr/>
          </p:nvSpPr>
          <p:spPr>
            <a:xfrm>
              <a:off x="26670" y="26670"/>
              <a:ext cx="7480069" cy="16886803"/>
            </a:xfrm>
            <a:custGeom>
              <a:avLst/>
              <a:gdLst/>
              <a:ahLst/>
              <a:cxnLst/>
              <a:rect l="l" t="t" r="r" b="b"/>
              <a:pathLst>
                <a:path w="7480069" h="16886803">
                  <a:moveTo>
                    <a:pt x="0" y="0"/>
                  </a:moveTo>
                  <a:lnTo>
                    <a:pt x="0" y="107950"/>
                  </a:lnTo>
                  <a:lnTo>
                    <a:pt x="0" y="148590"/>
                  </a:lnTo>
                  <a:lnTo>
                    <a:pt x="0" y="16441033"/>
                  </a:lnTo>
                  <a:lnTo>
                    <a:pt x="0" y="16515964"/>
                  </a:lnTo>
                  <a:lnTo>
                    <a:pt x="0" y="16601053"/>
                  </a:lnTo>
                  <a:lnTo>
                    <a:pt x="3641090" y="16601053"/>
                  </a:lnTo>
                  <a:lnTo>
                    <a:pt x="3759200" y="16886803"/>
                  </a:lnTo>
                  <a:lnTo>
                    <a:pt x="3877310" y="16601053"/>
                  </a:lnTo>
                  <a:lnTo>
                    <a:pt x="7480069" y="16601053"/>
                  </a:lnTo>
                  <a:lnTo>
                    <a:pt x="7480069" y="16515964"/>
                  </a:lnTo>
                  <a:lnTo>
                    <a:pt x="7480069" y="16441033"/>
                  </a:lnTo>
                  <a:lnTo>
                    <a:pt x="7480069" y="148590"/>
                  </a:lnTo>
                  <a:lnTo>
                    <a:pt x="7480069" y="107950"/>
                  </a:lnTo>
                  <a:lnTo>
                    <a:pt x="7480069" y="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</p:sp>
      </p:grpSp>
      <p:pic>
        <p:nvPicPr>
          <p:cNvPr id="8" name="Picture 9">
            <a:extLst>
              <a:ext uri="{FF2B5EF4-FFF2-40B4-BE49-F238E27FC236}">
                <a16:creationId xmlns:a16="http://schemas.microsoft.com/office/drawing/2014/main" id="{8381D82D-3FB5-2AFB-3B78-B5524B79C0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043599" y="1577956"/>
            <a:ext cx="1072777" cy="1104532"/>
          </a:xfrm>
          <a:prstGeom prst="rect">
            <a:avLst/>
          </a:prstGeom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EB2B6B19-69C3-8796-097F-329D48418D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71816" y="1808921"/>
            <a:ext cx="1272420" cy="890693"/>
          </a:xfrm>
          <a:prstGeom prst="rect">
            <a:avLst/>
          </a:prstGeom>
        </p:spPr>
      </p:pic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41C36AE4-768B-61FE-03ED-AEA409596CB6}"/>
              </a:ext>
            </a:extLst>
          </p:cNvPr>
          <p:cNvSpPr/>
          <p:nvPr/>
        </p:nvSpPr>
        <p:spPr>
          <a:xfrm>
            <a:off x="2539981" y="2470934"/>
            <a:ext cx="7257972" cy="80429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Hoạt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bốn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2FE46331-1EAC-7587-ABDF-AA22E200EC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3848"/>
          <a:stretch>
            <a:fillRect/>
          </a:stretch>
        </p:blipFill>
        <p:spPr>
          <a:xfrm>
            <a:off x="400783" y="4710562"/>
            <a:ext cx="1630674" cy="2129589"/>
          </a:xfrm>
          <a:prstGeom prst="rect">
            <a:avLst/>
          </a:prstGeom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E3CBC95E-E46E-ABD3-7CE3-5BB719FE96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21011286">
            <a:off x="10101782" y="5552514"/>
            <a:ext cx="956413" cy="106268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9015624-77D8-61F4-EE1E-553B322C316A}"/>
              </a:ext>
            </a:extLst>
          </p:cNvPr>
          <p:cNvSpPr txBox="1"/>
          <p:nvPr/>
        </p:nvSpPr>
        <p:spPr>
          <a:xfrm>
            <a:off x="4212311" y="1808921"/>
            <a:ext cx="3767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II. TÌM HIỂU CHI TIẾT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C5CE08-FCDC-2B54-2AE3-AF2AB0EE0613}"/>
              </a:ext>
            </a:extLst>
          </p:cNvPr>
          <p:cNvSpPr txBox="1"/>
          <p:nvPr/>
        </p:nvSpPr>
        <p:spPr>
          <a:xfrm>
            <a:off x="2263981" y="3358378"/>
            <a:ext cx="7809972" cy="2039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kern="100" dirty="0">
                <a:solidFill>
                  <a:schemeClr val="tx1"/>
                </a:solidFill>
                <a:latin typeface="UTM Avo" panose="02040603050506020204" pitchFamily="18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vi-VN" sz="2200" kern="100" dirty="0">
                <a:solidFill>
                  <a:schemeClr val="tx1"/>
                </a:solidFill>
                <a:latin typeface="UTM Avo" panose="02040603050506020204" pitchFamily="18"/>
                <a:ea typeface="SimSun" panose="02010600030101010101" pitchFamily="2" charset="-122"/>
                <a:cs typeface="Times New Roman" panose="02020603050405020304" pitchFamily="18" charset="0"/>
              </a:rPr>
              <a:t> Truyện viết về ai, về việc gì?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kern="100" dirty="0">
                <a:solidFill>
                  <a:schemeClr val="tx1"/>
                </a:solidFill>
                <a:latin typeface="UTM Avo" panose="02040603050506020204" pitchFamily="18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vi-VN" sz="2200" kern="100" dirty="0">
                <a:solidFill>
                  <a:schemeClr val="tx1"/>
                </a:solidFill>
                <a:latin typeface="UTM Avo" panose="02040603050506020204" pitchFamily="18"/>
                <a:ea typeface="SimSun" panose="02010600030101010101" pitchFamily="2" charset="-122"/>
                <a:cs typeface="Times New Roman" panose="02020603050405020304" pitchFamily="18" charset="0"/>
              </a:rPr>
              <a:t> Trong văn bản có mấy câu chuyện được kể? Đó là những câu chuyện nào? Từ đó em hiểu cách viết “truyện trong truyện” ở đây như thế nào?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hlinkClick r:id="rId13"/>
            <a:extLst>
              <a:ext uri="{FF2B5EF4-FFF2-40B4-BE49-F238E27FC236}">
                <a16:creationId xmlns:a16="http://schemas.microsoft.com/office/drawing/2014/main" id="{AFF652F9-A8E6-7B9A-7946-5815383CE6F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529834" y="368625"/>
            <a:ext cx="1662166" cy="177157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879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5A597A9F-414C-E13A-3A53-6025DE646D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778236" y="619912"/>
            <a:ext cx="2042018" cy="935616"/>
          </a:xfrm>
          <a:prstGeom prst="rect">
            <a:avLst/>
          </a:prstGeom>
        </p:spPr>
      </p:pic>
      <p:pic>
        <p:nvPicPr>
          <p:cNvPr id="18" name="Picture 19">
            <a:extLst>
              <a:ext uri="{FF2B5EF4-FFF2-40B4-BE49-F238E27FC236}">
                <a16:creationId xmlns:a16="http://schemas.microsoft.com/office/drawing/2014/main" id="{DF6726EF-4379-D3D7-560D-A2A61BC04E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0" y="1841229"/>
            <a:ext cx="2772656" cy="1140255"/>
          </a:xfrm>
          <a:prstGeom prst="rect">
            <a:avLst/>
          </a:prstGeom>
        </p:spPr>
      </p:pic>
      <p:pic>
        <p:nvPicPr>
          <p:cNvPr id="19" name="Picture 22">
            <a:extLst>
              <a:ext uri="{FF2B5EF4-FFF2-40B4-BE49-F238E27FC236}">
                <a16:creationId xmlns:a16="http://schemas.microsoft.com/office/drawing/2014/main" id="{09D74863-8300-B195-9E50-2E800B2C40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158527" y="1386248"/>
            <a:ext cx="1016517" cy="465750"/>
          </a:xfrm>
          <a:prstGeom prst="rect">
            <a:avLst/>
          </a:prstGeom>
        </p:spPr>
      </p:pic>
      <p:sp>
        <p:nvSpPr>
          <p:cNvPr id="20" name="TextBox 13">
            <a:extLst>
              <a:ext uri="{FF2B5EF4-FFF2-40B4-BE49-F238E27FC236}">
                <a16:creationId xmlns:a16="http://schemas.microsoft.com/office/drawing/2014/main" id="{B0579856-5DD4-AB5F-6F91-AB596194055A}"/>
              </a:ext>
            </a:extLst>
          </p:cNvPr>
          <p:cNvSpPr txBox="1"/>
          <p:nvPr/>
        </p:nvSpPr>
        <p:spPr>
          <a:xfrm>
            <a:off x="4212311" y="1793046"/>
            <a:ext cx="3767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II. TÌM HIỂU CHI TIẾT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1AED73-418E-F732-1CA6-BA20F642518B}"/>
              </a:ext>
            </a:extLst>
          </p:cNvPr>
          <p:cNvSpPr txBox="1"/>
          <p:nvPr/>
        </p:nvSpPr>
        <p:spPr>
          <a:xfrm>
            <a:off x="2772656" y="2298153"/>
            <a:ext cx="66466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1</a:t>
            </a:r>
            <a:r>
              <a:rPr lang="en-US" sz="25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Câu chuyện về chim chích bông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C316FF-7CC5-B15A-8F0D-62C17DC91010}"/>
              </a:ext>
            </a:extLst>
          </p:cNvPr>
          <p:cNvSpPr txBox="1"/>
          <p:nvPr/>
        </p:nvSpPr>
        <p:spPr>
          <a:xfrm>
            <a:off x="893391" y="2773190"/>
            <a:ext cx="10529459" cy="3067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 Truyện kể về một lần cậu bé nhờ bố giúp đỡ một chú chim chích bông mắc kẹt khiến Dế Vần - người bố nhớ lại kỉ niệm xưa vô tình bắt chú chim chích bông con xa mẹ phải chết.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 Truyện về chim chích bông được kể qua hai câu chuyện: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Chuyện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cha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quá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khứ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Chuyện hiện tại của hai cha con Ò Khìn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Picture 21">
            <a:extLst>
              <a:ext uri="{FF2B5EF4-FFF2-40B4-BE49-F238E27FC236}">
                <a16:creationId xmlns:a16="http://schemas.microsoft.com/office/drawing/2014/main" id="{B503227F-DAA9-018D-EFCB-13AB2E33DF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7007"/>
          <a:stretch>
            <a:fillRect/>
          </a:stretch>
        </p:blipFill>
        <p:spPr>
          <a:xfrm>
            <a:off x="9419344" y="5129198"/>
            <a:ext cx="2187156" cy="172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7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18" name="Picture 19">
            <a:extLst>
              <a:ext uri="{FF2B5EF4-FFF2-40B4-BE49-F238E27FC236}">
                <a16:creationId xmlns:a16="http://schemas.microsoft.com/office/drawing/2014/main" id="{DF6726EF-4379-D3D7-560D-A2A61BC04E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841229"/>
            <a:ext cx="2772656" cy="1140255"/>
          </a:xfrm>
          <a:prstGeom prst="rect">
            <a:avLst/>
          </a:prstGeom>
        </p:spPr>
      </p:pic>
      <p:sp>
        <p:nvSpPr>
          <p:cNvPr id="20" name="TextBox 13">
            <a:extLst>
              <a:ext uri="{FF2B5EF4-FFF2-40B4-BE49-F238E27FC236}">
                <a16:creationId xmlns:a16="http://schemas.microsoft.com/office/drawing/2014/main" id="{B0579856-5DD4-AB5F-6F91-AB596194055A}"/>
              </a:ext>
            </a:extLst>
          </p:cNvPr>
          <p:cNvSpPr txBox="1"/>
          <p:nvPr/>
        </p:nvSpPr>
        <p:spPr>
          <a:xfrm>
            <a:off x="4212311" y="1793046"/>
            <a:ext cx="3767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II. TÌM HIỂU CHI TIẾT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1AED73-418E-F732-1CA6-BA20F642518B}"/>
              </a:ext>
            </a:extLst>
          </p:cNvPr>
          <p:cNvSpPr txBox="1"/>
          <p:nvPr/>
        </p:nvSpPr>
        <p:spPr>
          <a:xfrm>
            <a:off x="2772656" y="2298153"/>
            <a:ext cx="66466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1</a:t>
            </a:r>
            <a:r>
              <a:rPr lang="en-US" sz="25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Câu chuyện về chim chích bông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55F46C6-1ACC-3800-0453-7615112A1A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9976351"/>
              </p:ext>
            </p:extLst>
          </p:nvPr>
        </p:nvGraphicFramePr>
        <p:xfrm>
          <a:off x="766689" y="2882826"/>
          <a:ext cx="10658621" cy="3412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Picture 20">
            <a:extLst>
              <a:ext uri="{FF2B5EF4-FFF2-40B4-BE49-F238E27FC236}">
                <a16:creationId xmlns:a16="http://schemas.microsoft.com/office/drawing/2014/main" id="{72FCF0B8-46CE-55C1-5195-3E061593A4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0384589" y="5722937"/>
            <a:ext cx="1333407" cy="1135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C64271-6CBF-F811-1DB3-5873A1C6ABE5}"/>
              </a:ext>
            </a:extLst>
          </p:cNvPr>
          <p:cNvSpPr txBox="1"/>
          <p:nvPr/>
        </p:nvSpPr>
        <p:spPr>
          <a:xfrm>
            <a:off x="2617955" y="2697560"/>
            <a:ext cx="6956091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Chuyện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cha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khứ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2E7B3F-85EB-9144-4AA4-3FE6918225A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539" y="1103178"/>
            <a:ext cx="1183012" cy="130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2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Graphic spid="3" grpId="0">
        <p:bldAsOne/>
      </p:bldGraphic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18" name="Picture 19">
            <a:extLst>
              <a:ext uri="{FF2B5EF4-FFF2-40B4-BE49-F238E27FC236}">
                <a16:creationId xmlns:a16="http://schemas.microsoft.com/office/drawing/2014/main" id="{DF6726EF-4379-D3D7-560D-A2A61BC04E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841229"/>
            <a:ext cx="2772656" cy="1140255"/>
          </a:xfrm>
          <a:prstGeom prst="rect">
            <a:avLst/>
          </a:prstGeom>
        </p:spPr>
      </p:pic>
      <p:sp>
        <p:nvSpPr>
          <p:cNvPr id="20" name="TextBox 13">
            <a:extLst>
              <a:ext uri="{FF2B5EF4-FFF2-40B4-BE49-F238E27FC236}">
                <a16:creationId xmlns:a16="http://schemas.microsoft.com/office/drawing/2014/main" id="{B0579856-5DD4-AB5F-6F91-AB596194055A}"/>
              </a:ext>
            </a:extLst>
          </p:cNvPr>
          <p:cNvSpPr txBox="1"/>
          <p:nvPr/>
        </p:nvSpPr>
        <p:spPr>
          <a:xfrm>
            <a:off x="4212311" y="1793046"/>
            <a:ext cx="3767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II. TÌM HIỂU CHI TIẾT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1AED73-418E-F732-1CA6-BA20F642518B}"/>
              </a:ext>
            </a:extLst>
          </p:cNvPr>
          <p:cNvSpPr txBox="1"/>
          <p:nvPr/>
        </p:nvSpPr>
        <p:spPr>
          <a:xfrm>
            <a:off x="2772656" y="2232561"/>
            <a:ext cx="66466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chim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chích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bông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20">
            <a:extLst>
              <a:ext uri="{FF2B5EF4-FFF2-40B4-BE49-F238E27FC236}">
                <a16:creationId xmlns:a16="http://schemas.microsoft.com/office/drawing/2014/main" id="{72FCF0B8-46CE-55C1-5195-3E061593A4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384589" y="5722937"/>
            <a:ext cx="1333407" cy="11350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2E7B3F-85EB-9144-4AA4-3FE6918225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395" y="1079693"/>
            <a:ext cx="1183012" cy="13023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8D1ED8-CFE3-81ED-4973-B0F04B98CE70}"/>
              </a:ext>
            </a:extLst>
          </p:cNvPr>
          <p:cNvSpPr txBox="1"/>
          <p:nvPr/>
        </p:nvSpPr>
        <p:spPr>
          <a:xfrm>
            <a:off x="2069541" y="2601758"/>
            <a:ext cx="8052917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Chuyện hiện tại của hai cha con Ò Khìn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" name="Rectangle: Rounded Corners 2">
            <a:extLst>
              <a:ext uri="{FF2B5EF4-FFF2-40B4-BE49-F238E27FC236}">
                <a16:creationId xmlns:a16="http://schemas.microsoft.com/office/drawing/2014/main" id="{CF24FDB2-F26D-0A65-8761-D4A4ED210948}"/>
              </a:ext>
            </a:extLst>
          </p:cNvPr>
          <p:cNvSpPr/>
          <p:nvPr/>
        </p:nvSpPr>
        <p:spPr>
          <a:xfrm>
            <a:off x="1068803" y="3229312"/>
            <a:ext cx="5682864" cy="11144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Đầu truyện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,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Ò Khìn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 muốn bắt con 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chích 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ông để chơi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A516BC6D-BBA7-7B30-53B3-48A867E28469}"/>
              </a:ext>
            </a:extLst>
          </p:cNvPr>
          <p:cNvSpPr/>
          <p:nvPr/>
        </p:nvSpPr>
        <p:spPr>
          <a:xfrm>
            <a:off x="3643005" y="4841867"/>
            <a:ext cx="6741584" cy="11162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Arial" panose="020B0604020202020204" pitchFamily="34" charset="0"/>
              </a:rPr>
              <a:t>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uối truyện lại thả để chim bay vút lên trời với lời thì thầm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: “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ay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đi, bay về với mẹ mày đi".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rrow: Down 3">
            <a:extLst>
              <a:ext uri="{FF2B5EF4-FFF2-40B4-BE49-F238E27FC236}">
                <a16:creationId xmlns:a16="http://schemas.microsoft.com/office/drawing/2014/main" id="{38F5BE15-8163-9360-289E-7230502A861A}"/>
              </a:ext>
            </a:extLst>
          </p:cNvPr>
          <p:cNvSpPr/>
          <p:nvPr/>
        </p:nvSpPr>
        <p:spPr>
          <a:xfrm>
            <a:off x="6096000" y="4437798"/>
            <a:ext cx="454025" cy="377095"/>
          </a:xfrm>
          <a:prstGeom prst="down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72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15008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" grpId="0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18" name="Picture 19">
            <a:extLst>
              <a:ext uri="{FF2B5EF4-FFF2-40B4-BE49-F238E27FC236}">
                <a16:creationId xmlns:a16="http://schemas.microsoft.com/office/drawing/2014/main" id="{DF6726EF-4379-D3D7-560D-A2A61BC04E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841229"/>
            <a:ext cx="2772656" cy="1140255"/>
          </a:xfrm>
          <a:prstGeom prst="rect">
            <a:avLst/>
          </a:prstGeom>
        </p:spPr>
      </p:pic>
      <p:sp>
        <p:nvSpPr>
          <p:cNvPr id="20" name="TextBox 13">
            <a:extLst>
              <a:ext uri="{FF2B5EF4-FFF2-40B4-BE49-F238E27FC236}">
                <a16:creationId xmlns:a16="http://schemas.microsoft.com/office/drawing/2014/main" id="{B0579856-5DD4-AB5F-6F91-AB596194055A}"/>
              </a:ext>
            </a:extLst>
          </p:cNvPr>
          <p:cNvSpPr txBox="1"/>
          <p:nvPr/>
        </p:nvSpPr>
        <p:spPr>
          <a:xfrm>
            <a:off x="4212311" y="1793046"/>
            <a:ext cx="3767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II. TÌM HIỂU CHI TIẾT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1AED73-418E-F732-1CA6-BA20F642518B}"/>
              </a:ext>
            </a:extLst>
          </p:cNvPr>
          <p:cNvSpPr txBox="1"/>
          <p:nvPr/>
        </p:nvSpPr>
        <p:spPr>
          <a:xfrm>
            <a:off x="2772656" y="2232561"/>
            <a:ext cx="66466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chim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chích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bông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20">
            <a:extLst>
              <a:ext uri="{FF2B5EF4-FFF2-40B4-BE49-F238E27FC236}">
                <a16:creationId xmlns:a16="http://schemas.microsoft.com/office/drawing/2014/main" id="{72FCF0B8-46CE-55C1-5195-3E061593A4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22365" y="5539561"/>
            <a:ext cx="1333407" cy="1135063"/>
          </a:xfrm>
          <a:prstGeom prst="rect">
            <a:avLst/>
          </a:prstGeom>
        </p:spPr>
      </p:pic>
      <p:sp>
        <p:nvSpPr>
          <p:cNvPr id="5" name="Thought Bubble: Cloud 1">
            <a:extLst>
              <a:ext uri="{FF2B5EF4-FFF2-40B4-BE49-F238E27FC236}">
                <a16:creationId xmlns:a16="http://schemas.microsoft.com/office/drawing/2014/main" id="{04C755A5-BE63-7D1B-D0F3-16B1012441DC}"/>
              </a:ext>
            </a:extLst>
          </p:cNvPr>
          <p:cNvSpPr/>
          <p:nvPr/>
        </p:nvSpPr>
        <p:spPr>
          <a:xfrm>
            <a:off x="1755772" y="2890526"/>
            <a:ext cx="6917173" cy="2909525"/>
          </a:xfrm>
          <a:prstGeom prst="cloudCallout">
            <a:avLst>
              <a:gd name="adj1" fmla="val 57358"/>
              <a:gd name="adj2" fmla="val 2730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Qua hai câu chuyện, </a:t>
            </a:r>
          </a:p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em cảm nhận gì về người bố Dế Vần và đứa con </a:t>
            </a:r>
          </a:p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Ò Khìn?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666836-A6CB-3442-E39F-6E4CCAD02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390" y="3948476"/>
            <a:ext cx="2151191" cy="29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5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4" name="Picture 20">
            <a:extLst>
              <a:ext uri="{FF2B5EF4-FFF2-40B4-BE49-F238E27FC236}">
                <a16:creationId xmlns:a16="http://schemas.microsoft.com/office/drawing/2014/main" id="{72FCF0B8-46CE-55C1-5195-3E061593A4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22365" y="5539561"/>
            <a:ext cx="1333407" cy="113506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FA27131-49A0-E8F1-E915-6130169F5899}"/>
              </a:ext>
            </a:extLst>
          </p:cNvPr>
          <p:cNvGrpSpPr/>
          <p:nvPr/>
        </p:nvGrpSpPr>
        <p:grpSpPr>
          <a:xfrm>
            <a:off x="1725915" y="2140201"/>
            <a:ext cx="8740169" cy="3931719"/>
            <a:chOff x="0" y="0"/>
            <a:chExt cx="1913890" cy="1533783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60155AD-B073-0840-7B45-43D437715C4C}"/>
                </a:ext>
              </a:extLst>
            </p:cNvPr>
            <p:cNvSpPr/>
            <p:nvPr/>
          </p:nvSpPr>
          <p:spPr>
            <a:xfrm>
              <a:off x="0" y="0"/>
              <a:ext cx="1913890" cy="1533782"/>
            </a:xfrm>
            <a:custGeom>
              <a:avLst/>
              <a:gdLst/>
              <a:ahLst/>
              <a:cxnLst/>
              <a:rect l="l" t="t" r="r" b="b"/>
              <a:pathLst>
                <a:path w="1913890" h="1533782">
                  <a:moveTo>
                    <a:pt x="0" y="0"/>
                  </a:moveTo>
                  <a:lnTo>
                    <a:pt x="1913890" y="0"/>
                  </a:lnTo>
                  <a:lnTo>
                    <a:pt x="1913890" y="1533782"/>
                  </a:lnTo>
                  <a:lnTo>
                    <a:pt x="0" y="1533782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5ABC6A8B-9C4F-2865-EF1C-C9F4878EDE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9969310">
            <a:off x="1206610" y="2066652"/>
            <a:ext cx="1529544" cy="49501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C9CE91D-C68A-A473-F0C0-14425DFFEA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195863">
            <a:off x="9516420" y="2066652"/>
            <a:ext cx="1529544" cy="4950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993CA5-E2A3-C781-4369-696E29C98817}"/>
              </a:ext>
            </a:extLst>
          </p:cNvPr>
          <p:cNvSpPr txBox="1"/>
          <p:nvPr/>
        </p:nvSpPr>
        <p:spPr>
          <a:xfrm>
            <a:off x="1991464" y="2659350"/>
            <a:ext cx="8474619" cy="3067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Dế Vần là một cậu bé hiền lành, biết nhận lỗi sai và luôn ân hận về những hành vi sai lầm của mình.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Anh đã rút kinh nghiệm của bản thân mình cho đứa con.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Ò Khìn sau khi nghe được câu chuyện pa kể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hiểu được nỗi buồn, sự ăn năn của cha về cái chết của con chim nhỏ năm xưa nên không muốn lặp lại.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1EB2825E-EA10-1E34-C05B-901FDD270445}"/>
              </a:ext>
            </a:extLst>
          </p:cNvPr>
          <p:cNvSpPr txBox="1"/>
          <p:nvPr/>
        </p:nvSpPr>
        <p:spPr>
          <a:xfrm>
            <a:off x="2177112" y="2137940"/>
            <a:ext cx="7837774" cy="510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507"/>
              </a:lnSpc>
            </a:pP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xét</a:t>
            </a:r>
            <a:endParaRPr lang="en-US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85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4" name="Picture 20">
            <a:extLst>
              <a:ext uri="{FF2B5EF4-FFF2-40B4-BE49-F238E27FC236}">
                <a16:creationId xmlns:a16="http://schemas.microsoft.com/office/drawing/2014/main" id="{72FCF0B8-46CE-55C1-5195-3E061593A4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22365" y="5539561"/>
            <a:ext cx="1333407" cy="1135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DFBA66-8FAB-FB47-99F6-79DB9788631C}"/>
              </a:ext>
            </a:extLst>
          </p:cNvPr>
          <p:cNvSpPr txBox="1"/>
          <p:nvPr/>
        </p:nvSpPr>
        <p:spPr>
          <a:xfrm>
            <a:off x="1943852" y="1797804"/>
            <a:ext cx="9459863" cy="10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275" b="1" dirty="0">
                <a:solidFill>
                  <a:srgbClr val="000000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Hình ảnh những con chim chích bông non, chích bông mẹ, những bụi gai theo em gợi ra điều gì? Hãy điền vào bảng</a:t>
            </a:r>
            <a:r>
              <a:rPr lang="en-US" sz="2275" b="1" dirty="0">
                <a:solidFill>
                  <a:srgbClr val="000000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vi-VN" sz="2275" b="1" dirty="0">
                <a:solidFill>
                  <a:srgbClr val="000000"/>
                </a:solidFill>
                <a:latin typeface="UTM Avo" panose="02040603050506020204" pitchFamily="18"/>
                <a:ea typeface="DengXian Light" panose="02010600030101010101" pitchFamily="2" charset="-122"/>
                <a:cs typeface="Times New Roman" panose="02020603050405020304" pitchFamily="18" charset="0"/>
              </a:rPr>
              <a:t>sau:</a:t>
            </a:r>
            <a:endParaRPr lang="en-US" sz="2275" b="1" dirty="0"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6CCAA3E-8EED-DA74-AD48-41C45E3A53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67" y="1797804"/>
            <a:ext cx="1558713" cy="1135063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BB81D73-6D00-090A-263B-6BE684B240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893940"/>
              </p:ext>
            </p:extLst>
          </p:nvPr>
        </p:nvGraphicFramePr>
        <p:xfrm>
          <a:off x="912526" y="3082795"/>
          <a:ext cx="10491189" cy="270555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10604">
                  <a:extLst>
                    <a:ext uri="{9D8B030D-6E8A-4147-A177-3AD203B41FA5}">
                      <a16:colId xmlns:a16="http://schemas.microsoft.com/office/drawing/2014/main" val="4230844354"/>
                    </a:ext>
                  </a:extLst>
                </a:gridCol>
                <a:gridCol w="3497063">
                  <a:extLst>
                    <a:ext uri="{9D8B030D-6E8A-4147-A177-3AD203B41FA5}">
                      <a16:colId xmlns:a16="http://schemas.microsoft.com/office/drawing/2014/main" val="4036206369"/>
                    </a:ext>
                  </a:extLst>
                </a:gridCol>
                <a:gridCol w="3383522">
                  <a:extLst>
                    <a:ext uri="{9D8B030D-6E8A-4147-A177-3AD203B41FA5}">
                      <a16:colId xmlns:a16="http://schemas.microsoft.com/office/drawing/2014/main" val="1100703357"/>
                    </a:ext>
                  </a:extLst>
                </a:gridCol>
              </a:tblGrid>
              <a:tr h="8397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200" dirty="0">
                          <a:effectLst/>
                          <a:latin typeface="UTM Avo" panose="02040603050506020204" pitchFamily="18"/>
                        </a:rPr>
                        <a:t>Hình ảnh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200" dirty="0">
                          <a:effectLst/>
                          <a:latin typeface="UTM Avo" panose="02040603050506020204" pitchFamily="18"/>
                        </a:rPr>
                        <a:t>Biểu tượng cho điều gì?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vi-VN" sz="2200">
                          <a:effectLst/>
                          <a:latin typeface="UTM Avo" panose="02040603050506020204" pitchFamily="18"/>
                        </a:rPr>
                        <a:t>Gợi liên tưởng đến nhân vật nào?</a:t>
                      </a:r>
                      <a:endParaRPr lang="en-US" sz="220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 anchor="ctr"/>
                </a:tc>
                <a:extLst>
                  <a:ext uri="{0D108BD9-81ED-4DB2-BD59-A6C34878D82A}">
                    <a16:rowId xmlns:a16="http://schemas.microsoft.com/office/drawing/2014/main" val="2379670673"/>
                  </a:ext>
                </a:extLst>
              </a:tr>
              <a:tr h="6219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200">
                          <a:effectLst/>
                          <a:latin typeface="UTM Avo" panose="02040603050506020204" pitchFamily="18"/>
                        </a:rPr>
                        <a:t>Những bụi gai, việc bị bắt</a:t>
                      </a:r>
                      <a:endParaRPr lang="en-US" sz="220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vi-VN" sz="2200" dirty="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/>
                </a:tc>
                <a:extLst>
                  <a:ext uri="{0D108BD9-81ED-4DB2-BD59-A6C34878D82A}">
                    <a16:rowId xmlns:a16="http://schemas.microsoft.com/office/drawing/2014/main" val="807821131"/>
                  </a:ext>
                </a:extLst>
              </a:tr>
              <a:tr h="6219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200">
                          <a:effectLst/>
                          <a:latin typeface="UTM Avo" panose="02040603050506020204" pitchFamily="18"/>
                        </a:rPr>
                        <a:t>Chim chích bông non</a:t>
                      </a:r>
                      <a:endParaRPr lang="en-US" sz="220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vi-VN" sz="2200" dirty="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200" dirty="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/>
                </a:tc>
                <a:extLst>
                  <a:ext uri="{0D108BD9-81ED-4DB2-BD59-A6C34878D82A}">
                    <a16:rowId xmlns:a16="http://schemas.microsoft.com/office/drawing/2014/main" val="106401648"/>
                  </a:ext>
                </a:extLst>
              </a:tr>
              <a:tr h="6219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200">
                          <a:effectLst/>
                          <a:latin typeface="UTM Avo" panose="02040603050506020204" pitchFamily="18"/>
                        </a:rPr>
                        <a:t>Chim mẹ</a:t>
                      </a:r>
                      <a:endParaRPr lang="en-US" sz="220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vi-VN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2200" dirty="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148" marR="37148" marT="0" marB="0"/>
                </a:tc>
                <a:extLst>
                  <a:ext uri="{0D108BD9-81ED-4DB2-BD59-A6C34878D82A}">
                    <a16:rowId xmlns:a16="http://schemas.microsoft.com/office/drawing/2014/main" val="3704733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527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sp>
        <p:nvSpPr>
          <p:cNvPr id="20" name="TextBox 13">
            <a:extLst>
              <a:ext uri="{FF2B5EF4-FFF2-40B4-BE49-F238E27FC236}">
                <a16:creationId xmlns:a16="http://schemas.microsoft.com/office/drawing/2014/main" id="{B0579856-5DD4-AB5F-6F91-AB596194055A}"/>
              </a:ext>
            </a:extLst>
          </p:cNvPr>
          <p:cNvSpPr txBox="1"/>
          <p:nvPr/>
        </p:nvSpPr>
        <p:spPr>
          <a:xfrm>
            <a:off x="4212311" y="1793046"/>
            <a:ext cx="3767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II. TÌM HIỂU CHI TIẾT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CD7B9E24-82CD-F735-7C30-CA00D6AAF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7284801">
            <a:off x="498496" y="1725250"/>
            <a:ext cx="764922" cy="10198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90F6C3-A0AD-1A77-7410-94FCED310C00}"/>
              </a:ext>
            </a:extLst>
          </p:cNvPr>
          <p:cNvSpPr txBox="1"/>
          <p:nvPr/>
        </p:nvSpPr>
        <p:spPr>
          <a:xfrm>
            <a:off x="1894970" y="2248500"/>
            <a:ext cx="840205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con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chim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chích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Arrow: Chevron 11">
            <a:extLst>
              <a:ext uri="{FF2B5EF4-FFF2-40B4-BE49-F238E27FC236}">
                <a16:creationId xmlns:a16="http://schemas.microsoft.com/office/drawing/2014/main" id="{763E2709-ADD3-64A7-D436-15095AABC99A}"/>
              </a:ext>
            </a:extLst>
          </p:cNvPr>
          <p:cNvSpPr/>
          <p:nvPr/>
        </p:nvSpPr>
        <p:spPr>
          <a:xfrm>
            <a:off x="4313952" y="3927131"/>
            <a:ext cx="401958" cy="50847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275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FC3E71-A3FE-3BD6-D42C-5CAC0BA81BBA}"/>
              </a:ext>
            </a:extLst>
          </p:cNvPr>
          <p:cNvSpPr txBox="1"/>
          <p:nvPr/>
        </p:nvSpPr>
        <p:spPr>
          <a:xfrm>
            <a:off x="5584640" y="3171336"/>
            <a:ext cx="5407025" cy="21407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Biểu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tượng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khăn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trở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ngại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cuộc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đời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con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trưởng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con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vượt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qua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thử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thách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ấy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03E911A1-C95C-242E-7A53-048E75779F59}"/>
              </a:ext>
            </a:extLst>
          </p:cNvPr>
          <p:cNvSpPr/>
          <p:nvPr/>
        </p:nvSpPr>
        <p:spPr>
          <a:xfrm>
            <a:off x="1200335" y="3645158"/>
            <a:ext cx="2646847" cy="1072421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bụi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gai,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bắt</a:t>
            </a:r>
            <a:endParaRPr lang="en-US" sz="23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Arrow: Chevron 17">
            <a:extLst>
              <a:ext uri="{FF2B5EF4-FFF2-40B4-BE49-F238E27FC236}">
                <a16:creationId xmlns:a16="http://schemas.microsoft.com/office/drawing/2014/main" id="{2792A14B-E774-FA88-32B6-C42571780305}"/>
              </a:ext>
            </a:extLst>
          </p:cNvPr>
          <p:cNvSpPr/>
          <p:nvPr/>
        </p:nvSpPr>
        <p:spPr>
          <a:xfrm>
            <a:off x="4715911" y="3927131"/>
            <a:ext cx="401958" cy="50847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275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8282670C-DB6A-1736-1B22-2D8F066546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3848"/>
          <a:stretch>
            <a:fillRect/>
          </a:stretch>
        </p:blipFill>
        <p:spPr>
          <a:xfrm flipH="1">
            <a:off x="191834" y="4903047"/>
            <a:ext cx="1468524" cy="191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6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sp>
        <p:nvSpPr>
          <p:cNvPr id="20" name="TextBox 13">
            <a:extLst>
              <a:ext uri="{FF2B5EF4-FFF2-40B4-BE49-F238E27FC236}">
                <a16:creationId xmlns:a16="http://schemas.microsoft.com/office/drawing/2014/main" id="{B0579856-5DD4-AB5F-6F91-AB596194055A}"/>
              </a:ext>
            </a:extLst>
          </p:cNvPr>
          <p:cNvSpPr txBox="1"/>
          <p:nvPr/>
        </p:nvSpPr>
        <p:spPr>
          <a:xfrm>
            <a:off x="4212311" y="1793046"/>
            <a:ext cx="3767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II. TÌM HIỂU CHI TIẾT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CD7B9E24-82CD-F735-7C30-CA00D6AAF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7284801">
            <a:off x="498496" y="1725250"/>
            <a:ext cx="764922" cy="10198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90F6C3-A0AD-1A77-7410-94FCED310C00}"/>
              </a:ext>
            </a:extLst>
          </p:cNvPr>
          <p:cNvSpPr txBox="1"/>
          <p:nvPr/>
        </p:nvSpPr>
        <p:spPr>
          <a:xfrm>
            <a:off x="1894970" y="2248500"/>
            <a:ext cx="840205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con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chim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chích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8282670C-DB6A-1736-1B22-2D8F066546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3848"/>
          <a:stretch>
            <a:fillRect/>
          </a:stretch>
        </p:blipFill>
        <p:spPr>
          <a:xfrm flipH="1">
            <a:off x="191834" y="5092219"/>
            <a:ext cx="1323670" cy="1728657"/>
          </a:xfrm>
          <a:prstGeom prst="rect">
            <a:avLst/>
          </a:prstGeom>
        </p:spPr>
      </p:pic>
      <p:sp>
        <p:nvSpPr>
          <p:cNvPr id="4" name="Arrow: Chevron 11">
            <a:extLst>
              <a:ext uri="{FF2B5EF4-FFF2-40B4-BE49-F238E27FC236}">
                <a16:creationId xmlns:a16="http://schemas.microsoft.com/office/drawing/2014/main" id="{C62017B5-7C94-F7DB-5377-1118C40ED403}"/>
              </a:ext>
            </a:extLst>
          </p:cNvPr>
          <p:cNvSpPr/>
          <p:nvPr/>
        </p:nvSpPr>
        <p:spPr>
          <a:xfrm>
            <a:off x="3124511" y="3699045"/>
            <a:ext cx="401958" cy="508473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275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CE4B8A-DA3B-E05E-1192-47B28BC72D48}"/>
              </a:ext>
            </a:extLst>
          </p:cNvPr>
          <p:cNvSpPr txBox="1"/>
          <p:nvPr/>
        </p:nvSpPr>
        <p:spPr>
          <a:xfrm>
            <a:off x="4294129" y="2821428"/>
            <a:ext cx="6955397" cy="10435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Biểu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tượng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non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nớt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hồn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nhiên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 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yếu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đuối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mong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mảnh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 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sức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chống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cự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yếu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ớt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 </a:t>
            </a:r>
          </a:p>
        </p:txBody>
      </p:sp>
      <p:sp>
        <p:nvSpPr>
          <p:cNvPr id="11" name="Rectangle: Rounded Corners 16">
            <a:extLst>
              <a:ext uri="{FF2B5EF4-FFF2-40B4-BE49-F238E27FC236}">
                <a16:creationId xmlns:a16="http://schemas.microsoft.com/office/drawing/2014/main" id="{1ACC3EE6-2CB3-62F6-A282-67D26EED3C7E}"/>
              </a:ext>
            </a:extLst>
          </p:cNvPr>
          <p:cNvSpPr/>
          <p:nvPr/>
        </p:nvSpPr>
        <p:spPr>
          <a:xfrm>
            <a:off x="274119" y="3377234"/>
            <a:ext cx="2658393" cy="1072421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Chim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chích bông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non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Arrow: Chevron 17">
            <a:extLst>
              <a:ext uri="{FF2B5EF4-FFF2-40B4-BE49-F238E27FC236}">
                <a16:creationId xmlns:a16="http://schemas.microsoft.com/office/drawing/2014/main" id="{2617C440-739C-4313-A87A-2C814E5E0F59}"/>
              </a:ext>
            </a:extLst>
          </p:cNvPr>
          <p:cNvSpPr/>
          <p:nvPr/>
        </p:nvSpPr>
        <p:spPr>
          <a:xfrm>
            <a:off x="3508173" y="3704799"/>
            <a:ext cx="401958" cy="508473"/>
          </a:xfrm>
          <a:prstGeom prst="chevron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275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2EA9AC-EE10-F13C-1A6D-353A5010F388}"/>
              </a:ext>
            </a:extLst>
          </p:cNvPr>
          <p:cNvSpPr txBox="1"/>
          <p:nvPr/>
        </p:nvSpPr>
        <p:spPr>
          <a:xfrm>
            <a:off x="4294129" y="4034852"/>
            <a:ext cx="6955397" cy="20517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liên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tưởng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con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bố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thời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ấu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hồi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tưởng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=&gt;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Mầm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non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cần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nâng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niu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châm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sóc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che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chở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giáo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dục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437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5" grpId="0" animBg="1"/>
      <p:bldP spid="11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sp>
        <p:nvSpPr>
          <p:cNvPr id="20" name="TextBox 13">
            <a:extLst>
              <a:ext uri="{FF2B5EF4-FFF2-40B4-BE49-F238E27FC236}">
                <a16:creationId xmlns:a16="http://schemas.microsoft.com/office/drawing/2014/main" id="{B0579856-5DD4-AB5F-6F91-AB596194055A}"/>
              </a:ext>
            </a:extLst>
          </p:cNvPr>
          <p:cNvSpPr txBox="1"/>
          <p:nvPr/>
        </p:nvSpPr>
        <p:spPr>
          <a:xfrm>
            <a:off x="4212311" y="1793046"/>
            <a:ext cx="3767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II. TÌM HIỂU CHI TIẾT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CD7B9E24-82CD-F735-7C30-CA00D6AAF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7284801">
            <a:off x="498496" y="1725250"/>
            <a:ext cx="764922" cy="10198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90F6C3-A0AD-1A77-7410-94FCED310C00}"/>
              </a:ext>
            </a:extLst>
          </p:cNvPr>
          <p:cNvSpPr txBox="1"/>
          <p:nvPr/>
        </p:nvSpPr>
        <p:spPr>
          <a:xfrm>
            <a:off x="1894970" y="2248500"/>
            <a:ext cx="840205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con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chim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chích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8282670C-DB6A-1736-1B22-2D8F066546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3848"/>
          <a:stretch>
            <a:fillRect/>
          </a:stretch>
        </p:blipFill>
        <p:spPr>
          <a:xfrm flipH="1">
            <a:off x="191834" y="5092219"/>
            <a:ext cx="1323670" cy="1728657"/>
          </a:xfrm>
          <a:prstGeom prst="rect">
            <a:avLst/>
          </a:prstGeom>
        </p:spPr>
      </p:pic>
      <p:sp>
        <p:nvSpPr>
          <p:cNvPr id="7" name="Arrow: Chevron 12">
            <a:extLst>
              <a:ext uri="{FF2B5EF4-FFF2-40B4-BE49-F238E27FC236}">
                <a16:creationId xmlns:a16="http://schemas.microsoft.com/office/drawing/2014/main" id="{4AD9CE97-5970-DE60-855C-D66A4C82BE0A}"/>
              </a:ext>
            </a:extLst>
          </p:cNvPr>
          <p:cNvSpPr/>
          <p:nvPr/>
        </p:nvSpPr>
        <p:spPr>
          <a:xfrm>
            <a:off x="3291054" y="3746274"/>
            <a:ext cx="401958" cy="508473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0EBE40-15C0-FEF6-53C9-203B3CA82142}"/>
              </a:ext>
            </a:extLst>
          </p:cNvPr>
          <p:cNvSpPr txBox="1"/>
          <p:nvPr/>
        </p:nvSpPr>
        <p:spPr>
          <a:xfrm>
            <a:off x="4521840" y="2777701"/>
            <a:ext cx="6718509" cy="106824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err="1">
                <a:latin typeface="UTM Avo" panose="02040603050506020204" pitchFamily="18"/>
                <a:cs typeface="Arial" panose="020B0604020202020204" pitchFamily="34" charset="0"/>
              </a:rPr>
              <a:t>Biểu</a:t>
            </a:r>
            <a:r>
              <a:rPr lang="en-US" sz="2200">
                <a:latin typeface="UTM Avo" panose="02040603050506020204" pitchFamily="18"/>
                <a:cs typeface="Arial" panose="020B0604020202020204" pitchFamily="34" charset="0"/>
              </a:rPr>
              <a:t> tượng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>
                <a:latin typeface="UTM Avo" panose="02040603050506020204" pitchFamily="18"/>
                <a:cs typeface="Arial" panose="020B0604020202020204" pitchFamily="34" charset="0"/>
              </a:rPr>
              <a:t>cho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trưởng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lòng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yêu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thương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con.</a:t>
            </a:r>
          </a:p>
        </p:txBody>
      </p:sp>
      <p:sp>
        <p:nvSpPr>
          <p:cNvPr id="9" name="Rectangle: Rounded Corners 18">
            <a:extLst>
              <a:ext uri="{FF2B5EF4-FFF2-40B4-BE49-F238E27FC236}">
                <a16:creationId xmlns:a16="http://schemas.microsoft.com/office/drawing/2014/main" id="{D641D5F3-7955-EE46-7E9D-37D3F79E35B3}"/>
              </a:ext>
            </a:extLst>
          </p:cNvPr>
          <p:cNvSpPr/>
          <p:nvPr/>
        </p:nvSpPr>
        <p:spPr>
          <a:xfrm>
            <a:off x="804990" y="3494400"/>
            <a:ext cx="2244887" cy="1072421"/>
          </a:xfrm>
          <a:prstGeom prst="round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Chim mẹ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Arrow: Chevron 19">
            <a:extLst>
              <a:ext uri="{FF2B5EF4-FFF2-40B4-BE49-F238E27FC236}">
                <a16:creationId xmlns:a16="http://schemas.microsoft.com/office/drawing/2014/main" id="{620ECCA5-012C-4AA7-7529-D25DDE08C52E}"/>
              </a:ext>
            </a:extLst>
          </p:cNvPr>
          <p:cNvSpPr/>
          <p:nvPr/>
        </p:nvSpPr>
        <p:spPr>
          <a:xfrm>
            <a:off x="3674715" y="3752027"/>
            <a:ext cx="401958" cy="508473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34AF1B-C644-9094-744D-94261D81DB34}"/>
              </a:ext>
            </a:extLst>
          </p:cNvPr>
          <p:cNvSpPr txBox="1"/>
          <p:nvPr/>
        </p:nvSpPr>
        <p:spPr>
          <a:xfrm>
            <a:off x="4521839" y="4000511"/>
            <a:ext cx="6718509" cy="21185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liên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tưởng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ông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bố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trưởng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tấm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lòng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yêu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thương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 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trải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nghiệm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giáo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dục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hướng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dẫn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lớp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phát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triển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782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4" name="Picture 19">
            <a:extLst>
              <a:ext uri="{FF2B5EF4-FFF2-40B4-BE49-F238E27FC236}">
                <a16:creationId xmlns:a16="http://schemas.microsoft.com/office/drawing/2014/main" id="{53B190F5-B3BB-A8BD-244C-3865415C00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834129"/>
            <a:ext cx="2633376" cy="1082976"/>
          </a:xfrm>
          <a:prstGeom prst="rect">
            <a:avLst/>
          </a:prstGeom>
        </p:spPr>
      </p:pic>
      <p:pic>
        <p:nvPicPr>
          <p:cNvPr id="5" name="Picture 22">
            <a:extLst>
              <a:ext uri="{FF2B5EF4-FFF2-40B4-BE49-F238E27FC236}">
                <a16:creationId xmlns:a16="http://schemas.microsoft.com/office/drawing/2014/main" id="{CD1F2B9C-31DD-3F23-3841-8B23299CFF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017908" y="755008"/>
            <a:ext cx="1914344" cy="877119"/>
          </a:xfrm>
          <a:prstGeom prst="rect">
            <a:avLst/>
          </a:prstGeom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EDAC735C-B410-1F41-A7A5-777E0E362AF3}"/>
              </a:ext>
            </a:extLst>
          </p:cNvPr>
          <p:cNvSpPr txBox="1"/>
          <p:nvPr/>
        </p:nvSpPr>
        <p:spPr>
          <a:xfrm>
            <a:off x="2633376" y="1827976"/>
            <a:ext cx="6925248" cy="51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507"/>
              </a:lnSpc>
            </a:pP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III. TỔNG KẾT</a:t>
            </a: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45DEB69D-AA9F-E57D-3F57-0731DBE8B5DD}"/>
              </a:ext>
            </a:extLst>
          </p:cNvPr>
          <p:cNvSpPr/>
          <p:nvPr/>
        </p:nvSpPr>
        <p:spPr>
          <a:xfrm>
            <a:off x="1989137" y="2486634"/>
            <a:ext cx="8213725" cy="2494440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5953760" y="6350000"/>
                </a:moveTo>
                <a:lnTo>
                  <a:pt x="396240" y="6350000"/>
                </a:lnTo>
                <a:cubicBezTo>
                  <a:pt x="177800" y="6350000"/>
                  <a:pt x="0" y="6172200"/>
                  <a:pt x="0" y="5953760"/>
                </a:cubicBezTo>
                <a:lnTo>
                  <a:pt x="0" y="396240"/>
                </a:lnTo>
                <a:cubicBezTo>
                  <a:pt x="0" y="177800"/>
                  <a:pt x="177800" y="0"/>
                  <a:pt x="396240" y="0"/>
                </a:cubicBezTo>
                <a:lnTo>
                  <a:pt x="5955030" y="0"/>
                </a:lnTo>
                <a:cubicBezTo>
                  <a:pt x="6172200" y="0"/>
                  <a:pt x="6350000" y="177800"/>
                  <a:pt x="6350000" y="396240"/>
                </a:cubicBezTo>
                <a:lnTo>
                  <a:pt x="6350000" y="5955030"/>
                </a:lnTo>
                <a:cubicBezTo>
                  <a:pt x="6350000" y="6172200"/>
                  <a:pt x="6172200" y="6350000"/>
                  <a:pt x="5953760" y="6350000"/>
                </a:cubicBezTo>
                <a:close/>
                <a:moveTo>
                  <a:pt x="396240" y="179070"/>
                </a:moveTo>
                <a:cubicBezTo>
                  <a:pt x="276860" y="179070"/>
                  <a:pt x="179070" y="276860"/>
                  <a:pt x="179070" y="396240"/>
                </a:cubicBezTo>
                <a:lnTo>
                  <a:pt x="179070" y="5955030"/>
                </a:lnTo>
                <a:cubicBezTo>
                  <a:pt x="179070" y="6074410"/>
                  <a:pt x="276860" y="6172200"/>
                  <a:pt x="396240" y="6172200"/>
                </a:cubicBezTo>
                <a:lnTo>
                  <a:pt x="5955030" y="6172200"/>
                </a:lnTo>
                <a:cubicBezTo>
                  <a:pt x="6074410" y="6172200"/>
                  <a:pt x="6172200" y="6074410"/>
                  <a:pt x="6172200" y="5955030"/>
                </a:cubicBezTo>
                <a:lnTo>
                  <a:pt x="6172200" y="396240"/>
                </a:lnTo>
                <a:cubicBezTo>
                  <a:pt x="6172200" y="276860"/>
                  <a:pt x="6074410" y="179070"/>
                  <a:pt x="5955030" y="179070"/>
                </a:cubicBezTo>
                <a:lnTo>
                  <a:pt x="396240" y="179070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E6452-25A2-785D-341C-6449DB85D3AF}"/>
              </a:ext>
            </a:extLst>
          </p:cNvPr>
          <p:cNvSpPr txBox="1"/>
          <p:nvPr/>
        </p:nvSpPr>
        <p:spPr>
          <a:xfrm>
            <a:off x="2404124" y="2796690"/>
            <a:ext cx="7383749" cy="1741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00" kern="100" dirty="0">
                <a:solidFill>
                  <a:schemeClr val="tx1"/>
                </a:solidFill>
                <a:latin typeface="UTM Avo" panose="02040603050506020204" pitchFamily="18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vi-VN" sz="2500" b="1" kern="100" dirty="0">
                <a:solidFill>
                  <a:schemeClr val="tx1"/>
                </a:solidFill>
                <a:latin typeface="UTM Avo" panose="02040603050506020204" pitchFamily="18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Truyện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ý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nghĩa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lang="fr-FR" sz="25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đặc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sắc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truyện</a:t>
            </a: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fr-FR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vi-VN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rút ra được điều gì sau câu chuyện?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8997707-361D-2325-E8FA-164AFD686C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624" y="3231047"/>
            <a:ext cx="2749681" cy="313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9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1CAEF2-FB9F-E0DD-DAF2-873D04897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4" name="Picture 19">
            <a:extLst>
              <a:ext uri="{FF2B5EF4-FFF2-40B4-BE49-F238E27FC236}">
                <a16:creationId xmlns:a16="http://schemas.microsoft.com/office/drawing/2014/main" id="{53B190F5-B3BB-A8BD-244C-3865415C00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1082479">
            <a:off x="-142281" y="1883723"/>
            <a:ext cx="2633376" cy="1082976"/>
          </a:xfrm>
          <a:prstGeom prst="rect">
            <a:avLst/>
          </a:prstGeom>
        </p:spPr>
      </p:pic>
      <p:pic>
        <p:nvPicPr>
          <p:cNvPr id="5" name="Picture 22">
            <a:extLst>
              <a:ext uri="{FF2B5EF4-FFF2-40B4-BE49-F238E27FC236}">
                <a16:creationId xmlns:a16="http://schemas.microsoft.com/office/drawing/2014/main" id="{CD1F2B9C-31DD-3F23-3841-8B23299CFF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017908" y="755008"/>
            <a:ext cx="1914344" cy="877119"/>
          </a:xfrm>
          <a:prstGeom prst="rect">
            <a:avLst/>
          </a:prstGeom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EDAC735C-B410-1F41-A7A5-777E0E362AF3}"/>
              </a:ext>
            </a:extLst>
          </p:cNvPr>
          <p:cNvSpPr txBox="1"/>
          <p:nvPr/>
        </p:nvSpPr>
        <p:spPr>
          <a:xfrm>
            <a:off x="2633376" y="1742212"/>
            <a:ext cx="6925248" cy="51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507"/>
              </a:lnSpc>
            </a:pP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III. TỔNG KẾT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1F0DD5E-2F59-7554-4BB3-21AC01721109}"/>
              </a:ext>
            </a:extLst>
          </p:cNvPr>
          <p:cNvGrpSpPr/>
          <p:nvPr/>
        </p:nvGrpSpPr>
        <p:grpSpPr>
          <a:xfrm>
            <a:off x="1581083" y="2308337"/>
            <a:ext cx="9029834" cy="3921516"/>
            <a:chOff x="0" y="0"/>
            <a:chExt cx="11605404" cy="3858826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23625BB5-CDFF-6CBA-8928-F5D146F3F33E}"/>
                </a:ext>
              </a:extLst>
            </p:cNvPr>
            <p:cNvSpPr/>
            <p:nvPr/>
          </p:nvSpPr>
          <p:spPr>
            <a:xfrm>
              <a:off x="10160" y="16510"/>
              <a:ext cx="11582544" cy="3830886"/>
            </a:xfrm>
            <a:custGeom>
              <a:avLst/>
              <a:gdLst/>
              <a:ahLst/>
              <a:cxnLst/>
              <a:rect l="l" t="t" r="r" b="b"/>
              <a:pathLst>
                <a:path w="11582544" h="3830886">
                  <a:moveTo>
                    <a:pt x="11582544" y="3830886"/>
                  </a:moveTo>
                  <a:lnTo>
                    <a:pt x="0" y="3823266"/>
                  </a:lnTo>
                  <a:lnTo>
                    <a:pt x="0" y="1341878"/>
                  </a:lnTo>
                  <a:lnTo>
                    <a:pt x="17780" y="19050"/>
                  </a:lnTo>
                  <a:lnTo>
                    <a:pt x="5774103" y="0"/>
                  </a:lnTo>
                  <a:lnTo>
                    <a:pt x="11563494" y="5080"/>
                  </a:lnTo>
                  <a:close/>
                </a:path>
              </a:pathLst>
            </a:cu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2C7F177E-6C3C-67AD-040B-80AD2D65DA65}"/>
                </a:ext>
              </a:extLst>
            </p:cNvPr>
            <p:cNvSpPr/>
            <p:nvPr/>
          </p:nvSpPr>
          <p:spPr>
            <a:xfrm>
              <a:off x="-3810" y="0"/>
              <a:ext cx="11611754" cy="3857556"/>
            </a:xfrm>
            <a:custGeom>
              <a:avLst/>
              <a:gdLst/>
              <a:ahLst/>
              <a:cxnLst/>
              <a:rect l="l" t="t" r="r" b="b"/>
              <a:pathLst>
                <a:path w="11611754" h="3857556">
                  <a:moveTo>
                    <a:pt x="11577464" y="21590"/>
                  </a:moveTo>
                  <a:cubicBezTo>
                    <a:pt x="11578734" y="34290"/>
                    <a:pt x="11578734" y="44450"/>
                    <a:pt x="11580004" y="54610"/>
                  </a:cubicBezTo>
                  <a:cubicBezTo>
                    <a:pt x="11582544" y="122079"/>
                    <a:pt x="11583814" y="205694"/>
                    <a:pt x="11586354" y="286323"/>
                  </a:cubicBezTo>
                  <a:cubicBezTo>
                    <a:pt x="11586354" y="402787"/>
                    <a:pt x="11599054" y="2699216"/>
                    <a:pt x="11605404" y="2815680"/>
                  </a:cubicBezTo>
                  <a:cubicBezTo>
                    <a:pt x="11611754" y="2991869"/>
                    <a:pt x="11607944" y="3171044"/>
                    <a:pt x="11607944" y="3347233"/>
                  </a:cubicBezTo>
                  <a:cubicBezTo>
                    <a:pt x="11607944" y="3502519"/>
                    <a:pt x="11609214" y="3645859"/>
                    <a:pt x="11610484" y="3796596"/>
                  </a:cubicBezTo>
                  <a:cubicBezTo>
                    <a:pt x="11610484" y="3818186"/>
                    <a:pt x="11610484" y="3832156"/>
                    <a:pt x="11610484" y="3856286"/>
                  </a:cubicBezTo>
                  <a:cubicBezTo>
                    <a:pt x="11587624" y="3856286"/>
                    <a:pt x="11567304" y="3857556"/>
                    <a:pt x="11514882" y="3856286"/>
                  </a:cubicBezTo>
                  <a:cubicBezTo>
                    <a:pt x="10922139" y="3851206"/>
                    <a:pt x="10320277" y="3857556"/>
                    <a:pt x="9727534" y="3852476"/>
                  </a:cubicBezTo>
                  <a:cubicBezTo>
                    <a:pt x="9371888" y="3848666"/>
                    <a:pt x="9025362" y="3851206"/>
                    <a:pt x="8669715" y="3848666"/>
                  </a:cubicBezTo>
                  <a:cubicBezTo>
                    <a:pt x="8505571" y="3847396"/>
                    <a:pt x="8341427" y="3846126"/>
                    <a:pt x="8177282" y="3844856"/>
                  </a:cubicBezTo>
                  <a:cubicBezTo>
                    <a:pt x="8076972" y="3844856"/>
                    <a:pt x="7985781" y="3846126"/>
                    <a:pt x="7885471" y="3846126"/>
                  </a:cubicBezTo>
                  <a:cubicBezTo>
                    <a:pt x="7630135" y="3844856"/>
                    <a:pt x="6927963" y="3846126"/>
                    <a:pt x="6672627" y="3844856"/>
                  </a:cubicBezTo>
                  <a:cubicBezTo>
                    <a:pt x="6490245" y="3843586"/>
                    <a:pt x="2842595" y="3852476"/>
                    <a:pt x="2660213" y="3851206"/>
                  </a:cubicBezTo>
                  <a:cubicBezTo>
                    <a:pt x="2614617" y="3851206"/>
                    <a:pt x="2559903" y="3852476"/>
                    <a:pt x="2514307" y="3852476"/>
                  </a:cubicBezTo>
                  <a:cubicBezTo>
                    <a:pt x="2404878" y="3852476"/>
                    <a:pt x="2304567" y="3853746"/>
                    <a:pt x="2195138" y="3853746"/>
                  </a:cubicBezTo>
                  <a:cubicBezTo>
                    <a:pt x="1921564" y="3853746"/>
                    <a:pt x="1657109" y="3852476"/>
                    <a:pt x="1383536" y="3851206"/>
                  </a:cubicBezTo>
                  <a:cubicBezTo>
                    <a:pt x="1219392" y="3849936"/>
                    <a:pt x="1055247" y="3848666"/>
                    <a:pt x="900222" y="3847396"/>
                  </a:cubicBezTo>
                  <a:cubicBezTo>
                    <a:pt x="608410" y="3846126"/>
                    <a:pt x="316598" y="3844856"/>
                    <a:pt x="48260" y="3844856"/>
                  </a:cubicBezTo>
                  <a:cubicBezTo>
                    <a:pt x="38100" y="3844856"/>
                    <a:pt x="29210" y="3844856"/>
                    <a:pt x="19050" y="3843586"/>
                  </a:cubicBezTo>
                  <a:cubicBezTo>
                    <a:pt x="10160" y="3842316"/>
                    <a:pt x="5080" y="3835966"/>
                    <a:pt x="7620" y="3827076"/>
                  </a:cubicBezTo>
                  <a:cubicBezTo>
                    <a:pt x="16510" y="3795171"/>
                    <a:pt x="12700" y="3720515"/>
                    <a:pt x="11430" y="3642873"/>
                  </a:cubicBezTo>
                  <a:cubicBezTo>
                    <a:pt x="10160" y="3484601"/>
                    <a:pt x="6350" y="3329316"/>
                    <a:pt x="7620" y="3171044"/>
                  </a:cubicBezTo>
                  <a:cubicBezTo>
                    <a:pt x="5080" y="2973952"/>
                    <a:pt x="0" y="534182"/>
                    <a:pt x="7620" y="334103"/>
                  </a:cubicBezTo>
                  <a:cubicBezTo>
                    <a:pt x="8890" y="295282"/>
                    <a:pt x="7620" y="253474"/>
                    <a:pt x="8890" y="214653"/>
                  </a:cubicBezTo>
                  <a:cubicBezTo>
                    <a:pt x="10160" y="151942"/>
                    <a:pt x="12700" y="83258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8620" y="30480"/>
                    <a:pt x="234526" y="29210"/>
                  </a:cubicBezTo>
                  <a:cubicBezTo>
                    <a:pt x="480743" y="25400"/>
                    <a:pt x="726959" y="22860"/>
                    <a:pt x="982294" y="20320"/>
                  </a:cubicBezTo>
                  <a:cubicBezTo>
                    <a:pt x="1155558" y="17780"/>
                    <a:pt x="1328821" y="16510"/>
                    <a:pt x="1492965" y="13970"/>
                  </a:cubicBezTo>
                  <a:cubicBezTo>
                    <a:pt x="1657109" y="11430"/>
                    <a:pt x="1830373" y="8890"/>
                    <a:pt x="1994517" y="8890"/>
                  </a:cubicBezTo>
                  <a:cubicBezTo>
                    <a:pt x="2176900" y="7620"/>
                    <a:pt x="2359282" y="10160"/>
                    <a:pt x="2541665" y="8890"/>
                  </a:cubicBezTo>
                  <a:cubicBezTo>
                    <a:pt x="2769643" y="8890"/>
                    <a:pt x="6900605" y="6350"/>
                    <a:pt x="7128584" y="5080"/>
                  </a:cubicBezTo>
                  <a:cubicBezTo>
                    <a:pt x="7347442" y="3810"/>
                    <a:pt x="7566301" y="2540"/>
                    <a:pt x="7794279" y="2540"/>
                  </a:cubicBezTo>
                  <a:cubicBezTo>
                    <a:pt x="8168164" y="1270"/>
                    <a:pt x="8532929" y="0"/>
                    <a:pt x="8906813" y="0"/>
                  </a:cubicBezTo>
                  <a:cubicBezTo>
                    <a:pt x="9061838" y="0"/>
                    <a:pt x="9225982" y="2540"/>
                    <a:pt x="9381007" y="2540"/>
                  </a:cubicBezTo>
                  <a:cubicBezTo>
                    <a:pt x="9809606" y="3810"/>
                    <a:pt x="10247324" y="5080"/>
                    <a:pt x="10675923" y="7620"/>
                  </a:cubicBezTo>
                  <a:cubicBezTo>
                    <a:pt x="10903900" y="8890"/>
                    <a:pt x="11131879" y="12700"/>
                    <a:pt x="11359857" y="16510"/>
                  </a:cubicBezTo>
                  <a:cubicBezTo>
                    <a:pt x="11414572" y="16510"/>
                    <a:pt x="11469286" y="16510"/>
                    <a:pt x="11514882" y="16510"/>
                  </a:cubicBezTo>
                  <a:cubicBezTo>
                    <a:pt x="11558414" y="17780"/>
                    <a:pt x="11567304" y="20320"/>
                    <a:pt x="11577464" y="21590"/>
                  </a:cubicBezTo>
                  <a:close/>
                  <a:moveTo>
                    <a:pt x="11587624" y="3839776"/>
                  </a:moveTo>
                  <a:cubicBezTo>
                    <a:pt x="11588894" y="3823266"/>
                    <a:pt x="11590164" y="3810566"/>
                    <a:pt x="11590164" y="3797866"/>
                  </a:cubicBezTo>
                  <a:cubicBezTo>
                    <a:pt x="11588894" y="3630928"/>
                    <a:pt x="11587624" y="3472656"/>
                    <a:pt x="11587624" y="3302440"/>
                  </a:cubicBezTo>
                  <a:cubicBezTo>
                    <a:pt x="11587624" y="3224797"/>
                    <a:pt x="11590164" y="3147154"/>
                    <a:pt x="11588894" y="3069512"/>
                  </a:cubicBezTo>
                  <a:cubicBezTo>
                    <a:pt x="11588894" y="2997842"/>
                    <a:pt x="11587624" y="2923185"/>
                    <a:pt x="11586354" y="2851515"/>
                  </a:cubicBezTo>
                  <a:cubicBezTo>
                    <a:pt x="11581274" y="2741024"/>
                    <a:pt x="11569844" y="453553"/>
                    <a:pt x="11569844" y="343062"/>
                  </a:cubicBezTo>
                  <a:cubicBezTo>
                    <a:pt x="11567304" y="250488"/>
                    <a:pt x="11564764" y="154928"/>
                    <a:pt x="11562224" y="63500"/>
                  </a:cubicBezTo>
                  <a:cubicBezTo>
                    <a:pt x="11560954" y="44450"/>
                    <a:pt x="11559684" y="43180"/>
                    <a:pt x="11487525" y="41910"/>
                  </a:cubicBezTo>
                  <a:cubicBezTo>
                    <a:pt x="11460167" y="41910"/>
                    <a:pt x="11441930" y="41910"/>
                    <a:pt x="11414572" y="40640"/>
                  </a:cubicBezTo>
                  <a:cubicBezTo>
                    <a:pt x="11186594" y="36830"/>
                    <a:pt x="10949497" y="31750"/>
                    <a:pt x="10721519" y="30480"/>
                  </a:cubicBezTo>
                  <a:cubicBezTo>
                    <a:pt x="10165252" y="26670"/>
                    <a:pt x="9599866" y="25400"/>
                    <a:pt x="9043600" y="22860"/>
                  </a:cubicBezTo>
                  <a:cubicBezTo>
                    <a:pt x="8961528" y="22860"/>
                    <a:pt x="8870336" y="22860"/>
                    <a:pt x="8788265" y="22860"/>
                  </a:cubicBezTo>
                  <a:cubicBezTo>
                    <a:pt x="8651478" y="22860"/>
                    <a:pt x="8514691" y="22860"/>
                    <a:pt x="8387023" y="22860"/>
                  </a:cubicBezTo>
                  <a:cubicBezTo>
                    <a:pt x="8095211" y="22860"/>
                    <a:pt x="7803399" y="22860"/>
                    <a:pt x="7520706" y="24130"/>
                  </a:cubicBezTo>
                  <a:cubicBezTo>
                    <a:pt x="7274489" y="25400"/>
                    <a:pt x="3125288" y="29210"/>
                    <a:pt x="2879072" y="29210"/>
                  </a:cubicBezTo>
                  <a:cubicBezTo>
                    <a:pt x="2477831" y="29210"/>
                    <a:pt x="2076589" y="26670"/>
                    <a:pt x="1675348" y="33020"/>
                  </a:cubicBezTo>
                  <a:cubicBezTo>
                    <a:pt x="1465608" y="36830"/>
                    <a:pt x="1264987" y="36830"/>
                    <a:pt x="1064366" y="38100"/>
                  </a:cubicBezTo>
                  <a:cubicBezTo>
                    <a:pt x="717840" y="41910"/>
                    <a:pt x="371313" y="45720"/>
                    <a:pt x="49530" y="50800"/>
                  </a:cubicBezTo>
                  <a:cubicBezTo>
                    <a:pt x="36830" y="50800"/>
                    <a:pt x="34290" y="53340"/>
                    <a:pt x="33020" y="74299"/>
                  </a:cubicBezTo>
                  <a:cubicBezTo>
                    <a:pt x="31750" y="128051"/>
                    <a:pt x="31750" y="181804"/>
                    <a:pt x="30480" y="235557"/>
                  </a:cubicBezTo>
                  <a:cubicBezTo>
                    <a:pt x="29210" y="325144"/>
                    <a:pt x="26670" y="411746"/>
                    <a:pt x="25400" y="501333"/>
                  </a:cubicBezTo>
                  <a:cubicBezTo>
                    <a:pt x="20320" y="596893"/>
                    <a:pt x="26670" y="2932144"/>
                    <a:pt x="29210" y="3027704"/>
                  </a:cubicBezTo>
                  <a:cubicBezTo>
                    <a:pt x="29210" y="3129237"/>
                    <a:pt x="29210" y="3233756"/>
                    <a:pt x="30480" y="3335289"/>
                  </a:cubicBezTo>
                  <a:cubicBezTo>
                    <a:pt x="30480" y="3409945"/>
                    <a:pt x="33020" y="3484601"/>
                    <a:pt x="33020" y="3559258"/>
                  </a:cubicBezTo>
                  <a:cubicBezTo>
                    <a:pt x="33020" y="3639886"/>
                    <a:pt x="33020" y="3720515"/>
                    <a:pt x="31750" y="3797866"/>
                  </a:cubicBezTo>
                  <a:cubicBezTo>
                    <a:pt x="31750" y="3801676"/>
                    <a:pt x="31750" y="3804216"/>
                    <a:pt x="31750" y="3808026"/>
                  </a:cubicBezTo>
                  <a:cubicBezTo>
                    <a:pt x="31750" y="3818186"/>
                    <a:pt x="35560" y="3821996"/>
                    <a:pt x="44450" y="3821996"/>
                  </a:cubicBezTo>
                  <a:cubicBezTo>
                    <a:pt x="106859" y="3821996"/>
                    <a:pt x="234526" y="3823266"/>
                    <a:pt x="353075" y="3823266"/>
                  </a:cubicBezTo>
                  <a:cubicBezTo>
                    <a:pt x="526338" y="3823266"/>
                    <a:pt x="708721" y="3820726"/>
                    <a:pt x="881984" y="3823266"/>
                  </a:cubicBezTo>
                  <a:cubicBezTo>
                    <a:pt x="1164677" y="3827076"/>
                    <a:pt x="1447370" y="3829616"/>
                    <a:pt x="1730063" y="3828346"/>
                  </a:cubicBezTo>
                  <a:cubicBezTo>
                    <a:pt x="1912445" y="3827076"/>
                    <a:pt x="2085708" y="3829616"/>
                    <a:pt x="2268091" y="3829616"/>
                  </a:cubicBezTo>
                  <a:cubicBezTo>
                    <a:pt x="2532545" y="3829616"/>
                    <a:pt x="2797000" y="3828346"/>
                    <a:pt x="3061455" y="3829616"/>
                  </a:cubicBezTo>
                  <a:cubicBezTo>
                    <a:pt x="3453577" y="3830886"/>
                    <a:pt x="7757803" y="3820726"/>
                    <a:pt x="8159045" y="3823266"/>
                  </a:cubicBezTo>
                  <a:cubicBezTo>
                    <a:pt x="8332308" y="3824536"/>
                    <a:pt x="8505572" y="3825806"/>
                    <a:pt x="8669716" y="3825806"/>
                  </a:cubicBezTo>
                  <a:cubicBezTo>
                    <a:pt x="8970646" y="3828346"/>
                    <a:pt x="9262459" y="3824536"/>
                    <a:pt x="9563390" y="3828346"/>
                  </a:cubicBezTo>
                  <a:cubicBezTo>
                    <a:pt x="9809606" y="3830886"/>
                    <a:pt x="10055823" y="3830886"/>
                    <a:pt x="10302039" y="3833426"/>
                  </a:cubicBezTo>
                  <a:cubicBezTo>
                    <a:pt x="10666804" y="3837236"/>
                    <a:pt x="11031569" y="3839776"/>
                    <a:pt x="11396334" y="3841046"/>
                  </a:cubicBezTo>
                  <a:cubicBezTo>
                    <a:pt x="11533120" y="3841046"/>
                    <a:pt x="11567304" y="3839776"/>
                    <a:pt x="11587624" y="3839776"/>
                  </a:cubicBezTo>
                  <a:close/>
                </a:path>
              </a:pathLst>
            </a:cu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6C3BE28-AD1A-7D40-E1E6-ECC0587C6C2C}"/>
              </a:ext>
            </a:extLst>
          </p:cNvPr>
          <p:cNvSpPr txBox="1"/>
          <p:nvPr/>
        </p:nvSpPr>
        <p:spPr>
          <a:xfrm>
            <a:off x="1758228" y="2597617"/>
            <a:ext cx="8799785" cy="3218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383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383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dung: </a:t>
            </a:r>
            <a:r>
              <a:rPr lang="vi-VN" sz="2275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Văn bản là câu chuyện nhắc nhở con người hãy biết yêu thương, nâng niu và bảo vệ loài vật, đừng vô tình trở thành kẻ nhẫn tâm, thô bạo. </a:t>
            </a:r>
            <a:endParaRPr lang="en-US" sz="2275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275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- </a:t>
            </a:r>
            <a:r>
              <a:rPr lang="vi-VN" sz="2275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Truyện cũng </a:t>
            </a:r>
            <a:r>
              <a:rPr lang="vi-VN" sz="2275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ca ngợi những tâm hồn nhân hậu, trong sáng.</a:t>
            </a:r>
            <a:endParaRPr lang="en-US" sz="2275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383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383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83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383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vi-VN" sz="2275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Nghệ thuật "truyện lồng trong truyện" </a:t>
            </a:r>
            <a:r>
              <a:rPr lang="en-US" sz="2275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vô</a:t>
            </a:r>
            <a:r>
              <a:rPr lang="en-US" sz="2275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75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275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275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độc đáo, sinh động.</a:t>
            </a:r>
            <a:endParaRPr lang="en-US" sz="2275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28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43FE29E1-D15D-84FE-96A9-C9D560E1E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42900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31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DFAD630-6985-9C1C-C876-7A497F4B5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3" name="Picture 20">
            <a:extLst>
              <a:ext uri="{FF2B5EF4-FFF2-40B4-BE49-F238E27FC236}">
                <a16:creationId xmlns:a16="http://schemas.microsoft.com/office/drawing/2014/main" id="{ED641F85-BC59-2909-B0FA-15F453C24D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22365" y="5539561"/>
            <a:ext cx="1333407" cy="113506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868952C-2E12-5C0C-1602-68C5F41BEE75}"/>
              </a:ext>
            </a:extLst>
          </p:cNvPr>
          <p:cNvGrpSpPr/>
          <p:nvPr/>
        </p:nvGrpSpPr>
        <p:grpSpPr>
          <a:xfrm>
            <a:off x="1725915" y="2140201"/>
            <a:ext cx="8740169" cy="3931719"/>
            <a:chOff x="0" y="0"/>
            <a:chExt cx="1913890" cy="153378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5A55D15-4754-8555-00B2-7E0728F9B039}"/>
                </a:ext>
              </a:extLst>
            </p:cNvPr>
            <p:cNvSpPr/>
            <p:nvPr/>
          </p:nvSpPr>
          <p:spPr>
            <a:xfrm>
              <a:off x="0" y="0"/>
              <a:ext cx="1913890" cy="1533782"/>
            </a:xfrm>
            <a:custGeom>
              <a:avLst/>
              <a:gdLst/>
              <a:ahLst/>
              <a:cxnLst/>
              <a:rect l="l" t="t" r="r" b="b"/>
              <a:pathLst>
                <a:path w="1913890" h="1533782">
                  <a:moveTo>
                    <a:pt x="0" y="0"/>
                  </a:moveTo>
                  <a:lnTo>
                    <a:pt x="1913890" y="0"/>
                  </a:lnTo>
                  <a:lnTo>
                    <a:pt x="1913890" y="1533782"/>
                  </a:lnTo>
                  <a:lnTo>
                    <a:pt x="0" y="1533782"/>
                  </a:lnTo>
                  <a:close/>
                </a:path>
              </a:pathLst>
            </a:custGeom>
            <a:grpFill/>
          </p:spPr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9AC25A1A-B60F-8C42-F0E6-1C8416D2A1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9969310">
            <a:off x="1206610" y="2066652"/>
            <a:ext cx="1529544" cy="49501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ACF293D-A7E9-B994-D2F6-00A092F3D4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195863">
            <a:off x="9516420" y="2066652"/>
            <a:ext cx="1529544" cy="4950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D2D216-F4A3-62B7-6A6E-B72DAF43F2A3}"/>
              </a:ext>
            </a:extLst>
          </p:cNvPr>
          <p:cNvSpPr txBox="1"/>
          <p:nvPr/>
        </p:nvSpPr>
        <p:spPr>
          <a:xfrm>
            <a:off x="2130492" y="2648401"/>
            <a:ext cx="8023422" cy="320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Chỉ ra điểm giống nhau giữa hai câu chuyện trong văn bản này:</a:t>
            </a:r>
          </a:p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a) Chuyện của người cha trong quá khứ.</a:t>
            </a:r>
          </a:p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b) Chuyện hiện tại của hai cha con Ò Khìn.</a:t>
            </a:r>
          </a:p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Từ đó em hiểu cách viết "truyện trong truyện" ở đây thế nào?</a:t>
            </a:r>
            <a:endParaRPr lang="en-US" sz="23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F7C84BA8-A6B5-6905-933C-F4B6B4FA30F6}"/>
              </a:ext>
            </a:extLst>
          </p:cNvPr>
          <p:cNvSpPr txBox="1"/>
          <p:nvPr/>
        </p:nvSpPr>
        <p:spPr>
          <a:xfrm>
            <a:off x="2177112" y="2137940"/>
            <a:ext cx="7837774" cy="510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507"/>
              </a:lnSpc>
            </a:pP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178311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DFAD630-6985-9C1C-C876-7A497F4B5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3" name="Picture 20">
            <a:extLst>
              <a:ext uri="{FF2B5EF4-FFF2-40B4-BE49-F238E27FC236}">
                <a16:creationId xmlns:a16="http://schemas.microsoft.com/office/drawing/2014/main" id="{ED641F85-BC59-2909-B0FA-15F453C24D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22365" y="5539561"/>
            <a:ext cx="1333407" cy="113506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868952C-2E12-5C0C-1602-68C5F41BEE75}"/>
              </a:ext>
            </a:extLst>
          </p:cNvPr>
          <p:cNvGrpSpPr/>
          <p:nvPr/>
        </p:nvGrpSpPr>
        <p:grpSpPr>
          <a:xfrm>
            <a:off x="1725915" y="2140201"/>
            <a:ext cx="8740169" cy="3931719"/>
            <a:chOff x="0" y="0"/>
            <a:chExt cx="1913890" cy="153378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5A55D15-4754-8555-00B2-7E0728F9B039}"/>
                </a:ext>
              </a:extLst>
            </p:cNvPr>
            <p:cNvSpPr/>
            <p:nvPr/>
          </p:nvSpPr>
          <p:spPr>
            <a:xfrm>
              <a:off x="0" y="0"/>
              <a:ext cx="1913890" cy="1533782"/>
            </a:xfrm>
            <a:custGeom>
              <a:avLst/>
              <a:gdLst/>
              <a:ahLst/>
              <a:cxnLst/>
              <a:rect l="l" t="t" r="r" b="b"/>
              <a:pathLst>
                <a:path w="1913890" h="1533782">
                  <a:moveTo>
                    <a:pt x="0" y="0"/>
                  </a:moveTo>
                  <a:lnTo>
                    <a:pt x="1913890" y="0"/>
                  </a:lnTo>
                  <a:lnTo>
                    <a:pt x="1913890" y="1533782"/>
                  </a:lnTo>
                  <a:lnTo>
                    <a:pt x="0" y="1533782"/>
                  </a:lnTo>
                  <a:close/>
                </a:path>
              </a:pathLst>
            </a:custGeom>
            <a:grpFill/>
          </p:spPr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9AC25A1A-B60F-8C42-F0E6-1C8416D2A1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9969310">
            <a:off x="1206610" y="2066652"/>
            <a:ext cx="1529544" cy="49501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ACF293D-A7E9-B994-D2F6-00A092F3D4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195863">
            <a:off x="9516420" y="2066652"/>
            <a:ext cx="1529544" cy="495016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F7C84BA8-A6B5-6905-933C-F4B6B4FA30F6}"/>
              </a:ext>
            </a:extLst>
          </p:cNvPr>
          <p:cNvSpPr txBox="1"/>
          <p:nvPr/>
        </p:nvSpPr>
        <p:spPr>
          <a:xfrm>
            <a:off x="2177112" y="2137940"/>
            <a:ext cx="7837774" cy="510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507"/>
              </a:lnSpc>
            </a:pP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LUYỆN TẬP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51B44A-F817-A334-3E0C-40516A060700}"/>
              </a:ext>
            </a:extLst>
          </p:cNvPr>
          <p:cNvSpPr txBox="1"/>
          <p:nvPr/>
        </p:nvSpPr>
        <p:spPr>
          <a:xfrm>
            <a:off x="2231975" y="2648401"/>
            <a:ext cx="7718411" cy="3210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2300" i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Điểm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giống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Ò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Khìn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Dế</a:t>
            </a:r>
            <a:r>
              <a:rPr lang="en-US" sz="23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V</a:t>
            </a:r>
            <a:r>
              <a:rPr lang="en-US" sz="230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ầ</a:t>
            </a:r>
            <a:r>
              <a:rPr lang="en-US" sz="23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cậu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bé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tinh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nghịch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muốn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giữ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lấy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chim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chích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bông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nhỏ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nuôi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3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vi-VN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viết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"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truyện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truyện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"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  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lồng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ghép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chuyện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độc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lập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liên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dung)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chuyện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chính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3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87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38C1B3CD-9026-CF26-12A1-56C782256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42900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87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6C534AB2-C47E-4BCC-D3B1-077DC69F2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34769" y="2169710"/>
            <a:ext cx="8922462" cy="3749103"/>
          </a:xfrm>
          <a:prstGeom prst="rect">
            <a:avLst/>
          </a:prstGeom>
        </p:spPr>
      </p:pic>
      <p:pic>
        <p:nvPicPr>
          <p:cNvPr id="4" name="Picture 10">
            <a:extLst>
              <a:ext uri="{FF2B5EF4-FFF2-40B4-BE49-F238E27FC236}">
                <a16:creationId xmlns:a16="http://schemas.microsoft.com/office/drawing/2014/main" id="{9019665B-4DD1-DC16-C84A-48C09CEE3F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5178448">
            <a:off x="1382315" y="1881228"/>
            <a:ext cx="904284" cy="11841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646B2C-CBE4-E282-5C44-C35CCFB31AAC}"/>
              </a:ext>
            </a:extLst>
          </p:cNvPr>
          <p:cNvSpPr txBox="1"/>
          <p:nvPr/>
        </p:nvSpPr>
        <p:spPr>
          <a:xfrm>
            <a:off x="1929128" y="2176661"/>
            <a:ext cx="8333743" cy="95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hãy viết đoạn văn ngắn (5-7 dòng) nêu cảm nhận về điều gây ấn tượng sâu sắc nhất với em trong câu chuyện?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93854B8B-3B62-D864-8D10-A2F566643652}"/>
              </a:ext>
            </a:extLst>
          </p:cNvPr>
          <p:cNvSpPr txBox="1"/>
          <p:nvPr/>
        </p:nvSpPr>
        <p:spPr>
          <a:xfrm>
            <a:off x="4712448" y="1585370"/>
            <a:ext cx="2767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VẬN DỤNG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6D76BF-22C6-32EA-7112-FC2F44A094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000" y="3073083"/>
            <a:ext cx="2899569" cy="28995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7C5700-B766-F85B-EF2D-A7CFCBB0B5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3799" y="3271931"/>
            <a:ext cx="3632200" cy="252821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61B8F28-C520-15B1-C7B9-28C8088AED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482" r="559" b="36052"/>
          <a:stretch>
            <a:fillRect/>
          </a:stretch>
        </p:blipFill>
        <p:spPr>
          <a:xfrm>
            <a:off x="7937" y="6071920"/>
            <a:ext cx="12300368" cy="786080"/>
          </a:xfrm>
          <a:prstGeom prst="rect">
            <a:avLst/>
          </a:prstGeom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239EDD39-5873-F288-2421-F59297B5ED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422365" y="5539561"/>
            <a:ext cx="1333407" cy="113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7F50602-833E-2A8C-5725-3693667D2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42900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93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4CECBD1-F48C-6B3C-8C5A-63BDF53A2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-144379" y="6171459"/>
            <a:ext cx="12336379" cy="764387"/>
          </a:xfrm>
          <a:prstGeom prst="rect">
            <a:avLst/>
          </a:prstGeom>
        </p:spPr>
      </p:pic>
      <p:pic>
        <p:nvPicPr>
          <p:cNvPr id="3" name="Picture 12">
            <a:extLst>
              <a:ext uri="{FF2B5EF4-FFF2-40B4-BE49-F238E27FC236}">
                <a16:creationId xmlns:a16="http://schemas.microsoft.com/office/drawing/2014/main" id="{C0E70128-E630-F6B3-E088-43B477F022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8384" t="9330"/>
          <a:stretch>
            <a:fillRect/>
          </a:stretch>
        </p:blipFill>
        <p:spPr>
          <a:xfrm flipH="1">
            <a:off x="9558624" y="611407"/>
            <a:ext cx="2633376" cy="4149656"/>
          </a:xfrm>
          <a:prstGeom prst="rect">
            <a:avLst/>
          </a:prstGeom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329F72FB-9341-21D3-B8B0-0885CDE91386}"/>
              </a:ext>
            </a:extLst>
          </p:cNvPr>
          <p:cNvGrpSpPr/>
          <p:nvPr/>
        </p:nvGrpSpPr>
        <p:grpSpPr>
          <a:xfrm>
            <a:off x="2841900" y="2485953"/>
            <a:ext cx="6440447" cy="1180555"/>
            <a:chOff x="0" y="0"/>
            <a:chExt cx="6990895" cy="116974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EDE9110-A622-2B8C-2499-EAE4E298977C}"/>
                </a:ext>
              </a:extLst>
            </p:cNvPr>
            <p:cNvSpPr/>
            <p:nvPr/>
          </p:nvSpPr>
          <p:spPr>
            <a:xfrm>
              <a:off x="10160" y="16510"/>
              <a:ext cx="6968035" cy="1141800"/>
            </a:xfrm>
            <a:custGeom>
              <a:avLst/>
              <a:gdLst/>
              <a:ahLst/>
              <a:cxnLst/>
              <a:rect l="l" t="t" r="r" b="b"/>
              <a:pathLst>
                <a:path w="6968035" h="1141800">
                  <a:moveTo>
                    <a:pt x="6968035" y="1141800"/>
                  </a:moveTo>
                  <a:lnTo>
                    <a:pt x="0" y="1134180"/>
                  </a:lnTo>
                  <a:lnTo>
                    <a:pt x="0" y="409233"/>
                  </a:lnTo>
                  <a:lnTo>
                    <a:pt x="17780" y="19050"/>
                  </a:lnTo>
                  <a:lnTo>
                    <a:pt x="3472781" y="0"/>
                  </a:lnTo>
                  <a:lnTo>
                    <a:pt x="6948985" y="508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DF9E4D9-311A-FCD9-63D2-2BC135C7FC24}"/>
                </a:ext>
              </a:extLst>
            </p:cNvPr>
            <p:cNvSpPr/>
            <p:nvPr/>
          </p:nvSpPr>
          <p:spPr>
            <a:xfrm>
              <a:off x="-3810" y="0"/>
              <a:ext cx="6997245" cy="1168470"/>
            </a:xfrm>
            <a:custGeom>
              <a:avLst/>
              <a:gdLst/>
              <a:ahLst/>
              <a:cxnLst/>
              <a:rect l="l" t="t" r="r" b="b"/>
              <a:pathLst>
                <a:path w="6997245" h="1168470">
                  <a:moveTo>
                    <a:pt x="6962955" y="21590"/>
                  </a:moveTo>
                  <a:cubicBezTo>
                    <a:pt x="6964225" y="34290"/>
                    <a:pt x="6964225" y="44450"/>
                    <a:pt x="6965495" y="54610"/>
                  </a:cubicBezTo>
                  <a:cubicBezTo>
                    <a:pt x="6968035" y="80471"/>
                    <a:pt x="6969305" y="103823"/>
                    <a:pt x="6971845" y="126340"/>
                  </a:cubicBezTo>
                  <a:cubicBezTo>
                    <a:pt x="6971845" y="158866"/>
                    <a:pt x="6984545" y="800205"/>
                    <a:pt x="6990895" y="832730"/>
                  </a:cubicBezTo>
                  <a:cubicBezTo>
                    <a:pt x="6997245" y="881936"/>
                    <a:pt x="6993435" y="931975"/>
                    <a:pt x="6993435" y="981181"/>
                  </a:cubicBezTo>
                  <a:cubicBezTo>
                    <a:pt x="6993435" y="1024548"/>
                    <a:pt x="6994705" y="1064580"/>
                    <a:pt x="6995975" y="1107510"/>
                  </a:cubicBezTo>
                  <a:cubicBezTo>
                    <a:pt x="6995975" y="1129100"/>
                    <a:pt x="6995975" y="1143070"/>
                    <a:pt x="6995975" y="1167200"/>
                  </a:cubicBezTo>
                  <a:cubicBezTo>
                    <a:pt x="6973115" y="1167200"/>
                    <a:pt x="6952795" y="1168470"/>
                    <a:pt x="6915340" y="1167200"/>
                  </a:cubicBezTo>
                  <a:cubicBezTo>
                    <a:pt x="6560470" y="1162120"/>
                    <a:pt x="6200141" y="1168470"/>
                    <a:pt x="5845271" y="1163390"/>
                  </a:cubicBezTo>
                  <a:cubicBezTo>
                    <a:pt x="5632349" y="1159580"/>
                    <a:pt x="5424886" y="1162120"/>
                    <a:pt x="5211965" y="1159580"/>
                  </a:cubicBezTo>
                  <a:cubicBezTo>
                    <a:pt x="5113693" y="1158310"/>
                    <a:pt x="5015421" y="1157040"/>
                    <a:pt x="4917150" y="1155770"/>
                  </a:cubicBezTo>
                  <a:cubicBezTo>
                    <a:pt x="4857094" y="1155770"/>
                    <a:pt x="4802499" y="1157040"/>
                    <a:pt x="4742444" y="1157040"/>
                  </a:cubicBezTo>
                  <a:cubicBezTo>
                    <a:pt x="4589577" y="1155770"/>
                    <a:pt x="4169193" y="1157040"/>
                    <a:pt x="4016326" y="1155770"/>
                  </a:cubicBezTo>
                  <a:cubicBezTo>
                    <a:pt x="3907135" y="1154500"/>
                    <a:pt x="1723320" y="1163390"/>
                    <a:pt x="1614129" y="1162120"/>
                  </a:cubicBezTo>
                  <a:cubicBezTo>
                    <a:pt x="1586831" y="1162120"/>
                    <a:pt x="1554074" y="1163390"/>
                    <a:pt x="1526777" y="1163390"/>
                  </a:cubicBezTo>
                  <a:cubicBezTo>
                    <a:pt x="1461262" y="1163390"/>
                    <a:pt x="1401207" y="1164660"/>
                    <a:pt x="1335693" y="1164660"/>
                  </a:cubicBezTo>
                  <a:cubicBezTo>
                    <a:pt x="1171907" y="1164660"/>
                    <a:pt x="1013580" y="1163390"/>
                    <a:pt x="849794" y="1162120"/>
                  </a:cubicBezTo>
                  <a:cubicBezTo>
                    <a:pt x="751522" y="1160850"/>
                    <a:pt x="653251" y="1159580"/>
                    <a:pt x="560438" y="1158310"/>
                  </a:cubicBezTo>
                  <a:cubicBezTo>
                    <a:pt x="385733" y="1157040"/>
                    <a:pt x="211028" y="1155770"/>
                    <a:pt x="48260" y="1155770"/>
                  </a:cubicBezTo>
                  <a:cubicBezTo>
                    <a:pt x="38100" y="1155770"/>
                    <a:pt x="29210" y="1155770"/>
                    <a:pt x="19050" y="1154500"/>
                  </a:cubicBezTo>
                  <a:cubicBezTo>
                    <a:pt x="10160" y="1153230"/>
                    <a:pt x="5080" y="1146880"/>
                    <a:pt x="7620" y="1137990"/>
                  </a:cubicBezTo>
                  <a:cubicBezTo>
                    <a:pt x="16510" y="1106279"/>
                    <a:pt x="12700" y="1085429"/>
                    <a:pt x="11430" y="1063746"/>
                  </a:cubicBezTo>
                  <a:cubicBezTo>
                    <a:pt x="10160" y="1019544"/>
                    <a:pt x="6350" y="976177"/>
                    <a:pt x="7620" y="931975"/>
                  </a:cubicBezTo>
                  <a:cubicBezTo>
                    <a:pt x="5080" y="876932"/>
                    <a:pt x="0" y="195562"/>
                    <a:pt x="7620" y="139684"/>
                  </a:cubicBezTo>
                  <a:cubicBezTo>
                    <a:pt x="8890" y="128842"/>
                    <a:pt x="7620" y="117167"/>
                    <a:pt x="8890" y="106325"/>
                  </a:cubicBezTo>
                  <a:cubicBezTo>
                    <a:pt x="10160" y="88811"/>
                    <a:pt x="12700" y="6962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4540" y="30480"/>
                    <a:pt x="161892" y="29210"/>
                  </a:cubicBezTo>
                  <a:cubicBezTo>
                    <a:pt x="309300" y="25400"/>
                    <a:pt x="456707" y="22860"/>
                    <a:pt x="609574" y="20320"/>
                  </a:cubicBezTo>
                  <a:cubicBezTo>
                    <a:pt x="713306" y="17780"/>
                    <a:pt x="817037" y="16510"/>
                    <a:pt x="915308" y="13970"/>
                  </a:cubicBezTo>
                  <a:cubicBezTo>
                    <a:pt x="1013580" y="11430"/>
                    <a:pt x="1117311" y="8890"/>
                    <a:pt x="1215583" y="8890"/>
                  </a:cubicBezTo>
                  <a:cubicBezTo>
                    <a:pt x="1324774" y="7620"/>
                    <a:pt x="1433965" y="10160"/>
                    <a:pt x="1543155" y="8890"/>
                  </a:cubicBezTo>
                  <a:cubicBezTo>
                    <a:pt x="1679644" y="8890"/>
                    <a:pt x="4152814" y="6350"/>
                    <a:pt x="4289303" y="5080"/>
                  </a:cubicBezTo>
                  <a:cubicBezTo>
                    <a:pt x="4420332" y="3810"/>
                    <a:pt x="4551360" y="2540"/>
                    <a:pt x="4687849" y="2540"/>
                  </a:cubicBezTo>
                  <a:cubicBezTo>
                    <a:pt x="4911690" y="1270"/>
                    <a:pt x="5130072" y="0"/>
                    <a:pt x="5353913" y="0"/>
                  </a:cubicBezTo>
                  <a:cubicBezTo>
                    <a:pt x="5446725" y="0"/>
                    <a:pt x="5544996" y="2540"/>
                    <a:pt x="5637808" y="2540"/>
                  </a:cubicBezTo>
                  <a:cubicBezTo>
                    <a:pt x="5894407" y="3810"/>
                    <a:pt x="6156465" y="5080"/>
                    <a:pt x="6413063" y="7620"/>
                  </a:cubicBezTo>
                  <a:cubicBezTo>
                    <a:pt x="6549552" y="8890"/>
                    <a:pt x="6686039" y="12700"/>
                    <a:pt x="6822528" y="16510"/>
                  </a:cubicBezTo>
                  <a:cubicBezTo>
                    <a:pt x="6855286" y="16510"/>
                    <a:pt x="6888043" y="16510"/>
                    <a:pt x="6915340" y="16510"/>
                  </a:cubicBezTo>
                  <a:cubicBezTo>
                    <a:pt x="6943905" y="17780"/>
                    <a:pt x="6952795" y="20320"/>
                    <a:pt x="6962955" y="21590"/>
                  </a:cubicBezTo>
                  <a:close/>
                  <a:moveTo>
                    <a:pt x="6973115" y="1150690"/>
                  </a:moveTo>
                  <a:cubicBezTo>
                    <a:pt x="6974385" y="1134180"/>
                    <a:pt x="6975655" y="1121480"/>
                    <a:pt x="6975655" y="1108780"/>
                  </a:cubicBezTo>
                  <a:cubicBezTo>
                    <a:pt x="6974385" y="1060410"/>
                    <a:pt x="6973115" y="1016208"/>
                    <a:pt x="6973115" y="968671"/>
                  </a:cubicBezTo>
                  <a:cubicBezTo>
                    <a:pt x="6973115" y="946987"/>
                    <a:pt x="6975655" y="925303"/>
                    <a:pt x="6974385" y="903620"/>
                  </a:cubicBezTo>
                  <a:cubicBezTo>
                    <a:pt x="6974385" y="883604"/>
                    <a:pt x="6973115" y="862754"/>
                    <a:pt x="6971845" y="842738"/>
                  </a:cubicBezTo>
                  <a:cubicBezTo>
                    <a:pt x="6966765" y="811881"/>
                    <a:pt x="6955335" y="173044"/>
                    <a:pt x="6955335" y="142186"/>
                  </a:cubicBezTo>
                  <a:cubicBezTo>
                    <a:pt x="6952795" y="116333"/>
                    <a:pt x="6950255" y="89645"/>
                    <a:pt x="6947715" y="63500"/>
                  </a:cubicBezTo>
                  <a:cubicBezTo>
                    <a:pt x="6946445" y="44450"/>
                    <a:pt x="6945175" y="43180"/>
                    <a:pt x="6898962" y="41910"/>
                  </a:cubicBezTo>
                  <a:cubicBezTo>
                    <a:pt x="6882583" y="41910"/>
                    <a:pt x="6871664" y="41910"/>
                    <a:pt x="6855286" y="40640"/>
                  </a:cubicBezTo>
                  <a:cubicBezTo>
                    <a:pt x="6718797" y="36830"/>
                    <a:pt x="6576849" y="31750"/>
                    <a:pt x="6440361" y="30480"/>
                  </a:cubicBezTo>
                  <a:cubicBezTo>
                    <a:pt x="6107329" y="26670"/>
                    <a:pt x="5768838" y="25400"/>
                    <a:pt x="5435806" y="22860"/>
                  </a:cubicBezTo>
                  <a:cubicBezTo>
                    <a:pt x="5386670" y="22860"/>
                    <a:pt x="5332075" y="22860"/>
                    <a:pt x="5282939" y="22860"/>
                  </a:cubicBezTo>
                  <a:cubicBezTo>
                    <a:pt x="5201045" y="22860"/>
                    <a:pt x="5119153" y="22860"/>
                    <a:pt x="5042719" y="22860"/>
                  </a:cubicBezTo>
                  <a:cubicBezTo>
                    <a:pt x="4868014" y="22860"/>
                    <a:pt x="4693309" y="22860"/>
                    <a:pt x="4524063" y="24130"/>
                  </a:cubicBezTo>
                  <a:cubicBezTo>
                    <a:pt x="4376655" y="25400"/>
                    <a:pt x="1892566" y="29210"/>
                    <a:pt x="1745158" y="29210"/>
                  </a:cubicBezTo>
                  <a:cubicBezTo>
                    <a:pt x="1504939" y="29210"/>
                    <a:pt x="1264719" y="26670"/>
                    <a:pt x="1024499" y="33020"/>
                  </a:cubicBezTo>
                  <a:cubicBezTo>
                    <a:pt x="898930" y="36830"/>
                    <a:pt x="778820" y="36830"/>
                    <a:pt x="658710" y="38100"/>
                  </a:cubicBezTo>
                  <a:cubicBezTo>
                    <a:pt x="451248" y="41910"/>
                    <a:pt x="243785" y="45720"/>
                    <a:pt x="49530" y="50800"/>
                  </a:cubicBezTo>
                  <a:cubicBezTo>
                    <a:pt x="36830" y="50800"/>
                    <a:pt x="34290" y="53340"/>
                    <a:pt x="33020" y="67127"/>
                  </a:cubicBezTo>
                  <a:cubicBezTo>
                    <a:pt x="31750" y="82139"/>
                    <a:pt x="31750" y="97151"/>
                    <a:pt x="30480" y="112163"/>
                  </a:cubicBezTo>
                  <a:cubicBezTo>
                    <a:pt x="29210" y="137182"/>
                    <a:pt x="26670" y="161368"/>
                    <a:pt x="25400" y="186388"/>
                  </a:cubicBezTo>
                  <a:cubicBezTo>
                    <a:pt x="20320" y="213075"/>
                    <a:pt x="26670" y="865256"/>
                    <a:pt x="29210" y="891944"/>
                  </a:cubicBezTo>
                  <a:cubicBezTo>
                    <a:pt x="29210" y="920299"/>
                    <a:pt x="29210" y="949489"/>
                    <a:pt x="30480" y="977845"/>
                  </a:cubicBezTo>
                  <a:cubicBezTo>
                    <a:pt x="30480" y="998694"/>
                    <a:pt x="33020" y="1019544"/>
                    <a:pt x="33020" y="1040394"/>
                  </a:cubicBezTo>
                  <a:cubicBezTo>
                    <a:pt x="33020" y="1062912"/>
                    <a:pt x="33020" y="1085429"/>
                    <a:pt x="31750" y="1108780"/>
                  </a:cubicBezTo>
                  <a:cubicBezTo>
                    <a:pt x="31750" y="1112590"/>
                    <a:pt x="31750" y="1115130"/>
                    <a:pt x="31750" y="1118940"/>
                  </a:cubicBezTo>
                  <a:cubicBezTo>
                    <a:pt x="31750" y="1129100"/>
                    <a:pt x="35560" y="1132910"/>
                    <a:pt x="44450" y="1132910"/>
                  </a:cubicBezTo>
                  <a:cubicBezTo>
                    <a:pt x="85459" y="1132910"/>
                    <a:pt x="161892" y="1134180"/>
                    <a:pt x="232866" y="1134180"/>
                  </a:cubicBezTo>
                  <a:cubicBezTo>
                    <a:pt x="336597" y="1134180"/>
                    <a:pt x="445788" y="1131640"/>
                    <a:pt x="549519" y="1134180"/>
                  </a:cubicBezTo>
                  <a:cubicBezTo>
                    <a:pt x="718765" y="1137990"/>
                    <a:pt x="888011" y="1140530"/>
                    <a:pt x="1057256" y="1139260"/>
                  </a:cubicBezTo>
                  <a:cubicBezTo>
                    <a:pt x="1166447" y="1137990"/>
                    <a:pt x="1270178" y="1140530"/>
                    <a:pt x="1379369" y="1140530"/>
                  </a:cubicBezTo>
                  <a:cubicBezTo>
                    <a:pt x="1537696" y="1140530"/>
                    <a:pt x="1696022" y="1139260"/>
                    <a:pt x="1854349" y="1140530"/>
                  </a:cubicBezTo>
                  <a:cubicBezTo>
                    <a:pt x="2089109" y="1141800"/>
                    <a:pt x="4666011" y="1131640"/>
                    <a:pt x="4906231" y="1134180"/>
                  </a:cubicBezTo>
                  <a:cubicBezTo>
                    <a:pt x="5009962" y="1135450"/>
                    <a:pt x="5113693" y="1136720"/>
                    <a:pt x="5211965" y="1136720"/>
                  </a:cubicBezTo>
                  <a:cubicBezTo>
                    <a:pt x="5392130" y="1139260"/>
                    <a:pt x="5566834" y="1135450"/>
                    <a:pt x="5746999" y="1139260"/>
                  </a:cubicBezTo>
                  <a:cubicBezTo>
                    <a:pt x="5894407" y="1141800"/>
                    <a:pt x="6041814" y="1141800"/>
                    <a:pt x="6189222" y="1144340"/>
                  </a:cubicBezTo>
                  <a:cubicBezTo>
                    <a:pt x="6407603" y="1148150"/>
                    <a:pt x="6625985" y="1150690"/>
                    <a:pt x="6844366" y="1151960"/>
                  </a:cubicBezTo>
                  <a:cubicBezTo>
                    <a:pt x="6926260" y="1151960"/>
                    <a:pt x="6952795" y="1150690"/>
                    <a:pt x="6973115" y="1150690"/>
                  </a:cubicBez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DC118ED-7A7D-BFB2-9F4F-798203720021}"/>
              </a:ext>
            </a:extLst>
          </p:cNvPr>
          <p:cNvSpPr txBox="1"/>
          <p:nvPr/>
        </p:nvSpPr>
        <p:spPr>
          <a:xfrm>
            <a:off x="2633376" y="1687917"/>
            <a:ext cx="6925248" cy="507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507"/>
              </a:lnSpc>
            </a:pPr>
            <a:r>
              <a:rPr lang="en-US" sz="2700" b="1" dirty="0">
                <a:latin typeface="UTM Avo" panose="02040603050506020204" pitchFamily="18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624523-B464-80C1-16F3-3D7BAA699AAC}"/>
              </a:ext>
            </a:extLst>
          </p:cNvPr>
          <p:cNvSpPr txBox="1"/>
          <p:nvPr/>
        </p:nvSpPr>
        <p:spPr>
          <a:xfrm>
            <a:off x="2762456" y="2701795"/>
            <a:ext cx="6522707" cy="587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60CC9E-5567-9837-A9E0-1A71AD8AE5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81" y="2823367"/>
            <a:ext cx="2200070" cy="3863252"/>
          </a:xfrm>
          <a:prstGeom prst="rect">
            <a:avLst/>
          </a:prstGeom>
        </p:spPr>
      </p:pic>
      <p:grpSp>
        <p:nvGrpSpPr>
          <p:cNvPr id="12" name="Group 4">
            <a:extLst>
              <a:ext uri="{FF2B5EF4-FFF2-40B4-BE49-F238E27FC236}">
                <a16:creationId xmlns:a16="http://schemas.microsoft.com/office/drawing/2014/main" id="{5FC67B7E-9AD7-62B8-F874-A1D1DA70CED1}"/>
              </a:ext>
            </a:extLst>
          </p:cNvPr>
          <p:cNvGrpSpPr/>
          <p:nvPr/>
        </p:nvGrpSpPr>
        <p:grpSpPr>
          <a:xfrm>
            <a:off x="2830200" y="3912510"/>
            <a:ext cx="6440447" cy="1574684"/>
            <a:chOff x="0" y="0"/>
            <a:chExt cx="6990895" cy="1169740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58532C53-432E-1C4A-A41E-BA3B7ADA0F70}"/>
                </a:ext>
              </a:extLst>
            </p:cNvPr>
            <p:cNvSpPr/>
            <p:nvPr/>
          </p:nvSpPr>
          <p:spPr>
            <a:xfrm>
              <a:off x="10160" y="16510"/>
              <a:ext cx="6968035" cy="1141800"/>
            </a:xfrm>
            <a:custGeom>
              <a:avLst/>
              <a:gdLst/>
              <a:ahLst/>
              <a:cxnLst/>
              <a:rect l="l" t="t" r="r" b="b"/>
              <a:pathLst>
                <a:path w="6968035" h="1141800">
                  <a:moveTo>
                    <a:pt x="6968035" y="1141800"/>
                  </a:moveTo>
                  <a:lnTo>
                    <a:pt x="0" y="1134180"/>
                  </a:lnTo>
                  <a:lnTo>
                    <a:pt x="0" y="409233"/>
                  </a:lnTo>
                  <a:lnTo>
                    <a:pt x="17780" y="19050"/>
                  </a:lnTo>
                  <a:lnTo>
                    <a:pt x="3472781" y="0"/>
                  </a:lnTo>
                  <a:lnTo>
                    <a:pt x="6948985" y="5080"/>
                  </a:lnTo>
                  <a:close/>
                </a:path>
              </a:pathLst>
            </a:cu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27B0E59-FE40-E218-ECCD-0747CB312DEE}"/>
                </a:ext>
              </a:extLst>
            </p:cNvPr>
            <p:cNvSpPr/>
            <p:nvPr/>
          </p:nvSpPr>
          <p:spPr>
            <a:xfrm>
              <a:off x="-3810" y="0"/>
              <a:ext cx="6997245" cy="1168470"/>
            </a:xfrm>
            <a:custGeom>
              <a:avLst/>
              <a:gdLst/>
              <a:ahLst/>
              <a:cxnLst/>
              <a:rect l="l" t="t" r="r" b="b"/>
              <a:pathLst>
                <a:path w="6997245" h="1168470">
                  <a:moveTo>
                    <a:pt x="6962955" y="21590"/>
                  </a:moveTo>
                  <a:cubicBezTo>
                    <a:pt x="6964225" y="34290"/>
                    <a:pt x="6964225" y="44450"/>
                    <a:pt x="6965495" y="54610"/>
                  </a:cubicBezTo>
                  <a:cubicBezTo>
                    <a:pt x="6968035" y="80471"/>
                    <a:pt x="6969305" y="103823"/>
                    <a:pt x="6971845" y="126340"/>
                  </a:cubicBezTo>
                  <a:cubicBezTo>
                    <a:pt x="6971845" y="158866"/>
                    <a:pt x="6984545" y="800205"/>
                    <a:pt x="6990895" y="832730"/>
                  </a:cubicBezTo>
                  <a:cubicBezTo>
                    <a:pt x="6997245" y="881936"/>
                    <a:pt x="6993435" y="931975"/>
                    <a:pt x="6993435" y="981181"/>
                  </a:cubicBezTo>
                  <a:cubicBezTo>
                    <a:pt x="6993435" y="1024548"/>
                    <a:pt x="6994705" y="1064580"/>
                    <a:pt x="6995975" y="1107510"/>
                  </a:cubicBezTo>
                  <a:cubicBezTo>
                    <a:pt x="6995975" y="1129100"/>
                    <a:pt x="6995975" y="1143070"/>
                    <a:pt x="6995975" y="1167200"/>
                  </a:cubicBezTo>
                  <a:cubicBezTo>
                    <a:pt x="6973115" y="1167200"/>
                    <a:pt x="6952795" y="1168470"/>
                    <a:pt x="6915340" y="1167200"/>
                  </a:cubicBezTo>
                  <a:cubicBezTo>
                    <a:pt x="6560470" y="1162120"/>
                    <a:pt x="6200141" y="1168470"/>
                    <a:pt x="5845271" y="1163390"/>
                  </a:cubicBezTo>
                  <a:cubicBezTo>
                    <a:pt x="5632349" y="1159580"/>
                    <a:pt x="5424886" y="1162120"/>
                    <a:pt x="5211965" y="1159580"/>
                  </a:cubicBezTo>
                  <a:cubicBezTo>
                    <a:pt x="5113693" y="1158310"/>
                    <a:pt x="5015421" y="1157040"/>
                    <a:pt x="4917150" y="1155770"/>
                  </a:cubicBezTo>
                  <a:cubicBezTo>
                    <a:pt x="4857094" y="1155770"/>
                    <a:pt x="4802499" y="1157040"/>
                    <a:pt x="4742444" y="1157040"/>
                  </a:cubicBezTo>
                  <a:cubicBezTo>
                    <a:pt x="4589577" y="1155770"/>
                    <a:pt x="4169193" y="1157040"/>
                    <a:pt x="4016326" y="1155770"/>
                  </a:cubicBezTo>
                  <a:cubicBezTo>
                    <a:pt x="3907135" y="1154500"/>
                    <a:pt x="1723320" y="1163390"/>
                    <a:pt x="1614129" y="1162120"/>
                  </a:cubicBezTo>
                  <a:cubicBezTo>
                    <a:pt x="1586831" y="1162120"/>
                    <a:pt x="1554074" y="1163390"/>
                    <a:pt x="1526777" y="1163390"/>
                  </a:cubicBezTo>
                  <a:cubicBezTo>
                    <a:pt x="1461262" y="1163390"/>
                    <a:pt x="1401207" y="1164660"/>
                    <a:pt x="1335693" y="1164660"/>
                  </a:cubicBezTo>
                  <a:cubicBezTo>
                    <a:pt x="1171907" y="1164660"/>
                    <a:pt x="1013580" y="1163390"/>
                    <a:pt x="849794" y="1162120"/>
                  </a:cubicBezTo>
                  <a:cubicBezTo>
                    <a:pt x="751522" y="1160850"/>
                    <a:pt x="653251" y="1159580"/>
                    <a:pt x="560438" y="1158310"/>
                  </a:cubicBezTo>
                  <a:cubicBezTo>
                    <a:pt x="385733" y="1157040"/>
                    <a:pt x="211028" y="1155770"/>
                    <a:pt x="48260" y="1155770"/>
                  </a:cubicBezTo>
                  <a:cubicBezTo>
                    <a:pt x="38100" y="1155770"/>
                    <a:pt x="29210" y="1155770"/>
                    <a:pt x="19050" y="1154500"/>
                  </a:cubicBezTo>
                  <a:cubicBezTo>
                    <a:pt x="10160" y="1153230"/>
                    <a:pt x="5080" y="1146880"/>
                    <a:pt x="7620" y="1137990"/>
                  </a:cubicBezTo>
                  <a:cubicBezTo>
                    <a:pt x="16510" y="1106279"/>
                    <a:pt x="12700" y="1085429"/>
                    <a:pt x="11430" y="1063746"/>
                  </a:cubicBezTo>
                  <a:cubicBezTo>
                    <a:pt x="10160" y="1019544"/>
                    <a:pt x="6350" y="976177"/>
                    <a:pt x="7620" y="931975"/>
                  </a:cubicBezTo>
                  <a:cubicBezTo>
                    <a:pt x="5080" y="876932"/>
                    <a:pt x="0" y="195562"/>
                    <a:pt x="7620" y="139684"/>
                  </a:cubicBezTo>
                  <a:cubicBezTo>
                    <a:pt x="8890" y="128842"/>
                    <a:pt x="7620" y="117167"/>
                    <a:pt x="8890" y="106325"/>
                  </a:cubicBezTo>
                  <a:cubicBezTo>
                    <a:pt x="10160" y="88811"/>
                    <a:pt x="12700" y="6962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4540" y="30480"/>
                    <a:pt x="161892" y="29210"/>
                  </a:cubicBezTo>
                  <a:cubicBezTo>
                    <a:pt x="309300" y="25400"/>
                    <a:pt x="456707" y="22860"/>
                    <a:pt x="609574" y="20320"/>
                  </a:cubicBezTo>
                  <a:cubicBezTo>
                    <a:pt x="713306" y="17780"/>
                    <a:pt x="817037" y="16510"/>
                    <a:pt x="915308" y="13970"/>
                  </a:cubicBezTo>
                  <a:cubicBezTo>
                    <a:pt x="1013580" y="11430"/>
                    <a:pt x="1117311" y="8890"/>
                    <a:pt x="1215583" y="8890"/>
                  </a:cubicBezTo>
                  <a:cubicBezTo>
                    <a:pt x="1324774" y="7620"/>
                    <a:pt x="1433965" y="10160"/>
                    <a:pt x="1543155" y="8890"/>
                  </a:cubicBezTo>
                  <a:cubicBezTo>
                    <a:pt x="1679644" y="8890"/>
                    <a:pt x="4152814" y="6350"/>
                    <a:pt x="4289303" y="5080"/>
                  </a:cubicBezTo>
                  <a:cubicBezTo>
                    <a:pt x="4420332" y="3810"/>
                    <a:pt x="4551360" y="2540"/>
                    <a:pt x="4687849" y="2540"/>
                  </a:cubicBezTo>
                  <a:cubicBezTo>
                    <a:pt x="4911690" y="1270"/>
                    <a:pt x="5130072" y="0"/>
                    <a:pt x="5353913" y="0"/>
                  </a:cubicBezTo>
                  <a:cubicBezTo>
                    <a:pt x="5446725" y="0"/>
                    <a:pt x="5544996" y="2540"/>
                    <a:pt x="5637808" y="2540"/>
                  </a:cubicBezTo>
                  <a:cubicBezTo>
                    <a:pt x="5894407" y="3810"/>
                    <a:pt x="6156465" y="5080"/>
                    <a:pt x="6413063" y="7620"/>
                  </a:cubicBezTo>
                  <a:cubicBezTo>
                    <a:pt x="6549552" y="8890"/>
                    <a:pt x="6686039" y="12700"/>
                    <a:pt x="6822528" y="16510"/>
                  </a:cubicBezTo>
                  <a:cubicBezTo>
                    <a:pt x="6855286" y="16510"/>
                    <a:pt x="6888043" y="16510"/>
                    <a:pt x="6915340" y="16510"/>
                  </a:cubicBezTo>
                  <a:cubicBezTo>
                    <a:pt x="6943905" y="17780"/>
                    <a:pt x="6952795" y="20320"/>
                    <a:pt x="6962955" y="21590"/>
                  </a:cubicBezTo>
                  <a:close/>
                  <a:moveTo>
                    <a:pt x="6973115" y="1150690"/>
                  </a:moveTo>
                  <a:cubicBezTo>
                    <a:pt x="6974385" y="1134180"/>
                    <a:pt x="6975655" y="1121480"/>
                    <a:pt x="6975655" y="1108780"/>
                  </a:cubicBezTo>
                  <a:cubicBezTo>
                    <a:pt x="6974385" y="1060410"/>
                    <a:pt x="6973115" y="1016208"/>
                    <a:pt x="6973115" y="968671"/>
                  </a:cubicBezTo>
                  <a:cubicBezTo>
                    <a:pt x="6973115" y="946987"/>
                    <a:pt x="6975655" y="925303"/>
                    <a:pt x="6974385" y="903620"/>
                  </a:cubicBezTo>
                  <a:cubicBezTo>
                    <a:pt x="6974385" y="883604"/>
                    <a:pt x="6973115" y="862754"/>
                    <a:pt x="6971845" y="842738"/>
                  </a:cubicBezTo>
                  <a:cubicBezTo>
                    <a:pt x="6966765" y="811881"/>
                    <a:pt x="6955335" y="173044"/>
                    <a:pt x="6955335" y="142186"/>
                  </a:cubicBezTo>
                  <a:cubicBezTo>
                    <a:pt x="6952795" y="116333"/>
                    <a:pt x="6950255" y="89645"/>
                    <a:pt x="6947715" y="63500"/>
                  </a:cubicBezTo>
                  <a:cubicBezTo>
                    <a:pt x="6946445" y="44450"/>
                    <a:pt x="6945175" y="43180"/>
                    <a:pt x="6898962" y="41910"/>
                  </a:cubicBezTo>
                  <a:cubicBezTo>
                    <a:pt x="6882583" y="41910"/>
                    <a:pt x="6871664" y="41910"/>
                    <a:pt x="6855286" y="40640"/>
                  </a:cubicBezTo>
                  <a:cubicBezTo>
                    <a:pt x="6718797" y="36830"/>
                    <a:pt x="6576849" y="31750"/>
                    <a:pt x="6440361" y="30480"/>
                  </a:cubicBezTo>
                  <a:cubicBezTo>
                    <a:pt x="6107329" y="26670"/>
                    <a:pt x="5768838" y="25400"/>
                    <a:pt x="5435806" y="22860"/>
                  </a:cubicBezTo>
                  <a:cubicBezTo>
                    <a:pt x="5386670" y="22860"/>
                    <a:pt x="5332075" y="22860"/>
                    <a:pt x="5282939" y="22860"/>
                  </a:cubicBezTo>
                  <a:cubicBezTo>
                    <a:pt x="5201045" y="22860"/>
                    <a:pt x="5119153" y="22860"/>
                    <a:pt x="5042719" y="22860"/>
                  </a:cubicBezTo>
                  <a:cubicBezTo>
                    <a:pt x="4868014" y="22860"/>
                    <a:pt x="4693309" y="22860"/>
                    <a:pt x="4524063" y="24130"/>
                  </a:cubicBezTo>
                  <a:cubicBezTo>
                    <a:pt x="4376655" y="25400"/>
                    <a:pt x="1892566" y="29210"/>
                    <a:pt x="1745158" y="29210"/>
                  </a:cubicBezTo>
                  <a:cubicBezTo>
                    <a:pt x="1504939" y="29210"/>
                    <a:pt x="1264719" y="26670"/>
                    <a:pt x="1024499" y="33020"/>
                  </a:cubicBezTo>
                  <a:cubicBezTo>
                    <a:pt x="898930" y="36830"/>
                    <a:pt x="778820" y="36830"/>
                    <a:pt x="658710" y="38100"/>
                  </a:cubicBezTo>
                  <a:cubicBezTo>
                    <a:pt x="451248" y="41910"/>
                    <a:pt x="243785" y="45720"/>
                    <a:pt x="49530" y="50800"/>
                  </a:cubicBezTo>
                  <a:cubicBezTo>
                    <a:pt x="36830" y="50800"/>
                    <a:pt x="34290" y="53340"/>
                    <a:pt x="33020" y="67127"/>
                  </a:cubicBezTo>
                  <a:cubicBezTo>
                    <a:pt x="31750" y="82139"/>
                    <a:pt x="31750" y="97151"/>
                    <a:pt x="30480" y="112163"/>
                  </a:cubicBezTo>
                  <a:cubicBezTo>
                    <a:pt x="29210" y="137182"/>
                    <a:pt x="26670" y="161368"/>
                    <a:pt x="25400" y="186388"/>
                  </a:cubicBezTo>
                  <a:cubicBezTo>
                    <a:pt x="20320" y="213075"/>
                    <a:pt x="26670" y="865256"/>
                    <a:pt x="29210" y="891944"/>
                  </a:cubicBezTo>
                  <a:cubicBezTo>
                    <a:pt x="29210" y="920299"/>
                    <a:pt x="29210" y="949489"/>
                    <a:pt x="30480" y="977845"/>
                  </a:cubicBezTo>
                  <a:cubicBezTo>
                    <a:pt x="30480" y="998694"/>
                    <a:pt x="33020" y="1019544"/>
                    <a:pt x="33020" y="1040394"/>
                  </a:cubicBezTo>
                  <a:cubicBezTo>
                    <a:pt x="33020" y="1062912"/>
                    <a:pt x="33020" y="1085429"/>
                    <a:pt x="31750" y="1108780"/>
                  </a:cubicBezTo>
                  <a:cubicBezTo>
                    <a:pt x="31750" y="1112590"/>
                    <a:pt x="31750" y="1115130"/>
                    <a:pt x="31750" y="1118940"/>
                  </a:cubicBezTo>
                  <a:cubicBezTo>
                    <a:pt x="31750" y="1129100"/>
                    <a:pt x="35560" y="1132910"/>
                    <a:pt x="44450" y="1132910"/>
                  </a:cubicBezTo>
                  <a:cubicBezTo>
                    <a:pt x="85459" y="1132910"/>
                    <a:pt x="161892" y="1134180"/>
                    <a:pt x="232866" y="1134180"/>
                  </a:cubicBezTo>
                  <a:cubicBezTo>
                    <a:pt x="336597" y="1134180"/>
                    <a:pt x="445788" y="1131640"/>
                    <a:pt x="549519" y="1134180"/>
                  </a:cubicBezTo>
                  <a:cubicBezTo>
                    <a:pt x="718765" y="1137990"/>
                    <a:pt x="888011" y="1140530"/>
                    <a:pt x="1057256" y="1139260"/>
                  </a:cubicBezTo>
                  <a:cubicBezTo>
                    <a:pt x="1166447" y="1137990"/>
                    <a:pt x="1270178" y="1140530"/>
                    <a:pt x="1379369" y="1140530"/>
                  </a:cubicBezTo>
                  <a:cubicBezTo>
                    <a:pt x="1537696" y="1140530"/>
                    <a:pt x="1696022" y="1139260"/>
                    <a:pt x="1854349" y="1140530"/>
                  </a:cubicBezTo>
                  <a:cubicBezTo>
                    <a:pt x="2089109" y="1141800"/>
                    <a:pt x="4666011" y="1131640"/>
                    <a:pt x="4906231" y="1134180"/>
                  </a:cubicBezTo>
                  <a:cubicBezTo>
                    <a:pt x="5009962" y="1135450"/>
                    <a:pt x="5113693" y="1136720"/>
                    <a:pt x="5211965" y="1136720"/>
                  </a:cubicBezTo>
                  <a:cubicBezTo>
                    <a:pt x="5392130" y="1139260"/>
                    <a:pt x="5566834" y="1135450"/>
                    <a:pt x="5746999" y="1139260"/>
                  </a:cubicBezTo>
                  <a:cubicBezTo>
                    <a:pt x="5894407" y="1141800"/>
                    <a:pt x="6041814" y="1141800"/>
                    <a:pt x="6189222" y="1144340"/>
                  </a:cubicBezTo>
                  <a:cubicBezTo>
                    <a:pt x="6407603" y="1148150"/>
                    <a:pt x="6625985" y="1150690"/>
                    <a:pt x="6844366" y="1151960"/>
                  </a:cubicBezTo>
                  <a:cubicBezTo>
                    <a:pt x="6926260" y="1151960"/>
                    <a:pt x="6952795" y="1150690"/>
                    <a:pt x="6973115" y="1150690"/>
                  </a:cubicBezTo>
                  <a:close/>
                </a:path>
              </a:pathLst>
            </a:cu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7AEAD31-3709-4919-A516-AEF15410D9E7}"/>
              </a:ext>
            </a:extLst>
          </p:cNvPr>
          <p:cNvSpPr txBox="1"/>
          <p:nvPr/>
        </p:nvSpPr>
        <p:spPr>
          <a:xfrm>
            <a:off x="2919012" y="3975431"/>
            <a:ext cx="6314087" cy="11716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Soạn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sz="25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Viết - Viết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tả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cảnh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sinh</a:t>
            </a:r>
            <a:r>
              <a:rPr lang="en-US" sz="25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hoạt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51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1"/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Like fanpage Hoc10 - Học 1 biết 10 để nhận thêm nhiều tài liệu giảng dạy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theo đường link:  </a:t>
            </a:r>
            <a:endParaRPr/>
          </a:p>
        </p:txBody>
      </p:sp>
      <p:sp>
        <p:nvSpPr>
          <p:cNvPr id="371" name="Google Shape;371;p2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1">
            <a:hlinkClick r:id="rId3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43C0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sz="2400" b="1" i="0" u="sng" strike="noStrike" cap="none">
              <a:solidFill>
                <a:srgbClr val="843C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1"/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Hoặc truy cập qua QR code</a:t>
            </a:r>
            <a:endParaRPr/>
          </a:p>
        </p:txBody>
      </p:sp>
      <p:pic>
        <p:nvPicPr>
          <p:cNvPr id="374" name="Google Shape;374;p2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1132</Words>
  <Application>Microsoft Office PowerPoint</Application>
  <PresentationFormat>Widescreen</PresentationFormat>
  <Paragraphs>104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Calibri</vt:lpstr>
      <vt:lpstr>Arial</vt:lpstr>
      <vt:lpstr>UTM Avo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5</cp:revision>
  <dcterms:created xsi:type="dcterms:W3CDTF">2023-10-19T01:39:18Z</dcterms:created>
  <dcterms:modified xsi:type="dcterms:W3CDTF">2023-12-20T03:17:33Z</dcterms:modified>
</cp:coreProperties>
</file>