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Lst>
  <p:notesMasterIdLst>
    <p:notesMasterId r:id="rId26"/>
  </p:notesMasterIdLst>
  <p:sldIdLst>
    <p:sldId id="256" r:id="rId2"/>
    <p:sldId id="281" r:id="rId3"/>
    <p:sldId id="282" r:id="rId4"/>
    <p:sldId id="284" r:id="rId5"/>
    <p:sldId id="312" r:id="rId6"/>
    <p:sldId id="314" r:id="rId7"/>
    <p:sldId id="290" r:id="rId8"/>
    <p:sldId id="300" r:id="rId9"/>
    <p:sldId id="301" r:id="rId10"/>
    <p:sldId id="302" r:id="rId11"/>
    <p:sldId id="303" r:id="rId12"/>
    <p:sldId id="304" r:id="rId13"/>
    <p:sldId id="305" r:id="rId14"/>
    <p:sldId id="315" r:id="rId15"/>
    <p:sldId id="316" r:id="rId16"/>
    <p:sldId id="317" r:id="rId17"/>
    <p:sldId id="318" r:id="rId18"/>
    <p:sldId id="320" r:id="rId19"/>
    <p:sldId id="293" r:id="rId20"/>
    <p:sldId id="294" r:id="rId21"/>
    <p:sldId id="296" r:id="rId22"/>
    <p:sldId id="297" r:id="rId23"/>
    <p:sldId id="279" r:id="rId24"/>
    <p:sldId id="299" r:id="rId25"/>
  </p:sldIdLst>
  <p:sldSz cx="12192000" cy="6858000"/>
  <p:notesSz cx="6858000" cy="9144000"/>
  <p:embeddedFontLst>
    <p:embeddedFont>
      <p:font typeface="Calibri" panose="020F0502020204030204" pitchFamily="34" charset="0"/>
      <p:regular r:id="rId27"/>
      <p:bold r:id="rId28"/>
      <p:italic r:id="rId29"/>
      <p:boldItalic r:id="rId30"/>
    </p:embeddedFont>
    <p:embeddedFont>
      <p:font typeface="Calibri Light" panose="020F0302020204030204" pitchFamily="34" charset="0"/>
      <p:regular r:id="rId31"/>
      <p:italic r:id="rId32"/>
    </p:embeddedFont>
    <p:embeddedFont>
      <p:font typeface="UTM Avo" panose="02040603050506020204" pitchFamily="18" charset="0"/>
      <p:regular r:id="rId33"/>
      <p:bold r:id="rId34"/>
      <p:italic r:id="rId35"/>
      <p:boldItalic r:id="rId36"/>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68"/>
  </p:normalViewPr>
  <p:slideViewPr>
    <p:cSldViewPr snapToGrid="0">
      <p:cViewPr varScale="1">
        <p:scale>
          <a:sx n="104" d="100"/>
          <a:sy n="104" d="100"/>
        </p:scale>
        <p:origin x="8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12F18F-2763-1D4E-AE1C-39D85AAB27B6}" type="datetimeFigureOut">
              <a:rPr lang="en-VN" smtClean="0"/>
              <a:t>12/20/2023</a:t>
            </a:fld>
            <a:endParaRPr lang="en-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A53697-5B29-8745-AB0F-0530171D30A4}" type="slidenum">
              <a:rPr lang="en-VN" smtClean="0"/>
              <a:t>‹#›</a:t>
            </a:fld>
            <a:endParaRPr lang="en-VN"/>
          </a:p>
        </p:txBody>
      </p:sp>
    </p:spTree>
    <p:extLst>
      <p:ext uri="{BB962C8B-B14F-4D97-AF65-F5344CB8AC3E}">
        <p14:creationId xmlns:p14="http://schemas.microsoft.com/office/powerpoint/2010/main" val="4285587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9CA53697-5B29-8745-AB0F-0530171D30A4}" type="slidenum">
              <a:rPr lang="en-VN" smtClean="0"/>
              <a:t>21</a:t>
            </a:fld>
            <a:endParaRPr lang="en-VN"/>
          </a:p>
        </p:txBody>
      </p:sp>
    </p:spTree>
    <p:extLst>
      <p:ext uri="{BB962C8B-B14F-4D97-AF65-F5344CB8AC3E}">
        <p14:creationId xmlns:p14="http://schemas.microsoft.com/office/powerpoint/2010/main" val="2713807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9CA53697-5B29-8745-AB0F-0530171D30A4}" type="slidenum">
              <a:rPr lang="en-VN" smtClean="0"/>
              <a:t>22</a:t>
            </a:fld>
            <a:endParaRPr lang="en-VN"/>
          </a:p>
        </p:txBody>
      </p:sp>
    </p:spTree>
    <p:extLst>
      <p:ext uri="{BB962C8B-B14F-4D97-AF65-F5344CB8AC3E}">
        <p14:creationId xmlns:p14="http://schemas.microsoft.com/office/powerpoint/2010/main" val="3425632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12/20/2023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ngu-van-6-2/1/23/97/"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svg"/><Relationship Id="rId9" Type="http://schemas.openxmlformats.org/officeDocument/2006/relationships/image" Target="../media/image11.sv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ngu-van-6-2/1/23/97/" TargetMode="External"/><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3" Type="http://schemas.openxmlformats.org/officeDocument/2006/relationships/hyperlink" Target="https://hoc10.vn/doc-sach/ngu-van-6-2/1/23/97/" TargetMode="External"/><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sv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5.sv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29.sv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sv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30.png"/><Relationship Id="rId4" Type="http://schemas.openxmlformats.org/officeDocument/2006/relationships/image" Target="../media/image15.sv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sv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15.sv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15.sv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15.svg"/></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ngu-van-6-2/1/23/97/" TargetMode="External"/><Relationship Id="rId2" Type="http://schemas.openxmlformats.org/officeDocument/2006/relationships/image" Target="../media/image33.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25.png"/><Relationship Id="rId2"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24.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hoc10.vn/doc-sach/ngu-van-6-2/1/23/97/"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2.sv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44.png"/><Relationship Id="rId5" Type="http://schemas.microsoft.com/office/2007/relationships/hdphoto" Target="../media/hdphoto1.wdp"/><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54;p1">
            <a:extLst>
              <a:ext uri="{FF2B5EF4-FFF2-40B4-BE49-F238E27FC236}">
                <a16:creationId xmlns:a16="http://schemas.microsoft.com/office/drawing/2014/main" id="{628F34AA-1965-5B78-3690-78F1E0E9710E}"/>
              </a:ext>
            </a:extLst>
          </p:cNvPr>
          <p:cNvSpPr txBox="1">
            <a:spLocks/>
          </p:cNvSpPr>
          <p:nvPr/>
        </p:nvSpPr>
        <p:spPr>
          <a:xfrm>
            <a:off x="1640958" y="2043611"/>
            <a:ext cx="9173077" cy="248425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endParaRPr kumimoji="0" lang="en-US" sz="6000" b="1" i="0" u="none" strike="noStrike" kern="0" cap="none" spc="0" normalizeH="0" baseline="0" noProof="0">
              <a:ln>
                <a:noFill/>
              </a:ln>
              <a:solidFill>
                <a:srgbClr val="002060"/>
              </a:solidFill>
              <a:effectLst/>
              <a:uLnTx/>
              <a:uFillTx/>
              <a:latin typeface="UTM Avo" panose="02040603050506020204" pitchFamily="18"/>
              <a:sym typeface="Calibri"/>
            </a:endParaRP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lang="en-US" sz="6000" b="1" i="0" u="none" strike="noStrike">
                <a:solidFill>
                  <a:srgbClr val="002060"/>
                </a:solidFill>
                <a:effectLst/>
                <a:latin typeface="UTM Avo" panose="02040603050506020204" pitchFamily="18"/>
              </a:rPr>
              <a:t>Bài 10</a:t>
            </a:r>
            <a:endParaRPr lang="en-US" sz="6000" b="1" i="0" u="none" strike="noStrike">
              <a:solidFill>
                <a:srgbClr val="FF0000"/>
              </a:solidFill>
              <a:effectLst/>
              <a:latin typeface="UTM Avo" panose="02040603050506020204" pitchFamily="18"/>
            </a:endParaRP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lang="en-US" sz="6000" b="1" i="0" u="none" strike="noStrike">
                <a:solidFill>
                  <a:srgbClr val="FF0000"/>
                </a:solidFill>
                <a:effectLst/>
                <a:latin typeface="UTM Avo" panose="02040603050506020204" pitchFamily="18"/>
              </a:rPr>
              <a:t>Thực </a:t>
            </a:r>
            <a:r>
              <a:rPr lang="en-US" sz="6000" b="1" i="0" u="none" strike="noStrike" dirty="0" err="1">
                <a:solidFill>
                  <a:srgbClr val="FF0000"/>
                </a:solidFill>
                <a:effectLst/>
                <a:latin typeface="UTM Avo" panose="02040603050506020204" pitchFamily="18"/>
              </a:rPr>
              <a:t>hành</a:t>
            </a:r>
            <a:r>
              <a:rPr lang="en-US" sz="6000" b="1" i="0" u="none" strike="noStrike" dirty="0">
                <a:solidFill>
                  <a:srgbClr val="FF0000"/>
                </a:solidFill>
                <a:effectLst/>
                <a:latin typeface="UTM Avo" panose="02040603050506020204" pitchFamily="18"/>
              </a:rPr>
              <a:t> </a:t>
            </a:r>
            <a:r>
              <a:rPr lang="en-US" sz="6000" b="1" i="0" u="none" strike="noStrike" dirty="0" err="1">
                <a:solidFill>
                  <a:srgbClr val="FF0000"/>
                </a:solidFill>
                <a:effectLst/>
                <a:latin typeface="UTM Avo" panose="02040603050506020204" pitchFamily="18"/>
              </a:rPr>
              <a:t>tiếng</a:t>
            </a:r>
            <a:r>
              <a:rPr lang="en-US" sz="6000" b="1" i="0" u="none" strike="noStrike" dirty="0">
                <a:solidFill>
                  <a:srgbClr val="FF0000"/>
                </a:solidFill>
                <a:effectLst/>
                <a:latin typeface="UTM Avo" panose="02040603050506020204" pitchFamily="18"/>
              </a:rPr>
              <a:t> </a:t>
            </a:r>
            <a:r>
              <a:rPr lang="en-US" sz="6000" b="1" i="0" u="none" strike="noStrike" dirty="0" err="1">
                <a:solidFill>
                  <a:srgbClr val="FF0000"/>
                </a:solidFill>
                <a:effectLst/>
                <a:latin typeface="UTM Avo" panose="02040603050506020204" pitchFamily="18"/>
              </a:rPr>
              <a:t>Việt</a:t>
            </a:r>
            <a:endParaRPr kumimoji="0" lang="en-US" sz="6000" b="1" i="0" u="none" strike="noStrike" kern="0" cap="none" spc="0" normalizeH="0" baseline="0" noProof="0" dirty="0">
              <a:ln>
                <a:noFill/>
              </a:ln>
              <a:solidFill>
                <a:srgbClr val="FF0000"/>
              </a:solidFill>
              <a:effectLst/>
              <a:uLnTx/>
              <a:uFillTx/>
              <a:latin typeface="UTM Avo" panose="02040603050506020204" pitchFamily="18"/>
              <a:cs typeface="Arial" panose="020B0604020202020204" pitchFamily="34" charset="0"/>
              <a:sym typeface="Calibri"/>
            </a:endParaRPr>
          </a:p>
        </p:txBody>
      </p:sp>
      <p:sp>
        <p:nvSpPr>
          <p:cNvPr id="5" name="TextBox 4">
            <a:extLst>
              <a:ext uri="{FF2B5EF4-FFF2-40B4-BE49-F238E27FC236}">
                <a16:creationId xmlns:a16="http://schemas.microsoft.com/office/drawing/2014/main" id="{392ED004-F2AE-2C58-A712-09CFD8AED97B}"/>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NGỮ VĂN 6</a:t>
            </a:r>
          </a:p>
        </p:txBody>
      </p:sp>
      <p:sp>
        <p:nvSpPr>
          <p:cNvPr id="2" name="TextBox 2">
            <a:extLst>
              <a:ext uri="{FF2B5EF4-FFF2-40B4-BE49-F238E27FC236}">
                <a16:creationId xmlns:a16="http://schemas.microsoft.com/office/drawing/2014/main" id="{650654EE-CC26-16A1-9614-96EECD884D2A}"/>
              </a:ext>
            </a:extLst>
          </p:cNvPr>
          <p:cNvSpPr txBox="1"/>
          <p:nvPr/>
        </p:nvSpPr>
        <p:spPr>
          <a:xfrm>
            <a:off x="9281291" y="787845"/>
            <a:ext cx="2681056" cy="52322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Tập 2</a:t>
            </a:r>
            <a:endParaRPr kumimoji="0" lang="en-US"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hlinkClick r:id="rId3"/>
            <a:extLst>
              <a:ext uri="{FF2B5EF4-FFF2-40B4-BE49-F238E27FC236}">
                <a16:creationId xmlns:a16="http://schemas.microsoft.com/office/drawing/2014/main" id="{4689C8E7-6B39-2207-5403-F4CA81A6831F}"/>
              </a:ext>
            </a:extLst>
          </p:cNvPr>
          <p:cNvPicPr>
            <a:picLocks noChangeAspect="1"/>
          </p:cNvPicPr>
          <p:nvPr/>
        </p:nvPicPr>
        <p:blipFill>
          <a:blip r:embed="rId4"/>
          <a:stretch>
            <a:fillRect/>
          </a:stretch>
        </p:blipFill>
        <p:spPr>
          <a:xfrm>
            <a:off x="4540059" y="3429000"/>
            <a:ext cx="3111881" cy="1721648"/>
          </a:xfrm>
          <a:prstGeom prst="rect">
            <a:avLst/>
          </a:prstGeom>
        </p:spPr>
      </p:pic>
    </p:spTree>
    <p:extLst>
      <p:ext uri="{BB962C8B-B14F-4D97-AF65-F5344CB8AC3E}">
        <p14:creationId xmlns:p14="http://schemas.microsoft.com/office/powerpoint/2010/main" val="976221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 name="Picture 5">
            <a:extLst>
              <a:ext uri="{FF2B5EF4-FFF2-40B4-BE49-F238E27FC236}">
                <a16:creationId xmlns:a16="http://schemas.microsoft.com/office/drawing/2014/main" id="{A2F81C74-7925-C16D-932C-8827F8E83F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934401" y="2473862"/>
            <a:ext cx="8323198" cy="3044404"/>
          </a:xfrm>
          <a:prstGeom prst="rect">
            <a:avLst/>
          </a:prstGeom>
        </p:spPr>
      </p:pic>
      <p:pic>
        <p:nvPicPr>
          <p:cNvPr id="17" name="Picture 6">
            <a:extLst>
              <a:ext uri="{FF2B5EF4-FFF2-40B4-BE49-F238E27FC236}">
                <a16:creationId xmlns:a16="http://schemas.microsoft.com/office/drawing/2014/main" id="{6C95BB64-4D9D-0721-C6FF-04007BCB0592}"/>
              </a:ext>
            </a:extLst>
          </p:cNvPr>
          <p:cNvPicPr>
            <a:picLocks noChangeAspect="1"/>
          </p:cNvPicPr>
          <p:nvPr/>
        </p:nvPicPr>
        <p:blipFill>
          <a:blip r:embed="rId5"/>
          <a:srcRect/>
          <a:stretch>
            <a:fillRect/>
          </a:stretch>
        </p:blipFill>
        <p:spPr>
          <a:xfrm>
            <a:off x="495882" y="5668417"/>
            <a:ext cx="2405964" cy="1340323"/>
          </a:xfrm>
          <a:prstGeom prst="rect">
            <a:avLst/>
          </a:prstGeom>
        </p:spPr>
      </p:pic>
      <p:pic>
        <p:nvPicPr>
          <p:cNvPr id="18" name="Picture 7">
            <a:extLst>
              <a:ext uri="{FF2B5EF4-FFF2-40B4-BE49-F238E27FC236}">
                <a16:creationId xmlns:a16="http://schemas.microsoft.com/office/drawing/2014/main" id="{6CADD719-C963-1591-242C-B0BE85ACFB26}"/>
              </a:ext>
            </a:extLst>
          </p:cNvPr>
          <p:cNvPicPr>
            <a:picLocks noChangeAspect="1"/>
          </p:cNvPicPr>
          <p:nvPr/>
        </p:nvPicPr>
        <p:blipFill>
          <a:blip r:embed="rId6"/>
          <a:srcRect l="43071" r="264" b="7281"/>
          <a:stretch>
            <a:fillRect/>
          </a:stretch>
        </p:blipFill>
        <p:spPr>
          <a:xfrm>
            <a:off x="794" y="2465532"/>
            <a:ext cx="1805270" cy="4392468"/>
          </a:xfrm>
          <a:prstGeom prst="rect">
            <a:avLst/>
          </a:prstGeom>
        </p:spPr>
      </p:pic>
      <p:pic>
        <p:nvPicPr>
          <p:cNvPr id="19" name="Picture 8">
            <a:extLst>
              <a:ext uri="{FF2B5EF4-FFF2-40B4-BE49-F238E27FC236}">
                <a16:creationId xmlns:a16="http://schemas.microsoft.com/office/drawing/2014/main" id="{36FA980D-B2E6-690D-42FA-304EA496991D}"/>
              </a:ext>
            </a:extLst>
          </p:cNvPr>
          <p:cNvPicPr>
            <a:picLocks noChangeAspect="1"/>
          </p:cNvPicPr>
          <p:nvPr/>
        </p:nvPicPr>
        <p:blipFill>
          <a:blip r:embed="rId7"/>
          <a:srcRect/>
          <a:stretch>
            <a:fillRect/>
          </a:stretch>
        </p:blipFill>
        <p:spPr>
          <a:xfrm>
            <a:off x="9563775" y="2061942"/>
            <a:ext cx="1238151" cy="1087251"/>
          </a:xfrm>
          <a:prstGeom prst="rect">
            <a:avLst/>
          </a:prstGeom>
        </p:spPr>
      </p:pic>
      <p:pic>
        <p:nvPicPr>
          <p:cNvPr id="20" name="Picture 9">
            <a:extLst>
              <a:ext uri="{FF2B5EF4-FFF2-40B4-BE49-F238E27FC236}">
                <a16:creationId xmlns:a16="http://schemas.microsoft.com/office/drawing/2014/main" id="{0AF27139-EDCF-982E-5A44-81DFB86FE1C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0800000" flipH="1">
            <a:off x="254794" y="1339735"/>
            <a:ext cx="1887602" cy="313814"/>
          </a:xfrm>
          <a:prstGeom prst="rect">
            <a:avLst/>
          </a:prstGeom>
        </p:spPr>
      </p:pic>
      <p:sp>
        <p:nvSpPr>
          <p:cNvPr id="22" name="TextBox 11">
            <a:extLst>
              <a:ext uri="{FF2B5EF4-FFF2-40B4-BE49-F238E27FC236}">
                <a16:creationId xmlns:a16="http://schemas.microsoft.com/office/drawing/2014/main" id="{6CFD9F9E-65FA-78DB-B2F2-9E016C02F4C9}"/>
              </a:ext>
            </a:extLst>
          </p:cNvPr>
          <p:cNvSpPr txBox="1"/>
          <p:nvPr/>
        </p:nvSpPr>
        <p:spPr>
          <a:xfrm>
            <a:off x="3391297" y="1762694"/>
            <a:ext cx="5409406" cy="598497"/>
          </a:xfrm>
          <a:prstGeom prst="rect">
            <a:avLst/>
          </a:prstGeom>
        </p:spPr>
        <p:txBody>
          <a:bodyPr wrap="square" lIns="0" tIns="0" rIns="0" bIns="0" rtlCol="0" anchor="t">
            <a:spAutoFit/>
          </a:bodyPr>
          <a:lstStyle/>
          <a:p>
            <a:pPr>
              <a:lnSpc>
                <a:spcPts val="5280"/>
              </a:lnSpc>
              <a:spcBef>
                <a:spcPct val="0"/>
              </a:spcBef>
            </a:pPr>
            <a:r>
              <a:rPr lang="vi-VN" sz="2800" b="1" dirty="0">
                <a:solidFill>
                  <a:srgbClr val="C00000"/>
                </a:solidFill>
                <a:latin typeface="UTM Avo" panose="02040603050506020204" pitchFamily="18"/>
              </a:rPr>
              <a:t>TRÒ CHƠI: AI NHANH HƠN?</a:t>
            </a:r>
            <a:endParaRPr lang="en-US" sz="2800" b="1" dirty="0">
              <a:solidFill>
                <a:srgbClr val="C00000"/>
              </a:solidFill>
              <a:latin typeface="UTM Avo" panose="02040603050506020204" pitchFamily="18"/>
            </a:endParaRPr>
          </a:p>
        </p:txBody>
      </p:sp>
      <p:sp>
        <p:nvSpPr>
          <p:cNvPr id="23" name="Rectangle 22">
            <a:extLst>
              <a:ext uri="{FF2B5EF4-FFF2-40B4-BE49-F238E27FC236}">
                <a16:creationId xmlns:a16="http://schemas.microsoft.com/office/drawing/2014/main" id="{3EAA4046-2F30-813B-DF00-6EBF13962FD8}"/>
              </a:ext>
            </a:extLst>
          </p:cNvPr>
          <p:cNvSpPr/>
          <p:nvPr/>
        </p:nvSpPr>
        <p:spPr>
          <a:xfrm>
            <a:off x="2327809" y="3002981"/>
            <a:ext cx="7536381" cy="1675843"/>
          </a:xfrm>
          <a:prstGeom prst="rect">
            <a:avLst/>
          </a:prstGeom>
        </p:spPr>
        <p:txBody>
          <a:bodyPr wrap="square">
            <a:spAutoFit/>
          </a:bodyPr>
          <a:lstStyle/>
          <a:p>
            <a:pPr algn="just">
              <a:lnSpc>
                <a:spcPct val="150000"/>
              </a:lnSpc>
              <a:tabLst>
                <a:tab pos="2518959" algn="l"/>
              </a:tabLst>
            </a:pPr>
            <a:r>
              <a:rPr lang="vi-VN" sz="2400" dirty="0">
                <a:solidFill>
                  <a:srgbClr val="000000"/>
                </a:solidFill>
                <a:latin typeface="UTM Avo" panose="02040603050506020204" pitchFamily="18"/>
                <a:ea typeface="Times New Roman" panose="02020603050405020304" pitchFamily="18" charset="0"/>
                <a:cs typeface="Times New Roman" panose="02020603050405020304" pitchFamily="18" charset="0"/>
              </a:rPr>
              <a:t>Hãy kể những từ ngữ chuyên dùng trong lĩnh vực bóng đá. Trong thời gian 2 phút, đội nào kể nhanh, nhiều và đúng nhất sẽ giành chiến thắng.</a:t>
            </a:r>
            <a:endParaRPr lang="en-US" sz="2400" dirty="0">
              <a:latin typeface="UTM Avo" panose="02040603050506020204" pitchFamily="18"/>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22335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0D7B66D-9D53-9E3C-AE7B-74A9B335358C}"/>
              </a:ext>
            </a:extLst>
          </p:cNvPr>
          <p:cNvPicPr>
            <a:picLocks noChangeAspect="1"/>
          </p:cNvPicPr>
          <p:nvPr/>
        </p:nvPicPr>
        <p:blipFill>
          <a:blip r:embed="rId4"/>
          <a:stretch>
            <a:fillRect/>
          </a:stretch>
        </p:blipFill>
        <p:spPr>
          <a:xfrm>
            <a:off x="4540059" y="3429000"/>
            <a:ext cx="3111881" cy="1721648"/>
          </a:xfrm>
          <a:prstGeom prst="rect">
            <a:avLst/>
          </a:prstGeom>
        </p:spPr>
      </p:pic>
    </p:spTree>
    <p:extLst>
      <p:ext uri="{BB962C8B-B14F-4D97-AF65-F5344CB8AC3E}">
        <p14:creationId xmlns:p14="http://schemas.microsoft.com/office/powerpoint/2010/main" val="2789671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8" name="Picture 11">
            <a:extLst>
              <a:ext uri="{FF2B5EF4-FFF2-40B4-BE49-F238E27FC236}">
                <a16:creationId xmlns:a16="http://schemas.microsoft.com/office/drawing/2014/main" id="{43B5E68B-8474-39B2-4A84-016203549A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030100" y="853944"/>
            <a:ext cx="2161900" cy="1105271"/>
          </a:xfrm>
          <a:prstGeom prst="rect">
            <a:avLst/>
          </a:prstGeom>
        </p:spPr>
      </p:pic>
      <p:pic>
        <p:nvPicPr>
          <p:cNvPr id="19" name="Picture 18">
            <a:extLst>
              <a:ext uri="{FF2B5EF4-FFF2-40B4-BE49-F238E27FC236}">
                <a16:creationId xmlns:a16="http://schemas.microsoft.com/office/drawing/2014/main" id="{EFDDC0BF-56E3-1634-F013-2B40F6969389}"/>
              </a:ext>
            </a:extLst>
          </p:cNvPr>
          <p:cNvPicPr>
            <a:picLocks noChangeAspect="1"/>
          </p:cNvPicPr>
          <p:nvPr/>
        </p:nvPicPr>
        <p:blipFill rotWithShape="1">
          <a:blip r:embed="rId5">
            <a:extLst>
              <a:ext uri="{28A0092B-C50C-407E-A947-70E740481C1C}">
                <a14:useLocalDpi xmlns:a14="http://schemas.microsoft.com/office/drawing/2010/main" val="0"/>
              </a:ext>
            </a:extLst>
          </a:blip>
          <a:srcRect b="19746"/>
          <a:stretch/>
        </p:blipFill>
        <p:spPr>
          <a:xfrm>
            <a:off x="-203199" y="3112552"/>
            <a:ext cx="4940299" cy="3745448"/>
          </a:xfrm>
          <a:prstGeom prst="rect">
            <a:avLst/>
          </a:prstGeom>
        </p:spPr>
      </p:pic>
      <p:sp>
        <p:nvSpPr>
          <p:cNvPr id="20" name="Rounded Rectangular Callout 19">
            <a:extLst>
              <a:ext uri="{FF2B5EF4-FFF2-40B4-BE49-F238E27FC236}">
                <a16:creationId xmlns:a16="http://schemas.microsoft.com/office/drawing/2014/main" id="{F5A73527-56E6-2197-A749-9428844F10AE}"/>
              </a:ext>
            </a:extLst>
          </p:cNvPr>
          <p:cNvSpPr/>
          <p:nvPr/>
        </p:nvSpPr>
        <p:spPr>
          <a:xfrm>
            <a:off x="4167655" y="2687789"/>
            <a:ext cx="6652745" cy="1931537"/>
          </a:xfrm>
          <a:prstGeom prst="wedgeRoundRectCallout">
            <a:avLst>
              <a:gd name="adj1" fmla="val -59082"/>
              <a:gd name="adj2" fmla="val 43232"/>
              <a:gd name="adj3" fmla="val 16667"/>
            </a:avLst>
          </a:prstGeom>
          <a:solidFill>
            <a:schemeClr val="accent4">
              <a:lumMod val="60000"/>
              <a:lumOff val="40000"/>
            </a:schemeClr>
          </a:solidFill>
          <a:ln w="381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533" dirty="0">
                <a:solidFill>
                  <a:schemeClr val="tx1"/>
                </a:solidFill>
                <a:latin typeface="UTM Avo" panose="02040603050506020204" pitchFamily="18"/>
              </a:rPr>
              <a:t>Việc lựa chọn từ ngữ trong văn bản phù hợp với yêu cầu thể hiện nghĩa của văn bản được </a:t>
            </a:r>
            <a:r>
              <a:rPr lang="vi-VN" sz="2533">
                <a:solidFill>
                  <a:schemeClr val="tx1"/>
                </a:solidFill>
                <a:latin typeface="UTM Avo" panose="02040603050506020204" pitchFamily="18"/>
              </a:rPr>
              <a:t>thể hi</a:t>
            </a:r>
            <a:r>
              <a:rPr lang="en-US" sz="2533">
                <a:solidFill>
                  <a:schemeClr val="tx1"/>
                </a:solidFill>
                <a:latin typeface="UTM Avo" panose="02040603050506020204" pitchFamily="18"/>
              </a:rPr>
              <a:t>ệ</a:t>
            </a:r>
            <a:r>
              <a:rPr lang="vi-VN" sz="2533">
                <a:solidFill>
                  <a:schemeClr val="tx1"/>
                </a:solidFill>
                <a:latin typeface="UTM Avo" panose="02040603050506020204" pitchFamily="18"/>
              </a:rPr>
              <a:t>n </a:t>
            </a:r>
            <a:r>
              <a:rPr lang="vi-VN" sz="2533" dirty="0">
                <a:solidFill>
                  <a:schemeClr val="tx1"/>
                </a:solidFill>
                <a:latin typeface="UTM Avo" panose="02040603050506020204" pitchFamily="18"/>
              </a:rPr>
              <a:t>như thế nào?</a:t>
            </a:r>
          </a:p>
        </p:txBody>
      </p:sp>
      <p:sp>
        <p:nvSpPr>
          <p:cNvPr id="21" name="Rectangle 20">
            <a:extLst>
              <a:ext uri="{FF2B5EF4-FFF2-40B4-BE49-F238E27FC236}">
                <a16:creationId xmlns:a16="http://schemas.microsoft.com/office/drawing/2014/main" id="{73BCB511-68A8-FDE4-6E88-7A435B99AADF}"/>
              </a:ext>
            </a:extLst>
          </p:cNvPr>
          <p:cNvSpPr/>
          <p:nvPr/>
        </p:nvSpPr>
        <p:spPr>
          <a:xfrm>
            <a:off x="1309669" y="1909114"/>
            <a:ext cx="9368270" cy="523220"/>
          </a:xfrm>
          <a:prstGeom prst="rect">
            <a:avLst/>
          </a:prstGeom>
        </p:spPr>
        <p:txBody>
          <a:bodyPr wrap="none">
            <a:spAutoFit/>
          </a:bodyPr>
          <a:lstStyle/>
          <a:p>
            <a:pPr marL="381019" indent="-381019">
              <a:buFont typeface="Wingdings" panose="05000000000000000000" pitchFamily="2" charset="2"/>
              <a:buChar char="Ø"/>
            </a:pPr>
            <a:r>
              <a:rPr lang="vi-VN" sz="2800" kern="100" dirty="0">
                <a:solidFill>
                  <a:srgbClr val="C00000"/>
                </a:solidFill>
                <a:latin typeface="UTM Avo" panose="02040603050506020204" pitchFamily="18"/>
                <a:ea typeface="SimSun" panose="02010600030101010101" pitchFamily="2" charset="-122"/>
              </a:rPr>
              <a:t>HS đọc phần Kiến thức Ngữ văn và trả lời câu hỏi: </a:t>
            </a:r>
            <a:endParaRPr lang="en-US" sz="2800" dirty="0">
              <a:solidFill>
                <a:srgbClr val="C00000"/>
              </a:solidFill>
              <a:latin typeface="UTM Avo" panose="02040603050506020204" pitchFamily="18"/>
            </a:endParaRPr>
          </a:p>
        </p:txBody>
      </p:sp>
    </p:spTree>
    <p:extLst>
      <p:ext uri="{BB962C8B-B14F-4D97-AF65-F5344CB8AC3E}">
        <p14:creationId xmlns:p14="http://schemas.microsoft.com/office/powerpoint/2010/main" val="2167770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randombar(horizontal)">
                                      <p:cBhvr>
                                        <p:cTn id="12" dur="500"/>
                                        <p:tgtEl>
                                          <p:spTgt spid="19"/>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randombar(horizontal)">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1">
            <a:extLst>
              <a:ext uri="{FF2B5EF4-FFF2-40B4-BE49-F238E27FC236}">
                <a16:creationId xmlns:a16="http://schemas.microsoft.com/office/drawing/2014/main" id="{47635FDA-C301-C8C5-D2A1-CB7798EE4E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442938" y="762607"/>
            <a:ext cx="2507762" cy="1282093"/>
          </a:xfrm>
          <a:prstGeom prst="rect">
            <a:avLst/>
          </a:prstGeom>
        </p:spPr>
      </p:pic>
      <p:sp>
        <p:nvSpPr>
          <p:cNvPr id="3" name="TextBox 2">
            <a:extLst>
              <a:ext uri="{FF2B5EF4-FFF2-40B4-BE49-F238E27FC236}">
                <a16:creationId xmlns:a16="http://schemas.microsoft.com/office/drawing/2014/main" id="{CB4389D1-1CC1-8A89-8586-64551313408B}"/>
              </a:ext>
            </a:extLst>
          </p:cNvPr>
          <p:cNvSpPr txBox="1"/>
          <p:nvPr/>
        </p:nvSpPr>
        <p:spPr>
          <a:xfrm>
            <a:off x="965595" y="1786187"/>
            <a:ext cx="6665295" cy="554319"/>
          </a:xfrm>
          <a:prstGeom prst="rect">
            <a:avLst/>
          </a:prstGeom>
          <a:noFill/>
        </p:spPr>
        <p:txBody>
          <a:bodyPr wrap="square">
            <a:spAutoFit/>
          </a:bodyPr>
          <a:lstStyle/>
          <a:p>
            <a:pPr marL="381019" indent="-381019" algn="ctr">
              <a:lnSpc>
                <a:spcPct val="150000"/>
              </a:lnSpc>
              <a:buFont typeface="Wingdings" panose="05000000000000000000" pitchFamily="2" charset="2"/>
              <a:buChar char="v"/>
              <a:tabLst>
                <a:tab pos="160875" algn="l"/>
              </a:tabLst>
            </a:pPr>
            <a:r>
              <a:rPr lang="en-US" sz="2300" b="1" dirty="0" err="1">
                <a:latin typeface="UTM Avo" panose="02040603050506020204" pitchFamily="18"/>
                <a:ea typeface="Times New Roman" panose="02020603050405020304" pitchFamily="18" charset="0"/>
                <a:cs typeface="Arial" panose="020B0604020202020204" pitchFamily="34" charset="0"/>
              </a:rPr>
              <a:t>Sử</a:t>
            </a:r>
            <a:r>
              <a:rPr lang="en-US" sz="2300" b="1" dirty="0">
                <a:latin typeface="UTM Avo" panose="02040603050506020204" pitchFamily="18"/>
                <a:ea typeface="Times New Roman" panose="02020603050405020304" pitchFamily="18" charset="0"/>
                <a:cs typeface="Arial" panose="020B0604020202020204" pitchFamily="34" charset="0"/>
              </a:rPr>
              <a:t> </a:t>
            </a:r>
            <a:r>
              <a:rPr lang="en-US" sz="2300" b="1" dirty="0" err="1">
                <a:latin typeface="UTM Avo" panose="02040603050506020204" pitchFamily="18"/>
                <a:ea typeface="Times New Roman" panose="02020603050405020304" pitchFamily="18" charset="0"/>
                <a:cs typeface="Arial" panose="020B0604020202020204" pitchFamily="34" charset="0"/>
              </a:rPr>
              <a:t>dụng</a:t>
            </a:r>
            <a:r>
              <a:rPr lang="en-US" sz="2300" b="1" dirty="0">
                <a:latin typeface="UTM Avo" panose="02040603050506020204" pitchFamily="18"/>
                <a:ea typeface="Times New Roman" panose="02020603050405020304" pitchFamily="18" charset="0"/>
                <a:cs typeface="Arial" panose="020B0604020202020204" pitchFamily="34" charset="0"/>
              </a:rPr>
              <a:t> </a:t>
            </a:r>
            <a:r>
              <a:rPr lang="en-US" sz="2300" b="1" dirty="0" err="1">
                <a:latin typeface="UTM Avo" panose="02040603050506020204" pitchFamily="18"/>
                <a:ea typeface="Times New Roman" panose="02020603050405020304" pitchFamily="18" charset="0"/>
                <a:cs typeface="Arial" panose="020B0604020202020204" pitchFamily="34" charset="0"/>
              </a:rPr>
              <a:t>từ</a:t>
            </a:r>
            <a:r>
              <a:rPr lang="en-US" sz="2300" b="1" dirty="0">
                <a:latin typeface="UTM Avo" panose="02040603050506020204" pitchFamily="18"/>
                <a:ea typeface="Times New Roman" panose="02020603050405020304" pitchFamily="18" charset="0"/>
                <a:cs typeface="Arial" panose="020B0604020202020204" pitchFamily="34" charset="0"/>
              </a:rPr>
              <a:t> </a:t>
            </a:r>
            <a:r>
              <a:rPr lang="en-US" sz="2300" b="1" dirty="0" err="1">
                <a:latin typeface="UTM Avo" panose="02040603050506020204" pitchFamily="18"/>
                <a:ea typeface="Times New Roman" panose="02020603050405020304" pitchFamily="18" charset="0"/>
                <a:cs typeface="Arial" panose="020B0604020202020204" pitchFamily="34" charset="0"/>
              </a:rPr>
              <a:t>ngữ</a:t>
            </a:r>
            <a:r>
              <a:rPr lang="en-US" sz="2300" b="1" dirty="0">
                <a:latin typeface="UTM Avo" panose="02040603050506020204" pitchFamily="18"/>
                <a:ea typeface="Times New Roman" panose="02020603050405020304" pitchFamily="18" charset="0"/>
                <a:cs typeface="Arial" panose="020B0604020202020204" pitchFamily="34" charset="0"/>
              </a:rPr>
              <a:t> </a:t>
            </a:r>
            <a:r>
              <a:rPr lang="en-US" sz="2300" b="1" dirty="0" err="1">
                <a:latin typeface="UTM Avo" panose="02040603050506020204" pitchFamily="18"/>
                <a:ea typeface="Times New Roman" panose="02020603050405020304" pitchFamily="18" charset="0"/>
                <a:cs typeface="Arial" panose="020B0604020202020204" pitchFamily="34" charset="0"/>
              </a:rPr>
              <a:t>trong</a:t>
            </a:r>
            <a:r>
              <a:rPr lang="vi-VN" sz="2300" b="1" dirty="0">
                <a:latin typeface="UTM Avo" panose="02040603050506020204" pitchFamily="18"/>
                <a:ea typeface="Times New Roman" panose="02020603050405020304" pitchFamily="18" charset="0"/>
                <a:cs typeface="Arial" panose="020B0604020202020204" pitchFamily="34" charset="0"/>
              </a:rPr>
              <a:t> văn bản cần lưu ý:</a:t>
            </a:r>
            <a:endParaRPr lang="en-US" sz="2300" b="1" dirty="0">
              <a:latin typeface="UTM Avo" panose="02040603050506020204" pitchFamily="18"/>
              <a:ea typeface="Times New Roman" panose="02020603050405020304" pitchFamily="18" charset="0"/>
              <a:cs typeface="Arial" panose="020B0604020202020204" pitchFamily="34" charset="0"/>
            </a:endParaRPr>
          </a:p>
        </p:txBody>
      </p:sp>
      <p:sp>
        <p:nvSpPr>
          <p:cNvPr id="4" name="Rounded Rectangle 3">
            <a:extLst>
              <a:ext uri="{FF2B5EF4-FFF2-40B4-BE49-F238E27FC236}">
                <a16:creationId xmlns:a16="http://schemas.microsoft.com/office/drawing/2014/main" id="{F61B4BEF-9806-5603-2C6A-057C67C390D6}"/>
              </a:ext>
            </a:extLst>
          </p:cNvPr>
          <p:cNvSpPr/>
          <p:nvPr/>
        </p:nvSpPr>
        <p:spPr>
          <a:xfrm>
            <a:off x="965595" y="2463686"/>
            <a:ext cx="7073503" cy="1146104"/>
          </a:xfrm>
          <a:prstGeom prst="roundRect">
            <a:avLst/>
          </a:prstGeom>
          <a:solidFill>
            <a:schemeClr val="accent4">
              <a:lumMod val="40000"/>
              <a:lumOff val="60000"/>
            </a:schemeClr>
          </a:solidFill>
          <a:ln w="3810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300" b="1" dirty="0">
                <a:solidFill>
                  <a:srgbClr val="C00000"/>
                </a:solidFill>
                <a:latin typeface="UTM Avo" panose="02040603050506020204" pitchFamily="18"/>
                <a:cs typeface="Arial" panose="020B0604020202020204" pitchFamily="34" charset="0"/>
              </a:rPr>
              <a:t>Phù hợp với đề tài của văn bản </a:t>
            </a:r>
            <a:r>
              <a:rPr lang="vi-VN" sz="2300" dirty="0">
                <a:solidFill>
                  <a:schemeClr val="tx1"/>
                </a:solidFill>
                <a:latin typeface="UTM Avo" panose="02040603050506020204" pitchFamily="18"/>
                <a:cs typeface="Arial" panose="020B0604020202020204" pitchFamily="34" charset="0"/>
              </a:rPr>
              <a:t>(về văn hóa, giáo dục hoặc thể thao, kinh tế, môi trường,…); </a:t>
            </a:r>
          </a:p>
        </p:txBody>
      </p:sp>
      <p:sp>
        <p:nvSpPr>
          <p:cNvPr id="5" name="Rounded Rectangle 4">
            <a:extLst>
              <a:ext uri="{FF2B5EF4-FFF2-40B4-BE49-F238E27FC236}">
                <a16:creationId xmlns:a16="http://schemas.microsoft.com/office/drawing/2014/main" id="{8AE07307-0A36-7687-859E-30401E4E41BD}"/>
              </a:ext>
            </a:extLst>
          </p:cNvPr>
          <p:cNvSpPr/>
          <p:nvPr/>
        </p:nvSpPr>
        <p:spPr>
          <a:xfrm>
            <a:off x="965595" y="3766573"/>
            <a:ext cx="10260806" cy="1146104"/>
          </a:xfrm>
          <a:prstGeom prst="roundRect">
            <a:avLst/>
          </a:prstGeom>
          <a:solidFill>
            <a:schemeClr val="accent4">
              <a:lumMod val="40000"/>
              <a:lumOff val="60000"/>
            </a:schemeClr>
          </a:solidFill>
          <a:ln w="3810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300" b="1" dirty="0">
                <a:solidFill>
                  <a:srgbClr val="C00000"/>
                </a:solidFill>
                <a:latin typeface="UTM Avo" panose="02040603050506020204" pitchFamily="18"/>
                <a:cs typeface="Arial" panose="020B0604020202020204" pitchFamily="34" charset="0"/>
              </a:rPr>
              <a:t>Phù hợp với tính chất của loại văn bản </a:t>
            </a:r>
            <a:r>
              <a:rPr lang="vi-VN" sz="2300" dirty="0">
                <a:solidFill>
                  <a:schemeClr val="tx1"/>
                </a:solidFill>
                <a:latin typeface="UTM Avo" panose="02040603050506020204" pitchFamily="18"/>
                <a:cs typeface="Arial" panose="020B0604020202020204" pitchFamily="34" charset="0"/>
              </a:rPr>
              <a:t>(văn bản hành chính phải sử dụng từ ngữ trang trọng; văn bản giải trí sử dụng từ ngữ vui tươi, ...)</a:t>
            </a:r>
          </a:p>
        </p:txBody>
      </p:sp>
      <p:sp>
        <p:nvSpPr>
          <p:cNvPr id="6" name="Rounded Rectangle 5">
            <a:extLst>
              <a:ext uri="{FF2B5EF4-FFF2-40B4-BE49-F238E27FC236}">
                <a16:creationId xmlns:a16="http://schemas.microsoft.com/office/drawing/2014/main" id="{42886F1A-B453-48FA-77CA-4C79DE3FB84D}"/>
              </a:ext>
            </a:extLst>
          </p:cNvPr>
          <p:cNvSpPr/>
          <p:nvPr/>
        </p:nvSpPr>
        <p:spPr>
          <a:xfrm>
            <a:off x="965595" y="5064228"/>
            <a:ext cx="8550666" cy="1146104"/>
          </a:xfrm>
          <a:prstGeom prst="roundRect">
            <a:avLst/>
          </a:prstGeom>
          <a:solidFill>
            <a:schemeClr val="accent4">
              <a:lumMod val="40000"/>
              <a:lumOff val="60000"/>
            </a:schemeClr>
          </a:solidFill>
          <a:ln w="3810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300" b="1" dirty="0">
                <a:solidFill>
                  <a:srgbClr val="C00000"/>
                </a:solidFill>
                <a:latin typeface="UTM Avo" panose="02040603050506020204" pitchFamily="18"/>
                <a:cs typeface="Arial" panose="020B0604020202020204" pitchFamily="34" charset="0"/>
              </a:rPr>
              <a:t>Phù hợp với bạn đọc </a:t>
            </a:r>
            <a:r>
              <a:rPr lang="vi-VN" sz="2300" dirty="0">
                <a:solidFill>
                  <a:schemeClr val="tx1"/>
                </a:solidFill>
                <a:latin typeface="UTM Avo" panose="02040603050506020204" pitchFamily="18"/>
                <a:cs typeface="Arial" panose="020B0604020202020204" pitchFamily="34" charset="0"/>
              </a:rPr>
              <a:t>(người già hay trẻ; người hâm mộ thể thao hay người quan tâm đến các vấn đề xã hội;…).</a:t>
            </a:r>
          </a:p>
        </p:txBody>
      </p:sp>
    </p:spTree>
    <p:extLst>
      <p:ext uri="{BB962C8B-B14F-4D97-AF65-F5344CB8AC3E}">
        <p14:creationId xmlns:p14="http://schemas.microsoft.com/office/powerpoint/2010/main" val="2194153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8D75EBC8-FA40-743E-6AB3-3BEA9D41C0F1}"/>
              </a:ext>
            </a:extLst>
          </p:cNvPr>
          <p:cNvPicPr>
            <a:picLocks noChangeAspect="1"/>
          </p:cNvPicPr>
          <p:nvPr/>
        </p:nvPicPr>
        <p:blipFill>
          <a:blip r:embed="rId4"/>
          <a:stretch>
            <a:fillRect/>
          </a:stretch>
        </p:blipFill>
        <p:spPr>
          <a:xfrm>
            <a:off x="4540059" y="3238500"/>
            <a:ext cx="3111881" cy="1721648"/>
          </a:xfrm>
          <a:prstGeom prst="rect">
            <a:avLst/>
          </a:prstGeom>
        </p:spPr>
      </p:pic>
    </p:spTree>
    <p:extLst>
      <p:ext uri="{BB962C8B-B14F-4D97-AF65-F5344CB8AC3E}">
        <p14:creationId xmlns:p14="http://schemas.microsoft.com/office/powerpoint/2010/main" val="1997027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Picture 5">
            <a:extLst>
              <a:ext uri="{FF2B5EF4-FFF2-40B4-BE49-F238E27FC236}">
                <a16:creationId xmlns:a16="http://schemas.microsoft.com/office/drawing/2014/main" id="{ED19535F-C763-C441-03B6-169D1631A517}"/>
              </a:ext>
            </a:extLst>
          </p:cNvPr>
          <p:cNvPicPr>
            <a:picLocks noChangeAspect="1"/>
          </p:cNvPicPr>
          <p:nvPr/>
        </p:nvPicPr>
        <p:blipFill>
          <a:blip r:embed="rId3"/>
          <a:srcRect l="39238"/>
          <a:stretch>
            <a:fillRect/>
          </a:stretch>
        </p:blipFill>
        <p:spPr>
          <a:xfrm>
            <a:off x="-37523" y="2022414"/>
            <a:ext cx="1491134" cy="4835586"/>
          </a:xfrm>
          <a:prstGeom prst="rect">
            <a:avLst/>
          </a:prstGeom>
        </p:spPr>
      </p:pic>
      <p:sp>
        <p:nvSpPr>
          <p:cNvPr id="13" name="TextBox 6">
            <a:extLst>
              <a:ext uri="{FF2B5EF4-FFF2-40B4-BE49-F238E27FC236}">
                <a16:creationId xmlns:a16="http://schemas.microsoft.com/office/drawing/2014/main" id="{E9DE2959-F35B-4902-E637-EB88D9CF3CFD}"/>
              </a:ext>
            </a:extLst>
          </p:cNvPr>
          <p:cNvSpPr txBox="1"/>
          <p:nvPr/>
        </p:nvSpPr>
        <p:spPr>
          <a:xfrm>
            <a:off x="4708020" y="1589794"/>
            <a:ext cx="2775957" cy="598497"/>
          </a:xfrm>
          <a:prstGeom prst="rect">
            <a:avLst/>
          </a:prstGeom>
        </p:spPr>
        <p:txBody>
          <a:bodyPr wrap="square" lIns="0" tIns="0" rIns="0" bIns="0" rtlCol="0" anchor="t">
            <a:spAutoFit/>
          </a:bodyPr>
          <a:lstStyle/>
          <a:p>
            <a:pPr algn="ctr">
              <a:lnSpc>
                <a:spcPts val="5280"/>
              </a:lnSpc>
              <a:spcBef>
                <a:spcPct val="0"/>
              </a:spcBef>
            </a:pPr>
            <a:r>
              <a:rPr lang="vi-VN" sz="2800" b="1" dirty="0">
                <a:latin typeface="UTM Avo" panose="02040603050506020204" pitchFamily="18"/>
              </a:rPr>
              <a:t>BÀI TẬP 1</a:t>
            </a:r>
            <a:endParaRPr lang="en-US" sz="2800" b="1" dirty="0">
              <a:latin typeface="UTM Avo" panose="02040603050506020204" pitchFamily="18"/>
            </a:endParaRPr>
          </a:p>
        </p:txBody>
      </p:sp>
      <p:grpSp>
        <p:nvGrpSpPr>
          <p:cNvPr id="15" name="Group 11">
            <a:extLst>
              <a:ext uri="{FF2B5EF4-FFF2-40B4-BE49-F238E27FC236}">
                <a16:creationId xmlns:a16="http://schemas.microsoft.com/office/drawing/2014/main" id="{4CC688AD-38E5-3734-BD82-46388C3B7009}"/>
              </a:ext>
            </a:extLst>
          </p:cNvPr>
          <p:cNvGrpSpPr/>
          <p:nvPr/>
        </p:nvGrpSpPr>
        <p:grpSpPr>
          <a:xfrm>
            <a:off x="1735895" y="2389219"/>
            <a:ext cx="8720209" cy="2950845"/>
            <a:chOff x="0" y="0"/>
            <a:chExt cx="3170485" cy="1020042"/>
          </a:xfrm>
        </p:grpSpPr>
        <p:sp>
          <p:nvSpPr>
            <p:cNvPr id="16" name="Freeform 12">
              <a:extLst>
                <a:ext uri="{FF2B5EF4-FFF2-40B4-BE49-F238E27FC236}">
                  <a16:creationId xmlns:a16="http://schemas.microsoft.com/office/drawing/2014/main" id="{FEF09017-9CFC-1715-C4CB-E663696757F4}"/>
                </a:ext>
              </a:extLst>
            </p:cNvPr>
            <p:cNvSpPr/>
            <p:nvPr/>
          </p:nvSpPr>
          <p:spPr>
            <a:xfrm>
              <a:off x="0" y="0"/>
              <a:ext cx="3170485" cy="1020042"/>
            </a:xfrm>
            <a:custGeom>
              <a:avLst/>
              <a:gdLst/>
              <a:ahLst/>
              <a:cxnLst/>
              <a:rect l="l" t="t" r="r" b="b"/>
              <a:pathLst>
                <a:path w="3170485" h="1020042">
                  <a:moveTo>
                    <a:pt x="3046024" y="1020042"/>
                  </a:moveTo>
                  <a:lnTo>
                    <a:pt x="124460" y="1020042"/>
                  </a:lnTo>
                  <a:cubicBezTo>
                    <a:pt x="55880" y="1020042"/>
                    <a:pt x="0" y="964162"/>
                    <a:pt x="0" y="895582"/>
                  </a:cubicBezTo>
                  <a:lnTo>
                    <a:pt x="0" y="124460"/>
                  </a:lnTo>
                  <a:cubicBezTo>
                    <a:pt x="0" y="55880"/>
                    <a:pt x="55880" y="0"/>
                    <a:pt x="124460" y="0"/>
                  </a:cubicBezTo>
                  <a:lnTo>
                    <a:pt x="3046025" y="0"/>
                  </a:lnTo>
                  <a:cubicBezTo>
                    <a:pt x="3114604" y="0"/>
                    <a:pt x="3170485" y="55880"/>
                    <a:pt x="3170485" y="124460"/>
                  </a:cubicBezTo>
                  <a:lnTo>
                    <a:pt x="3170485" y="895582"/>
                  </a:lnTo>
                  <a:cubicBezTo>
                    <a:pt x="3170485" y="964162"/>
                    <a:pt x="3114604" y="1020042"/>
                    <a:pt x="3046025" y="1020042"/>
                  </a:cubicBezTo>
                  <a:close/>
                </a:path>
              </a:pathLst>
            </a:custGeom>
            <a:solidFill>
              <a:schemeClr val="accent2">
                <a:lumMod val="40000"/>
                <a:lumOff val="60000"/>
              </a:schemeClr>
            </a:solidFill>
          </p:spPr>
          <p:txBody>
            <a:bodyPr/>
            <a:lstStyle/>
            <a:p>
              <a:endParaRPr lang="en-VN" dirty="0"/>
            </a:p>
          </p:txBody>
        </p:sp>
      </p:grpSp>
      <p:pic>
        <p:nvPicPr>
          <p:cNvPr id="17" name="Picture 15">
            <a:extLst>
              <a:ext uri="{FF2B5EF4-FFF2-40B4-BE49-F238E27FC236}">
                <a16:creationId xmlns:a16="http://schemas.microsoft.com/office/drawing/2014/main" id="{C07F8720-749F-3785-88C4-F3B410A1806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860812" y="705910"/>
            <a:ext cx="2331188" cy="1905746"/>
          </a:xfrm>
          <a:prstGeom prst="rect">
            <a:avLst/>
          </a:prstGeom>
        </p:spPr>
      </p:pic>
      <p:sp>
        <p:nvSpPr>
          <p:cNvPr id="19" name="TextBox 17">
            <a:extLst>
              <a:ext uri="{FF2B5EF4-FFF2-40B4-BE49-F238E27FC236}">
                <a16:creationId xmlns:a16="http://schemas.microsoft.com/office/drawing/2014/main" id="{2FA9ADB3-3089-9668-AD3E-923A8C9B9102}"/>
              </a:ext>
            </a:extLst>
          </p:cNvPr>
          <p:cNvSpPr txBox="1"/>
          <p:nvPr/>
        </p:nvSpPr>
        <p:spPr>
          <a:xfrm>
            <a:off x="2149727" y="2791075"/>
            <a:ext cx="7965565" cy="2137508"/>
          </a:xfrm>
          <a:prstGeom prst="rect">
            <a:avLst/>
          </a:prstGeom>
        </p:spPr>
        <p:txBody>
          <a:bodyPr wrap="square" lIns="0" tIns="0" rIns="0" bIns="0" rtlCol="0" anchor="t">
            <a:spAutoFit/>
          </a:bodyPr>
          <a:lstStyle/>
          <a:p>
            <a:pPr algn="just">
              <a:lnSpc>
                <a:spcPct val="150000"/>
              </a:lnSpc>
              <a:spcBef>
                <a:spcPct val="0"/>
              </a:spcBef>
            </a:pPr>
            <a:r>
              <a:rPr lang="vi-VN" sz="2400" dirty="0">
                <a:latin typeface="UTM Avo" panose="02040603050506020204" pitchFamily="18"/>
              </a:rPr>
              <a:t>Tìm các từ ngữ chuyên dùng trong lĩnh vực âm nhạc được sử dụng trong bài viết </a:t>
            </a:r>
            <a:r>
              <a:rPr lang="vi-VN" sz="2400" b="1" i="1" dirty="0">
                <a:latin typeface="UTM Avo" panose="02040603050506020204" pitchFamily="18"/>
              </a:rPr>
              <a:t>Phạm Tuyên và ca khúc mừng chiến thắng</a:t>
            </a:r>
            <a:r>
              <a:rPr lang="vi-VN" sz="2400" dirty="0">
                <a:latin typeface="UTM Avo" panose="02040603050506020204" pitchFamily="18"/>
              </a:rPr>
              <a:t>. Các từ ngữ đó phù hợp với đề tài, tính chất và bạn đọc của bài viết như thế nào?</a:t>
            </a:r>
            <a:endParaRPr lang="en-US" sz="2400" dirty="0">
              <a:latin typeface="UTM Avo" panose="02040603050506020204" pitchFamily="18"/>
            </a:endParaRPr>
          </a:p>
        </p:txBody>
      </p:sp>
      <p:pic>
        <p:nvPicPr>
          <p:cNvPr id="20" name="Picture 19">
            <a:extLst>
              <a:ext uri="{FF2B5EF4-FFF2-40B4-BE49-F238E27FC236}">
                <a16:creationId xmlns:a16="http://schemas.microsoft.com/office/drawing/2014/main" id="{5DB67693-D24E-CFBC-4E0C-E0F77256E90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529124" y="1504727"/>
            <a:ext cx="881797" cy="1367128"/>
          </a:xfrm>
          <a:prstGeom prst="rect">
            <a:avLst/>
          </a:prstGeom>
        </p:spPr>
      </p:pic>
      <p:pic>
        <p:nvPicPr>
          <p:cNvPr id="21" name="Picture 20">
            <a:extLst>
              <a:ext uri="{FF2B5EF4-FFF2-40B4-BE49-F238E27FC236}">
                <a16:creationId xmlns:a16="http://schemas.microsoft.com/office/drawing/2014/main" id="{42081CBF-3F9B-E330-425B-CAA81B444DEE}"/>
              </a:ext>
            </a:extLst>
          </p:cNvPr>
          <p:cNvPicPr>
            <a:picLocks noChangeAspect="1"/>
          </p:cNvPicPr>
          <p:nvPr/>
        </p:nvPicPr>
        <p:blipFill>
          <a:blip r:embed="rId8"/>
          <a:srcRect/>
          <a:stretch>
            <a:fillRect/>
          </a:stretch>
        </p:blipFill>
        <p:spPr>
          <a:xfrm>
            <a:off x="771021" y="6041476"/>
            <a:ext cx="823732" cy="816524"/>
          </a:xfrm>
          <a:prstGeom prst="rect">
            <a:avLst/>
          </a:prstGeom>
        </p:spPr>
      </p:pic>
    </p:spTree>
    <p:extLst>
      <p:ext uri="{BB962C8B-B14F-4D97-AF65-F5344CB8AC3E}">
        <p14:creationId xmlns:p14="http://schemas.microsoft.com/office/powerpoint/2010/main" val="3477850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900" decel="100000" fill="hold"/>
                                        <p:tgtEl>
                                          <p:spTgt spid="1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900" decel="100000" fill="hold"/>
                                        <p:tgtEl>
                                          <p:spTgt spid="1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900" decel="100000" fill="hold"/>
                                        <p:tgtEl>
                                          <p:spTgt spid="19"/>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1000"/>
                                        <p:tgtEl>
                                          <p:spTgt spid="20"/>
                                        </p:tgtEl>
                                      </p:cBhvr>
                                    </p:animEffect>
                                    <p:anim calcmode="lin" valueType="num">
                                      <p:cBhvr>
                                        <p:cTn id="26" dur="1000" fill="hold"/>
                                        <p:tgtEl>
                                          <p:spTgt spid="20"/>
                                        </p:tgtEl>
                                        <p:attrNameLst>
                                          <p:attrName>ppt_x</p:attrName>
                                        </p:attrNameLst>
                                      </p:cBhvr>
                                      <p:tavLst>
                                        <p:tav tm="0">
                                          <p:val>
                                            <p:strVal val="#ppt_x"/>
                                          </p:val>
                                        </p:tav>
                                        <p:tav tm="100000">
                                          <p:val>
                                            <p:strVal val="#ppt_x"/>
                                          </p:val>
                                        </p:tav>
                                      </p:tavLst>
                                    </p:anim>
                                    <p:anim calcmode="lin" valueType="num">
                                      <p:cBhvr>
                                        <p:cTn id="27" dur="900" decel="100000" fill="hold"/>
                                        <p:tgtEl>
                                          <p:spTgt spid="20"/>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11">
            <a:extLst>
              <a:ext uri="{FF2B5EF4-FFF2-40B4-BE49-F238E27FC236}">
                <a16:creationId xmlns:a16="http://schemas.microsoft.com/office/drawing/2014/main" id="{A4B68099-CC74-991E-9ACA-A857B3E1D7F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929294" y="823272"/>
            <a:ext cx="2161900" cy="1105271"/>
          </a:xfrm>
          <a:prstGeom prst="rect">
            <a:avLst/>
          </a:prstGeom>
        </p:spPr>
      </p:pic>
      <p:sp>
        <p:nvSpPr>
          <p:cNvPr id="7" name="Rectangle 6">
            <a:extLst>
              <a:ext uri="{FF2B5EF4-FFF2-40B4-BE49-F238E27FC236}">
                <a16:creationId xmlns:a16="http://schemas.microsoft.com/office/drawing/2014/main" id="{CA07A0E3-F8FB-DD05-40DC-ED98D9A1006B}"/>
              </a:ext>
            </a:extLst>
          </p:cNvPr>
          <p:cNvSpPr/>
          <p:nvPr/>
        </p:nvSpPr>
        <p:spPr>
          <a:xfrm>
            <a:off x="1750393" y="1928543"/>
            <a:ext cx="8691213" cy="2783839"/>
          </a:xfrm>
          <a:prstGeom prst="rect">
            <a:avLst/>
          </a:prstGeom>
        </p:spPr>
        <p:txBody>
          <a:bodyPr wrap="square">
            <a:spAutoFit/>
          </a:bodyPr>
          <a:lstStyle/>
          <a:p>
            <a:pPr marL="457223" indent="-457223" algn="just">
              <a:lnSpc>
                <a:spcPct val="150000"/>
              </a:lnSpc>
              <a:buFont typeface="Wingdings" panose="05000000000000000000" pitchFamily="2" charset="2"/>
              <a:buChar char="v"/>
            </a:pPr>
            <a:r>
              <a:rPr lang="vi-VN" sz="2400" b="1" dirty="0">
                <a:latin typeface="UTM Avo" panose="02040603050506020204" pitchFamily="18"/>
                <a:ea typeface="Times New Roman" panose="02020603050405020304" pitchFamily="18" charset="0"/>
              </a:rPr>
              <a:t>C</a:t>
            </a:r>
            <a:r>
              <a:rPr lang="en-US" sz="2400" b="1" dirty="0" err="1">
                <a:latin typeface="UTM Avo" panose="02040603050506020204" pitchFamily="18"/>
                <a:ea typeface="Times New Roman" panose="02020603050405020304" pitchFamily="18" charset="0"/>
                <a:cs typeface="Arial" panose="020B0604020202020204" pitchFamily="34" charset="0"/>
              </a:rPr>
              <a:t>ác</a:t>
            </a:r>
            <a:r>
              <a:rPr lang="en-US" sz="2400" b="1" dirty="0">
                <a:latin typeface="UTM Avo" panose="02040603050506020204" pitchFamily="18"/>
                <a:ea typeface="Times New Roman" panose="02020603050405020304" pitchFamily="18" charset="0"/>
                <a:cs typeface="Arial" panose="020B0604020202020204" pitchFamily="34" charset="0"/>
              </a:rPr>
              <a:t> từ </a:t>
            </a:r>
            <a:r>
              <a:rPr lang="en-US" sz="2400" b="1" dirty="0" err="1">
                <a:latin typeface="UTM Avo" panose="02040603050506020204" pitchFamily="18"/>
                <a:ea typeface="Times New Roman" panose="02020603050405020304" pitchFamily="18" charset="0"/>
                <a:cs typeface="Arial" panose="020B0604020202020204" pitchFamily="34" charset="0"/>
              </a:rPr>
              <a:t>ngữ</a:t>
            </a:r>
            <a:r>
              <a:rPr lang="en-US" sz="2400" b="1" dirty="0">
                <a:latin typeface="UTM Avo" panose="02040603050506020204" pitchFamily="18"/>
                <a:ea typeface="Times New Roman" panose="02020603050405020304" pitchFamily="18" charset="0"/>
                <a:cs typeface="Arial" panose="020B0604020202020204" pitchFamily="34" charset="0"/>
              </a:rPr>
              <a:t> </a:t>
            </a:r>
            <a:r>
              <a:rPr lang="en-US" sz="2400" b="1" dirty="0" err="1">
                <a:latin typeface="UTM Avo" panose="02040603050506020204" pitchFamily="18"/>
                <a:ea typeface="Times New Roman" panose="02020603050405020304" pitchFamily="18" charset="0"/>
                <a:cs typeface="Arial" panose="020B0604020202020204" pitchFamily="34" charset="0"/>
              </a:rPr>
              <a:t>chuyên</a:t>
            </a:r>
            <a:r>
              <a:rPr lang="en-US" sz="2400" b="1" dirty="0">
                <a:latin typeface="UTM Avo" panose="02040603050506020204" pitchFamily="18"/>
                <a:ea typeface="Times New Roman" panose="02020603050405020304" pitchFamily="18" charset="0"/>
                <a:cs typeface="Arial" panose="020B0604020202020204" pitchFamily="34" charset="0"/>
              </a:rPr>
              <a:t> dùng trong </a:t>
            </a:r>
            <a:r>
              <a:rPr lang="en-US" sz="2400" b="1" dirty="0" err="1">
                <a:latin typeface="UTM Avo" panose="02040603050506020204" pitchFamily="18"/>
                <a:ea typeface="Times New Roman" panose="02020603050405020304" pitchFamily="18" charset="0"/>
                <a:cs typeface="Arial" panose="020B0604020202020204" pitchFamily="34" charset="0"/>
              </a:rPr>
              <a:t>lĩnh</a:t>
            </a:r>
            <a:r>
              <a:rPr lang="en-US" sz="2400" b="1" dirty="0">
                <a:latin typeface="UTM Avo" panose="02040603050506020204" pitchFamily="18"/>
                <a:ea typeface="Times New Roman" panose="02020603050405020304" pitchFamily="18" charset="0"/>
                <a:cs typeface="Arial" panose="020B0604020202020204" pitchFamily="34" charset="0"/>
              </a:rPr>
              <a:t> </a:t>
            </a:r>
            <a:r>
              <a:rPr lang="en-US" sz="2400" b="1" dirty="0" err="1">
                <a:latin typeface="UTM Avo" panose="02040603050506020204" pitchFamily="18"/>
                <a:ea typeface="Times New Roman" panose="02020603050405020304" pitchFamily="18" charset="0"/>
                <a:cs typeface="Arial" panose="020B0604020202020204" pitchFamily="34" charset="0"/>
              </a:rPr>
              <a:t>vực</a:t>
            </a:r>
            <a:r>
              <a:rPr lang="en-US" sz="2400" b="1" dirty="0">
                <a:latin typeface="UTM Avo" panose="02040603050506020204" pitchFamily="18"/>
                <a:ea typeface="Times New Roman" panose="02020603050405020304" pitchFamily="18" charset="0"/>
                <a:cs typeface="Arial" panose="020B0604020202020204" pitchFamily="34" charset="0"/>
              </a:rPr>
              <a:t> </a:t>
            </a:r>
            <a:r>
              <a:rPr lang="en-US" sz="2400" b="1" dirty="0" err="1">
                <a:latin typeface="UTM Avo" panose="02040603050506020204" pitchFamily="18"/>
                <a:ea typeface="Times New Roman" panose="02020603050405020304" pitchFamily="18" charset="0"/>
                <a:cs typeface="Arial" panose="020B0604020202020204" pitchFamily="34" charset="0"/>
              </a:rPr>
              <a:t>âm</a:t>
            </a:r>
            <a:r>
              <a:rPr lang="en-US" sz="2400" b="1" dirty="0">
                <a:latin typeface="UTM Avo" panose="02040603050506020204" pitchFamily="18"/>
                <a:ea typeface="Times New Roman" panose="02020603050405020304" pitchFamily="18" charset="0"/>
                <a:cs typeface="Arial" panose="020B0604020202020204" pitchFamily="34" charset="0"/>
              </a:rPr>
              <a:t> </a:t>
            </a:r>
            <a:r>
              <a:rPr lang="en-US" sz="2400" b="1" dirty="0" err="1">
                <a:latin typeface="UTM Avo" panose="02040603050506020204" pitchFamily="18"/>
                <a:ea typeface="Times New Roman" panose="02020603050405020304" pitchFamily="18" charset="0"/>
                <a:cs typeface="Arial" panose="020B0604020202020204" pitchFamily="34" charset="0"/>
              </a:rPr>
              <a:t>nhạc</a:t>
            </a:r>
            <a:r>
              <a:rPr lang="en-US" sz="2400" b="1" dirty="0">
                <a:latin typeface="UTM Avo" panose="02040603050506020204" pitchFamily="18"/>
                <a:ea typeface="Times New Roman" panose="02020603050405020304" pitchFamily="18" charset="0"/>
                <a:cs typeface="Arial" panose="020B0604020202020204" pitchFamily="34" charset="0"/>
              </a:rPr>
              <a:t> ở bài </a:t>
            </a:r>
            <a:r>
              <a:rPr lang="en-US" sz="2400" b="1" dirty="0" err="1">
                <a:latin typeface="UTM Avo" panose="02040603050506020204" pitchFamily="18"/>
                <a:ea typeface="Times New Roman" panose="02020603050405020304" pitchFamily="18" charset="0"/>
                <a:cs typeface="Arial" panose="020B0604020202020204" pitchFamily="34" charset="0"/>
              </a:rPr>
              <a:t>viết</a:t>
            </a:r>
            <a:r>
              <a:rPr lang="en-US" sz="2400" b="1" dirty="0">
                <a:latin typeface="UTM Avo" panose="02040603050506020204" pitchFamily="18"/>
                <a:ea typeface="Times New Roman" panose="02020603050405020304" pitchFamily="18" charset="0"/>
                <a:cs typeface="Arial" panose="020B0604020202020204" pitchFamily="34" charset="0"/>
              </a:rPr>
              <a:t> </a:t>
            </a:r>
            <a:r>
              <a:rPr lang="en-US" sz="2400" b="1" i="1" dirty="0">
                <a:latin typeface="UTM Avo" panose="02040603050506020204" pitchFamily="18"/>
                <a:ea typeface="Times New Roman" panose="02020603050405020304" pitchFamily="18" charset="0"/>
                <a:cs typeface="Arial" panose="020B0604020202020204" pitchFamily="34" charset="0"/>
              </a:rPr>
              <a:t>Phạm </a:t>
            </a:r>
            <a:r>
              <a:rPr lang="en-US" sz="2400" b="1" i="1" dirty="0" err="1">
                <a:latin typeface="UTM Avo" panose="02040603050506020204" pitchFamily="18"/>
                <a:ea typeface="Times New Roman" panose="02020603050405020304" pitchFamily="18" charset="0"/>
                <a:cs typeface="Arial" panose="020B0604020202020204" pitchFamily="34" charset="0"/>
              </a:rPr>
              <a:t>Tuyên</a:t>
            </a:r>
            <a:r>
              <a:rPr lang="en-US" sz="2400" b="1" i="1" dirty="0">
                <a:latin typeface="UTM Avo" panose="02040603050506020204" pitchFamily="18"/>
                <a:ea typeface="Times New Roman" panose="02020603050405020304" pitchFamily="18" charset="0"/>
                <a:cs typeface="Arial" panose="020B0604020202020204" pitchFamily="34" charset="0"/>
              </a:rPr>
              <a:t> </a:t>
            </a:r>
            <a:r>
              <a:rPr lang="en-US" sz="2400" b="1" i="1" dirty="0" err="1">
                <a:latin typeface="UTM Avo" panose="02040603050506020204" pitchFamily="18"/>
                <a:ea typeface="Times New Roman" panose="02020603050405020304" pitchFamily="18" charset="0"/>
                <a:cs typeface="Arial" panose="020B0604020202020204" pitchFamily="34" charset="0"/>
              </a:rPr>
              <a:t>và</a:t>
            </a:r>
            <a:r>
              <a:rPr lang="en-US" sz="2400" b="1" i="1" dirty="0">
                <a:latin typeface="UTM Avo" panose="02040603050506020204" pitchFamily="18"/>
                <a:ea typeface="Times New Roman" panose="02020603050405020304" pitchFamily="18" charset="0"/>
                <a:cs typeface="Arial" panose="020B0604020202020204" pitchFamily="34" charset="0"/>
              </a:rPr>
              <a:t> ca </a:t>
            </a:r>
            <a:r>
              <a:rPr lang="en-US" sz="2400" b="1" i="1" dirty="0" err="1">
                <a:latin typeface="UTM Avo" panose="02040603050506020204" pitchFamily="18"/>
                <a:ea typeface="Times New Roman" panose="02020603050405020304" pitchFamily="18" charset="0"/>
                <a:cs typeface="Arial" panose="020B0604020202020204" pitchFamily="34" charset="0"/>
              </a:rPr>
              <a:t>khúc</a:t>
            </a:r>
            <a:r>
              <a:rPr lang="en-US" sz="2400" b="1" i="1" dirty="0">
                <a:latin typeface="UTM Avo" panose="02040603050506020204" pitchFamily="18"/>
                <a:ea typeface="Times New Roman" panose="02020603050405020304" pitchFamily="18" charset="0"/>
                <a:cs typeface="Arial" panose="020B0604020202020204" pitchFamily="34" charset="0"/>
              </a:rPr>
              <a:t> </a:t>
            </a:r>
            <a:r>
              <a:rPr lang="en-US" sz="2400" b="1" i="1" dirty="0" err="1">
                <a:latin typeface="UTM Avo" panose="02040603050506020204" pitchFamily="18"/>
                <a:ea typeface="Times New Roman" panose="02020603050405020304" pitchFamily="18" charset="0"/>
                <a:cs typeface="Arial" panose="020B0604020202020204" pitchFamily="34" charset="0"/>
              </a:rPr>
              <a:t>mừng</a:t>
            </a:r>
            <a:r>
              <a:rPr lang="en-US" sz="2400" b="1" i="1" dirty="0">
                <a:latin typeface="UTM Avo" panose="02040603050506020204" pitchFamily="18"/>
                <a:ea typeface="Times New Roman" panose="02020603050405020304" pitchFamily="18" charset="0"/>
                <a:cs typeface="Arial" panose="020B0604020202020204" pitchFamily="34" charset="0"/>
              </a:rPr>
              <a:t> </a:t>
            </a:r>
            <a:r>
              <a:rPr lang="en-US" sz="2400" b="1" i="1" dirty="0" err="1">
                <a:latin typeface="UTM Avo" panose="02040603050506020204" pitchFamily="18"/>
                <a:ea typeface="Times New Roman" panose="02020603050405020304" pitchFamily="18" charset="0"/>
                <a:cs typeface="Arial" panose="020B0604020202020204" pitchFamily="34" charset="0"/>
              </a:rPr>
              <a:t>chiến</a:t>
            </a:r>
            <a:r>
              <a:rPr lang="en-US" sz="2400" b="1" i="1" dirty="0">
                <a:latin typeface="UTM Avo" panose="02040603050506020204" pitchFamily="18"/>
                <a:ea typeface="Times New Roman" panose="02020603050405020304" pitchFamily="18" charset="0"/>
                <a:cs typeface="Arial" panose="020B0604020202020204" pitchFamily="34" charset="0"/>
              </a:rPr>
              <a:t> </a:t>
            </a:r>
            <a:r>
              <a:rPr lang="en-US" sz="2400" b="1" i="1" dirty="0" err="1">
                <a:latin typeface="UTM Avo" panose="02040603050506020204" pitchFamily="18"/>
                <a:ea typeface="Times New Roman" panose="02020603050405020304" pitchFamily="18" charset="0"/>
                <a:cs typeface="Arial" panose="020B0604020202020204" pitchFamily="34" charset="0"/>
              </a:rPr>
              <a:t>thắng</a:t>
            </a:r>
            <a:r>
              <a:rPr lang="en-US" sz="2400" b="1" dirty="0">
                <a:latin typeface="UTM Avo" panose="02040603050506020204" pitchFamily="18"/>
                <a:ea typeface="Times New Roman" panose="02020603050405020304" pitchFamily="18" charset="0"/>
                <a:cs typeface="Arial" panose="020B0604020202020204" pitchFamily="34" charset="0"/>
              </a:rPr>
              <a:t>: </a:t>
            </a:r>
            <a:r>
              <a:rPr lang="en-US" sz="2400" i="1" dirty="0" err="1">
                <a:latin typeface="UTM Avo" panose="02040603050506020204" pitchFamily="18"/>
                <a:ea typeface="Times New Roman" panose="02020603050405020304" pitchFamily="18" charset="0"/>
                <a:cs typeface="Arial" panose="020B0604020202020204" pitchFamily="34" charset="0"/>
              </a:rPr>
              <a:t>nhạc</a:t>
            </a:r>
            <a:r>
              <a:rPr lang="en-US" sz="2400" i="1" dirty="0">
                <a:latin typeface="UTM Avo" panose="02040603050506020204" pitchFamily="18"/>
                <a:ea typeface="Times New Roman" panose="02020603050405020304" pitchFamily="18" charset="0"/>
                <a:cs typeface="Arial" panose="020B0604020202020204" pitchFamily="34" charset="0"/>
              </a:rPr>
              <a:t> </a:t>
            </a:r>
            <a:r>
              <a:rPr lang="en-US" sz="2400" i="1" dirty="0" err="1">
                <a:latin typeface="UTM Avo" panose="02040603050506020204" pitchFamily="18"/>
                <a:ea typeface="Times New Roman" panose="02020603050405020304" pitchFamily="18" charset="0"/>
                <a:cs typeface="Arial" panose="020B0604020202020204" pitchFamily="34" charset="0"/>
              </a:rPr>
              <a:t>sĩ</a:t>
            </a:r>
            <a:r>
              <a:rPr lang="en-US" sz="2400" i="1" dirty="0">
                <a:latin typeface="UTM Avo" panose="02040603050506020204" pitchFamily="18"/>
                <a:ea typeface="Times New Roman" panose="02020603050405020304" pitchFamily="18" charset="0"/>
                <a:cs typeface="Arial" panose="020B0604020202020204" pitchFamily="34" charset="0"/>
              </a:rPr>
              <a:t>, sáng </a:t>
            </a:r>
            <a:r>
              <a:rPr lang="en-US" sz="2400" i="1" dirty="0" err="1">
                <a:latin typeface="UTM Avo" panose="02040603050506020204" pitchFamily="18"/>
                <a:ea typeface="Times New Roman" panose="02020603050405020304" pitchFamily="18" charset="0"/>
                <a:cs typeface="Arial" panose="020B0604020202020204" pitchFamily="34" charset="0"/>
              </a:rPr>
              <a:t>tác</a:t>
            </a:r>
            <a:r>
              <a:rPr lang="en-US" sz="2400" i="1" dirty="0">
                <a:latin typeface="UTM Avo" panose="02040603050506020204" pitchFamily="18"/>
                <a:ea typeface="Times New Roman" panose="02020603050405020304" pitchFamily="18" charset="0"/>
                <a:cs typeface="Arial" panose="020B0604020202020204" pitchFamily="34" charset="0"/>
              </a:rPr>
              <a:t>, </a:t>
            </a:r>
            <a:r>
              <a:rPr lang="en-US" sz="2400" i="1" dirty="0" err="1">
                <a:latin typeface="UTM Avo" panose="02040603050506020204" pitchFamily="18"/>
                <a:ea typeface="Times New Roman" panose="02020603050405020304" pitchFamily="18" charset="0"/>
                <a:cs typeface="Arial" panose="020B0604020202020204" pitchFamily="34" charset="0"/>
              </a:rPr>
              <a:t>nhạc</a:t>
            </a:r>
            <a:r>
              <a:rPr lang="en-US" sz="2400" i="1" dirty="0">
                <a:latin typeface="UTM Avo" panose="02040603050506020204" pitchFamily="18"/>
                <a:ea typeface="Times New Roman" panose="02020603050405020304" pitchFamily="18" charset="0"/>
                <a:cs typeface="Arial" panose="020B0604020202020204" pitchFamily="34" charset="0"/>
              </a:rPr>
              <a:t> </a:t>
            </a:r>
            <a:r>
              <a:rPr lang="en-US" sz="2400" i="1" dirty="0" err="1">
                <a:latin typeface="UTM Avo" panose="02040603050506020204" pitchFamily="18"/>
                <a:ea typeface="Times New Roman" panose="02020603050405020304" pitchFamily="18" charset="0"/>
                <a:cs typeface="Arial" panose="020B0604020202020204" pitchFamily="34" charset="0"/>
              </a:rPr>
              <a:t>phẩm</a:t>
            </a:r>
            <a:r>
              <a:rPr lang="en-US" sz="2400" i="1" dirty="0">
                <a:latin typeface="UTM Avo" panose="02040603050506020204" pitchFamily="18"/>
                <a:ea typeface="Times New Roman" panose="02020603050405020304" pitchFamily="18" charset="0"/>
                <a:cs typeface="Arial" panose="020B0604020202020204" pitchFamily="34" charset="0"/>
              </a:rPr>
              <a:t>, bài </a:t>
            </a:r>
            <a:r>
              <a:rPr lang="en-US" sz="2400" i="1" dirty="0" err="1">
                <a:latin typeface="UTM Avo" panose="02040603050506020204" pitchFamily="18"/>
                <a:ea typeface="Times New Roman" panose="02020603050405020304" pitchFamily="18" charset="0"/>
                <a:cs typeface="Arial" panose="020B0604020202020204" pitchFamily="34" charset="0"/>
              </a:rPr>
              <a:t>hát</a:t>
            </a:r>
            <a:r>
              <a:rPr lang="en-US" sz="2400" i="1" dirty="0">
                <a:latin typeface="UTM Avo" panose="02040603050506020204" pitchFamily="18"/>
                <a:ea typeface="Times New Roman" panose="02020603050405020304" pitchFamily="18" charset="0"/>
                <a:cs typeface="Arial" panose="020B0604020202020204" pitchFamily="34" charset="0"/>
              </a:rPr>
              <a:t>, bản hợp </a:t>
            </a:r>
            <a:r>
              <a:rPr lang="en-US" sz="2400" i="1" dirty="0" err="1">
                <a:latin typeface="UTM Avo" panose="02040603050506020204" pitchFamily="18"/>
                <a:ea typeface="Times New Roman" panose="02020603050405020304" pitchFamily="18" charset="0"/>
                <a:cs typeface="Arial" panose="020B0604020202020204" pitchFamily="34" charset="0"/>
              </a:rPr>
              <a:t>xướng</a:t>
            </a:r>
            <a:r>
              <a:rPr lang="en-US" sz="2400" i="1" dirty="0">
                <a:latin typeface="UTM Avo" panose="02040603050506020204" pitchFamily="18"/>
                <a:ea typeface="Times New Roman" panose="02020603050405020304" pitchFamily="18" charset="0"/>
                <a:cs typeface="Arial" panose="020B0604020202020204" pitchFamily="34" charset="0"/>
              </a:rPr>
              <a:t>, </a:t>
            </a:r>
            <a:r>
              <a:rPr lang="en-US" sz="2400" i="1" dirty="0" err="1">
                <a:latin typeface="UTM Avo" panose="02040603050506020204" pitchFamily="18"/>
                <a:ea typeface="Times New Roman" panose="02020603050405020304" pitchFamily="18" charset="0"/>
                <a:cs typeface="Arial" panose="020B0604020202020204" pitchFamily="34" charset="0"/>
              </a:rPr>
              <a:t>dàn</a:t>
            </a:r>
            <a:r>
              <a:rPr lang="en-US" sz="2400" i="1" dirty="0">
                <a:latin typeface="UTM Avo" panose="02040603050506020204" pitchFamily="18"/>
                <a:ea typeface="Times New Roman" panose="02020603050405020304" pitchFamily="18" charset="0"/>
                <a:cs typeface="Arial" panose="020B0604020202020204" pitchFamily="34" charset="0"/>
              </a:rPr>
              <a:t> </a:t>
            </a:r>
            <a:r>
              <a:rPr lang="en-US" sz="2400" i="1" dirty="0" err="1">
                <a:latin typeface="UTM Avo" panose="02040603050506020204" pitchFamily="18"/>
                <a:ea typeface="Times New Roman" panose="02020603050405020304" pitchFamily="18" charset="0"/>
                <a:cs typeface="Arial" panose="020B0604020202020204" pitchFamily="34" charset="0"/>
              </a:rPr>
              <a:t>dựng</a:t>
            </a:r>
            <a:r>
              <a:rPr lang="en-US" sz="2400" i="1" dirty="0">
                <a:latin typeface="UTM Avo" panose="02040603050506020204" pitchFamily="18"/>
                <a:ea typeface="Times New Roman" panose="02020603050405020304" pitchFamily="18" charset="0"/>
                <a:cs typeface="Arial" panose="020B0604020202020204" pitchFamily="34" charset="0"/>
              </a:rPr>
              <a:t> </a:t>
            </a:r>
            <a:r>
              <a:rPr lang="en-US" sz="2400" i="1" dirty="0" err="1">
                <a:latin typeface="UTM Avo" panose="02040603050506020204" pitchFamily="18"/>
                <a:ea typeface="Times New Roman" panose="02020603050405020304" pitchFamily="18" charset="0"/>
                <a:cs typeface="Arial" panose="020B0604020202020204" pitchFamily="34" charset="0"/>
              </a:rPr>
              <a:t>thu</a:t>
            </a:r>
            <a:r>
              <a:rPr lang="en-US" sz="2400" i="1" dirty="0">
                <a:latin typeface="UTM Avo" panose="02040603050506020204" pitchFamily="18"/>
                <a:ea typeface="Times New Roman" panose="02020603050405020304" pitchFamily="18" charset="0"/>
                <a:cs typeface="Arial" panose="020B0604020202020204" pitchFamily="34" charset="0"/>
              </a:rPr>
              <a:t> </a:t>
            </a:r>
            <a:r>
              <a:rPr lang="en-US" sz="2400" i="1" dirty="0" err="1">
                <a:latin typeface="UTM Avo" panose="02040603050506020204" pitchFamily="18"/>
                <a:ea typeface="Times New Roman" panose="02020603050405020304" pitchFamily="18" charset="0"/>
                <a:cs typeface="Arial" panose="020B0604020202020204" pitchFamily="34" charset="0"/>
              </a:rPr>
              <a:t>thanh</a:t>
            </a:r>
            <a:r>
              <a:rPr lang="en-US" sz="2400" i="1" dirty="0">
                <a:latin typeface="UTM Avo" panose="02040603050506020204" pitchFamily="18"/>
                <a:ea typeface="Times New Roman" panose="02020603050405020304" pitchFamily="18" charset="0"/>
                <a:cs typeface="Arial" panose="020B0604020202020204" pitchFamily="34" charset="0"/>
              </a:rPr>
              <a:t>, </a:t>
            </a:r>
            <a:r>
              <a:rPr lang="en-US" sz="2400" i="1" dirty="0" err="1">
                <a:latin typeface="UTM Avo" panose="02040603050506020204" pitchFamily="18"/>
                <a:ea typeface="Times New Roman" panose="02020603050405020304" pitchFamily="18" charset="0"/>
                <a:cs typeface="Arial" panose="020B0604020202020204" pitchFamily="34" charset="0"/>
              </a:rPr>
              <a:t>truyền</a:t>
            </a:r>
            <a:r>
              <a:rPr lang="en-US" sz="2400" i="1" dirty="0">
                <a:latin typeface="UTM Avo" panose="02040603050506020204" pitchFamily="18"/>
                <a:ea typeface="Times New Roman" panose="02020603050405020304" pitchFamily="18" charset="0"/>
                <a:cs typeface="Arial" panose="020B0604020202020204" pitchFamily="34" charset="0"/>
              </a:rPr>
              <a:t> đi, </a:t>
            </a:r>
            <a:r>
              <a:rPr lang="en-US" sz="2400" i="1" dirty="0" err="1">
                <a:latin typeface="UTM Avo" panose="02040603050506020204" pitchFamily="18"/>
                <a:ea typeface="Times New Roman" panose="02020603050405020304" pitchFamily="18" charset="0"/>
                <a:cs typeface="Arial" panose="020B0604020202020204" pitchFamily="34" charset="0"/>
              </a:rPr>
              <a:t>quân</a:t>
            </a:r>
            <a:r>
              <a:rPr lang="en-US" sz="2400" i="1" dirty="0">
                <a:latin typeface="UTM Avo" panose="02040603050506020204" pitchFamily="18"/>
                <a:ea typeface="Times New Roman" panose="02020603050405020304" pitchFamily="18" charset="0"/>
                <a:cs typeface="Arial" panose="020B0604020202020204" pitchFamily="34" charset="0"/>
              </a:rPr>
              <a:t> </a:t>
            </a:r>
            <a:r>
              <a:rPr lang="en-US" sz="2400" i="1" dirty="0" err="1">
                <a:latin typeface="UTM Avo" panose="02040603050506020204" pitchFamily="18"/>
                <a:ea typeface="Times New Roman" panose="02020603050405020304" pitchFamily="18" charset="0"/>
                <a:cs typeface="Arial" panose="020B0604020202020204" pitchFamily="34" charset="0"/>
              </a:rPr>
              <a:t>nhạc</a:t>
            </a:r>
            <a:r>
              <a:rPr lang="en-US" sz="2400" i="1" dirty="0">
                <a:latin typeface="UTM Avo" panose="02040603050506020204" pitchFamily="18"/>
                <a:ea typeface="Times New Roman" panose="02020603050405020304" pitchFamily="18" charset="0"/>
                <a:cs typeface="Arial" panose="020B0604020202020204" pitchFamily="34" charset="0"/>
              </a:rPr>
              <a:t>, </a:t>
            </a:r>
            <a:r>
              <a:rPr lang="en-US" sz="2400" i="1" dirty="0" err="1">
                <a:latin typeface="UTM Avo" panose="02040603050506020204" pitchFamily="18"/>
                <a:ea typeface="Times New Roman" panose="02020603050405020304" pitchFamily="18" charset="0"/>
                <a:cs typeface="Arial" panose="020B0604020202020204" pitchFamily="34" charset="0"/>
              </a:rPr>
              <a:t>thổi</a:t>
            </a:r>
            <a:r>
              <a:rPr lang="en-US" sz="2400" i="1" dirty="0">
                <a:latin typeface="UTM Avo" panose="02040603050506020204" pitchFamily="18"/>
                <a:ea typeface="Times New Roman" panose="02020603050405020304" pitchFamily="18" charset="0"/>
                <a:cs typeface="Arial" panose="020B0604020202020204" pitchFamily="34" charset="0"/>
              </a:rPr>
              <a:t> </a:t>
            </a:r>
            <a:r>
              <a:rPr lang="en-US" sz="2400" i="1" dirty="0" err="1">
                <a:latin typeface="UTM Avo" panose="02040603050506020204" pitchFamily="18"/>
                <a:ea typeface="Times New Roman" panose="02020603050405020304" pitchFamily="18" charset="0"/>
                <a:cs typeface="Arial" panose="020B0604020202020204" pitchFamily="34" charset="0"/>
              </a:rPr>
              <a:t>kèn</a:t>
            </a:r>
            <a:r>
              <a:rPr lang="en-US" sz="2400" i="1" dirty="0">
                <a:latin typeface="UTM Avo" panose="02040603050506020204" pitchFamily="18"/>
                <a:ea typeface="Times New Roman" panose="02020603050405020304" pitchFamily="18" charset="0"/>
                <a:cs typeface="Arial" panose="020B0604020202020204" pitchFamily="34" charset="0"/>
              </a:rPr>
              <a:t>, </a:t>
            </a:r>
            <a:r>
              <a:rPr lang="en-US" sz="2400" i="1" dirty="0" err="1">
                <a:latin typeface="UTM Avo" panose="02040603050506020204" pitchFamily="18"/>
                <a:ea typeface="Times New Roman" panose="02020603050405020304" pitchFamily="18" charset="0"/>
                <a:cs typeface="Arial" panose="020B0604020202020204" pitchFamily="34" charset="0"/>
              </a:rPr>
              <a:t>cất</a:t>
            </a:r>
            <a:r>
              <a:rPr lang="en-US" sz="2400" i="1" dirty="0">
                <a:latin typeface="UTM Avo" panose="02040603050506020204" pitchFamily="18"/>
                <a:ea typeface="Times New Roman" panose="02020603050405020304" pitchFamily="18" charset="0"/>
                <a:cs typeface="Arial" panose="020B0604020202020204" pitchFamily="34" charset="0"/>
              </a:rPr>
              <a:t> lên qua </a:t>
            </a:r>
            <a:r>
              <a:rPr lang="en-US" sz="2400" i="1" dirty="0" err="1">
                <a:latin typeface="UTM Avo" panose="02040603050506020204" pitchFamily="18"/>
                <a:ea typeface="Times New Roman" panose="02020603050405020304" pitchFamily="18" charset="0"/>
                <a:cs typeface="Arial" panose="020B0604020202020204" pitchFamily="34" charset="0"/>
              </a:rPr>
              <a:t>làn</a:t>
            </a:r>
            <a:r>
              <a:rPr lang="en-US" sz="2400" i="1" dirty="0">
                <a:latin typeface="UTM Avo" panose="02040603050506020204" pitchFamily="18"/>
                <a:ea typeface="Times New Roman" panose="02020603050405020304" pitchFamily="18" charset="0"/>
                <a:cs typeface="Arial" panose="020B0604020202020204" pitchFamily="34" charset="0"/>
              </a:rPr>
              <a:t> </a:t>
            </a:r>
            <a:r>
              <a:rPr lang="en-US" sz="2400" i="1" dirty="0" err="1">
                <a:latin typeface="UTM Avo" panose="02040603050506020204" pitchFamily="18"/>
                <a:ea typeface="Times New Roman" panose="02020603050405020304" pitchFamily="18" charset="0"/>
                <a:cs typeface="Arial" panose="020B0604020202020204" pitchFamily="34" charset="0"/>
              </a:rPr>
              <a:t>sóng</a:t>
            </a:r>
            <a:r>
              <a:rPr lang="en-US" sz="2400" i="1" dirty="0">
                <a:latin typeface="UTM Avo" panose="02040603050506020204" pitchFamily="18"/>
                <a:ea typeface="Times New Roman" panose="02020603050405020304" pitchFamily="18" charset="0"/>
                <a:cs typeface="Arial" panose="020B0604020202020204" pitchFamily="34" charset="0"/>
              </a:rPr>
              <a:t>, ca từ, </a:t>
            </a:r>
            <a:r>
              <a:rPr lang="en-US" sz="2400" i="1" dirty="0" err="1">
                <a:latin typeface="UTM Avo" panose="02040603050506020204" pitchFamily="18"/>
                <a:ea typeface="Times New Roman" panose="02020603050405020304" pitchFamily="18" charset="0"/>
                <a:cs typeface="Arial" panose="020B0604020202020204" pitchFamily="34" charset="0"/>
              </a:rPr>
              <a:t>giai</a:t>
            </a:r>
            <a:r>
              <a:rPr lang="en-US" sz="2400" i="1" dirty="0">
                <a:latin typeface="UTM Avo" panose="02040603050506020204" pitchFamily="18"/>
                <a:ea typeface="Times New Roman" panose="02020603050405020304" pitchFamily="18" charset="0"/>
                <a:cs typeface="Arial" panose="020B0604020202020204" pitchFamily="34" charset="0"/>
              </a:rPr>
              <a:t> </a:t>
            </a:r>
            <a:r>
              <a:rPr lang="en-US" sz="2400" i="1" dirty="0" err="1">
                <a:latin typeface="UTM Avo" panose="02040603050506020204" pitchFamily="18"/>
                <a:ea typeface="Times New Roman" panose="02020603050405020304" pitchFamily="18" charset="0"/>
                <a:cs typeface="Arial" panose="020B0604020202020204" pitchFamily="34" charset="0"/>
              </a:rPr>
              <a:t>điệu</a:t>
            </a:r>
            <a:r>
              <a:rPr lang="en-US" sz="2400" i="1" dirty="0">
                <a:latin typeface="UTM Avo" panose="02040603050506020204" pitchFamily="18"/>
                <a:ea typeface="Times New Roman" panose="02020603050405020304" pitchFamily="18" charset="0"/>
                <a:cs typeface="Arial" panose="020B0604020202020204" pitchFamily="34" charset="0"/>
              </a:rPr>
              <a:t>. </a:t>
            </a:r>
            <a:endParaRPr lang="en-US" sz="2400" dirty="0">
              <a:latin typeface="UTM Avo" panose="02040603050506020204" pitchFamily="18"/>
              <a:cs typeface="Arial" panose="020B0604020202020204" pitchFamily="34" charset="0"/>
            </a:endParaRPr>
          </a:p>
        </p:txBody>
      </p:sp>
      <p:pic>
        <p:nvPicPr>
          <p:cNvPr id="10" name="Picture 11">
            <a:extLst>
              <a:ext uri="{FF2B5EF4-FFF2-40B4-BE49-F238E27FC236}">
                <a16:creationId xmlns:a16="http://schemas.microsoft.com/office/drawing/2014/main" id="{560C1528-523A-B865-9CBB-FB4CE5979464}"/>
              </a:ext>
            </a:extLst>
          </p:cNvPr>
          <p:cNvPicPr>
            <a:picLocks noChangeAspect="1"/>
          </p:cNvPicPr>
          <p:nvPr/>
        </p:nvPicPr>
        <p:blipFill>
          <a:blip r:embed="rId5"/>
          <a:srcRect/>
          <a:stretch>
            <a:fillRect/>
          </a:stretch>
        </p:blipFill>
        <p:spPr>
          <a:xfrm>
            <a:off x="0" y="5082374"/>
            <a:ext cx="4089400" cy="1857268"/>
          </a:xfrm>
          <a:prstGeom prst="rect">
            <a:avLst/>
          </a:prstGeom>
        </p:spPr>
      </p:pic>
      <p:pic>
        <p:nvPicPr>
          <p:cNvPr id="11" name="Picture 16">
            <a:extLst>
              <a:ext uri="{FF2B5EF4-FFF2-40B4-BE49-F238E27FC236}">
                <a16:creationId xmlns:a16="http://schemas.microsoft.com/office/drawing/2014/main" id="{6A2AFE81-5A0A-5AAC-172C-16AFC6984086}"/>
              </a:ext>
            </a:extLst>
          </p:cNvPr>
          <p:cNvPicPr>
            <a:picLocks noChangeAspect="1"/>
          </p:cNvPicPr>
          <p:nvPr/>
        </p:nvPicPr>
        <p:blipFill>
          <a:blip r:embed="rId6"/>
          <a:srcRect/>
          <a:stretch>
            <a:fillRect/>
          </a:stretch>
        </p:blipFill>
        <p:spPr>
          <a:xfrm>
            <a:off x="10057202" y="6237885"/>
            <a:ext cx="877701" cy="712584"/>
          </a:xfrm>
          <a:prstGeom prst="rect">
            <a:avLst/>
          </a:prstGeom>
        </p:spPr>
      </p:pic>
    </p:spTree>
    <p:extLst>
      <p:ext uri="{BB962C8B-B14F-4D97-AF65-F5344CB8AC3E}">
        <p14:creationId xmlns:p14="http://schemas.microsoft.com/office/powerpoint/2010/main" val="3676417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B3AEA4-5FDD-342B-FCCB-98F1007A2967}"/>
              </a:ext>
            </a:extLst>
          </p:cNvPr>
          <p:cNvSpPr/>
          <p:nvPr/>
        </p:nvSpPr>
        <p:spPr>
          <a:xfrm>
            <a:off x="2921000" y="1170588"/>
            <a:ext cx="6629911" cy="954749"/>
          </a:xfrm>
          <a:prstGeom prst="rect">
            <a:avLst/>
          </a:prstGeom>
        </p:spPr>
        <p:txBody>
          <a:bodyPr wrap="square">
            <a:spAutoFit/>
          </a:bodyPr>
          <a:lstStyle/>
          <a:p>
            <a:pPr marL="457223" indent="-457223" algn="ctr">
              <a:lnSpc>
                <a:spcPct val="150000"/>
              </a:lnSpc>
              <a:buFont typeface="Wingdings" panose="05000000000000000000" pitchFamily="2" charset="2"/>
              <a:buChar char="v"/>
            </a:pPr>
            <a:r>
              <a:rPr lang="vi-VN" sz="2000" b="1" dirty="0">
                <a:latin typeface="UTM Avo" panose="02040603050506020204" pitchFamily="18"/>
                <a:ea typeface="Times New Roman" panose="02020603050405020304" pitchFamily="18" charset="0"/>
              </a:rPr>
              <a:t>Sự phù hợp của các từ ngữ trên đây đối với đề tài, tính chất, bạn đọc của văn bản:</a:t>
            </a:r>
            <a:endParaRPr lang="en-US" sz="2000" dirty="0">
              <a:latin typeface="UTM Avo" panose="02040603050506020204" pitchFamily="18"/>
              <a:cs typeface="Arial" panose="020B0604020202020204" pitchFamily="34" charset="0"/>
            </a:endParaRPr>
          </a:p>
        </p:txBody>
      </p:sp>
      <p:pic>
        <p:nvPicPr>
          <p:cNvPr id="6" name="Picture 6">
            <a:extLst>
              <a:ext uri="{FF2B5EF4-FFF2-40B4-BE49-F238E27FC236}">
                <a16:creationId xmlns:a16="http://schemas.microsoft.com/office/drawing/2014/main" id="{B5FC2F22-A357-1265-7F63-F1BCB035FCEE}"/>
              </a:ext>
            </a:extLst>
          </p:cNvPr>
          <p:cNvPicPr>
            <a:picLocks noChangeAspect="1"/>
          </p:cNvPicPr>
          <p:nvPr/>
        </p:nvPicPr>
        <p:blipFill>
          <a:blip r:embed="rId3"/>
          <a:srcRect r="4682"/>
          <a:stretch>
            <a:fillRect/>
          </a:stretch>
        </p:blipFill>
        <p:spPr>
          <a:xfrm>
            <a:off x="0" y="4739689"/>
            <a:ext cx="1460500" cy="2118312"/>
          </a:xfrm>
          <a:prstGeom prst="rect">
            <a:avLst/>
          </a:prstGeom>
        </p:spPr>
      </p:pic>
      <p:pic>
        <p:nvPicPr>
          <p:cNvPr id="10" name="Picture 3">
            <a:extLst>
              <a:ext uri="{FF2B5EF4-FFF2-40B4-BE49-F238E27FC236}">
                <a16:creationId xmlns:a16="http://schemas.microsoft.com/office/drawing/2014/main" id="{0AE46590-2A81-BE4C-E5DB-61AC05C3FB7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800000">
            <a:off x="3679204" y="3660507"/>
            <a:ext cx="4459024" cy="3156820"/>
          </a:xfrm>
          <a:prstGeom prst="rect">
            <a:avLst/>
          </a:prstGeom>
        </p:spPr>
      </p:pic>
      <p:pic>
        <p:nvPicPr>
          <p:cNvPr id="11" name="Picture 4">
            <a:extLst>
              <a:ext uri="{FF2B5EF4-FFF2-40B4-BE49-F238E27FC236}">
                <a16:creationId xmlns:a16="http://schemas.microsoft.com/office/drawing/2014/main" id="{A93BEA7E-A6BD-85A8-3ABC-C6D5C49D91F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800000">
            <a:off x="7602618" y="2206807"/>
            <a:ext cx="4256701" cy="3156821"/>
          </a:xfrm>
          <a:prstGeom prst="rect">
            <a:avLst/>
          </a:prstGeom>
        </p:spPr>
      </p:pic>
      <p:pic>
        <p:nvPicPr>
          <p:cNvPr id="12" name="Picture 5">
            <a:extLst>
              <a:ext uri="{FF2B5EF4-FFF2-40B4-BE49-F238E27FC236}">
                <a16:creationId xmlns:a16="http://schemas.microsoft.com/office/drawing/2014/main" id="{F3BFC74D-61E9-359A-B5F0-65D099B365B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800000">
            <a:off x="206032" y="2226160"/>
            <a:ext cx="3895558" cy="2853497"/>
          </a:xfrm>
          <a:prstGeom prst="rect">
            <a:avLst/>
          </a:prstGeom>
        </p:spPr>
      </p:pic>
      <p:sp>
        <p:nvSpPr>
          <p:cNvPr id="13" name="Rectangle 12">
            <a:extLst>
              <a:ext uri="{FF2B5EF4-FFF2-40B4-BE49-F238E27FC236}">
                <a16:creationId xmlns:a16="http://schemas.microsoft.com/office/drawing/2014/main" id="{78F530B3-53BD-2C4E-9E38-59797209191E}"/>
              </a:ext>
            </a:extLst>
          </p:cNvPr>
          <p:cNvSpPr/>
          <p:nvPr/>
        </p:nvSpPr>
        <p:spPr>
          <a:xfrm>
            <a:off x="486469" y="2588549"/>
            <a:ext cx="3134511" cy="1763175"/>
          </a:xfrm>
          <a:prstGeom prst="rect">
            <a:avLst/>
          </a:prstGeom>
        </p:spPr>
        <p:txBody>
          <a:bodyPr wrap="square">
            <a:spAutoFit/>
          </a:bodyPr>
          <a:lstStyle/>
          <a:p>
            <a:pPr algn="just">
              <a:lnSpc>
                <a:spcPct val="150000"/>
              </a:lnSpc>
            </a:pPr>
            <a:r>
              <a:rPr lang="en-US" sz="1867" b="1" dirty="0" err="1">
                <a:solidFill>
                  <a:srgbClr val="C00000"/>
                </a:solidFill>
                <a:latin typeface="UTM Avo" panose="02040603050506020204" pitchFamily="18"/>
                <a:ea typeface="Times New Roman" panose="02020603050405020304" pitchFamily="18" charset="0"/>
                <a:cs typeface="Arial" panose="020B0604020202020204" pitchFamily="34" charset="0"/>
              </a:rPr>
              <a:t>Sự</a:t>
            </a:r>
            <a:r>
              <a:rPr lang="en-US" sz="1867" b="1" dirty="0">
                <a:solidFill>
                  <a:srgbClr val="C00000"/>
                </a:solidFill>
                <a:latin typeface="UTM Avo" panose="02040603050506020204" pitchFamily="18"/>
                <a:ea typeface="Times New Roman" panose="02020603050405020304" pitchFamily="18" charset="0"/>
                <a:cs typeface="Arial" panose="020B0604020202020204" pitchFamily="34" charset="0"/>
              </a:rPr>
              <a:t> </a:t>
            </a:r>
            <a:r>
              <a:rPr lang="en-US" sz="1867" b="1" dirty="0" err="1">
                <a:solidFill>
                  <a:srgbClr val="C00000"/>
                </a:solidFill>
                <a:latin typeface="UTM Avo" panose="02040603050506020204" pitchFamily="18"/>
                <a:ea typeface="Times New Roman" panose="02020603050405020304" pitchFamily="18" charset="0"/>
                <a:cs typeface="Arial" panose="020B0604020202020204" pitchFamily="34" charset="0"/>
              </a:rPr>
              <a:t>phù</a:t>
            </a:r>
            <a:r>
              <a:rPr lang="en-US" sz="1867" b="1" dirty="0">
                <a:solidFill>
                  <a:srgbClr val="C00000"/>
                </a:solidFill>
                <a:latin typeface="UTM Avo" panose="02040603050506020204" pitchFamily="18"/>
                <a:ea typeface="Times New Roman" panose="02020603050405020304" pitchFamily="18" charset="0"/>
                <a:cs typeface="Arial" panose="020B0604020202020204" pitchFamily="34" charset="0"/>
              </a:rPr>
              <a:t> hợp với </a:t>
            </a:r>
            <a:r>
              <a:rPr lang="en-US" sz="1867" b="1" dirty="0" err="1">
                <a:solidFill>
                  <a:srgbClr val="C00000"/>
                </a:solidFill>
                <a:latin typeface="UTM Avo" panose="02040603050506020204" pitchFamily="18"/>
                <a:ea typeface="Times New Roman" panose="02020603050405020304" pitchFamily="18" charset="0"/>
                <a:cs typeface="Arial" panose="020B0604020202020204" pitchFamily="34" charset="0"/>
              </a:rPr>
              <a:t>đề</a:t>
            </a:r>
            <a:r>
              <a:rPr lang="en-US" sz="1867" b="1" dirty="0">
                <a:solidFill>
                  <a:srgbClr val="C00000"/>
                </a:solidFill>
                <a:latin typeface="UTM Avo" panose="02040603050506020204" pitchFamily="18"/>
                <a:ea typeface="Times New Roman" panose="02020603050405020304" pitchFamily="18" charset="0"/>
                <a:cs typeface="Arial" panose="020B0604020202020204" pitchFamily="34" charset="0"/>
              </a:rPr>
              <a:t> </a:t>
            </a:r>
            <a:r>
              <a:rPr lang="en-US" sz="1867" b="1" dirty="0" err="1">
                <a:solidFill>
                  <a:srgbClr val="C00000"/>
                </a:solidFill>
                <a:latin typeface="UTM Avo" panose="02040603050506020204" pitchFamily="18"/>
                <a:ea typeface="Times New Roman" panose="02020603050405020304" pitchFamily="18" charset="0"/>
                <a:cs typeface="Arial" panose="020B0604020202020204" pitchFamily="34" charset="0"/>
              </a:rPr>
              <a:t>tài</a:t>
            </a:r>
            <a:r>
              <a:rPr lang="en-US" sz="1867" b="1" dirty="0">
                <a:solidFill>
                  <a:srgbClr val="C00000"/>
                </a:solidFill>
                <a:latin typeface="UTM Avo" panose="02040603050506020204" pitchFamily="18"/>
                <a:ea typeface="Times New Roman" panose="02020603050405020304" pitchFamily="18" charset="0"/>
                <a:cs typeface="Arial" panose="020B0604020202020204" pitchFamily="34" charset="0"/>
              </a:rPr>
              <a:t> của văn bản: </a:t>
            </a:r>
            <a:r>
              <a:rPr lang="en-US" sz="1867" dirty="0" err="1">
                <a:latin typeface="UTM Avo" panose="02040603050506020204" pitchFamily="18"/>
                <a:ea typeface="Times New Roman" panose="02020603050405020304" pitchFamily="18" charset="0"/>
                <a:cs typeface="Arial" panose="020B0604020202020204" pitchFamily="34" charset="0"/>
              </a:rPr>
              <a:t>đề</a:t>
            </a:r>
            <a:r>
              <a:rPr lang="en-US" sz="1867" dirty="0">
                <a:latin typeface="UTM Avo" panose="02040603050506020204" pitchFamily="18"/>
                <a:ea typeface="Times New Roman" panose="02020603050405020304" pitchFamily="18" charset="0"/>
                <a:cs typeface="Arial" panose="020B0604020202020204" pitchFamily="34" charset="0"/>
              </a:rPr>
              <a:t> </a:t>
            </a:r>
            <a:r>
              <a:rPr lang="en-US" sz="1867" dirty="0" err="1">
                <a:latin typeface="UTM Avo" panose="02040603050506020204" pitchFamily="18"/>
                <a:ea typeface="Times New Roman" panose="02020603050405020304" pitchFamily="18" charset="0"/>
                <a:cs typeface="Arial" panose="020B0604020202020204" pitchFamily="34" charset="0"/>
              </a:rPr>
              <a:t>tài</a:t>
            </a:r>
            <a:r>
              <a:rPr lang="en-US" sz="1867" dirty="0">
                <a:latin typeface="UTM Avo" panose="02040603050506020204" pitchFamily="18"/>
                <a:ea typeface="Times New Roman" panose="02020603050405020304" pitchFamily="18" charset="0"/>
                <a:cs typeface="Arial" panose="020B0604020202020204" pitchFamily="34" charset="0"/>
              </a:rPr>
              <a:t> </a:t>
            </a:r>
            <a:r>
              <a:rPr lang="en-US" sz="1867" dirty="0" err="1">
                <a:latin typeface="UTM Avo" panose="02040603050506020204" pitchFamily="18"/>
                <a:ea typeface="Times New Roman" panose="02020603050405020304" pitchFamily="18" charset="0"/>
                <a:cs typeface="Arial" panose="020B0604020202020204" pitchFamily="34" charset="0"/>
              </a:rPr>
              <a:t>âm</a:t>
            </a:r>
            <a:r>
              <a:rPr lang="en-US" sz="1867" dirty="0">
                <a:latin typeface="UTM Avo" panose="02040603050506020204" pitchFamily="18"/>
                <a:ea typeface="Times New Roman" panose="02020603050405020304" pitchFamily="18" charset="0"/>
                <a:cs typeface="Arial" panose="020B0604020202020204" pitchFamily="34" charset="0"/>
              </a:rPr>
              <a:t> </a:t>
            </a:r>
            <a:r>
              <a:rPr lang="en-US" sz="1867" dirty="0" err="1">
                <a:latin typeface="UTM Avo" panose="02040603050506020204" pitchFamily="18"/>
                <a:ea typeface="Times New Roman" panose="02020603050405020304" pitchFamily="18" charset="0"/>
                <a:cs typeface="Arial" panose="020B0604020202020204" pitchFamily="34" charset="0"/>
              </a:rPr>
              <a:t>nhạc</a:t>
            </a:r>
            <a:r>
              <a:rPr lang="en-US" sz="1867" dirty="0">
                <a:latin typeface="UTM Avo" panose="02040603050506020204" pitchFamily="18"/>
                <a:ea typeface="Times New Roman" panose="02020603050405020304" pitchFamily="18" charset="0"/>
                <a:cs typeface="Arial" panose="020B0604020202020204" pitchFamily="34" charset="0"/>
              </a:rPr>
              <a:t> nên </a:t>
            </a:r>
            <a:r>
              <a:rPr lang="en-US" sz="1867" dirty="0" err="1">
                <a:latin typeface="UTM Avo" panose="02040603050506020204" pitchFamily="18"/>
                <a:ea typeface="Times New Roman" panose="02020603050405020304" pitchFamily="18" charset="0"/>
                <a:cs typeface="Arial" panose="020B0604020202020204" pitchFamily="34" charset="0"/>
              </a:rPr>
              <a:t>sử</a:t>
            </a:r>
            <a:r>
              <a:rPr lang="en-US" sz="1867" dirty="0">
                <a:latin typeface="UTM Avo" panose="02040603050506020204" pitchFamily="18"/>
                <a:ea typeface="Times New Roman" panose="02020603050405020304" pitchFamily="18" charset="0"/>
                <a:cs typeface="Arial" panose="020B0604020202020204" pitchFamily="34" charset="0"/>
              </a:rPr>
              <a:t> </a:t>
            </a:r>
            <a:r>
              <a:rPr lang="en-US" sz="1867" dirty="0" err="1">
                <a:latin typeface="UTM Avo" panose="02040603050506020204" pitchFamily="18"/>
                <a:ea typeface="Times New Roman" panose="02020603050405020304" pitchFamily="18" charset="0"/>
                <a:cs typeface="Arial" panose="020B0604020202020204" pitchFamily="34" charset="0"/>
              </a:rPr>
              <a:t>dụng</a:t>
            </a:r>
            <a:r>
              <a:rPr lang="vi-VN" sz="1867" dirty="0">
                <a:latin typeface="UTM Avo" panose="02040603050506020204" pitchFamily="18"/>
                <a:ea typeface="Times New Roman" panose="02020603050405020304" pitchFamily="18" charset="0"/>
                <a:cs typeface="Arial" panose="020B0604020202020204" pitchFamily="34" charset="0"/>
              </a:rPr>
              <a:t> </a:t>
            </a:r>
            <a:r>
              <a:rPr lang="en-US" sz="1867" dirty="0">
                <a:latin typeface="UTM Avo" panose="02040603050506020204" pitchFamily="18"/>
                <a:ea typeface="Times New Roman" panose="02020603050405020304" pitchFamily="18" charset="0"/>
                <a:cs typeface="Arial" panose="020B0604020202020204" pitchFamily="34" charset="0"/>
              </a:rPr>
              <a:t>từ </a:t>
            </a:r>
            <a:r>
              <a:rPr lang="en-US" sz="1867" dirty="0" err="1">
                <a:latin typeface="UTM Avo" panose="02040603050506020204" pitchFamily="18"/>
                <a:ea typeface="Times New Roman" panose="02020603050405020304" pitchFamily="18" charset="0"/>
                <a:cs typeface="Arial" panose="020B0604020202020204" pitchFamily="34" charset="0"/>
              </a:rPr>
              <a:t>ngữ</a:t>
            </a:r>
            <a:r>
              <a:rPr lang="en-US" sz="1867" dirty="0">
                <a:latin typeface="UTM Avo" panose="02040603050506020204" pitchFamily="18"/>
                <a:ea typeface="Times New Roman" panose="02020603050405020304" pitchFamily="18" charset="0"/>
                <a:cs typeface="Arial" panose="020B0604020202020204" pitchFamily="34" charset="0"/>
              </a:rPr>
              <a:t> trong </a:t>
            </a:r>
            <a:r>
              <a:rPr lang="en-US" sz="1867" dirty="0" err="1">
                <a:latin typeface="UTM Avo" panose="02040603050506020204" pitchFamily="18"/>
                <a:ea typeface="Times New Roman" panose="02020603050405020304" pitchFamily="18" charset="0"/>
                <a:cs typeface="Arial" panose="020B0604020202020204" pitchFamily="34" charset="0"/>
              </a:rPr>
              <a:t>lĩnh</a:t>
            </a:r>
            <a:r>
              <a:rPr lang="en-US" sz="1867" dirty="0">
                <a:latin typeface="UTM Avo" panose="02040603050506020204" pitchFamily="18"/>
                <a:ea typeface="Times New Roman" panose="02020603050405020304" pitchFamily="18" charset="0"/>
                <a:cs typeface="Arial" panose="020B0604020202020204" pitchFamily="34" charset="0"/>
              </a:rPr>
              <a:t> </a:t>
            </a:r>
            <a:r>
              <a:rPr lang="en-US" sz="1867" dirty="0" err="1">
                <a:latin typeface="UTM Avo" panose="02040603050506020204" pitchFamily="18"/>
                <a:ea typeface="Times New Roman" panose="02020603050405020304" pitchFamily="18" charset="0"/>
                <a:cs typeface="Arial" panose="020B0604020202020204" pitchFamily="34" charset="0"/>
              </a:rPr>
              <a:t>vực</a:t>
            </a:r>
            <a:r>
              <a:rPr lang="en-US" sz="1867" dirty="0">
                <a:latin typeface="UTM Avo" panose="02040603050506020204" pitchFamily="18"/>
                <a:ea typeface="Times New Roman" panose="02020603050405020304" pitchFamily="18" charset="0"/>
                <a:cs typeface="Arial" panose="020B0604020202020204" pitchFamily="34" charset="0"/>
              </a:rPr>
              <a:t> </a:t>
            </a:r>
            <a:r>
              <a:rPr lang="en-US" sz="1867" dirty="0" err="1">
                <a:latin typeface="UTM Avo" panose="02040603050506020204" pitchFamily="18"/>
                <a:ea typeface="Times New Roman" panose="02020603050405020304" pitchFamily="18" charset="0"/>
                <a:cs typeface="Arial" panose="020B0604020202020204" pitchFamily="34" charset="0"/>
              </a:rPr>
              <a:t>âm</a:t>
            </a:r>
            <a:r>
              <a:rPr lang="en-US" sz="1867" dirty="0">
                <a:latin typeface="UTM Avo" panose="02040603050506020204" pitchFamily="18"/>
                <a:ea typeface="Times New Roman" panose="02020603050405020304" pitchFamily="18" charset="0"/>
                <a:cs typeface="Arial" panose="020B0604020202020204" pitchFamily="34" charset="0"/>
              </a:rPr>
              <a:t> </a:t>
            </a:r>
            <a:r>
              <a:rPr lang="en-US" sz="1867" dirty="0" err="1">
                <a:latin typeface="UTM Avo" panose="02040603050506020204" pitchFamily="18"/>
                <a:ea typeface="Times New Roman" panose="02020603050405020304" pitchFamily="18" charset="0"/>
                <a:cs typeface="Arial" panose="020B0604020202020204" pitchFamily="34" charset="0"/>
              </a:rPr>
              <a:t>nhạc</a:t>
            </a:r>
            <a:r>
              <a:rPr lang="vi-VN" sz="1867" dirty="0">
                <a:latin typeface="UTM Avo" panose="02040603050506020204" pitchFamily="18"/>
                <a:ea typeface="Times New Roman" panose="02020603050405020304" pitchFamily="18" charset="0"/>
                <a:cs typeface="Arial" panose="020B0604020202020204" pitchFamily="34" charset="0"/>
              </a:rPr>
              <a:t>.</a:t>
            </a:r>
            <a:endParaRPr lang="en-US" sz="1867" dirty="0">
              <a:latin typeface="UTM Avo" panose="02040603050506020204" pitchFamily="18"/>
              <a:cs typeface="Arial" panose="020B0604020202020204" pitchFamily="34" charset="0"/>
            </a:endParaRPr>
          </a:p>
        </p:txBody>
      </p:sp>
      <p:sp>
        <p:nvSpPr>
          <p:cNvPr id="14" name="Rectangle 13">
            <a:extLst>
              <a:ext uri="{FF2B5EF4-FFF2-40B4-BE49-F238E27FC236}">
                <a16:creationId xmlns:a16="http://schemas.microsoft.com/office/drawing/2014/main" id="{E4930422-8D09-A9C9-1ADE-321AB875FC35}"/>
              </a:ext>
            </a:extLst>
          </p:cNvPr>
          <p:cNvSpPr/>
          <p:nvPr/>
        </p:nvSpPr>
        <p:spPr>
          <a:xfrm>
            <a:off x="4401274" y="4060730"/>
            <a:ext cx="3061191" cy="2186368"/>
          </a:xfrm>
          <a:prstGeom prst="rect">
            <a:avLst/>
          </a:prstGeom>
        </p:spPr>
        <p:txBody>
          <a:bodyPr wrap="square">
            <a:spAutoFit/>
          </a:bodyPr>
          <a:lstStyle/>
          <a:p>
            <a:pPr algn="just">
              <a:lnSpc>
                <a:spcPct val="150000"/>
              </a:lnSpc>
            </a:pPr>
            <a:r>
              <a:rPr lang="en-US" sz="1867" b="1" dirty="0" err="1">
                <a:solidFill>
                  <a:srgbClr val="C00000"/>
                </a:solidFill>
                <a:latin typeface="UTM Avo" panose="02040603050506020204" pitchFamily="18"/>
                <a:ea typeface="Times New Roman" panose="02020603050405020304" pitchFamily="18" charset="0"/>
                <a:cs typeface="Arial" panose="020B0604020202020204" pitchFamily="34" charset="0"/>
              </a:rPr>
              <a:t>Sự</a:t>
            </a:r>
            <a:r>
              <a:rPr lang="en-US" sz="1867" b="1" dirty="0">
                <a:solidFill>
                  <a:srgbClr val="C00000"/>
                </a:solidFill>
                <a:latin typeface="UTM Avo" panose="02040603050506020204" pitchFamily="18"/>
                <a:ea typeface="Times New Roman" panose="02020603050405020304" pitchFamily="18" charset="0"/>
                <a:cs typeface="Arial" panose="020B0604020202020204" pitchFamily="34" charset="0"/>
              </a:rPr>
              <a:t> </a:t>
            </a:r>
            <a:r>
              <a:rPr lang="en-US" sz="1867" b="1" dirty="0" err="1">
                <a:solidFill>
                  <a:srgbClr val="C00000"/>
                </a:solidFill>
                <a:latin typeface="UTM Avo" panose="02040603050506020204" pitchFamily="18"/>
                <a:ea typeface="Times New Roman" panose="02020603050405020304" pitchFamily="18" charset="0"/>
                <a:cs typeface="Arial" panose="020B0604020202020204" pitchFamily="34" charset="0"/>
              </a:rPr>
              <a:t>phù</a:t>
            </a:r>
            <a:r>
              <a:rPr lang="en-US" sz="1867" b="1" dirty="0">
                <a:solidFill>
                  <a:srgbClr val="C00000"/>
                </a:solidFill>
                <a:latin typeface="UTM Avo" panose="02040603050506020204" pitchFamily="18"/>
                <a:ea typeface="Times New Roman" panose="02020603050405020304" pitchFamily="18" charset="0"/>
                <a:cs typeface="Arial" panose="020B0604020202020204" pitchFamily="34" charset="0"/>
              </a:rPr>
              <a:t> hợp với tính </a:t>
            </a:r>
            <a:r>
              <a:rPr lang="en-US" sz="1867" b="1" dirty="0" err="1">
                <a:solidFill>
                  <a:srgbClr val="C00000"/>
                </a:solidFill>
                <a:latin typeface="UTM Avo" panose="02040603050506020204" pitchFamily="18"/>
                <a:ea typeface="Times New Roman" panose="02020603050405020304" pitchFamily="18" charset="0"/>
                <a:cs typeface="Arial" panose="020B0604020202020204" pitchFamily="34" charset="0"/>
              </a:rPr>
              <a:t>chất</a:t>
            </a:r>
            <a:r>
              <a:rPr lang="en-US" sz="1867" b="1" dirty="0">
                <a:solidFill>
                  <a:srgbClr val="C00000"/>
                </a:solidFill>
                <a:latin typeface="UTM Avo" panose="02040603050506020204" pitchFamily="18"/>
                <a:ea typeface="Times New Roman" panose="02020603050405020304" pitchFamily="18" charset="0"/>
                <a:cs typeface="Arial" panose="020B0604020202020204" pitchFamily="34" charset="0"/>
              </a:rPr>
              <a:t> của văn bản: </a:t>
            </a:r>
            <a:r>
              <a:rPr lang="en-US" sz="1867" dirty="0">
                <a:latin typeface="UTM Avo" panose="02040603050506020204" pitchFamily="18"/>
                <a:ea typeface="Times New Roman" panose="02020603050405020304" pitchFamily="18" charset="0"/>
                <a:cs typeface="Arial" panose="020B0604020202020204" pitchFamily="34" charset="0"/>
              </a:rPr>
              <a:t>Văn bản tính </a:t>
            </a:r>
            <a:r>
              <a:rPr lang="en-US" sz="1867" dirty="0" err="1">
                <a:latin typeface="UTM Avo" panose="02040603050506020204" pitchFamily="18"/>
                <a:ea typeface="Times New Roman" panose="02020603050405020304" pitchFamily="18" charset="0"/>
                <a:cs typeface="Arial" panose="020B0604020202020204" pitchFamily="34" charset="0"/>
              </a:rPr>
              <a:t>chất</a:t>
            </a:r>
            <a:r>
              <a:rPr lang="en-US" sz="1867" dirty="0">
                <a:latin typeface="UTM Avo" panose="02040603050506020204" pitchFamily="18"/>
                <a:ea typeface="Times New Roman" panose="02020603050405020304" pitchFamily="18" charset="0"/>
                <a:cs typeface="Arial" panose="020B0604020202020204" pitchFamily="34" charset="0"/>
              </a:rPr>
              <a:t> </a:t>
            </a:r>
            <a:r>
              <a:rPr lang="en-US" sz="1867" dirty="0" err="1">
                <a:latin typeface="UTM Avo" panose="02040603050506020204" pitchFamily="18"/>
                <a:ea typeface="Times New Roman" panose="02020603050405020304" pitchFamily="18" charset="0"/>
                <a:cs typeface="Arial" panose="020B0604020202020204" pitchFamily="34" charset="0"/>
              </a:rPr>
              <a:t>giải</a:t>
            </a:r>
            <a:r>
              <a:rPr lang="en-US" sz="1867" dirty="0">
                <a:latin typeface="UTM Avo" panose="02040603050506020204" pitchFamily="18"/>
                <a:ea typeface="Times New Roman" panose="02020603050405020304" pitchFamily="18" charset="0"/>
                <a:cs typeface="Arial" panose="020B0604020202020204" pitchFamily="34" charset="0"/>
              </a:rPr>
              <a:t> trí nên </a:t>
            </a:r>
            <a:r>
              <a:rPr lang="en-US" sz="1867" dirty="0" err="1">
                <a:latin typeface="UTM Avo" panose="02040603050506020204" pitchFamily="18"/>
                <a:ea typeface="Times New Roman" panose="02020603050405020304" pitchFamily="18" charset="0"/>
                <a:cs typeface="Arial" panose="020B0604020202020204" pitchFamily="34" charset="0"/>
              </a:rPr>
              <a:t>sử</a:t>
            </a:r>
            <a:r>
              <a:rPr lang="en-US" sz="1867" dirty="0">
                <a:latin typeface="UTM Avo" panose="02040603050506020204" pitchFamily="18"/>
                <a:ea typeface="Times New Roman" panose="02020603050405020304" pitchFamily="18" charset="0"/>
                <a:cs typeface="Arial" panose="020B0604020202020204" pitchFamily="34" charset="0"/>
              </a:rPr>
              <a:t> </a:t>
            </a:r>
            <a:r>
              <a:rPr lang="en-US" sz="1867" dirty="0" err="1">
                <a:latin typeface="UTM Avo" panose="02040603050506020204" pitchFamily="18"/>
                <a:ea typeface="Times New Roman" panose="02020603050405020304" pitchFamily="18" charset="0"/>
                <a:cs typeface="Arial" panose="020B0604020202020204" pitchFamily="34" charset="0"/>
              </a:rPr>
              <a:t>dụng</a:t>
            </a:r>
            <a:r>
              <a:rPr lang="en-US" sz="1867" dirty="0">
                <a:latin typeface="UTM Avo" panose="02040603050506020204" pitchFamily="18"/>
                <a:ea typeface="Times New Roman" panose="02020603050405020304" pitchFamily="18" charset="0"/>
                <a:cs typeface="Arial" panose="020B0604020202020204" pitchFamily="34" charset="0"/>
              </a:rPr>
              <a:t> nhiều từ </a:t>
            </a:r>
            <a:r>
              <a:rPr lang="en-US" sz="1867" dirty="0" err="1">
                <a:latin typeface="UTM Avo" panose="02040603050506020204" pitchFamily="18"/>
                <a:ea typeface="Times New Roman" panose="02020603050405020304" pitchFamily="18" charset="0"/>
                <a:cs typeface="Arial" panose="020B0604020202020204" pitchFamily="34" charset="0"/>
              </a:rPr>
              <a:t>ngữ</a:t>
            </a:r>
            <a:r>
              <a:rPr lang="en-US" sz="1867" dirty="0">
                <a:latin typeface="UTM Avo" panose="02040603050506020204" pitchFamily="18"/>
                <a:ea typeface="Times New Roman" panose="02020603050405020304" pitchFamily="18" charset="0"/>
                <a:cs typeface="Arial" panose="020B0604020202020204" pitchFamily="34" charset="0"/>
              </a:rPr>
              <a:t> trong </a:t>
            </a:r>
            <a:r>
              <a:rPr lang="en-US" sz="1867" dirty="0" err="1">
                <a:latin typeface="UTM Avo" panose="02040603050506020204" pitchFamily="18"/>
                <a:ea typeface="Times New Roman" panose="02020603050405020304" pitchFamily="18" charset="0"/>
                <a:cs typeface="Arial" panose="020B0604020202020204" pitchFamily="34" charset="0"/>
              </a:rPr>
              <a:t>lĩnh</a:t>
            </a:r>
            <a:r>
              <a:rPr lang="en-US" sz="1867" dirty="0">
                <a:latin typeface="UTM Avo" panose="02040603050506020204" pitchFamily="18"/>
                <a:ea typeface="Times New Roman" panose="02020603050405020304" pitchFamily="18" charset="0"/>
                <a:cs typeface="Arial" panose="020B0604020202020204" pitchFamily="34" charset="0"/>
              </a:rPr>
              <a:t> </a:t>
            </a:r>
            <a:r>
              <a:rPr lang="en-US" sz="1867" dirty="0" err="1">
                <a:latin typeface="UTM Avo" panose="02040603050506020204" pitchFamily="18"/>
                <a:ea typeface="Times New Roman" panose="02020603050405020304" pitchFamily="18" charset="0"/>
                <a:cs typeface="Arial" panose="020B0604020202020204" pitchFamily="34" charset="0"/>
              </a:rPr>
              <a:t>vực</a:t>
            </a:r>
            <a:r>
              <a:rPr lang="en-US" sz="1867" dirty="0">
                <a:latin typeface="UTM Avo" panose="02040603050506020204" pitchFamily="18"/>
                <a:ea typeface="Times New Roman" panose="02020603050405020304" pitchFamily="18" charset="0"/>
                <a:cs typeface="Arial" panose="020B0604020202020204" pitchFamily="34" charset="0"/>
              </a:rPr>
              <a:t> </a:t>
            </a:r>
            <a:r>
              <a:rPr lang="en-US" sz="1867" dirty="0" err="1">
                <a:latin typeface="UTM Avo" panose="02040603050506020204" pitchFamily="18"/>
                <a:ea typeface="Times New Roman" panose="02020603050405020304" pitchFamily="18" charset="0"/>
                <a:cs typeface="Arial" panose="020B0604020202020204" pitchFamily="34" charset="0"/>
              </a:rPr>
              <a:t>âm</a:t>
            </a:r>
            <a:r>
              <a:rPr lang="en-US" sz="1867" dirty="0">
                <a:latin typeface="UTM Avo" panose="02040603050506020204" pitchFamily="18"/>
                <a:ea typeface="Times New Roman" panose="02020603050405020304" pitchFamily="18" charset="0"/>
                <a:cs typeface="Arial" panose="020B0604020202020204" pitchFamily="34" charset="0"/>
              </a:rPr>
              <a:t> </a:t>
            </a:r>
            <a:r>
              <a:rPr lang="en-US" sz="1867" dirty="0" err="1">
                <a:latin typeface="UTM Avo" panose="02040603050506020204" pitchFamily="18"/>
                <a:ea typeface="Times New Roman" panose="02020603050405020304" pitchFamily="18" charset="0"/>
                <a:cs typeface="Arial" panose="020B0604020202020204" pitchFamily="34" charset="0"/>
              </a:rPr>
              <a:t>nhạc</a:t>
            </a:r>
            <a:endParaRPr lang="en-US" sz="1867" dirty="0">
              <a:latin typeface="UTM Avo" panose="02040603050506020204" pitchFamily="18"/>
              <a:cs typeface="Arial" panose="020B0604020202020204" pitchFamily="34" charset="0"/>
            </a:endParaRPr>
          </a:p>
        </p:txBody>
      </p:sp>
      <p:sp>
        <p:nvSpPr>
          <p:cNvPr id="15" name="Rectangle 14">
            <a:extLst>
              <a:ext uri="{FF2B5EF4-FFF2-40B4-BE49-F238E27FC236}">
                <a16:creationId xmlns:a16="http://schemas.microsoft.com/office/drawing/2014/main" id="{F7243844-D3BE-86DC-F21E-4DDD70B6AED7}"/>
              </a:ext>
            </a:extLst>
          </p:cNvPr>
          <p:cNvSpPr/>
          <p:nvPr/>
        </p:nvSpPr>
        <p:spPr>
          <a:xfrm>
            <a:off x="7980454" y="2588549"/>
            <a:ext cx="3501027" cy="2097882"/>
          </a:xfrm>
          <a:prstGeom prst="rect">
            <a:avLst/>
          </a:prstGeom>
        </p:spPr>
        <p:txBody>
          <a:bodyPr wrap="square">
            <a:spAutoFit/>
          </a:bodyPr>
          <a:lstStyle/>
          <a:p>
            <a:pPr algn="just">
              <a:lnSpc>
                <a:spcPct val="150000"/>
              </a:lnSpc>
            </a:pPr>
            <a:r>
              <a:rPr lang="vi-VN" sz="1867" b="1" dirty="0">
                <a:solidFill>
                  <a:srgbClr val="C00000"/>
                </a:solidFill>
                <a:latin typeface="UTM Avo" panose="02040603050506020204" pitchFamily="18"/>
                <a:ea typeface="Times New Roman" panose="02020603050405020304" pitchFamily="18" charset="0"/>
                <a:cs typeface="Arial" panose="020B0604020202020204" pitchFamily="34" charset="0"/>
              </a:rPr>
              <a:t>Sự phù hợp với bạn đọc của văn bản: </a:t>
            </a:r>
            <a:r>
              <a:rPr lang="vi-VN" sz="1733" dirty="0">
                <a:latin typeface="UTM Avo" panose="02040603050506020204" pitchFamily="18"/>
                <a:ea typeface="Times New Roman" panose="02020603050405020304" pitchFamily="18" charset="0"/>
                <a:cs typeface="Arial" panose="020B0604020202020204" pitchFamily="34" charset="0"/>
              </a:rPr>
              <a:t>Văn bản hướng tới những người yêu âm nhạc, yêu bài hát </a:t>
            </a:r>
            <a:r>
              <a:rPr lang="vi-VN" sz="1733" i="1" dirty="0">
                <a:latin typeface="UTM Avo" panose="02040603050506020204" pitchFamily="18"/>
                <a:ea typeface="Times New Roman" panose="02020603050405020304" pitchFamily="18" charset="0"/>
                <a:cs typeface="Arial" panose="020B0604020202020204" pitchFamily="34" charset="0"/>
              </a:rPr>
              <a:t>Như có Bác </a:t>
            </a:r>
            <a:r>
              <a:rPr lang="vi-VN" sz="1733" i="1">
                <a:latin typeface="UTM Avo" panose="02040603050506020204" pitchFamily="18"/>
                <a:ea typeface="Times New Roman" panose="02020603050405020304" pitchFamily="18" charset="0"/>
                <a:cs typeface="Arial" panose="020B0604020202020204" pitchFamily="34" charset="0"/>
              </a:rPr>
              <a:t>trong </a:t>
            </a:r>
            <a:r>
              <a:rPr lang="en-US" sz="1733" i="1">
                <a:latin typeface="UTM Avo" panose="02040603050506020204" pitchFamily="18"/>
                <a:ea typeface="Times New Roman" panose="02020603050405020304" pitchFamily="18" charset="0"/>
                <a:cs typeface="Arial" panose="020B0604020202020204" pitchFamily="34" charset="0"/>
              </a:rPr>
              <a:t>ngày</a:t>
            </a:r>
            <a:r>
              <a:rPr lang="vi-VN" sz="1733" i="1">
                <a:latin typeface="UTM Avo" panose="02040603050506020204" pitchFamily="18"/>
                <a:ea typeface="Times New Roman" panose="02020603050405020304" pitchFamily="18" charset="0"/>
                <a:cs typeface="Arial" panose="020B0604020202020204" pitchFamily="34" charset="0"/>
              </a:rPr>
              <a:t> </a:t>
            </a:r>
            <a:r>
              <a:rPr lang="vi-VN" sz="1733" i="1" dirty="0">
                <a:latin typeface="UTM Avo" panose="02040603050506020204" pitchFamily="18"/>
                <a:ea typeface="Times New Roman" panose="02020603050405020304" pitchFamily="18" charset="0"/>
                <a:cs typeface="Arial" panose="020B0604020202020204" pitchFamily="34" charset="0"/>
              </a:rPr>
              <a:t>đại thắng</a:t>
            </a:r>
            <a:endParaRPr lang="en-US" sz="1733" i="1"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454552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fltVal val="0"/>
                                          </p:val>
                                        </p:tav>
                                        <p:tav tm="100000">
                                          <p:val>
                                            <p:strVal val="#ppt_h"/>
                                          </p:val>
                                        </p:tav>
                                      </p:tavLst>
                                    </p:anim>
                                    <p:animEffect transition="in" filter="fade">
                                      <p:cBhvr>
                                        <p:cTn id="38" dur="500"/>
                                        <p:tgtEl>
                                          <p:spTgt spid="15"/>
                                        </p:tgtEl>
                                      </p:cBhvr>
                                    </p:animEffect>
                                  </p:childTnLst>
                                </p:cTn>
                              </p:par>
                              <p:par>
                                <p:cTn id="39" presetID="53" presetClass="entr" presetSubtype="16"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4A905A96-6ED7-3CCE-9EF0-8131DAF06919}"/>
              </a:ext>
            </a:extLst>
          </p:cNvPr>
          <p:cNvPicPr>
            <a:picLocks noChangeAspect="1"/>
          </p:cNvPicPr>
          <p:nvPr/>
        </p:nvPicPr>
        <p:blipFill>
          <a:blip r:embed="rId3"/>
          <a:srcRect l="39238"/>
          <a:stretch>
            <a:fillRect/>
          </a:stretch>
        </p:blipFill>
        <p:spPr>
          <a:xfrm>
            <a:off x="794" y="2055634"/>
            <a:ext cx="1491134" cy="4835586"/>
          </a:xfrm>
          <a:prstGeom prst="rect">
            <a:avLst/>
          </a:prstGeom>
        </p:spPr>
      </p:pic>
      <p:sp>
        <p:nvSpPr>
          <p:cNvPr id="5" name="TextBox 6">
            <a:extLst>
              <a:ext uri="{FF2B5EF4-FFF2-40B4-BE49-F238E27FC236}">
                <a16:creationId xmlns:a16="http://schemas.microsoft.com/office/drawing/2014/main" id="{EA8CBD4F-58B1-AE68-EE4E-2E4053C1FFD2}"/>
              </a:ext>
            </a:extLst>
          </p:cNvPr>
          <p:cNvSpPr txBox="1"/>
          <p:nvPr/>
        </p:nvSpPr>
        <p:spPr>
          <a:xfrm>
            <a:off x="4860419" y="1877914"/>
            <a:ext cx="2471157" cy="598497"/>
          </a:xfrm>
          <a:prstGeom prst="rect">
            <a:avLst/>
          </a:prstGeom>
        </p:spPr>
        <p:txBody>
          <a:bodyPr wrap="square" lIns="0" tIns="0" rIns="0" bIns="0" rtlCol="0" anchor="t">
            <a:spAutoFit/>
          </a:bodyPr>
          <a:lstStyle/>
          <a:p>
            <a:pPr algn="ctr">
              <a:lnSpc>
                <a:spcPts val="5280"/>
              </a:lnSpc>
              <a:spcBef>
                <a:spcPct val="0"/>
              </a:spcBef>
            </a:pPr>
            <a:r>
              <a:rPr lang="vi-VN" sz="2800" b="1" dirty="0">
                <a:latin typeface="UTM Avo" panose="02040603050506020204" pitchFamily="18"/>
              </a:rPr>
              <a:t>BÀI TẬP 2</a:t>
            </a:r>
            <a:endParaRPr lang="en-US" sz="2800" b="1" dirty="0">
              <a:latin typeface="UTM Avo" panose="02040603050506020204" pitchFamily="18"/>
            </a:endParaRPr>
          </a:p>
        </p:txBody>
      </p:sp>
      <p:pic>
        <p:nvPicPr>
          <p:cNvPr id="9" name="Picture 15">
            <a:extLst>
              <a:ext uri="{FF2B5EF4-FFF2-40B4-BE49-F238E27FC236}">
                <a16:creationId xmlns:a16="http://schemas.microsoft.com/office/drawing/2014/main" id="{77757D48-5DDA-808F-5EF2-C3B7A61CDE8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210271" y="809629"/>
            <a:ext cx="1646728" cy="1346200"/>
          </a:xfrm>
          <a:prstGeom prst="rect">
            <a:avLst/>
          </a:prstGeom>
        </p:spPr>
      </p:pic>
      <p:pic>
        <p:nvPicPr>
          <p:cNvPr id="10" name="Picture 16">
            <a:extLst>
              <a:ext uri="{FF2B5EF4-FFF2-40B4-BE49-F238E27FC236}">
                <a16:creationId xmlns:a16="http://schemas.microsoft.com/office/drawing/2014/main" id="{D470666C-86F0-FB72-3E98-13A44655FC6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682201" y="1143080"/>
            <a:ext cx="1646728" cy="1346200"/>
          </a:xfrm>
          <a:prstGeom prst="rect">
            <a:avLst/>
          </a:prstGeom>
        </p:spPr>
      </p:pic>
      <p:sp>
        <p:nvSpPr>
          <p:cNvPr id="11" name="TextBox 17">
            <a:extLst>
              <a:ext uri="{FF2B5EF4-FFF2-40B4-BE49-F238E27FC236}">
                <a16:creationId xmlns:a16="http://schemas.microsoft.com/office/drawing/2014/main" id="{A2CEB8E3-050C-8F29-CC2C-510C4CA174B5}"/>
              </a:ext>
            </a:extLst>
          </p:cNvPr>
          <p:cNvSpPr txBox="1"/>
          <p:nvPr/>
        </p:nvSpPr>
        <p:spPr>
          <a:xfrm>
            <a:off x="1774720" y="2721131"/>
            <a:ext cx="8642557" cy="2137508"/>
          </a:xfrm>
          <a:prstGeom prst="rect">
            <a:avLst/>
          </a:prstGeom>
        </p:spPr>
        <p:txBody>
          <a:bodyPr wrap="square" lIns="0" tIns="0" rIns="0" bIns="0" rtlCol="0" anchor="t">
            <a:spAutoFit/>
          </a:bodyPr>
          <a:lstStyle/>
          <a:p>
            <a:pPr algn="just">
              <a:lnSpc>
                <a:spcPct val="150000"/>
              </a:lnSpc>
              <a:spcBef>
                <a:spcPct val="0"/>
              </a:spcBef>
            </a:pPr>
            <a:r>
              <a:rPr lang="vi-VN" sz="2400" dirty="0">
                <a:latin typeface="UTM Avo" panose="02040603050506020204" pitchFamily="18"/>
              </a:rPr>
              <a:t>Ghi lại những từ ngữ chuyên dùng trong lĩnh vực bóng đá ở bài báo </a:t>
            </a:r>
            <a:r>
              <a:rPr lang="vi-VN" sz="2400" i="1" dirty="0">
                <a:latin typeface="UTM Avo" panose="02040603050506020204" pitchFamily="18"/>
              </a:rPr>
              <a:t>Điều gì giúp bóng đá Việt Nam chiến thắng?</a:t>
            </a:r>
            <a:r>
              <a:rPr lang="vi-VN" sz="2400" dirty="0">
                <a:latin typeface="UTM Avo" panose="02040603050506020204" pitchFamily="18"/>
              </a:rPr>
              <a:t>. Các từ ngữ đó phù hợp với đề tài, tính chất và bạn đọc của văn bản như thế nào?</a:t>
            </a:r>
            <a:endParaRPr lang="en-US" sz="2400" dirty="0">
              <a:latin typeface="UTM Avo" panose="02040603050506020204" pitchFamily="18"/>
            </a:endParaRPr>
          </a:p>
        </p:txBody>
      </p:sp>
      <p:pic>
        <p:nvPicPr>
          <p:cNvPr id="12" name="Picture 19">
            <a:extLst>
              <a:ext uri="{FF2B5EF4-FFF2-40B4-BE49-F238E27FC236}">
                <a16:creationId xmlns:a16="http://schemas.microsoft.com/office/drawing/2014/main" id="{DC2DA1C6-2FC2-5BCA-FF18-ADF49392322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346345" y="1557655"/>
            <a:ext cx="881797" cy="1367128"/>
          </a:xfrm>
          <a:prstGeom prst="rect">
            <a:avLst/>
          </a:prstGeom>
        </p:spPr>
      </p:pic>
    </p:spTree>
    <p:extLst>
      <p:ext uri="{BB962C8B-B14F-4D97-AF65-F5344CB8AC3E}">
        <p14:creationId xmlns:p14="http://schemas.microsoft.com/office/powerpoint/2010/main" val="2729034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11">
            <a:extLst>
              <a:ext uri="{FF2B5EF4-FFF2-40B4-BE49-F238E27FC236}">
                <a16:creationId xmlns:a16="http://schemas.microsoft.com/office/drawing/2014/main" id="{F61D65D8-99DA-3F0D-1580-D88C5D8D62A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030100" y="810095"/>
            <a:ext cx="2161900" cy="1105271"/>
          </a:xfrm>
          <a:prstGeom prst="rect">
            <a:avLst/>
          </a:prstGeom>
        </p:spPr>
      </p:pic>
      <p:sp>
        <p:nvSpPr>
          <p:cNvPr id="7" name="Rectangle 6">
            <a:extLst>
              <a:ext uri="{FF2B5EF4-FFF2-40B4-BE49-F238E27FC236}">
                <a16:creationId xmlns:a16="http://schemas.microsoft.com/office/drawing/2014/main" id="{4903C0EC-4472-0B97-4284-7FBA59CC70DA}"/>
              </a:ext>
            </a:extLst>
          </p:cNvPr>
          <p:cNvSpPr/>
          <p:nvPr/>
        </p:nvSpPr>
        <p:spPr>
          <a:xfrm>
            <a:off x="1382539" y="1915366"/>
            <a:ext cx="9552363" cy="3337837"/>
          </a:xfrm>
          <a:prstGeom prst="rect">
            <a:avLst/>
          </a:prstGeom>
        </p:spPr>
        <p:txBody>
          <a:bodyPr wrap="square">
            <a:spAutoFit/>
          </a:bodyPr>
          <a:lstStyle/>
          <a:p>
            <a:pPr marL="457223" indent="-457223" algn="just">
              <a:lnSpc>
                <a:spcPct val="150000"/>
              </a:lnSpc>
              <a:buFont typeface="Wingdings" panose="05000000000000000000" pitchFamily="2" charset="2"/>
              <a:buChar char="v"/>
            </a:pPr>
            <a:r>
              <a:rPr lang="vi-VN" sz="2400" b="1" dirty="0">
                <a:latin typeface="UTM Avo" panose="02040603050506020204" pitchFamily="18"/>
                <a:ea typeface="Times New Roman" panose="02020603050405020304" pitchFamily="18" charset="0"/>
              </a:rPr>
              <a:t>Những từ ngữ chuyên dùng trong lĩnh vực bóng đá: </a:t>
            </a:r>
            <a:r>
              <a:rPr lang="vi-VN" sz="2400" dirty="0">
                <a:latin typeface="UTM Avo" panose="02040603050506020204" pitchFamily="18"/>
                <a:ea typeface="Times New Roman" panose="02020603050405020304" pitchFamily="18" charset="0"/>
              </a:rPr>
              <a:t>bóng đá nam, bóng đá nữ</a:t>
            </a:r>
            <a:r>
              <a:rPr lang="vi-VN" sz="2400">
                <a:latin typeface="UTM Avo" panose="02040603050506020204" pitchFamily="18"/>
                <a:ea typeface="Times New Roman" panose="02020603050405020304" pitchFamily="18" charset="0"/>
              </a:rPr>
              <a:t>, c</a:t>
            </a:r>
            <a:r>
              <a:rPr lang="en-US" sz="2400">
                <a:latin typeface="UTM Avo" panose="02040603050506020204" pitchFamily="18"/>
                <a:ea typeface="Times New Roman" panose="02020603050405020304" pitchFamily="18" charset="0"/>
              </a:rPr>
              <a:t>ầ</a:t>
            </a:r>
            <a:r>
              <a:rPr lang="vi-VN" sz="2400">
                <a:latin typeface="UTM Avo" panose="02040603050506020204" pitchFamily="18"/>
                <a:ea typeface="Times New Roman" panose="02020603050405020304" pitchFamily="18" charset="0"/>
              </a:rPr>
              <a:t>u </a:t>
            </a:r>
            <a:r>
              <a:rPr lang="vi-VN" sz="2400" dirty="0">
                <a:latin typeface="UTM Avo" panose="02040603050506020204" pitchFamily="18"/>
                <a:ea typeface="Times New Roman" panose="02020603050405020304" pitchFamily="18" charset="0"/>
              </a:rPr>
              <a:t>thủ, cầu thủ trẻ, đội tuyển, giải đấu lớn, đội hình, sơ đồ chiến thuật, kết nối, </a:t>
            </a:r>
            <a:r>
              <a:rPr lang="vi-VN" sz="2400">
                <a:latin typeface="UTM Avo" panose="02040603050506020204" pitchFamily="18"/>
                <a:ea typeface="Times New Roman" panose="02020603050405020304" pitchFamily="18" charset="0"/>
              </a:rPr>
              <a:t>"l</a:t>
            </a:r>
            <a:r>
              <a:rPr lang="en-US" sz="2400">
                <a:latin typeface="UTM Avo" panose="02040603050506020204" pitchFamily="18"/>
                <a:ea typeface="Times New Roman" panose="02020603050405020304" pitchFamily="18" charset="0"/>
              </a:rPr>
              <a:t>ắ</a:t>
            </a:r>
            <a:r>
              <a:rPr lang="vi-VN" sz="2400">
                <a:latin typeface="UTM Avo" panose="02040603050506020204" pitchFamily="18"/>
                <a:ea typeface="Times New Roman" panose="02020603050405020304" pitchFamily="18" charset="0"/>
              </a:rPr>
              <a:t>p </a:t>
            </a:r>
            <a:r>
              <a:rPr lang="vi-VN" sz="2400" dirty="0">
                <a:latin typeface="UTM Avo" panose="02040603050506020204" pitchFamily="18"/>
                <a:ea typeface="Times New Roman" panose="02020603050405020304" pitchFamily="18" charset="0"/>
              </a:rPr>
              <a:t>ráp</a:t>
            </a:r>
            <a:r>
              <a:rPr lang="vi-VN" sz="2400">
                <a:latin typeface="UTM Avo" panose="02040603050506020204" pitchFamily="18"/>
                <a:ea typeface="Times New Roman" panose="02020603050405020304" pitchFamily="18" charset="0"/>
              </a:rPr>
              <a:t>”, g</a:t>
            </a:r>
            <a:r>
              <a:rPr lang="en-US" sz="2400">
                <a:latin typeface="UTM Avo" panose="02040603050506020204" pitchFamily="18"/>
                <a:ea typeface="Times New Roman" panose="02020603050405020304" pitchFamily="18" charset="0"/>
              </a:rPr>
              <a:t>ắ</a:t>
            </a:r>
            <a:r>
              <a:rPr lang="vi-VN" sz="2400">
                <a:latin typeface="UTM Avo" panose="02040603050506020204" pitchFamily="18"/>
                <a:ea typeface="Times New Roman" panose="02020603050405020304" pitchFamily="18" charset="0"/>
              </a:rPr>
              <a:t>n </a:t>
            </a:r>
            <a:r>
              <a:rPr lang="vi-VN" sz="2400" dirty="0">
                <a:latin typeface="UTM Avo" panose="02040603050506020204" pitchFamily="18"/>
                <a:ea typeface="Times New Roman" panose="02020603050405020304" pitchFamily="18" charset="0"/>
              </a:rPr>
              <a:t>bó với nhau, phòng ngự, tấn công, đối thủ, </a:t>
            </a:r>
            <a:r>
              <a:rPr lang="vi-VN" sz="2400">
                <a:latin typeface="UTM Avo" panose="02040603050506020204" pitchFamily="18"/>
                <a:ea typeface="Times New Roman" panose="02020603050405020304" pitchFamily="18" charset="0"/>
              </a:rPr>
              <a:t>“không</a:t>
            </a:r>
            <a:r>
              <a:rPr lang="en-US" sz="2400">
                <a:latin typeface="UTM Avo" panose="02040603050506020204" pitchFamily="18"/>
                <a:ea typeface="Times New Roman" panose="02020603050405020304" pitchFamily="18" charset="0"/>
              </a:rPr>
              <a:t> ngán”</a:t>
            </a:r>
            <a:r>
              <a:rPr lang="vi-VN" sz="2400">
                <a:latin typeface="UTM Avo" panose="02040603050506020204" pitchFamily="18"/>
                <a:ea typeface="Times New Roman" panose="02020603050405020304" pitchFamily="18" charset="0"/>
              </a:rPr>
              <a:t> </a:t>
            </a:r>
            <a:r>
              <a:rPr lang="vi-VN" sz="2400" dirty="0">
                <a:latin typeface="UTM Avo" panose="02040603050506020204" pitchFamily="18"/>
                <a:ea typeface="Times New Roman" panose="02020603050405020304" pitchFamily="18" charset="0"/>
              </a:rPr>
              <a:t>; đồng đội trên sân, huấn luyện viên, sự chỉ đạo, dẫn dắt, cổ động viên, thi đấu</a:t>
            </a:r>
            <a:r>
              <a:rPr lang="vi-VN" sz="2400">
                <a:latin typeface="UTM Avo" panose="02040603050506020204" pitchFamily="18"/>
                <a:ea typeface="Times New Roman" panose="02020603050405020304" pitchFamily="18" charset="0"/>
              </a:rPr>
              <a:t>, vô </a:t>
            </a:r>
            <a:r>
              <a:rPr lang="vi-VN" sz="2400" dirty="0">
                <a:latin typeface="UTM Avo" panose="02040603050506020204" pitchFamily="18"/>
                <a:ea typeface="Times New Roman" panose="02020603050405020304" pitchFamily="18" charset="0"/>
              </a:rPr>
              <a:t>địch, đăng quang, </a:t>
            </a:r>
            <a:r>
              <a:rPr lang="vi-VN" sz="2400">
                <a:latin typeface="UTM Avo" panose="02040603050506020204" pitchFamily="18"/>
                <a:ea typeface="Times New Roman" panose="02020603050405020304" pitchFamily="18" charset="0"/>
              </a:rPr>
              <a:t>"th</a:t>
            </a:r>
            <a:r>
              <a:rPr lang="en-US" sz="2400">
                <a:latin typeface="UTM Avo" panose="02040603050506020204" pitchFamily="18"/>
                <a:ea typeface="Times New Roman" panose="02020603050405020304" pitchFamily="18" charset="0"/>
              </a:rPr>
              <a:t>ố</a:t>
            </a:r>
            <a:r>
              <a:rPr lang="vi-VN" sz="2400">
                <a:latin typeface="UTM Avo" panose="02040603050506020204" pitchFamily="18"/>
                <a:ea typeface="Times New Roman" panose="02020603050405020304" pitchFamily="18" charset="0"/>
              </a:rPr>
              <a:t>ng </a:t>
            </a:r>
            <a:r>
              <a:rPr lang="vi-VN" sz="2400" dirty="0">
                <a:latin typeface="UTM Avo" panose="02040603050506020204" pitchFamily="18"/>
                <a:ea typeface="Times New Roman" panose="02020603050405020304" pitchFamily="18" charset="0"/>
              </a:rPr>
              <a:t>trị”.</a:t>
            </a:r>
            <a:endParaRPr lang="en-US" sz="2400" dirty="0">
              <a:latin typeface="UTM Avo" panose="02040603050506020204" pitchFamily="18"/>
              <a:cs typeface="Arial" panose="020B0604020202020204" pitchFamily="34" charset="0"/>
            </a:endParaRPr>
          </a:p>
        </p:txBody>
      </p:sp>
      <p:pic>
        <p:nvPicPr>
          <p:cNvPr id="9" name="Picture 10">
            <a:extLst>
              <a:ext uri="{FF2B5EF4-FFF2-40B4-BE49-F238E27FC236}">
                <a16:creationId xmlns:a16="http://schemas.microsoft.com/office/drawing/2014/main" id="{8A05B13B-3AAC-45B5-4334-579B2DAB64A0}"/>
              </a:ext>
            </a:extLst>
          </p:cNvPr>
          <p:cNvPicPr>
            <a:picLocks noChangeAspect="1"/>
          </p:cNvPicPr>
          <p:nvPr/>
        </p:nvPicPr>
        <p:blipFill>
          <a:blip r:embed="rId5"/>
          <a:srcRect/>
          <a:stretch>
            <a:fillRect/>
          </a:stretch>
        </p:blipFill>
        <p:spPr>
          <a:xfrm>
            <a:off x="0" y="4318374"/>
            <a:ext cx="1755089" cy="2634280"/>
          </a:xfrm>
          <a:prstGeom prst="rect">
            <a:avLst/>
          </a:prstGeom>
        </p:spPr>
      </p:pic>
      <p:pic>
        <p:nvPicPr>
          <p:cNvPr id="11" name="Picture 16">
            <a:extLst>
              <a:ext uri="{FF2B5EF4-FFF2-40B4-BE49-F238E27FC236}">
                <a16:creationId xmlns:a16="http://schemas.microsoft.com/office/drawing/2014/main" id="{59BC40D9-981D-FC7D-4C94-ED7716D1A100}"/>
              </a:ext>
            </a:extLst>
          </p:cNvPr>
          <p:cNvPicPr>
            <a:picLocks noChangeAspect="1"/>
          </p:cNvPicPr>
          <p:nvPr/>
        </p:nvPicPr>
        <p:blipFill>
          <a:blip r:embed="rId6"/>
          <a:srcRect/>
          <a:stretch>
            <a:fillRect/>
          </a:stretch>
        </p:blipFill>
        <p:spPr>
          <a:xfrm>
            <a:off x="10057202" y="6237885"/>
            <a:ext cx="877701" cy="712584"/>
          </a:xfrm>
          <a:prstGeom prst="rect">
            <a:avLst/>
          </a:prstGeom>
        </p:spPr>
      </p:pic>
    </p:spTree>
    <p:extLst>
      <p:ext uri="{BB962C8B-B14F-4D97-AF65-F5344CB8AC3E}">
        <p14:creationId xmlns:p14="http://schemas.microsoft.com/office/powerpoint/2010/main" val="344686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CA4C30F-E468-12A3-6D09-9EAED5868AFA}"/>
              </a:ext>
            </a:extLst>
          </p:cNvPr>
          <p:cNvSpPr/>
          <p:nvPr/>
        </p:nvSpPr>
        <p:spPr>
          <a:xfrm>
            <a:off x="2922661" y="1091287"/>
            <a:ext cx="6627739" cy="954749"/>
          </a:xfrm>
          <a:prstGeom prst="rect">
            <a:avLst/>
          </a:prstGeom>
        </p:spPr>
        <p:txBody>
          <a:bodyPr wrap="square">
            <a:spAutoFit/>
          </a:bodyPr>
          <a:lstStyle/>
          <a:p>
            <a:pPr marL="457223" indent="-457223" algn="ctr">
              <a:lnSpc>
                <a:spcPct val="150000"/>
              </a:lnSpc>
              <a:buFont typeface="Wingdings" panose="05000000000000000000" pitchFamily="2" charset="2"/>
              <a:buChar char="v"/>
            </a:pPr>
            <a:r>
              <a:rPr lang="vi-VN" sz="2000" b="1" dirty="0">
                <a:latin typeface="UTM Avo" panose="02040603050506020204" pitchFamily="18"/>
                <a:ea typeface="Times New Roman" panose="02020603050405020304" pitchFamily="18" charset="0"/>
                <a:cs typeface="Calibri" panose="020F0502020204030204" pitchFamily="34" charset="0"/>
              </a:rPr>
              <a:t>Sự phù hợp của các từ ngữ trên đây đối với đề tài, tính chất, bạn đọc của văn bản:</a:t>
            </a:r>
            <a:endParaRPr lang="en-US" sz="2000" dirty="0">
              <a:latin typeface="UTM Avo" panose="02040603050506020204" pitchFamily="18"/>
              <a:cs typeface="Calibri" panose="020F0502020204030204" pitchFamily="34" charset="0"/>
            </a:endParaRPr>
          </a:p>
        </p:txBody>
      </p:sp>
      <p:pic>
        <p:nvPicPr>
          <p:cNvPr id="8" name="Picture 11">
            <a:extLst>
              <a:ext uri="{FF2B5EF4-FFF2-40B4-BE49-F238E27FC236}">
                <a16:creationId xmlns:a16="http://schemas.microsoft.com/office/drawing/2014/main" id="{EFC3B350-1BF1-8120-B50F-015EC243DBB0}"/>
              </a:ext>
            </a:extLst>
          </p:cNvPr>
          <p:cNvPicPr>
            <a:picLocks noChangeAspect="1"/>
          </p:cNvPicPr>
          <p:nvPr/>
        </p:nvPicPr>
        <p:blipFill>
          <a:blip r:embed="rId3"/>
          <a:srcRect/>
          <a:stretch>
            <a:fillRect/>
          </a:stretch>
        </p:blipFill>
        <p:spPr>
          <a:xfrm>
            <a:off x="-1" y="5438128"/>
            <a:ext cx="3266141" cy="1483372"/>
          </a:xfrm>
          <a:prstGeom prst="rect">
            <a:avLst/>
          </a:prstGeom>
        </p:spPr>
      </p:pic>
      <p:pic>
        <p:nvPicPr>
          <p:cNvPr id="9" name="Picture 16">
            <a:extLst>
              <a:ext uri="{FF2B5EF4-FFF2-40B4-BE49-F238E27FC236}">
                <a16:creationId xmlns:a16="http://schemas.microsoft.com/office/drawing/2014/main" id="{707BD285-70E7-6178-244B-31AA7017E01E}"/>
              </a:ext>
            </a:extLst>
          </p:cNvPr>
          <p:cNvPicPr>
            <a:picLocks noChangeAspect="1"/>
          </p:cNvPicPr>
          <p:nvPr/>
        </p:nvPicPr>
        <p:blipFill>
          <a:blip r:embed="rId4"/>
          <a:srcRect/>
          <a:stretch>
            <a:fillRect/>
          </a:stretch>
        </p:blipFill>
        <p:spPr>
          <a:xfrm>
            <a:off x="10057202" y="6237885"/>
            <a:ext cx="877701" cy="712584"/>
          </a:xfrm>
          <a:prstGeom prst="rect">
            <a:avLst/>
          </a:prstGeom>
        </p:spPr>
      </p:pic>
      <p:pic>
        <p:nvPicPr>
          <p:cNvPr id="10" name="Picture 3">
            <a:extLst>
              <a:ext uri="{FF2B5EF4-FFF2-40B4-BE49-F238E27FC236}">
                <a16:creationId xmlns:a16="http://schemas.microsoft.com/office/drawing/2014/main" id="{D70A13C5-C6D8-66B9-6AD4-40581EBDFA7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00000">
            <a:off x="3886574" y="3695199"/>
            <a:ext cx="4355114" cy="3083255"/>
          </a:xfrm>
          <a:prstGeom prst="rect">
            <a:avLst/>
          </a:prstGeom>
        </p:spPr>
      </p:pic>
      <p:pic>
        <p:nvPicPr>
          <p:cNvPr id="11" name="Picture 4">
            <a:extLst>
              <a:ext uri="{FF2B5EF4-FFF2-40B4-BE49-F238E27FC236}">
                <a16:creationId xmlns:a16="http://schemas.microsoft.com/office/drawing/2014/main" id="{7EC21446-5B58-F246-CDBC-9F91D7CF5A6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00000">
            <a:off x="7393060" y="1842694"/>
            <a:ext cx="4592908" cy="3364306"/>
          </a:xfrm>
          <a:prstGeom prst="rect">
            <a:avLst/>
          </a:prstGeom>
        </p:spPr>
      </p:pic>
      <p:pic>
        <p:nvPicPr>
          <p:cNvPr id="12" name="Picture 5">
            <a:extLst>
              <a:ext uri="{FF2B5EF4-FFF2-40B4-BE49-F238E27FC236}">
                <a16:creationId xmlns:a16="http://schemas.microsoft.com/office/drawing/2014/main" id="{B2CC86A3-3E99-74B1-1B9E-1DB2E8E85AF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00000">
            <a:off x="137881" y="1886545"/>
            <a:ext cx="4165923" cy="3083255"/>
          </a:xfrm>
          <a:prstGeom prst="rect">
            <a:avLst/>
          </a:prstGeom>
        </p:spPr>
      </p:pic>
      <p:sp>
        <p:nvSpPr>
          <p:cNvPr id="13" name="Rectangle 12">
            <a:extLst>
              <a:ext uri="{FF2B5EF4-FFF2-40B4-BE49-F238E27FC236}">
                <a16:creationId xmlns:a16="http://schemas.microsoft.com/office/drawing/2014/main" id="{55BC3120-376F-FD60-6483-254EAD7425DE}"/>
              </a:ext>
            </a:extLst>
          </p:cNvPr>
          <p:cNvSpPr/>
          <p:nvPr/>
        </p:nvSpPr>
        <p:spPr>
          <a:xfrm>
            <a:off x="383832" y="2450864"/>
            <a:ext cx="3553016" cy="1755352"/>
          </a:xfrm>
          <a:prstGeom prst="rect">
            <a:avLst/>
          </a:prstGeom>
        </p:spPr>
        <p:txBody>
          <a:bodyPr wrap="square">
            <a:spAutoFit/>
          </a:bodyPr>
          <a:lstStyle/>
          <a:p>
            <a:pPr algn="just">
              <a:lnSpc>
                <a:spcPct val="150000"/>
              </a:lnSpc>
            </a:pPr>
            <a:r>
              <a:rPr lang="en-US" sz="1867" b="1" dirty="0" err="1">
                <a:solidFill>
                  <a:srgbClr val="C00000"/>
                </a:solidFill>
                <a:latin typeface="UTM Avo" panose="02040603050506020204" pitchFamily="18"/>
                <a:ea typeface="Times New Roman" panose="02020603050405020304" pitchFamily="18" charset="0"/>
                <a:cs typeface="Calibri" panose="020F0502020204030204" pitchFamily="34" charset="0"/>
              </a:rPr>
              <a:t>Sự</a:t>
            </a:r>
            <a:r>
              <a:rPr lang="en-US" sz="1867" b="1" dirty="0">
                <a:solidFill>
                  <a:srgbClr val="C00000"/>
                </a:solidFill>
                <a:latin typeface="UTM Avo" panose="02040603050506020204" pitchFamily="18"/>
                <a:ea typeface="Times New Roman" panose="02020603050405020304" pitchFamily="18" charset="0"/>
                <a:cs typeface="Calibri" panose="020F0502020204030204" pitchFamily="34" charset="0"/>
              </a:rPr>
              <a:t> </a:t>
            </a:r>
            <a:r>
              <a:rPr lang="en-US" sz="1867" b="1" dirty="0" err="1">
                <a:solidFill>
                  <a:srgbClr val="C00000"/>
                </a:solidFill>
                <a:latin typeface="UTM Avo" panose="02040603050506020204" pitchFamily="18"/>
                <a:ea typeface="Times New Roman" panose="02020603050405020304" pitchFamily="18" charset="0"/>
                <a:cs typeface="Calibri" panose="020F0502020204030204" pitchFamily="34" charset="0"/>
              </a:rPr>
              <a:t>phù</a:t>
            </a:r>
            <a:r>
              <a:rPr lang="en-US" sz="1867" b="1" dirty="0">
                <a:solidFill>
                  <a:srgbClr val="C00000"/>
                </a:solidFill>
                <a:latin typeface="UTM Avo" panose="02040603050506020204" pitchFamily="18"/>
                <a:ea typeface="Times New Roman" panose="02020603050405020304" pitchFamily="18" charset="0"/>
                <a:cs typeface="Calibri" panose="020F0502020204030204" pitchFamily="34" charset="0"/>
              </a:rPr>
              <a:t> hợp với </a:t>
            </a:r>
            <a:r>
              <a:rPr lang="en-US" sz="1867" b="1" dirty="0" err="1">
                <a:solidFill>
                  <a:srgbClr val="C00000"/>
                </a:solidFill>
                <a:latin typeface="UTM Avo" panose="02040603050506020204" pitchFamily="18"/>
                <a:ea typeface="Times New Roman" panose="02020603050405020304" pitchFamily="18" charset="0"/>
                <a:cs typeface="Calibri" panose="020F0502020204030204" pitchFamily="34" charset="0"/>
              </a:rPr>
              <a:t>đề</a:t>
            </a:r>
            <a:r>
              <a:rPr lang="en-US" sz="1867" b="1" dirty="0">
                <a:solidFill>
                  <a:srgbClr val="C00000"/>
                </a:solidFill>
                <a:latin typeface="UTM Avo" panose="02040603050506020204" pitchFamily="18"/>
                <a:ea typeface="Times New Roman" panose="02020603050405020304" pitchFamily="18" charset="0"/>
                <a:cs typeface="Calibri" panose="020F0502020204030204" pitchFamily="34" charset="0"/>
              </a:rPr>
              <a:t> </a:t>
            </a:r>
            <a:r>
              <a:rPr lang="en-US" sz="1867" b="1" dirty="0" err="1">
                <a:solidFill>
                  <a:srgbClr val="C00000"/>
                </a:solidFill>
                <a:latin typeface="UTM Avo" panose="02040603050506020204" pitchFamily="18"/>
                <a:ea typeface="Times New Roman" panose="02020603050405020304" pitchFamily="18" charset="0"/>
                <a:cs typeface="Calibri" panose="020F0502020204030204" pitchFamily="34" charset="0"/>
              </a:rPr>
              <a:t>tài</a:t>
            </a:r>
            <a:r>
              <a:rPr lang="en-US" sz="1867" b="1" dirty="0">
                <a:solidFill>
                  <a:srgbClr val="C00000"/>
                </a:solidFill>
                <a:latin typeface="UTM Avo" panose="02040603050506020204" pitchFamily="18"/>
                <a:ea typeface="Times New Roman" panose="02020603050405020304" pitchFamily="18" charset="0"/>
                <a:cs typeface="Calibri" panose="020F0502020204030204" pitchFamily="34" charset="0"/>
              </a:rPr>
              <a:t> của văn bản: </a:t>
            </a:r>
            <a:r>
              <a:rPr lang="en-US" sz="1867" dirty="0">
                <a:latin typeface="UTM Avo" panose="02040603050506020204" pitchFamily="18"/>
                <a:ea typeface="Times New Roman" panose="02020603050405020304" pitchFamily="18" charset="0"/>
                <a:cs typeface="Calibri" panose="020F0502020204030204" pitchFamily="34" charset="0"/>
              </a:rPr>
              <a:t>Văn bản về </a:t>
            </a:r>
            <a:r>
              <a:rPr lang="vi-VN" sz="1867" dirty="0">
                <a:latin typeface="UTM Avo" panose="02040603050506020204" pitchFamily="18"/>
                <a:ea typeface="Times New Roman" panose="02020603050405020304" pitchFamily="18" charset="0"/>
                <a:cs typeface="Calibri" panose="020F0502020204030204" pitchFamily="34" charset="0"/>
              </a:rPr>
              <a:t>đề</a:t>
            </a:r>
            <a:r>
              <a:rPr lang="en-US" sz="1867" dirty="0">
                <a:latin typeface="UTM Avo" panose="02040603050506020204" pitchFamily="18"/>
                <a:ea typeface="Times New Roman" panose="02020603050405020304" pitchFamily="18" charset="0"/>
                <a:cs typeface="Calibri" panose="020F0502020204030204" pitchFamily="34" charset="0"/>
              </a:rPr>
              <a:t> </a:t>
            </a:r>
            <a:r>
              <a:rPr lang="en-US" sz="1867" dirty="0" err="1">
                <a:latin typeface="UTM Avo" panose="02040603050506020204" pitchFamily="18"/>
                <a:ea typeface="Times New Roman" panose="02020603050405020304" pitchFamily="18" charset="0"/>
                <a:cs typeface="Calibri" panose="020F0502020204030204" pitchFamily="34" charset="0"/>
              </a:rPr>
              <a:t>tài</a:t>
            </a:r>
            <a:r>
              <a:rPr lang="en-US" sz="1867" dirty="0">
                <a:latin typeface="UTM Avo" panose="02040603050506020204" pitchFamily="18"/>
                <a:ea typeface="Times New Roman" panose="02020603050405020304" pitchFamily="18" charset="0"/>
                <a:cs typeface="Calibri" panose="020F0502020204030204" pitchFamily="34" charset="0"/>
              </a:rPr>
              <a:t> thể </a:t>
            </a:r>
            <a:r>
              <a:rPr lang="en-US" sz="1867" dirty="0" err="1">
                <a:latin typeface="UTM Avo" panose="02040603050506020204" pitchFamily="18"/>
                <a:ea typeface="Times New Roman" panose="02020603050405020304" pitchFamily="18" charset="0"/>
                <a:cs typeface="Calibri" panose="020F0502020204030204" pitchFamily="34" charset="0"/>
              </a:rPr>
              <a:t>thao</a:t>
            </a:r>
            <a:r>
              <a:rPr lang="en-US" sz="1867" dirty="0">
                <a:latin typeface="UTM Avo" panose="02040603050506020204" pitchFamily="18"/>
                <a:ea typeface="Times New Roman" panose="02020603050405020304" pitchFamily="18" charset="0"/>
                <a:cs typeface="Calibri" panose="020F0502020204030204" pitchFamily="34" charset="0"/>
              </a:rPr>
              <a:t> nên </a:t>
            </a:r>
            <a:r>
              <a:rPr lang="en-US" sz="1867" dirty="0" err="1">
                <a:latin typeface="UTM Avo" panose="02040603050506020204" pitchFamily="18"/>
                <a:ea typeface="Times New Roman" panose="02020603050405020304" pitchFamily="18" charset="0"/>
                <a:cs typeface="Calibri" panose="020F0502020204030204" pitchFamily="34" charset="0"/>
              </a:rPr>
              <a:t>sử</a:t>
            </a:r>
            <a:r>
              <a:rPr lang="en-US" sz="1867" dirty="0">
                <a:latin typeface="UTM Avo" panose="02040603050506020204" pitchFamily="18"/>
                <a:ea typeface="Times New Roman" panose="02020603050405020304" pitchFamily="18" charset="0"/>
                <a:cs typeface="Calibri" panose="020F0502020204030204" pitchFamily="34" charset="0"/>
              </a:rPr>
              <a:t> </a:t>
            </a:r>
            <a:r>
              <a:rPr lang="en-US" sz="1867" dirty="0" err="1">
                <a:latin typeface="UTM Avo" panose="02040603050506020204" pitchFamily="18"/>
                <a:ea typeface="Times New Roman" panose="02020603050405020304" pitchFamily="18" charset="0"/>
                <a:cs typeface="Calibri" panose="020F0502020204030204" pitchFamily="34" charset="0"/>
              </a:rPr>
              <a:t>dụng</a:t>
            </a:r>
            <a:r>
              <a:rPr lang="en-US" sz="1867" dirty="0">
                <a:latin typeface="UTM Avo" panose="02040603050506020204" pitchFamily="18"/>
                <a:ea typeface="Times New Roman" panose="02020603050405020304" pitchFamily="18" charset="0"/>
                <a:cs typeface="Calibri" panose="020F0502020204030204" pitchFamily="34" charset="0"/>
              </a:rPr>
              <a:t> nhiều từ </a:t>
            </a:r>
            <a:r>
              <a:rPr lang="en-US" sz="1867" dirty="0" err="1">
                <a:latin typeface="UTM Avo" panose="02040603050506020204" pitchFamily="18"/>
                <a:ea typeface="Times New Roman" panose="02020603050405020304" pitchFamily="18" charset="0"/>
                <a:cs typeface="Calibri" panose="020F0502020204030204" pitchFamily="34" charset="0"/>
              </a:rPr>
              <a:t>ngữ</a:t>
            </a:r>
            <a:r>
              <a:rPr lang="en-US" sz="1867" dirty="0">
                <a:latin typeface="UTM Avo" panose="02040603050506020204" pitchFamily="18"/>
                <a:ea typeface="Times New Roman" panose="02020603050405020304" pitchFamily="18" charset="0"/>
                <a:cs typeface="Calibri" panose="020F0502020204030204" pitchFamily="34" charset="0"/>
              </a:rPr>
              <a:t> về </a:t>
            </a:r>
            <a:r>
              <a:rPr lang="en-US" sz="1867" dirty="0" err="1">
                <a:latin typeface="UTM Avo" panose="02040603050506020204" pitchFamily="18"/>
                <a:ea typeface="Times New Roman" panose="02020603050405020304" pitchFamily="18" charset="0"/>
                <a:cs typeface="Calibri" panose="020F0502020204030204" pitchFamily="34" charset="0"/>
              </a:rPr>
              <a:t>lĩnh</a:t>
            </a:r>
            <a:r>
              <a:rPr lang="en-US" sz="1867" dirty="0">
                <a:latin typeface="UTM Avo" panose="02040603050506020204" pitchFamily="18"/>
                <a:ea typeface="Times New Roman" panose="02020603050405020304" pitchFamily="18" charset="0"/>
                <a:cs typeface="Calibri" panose="020F0502020204030204" pitchFamily="34" charset="0"/>
              </a:rPr>
              <a:t> </a:t>
            </a:r>
            <a:r>
              <a:rPr lang="en-US" sz="1867" dirty="0" err="1">
                <a:latin typeface="UTM Avo" panose="02040603050506020204" pitchFamily="18"/>
                <a:ea typeface="Times New Roman" panose="02020603050405020304" pitchFamily="18" charset="0"/>
                <a:cs typeface="Calibri" panose="020F0502020204030204" pitchFamily="34" charset="0"/>
              </a:rPr>
              <a:t>vực</a:t>
            </a:r>
            <a:r>
              <a:rPr lang="en-US" sz="1867" dirty="0">
                <a:latin typeface="UTM Avo" panose="02040603050506020204" pitchFamily="18"/>
                <a:ea typeface="Times New Roman" panose="02020603050405020304" pitchFamily="18" charset="0"/>
                <a:cs typeface="Calibri" panose="020F0502020204030204" pitchFamily="34" charset="0"/>
              </a:rPr>
              <a:t> </a:t>
            </a:r>
            <a:r>
              <a:rPr lang="en-US" sz="1867" err="1">
                <a:latin typeface="UTM Avo" panose="02040603050506020204" pitchFamily="18"/>
                <a:ea typeface="Times New Roman" panose="02020603050405020304" pitchFamily="18" charset="0"/>
                <a:cs typeface="Calibri" panose="020F0502020204030204" pitchFamily="34" charset="0"/>
              </a:rPr>
              <a:t>bóng</a:t>
            </a:r>
            <a:r>
              <a:rPr lang="en-US" sz="1867">
                <a:latin typeface="UTM Avo" panose="02040603050506020204" pitchFamily="18"/>
                <a:ea typeface="Times New Roman" panose="02020603050405020304" pitchFamily="18" charset="0"/>
                <a:cs typeface="Calibri" panose="020F0502020204030204" pitchFamily="34" charset="0"/>
              </a:rPr>
              <a:t> đá.</a:t>
            </a:r>
            <a:endParaRPr lang="en-US" sz="1867" dirty="0">
              <a:latin typeface="UTM Avo" panose="02040603050506020204" pitchFamily="18"/>
              <a:cs typeface="Calibri" panose="020F0502020204030204" pitchFamily="34" charset="0"/>
            </a:endParaRPr>
          </a:p>
        </p:txBody>
      </p:sp>
      <p:sp>
        <p:nvSpPr>
          <p:cNvPr id="14" name="Rectangle 13">
            <a:extLst>
              <a:ext uri="{FF2B5EF4-FFF2-40B4-BE49-F238E27FC236}">
                <a16:creationId xmlns:a16="http://schemas.microsoft.com/office/drawing/2014/main" id="{7C3066F7-3125-A70E-0EAF-978F3975A0E6}"/>
              </a:ext>
            </a:extLst>
          </p:cNvPr>
          <p:cNvSpPr/>
          <p:nvPr/>
        </p:nvSpPr>
        <p:spPr>
          <a:xfrm>
            <a:off x="4572367" y="4079216"/>
            <a:ext cx="3039839" cy="2186368"/>
          </a:xfrm>
          <a:prstGeom prst="rect">
            <a:avLst/>
          </a:prstGeom>
        </p:spPr>
        <p:txBody>
          <a:bodyPr wrap="square">
            <a:spAutoFit/>
          </a:bodyPr>
          <a:lstStyle/>
          <a:p>
            <a:pPr algn="just">
              <a:lnSpc>
                <a:spcPct val="150000"/>
              </a:lnSpc>
            </a:pPr>
            <a:r>
              <a:rPr lang="en-US" sz="1867" b="1" dirty="0" err="1">
                <a:solidFill>
                  <a:srgbClr val="C00000"/>
                </a:solidFill>
                <a:latin typeface="UTM Avo" panose="02040603050506020204" pitchFamily="18"/>
                <a:ea typeface="Times New Roman" panose="02020603050405020304" pitchFamily="18" charset="0"/>
                <a:cs typeface="Calibri" panose="020F0502020204030204" pitchFamily="34" charset="0"/>
              </a:rPr>
              <a:t>Sự</a:t>
            </a:r>
            <a:r>
              <a:rPr lang="en-US" sz="1867" b="1" dirty="0">
                <a:solidFill>
                  <a:srgbClr val="C00000"/>
                </a:solidFill>
                <a:latin typeface="UTM Avo" panose="02040603050506020204" pitchFamily="18"/>
                <a:ea typeface="Times New Roman" panose="02020603050405020304" pitchFamily="18" charset="0"/>
                <a:cs typeface="Calibri" panose="020F0502020204030204" pitchFamily="34" charset="0"/>
              </a:rPr>
              <a:t> </a:t>
            </a:r>
            <a:r>
              <a:rPr lang="en-US" sz="1867" b="1" dirty="0" err="1">
                <a:solidFill>
                  <a:srgbClr val="C00000"/>
                </a:solidFill>
                <a:latin typeface="UTM Avo" panose="02040603050506020204" pitchFamily="18"/>
                <a:ea typeface="Times New Roman" panose="02020603050405020304" pitchFamily="18" charset="0"/>
                <a:cs typeface="Calibri" panose="020F0502020204030204" pitchFamily="34" charset="0"/>
              </a:rPr>
              <a:t>phù</a:t>
            </a:r>
            <a:r>
              <a:rPr lang="en-US" sz="1867" b="1" dirty="0">
                <a:solidFill>
                  <a:srgbClr val="C00000"/>
                </a:solidFill>
                <a:latin typeface="UTM Avo" panose="02040603050506020204" pitchFamily="18"/>
                <a:ea typeface="Times New Roman" panose="02020603050405020304" pitchFamily="18" charset="0"/>
                <a:cs typeface="Calibri" panose="020F0502020204030204" pitchFamily="34" charset="0"/>
              </a:rPr>
              <a:t> hợp với tính </a:t>
            </a:r>
            <a:r>
              <a:rPr lang="en-US" sz="1867" b="1" dirty="0" err="1">
                <a:solidFill>
                  <a:srgbClr val="C00000"/>
                </a:solidFill>
                <a:latin typeface="UTM Avo" panose="02040603050506020204" pitchFamily="18"/>
                <a:ea typeface="Times New Roman" panose="02020603050405020304" pitchFamily="18" charset="0"/>
                <a:cs typeface="Calibri" panose="020F0502020204030204" pitchFamily="34" charset="0"/>
              </a:rPr>
              <a:t>chất</a:t>
            </a:r>
            <a:r>
              <a:rPr lang="en-US" sz="1867" b="1" dirty="0">
                <a:solidFill>
                  <a:srgbClr val="C00000"/>
                </a:solidFill>
                <a:latin typeface="UTM Avo" panose="02040603050506020204" pitchFamily="18"/>
                <a:ea typeface="Times New Roman" panose="02020603050405020304" pitchFamily="18" charset="0"/>
                <a:cs typeface="Calibri" panose="020F0502020204030204" pitchFamily="34" charset="0"/>
              </a:rPr>
              <a:t> của văn bản: </a:t>
            </a:r>
            <a:r>
              <a:rPr lang="en-US" sz="1867" dirty="0">
                <a:latin typeface="UTM Avo" panose="02040603050506020204" pitchFamily="18"/>
                <a:ea typeface="Times New Roman" panose="02020603050405020304" pitchFamily="18" charset="0"/>
                <a:cs typeface="Calibri" panose="020F0502020204030204" pitchFamily="34" charset="0"/>
              </a:rPr>
              <a:t>Văn bản tính </a:t>
            </a:r>
            <a:r>
              <a:rPr lang="en-US" sz="1867" dirty="0" err="1">
                <a:latin typeface="UTM Avo" panose="02040603050506020204" pitchFamily="18"/>
                <a:ea typeface="Times New Roman" panose="02020603050405020304" pitchFamily="18" charset="0"/>
                <a:cs typeface="Calibri" panose="020F0502020204030204" pitchFamily="34" charset="0"/>
              </a:rPr>
              <a:t>chất</a:t>
            </a:r>
            <a:r>
              <a:rPr lang="en-US" sz="1867" dirty="0">
                <a:latin typeface="UTM Avo" panose="02040603050506020204" pitchFamily="18"/>
                <a:ea typeface="Times New Roman" panose="02020603050405020304" pitchFamily="18" charset="0"/>
                <a:cs typeface="Calibri" panose="020F0502020204030204" pitchFamily="34" charset="0"/>
              </a:rPr>
              <a:t> </a:t>
            </a:r>
            <a:r>
              <a:rPr lang="en-US" sz="1867" dirty="0" err="1">
                <a:latin typeface="UTM Avo" panose="02040603050506020204" pitchFamily="18"/>
                <a:ea typeface="Times New Roman" panose="02020603050405020304" pitchFamily="18" charset="0"/>
                <a:cs typeface="Calibri" panose="020F0502020204030204" pitchFamily="34" charset="0"/>
              </a:rPr>
              <a:t>giải</a:t>
            </a:r>
            <a:r>
              <a:rPr lang="en-US" sz="1867" dirty="0">
                <a:latin typeface="UTM Avo" panose="02040603050506020204" pitchFamily="18"/>
                <a:ea typeface="Times New Roman" panose="02020603050405020304" pitchFamily="18" charset="0"/>
                <a:cs typeface="Calibri" panose="020F0502020204030204" pitchFamily="34" charset="0"/>
              </a:rPr>
              <a:t> trí nên </a:t>
            </a:r>
            <a:r>
              <a:rPr lang="en-US" sz="1867" dirty="0" err="1">
                <a:latin typeface="UTM Avo" panose="02040603050506020204" pitchFamily="18"/>
                <a:ea typeface="Times New Roman" panose="02020603050405020304" pitchFamily="18" charset="0"/>
                <a:cs typeface="Calibri" panose="020F0502020204030204" pitchFamily="34" charset="0"/>
              </a:rPr>
              <a:t>sử</a:t>
            </a:r>
            <a:r>
              <a:rPr lang="en-US" sz="1867" dirty="0">
                <a:latin typeface="UTM Avo" panose="02040603050506020204" pitchFamily="18"/>
                <a:ea typeface="Times New Roman" panose="02020603050405020304" pitchFamily="18" charset="0"/>
                <a:cs typeface="Calibri" panose="020F0502020204030204" pitchFamily="34" charset="0"/>
              </a:rPr>
              <a:t> </a:t>
            </a:r>
            <a:r>
              <a:rPr lang="en-US" sz="1867" dirty="0" err="1">
                <a:latin typeface="UTM Avo" panose="02040603050506020204" pitchFamily="18"/>
                <a:ea typeface="Times New Roman" panose="02020603050405020304" pitchFamily="18" charset="0"/>
                <a:cs typeface="Calibri" panose="020F0502020204030204" pitchFamily="34" charset="0"/>
              </a:rPr>
              <a:t>dụng</a:t>
            </a:r>
            <a:r>
              <a:rPr lang="en-US" sz="1867" dirty="0">
                <a:latin typeface="UTM Avo" panose="02040603050506020204" pitchFamily="18"/>
                <a:ea typeface="Times New Roman" panose="02020603050405020304" pitchFamily="18" charset="0"/>
                <a:cs typeface="Calibri" panose="020F0502020204030204" pitchFamily="34" charset="0"/>
              </a:rPr>
              <a:t> nhiều từ </a:t>
            </a:r>
            <a:r>
              <a:rPr lang="en-US" sz="1867" dirty="0" err="1">
                <a:latin typeface="UTM Avo" panose="02040603050506020204" pitchFamily="18"/>
                <a:ea typeface="Times New Roman" panose="02020603050405020304" pitchFamily="18" charset="0"/>
                <a:cs typeface="Calibri" panose="020F0502020204030204" pitchFamily="34" charset="0"/>
              </a:rPr>
              <a:t>ngữ</a:t>
            </a:r>
            <a:r>
              <a:rPr lang="en-US" sz="1867" dirty="0">
                <a:latin typeface="UTM Avo" panose="02040603050506020204" pitchFamily="18"/>
                <a:ea typeface="Times New Roman" panose="02020603050405020304" pitchFamily="18" charset="0"/>
                <a:cs typeface="Calibri" panose="020F0502020204030204" pitchFamily="34" charset="0"/>
              </a:rPr>
              <a:t> trong </a:t>
            </a:r>
            <a:r>
              <a:rPr lang="en-US" sz="1867" dirty="0" err="1">
                <a:latin typeface="UTM Avo" panose="02040603050506020204" pitchFamily="18"/>
                <a:ea typeface="Times New Roman" panose="02020603050405020304" pitchFamily="18" charset="0"/>
                <a:cs typeface="Calibri" panose="020F0502020204030204" pitchFamily="34" charset="0"/>
              </a:rPr>
              <a:t>lĩnh</a:t>
            </a:r>
            <a:r>
              <a:rPr lang="en-US" sz="1867" dirty="0">
                <a:latin typeface="UTM Avo" panose="02040603050506020204" pitchFamily="18"/>
                <a:ea typeface="Times New Roman" panose="02020603050405020304" pitchFamily="18" charset="0"/>
                <a:cs typeface="Calibri" panose="020F0502020204030204" pitchFamily="34" charset="0"/>
              </a:rPr>
              <a:t> </a:t>
            </a:r>
            <a:r>
              <a:rPr lang="en-US" sz="1867" dirty="0" err="1">
                <a:latin typeface="UTM Avo" panose="02040603050506020204" pitchFamily="18"/>
                <a:ea typeface="Times New Roman" panose="02020603050405020304" pitchFamily="18" charset="0"/>
                <a:cs typeface="Calibri" panose="020F0502020204030204" pitchFamily="34" charset="0"/>
              </a:rPr>
              <a:t>vực</a:t>
            </a:r>
            <a:r>
              <a:rPr lang="en-US" sz="1867" dirty="0">
                <a:latin typeface="UTM Avo" panose="02040603050506020204" pitchFamily="18"/>
                <a:ea typeface="Times New Roman" panose="02020603050405020304" pitchFamily="18" charset="0"/>
                <a:cs typeface="Calibri" panose="020F0502020204030204" pitchFamily="34" charset="0"/>
              </a:rPr>
              <a:t> </a:t>
            </a:r>
            <a:r>
              <a:rPr lang="vi-VN" sz="1867" dirty="0">
                <a:latin typeface="UTM Avo" panose="02040603050506020204" pitchFamily="18"/>
                <a:ea typeface="Times New Roman" panose="02020603050405020304" pitchFamily="18" charset="0"/>
                <a:cs typeface="Calibri" panose="020F0502020204030204" pitchFamily="34" charset="0"/>
              </a:rPr>
              <a:t>bóng đá.</a:t>
            </a:r>
            <a:endParaRPr lang="en-US" sz="1867" dirty="0">
              <a:latin typeface="UTM Avo" panose="02040603050506020204" pitchFamily="18"/>
              <a:cs typeface="Calibri" panose="020F0502020204030204" pitchFamily="34" charset="0"/>
            </a:endParaRPr>
          </a:p>
        </p:txBody>
      </p:sp>
      <p:sp>
        <p:nvSpPr>
          <p:cNvPr id="15" name="Rectangle 14">
            <a:extLst>
              <a:ext uri="{FF2B5EF4-FFF2-40B4-BE49-F238E27FC236}">
                <a16:creationId xmlns:a16="http://schemas.microsoft.com/office/drawing/2014/main" id="{EB24981F-126A-483B-3E1C-930ACB7CE59A}"/>
              </a:ext>
            </a:extLst>
          </p:cNvPr>
          <p:cNvSpPr/>
          <p:nvPr/>
        </p:nvSpPr>
        <p:spPr>
          <a:xfrm>
            <a:off x="8140547" y="2231976"/>
            <a:ext cx="3295433" cy="2497928"/>
          </a:xfrm>
          <a:prstGeom prst="rect">
            <a:avLst/>
          </a:prstGeom>
        </p:spPr>
        <p:txBody>
          <a:bodyPr wrap="square">
            <a:spAutoFit/>
          </a:bodyPr>
          <a:lstStyle/>
          <a:p>
            <a:pPr algn="just">
              <a:lnSpc>
                <a:spcPct val="150000"/>
              </a:lnSpc>
            </a:pPr>
            <a:r>
              <a:rPr lang="vi-VN" sz="1867" b="1" dirty="0">
                <a:solidFill>
                  <a:srgbClr val="C00000"/>
                </a:solidFill>
                <a:latin typeface="UTM Avo" panose="02040603050506020204" pitchFamily="18"/>
                <a:ea typeface="Times New Roman" panose="02020603050405020304" pitchFamily="18" charset="0"/>
                <a:cs typeface="Calibri" panose="020F0502020204030204" pitchFamily="34" charset="0"/>
              </a:rPr>
              <a:t>Sự phù hợp với bạn đọc của văn bản: </a:t>
            </a:r>
            <a:r>
              <a:rPr lang="vi-VN" sz="1733" dirty="0">
                <a:latin typeface="UTM Avo" panose="02040603050506020204" pitchFamily="18"/>
                <a:ea typeface="Times New Roman" panose="02020603050405020304" pitchFamily="18" charset="0"/>
                <a:cs typeface="Calibri" panose="020F0502020204030204" pitchFamily="34" charset="0"/>
              </a:rPr>
              <a:t>Văn bản hướng tới những người yêu thể thao, hiểu biết về bóng đá, khơi dậy niềm tự hào đối với bóng đá Việt Nam.</a:t>
            </a:r>
            <a:endParaRPr lang="en-US" sz="1733" dirty="0">
              <a:latin typeface="UTM Avo" panose="02040603050506020204" pitchFamily="18"/>
              <a:cs typeface="Calibri" panose="020F0502020204030204" pitchFamily="34" charset="0"/>
            </a:endParaRPr>
          </a:p>
        </p:txBody>
      </p:sp>
    </p:spTree>
    <p:extLst>
      <p:ext uri="{BB962C8B-B14F-4D97-AF65-F5344CB8AC3E}">
        <p14:creationId xmlns:p14="http://schemas.microsoft.com/office/powerpoint/2010/main" val="2155881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par>
                                <p:cTn id="40" presetID="53" presetClass="entr" presetSubtype="16"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4C7E325F-5266-6977-7A79-6721B65704AE}"/>
              </a:ext>
            </a:extLst>
          </p:cNvPr>
          <p:cNvPicPr>
            <a:picLocks noChangeAspect="1"/>
          </p:cNvPicPr>
          <p:nvPr/>
        </p:nvPicPr>
        <p:blipFill>
          <a:blip r:embed="rId3"/>
          <a:srcRect l="39238"/>
          <a:stretch>
            <a:fillRect/>
          </a:stretch>
        </p:blipFill>
        <p:spPr>
          <a:xfrm>
            <a:off x="0" y="2073214"/>
            <a:ext cx="1491134" cy="4835586"/>
          </a:xfrm>
          <a:prstGeom prst="rect">
            <a:avLst/>
          </a:prstGeom>
        </p:spPr>
      </p:pic>
      <p:sp>
        <p:nvSpPr>
          <p:cNvPr id="3" name="TextBox 6">
            <a:extLst>
              <a:ext uri="{FF2B5EF4-FFF2-40B4-BE49-F238E27FC236}">
                <a16:creationId xmlns:a16="http://schemas.microsoft.com/office/drawing/2014/main" id="{BEB2C842-F16D-E4E1-B029-F9EF252C3A3C}"/>
              </a:ext>
            </a:extLst>
          </p:cNvPr>
          <p:cNvSpPr txBox="1"/>
          <p:nvPr/>
        </p:nvSpPr>
        <p:spPr>
          <a:xfrm>
            <a:off x="4680347" y="1594905"/>
            <a:ext cx="2831306" cy="598497"/>
          </a:xfrm>
          <a:prstGeom prst="rect">
            <a:avLst/>
          </a:prstGeom>
        </p:spPr>
        <p:txBody>
          <a:bodyPr wrap="square" lIns="0" tIns="0" rIns="0" bIns="0" rtlCol="0" anchor="t">
            <a:spAutoFit/>
          </a:bodyPr>
          <a:lstStyle/>
          <a:p>
            <a:pPr algn="ctr">
              <a:lnSpc>
                <a:spcPts val="5280"/>
              </a:lnSpc>
              <a:spcBef>
                <a:spcPct val="0"/>
              </a:spcBef>
            </a:pPr>
            <a:r>
              <a:rPr lang="vi-VN" sz="2400" b="1" dirty="0">
                <a:latin typeface="UTM Avo" panose="02040603050506020204" pitchFamily="18"/>
              </a:rPr>
              <a:t>BÀI TẬP 3</a:t>
            </a:r>
            <a:endParaRPr lang="en-US" sz="2400" b="1" dirty="0">
              <a:latin typeface="UTM Avo" panose="02040603050506020204" pitchFamily="18"/>
            </a:endParaRPr>
          </a:p>
        </p:txBody>
      </p:sp>
      <p:pic>
        <p:nvPicPr>
          <p:cNvPr id="4" name="Picture 15">
            <a:extLst>
              <a:ext uri="{FF2B5EF4-FFF2-40B4-BE49-F238E27FC236}">
                <a16:creationId xmlns:a16="http://schemas.microsoft.com/office/drawing/2014/main" id="{DE76EB35-A903-298A-BAFF-368B6F03D7C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404778" y="640620"/>
            <a:ext cx="1646728" cy="1346200"/>
          </a:xfrm>
          <a:prstGeom prst="rect">
            <a:avLst/>
          </a:prstGeom>
        </p:spPr>
      </p:pic>
      <p:sp>
        <p:nvSpPr>
          <p:cNvPr id="7" name="TextBox 17">
            <a:extLst>
              <a:ext uri="{FF2B5EF4-FFF2-40B4-BE49-F238E27FC236}">
                <a16:creationId xmlns:a16="http://schemas.microsoft.com/office/drawing/2014/main" id="{413BCCAC-CE18-2F55-28B4-D3D5FD3D3AA9}"/>
              </a:ext>
            </a:extLst>
          </p:cNvPr>
          <p:cNvSpPr txBox="1"/>
          <p:nvPr/>
        </p:nvSpPr>
        <p:spPr>
          <a:xfrm>
            <a:off x="1978493" y="2207951"/>
            <a:ext cx="8235014" cy="3482877"/>
          </a:xfrm>
          <a:prstGeom prst="rect">
            <a:avLst/>
          </a:prstGeom>
        </p:spPr>
        <p:txBody>
          <a:bodyPr wrap="square" lIns="0" tIns="0" rIns="0" bIns="0" rtlCol="0" anchor="t">
            <a:spAutoFit/>
          </a:bodyPr>
          <a:lstStyle/>
          <a:p>
            <a:pPr lvl="0" algn="ctr">
              <a:lnSpc>
                <a:spcPct val="150000"/>
              </a:lnSpc>
              <a:spcBef>
                <a:spcPct val="0"/>
              </a:spcBef>
            </a:pPr>
            <a:r>
              <a:rPr lang="vi-VN" sz="2200" b="1" dirty="0">
                <a:latin typeface="UTM Avo" panose="02040603050506020204" pitchFamily="18"/>
              </a:rPr>
              <a:t>Đọc đoạn văn sau và trả lời câu hỏi:</a:t>
            </a:r>
          </a:p>
          <a:p>
            <a:pPr lvl="0" algn="just">
              <a:lnSpc>
                <a:spcPct val="150000"/>
              </a:lnSpc>
              <a:spcBef>
                <a:spcPct val="0"/>
              </a:spcBef>
            </a:pPr>
            <a:r>
              <a:rPr lang="vi-VN" sz="2200" dirty="0">
                <a:latin typeface="UTM Avo" panose="02040603050506020204" pitchFamily="18"/>
              </a:rPr>
              <a:t>Một lần, khi được hỏi về thời gian sáng tác bài hát, ông cười trả lời: "Tôi viết trong hai tiếng cộng cả cuộc đời! Bởi nêu không sống những ngày gian khổ, không nuôi khái vọng giải phóng dân tộc, làm sao cảm xúc có thể vỡ òa cùng ngày chiến thắng</a:t>
            </a:r>
            <a:r>
              <a:rPr lang="vi-VN" sz="2200">
                <a:latin typeface="UTM Avo" panose="02040603050506020204" pitchFamily="18"/>
              </a:rPr>
              <a:t>. </a:t>
            </a:r>
            <a:r>
              <a:rPr lang="en-US" sz="2200">
                <a:latin typeface="UTM Avo" panose="02040603050506020204" pitchFamily="18"/>
              </a:rPr>
              <a:t>Để</a:t>
            </a:r>
            <a:r>
              <a:rPr lang="vi-VN" sz="2200">
                <a:latin typeface="UTM Avo" panose="02040603050506020204" pitchFamily="18"/>
              </a:rPr>
              <a:t> </a:t>
            </a:r>
            <a:r>
              <a:rPr lang="vi-VN" sz="2200" dirty="0">
                <a:latin typeface="UTM Avo" panose="02040603050506020204" pitchFamily="18"/>
              </a:rPr>
              <a:t>có được như ngày hôm nay, chúng ta đã phải đổi bằng máu và nước mắt. ". (Nguyệt Cá)</a:t>
            </a:r>
          </a:p>
        </p:txBody>
      </p:sp>
      <p:pic>
        <p:nvPicPr>
          <p:cNvPr id="16" name="Picture 19">
            <a:extLst>
              <a:ext uri="{FF2B5EF4-FFF2-40B4-BE49-F238E27FC236}">
                <a16:creationId xmlns:a16="http://schemas.microsoft.com/office/drawing/2014/main" id="{2EE90286-E44B-12ED-F9FA-7C717B19788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219875" y="1082105"/>
            <a:ext cx="881797" cy="1367128"/>
          </a:xfrm>
          <a:prstGeom prst="rect">
            <a:avLst/>
          </a:prstGeom>
        </p:spPr>
      </p:pic>
    </p:spTree>
    <p:extLst>
      <p:ext uri="{BB962C8B-B14F-4D97-AF65-F5344CB8AC3E}">
        <p14:creationId xmlns:p14="http://schemas.microsoft.com/office/powerpoint/2010/main" val="4148710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900" decel="100000" fill="hold"/>
                                        <p:tgtEl>
                                          <p:spTgt spid="7"/>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5">
            <a:extLst>
              <a:ext uri="{FF2B5EF4-FFF2-40B4-BE49-F238E27FC236}">
                <a16:creationId xmlns:a16="http://schemas.microsoft.com/office/drawing/2014/main" id="{E008AF20-394E-20D2-F891-E5BCE435D0E8}"/>
              </a:ext>
            </a:extLst>
          </p:cNvPr>
          <p:cNvGrpSpPr/>
          <p:nvPr/>
        </p:nvGrpSpPr>
        <p:grpSpPr>
          <a:xfrm>
            <a:off x="6080262" y="2094158"/>
            <a:ext cx="5674336" cy="3411645"/>
            <a:chOff x="0" y="0"/>
            <a:chExt cx="1886305" cy="3062869"/>
          </a:xfrm>
          <a:solidFill>
            <a:schemeClr val="accent6">
              <a:lumMod val="40000"/>
              <a:lumOff val="60000"/>
            </a:schemeClr>
          </a:solidFill>
        </p:grpSpPr>
        <p:sp>
          <p:nvSpPr>
            <p:cNvPr id="6" name="Freeform 6">
              <a:extLst>
                <a:ext uri="{FF2B5EF4-FFF2-40B4-BE49-F238E27FC236}">
                  <a16:creationId xmlns:a16="http://schemas.microsoft.com/office/drawing/2014/main" id="{E8ADD6F9-E1AC-7C0B-40AE-B42FA9E10DEA}"/>
                </a:ext>
              </a:extLst>
            </p:cNvPr>
            <p:cNvSpPr/>
            <p:nvPr/>
          </p:nvSpPr>
          <p:spPr>
            <a:xfrm>
              <a:off x="0" y="0"/>
              <a:ext cx="1886305" cy="3062869"/>
            </a:xfrm>
            <a:custGeom>
              <a:avLst/>
              <a:gdLst/>
              <a:ahLst/>
              <a:cxnLst/>
              <a:rect l="l" t="t" r="r" b="b"/>
              <a:pathLst>
                <a:path w="1886305" h="2908630">
                  <a:moveTo>
                    <a:pt x="1761845" y="2908630"/>
                  </a:moveTo>
                  <a:lnTo>
                    <a:pt x="124460" y="2908630"/>
                  </a:lnTo>
                  <a:cubicBezTo>
                    <a:pt x="55880" y="2908630"/>
                    <a:pt x="0" y="2852750"/>
                    <a:pt x="0" y="2784170"/>
                  </a:cubicBezTo>
                  <a:lnTo>
                    <a:pt x="0" y="124460"/>
                  </a:lnTo>
                  <a:cubicBezTo>
                    <a:pt x="0" y="55880"/>
                    <a:pt x="55880" y="0"/>
                    <a:pt x="124460" y="0"/>
                  </a:cubicBezTo>
                  <a:lnTo>
                    <a:pt x="1761845" y="0"/>
                  </a:lnTo>
                  <a:cubicBezTo>
                    <a:pt x="1830425" y="0"/>
                    <a:pt x="1886305" y="55880"/>
                    <a:pt x="1886305" y="124460"/>
                  </a:cubicBezTo>
                  <a:lnTo>
                    <a:pt x="1886305" y="2784170"/>
                  </a:lnTo>
                  <a:cubicBezTo>
                    <a:pt x="1886305" y="2852750"/>
                    <a:pt x="1830425" y="2908630"/>
                    <a:pt x="1761845" y="2908630"/>
                  </a:cubicBezTo>
                  <a:close/>
                </a:path>
              </a:pathLst>
            </a:custGeom>
            <a:grpFill/>
          </p:spPr>
        </p:sp>
      </p:grpSp>
      <p:grpSp>
        <p:nvGrpSpPr>
          <p:cNvPr id="8" name="Group 7">
            <a:extLst>
              <a:ext uri="{FF2B5EF4-FFF2-40B4-BE49-F238E27FC236}">
                <a16:creationId xmlns:a16="http://schemas.microsoft.com/office/drawing/2014/main" id="{0D6E6FD6-6927-5BC7-0AF8-CC214DD40FC9}"/>
              </a:ext>
            </a:extLst>
          </p:cNvPr>
          <p:cNvGrpSpPr/>
          <p:nvPr/>
        </p:nvGrpSpPr>
        <p:grpSpPr>
          <a:xfrm>
            <a:off x="437402" y="2090639"/>
            <a:ext cx="5332574" cy="3415163"/>
            <a:chOff x="0" y="0"/>
            <a:chExt cx="1886305" cy="2908630"/>
          </a:xfrm>
          <a:solidFill>
            <a:schemeClr val="accent6">
              <a:lumMod val="40000"/>
              <a:lumOff val="60000"/>
            </a:schemeClr>
          </a:solidFill>
        </p:grpSpPr>
        <p:sp>
          <p:nvSpPr>
            <p:cNvPr id="9" name="Freeform 8">
              <a:extLst>
                <a:ext uri="{FF2B5EF4-FFF2-40B4-BE49-F238E27FC236}">
                  <a16:creationId xmlns:a16="http://schemas.microsoft.com/office/drawing/2014/main" id="{4A1A5CC7-9220-6082-8914-DE1145C15751}"/>
                </a:ext>
              </a:extLst>
            </p:cNvPr>
            <p:cNvSpPr/>
            <p:nvPr/>
          </p:nvSpPr>
          <p:spPr>
            <a:xfrm>
              <a:off x="0" y="0"/>
              <a:ext cx="1886305" cy="2908630"/>
            </a:xfrm>
            <a:custGeom>
              <a:avLst/>
              <a:gdLst/>
              <a:ahLst/>
              <a:cxnLst/>
              <a:rect l="l" t="t" r="r" b="b"/>
              <a:pathLst>
                <a:path w="1886305" h="2908630">
                  <a:moveTo>
                    <a:pt x="1761845" y="2908630"/>
                  </a:moveTo>
                  <a:lnTo>
                    <a:pt x="124460" y="2908630"/>
                  </a:lnTo>
                  <a:cubicBezTo>
                    <a:pt x="55880" y="2908630"/>
                    <a:pt x="0" y="2852750"/>
                    <a:pt x="0" y="2784170"/>
                  </a:cubicBezTo>
                  <a:lnTo>
                    <a:pt x="0" y="124460"/>
                  </a:lnTo>
                  <a:cubicBezTo>
                    <a:pt x="0" y="55880"/>
                    <a:pt x="55880" y="0"/>
                    <a:pt x="124460" y="0"/>
                  </a:cubicBezTo>
                  <a:lnTo>
                    <a:pt x="1761845" y="0"/>
                  </a:lnTo>
                  <a:cubicBezTo>
                    <a:pt x="1830425" y="0"/>
                    <a:pt x="1886305" y="55880"/>
                    <a:pt x="1886305" y="124460"/>
                  </a:cubicBezTo>
                  <a:lnTo>
                    <a:pt x="1886305" y="2784170"/>
                  </a:lnTo>
                  <a:cubicBezTo>
                    <a:pt x="1886305" y="2852750"/>
                    <a:pt x="1830425" y="2908630"/>
                    <a:pt x="1761845" y="2908630"/>
                  </a:cubicBezTo>
                  <a:close/>
                </a:path>
              </a:pathLst>
            </a:custGeom>
            <a:grpFill/>
          </p:spPr>
        </p:sp>
      </p:grpSp>
      <p:sp>
        <p:nvSpPr>
          <p:cNvPr id="10" name="TextBox 12">
            <a:extLst>
              <a:ext uri="{FF2B5EF4-FFF2-40B4-BE49-F238E27FC236}">
                <a16:creationId xmlns:a16="http://schemas.microsoft.com/office/drawing/2014/main" id="{D9172D97-79AA-50CB-8710-DF8B0FD5E6DA}"/>
              </a:ext>
            </a:extLst>
          </p:cNvPr>
          <p:cNvSpPr txBox="1"/>
          <p:nvPr/>
        </p:nvSpPr>
        <p:spPr>
          <a:xfrm>
            <a:off x="1260862" y="2277890"/>
            <a:ext cx="3495961" cy="359073"/>
          </a:xfrm>
          <a:prstGeom prst="rect">
            <a:avLst/>
          </a:prstGeom>
        </p:spPr>
        <p:txBody>
          <a:bodyPr lIns="0" tIns="0" rIns="0" bIns="0" rtlCol="0" anchor="t">
            <a:spAutoFit/>
          </a:bodyPr>
          <a:lstStyle/>
          <a:p>
            <a:pPr algn="ctr">
              <a:lnSpc>
                <a:spcPts val="2800"/>
              </a:lnSpc>
            </a:pPr>
            <a:r>
              <a:rPr lang="vi-VN" sz="2400" b="1" dirty="0">
                <a:latin typeface="UTM Avo" panose="02040603050506020204" pitchFamily="18"/>
              </a:rPr>
              <a:t>Nhóm 1, 2</a:t>
            </a:r>
            <a:endParaRPr lang="en-US" sz="2400" b="1" dirty="0">
              <a:latin typeface="UTM Avo" panose="02040603050506020204" pitchFamily="18"/>
            </a:endParaRPr>
          </a:p>
        </p:txBody>
      </p:sp>
      <p:sp>
        <p:nvSpPr>
          <p:cNvPr id="11" name="TextBox 13">
            <a:extLst>
              <a:ext uri="{FF2B5EF4-FFF2-40B4-BE49-F238E27FC236}">
                <a16:creationId xmlns:a16="http://schemas.microsoft.com/office/drawing/2014/main" id="{0E38AE5B-84B6-FC89-0275-3DE84D92BEF6}"/>
              </a:ext>
            </a:extLst>
          </p:cNvPr>
          <p:cNvSpPr txBox="1"/>
          <p:nvPr/>
        </p:nvSpPr>
        <p:spPr>
          <a:xfrm>
            <a:off x="4501015" y="1352198"/>
            <a:ext cx="3158494" cy="372859"/>
          </a:xfrm>
          <a:prstGeom prst="rect">
            <a:avLst/>
          </a:prstGeom>
        </p:spPr>
        <p:txBody>
          <a:bodyPr wrap="square" lIns="0" tIns="0" rIns="0" bIns="0" rtlCol="0" anchor="t">
            <a:spAutoFit/>
          </a:bodyPr>
          <a:lstStyle/>
          <a:p>
            <a:pPr algn="ctr">
              <a:lnSpc>
                <a:spcPts val="2800"/>
              </a:lnSpc>
              <a:spcBef>
                <a:spcPct val="0"/>
              </a:spcBef>
            </a:pPr>
            <a:r>
              <a:rPr lang="vi-VN" sz="2400" b="1" dirty="0">
                <a:latin typeface="UTM Avo" panose="02040603050506020204" pitchFamily="18"/>
              </a:rPr>
              <a:t>THẢO LUẬN NHÓM</a:t>
            </a:r>
            <a:endParaRPr lang="en-US" sz="2400" b="1" dirty="0">
              <a:latin typeface="UTM Avo" panose="02040603050506020204" pitchFamily="18"/>
            </a:endParaRPr>
          </a:p>
        </p:txBody>
      </p:sp>
      <p:sp>
        <p:nvSpPr>
          <p:cNvPr id="12" name="TextBox 12">
            <a:extLst>
              <a:ext uri="{FF2B5EF4-FFF2-40B4-BE49-F238E27FC236}">
                <a16:creationId xmlns:a16="http://schemas.microsoft.com/office/drawing/2014/main" id="{34C86343-D995-6F35-EDDA-391AE4AA6598}"/>
              </a:ext>
            </a:extLst>
          </p:cNvPr>
          <p:cNvSpPr txBox="1"/>
          <p:nvPr/>
        </p:nvSpPr>
        <p:spPr>
          <a:xfrm>
            <a:off x="7198632" y="2277890"/>
            <a:ext cx="3495961" cy="359073"/>
          </a:xfrm>
          <a:prstGeom prst="rect">
            <a:avLst/>
          </a:prstGeom>
        </p:spPr>
        <p:txBody>
          <a:bodyPr lIns="0" tIns="0" rIns="0" bIns="0" rtlCol="0" anchor="t">
            <a:spAutoFit/>
          </a:bodyPr>
          <a:lstStyle/>
          <a:p>
            <a:pPr algn="ctr">
              <a:lnSpc>
                <a:spcPts val="2800"/>
              </a:lnSpc>
            </a:pPr>
            <a:r>
              <a:rPr lang="vi-VN" sz="2400" b="1" dirty="0">
                <a:latin typeface="UTM Avo" panose="02040603050506020204" pitchFamily="18"/>
              </a:rPr>
              <a:t>Nhóm 3, 4</a:t>
            </a:r>
            <a:endParaRPr lang="en-US" sz="2400" b="1" dirty="0">
              <a:latin typeface="UTM Avo" panose="02040603050506020204" pitchFamily="18"/>
            </a:endParaRPr>
          </a:p>
        </p:txBody>
      </p:sp>
      <p:sp>
        <p:nvSpPr>
          <p:cNvPr id="13" name="Rectangle 12">
            <a:extLst>
              <a:ext uri="{FF2B5EF4-FFF2-40B4-BE49-F238E27FC236}">
                <a16:creationId xmlns:a16="http://schemas.microsoft.com/office/drawing/2014/main" id="{7AC01449-BB5E-41E0-6D8D-17203941ACA5}"/>
              </a:ext>
            </a:extLst>
          </p:cNvPr>
          <p:cNvSpPr/>
          <p:nvPr/>
        </p:nvSpPr>
        <p:spPr>
          <a:xfrm>
            <a:off x="635505" y="2636963"/>
            <a:ext cx="4900363" cy="2796920"/>
          </a:xfrm>
          <a:prstGeom prst="rect">
            <a:avLst/>
          </a:prstGeom>
        </p:spPr>
        <p:txBody>
          <a:bodyPr wrap="square">
            <a:spAutoFit/>
          </a:bodyPr>
          <a:lstStyle/>
          <a:p>
            <a:pPr algn="just">
              <a:lnSpc>
                <a:spcPct val="150000"/>
              </a:lnSpc>
            </a:pPr>
            <a:r>
              <a:rPr lang="vi-VN" sz="2000" dirty="0">
                <a:latin typeface="UTM Avo" panose="02040603050506020204" pitchFamily="18"/>
                <a:cs typeface="Arial" panose="020B0604020202020204" pitchFamily="34" charset="0"/>
              </a:rPr>
              <a:t>a) Tìm trạng ngữ của câu mở đầu đoạn văn và cho biết: Vì sao tác giả không cần nêu đích xác ngày tháng như trong các văn bản </a:t>
            </a:r>
            <a:r>
              <a:rPr lang="vi-VN" sz="2000" i="1" dirty="0">
                <a:latin typeface="UTM Avo" panose="02040603050506020204" pitchFamily="18"/>
                <a:cs typeface="Arial" panose="020B0604020202020204" pitchFamily="34" charset="0"/>
              </a:rPr>
              <a:t>Hồ Chí Minh và "Tuyên Ngôn Độc lập</a:t>
            </a:r>
            <a:r>
              <a:rPr lang="vi-VN" sz="2000" dirty="0">
                <a:latin typeface="UTM Avo" panose="02040603050506020204" pitchFamily="18"/>
                <a:cs typeface="Arial" panose="020B0604020202020204" pitchFamily="34" charset="0"/>
              </a:rPr>
              <a:t>", Diễn biến chiến dịch Điện Biên Phủ?</a:t>
            </a:r>
            <a:endParaRPr lang="en-US" sz="2000" dirty="0">
              <a:latin typeface="UTM Avo" panose="02040603050506020204" pitchFamily="18"/>
              <a:cs typeface="Arial" panose="020B0604020202020204" pitchFamily="34" charset="0"/>
            </a:endParaRPr>
          </a:p>
        </p:txBody>
      </p:sp>
      <p:sp>
        <p:nvSpPr>
          <p:cNvPr id="14" name="Rectangle 13">
            <a:extLst>
              <a:ext uri="{FF2B5EF4-FFF2-40B4-BE49-F238E27FC236}">
                <a16:creationId xmlns:a16="http://schemas.microsoft.com/office/drawing/2014/main" id="{458FA2CD-F2B8-06AD-A8AA-169045D169F0}"/>
              </a:ext>
            </a:extLst>
          </p:cNvPr>
          <p:cNvSpPr/>
          <p:nvPr/>
        </p:nvSpPr>
        <p:spPr>
          <a:xfrm>
            <a:off x="6278365" y="2663725"/>
            <a:ext cx="5278130" cy="2335255"/>
          </a:xfrm>
          <a:prstGeom prst="rect">
            <a:avLst/>
          </a:prstGeom>
        </p:spPr>
        <p:txBody>
          <a:bodyPr wrap="square">
            <a:spAutoFit/>
          </a:bodyPr>
          <a:lstStyle/>
          <a:p>
            <a:pPr algn="just">
              <a:lnSpc>
                <a:spcPct val="150000"/>
              </a:lnSpc>
            </a:pPr>
            <a:r>
              <a:rPr lang="vi-VN" sz="2000" dirty="0">
                <a:latin typeface="UTM Avo" panose="02040603050506020204" pitchFamily="18"/>
                <a:cs typeface="Arial" panose="020B0604020202020204" pitchFamily="34" charset="0"/>
              </a:rPr>
              <a:t>b) Tìm trạng ngữ của câu 2 và cho biết: Nội dung trạng ngữ đó được giải thích ở những câu tiếp theo như thế nào? Cách viết đó phù hợp với yêu cầu thể hiện nghĩa của văn bản như thế nào? </a:t>
            </a:r>
          </a:p>
        </p:txBody>
      </p:sp>
      <p:pic>
        <p:nvPicPr>
          <p:cNvPr id="15" name="Picture 11">
            <a:extLst>
              <a:ext uri="{FF2B5EF4-FFF2-40B4-BE49-F238E27FC236}">
                <a16:creationId xmlns:a16="http://schemas.microsoft.com/office/drawing/2014/main" id="{3307804E-54BB-4A40-EB2F-979639671370}"/>
              </a:ext>
            </a:extLst>
          </p:cNvPr>
          <p:cNvPicPr>
            <a:picLocks noChangeAspect="1"/>
          </p:cNvPicPr>
          <p:nvPr/>
        </p:nvPicPr>
        <p:blipFill>
          <a:blip r:embed="rId3"/>
          <a:srcRect/>
          <a:stretch>
            <a:fillRect/>
          </a:stretch>
        </p:blipFill>
        <p:spPr>
          <a:xfrm>
            <a:off x="0" y="5532564"/>
            <a:ext cx="3047279" cy="1383972"/>
          </a:xfrm>
          <a:prstGeom prst="rect">
            <a:avLst/>
          </a:prstGeom>
        </p:spPr>
      </p:pic>
    </p:spTree>
    <p:extLst>
      <p:ext uri="{BB962C8B-B14F-4D97-AF65-F5344CB8AC3E}">
        <p14:creationId xmlns:p14="http://schemas.microsoft.com/office/powerpoint/2010/main" val="351162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inVertical)">
                                      <p:cBhvr>
                                        <p:cTn id="16" dur="500"/>
                                        <p:tgtEl>
                                          <p:spTgt spid="10"/>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inVertical)">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1">
            <a:extLst>
              <a:ext uri="{FF2B5EF4-FFF2-40B4-BE49-F238E27FC236}">
                <a16:creationId xmlns:a16="http://schemas.microsoft.com/office/drawing/2014/main" id="{5C8FEC0E-B5E4-37E9-A57A-370E1FDC65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853953" y="842607"/>
            <a:ext cx="2161900" cy="1105271"/>
          </a:xfrm>
          <a:prstGeom prst="rect">
            <a:avLst/>
          </a:prstGeom>
        </p:spPr>
      </p:pic>
      <p:sp>
        <p:nvSpPr>
          <p:cNvPr id="3" name="Rectangle 2">
            <a:extLst>
              <a:ext uri="{FF2B5EF4-FFF2-40B4-BE49-F238E27FC236}">
                <a16:creationId xmlns:a16="http://schemas.microsoft.com/office/drawing/2014/main" id="{A3948AB7-417C-2A43-DFFC-066F8B1E842D}"/>
              </a:ext>
            </a:extLst>
          </p:cNvPr>
          <p:cNvSpPr/>
          <p:nvPr/>
        </p:nvSpPr>
        <p:spPr>
          <a:xfrm>
            <a:off x="1629591" y="1947878"/>
            <a:ext cx="9167718" cy="3337837"/>
          </a:xfrm>
          <a:prstGeom prst="rect">
            <a:avLst/>
          </a:prstGeom>
        </p:spPr>
        <p:txBody>
          <a:bodyPr wrap="square">
            <a:spAutoFit/>
          </a:bodyPr>
          <a:lstStyle/>
          <a:p>
            <a:pPr algn="just">
              <a:lnSpc>
                <a:spcPct val="150000"/>
              </a:lnSpc>
            </a:pPr>
            <a:r>
              <a:rPr lang="vi-VN" sz="2400" b="1" dirty="0">
                <a:latin typeface="UTM Avo" panose="02040603050506020204" pitchFamily="18"/>
                <a:ea typeface="Times New Roman" panose="02020603050405020304" pitchFamily="18" charset="0"/>
              </a:rPr>
              <a:t>a. Trạng ngữ câu mở đầu: một lần, khi được hỏi về thời gian sáng tác bài hát.</a:t>
            </a:r>
          </a:p>
          <a:p>
            <a:pPr algn="just">
              <a:lnSpc>
                <a:spcPct val="150000"/>
              </a:lnSpc>
            </a:pPr>
            <a:r>
              <a:rPr lang="vi-VN" sz="2400" b="1" dirty="0">
                <a:solidFill>
                  <a:srgbClr val="C00000"/>
                </a:solidFill>
                <a:latin typeface="UTM Avo" panose="02040603050506020204" pitchFamily="18"/>
                <a:ea typeface="Times New Roman" panose="02020603050405020304" pitchFamily="18" charset="0"/>
                <a:sym typeface="Wingdings" panose="05000000000000000000" pitchFamily="2" charset="2"/>
              </a:rPr>
              <a:t> </a:t>
            </a:r>
            <a:r>
              <a:rPr lang="vi-VN" sz="2400" b="1" dirty="0">
                <a:solidFill>
                  <a:srgbClr val="C00000"/>
                </a:solidFill>
                <a:latin typeface="UTM Avo" panose="02040603050506020204" pitchFamily="18"/>
                <a:ea typeface="Times New Roman" panose="02020603050405020304" pitchFamily="18" charset="0"/>
              </a:rPr>
              <a:t>Lí do: </a:t>
            </a:r>
            <a:r>
              <a:rPr lang="vi-VN" sz="2400" dirty="0">
                <a:latin typeface="UTM Avo" panose="02040603050506020204" pitchFamily="18"/>
                <a:ea typeface="Times New Roman" panose="02020603050405020304" pitchFamily="18" charset="0"/>
              </a:rPr>
              <a:t>Đây là loại văn bản thuật lại sự kiện theo mối quan hệ nguyên nhân – kết quả nên không cần nêu đích xác ngày tháng ở trạng ngữ thời gian như trong loại văn bản trình bày các sự kiện lịch sử</a:t>
            </a:r>
            <a:r>
              <a:rPr lang="vi-VN" sz="2400">
                <a:latin typeface="UTM Avo" panose="02040603050506020204" pitchFamily="18"/>
                <a:ea typeface="Times New Roman" panose="02020603050405020304" pitchFamily="18" charset="0"/>
              </a:rPr>
              <a:t>. </a:t>
            </a:r>
            <a:endParaRPr lang="vi-VN" sz="2400" dirty="0">
              <a:latin typeface="UTM Avo" panose="02040603050506020204" pitchFamily="18"/>
              <a:ea typeface="Times New Roman" panose="02020603050405020304" pitchFamily="18" charset="0"/>
            </a:endParaRPr>
          </a:p>
        </p:txBody>
      </p:sp>
      <p:pic>
        <p:nvPicPr>
          <p:cNvPr id="4" name="Picture 11">
            <a:extLst>
              <a:ext uri="{FF2B5EF4-FFF2-40B4-BE49-F238E27FC236}">
                <a16:creationId xmlns:a16="http://schemas.microsoft.com/office/drawing/2014/main" id="{E6E2FDAC-25B7-608F-E313-D97379E9E2DE}"/>
              </a:ext>
            </a:extLst>
          </p:cNvPr>
          <p:cNvPicPr>
            <a:picLocks noChangeAspect="1"/>
          </p:cNvPicPr>
          <p:nvPr/>
        </p:nvPicPr>
        <p:blipFill>
          <a:blip r:embed="rId5"/>
          <a:srcRect/>
          <a:stretch>
            <a:fillRect/>
          </a:stretch>
        </p:blipFill>
        <p:spPr>
          <a:xfrm>
            <a:off x="0" y="5556742"/>
            <a:ext cx="3047279" cy="1383972"/>
          </a:xfrm>
          <a:prstGeom prst="rect">
            <a:avLst/>
          </a:prstGeom>
        </p:spPr>
      </p:pic>
    </p:spTree>
    <p:extLst>
      <p:ext uri="{BB962C8B-B14F-4D97-AF65-F5344CB8AC3E}">
        <p14:creationId xmlns:p14="http://schemas.microsoft.com/office/powerpoint/2010/main" val="3320838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barn(inVertical)">
                                      <p:cBhvr>
                                        <p:cTn id="13"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1">
            <a:extLst>
              <a:ext uri="{FF2B5EF4-FFF2-40B4-BE49-F238E27FC236}">
                <a16:creationId xmlns:a16="http://schemas.microsoft.com/office/drawing/2014/main" id="{5C8FEC0E-B5E4-37E9-A57A-370E1FDC65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853953" y="842607"/>
            <a:ext cx="2161900" cy="1105271"/>
          </a:xfrm>
          <a:prstGeom prst="rect">
            <a:avLst/>
          </a:prstGeom>
        </p:spPr>
      </p:pic>
      <p:pic>
        <p:nvPicPr>
          <p:cNvPr id="4" name="Picture 11">
            <a:extLst>
              <a:ext uri="{FF2B5EF4-FFF2-40B4-BE49-F238E27FC236}">
                <a16:creationId xmlns:a16="http://schemas.microsoft.com/office/drawing/2014/main" id="{E6E2FDAC-25B7-608F-E313-D97379E9E2DE}"/>
              </a:ext>
            </a:extLst>
          </p:cNvPr>
          <p:cNvPicPr>
            <a:picLocks noChangeAspect="1"/>
          </p:cNvPicPr>
          <p:nvPr/>
        </p:nvPicPr>
        <p:blipFill>
          <a:blip r:embed="rId5"/>
          <a:srcRect/>
          <a:stretch>
            <a:fillRect/>
          </a:stretch>
        </p:blipFill>
        <p:spPr>
          <a:xfrm>
            <a:off x="0" y="5556742"/>
            <a:ext cx="3047279" cy="1383972"/>
          </a:xfrm>
          <a:prstGeom prst="rect">
            <a:avLst/>
          </a:prstGeom>
        </p:spPr>
      </p:pic>
      <p:sp>
        <p:nvSpPr>
          <p:cNvPr id="5" name="Rectangle 4">
            <a:extLst>
              <a:ext uri="{FF2B5EF4-FFF2-40B4-BE49-F238E27FC236}">
                <a16:creationId xmlns:a16="http://schemas.microsoft.com/office/drawing/2014/main" id="{72890E44-9907-11E5-8841-C570C1C2E1D7}"/>
              </a:ext>
            </a:extLst>
          </p:cNvPr>
          <p:cNvSpPr/>
          <p:nvPr/>
        </p:nvSpPr>
        <p:spPr>
          <a:xfrm>
            <a:off x="864824" y="1947878"/>
            <a:ext cx="10462352" cy="3337837"/>
          </a:xfrm>
          <a:prstGeom prst="rect">
            <a:avLst/>
          </a:prstGeom>
        </p:spPr>
        <p:txBody>
          <a:bodyPr wrap="square">
            <a:spAutoFit/>
          </a:bodyPr>
          <a:lstStyle/>
          <a:p>
            <a:pPr algn="just">
              <a:lnSpc>
                <a:spcPct val="150000"/>
              </a:lnSpc>
            </a:pPr>
            <a:r>
              <a:rPr lang="vi-VN" sz="2400" b="1" dirty="0">
                <a:latin typeface="UTM Avo" panose="02040603050506020204" pitchFamily="18"/>
                <a:ea typeface="Times New Roman" panose="02020603050405020304" pitchFamily="18" charset="0"/>
              </a:rPr>
              <a:t>b. Trạng ngữ của câu 2: trong hai tiếng cộng cả cuộc đời.</a:t>
            </a:r>
          </a:p>
          <a:p>
            <a:pPr algn="just">
              <a:lnSpc>
                <a:spcPct val="150000"/>
              </a:lnSpc>
            </a:pPr>
            <a:r>
              <a:rPr lang="vi-VN" sz="2400" b="1" dirty="0">
                <a:solidFill>
                  <a:srgbClr val="C00000"/>
                </a:solidFill>
                <a:latin typeface="UTM Avo" panose="02040603050506020204" pitchFamily="18"/>
                <a:ea typeface="Times New Roman" panose="02020603050405020304" pitchFamily="18" charset="0"/>
                <a:sym typeface="Wingdings" panose="05000000000000000000" pitchFamily="2" charset="2"/>
              </a:rPr>
              <a:t> </a:t>
            </a:r>
            <a:r>
              <a:rPr lang="vi-VN" sz="2400" b="1" dirty="0">
                <a:solidFill>
                  <a:srgbClr val="C00000"/>
                </a:solidFill>
                <a:latin typeface="UTM Avo" panose="02040603050506020204" pitchFamily="18"/>
                <a:ea typeface="Times New Roman" panose="02020603050405020304" pitchFamily="18" charset="0"/>
              </a:rPr>
              <a:t>Nội dung của trạng ngữ được giải thích ở những câu tiếp theo: </a:t>
            </a:r>
            <a:r>
              <a:rPr lang="vi-VN" sz="2400" dirty="0">
                <a:latin typeface="UTM Avo" panose="02040603050506020204" pitchFamily="18"/>
                <a:ea typeface="Times New Roman" panose="02020603050405020304" pitchFamily="18" charset="0"/>
              </a:rPr>
              <a:t>Theo tác giả, sở dĩ bài hát được hoàn thành trong hai tiếng cộng cả cuộc đời vì tác giả đã được sống trong những ngày gian khổ, luôn nuôi khát vọng giải phóng dân tộc và thấu hiểu</a:t>
            </a:r>
            <a:r>
              <a:rPr lang="vi-VN" sz="2400">
                <a:latin typeface="UTM Avo" panose="02040603050506020204" pitchFamily="18"/>
                <a:ea typeface="Times New Roman" panose="02020603050405020304" pitchFamily="18" charset="0"/>
              </a:rPr>
              <a:t>: </a:t>
            </a:r>
            <a:r>
              <a:rPr lang="en-US" sz="2400">
                <a:latin typeface="UTM Avo" panose="02040603050506020204" pitchFamily="18"/>
                <a:ea typeface="Times New Roman" panose="02020603050405020304" pitchFamily="18" charset="0"/>
              </a:rPr>
              <a:t>“</a:t>
            </a:r>
            <a:r>
              <a:rPr lang="vi-VN" sz="2400">
                <a:latin typeface="UTM Avo" panose="02040603050506020204" pitchFamily="18"/>
                <a:ea typeface="Times New Roman" panose="02020603050405020304" pitchFamily="18" charset="0"/>
              </a:rPr>
              <a:t>Để </a:t>
            </a:r>
            <a:r>
              <a:rPr lang="vi-VN" sz="2400" dirty="0">
                <a:latin typeface="UTM Avo" panose="02040603050506020204" pitchFamily="18"/>
                <a:ea typeface="Times New Roman" panose="02020603050405020304" pitchFamily="18" charset="0"/>
              </a:rPr>
              <a:t>có được chiến thắng, chúng ta đã phải đổi bằng máu và </a:t>
            </a:r>
            <a:r>
              <a:rPr lang="vi-VN" sz="2400">
                <a:latin typeface="UTM Avo" panose="02040603050506020204" pitchFamily="18"/>
                <a:ea typeface="Times New Roman" panose="02020603050405020304" pitchFamily="18" charset="0"/>
              </a:rPr>
              <a:t>nước mắt</a:t>
            </a:r>
            <a:r>
              <a:rPr lang="en-US" sz="2400">
                <a:latin typeface="UTM Avo" panose="02040603050506020204" pitchFamily="18"/>
                <a:ea typeface="Times New Roman" panose="02020603050405020304" pitchFamily="18" charset="0"/>
              </a:rPr>
              <a:t>”</a:t>
            </a:r>
            <a:r>
              <a:rPr lang="vi-VN" sz="2400">
                <a:latin typeface="UTM Avo" panose="02040603050506020204" pitchFamily="18"/>
                <a:ea typeface="Times New Roman" panose="02020603050405020304" pitchFamily="18" charset="0"/>
              </a:rPr>
              <a:t>.</a:t>
            </a:r>
            <a:endParaRPr lang="vi-VN" sz="2400" dirty="0">
              <a:latin typeface="UTM Avo" panose="02040603050506020204" pitchFamily="18"/>
              <a:ea typeface="Times New Roman" panose="02020603050405020304" pitchFamily="18" charset="0"/>
            </a:endParaRPr>
          </a:p>
        </p:txBody>
      </p:sp>
    </p:spTree>
    <p:extLst>
      <p:ext uri="{BB962C8B-B14F-4D97-AF65-F5344CB8AC3E}">
        <p14:creationId xmlns:p14="http://schemas.microsoft.com/office/powerpoint/2010/main" val="2060497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barn(inVertical)">
                                      <p:cBhvr>
                                        <p:cTn id="13"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1">
            <a:extLst>
              <a:ext uri="{FF2B5EF4-FFF2-40B4-BE49-F238E27FC236}">
                <a16:creationId xmlns:a16="http://schemas.microsoft.com/office/drawing/2014/main" id="{5C8FEC0E-B5E4-37E9-A57A-370E1FDC65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853953" y="842607"/>
            <a:ext cx="2161900" cy="1105271"/>
          </a:xfrm>
          <a:prstGeom prst="rect">
            <a:avLst/>
          </a:prstGeom>
        </p:spPr>
      </p:pic>
      <p:pic>
        <p:nvPicPr>
          <p:cNvPr id="4" name="Picture 11">
            <a:extLst>
              <a:ext uri="{FF2B5EF4-FFF2-40B4-BE49-F238E27FC236}">
                <a16:creationId xmlns:a16="http://schemas.microsoft.com/office/drawing/2014/main" id="{E6E2FDAC-25B7-608F-E313-D97379E9E2DE}"/>
              </a:ext>
            </a:extLst>
          </p:cNvPr>
          <p:cNvPicPr>
            <a:picLocks noChangeAspect="1"/>
          </p:cNvPicPr>
          <p:nvPr/>
        </p:nvPicPr>
        <p:blipFill>
          <a:blip r:embed="rId5"/>
          <a:srcRect/>
          <a:stretch>
            <a:fillRect/>
          </a:stretch>
        </p:blipFill>
        <p:spPr>
          <a:xfrm>
            <a:off x="0" y="5556742"/>
            <a:ext cx="3047279" cy="1383972"/>
          </a:xfrm>
          <a:prstGeom prst="rect">
            <a:avLst/>
          </a:prstGeom>
        </p:spPr>
      </p:pic>
      <p:sp>
        <p:nvSpPr>
          <p:cNvPr id="3" name="Rectangle 2">
            <a:extLst>
              <a:ext uri="{FF2B5EF4-FFF2-40B4-BE49-F238E27FC236}">
                <a16:creationId xmlns:a16="http://schemas.microsoft.com/office/drawing/2014/main" id="{DF523F6B-60D6-2B69-6982-7EB7A1251E0C}"/>
              </a:ext>
            </a:extLst>
          </p:cNvPr>
          <p:cNvSpPr/>
          <p:nvPr/>
        </p:nvSpPr>
        <p:spPr>
          <a:xfrm>
            <a:off x="1618328" y="1664907"/>
            <a:ext cx="8955343" cy="3891835"/>
          </a:xfrm>
          <a:prstGeom prst="rect">
            <a:avLst/>
          </a:prstGeom>
        </p:spPr>
        <p:txBody>
          <a:bodyPr wrap="square">
            <a:spAutoFit/>
          </a:bodyPr>
          <a:lstStyle/>
          <a:p>
            <a:pPr algn="just">
              <a:lnSpc>
                <a:spcPct val="150000"/>
              </a:lnSpc>
            </a:pPr>
            <a:r>
              <a:rPr lang="vi-VN" sz="2400" b="1" dirty="0">
                <a:latin typeface="UTM Avo" panose="02040603050506020204" pitchFamily="18"/>
                <a:ea typeface="Times New Roman" panose="02020603050405020304" pitchFamily="18" charset="0"/>
              </a:rPr>
              <a:t>b. Sự giải thích của tác giả giúp ta hiểu rõ bối cảnh ra đời của bài hát: </a:t>
            </a:r>
          </a:p>
          <a:p>
            <a:pPr algn="just">
              <a:lnSpc>
                <a:spcPct val="150000"/>
              </a:lnSpc>
            </a:pPr>
            <a:r>
              <a:rPr lang="vi-VN" sz="2400" b="1" dirty="0">
                <a:latin typeface="UTM Avo" panose="02040603050506020204" pitchFamily="18"/>
                <a:ea typeface="Times New Roman" panose="02020603050405020304" pitchFamily="18" charset="0"/>
                <a:sym typeface="Wingdings" panose="05000000000000000000" pitchFamily="2" charset="2"/>
              </a:rPr>
              <a:t></a:t>
            </a:r>
            <a:r>
              <a:rPr lang="vi-VN" sz="2400" b="1" dirty="0">
                <a:solidFill>
                  <a:srgbClr val="FF0000"/>
                </a:solidFill>
                <a:latin typeface="UTM Avo" panose="02040603050506020204" pitchFamily="18"/>
                <a:ea typeface="Times New Roman" panose="02020603050405020304" pitchFamily="18" charset="0"/>
                <a:sym typeface="Wingdings" panose="05000000000000000000" pitchFamily="2" charset="2"/>
              </a:rPr>
              <a:t> </a:t>
            </a:r>
            <a:r>
              <a:rPr lang="vi-VN" sz="2400" dirty="0">
                <a:latin typeface="UTM Avo" panose="02040603050506020204" pitchFamily="18"/>
                <a:ea typeface="Times New Roman" panose="02020603050405020304" pitchFamily="18" charset="0"/>
              </a:rPr>
              <a:t>Bài hát được hoàn thành rất nhanh (trong hai tiếng) vì nó đã được chuẩn bị (được nghiền ngẫm, thai nghén) rất lâu: Bài hát được hoàn thành rất lâu: trong cả cuộc đời tác giả, một cuộc đời luôn gắn bó với nhân </a:t>
            </a:r>
            <a:r>
              <a:rPr lang="vi-VN" sz="2400">
                <a:latin typeface="UTM Avo" panose="02040603050506020204" pitchFamily="18"/>
                <a:ea typeface="Times New Roman" panose="02020603050405020304" pitchFamily="18" charset="0"/>
              </a:rPr>
              <a:t>dân,</a:t>
            </a:r>
            <a:r>
              <a:rPr lang="en-US" sz="2400">
                <a:latin typeface="UTM Avo" panose="02040603050506020204" pitchFamily="18"/>
                <a:ea typeface="Times New Roman" panose="02020603050405020304" pitchFamily="18" charset="0"/>
              </a:rPr>
              <a:t> </a:t>
            </a:r>
            <a:r>
              <a:rPr lang="vi-VN" sz="2400">
                <a:latin typeface="UTM Avo" panose="02040603050506020204" pitchFamily="18"/>
                <a:ea typeface="Times New Roman" panose="02020603050405020304" pitchFamily="18" charset="0"/>
              </a:rPr>
              <a:t>luôn </a:t>
            </a:r>
            <a:r>
              <a:rPr lang="vi-VN" sz="2400" dirty="0">
                <a:latin typeface="UTM Avo" panose="02040603050506020204" pitchFamily="18"/>
                <a:ea typeface="Times New Roman" panose="02020603050405020304" pitchFamily="18" charset="0"/>
              </a:rPr>
              <a:t>nuôi khát vọng giải phóng miền Nam, thống nhất đất nước.</a:t>
            </a:r>
          </a:p>
        </p:txBody>
      </p:sp>
    </p:spTree>
    <p:extLst>
      <p:ext uri="{BB962C8B-B14F-4D97-AF65-F5344CB8AC3E}">
        <p14:creationId xmlns:p14="http://schemas.microsoft.com/office/powerpoint/2010/main" val="1574152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4D00D994-9D7A-8CE0-C12A-887183F15BEB}"/>
              </a:ext>
            </a:extLst>
          </p:cNvPr>
          <p:cNvPicPr>
            <a:picLocks noChangeAspect="1"/>
          </p:cNvPicPr>
          <p:nvPr/>
        </p:nvPicPr>
        <p:blipFill>
          <a:blip r:embed="rId4"/>
          <a:stretch>
            <a:fillRect/>
          </a:stretch>
        </p:blipFill>
        <p:spPr>
          <a:xfrm>
            <a:off x="4540059" y="3149600"/>
            <a:ext cx="3111881" cy="1721648"/>
          </a:xfrm>
          <a:prstGeom prst="rect">
            <a:avLst/>
          </a:prstGeom>
        </p:spPr>
      </p:pic>
    </p:spTree>
    <p:extLst>
      <p:ext uri="{BB962C8B-B14F-4D97-AF65-F5344CB8AC3E}">
        <p14:creationId xmlns:p14="http://schemas.microsoft.com/office/powerpoint/2010/main" val="323659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6">
            <a:extLst>
              <a:ext uri="{FF2B5EF4-FFF2-40B4-BE49-F238E27FC236}">
                <a16:creationId xmlns:a16="http://schemas.microsoft.com/office/drawing/2014/main" id="{B37310FA-D967-EFC2-41C5-30209856C566}"/>
              </a:ext>
            </a:extLst>
          </p:cNvPr>
          <p:cNvGrpSpPr/>
          <p:nvPr/>
        </p:nvGrpSpPr>
        <p:grpSpPr>
          <a:xfrm>
            <a:off x="1573964" y="2094641"/>
            <a:ext cx="9044071" cy="2909159"/>
            <a:chOff x="0" y="0"/>
            <a:chExt cx="2532170" cy="811764"/>
          </a:xfrm>
          <a:solidFill>
            <a:schemeClr val="accent6">
              <a:lumMod val="40000"/>
              <a:lumOff val="60000"/>
            </a:schemeClr>
          </a:solidFill>
        </p:grpSpPr>
        <p:sp>
          <p:nvSpPr>
            <p:cNvPr id="6" name="Freeform 7">
              <a:extLst>
                <a:ext uri="{FF2B5EF4-FFF2-40B4-BE49-F238E27FC236}">
                  <a16:creationId xmlns:a16="http://schemas.microsoft.com/office/drawing/2014/main" id="{F9DDE5D6-CBB6-B2F4-222E-66E5E3EB7B62}"/>
                </a:ext>
              </a:extLst>
            </p:cNvPr>
            <p:cNvSpPr/>
            <p:nvPr/>
          </p:nvSpPr>
          <p:spPr>
            <a:xfrm>
              <a:off x="0" y="0"/>
              <a:ext cx="2532170" cy="811765"/>
            </a:xfrm>
            <a:custGeom>
              <a:avLst/>
              <a:gdLst/>
              <a:ahLst/>
              <a:cxnLst/>
              <a:rect l="l" t="t" r="r" b="b"/>
              <a:pathLst>
                <a:path w="2532170" h="811765">
                  <a:moveTo>
                    <a:pt x="2407710" y="811764"/>
                  </a:moveTo>
                  <a:lnTo>
                    <a:pt x="124460" y="811764"/>
                  </a:lnTo>
                  <a:cubicBezTo>
                    <a:pt x="55880" y="811764"/>
                    <a:pt x="0" y="755884"/>
                    <a:pt x="0" y="687304"/>
                  </a:cubicBezTo>
                  <a:lnTo>
                    <a:pt x="0" y="124460"/>
                  </a:lnTo>
                  <a:cubicBezTo>
                    <a:pt x="0" y="55880"/>
                    <a:pt x="55880" y="0"/>
                    <a:pt x="124460" y="0"/>
                  </a:cubicBezTo>
                  <a:lnTo>
                    <a:pt x="2407710" y="0"/>
                  </a:lnTo>
                  <a:cubicBezTo>
                    <a:pt x="2476290" y="0"/>
                    <a:pt x="2532170" y="55880"/>
                    <a:pt x="2532170" y="124460"/>
                  </a:cubicBezTo>
                  <a:lnTo>
                    <a:pt x="2532170" y="687305"/>
                  </a:lnTo>
                  <a:cubicBezTo>
                    <a:pt x="2532170" y="755885"/>
                    <a:pt x="2476290" y="811765"/>
                    <a:pt x="2407710" y="811765"/>
                  </a:cubicBezTo>
                  <a:close/>
                </a:path>
              </a:pathLst>
            </a:custGeom>
            <a:grpFill/>
          </p:spPr>
        </p:sp>
      </p:grpSp>
      <p:sp>
        <p:nvSpPr>
          <p:cNvPr id="7" name="TextBox 12">
            <a:extLst>
              <a:ext uri="{FF2B5EF4-FFF2-40B4-BE49-F238E27FC236}">
                <a16:creationId xmlns:a16="http://schemas.microsoft.com/office/drawing/2014/main" id="{19753AE7-ECA7-2BEF-4787-DAFEF60D6014}"/>
              </a:ext>
            </a:extLst>
          </p:cNvPr>
          <p:cNvSpPr txBox="1"/>
          <p:nvPr/>
        </p:nvSpPr>
        <p:spPr>
          <a:xfrm>
            <a:off x="1996893" y="2563835"/>
            <a:ext cx="8063631" cy="1847493"/>
          </a:xfrm>
          <a:prstGeom prst="rect">
            <a:avLst/>
          </a:prstGeom>
        </p:spPr>
        <p:txBody>
          <a:bodyPr wrap="square" lIns="0" tIns="0" rIns="0" bIns="0" rtlCol="0" anchor="t">
            <a:spAutoFit/>
          </a:bodyPr>
          <a:lstStyle/>
          <a:p>
            <a:pPr algn="just">
              <a:lnSpc>
                <a:spcPct val="150000"/>
              </a:lnSpc>
            </a:pPr>
            <a:r>
              <a:rPr lang="en-US" sz="2800" dirty="0" err="1">
                <a:latin typeface="UTM Avo" panose="02040603050506020204" pitchFamily="18"/>
                <a:cs typeface="Arial" panose="020B0604020202020204" pitchFamily="34" charset="0"/>
              </a:rPr>
              <a:t>Viết</a:t>
            </a:r>
            <a:r>
              <a:rPr lang="en-US" sz="2800" dirty="0">
                <a:latin typeface="UTM Avo" panose="02040603050506020204" pitchFamily="18"/>
                <a:cs typeface="Arial" panose="020B0604020202020204" pitchFamily="34" charset="0"/>
              </a:rPr>
              <a:t> một </a:t>
            </a:r>
            <a:r>
              <a:rPr lang="en-US" sz="2800" dirty="0" err="1">
                <a:latin typeface="UTM Avo" panose="02040603050506020204" pitchFamily="18"/>
                <a:cs typeface="Arial" panose="020B0604020202020204" pitchFamily="34" charset="0"/>
              </a:rPr>
              <a:t>đoạn</a:t>
            </a:r>
            <a:r>
              <a:rPr lang="en-US" sz="2800" dirty="0">
                <a:latin typeface="UTM Avo" panose="02040603050506020204" pitchFamily="18"/>
                <a:cs typeface="Arial" panose="020B0604020202020204" pitchFamily="34" charset="0"/>
              </a:rPr>
              <a:t> văn </a:t>
            </a:r>
            <a:r>
              <a:rPr lang="en-US" sz="2800" dirty="0" err="1">
                <a:latin typeface="UTM Avo" panose="02040603050506020204" pitchFamily="18"/>
                <a:cs typeface="Arial" panose="020B0604020202020204" pitchFamily="34" charset="0"/>
              </a:rPr>
              <a:t>ngắn</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khoảng</a:t>
            </a:r>
            <a:r>
              <a:rPr lang="en-US" sz="2800" dirty="0">
                <a:latin typeface="UTM Avo" panose="02040603050506020204" pitchFamily="18"/>
                <a:cs typeface="Arial" panose="020B0604020202020204" pitchFamily="34" charset="0"/>
              </a:rPr>
              <a:t> 4</a:t>
            </a:r>
            <a:r>
              <a:rPr lang="vi-VN" sz="2800" dirty="0">
                <a:latin typeface="UTM Avo" panose="02040603050506020204" pitchFamily="18"/>
                <a:cs typeface="Arial" panose="020B0604020202020204" pitchFamily="34" charset="0"/>
              </a:rPr>
              <a:t> </a:t>
            </a:r>
            <a:r>
              <a:rPr lang="en-US" sz="2800" dirty="0">
                <a:latin typeface="UTM Avo" panose="02040603050506020204" pitchFamily="18"/>
                <a:cs typeface="Arial" panose="020B0604020202020204" pitchFamily="34" charset="0"/>
              </a:rPr>
              <a:t>-</a:t>
            </a:r>
            <a:r>
              <a:rPr lang="vi-VN" sz="2800" dirty="0">
                <a:latin typeface="UTM Avo" panose="02040603050506020204" pitchFamily="18"/>
                <a:cs typeface="Arial" panose="020B0604020202020204" pitchFamily="34" charset="0"/>
              </a:rPr>
              <a:t> </a:t>
            </a:r>
            <a:r>
              <a:rPr lang="en-US" sz="2800" dirty="0">
                <a:latin typeface="UTM Avo" panose="02040603050506020204" pitchFamily="18"/>
                <a:cs typeface="Arial" panose="020B0604020202020204" pitchFamily="34" charset="0"/>
              </a:rPr>
              <a:t>5 </a:t>
            </a:r>
            <a:r>
              <a:rPr lang="en-US" sz="2800" dirty="0" err="1">
                <a:latin typeface="UTM Avo" panose="02040603050506020204" pitchFamily="18"/>
                <a:cs typeface="Arial" panose="020B0604020202020204" pitchFamily="34" charset="0"/>
              </a:rPr>
              <a:t>dòng</a:t>
            </a:r>
            <a:r>
              <a:rPr lang="en-US" sz="2800" dirty="0">
                <a:latin typeface="UTM Avo" panose="02040603050506020204" pitchFamily="18"/>
                <a:cs typeface="Arial" panose="020B0604020202020204" pitchFamily="34" charset="0"/>
              </a:rPr>
              <a:t> nói về cảm </a:t>
            </a:r>
            <a:r>
              <a:rPr lang="en-US" sz="2800" dirty="0" err="1">
                <a:latin typeface="UTM Avo" panose="02040603050506020204" pitchFamily="18"/>
                <a:cs typeface="Arial" panose="020B0604020202020204" pitchFamily="34" charset="0"/>
              </a:rPr>
              <a:t>xúc</a:t>
            </a:r>
            <a:r>
              <a:rPr lang="en-US" sz="2800" dirty="0">
                <a:latin typeface="UTM Avo" panose="02040603050506020204" pitchFamily="18"/>
                <a:cs typeface="Arial" panose="020B0604020202020204" pitchFamily="34" charset="0"/>
              </a:rPr>
              <a:t> của </a:t>
            </a:r>
            <a:r>
              <a:rPr lang="en-US" sz="2800" dirty="0" err="1">
                <a:latin typeface="UTM Avo" panose="02040603050506020204" pitchFamily="18"/>
                <a:cs typeface="Arial" panose="020B0604020202020204" pitchFamily="34" charset="0"/>
              </a:rPr>
              <a:t>em</a:t>
            </a:r>
            <a:r>
              <a:rPr lang="en-US" sz="2800" dirty="0">
                <a:latin typeface="UTM Avo" panose="02040603050506020204" pitchFamily="18"/>
                <a:cs typeface="Arial" panose="020B0604020202020204" pitchFamily="34" charset="0"/>
              </a:rPr>
              <a:t> khi xem một </a:t>
            </a:r>
            <a:r>
              <a:rPr lang="en-US" sz="2800" dirty="0" err="1">
                <a:latin typeface="UTM Avo" panose="02040603050506020204" pitchFamily="18"/>
                <a:cs typeface="Arial" panose="020B0604020202020204" pitchFamily="34" charset="0"/>
              </a:rPr>
              <a:t>buổi</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biểu</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diễn</a:t>
            </a:r>
            <a:r>
              <a:rPr lang="en-US" sz="2800" dirty="0">
                <a:latin typeface="UTM Avo" panose="02040603050506020204" pitchFamily="18"/>
                <a:cs typeface="Arial" panose="020B0604020202020204" pitchFamily="34" charset="0"/>
              </a:rPr>
              <a:t> văn </a:t>
            </a:r>
            <a:r>
              <a:rPr lang="en-US" sz="2800" dirty="0" err="1">
                <a:latin typeface="UTM Avo" panose="02040603050506020204" pitchFamily="18"/>
                <a:cs typeface="Arial" panose="020B0604020202020204" pitchFamily="34" charset="0"/>
              </a:rPr>
              <a:t>nghệ</a:t>
            </a:r>
            <a:r>
              <a:rPr lang="en-US" sz="2800" dirty="0">
                <a:latin typeface="UTM Avo" panose="02040603050506020204" pitchFamily="18"/>
                <a:cs typeface="Arial" panose="020B0604020202020204" pitchFamily="34" charset="0"/>
              </a:rPr>
              <a:t> hoặc một </a:t>
            </a:r>
            <a:r>
              <a:rPr lang="en-US" sz="2800" dirty="0" err="1">
                <a:latin typeface="UTM Avo" panose="02040603050506020204" pitchFamily="18"/>
                <a:cs typeface="Arial" panose="020B0604020202020204" pitchFamily="34" charset="0"/>
              </a:rPr>
              <a:t>cuộc</a:t>
            </a:r>
            <a:r>
              <a:rPr lang="en-US" sz="2800" dirty="0">
                <a:latin typeface="UTM Avo" panose="02040603050506020204" pitchFamily="18"/>
                <a:cs typeface="Arial" panose="020B0604020202020204" pitchFamily="34" charset="0"/>
              </a:rPr>
              <a:t> thi thể </a:t>
            </a:r>
            <a:r>
              <a:rPr lang="en-US" sz="2800" dirty="0" err="1">
                <a:latin typeface="UTM Avo" panose="02040603050506020204" pitchFamily="18"/>
                <a:cs typeface="Arial" panose="020B0604020202020204" pitchFamily="34" charset="0"/>
              </a:rPr>
              <a:t>thao</a:t>
            </a:r>
            <a:r>
              <a:rPr lang="en-US" sz="2800" dirty="0">
                <a:latin typeface="UTM Avo" panose="02040603050506020204" pitchFamily="18"/>
                <a:cs typeface="Arial" panose="020B0604020202020204" pitchFamily="34" charset="0"/>
              </a:rPr>
              <a:t>.</a:t>
            </a:r>
          </a:p>
        </p:txBody>
      </p:sp>
      <p:pic>
        <p:nvPicPr>
          <p:cNvPr id="8" name="Picture 13">
            <a:extLst>
              <a:ext uri="{FF2B5EF4-FFF2-40B4-BE49-F238E27FC236}">
                <a16:creationId xmlns:a16="http://schemas.microsoft.com/office/drawing/2014/main" id="{98662F86-0A02-F1CC-2349-37FDF6F0175F}"/>
              </a:ext>
            </a:extLst>
          </p:cNvPr>
          <p:cNvPicPr>
            <a:picLocks noChangeAspect="1"/>
          </p:cNvPicPr>
          <p:nvPr/>
        </p:nvPicPr>
        <p:blipFill>
          <a:blip r:embed="rId3"/>
          <a:srcRect l="42989" b="4706"/>
          <a:stretch>
            <a:fillRect/>
          </a:stretch>
        </p:blipFill>
        <p:spPr>
          <a:xfrm>
            <a:off x="794" y="4057724"/>
            <a:ext cx="908268" cy="2800277"/>
          </a:xfrm>
          <a:prstGeom prst="rect">
            <a:avLst/>
          </a:prstGeom>
        </p:spPr>
      </p:pic>
      <p:pic>
        <p:nvPicPr>
          <p:cNvPr id="11" name="Picture 18">
            <a:extLst>
              <a:ext uri="{FF2B5EF4-FFF2-40B4-BE49-F238E27FC236}">
                <a16:creationId xmlns:a16="http://schemas.microsoft.com/office/drawing/2014/main" id="{BDE7ABA5-CC84-1175-CABF-F6543CA2B7DC}"/>
              </a:ext>
            </a:extLst>
          </p:cNvPr>
          <p:cNvPicPr>
            <a:picLocks noChangeAspect="1"/>
          </p:cNvPicPr>
          <p:nvPr/>
        </p:nvPicPr>
        <p:blipFill>
          <a:blip r:embed="rId4"/>
          <a:srcRect/>
          <a:stretch>
            <a:fillRect/>
          </a:stretch>
        </p:blipFill>
        <p:spPr>
          <a:xfrm>
            <a:off x="1254765" y="1728585"/>
            <a:ext cx="1020238" cy="953922"/>
          </a:xfrm>
          <a:prstGeom prst="rect">
            <a:avLst/>
          </a:prstGeom>
        </p:spPr>
      </p:pic>
      <p:pic>
        <p:nvPicPr>
          <p:cNvPr id="12" name="Picture 19">
            <a:extLst>
              <a:ext uri="{FF2B5EF4-FFF2-40B4-BE49-F238E27FC236}">
                <a16:creationId xmlns:a16="http://schemas.microsoft.com/office/drawing/2014/main" id="{EE7583C6-1958-AFCF-88D9-CFE8BFCC584F}"/>
              </a:ext>
            </a:extLst>
          </p:cNvPr>
          <p:cNvPicPr>
            <a:picLocks noChangeAspect="1"/>
          </p:cNvPicPr>
          <p:nvPr/>
        </p:nvPicPr>
        <p:blipFill>
          <a:blip r:embed="rId5"/>
          <a:srcRect b="4286"/>
          <a:stretch>
            <a:fillRect/>
          </a:stretch>
        </p:blipFill>
        <p:spPr>
          <a:xfrm>
            <a:off x="11197556" y="5913755"/>
            <a:ext cx="995238" cy="944245"/>
          </a:xfrm>
          <a:prstGeom prst="rect">
            <a:avLst/>
          </a:prstGeom>
        </p:spPr>
      </p:pic>
      <p:pic>
        <p:nvPicPr>
          <p:cNvPr id="13" name="Picture 20">
            <a:extLst>
              <a:ext uri="{FF2B5EF4-FFF2-40B4-BE49-F238E27FC236}">
                <a16:creationId xmlns:a16="http://schemas.microsoft.com/office/drawing/2014/main" id="{062363A0-5853-4783-C8E1-A276B472B821}"/>
              </a:ext>
            </a:extLst>
          </p:cNvPr>
          <p:cNvPicPr>
            <a:picLocks noChangeAspect="1"/>
          </p:cNvPicPr>
          <p:nvPr/>
        </p:nvPicPr>
        <p:blipFill>
          <a:blip r:embed="rId6"/>
          <a:srcRect b="3270"/>
          <a:stretch>
            <a:fillRect/>
          </a:stretch>
        </p:blipFill>
        <p:spPr>
          <a:xfrm>
            <a:off x="939379" y="5658717"/>
            <a:ext cx="783163" cy="1199283"/>
          </a:xfrm>
          <a:prstGeom prst="rect">
            <a:avLst/>
          </a:prstGeom>
        </p:spPr>
      </p:pic>
      <p:pic>
        <p:nvPicPr>
          <p:cNvPr id="14" name="Picture 10">
            <a:extLst>
              <a:ext uri="{FF2B5EF4-FFF2-40B4-BE49-F238E27FC236}">
                <a16:creationId xmlns:a16="http://schemas.microsoft.com/office/drawing/2014/main" id="{D44BA05C-8D12-D359-4ACA-2DE62DCD1673}"/>
              </a:ext>
            </a:extLst>
          </p:cNvPr>
          <p:cNvPicPr>
            <a:picLocks noChangeAspect="1"/>
          </p:cNvPicPr>
          <p:nvPr/>
        </p:nvPicPr>
        <p:blipFill>
          <a:blip r:embed="rId7"/>
          <a:srcRect/>
          <a:stretch>
            <a:fillRect/>
          </a:stretch>
        </p:blipFill>
        <p:spPr>
          <a:xfrm>
            <a:off x="3903665" y="5224679"/>
            <a:ext cx="3764083" cy="1709521"/>
          </a:xfrm>
          <a:prstGeom prst="rect">
            <a:avLst/>
          </a:prstGeom>
        </p:spPr>
      </p:pic>
    </p:spTree>
    <p:extLst>
      <p:ext uri="{BB962C8B-B14F-4D97-AF65-F5344CB8AC3E}">
        <p14:creationId xmlns:p14="http://schemas.microsoft.com/office/powerpoint/2010/main" val="2533616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8ED84F9F-911A-886A-2AAA-2222F998FE64}"/>
              </a:ext>
            </a:extLst>
          </p:cNvPr>
          <p:cNvPicPr>
            <a:picLocks noChangeAspect="1"/>
          </p:cNvPicPr>
          <p:nvPr/>
        </p:nvPicPr>
        <p:blipFill>
          <a:blip r:embed="rId5"/>
          <a:stretch>
            <a:fillRect/>
          </a:stretch>
        </p:blipFill>
        <p:spPr>
          <a:xfrm>
            <a:off x="4540059" y="3175000"/>
            <a:ext cx="3111881" cy="1721648"/>
          </a:xfrm>
          <a:prstGeom prst="rect">
            <a:avLst/>
          </a:prstGeom>
        </p:spPr>
      </p:pic>
    </p:spTree>
    <p:extLst>
      <p:ext uri="{BB962C8B-B14F-4D97-AF65-F5344CB8AC3E}">
        <p14:creationId xmlns:p14="http://schemas.microsoft.com/office/powerpoint/2010/main" val="1329930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476381D9-CC24-C3B8-BE32-F2036842C7E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800000">
            <a:off x="6504606" y="1817182"/>
            <a:ext cx="4400866" cy="3223635"/>
          </a:xfrm>
          <a:prstGeom prst="rect">
            <a:avLst/>
          </a:prstGeom>
        </p:spPr>
      </p:pic>
      <p:pic>
        <p:nvPicPr>
          <p:cNvPr id="4" name="Picture 7">
            <a:extLst>
              <a:ext uri="{FF2B5EF4-FFF2-40B4-BE49-F238E27FC236}">
                <a16:creationId xmlns:a16="http://schemas.microsoft.com/office/drawing/2014/main" id="{E976B57C-59C3-ED26-FC00-BD94D0C9F42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800000">
            <a:off x="1286526" y="1817182"/>
            <a:ext cx="4400866" cy="3223635"/>
          </a:xfrm>
          <a:prstGeom prst="rect">
            <a:avLst/>
          </a:prstGeom>
        </p:spPr>
      </p:pic>
      <p:pic>
        <p:nvPicPr>
          <p:cNvPr id="6" name="Picture 11">
            <a:extLst>
              <a:ext uri="{FF2B5EF4-FFF2-40B4-BE49-F238E27FC236}">
                <a16:creationId xmlns:a16="http://schemas.microsoft.com/office/drawing/2014/main" id="{0970A4E0-D127-4A00-ACEB-A0A66AF34157}"/>
              </a:ext>
            </a:extLst>
          </p:cNvPr>
          <p:cNvPicPr>
            <a:picLocks noChangeAspect="1"/>
          </p:cNvPicPr>
          <p:nvPr/>
        </p:nvPicPr>
        <p:blipFill>
          <a:blip r:embed="rId6"/>
          <a:srcRect/>
          <a:stretch>
            <a:fillRect/>
          </a:stretch>
        </p:blipFill>
        <p:spPr>
          <a:xfrm>
            <a:off x="5086666" y="5472705"/>
            <a:ext cx="2018667" cy="1494655"/>
          </a:xfrm>
          <a:prstGeom prst="rect">
            <a:avLst/>
          </a:prstGeom>
        </p:spPr>
      </p:pic>
      <p:pic>
        <p:nvPicPr>
          <p:cNvPr id="8" name="Picture 13">
            <a:extLst>
              <a:ext uri="{FF2B5EF4-FFF2-40B4-BE49-F238E27FC236}">
                <a16:creationId xmlns:a16="http://schemas.microsoft.com/office/drawing/2014/main" id="{D8E431E4-78AD-D755-3A74-EEBD2D019B1D}"/>
              </a:ext>
            </a:extLst>
          </p:cNvPr>
          <p:cNvPicPr>
            <a:picLocks noChangeAspect="1"/>
          </p:cNvPicPr>
          <p:nvPr/>
        </p:nvPicPr>
        <p:blipFill>
          <a:blip r:embed="rId7"/>
          <a:srcRect/>
          <a:stretch>
            <a:fillRect/>
          </a:stretch>
        </p:blipFill>
        <p:spPr>
          <a:xfrm>
            <a:off x="5544701" y="4037608"/>
            <a:ext cx="1102596" cy="1500131"/>
          </a:xfrm>
          <a:prstGeom prst="rect">
            <a:avLst/>
          </a:prstGeom>
        </p:spPr>
      </p:pic>
      <p:sp>
        <p:nvSpPr>
          <p:cNvPr id="12" name="TextBox 11">
            <a:extLst>
              <a:ext uri="{FF2B5EF4-FFF2-40B4-BE49-F238E27FC236}">
                <a16:creationId xmlns:a16="http://schemas.microsoft.com/office/drawing/2014/main" id="{33F470C3-F1A9-9214-4A6F-5F38CFC8DEF6}"/>
              </a:ext>
            </a:extLst>
          </p:cNvPr>
          <p:cNvSpPr txBox="1"/>
          <p:nvPr/>
        </p:nvSpPr>
        <p:spPr>
          <a:xfrm>
            <a:off x="1946345" y="2734436"/>
            <a:ext cx="2989227" cy="1121846"/>
          </a:xfrm>
          <a:prstGeom prst="rect">
            <a:avLst/>
          </a:prstGeom>
          <a:noFill/>
        </p:spPr>
        <p:txBody>
          <a:bodyPr wrap="square" rtlCol="0">
            <a:spAutoFit/>
          </a:bodyPr>
          <a:lstStyle/>
          <a:p>
            <a:pPr algn="ctr">
              <a:lnSpc>
                <a:spcPct val="150000"/>
              </a:lnSpc>
            </a:pPr>
            <a:r>
              <a:rPr lang="vi-VN" sz="2400" dirty="0">
                <a:latin typeface="UTM Avo" panose="02040603050506020204" pitchFamily="18"/>
              </a:rPr>
              <a:t>Ôn lại nội dung kiến thức bài học</a:t>
            </a:r>
            <a:endParaRPr lang="en-US" sz="2400" dirty="0">
              <a:latin typeface="UTM Avo" panose="02040603050506020204" pitchFamily="18"/>
            </a:endParaRPr>
          </a:p>
        </p:txBody>
      </p:sp>
      <p:sp>
        <p:nvSpPr>
          <p:cNvPr id="13" name="TextBox 12">
            <a:extLst>
              <a:ext uri="{FF2B5EF4-FFF2-40B4-BE49-F238E27FC236}">
                <a16:creationId xmlns:a16="http://schemas.microsoft.com/office/drawing/2014/main" id="{F689F4CD-233A-261A-E230-E8E5319CC4A1}"/>
              </a:ext>
            </a:extLst>
          </p:cNvPr>
          <p:cNvSpPr txBox="1"/>
          <p:nvPr/>
        </p:nvSpPr>
        <p:spPr>
          <a:xfrm>
            <a:off x="6913218" y="2180438"/>
            <a:ext cx="3583641" cy="2229841"/>
          </a:xfrm>
          <a:prstGeom prst="rect">
            <a:avLst/>
          </a:prstGeom>
          <a:noFill/>
        </p:spPr>
        <p:txBody>
          <a:bodyPr wrap="square" rtlCol="0">
            <a:spAutoFit/>
          </a:bodyPr>
          <a:lstStyle/>
          <a:p>
            <a:pPr algn="ctr">
              <a:lnSpc>
                <a:spcPct val="150000"/>
              </a:lnSpc>
            </a:pPr>
            <a:r>
              <a:rPr lang="en-US" sz="2400" dirty="0" err="1">
                <a:latin typeface="UTM Avo" panose="02040603050506020204" pitchFamily="18"/>
              </a:rPr>
              <a:t>Chuẩn</a:t>
            </a:r>
            <a:r>
              <a:rPr lang="en-US" sz="2400" dirty="0">
                <a:latin typeface="UTM Avo" panose="02040603050506020204" pitchFamily="18"/>
              </a:rPr>
              <a:t> </a:t>
            </a:r>
            <a:r>
              <a:rPr lang="en-US" sz="2400" dirty="0" err="1">
                <a:latin typeface="UTM Avo" panose="02040603050506020204" pitchFamily="18"/>
              </a:rPr>
              <a:t>bị</a:t>
            </a:r>
            <a:r>
              <a:rPr lang="en-US" sz="2400" dirty="0">
                <a:latin typeface="UTM Avo" panose="02040603050506020204" pitchFamily="18"/>
              </a:rPr>
              <a:t> </a:t>
            </a:r>
            <a:r>
              <a:rPr lang="en-US" sz="2400" dirty="0" err="1">
                <a:latin typeface="UTM Avo" panose="02040603050506020204" pitchFamily="18"/>
              </a:rPr>
              <a:t>bài</a:t>
            </a:r>
            <a:r>
              <a:rPr lang="en-US" sz="2400" dirty="0">
                <a:latin typeface="UTM Avo" panose="02040603050506020204" pitchFamily="18"/>
              </a:rPr>
              <a:t>: </a:t>
            </a:r>
            <a:r>
              <a:rPr lang="en-US" sz="2400" dirty="0" err="1">
                <a:latin typeface="UTM Avo" panose="02040603050506020204" pitchFamily="18"/>
              </a:rPr>
              <a:t>Thực</a:t>
            </a:r>
            <a:r>
              <a:rPr lang="en-US" sz="2400" dirty="0">
                <a:latin typeface="UTM Avo" panose="02040603050506020204" pitchFamily="18"/>
              </a:rPr>
              <a:t> </a:t>
            </a:r>
            <a:r>
              <a:rPr lang="en-US" sz="2400" dirty="0" err="1">
                <a:latin typeface="UTM Avo" panose="02040603050506020204" pitchFamily="18"/>
              </a:rPr>
              <a:t>hành</a:t>
            </a:r>
            <a:r>
              <a:rPr lang="en-US" sz="2400" dirty="0">
                <a:latin typeface="UTM Avo" panose="02040603050506020204" pitchFamily="18"/>
              </a:rPr>
              <a:t> </a:t>
            </a:r>
            <a:r>
              <a:rPr lang="en-US" sz="2400" dirty="0" err="1">
                <a:latin typeface="UTM Avo" panose="02040603050506020204" pitchFamily="18"/>
              </a:rPr>
              <a:t>đọc</a:t>
            </a:r>
            <a:r>
              <a:rPr lang="en-US" sz="2400" dirty="0">
                <a:latin typeface="UTM Avo" panose="02040603050506020204" pitchFamily="18"/>
              </a:rPr>
              <a:t> </a:t>
            </a:r>
            <a:r>
              <a:rPr lang="en-US" sz="2400" dirty="0" err="1">
                <a:latin typeface="UTM Avo" panose="02040603050506020204" pitchFamily="18"/>
              </a:rPr>
              <a:t>hiểu</a:t>
            </a:r>
            <a:r>
              <a:rPr lang="en-US" sz="2400" dirty="0">
                <a:latin typeface="UTM Avo" panose="02040603050506020204" pitchFamily="18"/>
              </a:rPr>
              <a:t> - </a:t>
            </a:r>
            <a:r>
              <a:rPr lang="en-US" sz="2400" i="1" dirty="0" err="1">
                <a:latin typeface="UTM Avo" panose="02040603050506020204" pitchFamily="18"/>
              </a:rPr>
              <a:t>Những</a:t>
            </a:r>
            <a:r>
              <a:rPr lang="en-US" sz="2400" i="1" dirty="0">
                <a:latin typeface="UTM Avo" panose="02040603050506020204" pitchFamily="18"/>
              </a:rPr>
              <a:t> </a:t>
            </a:r>
            <a:r>
              <a:rPr lang="en-US" sz="2400" i="1" err="1">
                <a:latin typeface="UTM Avo" panose="02040603050506020204" pitchFamily="18"/>
              </a:rPr>
              <a:t>phát</a:t>
            </a:r>
            <a:r>
              <a:rPr lang="en-US" sz="2400" i="1">
                <a:latin typeface="UTM Avo" panose="02040603050506020204" pitchFamily="18"/>
              </a:rPr>
              <a:t> minh</a:t>
            </a:r>
          </a:p>
          <a:p>
            <a:pPr algn="ctr">
              <a:lnSpc>
                <a:spcPct val="150000"/>
              </a:lnSpc>
            </a:pPr>
            <a:r>
              <a:rPr lang="en-US" sz="2400" i="1">
                <a:latin typeface="UTM Avo" panose="02040603050506020204" pitchFamily="18"/>
              </a:rPr>
              <a:t> </a:t>
            </a:r>
            <a:r>
              <a:rPr lang="en-US" sz="2400" i="1" dirty="0">
                <a:latin typeface="UTM Avo" panose="02040603050506020204" pitchFamily="18"/>
              </a:rPr>
              <a:t>“</a:t>
            </a:r>
            <a:r>
              <a:rPr lang="en-US" sz="2400" i="1" dirty="0" err="1">
                <a:latin typeface="UTM Avo" panose="02040603050506020204" pitchFamily="18"/>
              </a:rPr>
              <a:t>tình</a:t>
            </a:r>
            <a:r>
              <a:rPr lang="en-US" sz="2400" i="1" dirty="0">
                <a:latin typeface="UTM Avo" panose="02040603050506020204" pitchFamily="18"/>
              </a:rPr>
              <a:t> </a:t>
            </a:r>
            <a:r>
              <a:rPr lang="en-US" sz="2400" i="1" dirty="0" err="1">
                <a:latin typeface="UTM Avo" panose="02040603050506020204" pitchFamily="18"/>
              </a:rPr>
              <a:t>cờ</a:t>
            </a:r>
            <a:r>
              <a:rPr lang="en-US" sz="2400" i="1" dirty="0">
                <a:latin typeface="UTM Avo" panose="02040603050506020204" pitchFamily="18"/>
              </a:rPr>
              <a:t> </a:t>
            </a:r>
            <a:r>
              <a:rPr lang="en-US" sz="2400" i="1" dirty="0" err="1">
                <a:latin typeface="UTM Avo" panose="02040603050506020204" pitchFamily="18"/>
              </a:rPr>
              <a:t>và</a:t>
            </a:r>
            <a:r>
              <a:rPr lang="en-US" sz="2400" i="1" dirty="0">
                <a:latin typeface="UTM Avo" panose="02040603050506020204" pitchFamily="18"/>
              </a:rPr>
              <a:t> </a:t>
            </a:r>
            <a:r>
              <a:rPr lang="en-US" sz="2400" i="1" dirty="0" err="1">
                <a:latin typeface="UTM Avo" panose="02040603050506020204" pitchFamily="18"/>
              </a:rPr>
              <a:t>bất</a:t>
            </a:r>
            <a:r>
              <a:rPr lang="en-US" sz="2400" i="1" dirty="0">
                <a:latin typeface="UTM Avo" panose="02040603050506020204" pitchFamily="18"/>
              </a:rPr>
              <a:t> </a:t>
            </a:r>
            <a:r>
              <a:rPr lang="en-US" sz="2400" i="1" dirty="0" err="1">
                <a:latin typeface="UTM Avo" panose="02040603050506020204" pitchFamily="18"/>
              </a:rPr>
              <a:t>ngờ</a:t>
            </a:r>
            <a:r>
              <a:rPr lang="en-US" sz="2400" i="1" dirty="0">
                <a:latin typeface="UTM Avo" panose="02040603050506020204" pitchFamily="18"/>
              </a:rPr>
              <a:t>”</a:t>
            </a:r>
          </a:p>
        </p:txBody>
      </p:sp>
    </p:spTree>
    <p:extLst>
      <p:ext uri="{BB962C8B-B14F-4D97-AF65-F5344CB8AC3E}">
        <p14:creationId xmlns:p14="http://schemas.microsoft.com/office/powerpoint/2010/main" val="3581592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par>
                                <p:cTn id="8" presetID="3"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linds(horizontal)">
                                      <p:cBhvr>
                                        <p:cTn id="15" dur="500"/>
                                        <p:tgtEl>
                                          <p:spTgt spid="13"/>
                                        </p:tgtEl>
                                      </p:cBhvr>
                                    </p:animEffect>
                                  </p:childTnLst>
                                </p:cTn>
                              </p:par>
                              <p:par>
                                <p:cTn id="16" presetID="3" presetClass="entr" presetSubtype="1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linds(horizontal)">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Like fanpage Hoc10 - Học 1 biết 10 để nhận thêm nhiều tài liệu giảng dạy</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algn="ctr"/>
            <a:r>
              <a:rPr lang="en-US" sz="2400" b="1" u="sng">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Học 1 biết 10</a:t>
            </a:r>
            <a:endParaRPr lang="en-US" sz="2400" b="1" u="sng">
              <a:solidFill>
                <a:srgbClr val="843C0C"/>
              </a:solidFill>
              <a:latin typeface="UTM Avo" panose="02040603050506020204" pitchFamily="18" charset="0"/>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TotalTime>
  <Words>1235</Words>
  <Application>Microsoft Office PowerPoint</Application>
  <PresentationFormat>Widescreen</PresentationFormat>
  <Paragraphs>51</Paragraphs>
  <Slides>24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Wingdings</vt:lpstr>
      <vt:lpstr>UTM Avo</vt:lpstr>
      <vt:lpstr>Calibri Light</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Ziczac</cp:lastModifiedBy>
  <cp:revision>52</cp:revision>
  <dcterms:created xsi:type="dcterms:W3CDTF">2023-10-19T01:39:18Z</dcterms:created>
  <dcterms:modified xsi:type="dcterms:W3CDTF">2023-12-20T06:44:25Z</dcterms:modified>
</cp:coreProperties>
</file>