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1"/>
  </p:sldMasterIdLst>
  <p:notesMasterIdLst>
    <p:notesMasterId r:id="rId22"/>
  </p:notesMasterIdLst>
  <p:sldIdLst>
    <p:sldId id="256" r:id="rId2"/>
    <p:sldId id="281" r:id="rId3"/>
    <p:sldId id="282" r:id="rId4"/>
    <p:sldId id="284" r:id="rId5"/>
    <p:sldId id="285" r:id="rId6"/>
    <p:sldId id="305" r:id="rId7"/>
    <p:sldId id="314" r:id="rId8"/>
    <p:sldId id="290" r:id="rId9"/>
    <p:sldId id="291" r:id="rId10"/>
    <p:sldId id="315" r:id="rId11"/>
    <p:sldId id="316" r:id="rId12"/>
    <p:sldId id="321" r:id="rId13"/>
    <p:sldId id="292" r:id="rId14"/>
    <p:sldId id="320" r:id="rId15"/>
    <p:sldId id="293" r:id="rId16"/>
    <p:sldId id="294" r:id="rId17"/>
    <p:sldId id="296" r:id="rId18"/>
    <p:sldId id="297" r:id="rId19"/>
    <p:sldId id="279" r:id="rId20"/>
    <p:sldId id="299" r:id="rId21"/>
  </p:sldIdLst>
  <p:sldSz cx="12192000" cy="6858000"/>
  <p:notesSz cx="6858000" cy="9144000"/>
  <p:embeddedFontLst>
    <p:embeddedFont>
      <p:font typeface="Calibri" panose="020F0502020204030204" pitchFamily="34" charset="0"/>
      <p:regular r:id="rId23"/>
      <p:bold r:id="rId24"/>
      <p:italic r:id="rId25"/>
      <p:boldItalic r:id="rId26"/>
    </p:embeddedFont>
    <p:embeddedFont>
      <p:font typeface="Calibri Light" panose="020F0302020204030204" pitchFamily="34" charset="0"/>
      <p:regular r:id="rId27"/>
      <p:italic r:id="rId28"/>
    </p:embeddedFont>
    <p:embeddedFont>
      <p:font typeface="UTM Avo" panose="02040603050506020204" pitchFamily="18" charset="0"/>
      <p:regular r:id="rId29"/>
      <p:bold r:id="rId30"/>
      <p:italic r:id="rId31"/>
      <p:boldItalic r:id="rId3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8"/>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12F18F-2763-1D4E-AE1C-39D85AAB27B6}" type="datetimeFigureOut">
              <a:rPr lang="en-VN" smtClean="0"/>
              <a:t>12/20/2023</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A53697-5B29-8745-AB0F-0530171D30A4}" type="slidenum">
              <a:rPr lang="en-VN" smtClean="0"/>
              <a:t>‹#›</a:t>
            </a:fld>
            <a:endParaRPr lang="en-VN"/>
          </a:p>
        </p:txBody>
      </p:sp>
    </p:spTree>
    <p:extLst>
      <p:ext uri="{BB962C8B-B14F-4D97-AF65-F5344CB8AC3E}">
        <p14:creationId xmlns:p14="http://schemas.microsoft.com/office/powerpoint/2010/main" val="4285587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17</a:t>
            </a:fld>
            <a:endParaRPr lang="en-VN"/>
          </a:p>
        </p:txBody>
      </p:sp>
    </p:spTree>
    <p:extLst>
      <p:ext uri="{BB962C8B-B14F-4D97-AF65-F5344CB8AC3E}">
        <p14:creationId xmlns:p14="http://schemas.microsoft.com/office/powerpoint/2010/main" val="2713807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9CA53697-5B29-8745-AB0F-0530171D30A4}" type="slidenum">
              <a:rPr lang="en-VN" smtClean="0"/>
              <a:t>18</a:t>
            </a:fld>
            <a:endParaRPr lang="en-VN"/>
          </a:p>
        </p:txBody>
      </p:sp>
    </p:spTree>
    <p:extLst>
      <p:ext uri="{BB962C8B-B14F-4D97-AF65-F5344CB8AC3E}">
        <p14:creationId xmlns:p14="http://schemas.microsoft.com/office/powerpoint/2010/main" val="3425632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12/20/2023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12/20/2023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12/20/2023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12/20/2023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12/20/2023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12/20/2023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ngu-van-6-2/1/23/102/"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ngu-van-6-2/1/23/102/" TargetMode="External"/><Relationship Id="rId2" Type="http://schemas.openxmlformats.org/officeDocument/2006/relationships/image" Target="../media/image1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ngu-van-6-2/1/23/103/" TargetMode="External"/><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5.sv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27.svg"/><Relationship Id="rId11" Type="http://schemas.openxmlformats.org/officeDocument/2006/relationships/image" Target="../media/image24.png"/><Relationship Id="rId5" Type="http://schemas.openxmlformats.org/officeDocument/2006/relationships/image" Target="../media/image26.png"/><Relationship Id="rId10" Type="http://schemas.openxmlformats.org/officeDocument/2006/relationships/image" Target="../media/image29.svg"/><Relationship Id="rId4" Type="http://schemas.openxmlformats.org/officeDocument/2006/relationships/image" Target="../media/image19.sv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8.png"/><Relationship Id="rId7" Type="http://schemas.openxmlformats.org/officeDocument/2006/relationships/image" Target="../media/image20.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34.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ngu-van-6-2/1/23/102/" TargetMode="External"/><Relationship Id="rId2" Type="http://schemas.openxmlformats.org/officeDocument/2006/relationships/image" Target="../media/image35.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2.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23.svg"/><Relationship Id="rId9"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hoc10.vn/doc-sach/ngu-van-6-2/1/23/102/"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44.svg"/><Relationship Id="rId3" Type="http://schemas.openxmlformats.org/officeDocument/2006/relationships/image" Target="../media/image46.png"/><Relationship Id="rId7" Type="http://schemas.openxmlformats.org/officeDocument/2006/relationships/image" Target="../media/image23.svg"/><Relationship Id="rId12"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52.svg"/><Relationship Id="rId5" Type="http://schemas.openxmlformats.org/officeDocument/2006/relationships/image" Target="../media/image48.svg"/><Relationship Id="rId15" Type="http://schemas.openxmlformats.org/officeDocument/2006/relationships/image" Target="../media/image54.svg"/><Relationship Id="rId10" Type="http://schemas.openxmlformats.org/officeDocument/2006/relationships/image" Target="../media/image51.png"/><Relationship Id="rId4" Type="http://schemas.openxmlformats.org/officeDocument/2006/relationships/image" Target="../media/image47.png"/><Relationship Id="rId9" Type="http://schemas.openxmlformats.org/officeDocument/2006/relationships/image" Target="../media/image50.svg"/><Relationship Id="rId14" Type="http://schemas.openxmlformats.org/officeDocument/2006/relationships/image" Target="../media/image53.png"/></Relationships>
</file>

<file path=ppt/slides/_rels/slide19.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57.png"/><Relationship Id="rId5" Type="http://schemas.microsoft.com/office/2007/relationships/hdphoto" Target="../media/hdphoto1.wdp"/><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4;p1">
            <a:extLst>
              <a:ext uri="{FF2B5EF4-FFF2-40B4-BE49-F238E27FC236}">
                <a16:creationId xmlns:a16="http://schemas.microsoft.com/office/drawing/2014/main" id="{628F34AA-1965-5B78-3690-78F1E0E9710E}"/>
              </a:ext>
            </a:extLst>
          </p:cNvPr>
          <p:cNvSpPr txBox="1">
            <a:spLocks/>
          </p:cNvSpPr>
          <p:nvPr/>
        </p:nvSpPr>
        <p:spPr>
          <a:xfrm>
            <a:off x="1411029" y="2708629"/>
            <a:ext cx="9369942" cy="248425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a:ln>
                  <a:noFill/>
                </a:ln>
                <a:solidFill>
                  <a:srgbClr val="002060"/>
                </a:solidFill>
                <a:effectLst/>
                <a:uLnTx/>
                <a:uFillTx/>
                <a:latin typeface="UTM Avo" panose="02040603050506020204" pitchFamily="18"/>
                <a:sym typeface="Calibri"/>
              </a:rPr>
              <a:t>Bài 10</a:t>
            </a: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lang="en-US" sz="5400" b="1" kern="0">
                <a:solidFill>
                  <a:srgbClr val="002060"/>
                </a:solidFill>
                <a:latin typeface="UTM Avo" panose="02040603050506020204" pitchFamily="18"/>
              </a:rPr>
              <a:t>Viết:</a:t>
            </a:r>
            <a:r>
              <a:rPr lang="en-US" sz="5400" b="1" kern="0" dirty="0">
                <a:solidFill>
                  <a:srgbClr val="002060"/>
                </a:solidFill>
                <a:latin typeface="UTM Avo" panose="02040603050506020204" pitchFamily="18"/>
              </a:rPr>
              <a:t> </a:t>
            </a:r>
            <a:r>
              <a:rPr lang="en-US" sz="5400" b="1" i="0" u="none" strike="noStrike">
                <a:solidFill>
                  <a:srgbClr val="FF0000"/>
                </a:solidFill>
                <a:effectLst/>
                <a:latin typeface="UTM Avo" panose="02040603050506020204" pitchFamily="18"/>
              </a:rPr>
              <a:t>Tóm </a:t>
            </a:r>
            <a:r>
              <a:rPr lang="en-US" sz="5400" b="1" i="0" u="none" strike="noStrike" dirty="0" err="1">
                <a:solidFill>
                  <a:srgbClr val="FF0000"/>
                </a:solidFill>
                <a:effectLst/>
                <a:latin typeface="UTM Avo" panose="02040603050506020204" pitchFamily="18"/>
              </a:rPr>
              <a:t>tắt</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văn</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bản</a:t>
            </a:r>
            <a:r>
              <a:rPr lang="en-US" sz="5400" b="1" i="0" u="none" strike="noStrike" dirty="0">
                <a:solidFill>
                  <a:srgbClr val="FF0000"/>
                </a:solidFill>
                <a:effectLst/>
                <a:latin typeface="UTM Avo" panose="02040603050506020204" pitchFamily="18"/>
              </a:rPr>
              <a:t> </a:t>
            </a:r>
            <a:r>
              <a:rPr lang="en-US" sz="5400" b="1" i="0" u="none" strike="noStrike" dirty="0" err="1">
                <a:solidFill>
                  <a:srgbClr val="FF0000"/>
                </a:solidFill>
                <a:effectLst/>
                <a:latin typeface="UTM Avo" panose="02040603050506020204" pitchFamily="18"/>
              </a:rPr>
              <a:t>thông</a:t>
            </a:r>
            <a:r>
              <a:rPr lang="en-US" sz="5400" b="1" i="0" u="none" strike="noStrike" dirty="0">
                <a:solidFill>
                  <a:srgbClr val="FF0000"/>
                </a:solidFill>
                <a:effectLst/>
                <a:latin typeface="UTM Avo" panose="02040603050506020204" pitchFamily="18"/>
              </a:rPr>
              <a:t> tin</a:t>
            </a:r>
            <a:endParaRPr kumimoji="0" lang="en-US" sz="5400" b="1" i="0" u="none" strike="noStrike" kern="0" cap="none" spc="0" normalizeH="0" baseline="0" noProof="0" dirty="0">
              <a:ln>
                <a:noFill/>
              </a:ln>
              <a:solidFill>
                <a:srgbClr val="FF0000"/>
              </a:solidFill>
              <a:effectLst/>
              <a:uLnTx/>
              <a:uFillTx/>
              <a:latin typeface="UTM Avo" panose="02040603050506020204" pitchFamily="18"/>
              <a:cs typeface="Arial" panose="020B0604020202020204" pitchFamily="34" charset="0"/>
              <a:sym typeface="Calibri"/>
            </a:endParaRPr>
          </a:p>
        </p:txBody>
      </p:sp>
      <p:sp>
        <p:nvSpPr>
          <p:cNvPr id="5" name="TextBox 4">
            <a:extLst>
              <a:ext uri="{FF2B5EF4-FFF2-40B4-BE49-F238E27FC236}">
                <a16:creationId xmlns:a16="http://schemas.microsoft.com/office/drawing/2014/main" id="{392ED004-F2AE-2C58-A712-09CFD8AED97B}"/>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NGỮ VĂN 6</a:t>
            </a:r>
          </a:p>
        </p:txBody>
      </p:sp>
      <p:sp>
        <p:nvSpPr>
          <p:cNvPr id="2" name="TextBox 1">
            <a:extLst>
              <a:ext uri="{FF2B5EF4-FFF2-40B4-BE49-F238E27FC236}">
                <a16:creationId xmlns:a16="http://schemas.microsoft.com/office/drawing/2014/main" id="{206D180C-E497-87D9-9C20-214CA597DE51}"/>
              </a:ext>
            </a:extLst>
          </p:cNvPr>
          <p:cNvSpPr txBox="1"/>
          <p:nvPr/>
        </p:nvSpPr>
        <p:spPr>
          <a:xfrm>
            <a:off x="9370267" y="890324"/>
            <a:ext cx="2681056"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rPr>
              <a:t>Tập 2</a:t>
            </a:r>
            <a:endParaRPr kumimoji="0" lang="en-US" sz="28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hlinkClick r:id="rId3"/>
            <a:extLst>
              <a:ext uri="{FF2B5EF4-FFF2-40B4-BE49-F238E27FC236}">
                <a16:creationId xmlns:a16="http://schemas.microsoft.com/office/drawing/2014/main" id="{4689C8E7-6B39-2207-5403-F4CA81A6831F}"/>
              </a:ext>
            </a:extLst>
          </p:cNvPr>
          <p:cNvPicPr>
            <a:picLocks noChangeAspect="1"/>
          </p:cNvPicPr>
          <p:nvPr/>
        </p:nvPicPr>
        <p:blipFill>
          <a:blip r:embed="rId4"/>
          <a:stretch>
            <a:fillRect/>
          </a:stretch>
        </p:blipFill>
        <p:spPr>
          <a:xfrm>
            <a:off x="4540059" y="3429000"/>
            <a:ext cx="3111881" cy="1721648"/>
          </a:xfrm>
          <a:prstGeom prst="rect">
            <a:avLst/>
          </a:prstGeom>
        </p:spPr>
      </p:pic>
    </p:spTree>
    <p:extLst>
      <p:ext uri="{BB962C8B-B14F-4D97-AF65-F5344CB8AC3E}">
        <p14:creationId xmlns:p14="http://schemas.microsoft.com/office/powerpoint/2010/main" val="976221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4">
            <a:extLst>
              <a:ext uri="{FF2B5EF4-FFF2-40B4-BE49-F238E27FC236}">
                <a16:creationId xmlns:a16="http://schemas.microsoft.com/office/drawing/2014/main" id="{5AAD106E-9E1D-E4CD-D9F7-D75DCE65BBAE}"/>
              </a:ext>
            </a:extLst>
          </p:cNvPr>
          <p:cNvSpPr txBox="1"/>
          <p:nvPr/>
        </p:nvSpPr>
        <p:spPr>
          <a:xfrm>
            <a:off x="5773793" y="2489941"/>
            <a:ext cx="5472874" cy="2137508"/>
          </a:xfrm>
          <a:prstGeom prst="rect">
            <a:avLst/>
          </a:prstGeom>
        </p:spPr>
        <p:txBody>
          <a:bodyPr wrap="square" lIns="0" tIns="0" rIns="0" bIns="0" rtlCol="0" anchor="t">
            <a:spAutoFit/>
          </a:bodyPr>
          <a:lstStyle/>
          <a:p>
            <a:pPr algn="just">
              <a:lnSpc>
                <a:spcPct val="150000"/>
              </a:lnSpc>
            </a:pPr>
            <a:r>
              <a:rPr lang="vi-VN" sz="2400" dirty="0">
                <a:latin typeface="UTM Avo" panose="02040603050506020204" pitchFamily="18"/>
              </a:rPr>
              <a:t>Khi đọc một văn bản dài, làm thế nào để em có thể ghi nhớ lại được thông tin của các văn bản đó một cách ngắn gọn, nhanh chóng nhất?</a:t>
            </a:r>
            <a:endParaRPr lang="en-US" sz="2400" dirty="0">
              <a:latin typeface="UTM Avo" panose="02040603050506020204" pitchFamily="18"/>
            </a:endParaRPr>
          </a:p>
        </p:txBody>
      </p:sp>
      <p:pic>
        <p:nvPicPr>
          <p:cNvPr id="6" name="Picture 6">
            <a:extLst>
              <a:ext uri="{FF2B5EF4-FFF2-40B4-BE49-F238E27FC236}">
                <a16:creationId xmlns:a16="http://schemas.microsoft.com/office/drawing/2014/main" id="{0C4190D7-CBE8-A53A-8E6D-5023CCB0FD8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91827" y="2027803"/>
            <a:ext cx="1824900" cy="1973008"/>
          </a:xfrm>
          <a:prstGeom prst="rect">
            <a:avLst/>
          </a:prstGeom>
        </p:spPr>
      </p:pic>
      <p:pic>
        <p:nvPicPr>
          <p:cNvPr id="8" name="Picture 8">
            <a:extLst>
              <a:ext uri="{FF2B5EF4-FFF2-40B4-BE49-F238E27FC236}">
                <a16:creationId xmlns:a16="http://schemas.microsoft.com/office/drawing/2014/main" id="{3306D199-6A2B-7159-2A04-CCA0C449A6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597684">
            <a:off x="1804637" y="4200493"/>
            <a:ext cx="2475278" cy="1911685"/>
          </a:xfrm>
          <a:prstGeom prst="rect">
            <a:avLst/>
          </a:prstGeom>
        </p:spPr>
      </p:pic>
      <p:pic>
        <p:nvPicPr>
          <p:cNvPr id="9" name="Picture 9">
            <a:extLst>
              <a:ext uri="{FF2B5EF4-FFF2-40B4-BE49-F238E27FC236}">
                <a16:creationId xmlns:a16="http://schemas.microsoft.com/office/drawing/2014/main" id="{78C8B2FC-F224-3855-4698-C05E020A402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573906" y="1862800"/>
            <a:ext cx="1705396" cy="2764649"/>
          </a:xfrm>
          <a:prstGeom prst="rect">
            <a:avLst/>
          </a:prstGeom>
        </p:spPr>
      </p:pic>
    </p:spTree>
    <p:extLst>
      <p:ext uri="{BB962C8B-B14F-4D97-AF65-F5344CB8AC3E}">
        <p14:creationId xmlns:p14="http://schemas.microsoft.com/office/powerpoint/2010/main" val="3262233585"/>
      </p:ext>
    </p:extLst>
  </p:cSld>
  <p:clrMapOvr>
    <a:masterClrMapping/>
  </p:clrMapOvr>
  <p:transition spd="med">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B20661A3-4C4D-A9BD-77B3-2BB41AACAB31}"/>
              </a:ext>
            </a:extLst>
          </p:cNvPr>
          <p:cNvPicPr>
            <a:picLocks noChangeAspect="1"/>
          </p:cNvPicPr>
          <p:nvPr/>
        </p:nvPicPr>
        <p:blipFill>
          <a:blip r:embed="rId4"/>
          <a:stretch>
            <a:fillRect/>
          </a:stretch>
        </p:blipFill>
        <p:spPr>
          <a:xfrm>
            <a:off x="4540059" y="3340100"/>
            <a:ext cx="3111881" cy="1721648"/>
          </a:xfrm>
          <a:prstGeom prst="rect">
            <a:avLst/>
          </a:prstGeom>
        </p:spPr>
      </p:pic>
    </p:spTree>
    <p:extLst>
      <p:ext uri="{BB962C8B-B14F-4D97-AF65-F5344CB8AC3E}">
        <p14:creationId xmlns:p14="http://schemas.microsoft.com/office/powerpoint/2010/main" val="2789671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682488C-1035-35AB-203E-EDE1087AFA63}"/>
              </a:ext>
            </a:extLst>
          </p:cNvPr>
          <p:cNvSpPr txBox="1"/>
          <p:nvPr/>
        </p:nvSpPr>
        <p:spPr>
          <a:xfrm>
            <a:off x="4778972" y="2059940"/>
            <a:ext cx="2634054" cy="523220"/>
          </a:xfrm>
          <a:prstGeom prst="rect">
            <a:avLst/>
          </a:prstGeom>
          <a:noFill/>
        </p:spPr>
        <p:txBody>
          <a:bodyPr wrap="none" rtlCol="0">
            <a:spAutoFit/>
          </a:bodyPr>
          <a:lstStyle/>
          <a:p>
            <a:r>
              <a:rPr lang="vi-VN" sz="2800" b="1" dirty="0">
                <a:latin typeface="UTM Avo" panose="02040603050506020204" pitchFamily="18"/>
              </a:rPr>
              <a:t>1. Định nghĩa</a:t>
            </a:r>
            <a:endParaRPr lang="en-US" sz="2800" b="1" dirty="0">
              <a:latin typeface="UTM Avo" panose="02040603050506020204" pitchFamily="18"/>
            </a:endParaRPr>
          </a:p>
        </p:txBody>
      </p:sp>
      <p:sp>
        <p:nvSpPr>
          <p:cNvPr id="5" name="Rectangle 4">
            <a:extLst>
              <a:ext uri="{FF2B5EF4-FFF2-40B4-BE49-F238E27FC236}">
                <a16:creationId xmlns:a16="http://schemas.microsoft.com/office/drawing/2014/main" id="{3E6DCD74-A3A6-07A6-BFE2-18079F94CBA5}"/>
              </a:ext>
            </a:extLst>
          </p:cNvPr>
          <p:cNvSpPr/>
          <p:nvPr/>
        </p:nvSpPr>
        <p:spPr>
          <a:xfrm>
            <a:off x="1996465" y="2782252"/>
            <a:ext cx="8199067" cy="1293496"/>
          </a:xfrm>
          <a:prstGeom prst="rect">
            <a:avLst/>
          </a:prstGeom>
        </p:spPr>
        <p:txBody>
          <a:bodyPr wrap="square">
            <a:spAutoFit/>
          </a:bodyPr>
          <a:lstStyle/>
          <a:p>
            <a:pPr algn="just">
              <a:lnSpc>
                <a:spcPct val="150000"/>
              </a:lnSpc>
            </a:pPr>
            <a:r>
              <a:rPr lang="vi-VN" sz="2800" dirty="0">
                <a:latin typeface="UTM Avo" panose="02040603050506020204" pitchFamily="18"/>
                <a:ea typeface="Times New Roman" panose="02020603050405020304" pitchFamily="18" charset="0"/>
                <a:cs typeface="Arial" panose="020B0604020202020204" pitchFamily="34" charset="0"/>
              </a:rPr>
              <a:t>- </a:t>
            </a:r>
            <a:r>
              <a:rPr lang="en-US" sz="2800" b="1" dirty="0" err="1">
                <a:solidFill>
                  <a:srgbClr val="C00000"/>
                </a:solidFill>
                <a:latin typeface="UTM Avo" panose="02040603050506020204" pitchFamily="18"/>
                <a:ea typeface="Times New Roman" panose="02020603050405020304" pitchFamily="18" charset="0"/>
                <a:cs typeface="Arial" panose="020B0604020202020204" pitchFamily="34" charset="0"/>
              </a:rPr>
              <a:t>Tóm</a:t>
            </a:r>
            <a:r>
              <a:rPr lang="en-US" sz="2800" b="1" dirty="0">
                <a:solidFill>
                  <a:srgbClr val="C00000"/>
                </a:solidFill>
                <a:latin typeface="UTM Avo" panose="02040603050506020204" pitchFamily="18"/>
                <a:ea typeface="Times New Roman" panose="02020603050405020304" pitchFamily="18" charset="0"/>
                <a:cs typeface="Arial" panose="020B0604020202020204" pitchFamily="34" charset="0"/>
              </a:rPr>
              <a:t> </a:t>
            </a:r>
            <a:r>
              <a:rPr lang="en-US" sz="2800" b="1" dirty="0" err="1">
                <a:solidFill>
                  <a:srgbClr val="C00000"/>
                </a:solidFill>
                <a:latin typeface="UTM Avo" panose="02040603050506020204" pitchFamily="18"/>
                <a:ea typeface="Times New Roman" panose="02020603050405020304" pitchFamily="18" charset="0"/>
                <a:cs typeface="Arial" panose="020B0604020202020204" pitchFamily="34" charset="0"/>
              </a:rPr>
              <a:t>tắt</a:t>
            </a:r>
            <a:r>
              <a:rPr lang="en-US" sz="2800" b="1" dirty="0">
                <a:solidFill>
                  <a:srgbClr val="C00000"/>
                </a:solidFill>
                <a:latin typeface="UTM Avo" panose="02040603050506020204" pitchFamily="18"/>
                <a:ea typeface="Times New Roman" panose="02020603050405020304" pitchFamily="18" charset="0"/>
                <a:cs typeface="Arial" panose="020B0604020202020204" pitchFamily="34" charset="0"/>
              </a:rPr>
              <a:t> văn bản </a:t>
            </a:r>
            <a:r>
              <a:rPr lang="en-US" sz="2800" b="1" dirty="0" err="1">
                <a:solidFill>
                  <a:srgbClr val="C00000"/>
                </a:solidFill>
                <a:latin typeface="UTM Avo" panose="02040603050506020204" pitchFamily="18"/>
                <a:ea typeface="Times New Roman" panose="02020603050405020304" pitchFamily="18" charset="0"/>
                <a:cs typeface="Arial" panose="020B0604020202020204" pitchFamily="34" charset="0"/>
              </a:rPr>
              <a:t>thông</a:t>
            </a:r>
            <a:r>
              <a:rPr lang="en-US" sz="2800" b="1" dirty="0">
                <a:solidFill>
                  <a:srgbClr val="C00000"/>
                </a:solidFill>
                <a:latin typeface="UTM Avo" panose="02040603050506020204" pitchFamily="18"/>
                <a:ea typeface="Times New Roman" panose="02020603050405020304" pitchFamily="18" charset="0"/>
                <a:cs typeface="Arial" panose="020B0604020202020204" pitchFamily="34" charset="0"/>
              </a:rPr>
              <a:t> tin </a:t>
            </a:r>
            <a:r>
              <a:rPr lang="en-US" sz="2800" dirty="0">
                <a:latin typeface="UTM Avo" panose="02040603050506020204" pitchFamily="18"/>
                <a:ea typeface="Times New Roman" panose="02020603050405020304" pitchFamily="18" charset="0"/>
                <a:cs typeface="Arial" panose="020B0604020202020204" pitchFamily="34" charset="0"/>
              </a:rPr>
              <a:t>là </a:t>
            </a:r>
            <a:r>
              <a:rPr lang="en-US" sz="2800" dirty="0" err="1">
                <a:latin typeface="UTM Avo" panose="02040603050506020204" pitchFamily="18"/>
                <a:ea typeface="Times New Roman" panose="02020603050405020304" pitchFamily="18" charset="0"/>
                <a:cs typeface="Arial" panose="020B0604020202020204" pitchFamily="34" charset="0"/>
              </a:rPr>
              <a:t>nêu</a:t>
            </a:r>
            <a:r>
              <a:rPr lang="en-US" sz="2800" dirty="0">
                <a:latin typeface="UTM Avo" panose="02040603050506020204" pitchFamily="18"/>
                <a:ea typeface="Times New Roman" panose="02020603050405020304" pitchFamily="18" charset="0"/>
                <a:cs typeface="Arial" panose="020B0604020202020204" pitchFamily="34" charset="0"/>
              </a:rPr>
              <a:t> </a:t>
            </a:r>
            <a:r>
              <a:rPr lang="en-US" sz="2800" dirty="0" err="1">
                <a:latin typeface="UTM Avo" panose="02040603050506020204" pitchFamily="18"/>
                <a:ea typeface="Times New Roman" panose="02020603050405020304" pitchFamily="18" charset="0"/>
                <a:cs typeface="Arial" panose="020B0604020202020204" pitchFamily="34" charset="0"/>
              </a:rPr>
              <a:t>ngắn</a:t>
            </a:r>
            <a:r>
              <a:rPr lang="en-US" sz="2800" dirty="0">
                <a:latin typeface="UTM Avo" panose="02040603050506020204" pitchFamily="18"/>
                <a:ea typeface="Times New Roman" panose="02020603050405020304" pitchFamily="18" charset="0"/>
                <a:cs typeface="Arial" panose="020B0604020202020204" pitchFamily="34" charset="0"/>
              </a:rPr>
              <a:t> </a:t>
            </a:r>
            <a:r>
              <a:rPr lang="en-US" sz="2800" dirty="0" err="1">
                <a:latin typeface="UTM Avo" panose="02040603050506020204" pitchFamily="18"/>
                <a:ea typeface="Times New Roman" panose="02020603050405020304" pitchFamily="18" charset="0"/>
                <a:cs typeface="Arial" panose="020B0604020202020204" pitchFamily="34" charset="0"/>
              </a:rPr>
              <a:t>gọn</a:t>
            </a:r>
            <a:r>
              <a:rPr lang="en-US" sz="2800" dirty="0">
                <a:latin typeface="UTM Avo" panose="02040603050506020204" pitchFamily="18"/>
                <a:ea typeface="Times New Roman" panose="02020603050405020304" pitchFamily="18" charset="0"/>
                <a:cs typeface="Arial" panose="020B0604020202020204" pitchFamily="34" charset="0"/>
              </a:rPr>
              <a:t> </a:t>
            </a:r>
            <a:r>
              <a:rPr lang="en-US" sz="2800" dirty="0" err="1">
                <a:latin typeface="UTM Avo" panose="02040603050506020204" pitchFamily="18"/>
                <a:ea typeface="Times New Roman" panose="02020603050405020304" pitchFamily="18" charset="0"/>
                <a:cs typeface="Arial" panose="020B0604020202020204" pitchFamily="34" charset="0"/>
              </a:rPr>
              <a:t>nội</a:t>
            </a:r>
            <a:r>
              <a:rPr lang="en-US" sz="2800" dirty="0">
                <a:latin typeface="UTM Avo" panose="02040603050506020204" pitchFamily="18"/>
                <a:ea typeface="Times New Roman" panose="02020603050405020304" pitchFamily="18" charset="0"/>
                <a:cs typeface="Arial" panose="020B0604020202020204" pitchFamily="34" charset="0"/>
              </a:rPr>
              <a:t> dung chính của một văn bản nào </a:t>
            </a:r>
            <a:r>
              <a:rPr lang="en-US" sz="2800" dirty="0" err="1">
                <a:latin typeface="UTM Avo" panose="02040603050506020204" pitchFamily="18"/>
                <a:ea typeface="Times New Roman" panose="02020603050405020304" pitchFamily="18" charset="0"/>
                <a:cs typeface="Arial" panose="020B0604020202020204" pitchFamily="34" charset="0"/>
              </a:rPr>
              <a:t>đó</a:t>
            </a:r>
            <a:r>
              <a:rPr lang="en-US" sz="2800" dirty="0">
                <a:latin typeface="UTM Avo" panose="02040603050506020204" pitchFamily="18"/>
                <a:ea typeface="Times New Roman" panose="02020603050405020304" pitchFamily="18" charset="0"/>
                <a:cs typeface="Arial" panose="020B0604020202020204" pitchFamily="34" charset="0"/>
              </a:rPr>
              <a:t>.</a:t>
            </a:r>
            <a:endParaRPr lang="en-US" sz="2800" dirty="0">
              <a:latin typeface="UTM Avo" panose="02040603050506020204" pitchFamily="18"/>
              <a:cs typeface="Arial" panose="020B0604020202020204" pitchFamily="34" charset="0"/>
            </a:endParaRPr>
          </a:p>
        </p:txBody>
      </p:sp>
      <p:pic>
        <p:nvPicPr>
          <p:cNvPr id="6" name="Picture 5">
            <a:extLst>
              <a:ext uri="{FF2B5EF4-FFF2-40B4-BE49-F238E27FC236}">
                <a16:creationId xmlns:a16="http://schemas.microsoft.com/office/drawing/2014/main" id="{81BF20E7-90D5-423B-CF29-737E295B5B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827" y="3668262"/>
            <a:ext cx="3300228" cy="3300228"/>
          </a:xfrm>
          <a:prstGeom prst="rect">
            <a:avLst/>
          </a:prstGeom>
        </p:spPr>
      </p:pic>
    </p:spTree>
    <p:extLst>
      <p:ext uri="{BB962C8B-B14F-4D97-AF65-F5344CB8AC3E}">
        <p14:creationId xmlns:p14="http://schemas.microsoft.com/office/powerpoint/2010/main" val="51627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3893F3-ADDE-5225-AA59-5BED1B58387E}"/>
              </a:ext>
            </a:extLst>
          </p:cNvPr>
          <p:cNvSpPr txBox="1"/>
          <p:nvPr/>
        </p:nvSpPr>
        <p:spPr>
          <a:xfrm>
            <a:off x="6781124" y="1506870"/>
            <a:ext cx="1866217" cy="461665"/>
          </a:xfrm>
          <a:prstGeom prst="rect">
            <a:avLst/>
          </a:prstGeom>
          <a:noFill/>
        </p:spPr>
        <p:txBody>
          <a:bodyPr wrap="none" rtlCol="0">
            <a:spAutoFit/>
          </a:bodyPr>
          <a:lstStyle/>
          <a:p>
            <a:r>
              <a:rPr lang="vi-VN" sz="2400" b="1" dirty="0">
                <a:latin typeface="UTM Avo" panose="02040603050506020204" pitchFamily="18"/>
              </a:rPr>
              <a:t>2. Yêu cầu</a:t>
            </a:r>
            <a:endParaRPr lang="en-US" sz="2400" b="1" dirty="0">
              <a:latin typeface="UTM Avo" panose="02040603050506020204" pitchFamily="18"/>
            </a:endParaRPr>
          </a:p>
        </p:txBody>
      </p:sp>
      <p:sp>
        <p:nvSpPr>
          <p:cNvPr id="5" name="Rectangle 4">
            <a:extLst>
              <a:ext uri="{FF2B5EF4-FFF2-40B4-BE49-F238E27FC236}">
                <a16:creationId xmlns:a16="http://schemas.microsoft.com/office/drawing/2014/main" id="{88FFA424-9595-5D6C-5F75-E93132F0CDA4}"/>
              </a:ext>
            </a:extLst>
          </p:cNvPr>
          <p:cNvSpPr/>
          <p:nvPr/>
        </p:nvSpPr>
        <p:spPr>
          <a:xfrm>
            <a:off x="5785844" y="2006429"/>
            <a:ext cx="3856778" cy="574388"/>
          </a:xfrm>
          <a:prstGeom prst="rect">
            <a:avLst/>
          </a:prstGeom>
        </p:spPr>
        <p:txBody>
          <a:bodyPr wrap="square">
            <a:spAutoFit/>
          </a:bodyPr>
          <a:lstStyle/>
          <a:p>
            <a:pPr algn="ctr">
              <a:lnSpc>
                <a:spcPct val="150000"/>
              </a:lnSpc>
            </a:pPr>
            <a:r>
              <a:rPr lang="vi-VN" sz="2400" b="1" dirty="0">
                <a:solidFill>
                  <a:srgbClr val="C00000"/>
                </a:solidFill>
                <a:latin typeface="UTM Avo" panose="02040603050506020204" pitchFamily="18"/>
                <a:cs typeface="Arial" panose="020B0604020202020204" pitchFamily="34" charset="0"/>
              </a:rPr>
              <a:t>THẢO LUẬN NHÓM</a:t>
            </a:r>
            <a:endParaRPr lang="en-US" sz="2400" b="1" dirty="0">
              <a:solidFill>
                <a:srgbClr val="C00000"/>
              </a:solidFill>
              <a:latin typeface="UTM Avo" panose="02040603050506020204" pitchFamily="18"/>
              <a:cs typeface="Arial" panose="020B0604020202020204" pitchFamily="34" charset="0"/>
            </a:endParaRPr>
          </a:p>
        </p:txBody>
      </p:sp>
      <p:pic>
        <p:nvPicPr>
          <p:cNvPr id="6" name="Picture 5">
            <a:extLst>
              <a:ext uri="{FF2B5EF4-FFF2-40B4-BE49-F238E27FC236}">
                <a16:creationId xmlns:a16="http://schemas.microsoft.com/office/drawing/2014/main" id="{3E3437C7-787B-2385-18B2-416EA3ED1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1065" y="2535252"/>
            <a:ext cx="3759882" cy="3388183"/>
          </a:xfrm>
          <a:prstGeom prst="rect">
            <a:avLst/>
          </a:prstGeom>
        </p:spPr>
      </p:pic>
      <p:sp>
        <p:nvSpPr>
          <p:cNvPr id="7" name="Rectangle 6">
            <a:extLst>
              <a:ext uri="{FF2B5EF4-FFF2-40B4-BE49-F238E27FC236}">
                <a16:creationId xmlns:a16="http://schemas.microsoft.com/office/drawing/2014/main" id="{83B098E8-4AE9-9AD1-8E41-D640DF2C5206}"/>
              </a:ext>
            </a:extLst>
          </p:cNvPr>
          <p:cNvSpPr/>
          <p:nvPr/>
        </p:nvSpPr>
        <p:spPr>
          <a:xfrm>
            <a:off x="4830947" y="2618711"/>
            <a:ext cx="6433953" cy="3221266"/>
          </a:xfrm>
          <a:prstGeom prst="rect">
            <a:avLst/>
          </a:prstGeom>
        </p:spPr>
        <p:txBody>
          <a:bodyPr wrap="square">
            <a:spAutoFit/>
          </a:bodyPr>
          <a:lstStyle/>
          <a:p>
            <a:pPr marL="380619" indent="-380619" algn="just">
              <a:lnSpc>
                <a:spcPct val="150000"/>
              </a:lnSpc>
              <a:spcBef>
                <a:spcPts val="600"/>
              </a:spcBef>
              <a:buFont typeface="Wingdings" panose="05000000000000000000" pitchFamily="2" charset="2"/>
              <a:buChar char="v"/>
            </a:pPr>
            <a:r>
              <a:rPr lang="en-US" sz="2200" dirty="0">
                <a:latin typeface="UTM Avo" panose="02040603050506020204" pitchFamily="18"/>
                <a:ea typeface="Times New Roman" panose="02020603050405020304" pitchFamily="18" charset="0"/>
                <a:cs typeface="Arial" panose="020B0604020202020204" pitchFamily="34" charset="0"/>
              </a:rPr>
              <a:t>Bản </a:t>
            </a:r>
            <a:r>
              <a:rPr lang="en-US" sz="2200" dirty="0" err="1">
                <a:latin typeface="UTM Avo" panose="02040603050506020204" pitchFamily="18"/>
                <a:ea typeface="Times New Roman" panose="02020603050405020304" pitchFamily="18" charset="0"/>
                <a:cs typeface="Arial" panose="020B0604020202020204" pitchFamily="34" charset="0"/>
              </a:rPr>
              <a:t>tóm</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tắt</a:t>
            </a:r>
            <a:r>
              <a:rPr lang="en-US" sz="2200" dirty="0">
                <a:latin typeface="UTM Avo" panose="02040603050506020204" pitchFamily="18"/>
                <a:ea typeface="Times New Roman" panose="02020603050405020304" pitchFamily="18" charset="0"/>
                <a:cs typeface="Arial" panose="020B0604020202020204" pitchFamily="34" charset="0"/>
              </a:rPr>
              <a:t> khác với bản </a:t>
            </a:r>
            <a:r>
              <a:rPr lang="en-US" sz="2200" dirty="0" err="1">
                <a:latin typeface="UTM Avo" panose="02040603050506020204" pitchFamily="18"/>
                <a:ea typeface="Times New Roman" panose="02020603050405020304" pitchFamily="18" charset="0"/>
                <a:cs typeface="Arial" panose="020B0604020202020204" pitchFamily="34" charset="0"/>
              </a:rPr>
              <a:t>gốc</a:t>
            </a:r>
            <a:r>
              <a:rPr lang="en-US" sz="2200" dirty="0">
                <a:latin typeface="UTM Avo" panose="02040603050506020204" pitchFamily="18"/>
                <a:ea typeface="Times New Roman" panose="02020603050405020304" pitchFamily="18" charset="0"/>
                <a:cs typeface="Arial" panose="020B0604020202020204" pitchFamily="34" charset="0"/>
              </a:rPr>
              <a:t> như thế nào (về </a:t>
            </a:r>
            <a:r>
              <a:rPr lang="en-US" sz="2200" dirty="0" err="1">
                <a:latin typeface="UTM Avo" panose="02040603050506020204" pitchFamily="18"/>
                <a:ea typeface="Times New Roman" panose="02020603050405020304" pitchFamily="18" charset="0"/>
                <a:cs typeface="Arial" panose="020B0604020202020204" pitchFamily="34" charset="0"/>
              </a:rPr>
              <a:t>hình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thức</a:t>
            </a:r>
            <a:r>
              <a:rPr lang="en-US" sz="2200" dirty="0">
                <a:latin typeface="UTM Avo" panose="02040603050506020204" pitchFamily="18"/>
                <a:ea typeface="Times New Roman" panose="02020603050405020304" pitchFamily="18" charset="0"/>
                <a:cs typeface="Arial" panose="020B0604020202020204" pitchFamily="34" charset="0"/>
              </a:rPr>
              <a:t>, về </a:t>
            </a:r>
            <a:r>
              <a:rPr lang="en-US" sz="2200" dirty="0" err="1">
                <a:latin typeface="UTM Avo" panose="02040603050506020204" pitchFamily="18"/>
                <a:ea typeface="Times New Roman" panose="02020603050405020304" pitchFamily="18" charset="0"/>
                <a:cs typeface="Arial" panose="020B0604020202020204" pitchFamily="34" charset="0"/>
              </a:rPr>
              <a:t>nội</a:t>
            </a:r>
            <a:r>
              <a:rPr lang="en-US" sz="2200" dirty="0">
                <a:latin typeface="UTM Avo" panose="02040603050506020204" pitchFamily="18"/>
                <a:ea typeface="Times New Roman" panose="02020603050405020304" pitchFamily="18" charset="0"/>
                <a:cs typeface="Arial" panose="020B0604020202020204" pitchFamily="34" charset="0"/>
              </a:rPr>
              <a:t> dung)? </a:t>
            </a:r>
          </a:p>
          <a:p>
            <a:pPr marL="380619" indent="-380619" algn="just">
              <a:lnSpc>
                <a:spcPct val="150000"/>
              </a:lnSpc>
              <a:spcBef>
                <a:spcPts val="600"/>
              </a:spcBef>
              <a:buFont typeface="Wingdings" panose="05000000000000000000" pitchFamily="2" charset="2"/>
              <a:buChar char="v"/>
            </a:pPr>
            <a:r>
              <a:rPr lang="en-US" sz="2200" dirty="0">
                <a:latin typeface="UTM Avo" panose="02040603050506020204" pitchFamily="18"/>
                <a:ea typeface="Times New Roman" panose="02020603050405020304" pitchFamily="18" charset="0"/>
                <a:cs typeface="Arial" panose="020B0604020202020204" pitchFamily="34" charset="0"/>
              </a:rPr>
              <a:t>Có </a:t>
            </a:r>
            <a:r>
              <a:rPr lang="en-US" sz="2200" dirty="0" err="1">
                <a:latin typeface="UTM Avo" panose="02040603050506020204" pitchFamily="18"/>
                <a:ea typeface="Times New Roman" panose="02020603050405020304" pitchFamily="18" charset="0"/>
                <a:cs typeface="Arial" panose="020B0604020202020204" pitchFamily="34" charset="0"/>
              </a:rPr>
              <a:t>những</a:t>
            </a:r>
            <a:r>
              <a:rPr lang="en-US" sz="2200" dirty="0">
                <a:latin typeface="UTM Avo" panose="02040603050506020204" pitchFamily="18"/>
                <a:ea typeface="Times New Roman" panose="02020603050405020304" pitchFamily="18" charset="0"/>
                <a:cs typeface="Arial" panose="020B0604020202020204" pitchFamily="34" charset="0"/>
              </a:rPr>
              <a:t> cách </a:t>
            </a:r>
            <a:r>
              <a:rPr lang="en-US" sz="2200" dirty="0" err="1">
                <a:latin typeface="UTM Avo" panose="02040603050506020204" pitchFamily="18"/>
                <a:ea typeface="Times New Roman" panose="02020603050405020304" pitchFamily="18" charset="0"/>
                <a:cs typeface="Arial" panose="020B0604020202020204" pitchFamily="34" charset="0"/>
              </a:rPr>
              <a:t>trình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bày</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tóm</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tắt</a:t>
            </a:r>
            <a:r>
              <a:rPr lang="en-US" sz="2200" dirty="0">
                <a:latin typeface="UTM Avo" panose="02040603050506020204" pitchFamily="18"/>
                <a:ea typeface="Times New Roman" panose="02020603050405020304" pitchFamily="18" charset="0"/>
                <a:cs typeface="Arial" panose="020B0604020202020204" pitchFamily="34" charset="0"/>
              </a:rPr>
              <a:t> văn bản </a:t>
            </a:r>
            <a:r>
              <a:rPr lang="en-US" sz="2200" dirty="0" err="1">
                <a:latin typeface="UTM Avo" panose="02040603050506020204" pitchFamily="18"/>
                <a:ea typeface="Times New Roman" panose="02020603050405020304" pitchFamily="18" charset="0"/>
                <a:cs typeface="Arial" panose="020B0604020202020204" pitchFamily="34" charset="0"/>
              </a:rPr>
              <a:t>thông</a:t>
            </a:r>
            <a:r>
              <a:rPr lang="en-US" sz="2200" dirty="0">
                <a:latin typeface="UTM Avo" panose="02040603050506020204" pitchFamily="18"/>
                <a:ea typeface="Times New Roman" panose="02020603050405020304" pitchFamily="18" charset="0"/>
                <a:cs typeface="Arial" panose="020B0604020202020204" pitchFamily="34" charset="0"/>
              </a:rPr>
              <a:t> tin nào? </a:t>
            </a:r>
          </a:p>
          <a:p>
            <a:pPr marL="380619" indent="-380619" algn="just">
              <a:lnSpc>
                <a:spcPct val="150000"/>
              </a:lnSpc>
              <a:spcBef>
                <a:spcPts val="600"/>
              </a:spcBef>
              <a:buFont typeface="Wingdings" panose="05000000000000000000" pitchFamily="2" charset="2"/>
              <a:buChar char="v"/>
            </a:pPr>
            <a:r>
              <a:rPr lang="en-US" sz="2200" dirty="0">
                <a:latin typeface="UTM Avo" panose="02040603050506020204" pitchFamily="18"/>
                <a:ea typeface="Times New Roman" panose="02020603050405020304" pitchFamily="18" charset="0"/>
                <a:cs typeface="Arial" panose="020B0604020202020204" pitchFamily="34" charset="0"/>
              </a:rPr>
              <a:t>SGK </a:t>
            </a:r>
            <a:r>
              <a:rPr lang="en-US" sz="2200" dirty="0" err="1">
                <a:latin typeface="UTM Avo" panose="02040603050506020204" pitchFamily="18"/>
                <a:ea typeface="Times New Roman" panose="02020603050405020304" pitchFamily="18" charset="0"/>
                <a:cs typeface="Arial" panose="020B0604020202020204" pitchFamily="34" charset="0"/>
              </a:rPr>
              <a:t>trình</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bày</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những</a:t>
            </a:r>
            <a:r>
              <a:rPr lang="en-US" sz="2200" dirty="0">
                <a:latin typeface="UTM Avo" panose="02040603050506020204" pitchFamily="18"/>
                <a:ea typeface="Times New Roman" panose="02020603050405020304" pitchFamily="18" charset="0"/>
                <a:cs typeface="Arial" panose="020B0604020202020204" pitchFamily="34" charset="0"/>
              </a:rPr>
              <a:t> cách </a:t>
            </a:r>
            <a:r>
              <a:rPr lang="en-US" sz="2200" dirty="0" err="1">
                <a:latin typeface="UTM Avo" panose="02040603050506020204" pitchFamily="18"/>
                <a:ea typeface="Times New Roman" panose="02020603050405020304" pitchFamily="18" charset="0"/>
                <a:cs typeface="Arial" panose="020B0604020202020204" pitchFamily="34" charset="0"/>
              </a:rPr>
              <a:t>tóm</a:t>
            </a:r>
            <a:r>
              <a:rPr lang="en-US" sz="2200" dirty="0">
                <a:latin typeface="UTM Avo" panose="02040603050506020204" pitchFamily="18"/>
                <a:ea typeface="Times New Roman" panose="02020603050405020304" pitchFamily="18" charset="0"/>
                <a:cs typeface="Arial" panose="020B0604020202020204" pitchFamily="34" charset="0"/>
              </a:rPr>
              <a:t> </a:t>
            </a:r>
            <a:r>
              <a:rPr lang="en-US" sz="2200" dirty="0" err="1">
                <a:latin typeface="UTM Avo" panose="02040603050506020204" pitchFamily="18"/>
                <a:ea typeface="Times New Roman" panose="02020603050405020304" pitchFamily="18" charset="0"/>
                <a:cs typeface="Arial" panose="020B0604020202020204" pitchFamily="34" charset="0"/>
              </a:rPr>
              <a:t>tắt</a:t>
            </a:r>
            <a:r>
              <a:rPr lang="en-US" sz="2200" dirty="0">
                <a:latin typeface="UTM Avo" panose="02040603050506020204" pitchFamily="18"/>
                <a:ea typeface="Times New Roman" panose="02020603050405020304" pitchFamily="18" charset="0"/>
                <a:cs typeface="Arial" panose="020B0604020202020204" pitchFamily="34" charset="0"/>
              </a:rPr>
              <a:t> văn bản </a:t>
            </a:r>
            <a:r>
              <a:rPr lang="en-US" sz="2200" dirty="0" err="1">
                <a:latin typeface="UTM Avo" panose="02040603050506020204" pitchFamily="18"/>
                <a:ea typeface="Times New Roman" panose="02020603050405020304" pitchFamily="18" charset="0"/>
                <a:cs typeface="Arial" panose="020B0604020202020204" pitchFamily="34" charset="0"/>
              </a:rPr>
              <a:t>thông</a:t>
            </a:r>
            <a:r>
              <a:rPr lang="en-US" sz="2200" dirty="0">
                <a:latin typeface="UTM Avo" panose="02040603050506020204" pitchFamily="18"/>
                <a:ea typeface="Times New Roman" panose="02020603050405020304" pitchFamily="18" charset="0"/>
                <a:cs typeface="Arial" panose="020B0604020202020204" pitchFamily="34" charset="0"/>
              </a:rPr>
              <a:t> tin nào?</a:t>
            </a:r>
          </a:p>
        </p:txBody>
      </p:sp>
    </p:spTree>
    <p:extLst>
      <p:ext uri="{BB962C8B-B14F-4D97-AF65-F5344CB8AC3E}">
        <p14:creationId xmlns:p14="http://schemas.microsoft.com/office/powerpoint/2010/main" val="2349209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anim calcmode="lin" valueType="num">
                                      <p:cBhvr>
                                        <p:cTn id="15" dur="500" fill="hold"/>
                                        <p:tgtEl>
                                          <p:spTgt spid="5"/>
                                        </p:tgtEl>
                                        <p:attrNameLst>
                                          <p:attrName>ppt_x</p:attrName>
                                        </p:attrNameLst>
                                      </p:cBhvr>
                                      <p:tavLst>
                                        <p:tav tm="0">
                                          <p:val>
                                            <p:strVal val="#ppt_x"/>
                                          </p:val>
                                        </p:tav>
                                        <p:tav tm="100000">
                                          <p:val>
                                            <p:strVal val="#ppt_x"/>
                                          </p:val>
                                        </p:tav>
                                      </p:tavLst>
                                    </p:anim>
                                    <p:anim calcmode="lin" valueType="num">
                                      <p:cBhvr>
                                        <p:cTn id="16"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1644033-1320-1769-58F1-0ACDBB987067}"/>
              </a:ext>
            </a:extLst>
          </p:cNvPr>
          <p:cNvSpPr txBox="1"/>
          <p:nvPr/>
        </p:nvSpPr>
        <p:spPr>
          <a:xfrm>
            <a:off x="5196555" y="1784431"/>
            <a:ext cx="1798890" cy="446276"/>
          </a:xfrm>
          <a:prstGeom prst="rect">
            <a:avLst/>
          </a:prstGeom>
          <a:noFill/>
        </p:spPr>
        <p:txBody>
          <a:bodyPr wrap="none" rtlCol="0">
            <a:spAutoFit/>
          </a:bodyPr>
          <a:lstStyle/>
          <a:p>
            <a:r>
              <a:rPr lang="vi-VN" sz="2300" b="1" dirty="0">
                <a:latin typeface="UTM Avo" panose="02040603050506020204" pitchFamily="18"/>
              </a:rPr>
              <a:t>2. Yêu cầu</a:t>
            </a:r>
            <a:endParaRPr lang="en-US" sz="2300" b="1" dirty="0">
              <a:latin typeface="UTM Avo" panose="02040603050506020204" pitchFamily="18"/>
            </a:endParaRPr>
          </a:p>
        </p:txBody>
      </p:sp>
      <p:sp>
        <p:nvSpPr>
          <p:cNvPr id="3" name="Rounded Rectangle 2">
            <a:extLst>
              <a:ext uri="{FF2B5EF4-FFF2-40B4-BE49-F238E27FC236}">
                <a16:creationId xmlns:a16="http://schemas.microsoft.com/office/drawing/2014/main" id="{006D0FDE-52EA-1447-823D-5655256DD96C}"/>
              </a:ext>
            </a:extLst>
          </p:cNvPr>
          <p:cNvSpPr/>
          <p:nvPr/>
        </p:nvSpPr>
        <p:spPr>
          <a:xfrm>
            <a:off x="666062" y="2780145"/>
            <a:ext cx="10859876" cy="737574"/>
          </a:xfrm>
          <a:prstGeom prst="roundRect">
            <a:avLst/>
          </a:prstGeom>
          <a:solidFill>
            <a:schemeClr val="accent4">
              <a:lumMod val="40000"/>
              <a:lumOff val="60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300" dirty="0">
                <a:solidFill>
                  <a:schemeClr val="tx1"/>
                </a:solidFill>
                <a:latin typeface="UTM Avo" panose="02040603050506020204" pitchFamily="18"/>
                <a:cs typeface="Arial" panose="020B0604020202020204" pitchFamily="34" charset="0"/>
              </a:rPr>
              <a:t>Xác định thông tin chính ở nhan đề và các đề mục chính của văn bản.</a:t>
            </a:r>
          </a:p>
        </p:txBody>
      </p:sp>
      <p:sp>
        <p:nvSpPr>
          <p:cNvPr id="4" name="Rounded Rectangle 3">
            <a:extLst>
              <a:ext uri="{FF2B5EF4-FFF2-40B4-BE49-F238E27FC236}">
                <a16:creationId xmlns:a16="http://schemas.microsoft.com/office/drawing/2014/main" id="{6C627527-1A80-DC75-B354-D6F79C2DE52C}"/>
              </a:ext>
            </a:extLst>
          </p:cNvPr>
          <p:cNvSpPr/>
          <p:nvPr/>
        </p:nvSpPr>
        <p:spPr>
          <a:xfrm>
            <a:off x="672405" y="3771900"/>
            <a:ext cx="10859876" cy="1117238"/>
          </a:xfrm>
          <a:prstGeom prst="roundRect">
            <a:avLst/>
          </a:prstGeom>
          <a:solidFill>
            <a:schemeClr val="accent4">
              <a:lumMod val="40000"/>
              <a:lumOff val="60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vi-VN" sz="2300" dirty="0">
                <a:solidFill>
                  <a:schemeClr val="tx1"/>
                </a:solidFill>
                <a:latin typeface="UTM Avo" panose="02040603050506020204" pitchFamily="18"/>
                <a:cs typeface="Arial" panose="020B0604020202020204" pitchFamily="34" charset="0"/>
              </a:rPr>
              <a:t>Xác định các thông tin cụ thể ở mỗi đoạn hoặc phần trong văn </a:t>
            </a:r>
            <a:r>
              <a:rPr lang="vi-VN" sz="2300">
                <a:solidFill>
                  <a:schemeClr val="tx1"/>
                </a:solidFill>
                <a:latin typeface="UTM Avo" panose="02040603050506020204" pitchFamily="18"/>
                <a:cs typeface="Arial" panose="020B0604020202020204" pitchFamily="34" charset="0"/>
              </a:rPr>
              <a:t>bản,</a:t>
            </a:r>
            <a:r>
              <a:rPr lang="en-US" sz="2300">
                <a:solidFill>
                  <a:schemeClr val="tx1"/>
                </a:solidFill>
                <a:latin typeface="UTM Avo" panose="02040603050506020204" pitchFamily="18"/>
                <a:cs typeface="Arial" panose="020B0604020202020204" pitchFamily="34" charset="0"/>
              </a:rPr>
              <a:t> </a:t>
            </a:r>
            <a:r>
              <a:rPr lang="vi-VN" sz="2300">
                <a:solidFill>
                  <a:schemeClr val="tx1"/>
                </a:solidFill>
                <a:latin typeface="UTM Avo" panose="02040603050506020204" pitchFamily="18"/>
                <a:cs typeface="Arial" panose="020B0604020202020204" pitchFamily="34" charset="0"/>
              </a:rPr>
              <a:t>giữ </a:t>
            </a:r>
            <a:r>
              <a:rPr lang="vi-VN" sz="2300" dirty="0">
                <a:solidFill>
                  <a:schemeClr val="tx1"/>
                </a:solidFill>
                <a:latin typeface="UTM Avo" panose="02040603050506020204" pitchFamily="18"/>
                <a:cs typeface="Arial" panose="020B0604020202020204" pitchFamily="34" charset="0"/>
              </a:rPr>
              <a:t>nguyên các mốc thời gian hoặc giữ lại các mốc thời gian quan trọng.</a:t>
            </a:r>
          </a:p>
        </p:txBody>
      </p:sp>
      <p:sp>
        <p:nvSpPr>
          <p:cNvPr id="5" name="Rounded Rectangle 4">
            <a:extLst>
              <a:ext uri="{FF2B5EF4-FFF2-40B4-BE49-F238E27FC236}">
                <a16:creationId xmlns:a16="http://schemas.microsoft.com/office/drawing/2014/main" id="{07A4D70A-54C9-E9A8-07D7-4AE25076C0C4}"/>
              </a:ext>
            </a:extLst>
          </p:cNvPr>
          <p:cNvSpPr/>
          <p:nvPr/>
        </p:nvSpPr>
        <p:spPr>
          <a:xfrm>
            <a:off x="666062" y="5140846"/>
            <a:ext cx="10859876" cy="1117238"/>
          </a:xfrm>
          <a:prstGeom prst="roundRect">
            <a:avLst/>
          </a:prstGeom>
          <a:solidFill>
            <a:schemeClr val="accent4">
              <a:lumMod val="40000"/>
              <a:lumOff val="60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300" dirty="0">
                <a:solidFill>
                  <a:schemeClr val="tx1"/>
                </a:solidFill>
                <a:latin typeface="UTM Avo" panose="02040603050506020204" pitchFamily="18"/>
                <a:cs typeface="Arial" panose="020B0604020202020204" pitchFamily="34" charset="0"/>
              </a:rPr>
              <a:t>Kết nối thông tin cụ thể và viết thành bản tóm tắt theo cách thông dụng hoặc trình bày bằng sơ đồ.</a:t>
            </a:r>
          </a:p>
        </p:txBody>
      </p:sp>
    </p:spTree>
    <p:extLst>
      <p:ext uri="{BB962C8B-B14F-4D97-AF65-F5344CB8AC3E}">
        <p14:creationId xmlns:p14="http://schemas.microsoft.com/office/powerpoint/2010/main" val="426804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Vertical)">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DA70EC5-1024-54CF-6752-A3A996D4EA08}"/>
              </a:ext>
            </a:extLst>
          </p:cNvPr>
          <p:cNvPicPr>
            <a:picLocks noChangeAspect="1"/>
          </p:cNvPicPr>
          <p:nvPr/>
        </p:nvPicPr>
        <p:blipFill>
          <a:blip r:embed="rId4"/>
          <a:stretch>
            <a:fillRect/>
          </a:stretch>
        </p:blipFill>
        <p:spPr>
          <a:xfrm>
            <a:off x="4540059" y="3429000"/>
            <a:ext cx="3111881" cy="1721648"/>
          </a:xfrm>
          <a:prstGeom prst="rect">
            <a:avLst/>
          </a:prstGeom>
        </p:spPr>
      </p:pic>
    </p:spTree>
    <p:extLst>
      <p:ext uri="{BB962C8B-B14F-4D97-AF65-F5344CB8AC3E}">
        <p14:creationId xmlns:p14="http://schemas.microsoft.com/office/powerpoint/2010/main" val="1997027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31D90E7-2B18-05A8-D66A-74DB50B569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8963">
            <a:off x="-2220418" y="5107516"/>
            <a:ext cx="10146594" cy="3906439"/>
          </a:xfrm>
          <a:prstGeom prst="rect">
            <a:avLst/>
          </a:prstGeom>
        </p:spPr>
      </p:pic>
      <p:pic>
        <p:nvPicPr>
          <p:cNvPr id="5" name="Picture 15">
            <a:extLst>
              <a:ext uri="{FF2B5EF4-FFF2-40B4-BE49-F238E27FC236}">
                <a16:creationId xmlns:a16="http://schemas.microsoft.com/office/drawing/2014/main" id="{CBAD7175-3DD2-12BD-8018-8022FD299B6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72314" y="5703219"/>
            <a:ext cx="1021462" cy="1021462"/>
          </a:xfrm>
          <a:prstGeom prst="rect">
            <a:avLst/>
          </a:prstGeom>
        </p:spPr>
      </p:pic>
      <p:grpSp>
        <p:nvGrpSpPr>
          <p:cNvPr id="8" name="Group 22">
            <a:extLst>
              <a:ext uri="{FF2B5EF4-FFF2-40B4-BE49-F238E27FC236}">
                <a16:creationId xmlns:a16="http://schemas.microsoft.com/office/drawing/2014/main" id="{2809829D-AE12-033D-329D-15260953B13A}"/>
              </a:ext>
            </a:extLst>
          </p:cNvPr>
          <p:cNvGrpSpPr/>
          <p:nvPr/>
        </p:nvGrpSpPr>
        <p:grpSpPr>
          <a:xfrm>
            <a:off x="1975671" y="1955801"/>
            <a:ext cx="8240657" cy="2925918"/>
            <a:chOff x="-1" y="551581"/>
            <a:chExt cx="7710129" cy="3110377"/>
          </a:xfrm>
        </p:grpSpPr>
        <p:sp>
          <p:nvSpPr>
            <p:cNvPr id="9" name="Freeform 23">
              <a:extLst>
                <a:ext uri="{FF2B5EF4-FFF2-40B4-BE49-F238E27FC236}">
                  <a16:creationId xmlns:a16="http://schemas.microsoft.com/office/drawing/2014/main" id="{FF002238-2321-D261-7C50-57F90BC3E34F}"/>
                </a:ext>
              </a:extLst>
            </p:cNvPr>
            <p:cNvSpPr/>
            <p:nvPr/>
          </p:nvSpPr>
          <p:spPr>
            <a:xfrm>
              <a:off x="-1" y="551581"/>
              <a:ext cx="7710129" cy="3110377"/>
            </a:xfrm>
            <a:custGeom>
              <a:avLst/>
              <a:gdLst/>
              <a:ahLst/>
              <a:cxnLst/>
              <a:rect l="l" t="t" r="r" b="b"/>
              <a:pathLst>
                <a:path w="7710129" h="3661959">
                  <a:moveTo>
                    <a:pt x="7203690" y="3645040"/>
                  </a:moveTo>
                  <a:cubicBezTo>
                    <a:pt x="7203690" y="3645040"/>
                    <a:pt x="6966694" y="3635070"/>
                    <a:pt x="6604555" y="3648515"/>
                  </a:cubicBezTo>
                  <a:cubicBezTo>
                    <a:pt x="6242417" y="3661959"/>
                    <a:pt x="490924" y="3661959"/>
                    <a:pt x="490924" y="3661959"/>
                  </a:cubicBezTo>
                  <a:cubicBezTo>
                    <a:pt x="245502" y="3661959"/>
                    <a:pt x="32509" y="3564691"/>
                    <a:pt x="31032" y="3404577"/>
                  </a:cubicBezTo>
                  <a:cubicBezTo>
                    <a:pt x="31032" y="3404577"/>
                    <a:pt x="0" y="2067875"/>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7157142" y="0"/>
                    <a:pt x="7157142" y="0"/>
                  </a:cubicBezTo>
                  <a:cubicBezTo>
                    <a:pt x="7469043" y="0"/>
                    <a:pt x="7702471" y="101069"/>
                    <a:pt x="7694613" y="303616"/>
                  </a:cubicBezTo>
                  <a:cubicBezTo>
                    <a:pt x="7694613" y="303616"/>
                    <a:pt x="7692618" y="1937947"/>
                    <a:pt x="7701374" y="2704990"/>
                  </a:cubicBezTo>
                  <a:cubicBezTo>
                    <a:pt x="7710129" y="2998291"/>
                    <a:pt x="7663581" y="3331363"/>
                    <a:pt x="7663581" y="3331363"/>
                  </a:cubicBezTo>
                  <a:cubicBezTo>
                    <a:pt x="7660616" y="3511388"/>
                    <a:pt x="7449112" y="3645040"/>
                    <a:pt x="7203690" y="3645040"/>
                  </a:cubicBezTo>
                  <a:close/>
                </a:path>
              </a:pathLst>
            </a:custGeom>
            <a:solidFill>
              <a:schemeClr val="accent6"/>
            </a:solidFill>
          </p:spPr>
        </p:sp>
      </p:grpSp>
      <p:grpSp>
        <p:nvGrpSpPr>
          <p:cNvPr id="10" name="Group 24">
            <a:extLst>
              <a:ext uri="{FF2B5EF4-FFF2-40B4-BE49-F238E27FC236}">
                <a16:creationId xmlns:a16="http://schemas.microsoft.com/office/drawing/2014/main" id="{6436EA7C-2C08-249E-0B4C-E6CEE7BFCDA9}"/>
              </a:ext>
            </a:extLst>
          </p:cNvPr>
          <p:cNvGrpSpPr/>
          <p:nvPr/>
        </p:nvGrpSpPr>
        <p:grpSpPr>
          <a:xfrm rot="29466">
            <a:off x="2151404" y="2641768"/>
            <a:ext cx="7919758" cy="2037496"/>
            <a:chOff x="0" y="579213"/>
            <a:chExt cx="7295126" cy="2165950"/>
          </a:xfrm>
        </p:grpSpPr>
        <p:sp>
          <p:nvSpPr>
            <p:cNvPr id="11" name="Freeform 25">
              <a:extLst>
                <a:ext uri="{FF2B5EF4-FFF2-40B4-BE49-F238E27FC236}">
                  <a16:creationId xmlns:a16="http://schemas.microsoft.com/office/drawing/2014/main" id="{3ACB6BBE-DC21-7AAB-B9A1-DF3A47EC990A}"/>
                </a:ext>
              </a:extLst>
            </p:cNvPr>
            <p:cNvSpPr/>
            <p:nvPr/>
          </p:nvSpPr>
          <p:spPr>
            <a:xfrm>
              <a:off x="0" y="579213"/>
              <a:ext cx="7295126" cy="2165950"/>
            </a:xfrm>
            <a:custGeom>
              <a:avLst/>
              <a:gdLst/>
              <a:ahLst/>
              <a:cxnLst/>
              <a:rect l="l" t="t" r="r" b="b"/>
              <a:pathLst>
                <a:path w="7295126" h="2745165">
                  <a:moveTo>
                    <a:pt x="6788687" y="2728246"/>
                  </a:moveTo>
                  <a:cubicBezTo>
                    <a:pt x="6788687" y="2728246"/>
                    <a:pt x="6551690" y="2718277"/>
                    <a:pt x="6189551" y="2731721"/>
                  </a:cubicBezTo>
                  <a:cubicBezTo>
                    <a:pt x="5827413" y="2745165"/>
                    <a:pt x="490924" y="2745165"/>
                    <a:pt x="490924" y="2745165"/>
                  </a:cubicBezTo>
                  <a:cubicBezTo>
                    <a:pt x="245502" y="2745165"/>
                    <a:pt x="32509" y="2647897"/>
                    <a:pt x="31032" y="2487783"/>
                  </a:cubicBezTo>
                  <a:cubicBezTo>
                    <a:pt x="31032" y="2487783"/>
                    <a:pt x="0" y="1357729"/>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742138" y="0"/>
                    <a:pt x="6742138" y="0"/>
                  </a:cubicBezTo>
                  <a:cubicBezTo>
                    <a:pt x="7054039" y="0"/>
                    <a:pt x="7287467" y="101069"/>
                    <a:pt x="7279609" y="303616"/>
                  </a:cubicBezTo>
                  <a:cubicBezTo>
                    <a:pt x="7279609" y="303616"/>
                    <a:pt x="7277614" y="1290997"/>
                    <a:pt x="7286370" y="1788196"/>
                  </a:cubicBezTo>
                  <a:cubicBezTo>
                    <a:pt x="7295125" y="2081497"/>
                    <a:pt x="7248577" y="2414569"/>
                    <a:pt x="7248577" y="2414569"/>
                  </a:cubicBezTo>
                  <a:cubicBezTo>
                    <a:pt x="7245612" y="2594594"/>
                    <a:pt x="7034109" y="2728246"/>
                    <a:pt x="6788687" y="2728246"/>
                  </a:cubicBezTo>
                  <a:close/>
                </a:path>
              </a:pathLst>
            </a:custGeom>
            <a:solidFill>
              <a:srgbClr val="FFF6EA"/>
            </a:solidFill>
          </p:spPr>
        </p:sp>
      </p:grpSp>
      <p:sp>
        <p:nvSpPr>
          <p:cNvPr id="6" name="Rectangle 5">
            <a:extLst>
              <a:ext uri="{FF2B5EF4-FFF2-40B4-BE49-F238E27FC236}">
                <a16:creationId xmlns:a16="http://schemas.microsoft.com/office/drawing/2014/main" id="{7F4ED9CD-E46F-50FA-21A2-B0036C8A86FB}"/>
              </a:ext>
            </a:extLst>
          </p:cNvPr>
          <p:cNvSpPr/>
          <p:nvPr/>
        </p:nvSpPr>
        <p:spPr>
          <a:xfrm>
            <a:off x="2142817" y="2778458"/>
            <a:ext cx="7990827" cy="1386213"/>
          </a:xfrm>
          <a:prstGeom prst="rect">
            <a:avLst/>
          </a:prstGeom>
        </p:spPr>
        <p:txBody>
          <a:bodyPr wrap="square">
            <a:spAutoFit/>
          </a:bodyPr>
          <a:lstStyle/>
          <a:p>
            <a:pPr algn="ctr">
              <a:lnSpc>
                <a:spcPct val="150000"/>
              </a:lnSpc>
              <a:tabLst>
                <a:tab pos="274469" algn="l"/>
              </a:tabLst>
            </a:pPr>
            <a:r>
              <a:rPr lang="en-US" sz="2997" b="1" dirty="0">
                <a:solidFill>
                  <a:srgbClr val="C00000"/>
                </a:solidFill>
                <a:latin typeface="UTM Avo" panose="02040603050506020204" pitchFamily="18"/>
                <a:ea typeface="Times New Roman" panose="02020603050405020304" pitchFamily="18" charset="0"/>
                <a:cs typeface="Arial" panose="020B0604020202020204" pitchFamily="34" charset="0"/>
              </a:rPr>
              <a:t>Bài </a:t>
            </a:r>
            <a:r>
              <a:rPr lang="en-US" sz="2997" b="1" dirty="0" err="1">
                <a:solidFill>
                  <a:srgbClr val="C00000"/>
                </a:solidFill>
                <a:latin typeface="UTM Avo" panose="02040603050506020204" pitchFamily="18"/>
                <a:ea typeface="Times New Roman" panose="02020603050405020304" pitchFamily="18" charset="0"/>
                <a:cs typeface="Arial" panose="020B0604020202020204" pitchFamily="34" charset="0"/>
              </a:rPr>
              <a:t>tập</a:t>
            </a:r>
            <a:r>
              <a:rPr lang="en-US" sz="2997" b="1" dirty="0">
                <a:solidFill>
                  <a:srgbClr val="C00000"/>
                </a:solidFill>
                <a:latin typeface="UTM Avo" panose="02040603050506020204" pitchFamily="18"/>
                <a:ea typeface="Times New Roman" panose="02020603050405020304" pitchFamily="18" charset="0"/>
                <a:cs typeface="Arial" panose="020B0604020202020204" pitchFamily="34" charset="0"/>
              </a:rPr>
              <a:t>: </a:t>
            </a:r>
            <a:r>
              <a:rPr lang="en-US" sz="2997"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en-US" sz="2997"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dirty="0" err="1">
                <a:solidFill>
                  <a:srgbClr val="000000"/>
                </a:solidFill>
                <a:latin typeface="UTM Avo" panose="02040603050506020204" pitchFamily="18"/>
                <a:ea typeface="Times New Roman" panose="02020603050405020304" pitchFamily="18" charset="0"/>
                <a:cs typeface="Arial" panose="020B0604020202020204" pitchFamily="34" charset="0"/>
              </a:rPr>
              <a:t>hãy</a:t>
            </a:r>
            <a:r>
              <a:rPr lang="en-US" sz="2997"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dirty="0" err="1">
                <a:solidFill>
                  <a:srgbClr val="000000"/>
                </a:solidFill>
                <a:latin typeface="UTM Avo" panose="02040603050506020204" pitchFamily="18"/>
                <a:ea typeface="Times New Roman" panose="02020603050405020304" pitchFamily="18" charset="0"/>
                <a:cs typeface="Arial" panose="020B0604020202020204" pitchFamily="34" charset="0"/>
              </a:rPr>
              <a:t>tóm</a:t>
            </a:r>
            <a:r>
              <a:rPr lang="en-US" sz="2997"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dirty="0" err="1">
                <a:solidFill>
                  <a:srgbClr val="000000"/>
                </a:solidFill>
                <a:latin typeface="UTM Avo" panose="02040603050506020204" pitchFamily="18"/>
                <a:ea typeface="Times New Roman" panose="02020603050405020304" pitchFamily="18" charset="0"/>
                <a:cs typeface="Arial" panose="020B0604020202020204" pitchFamily="34" charset="0"/>
              </a:rPr>
              <a:t>tắt</a:t>
            </a:r>
            <a:r>
              <a:rPr lang="en-US" sz="2997"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a:solidFill>
                  <a:srgbClr val="000000"/>
                </a:solidFill>
                <a:latin typeface="UTM Avo" panose="02040603050506020204" pitchFamily="18"/>
                <a:ea typeface="Times New Roman" panose="02020603050405020304" pitchFamily="18" charset="0"/>
                <a:cs typeface="Arial" panose="020B0604020202020204" pitchFamily="34" charset="0"/>
              </a:rPr>
              <a:t>văn bản</a:t>
            </a:r>
          </a:p>
          <a:p>
            <a:pPr algn="ctr">
              <a:lnSpc>
                <a:spcPct val="150000"/>
              </a:lnSpc>
              <a:tabLst>
                <a:tab pos="274469" algn="l"/>
              </a:tabLst>
            </a:pPr>
            <a:r>
              <a:rPr lang="en-US" sz="2997">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b="1">
                <a:solidFill>
                  <a:srgbClr val="000000"/>
                </a:solidFill>
                <a:latin typeface="UTM Avo" panose="02040603050506020204" pitchFamily="18"/>
                <a:ea typeface="Times New Roman" panose="02020603050405020304" pitchFamily="18" charset="0"/>
                <a:cs typeface="Arial" panose="020B0604020202020204" pitchFamily="34" charset="0"/>
              </a:rPr>
              <a:t>Những </a:t>
            </a:r>
            <a:r>
              <a:rPr lang="en-US" sz="2997" b="1" dirty="0">
                <a:solidFill>
                  <a:srgbClr val="000000"/>
                </a:solidFill>
                <a:latin typeface="UTM Avo" panose="02040603050506020204" pitchFamily="18"/>
                <a:ea typeface="Times New Roman" panose="02020603050405020304" pitchFamily="18" charset="0"/>
                <a:cs typeface="Arial" panose="020B0604020202020204" pitchFamily="34" charset="0"/>
              </a:rPr>
              <a:t>phát minh "</a:t>
            </a:r>
            <a:r>
              <a:rPr lang="en-US" sz="2997" b="1" dirty="0" err="1">
                <a:solidFill>
                  <a:srgbClr val="000000"/>
                </a:solidFill>
                <a:latin typeface="UTM Avo" panose="02040603050506020204" pitchFamily="18"/>
                <a:ea typeface="Times New Roman" panose="02020603050405020304" pitchFamily="18" charset="0"/>
                <a:cs typeface="Arial" panose="020B0604020202020204" pitchFamily="34" charset="0"/>
              </a:rPr>
              <a:t>tình</a:t>
            </a:r>
            <a:r>
              <a:rPr lang="en-US" sz="2997"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b="1" dirty="0" err="1">
                <a:solidFill>
                  <a:srgbClr val="000000"/>
                </a:solidFill>
                <a:latin typeface="UTM Avo" panose="02040603050506020204" pitchFamily="18"/>
                <a:ea typeface="Times New Roman" panose="02020603050405020304" pitchFamily="18" charset="0"/>
                <a:cs typeface="Arial" panose="020B0604020202020204" pitchFamily="34" charset="0"/>
              </a:rPr>
              <a:t>cờ</a:t>
            </a:r>
            <a:r>
              <a:rPr lang="en-US" sz="2997"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b="1"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en-US" sz="2997"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997" b="1" err="1">
                <a:solidFill>
                  <a:srgbClr val="000000"/>
                </a:solidFill>
                <a:latin typeface="UTM Avo" panose="02040603050506020204" pitchFamily="18"/>
                <a:ea typeface="Times New Roman" panose="02020603050405020304" pitchFamily="18" charset="0"/>
                <a:cs typeface="Arial" panose="020B0604020202020204" pitchFamily="34" charset="0"/>
              </a:rPr>
              <a:t>bất</a:t>
            </a:r>
            <a:r>
              <a:rPr lang="en-US" sz="2997" b="1">
                <a:solidFill>
                  <a:srgbClr val="000000"/>
                </a:solidFill>
                <a:latin typeface="UTM Avo" panose="02040603050506020204" pitchFamily="18"/>
                <a:ea typeface="Times New Roman" panose="02020603050405020304" pitchFamily="18" charset="0"/>
                <a:cs typeface="Arial" panose="020B0604020202020204" pitchFamily="34" charset="0"/>
              </a:rPr>
              <a:t> ngờ”.</a:t>
            </a:r>
            <a:endParaRPr lang="en-US" sz="2997" b="1" dirty="0">
              <a:latin typeface="UTM Avo" panose="02040603050506020204" pitchFamily="18"/>
              <a:ea typeface="Times New Roman" panose="02020603050405020304" pitchFamily="18" charset="0"/>
              <a:cs typeface="Arial" panose="020B0604020202020204" pitchFamily="34" charset="0"/>
            </a:endParaRPr>
          </a:p>
        </p:txBody>
      </p:sp>
      <p:pic>
        <p:nvPicPr>
          <p:cNvPr id="15" name="Picture 18">
            <a:extLst>
              <a:ext uri="{FF2B5EF4-FFF2-40B4-BE49-F238E27FC236}">
                <a16:creationId xmlns:a16="http://schemas.microsoft.com/office/drawing/2014/main" id="{03A8E1F0-CA44-7E96-1AD6-6931D3E01A3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721273">
            <a:off x="5987083" y="2235526"/>
            <a:ext cx="248402" cy="263207"/>
          </a:xfrm>
          <a:prstGeom prst="rect">
            <a:avLst/>
          </a:prstGeom>
        </p:spPr>
      </p:pic>
      <p:pic>
        <p:nvPicPr>
          <p:cNvPr id="12" name="Picture 27">
            <a:extLst>
              <a:ext uri="{FF2B5EF4-FFF2-40B4-BE49-F238E27FC236}">
                <a16:creationId xmlns:a16="http://schemas.microsoft.com/office/drawing/2014/main" id="{8D07EAAF-45E2-2F35-9F60-2F9C78182845}"/>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b="14179"/>
          <a:stretch>
            <a:fillRect/>
          </a:stretch>
        </p:blipFill>
        <p:spPr>
          <a:xfrm rot="1992909">
            <a:off x="5984091" y="1511843"/>
            <a:ext cx="461797" cy="887914"/>
          </a:xfrm>
          <a:prstGeom prst="rect">
            <a:avLst/>
          </a:prstGeom>
        </p:spPr>
      </p:pic>
    </p:spTree>
    <p:extLst>
      <p:ext uri="{BB962C8B-B14F-4D97-AF65-F5344CB8AC3E}">
        <p14:creationId xmlns:p14="http://schemas.microsoft.com/office/powerpoint/2010/main" val="40838855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14C2A2E4-DFED-7C0B-1AA6-05A20AB8F6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8963">
            <a:off x="-3185618" y="5653616"/>
            <a:ext cx="10146594" cy="3906439"/>
          </a:xfrm>
          <a:prstGeom prst="rect">
            <a:avLst/>
          </a:prstGeom>
        </p:spPr>
      </p:pic>
      <p:pic>
        <p:nvPicPr>
          <p:cNvPr id="11" name="Picture 15">
            <a:extLst>
              <a:ext uri="{FF2B5EF4-FFF2-40B4-BE49-F238E27FC236}">
                <a16:creationId xmlns:a16="http://schemas.microsoft.com/office/drawing/2014/main" id="{C17291ED-6FAD-04C0-ABF1-5959A44B184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83714" y="5461304"/>
            <a:ext cx="1021462" cy="1021462"/>
          </a:xfrm>
          <a:prstGeom prst="rect">
            <a:avLst/>
          </a:prstGeom>
        </p:spPr>
      </p:pic>
      <p:sp>
        <p:nvSpPr>
          <p:cNvPr id="12" name="Rectangle 11">
            <a:extLst>
              <a:ext uri="{FF2B5EF4-FFF2-40B4-BE49-F238E27FC236}">
                <a16:creationId xmlns:a16="http://schemas.microsoft.com/office/drawing/2014/main" id="{544989B3-B036-EBF6-4D7C-CB5E7ABB640E}"/>
              </a:ext>
            </a:extLst>
          </p:cNvPr>
          <p:cNvSpPr/>
          <p:nvPr/>
        </p:nvSpPr>
        <p:spPr>
          <a:xfrm>
            <a:off x="2888538" y="1913078"/>
            <a:ext cx="6462852" cy="1128386"/>
          </a:xfrm>
          <a:prstGeom prst="rect">
            <a:avLst/>
          </a:prstGeom>
        </p:spPr>
        <p:txBody>
          <a:bodyPr wrap="square">
            <a:spAutoFit/>
          </a:bodyPr>
          <a:lstStyle/>
          <a:p>
            <a:pPr algn="ctr">
              <a:lnSpc>
                <a:spcPct val="150000"/>
              </a:lnSpc>
              <a:tabLst>
                <a:tab pos="274469" algn="l"/>
              </a:tabLst>
            </a:pPr>
            <a:r>
              <a:rPr lang="en-US" sz="2400" b="1" dirty="0">
                <a:solidFill>
                  <a:srgbClr val="C00000"/>
                </a:solidFill>
                <a:latin typeface="UTM Avo" panose="02040603050506020204" pitchFamily="18"/>
                <a:ea typeface="Times New Roman" panose="02020603050405020304" pitchFamily="18" charset="0"/>
                <a:cs typeface="Arial" panose="020B0604020202020204" pitchFamily="34" charset="0"/>
              </a:rPr>
              <a:t>Bài </a:t>
            </a:r>
            <a:r>
              <a:rPr lang="en-US" sz="2400" b="1" dirty="0" err="1">
                <a:solidFill>
                  <a:srgbClr val="C00000"/>
                </a:solidFill>
                <a:latin typeface="UTM Avo" panose="02040603050506020204" pitchFamily="18"/>
                <a:ea typeface="Times New Roman" panose="02020603050405020304" pitchFamily="18" charset="0"/>
                <a:cs typeface="Arial" panose="020B0604020202020204" pitchFamily="34" charset="0"/>
              </a:rPr>
              <a:t>tập</a:t>
            </a:r>
            <a:r>
              <a:rPr lang="en-US" sz="2400" b="1" dirty="0">
                <a:solidFill>
                  <a:srgbClr val="C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hãy</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tóm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tắt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văn bản</a:t>
            </a:r>
          </a:p>
          <a:p>
            <a:pPr algn="ctr">
              <a:lnSpc>
                <a:spcPct val="150000"/>
              </a:lnSpc>
              <a:tabLst>
                <a:tab pos="274469" algn="l"/>
              </a:tabLst>
            </a:pPr>
            <a:r>
              <a:rPr lang="en-US" sz="2400" b="1">
                <a:solidFill>
                  <a:srgbClr val="000000"/>
                </a:solidFill>
                <a:latin typeface="UTM Avo" panose="02040603050506020204" pitchFamily="18"/>
                <a:ea typeface="Times New Roman" panose="02020603050405020304" pitchFamily="18" charset="0"/>
                <a:cs typeface="Arial" panose="020B0604020202020204" pitchFamily="34" charset="0"/>
              </a:rPr>
              <a:t>Những </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phát minh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tình</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cờ</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bất</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ngờ</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b="1" dirty="0">
              <a:latin typeface="UTM Avo" panose="02040603050506020204" pitchFamily="18"/>
              <a:ea typeface="Times New Roman" panose="02020603050405020304" pitchFamily="18" charset="0"/>
              <a:cs typeface="Arial" panose="020B0604020202020204" pitchFamily="34" charset="0"/>
            </a:endParaRPr>
          </a:p>
        </p:txBody>
      </p:sp>
      <p:grpSp>
        <p:nvGrpSpPr>
          <p:cNvPr id="13" name="Group 14">
            <a:extLst>
              <a:ext uri="{FF2B5EF4-FFF2-40B4-BE49-F238E27FC236}">
                <a16:creationId xmlns:a16="http://schemas.microsoft.com/office/drawing/2014/main" id="{2B5DFE33-95D6-4FB3-93C1-E592EA484E49}"/>
              </a:ext>
            </a:extLst>
          </p:cNvPr>
          <p:cNvGrpSpPr/>
          <p:nvPr/>
        </p:nvGrpSpPr>
        <p:grpSpPr>
          <a:xfrm>
            <a:off x="1173794" y="3484407"/>
            <a:ext cx="4795382" cy="1965144"/>
            <a:chOff x="0" y="0"/>
            <a:chExt cx="7702470" cy="3661959"/>
          </a:xfrm>
        </p:grpSpPr>
        <p:sp>
          <p:nvSpPr>
            <p:cNvPr id="14" name="Freeform 15">
              <a:extLst>
                <a:ext uri="{FF2B5EF4-FFF2-40B4-BE49-F238E27FC236}">
                  <a16:creationId xmlns:a16="http://schemas.microsoft.com/office/drawing/2014/main" id="{D08130BA-5BB4-DA4E-DF59-C7335F72BDDB}"/>
                </a:ext>
              </a:extLst>
            </p:cNvPr>
            <p:cNvSpPr/>
            <p:nvPr/>
          </p:nvSpPr>
          <p:spPr>
            <a:xfrm>
              <a:off x="-1" y="0"/>
              <a:ext cx="7710129" cy="3661959"/>
            </a:xfrm>
            <a:custGeom>
              <a:avLst/>
              <a:gdLst/>
              <a:ahLst/>
              <a:cxnLst/>
              <a:rect l="l" t="t" r="r" b="b"/>
              <a:pathLst>
                <a:path w="7710129" h="3661959">
                  <a:moveTo>
                    <a:pt x="7203690" y="3645040"/>
                  </a:moveTo>
                  <a:cubicBezTo>
                    <a:pt x="7203690" y="3645040"/>
                    <a:pt x="6966694" y="3635070"/>
                    <a:pt x="6604555" y="3648515"/>
                  </a:cubicBezTo>
                  <a:cubicBezTo>
                    <a:pt x="6242417" y="3661959"/>
                    <a:pt x="490924" y="3661959"/>
                    <a:pt x="490924" y="3661959"/>
                  </a:cubicBezTo>
                  <a:cubicBezTo>
                    <a:pt x="245502" y="3661959"/>
                    <a:pt x="32509" y="3564691"/>
                    <a:pt x="31032" y="3404577"/>
                  </a:cubicBezTo>
                  <a:cubicBezTo>
                    <a:pt x="31032" y="3404577"/>
                    <a:pt x="0" y="2067875"/>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7157142" y="0"/>
                    <a:pt x="7157142" y="0"/>
                  </a:cubicBezTo>
                  <a:cubicBezTo>
                    <a:pt x="7469043" y="0"/>
                    <a:pt x="7702471" y="101069"/>
                    <a:pt x="7694613" y="303616"/>
                  </a:cubicBezTo>
                  <a:cubicBezTo>
                    <a:pt x="7694613" y="303616"/>
                    <a:pt x="7692618" y="1937947"/>
                    <a:pt x="7701374" y="2704990"/>
                  </a:cubicBezTo>
                  <a:cubicBezTo>
                    <a:pt x="7710129" y="2998291"/>
                    <a:pt x="7663581" y="3331363"/>
                    <a:pt x="7663581" y="3331363"/>
                  </a:cubicBezTo>
                  <a:cubicBezTo>
                    <a:pt x="7660616" y="3511388"/>
                    <a:pt x="7449112" y="3645040"/>
                    <a:pt x="7203690" y="3645040"/>
                  </a:cubicBezTo>
                  <a:close/>
                </a:path>
              </a:pathLst>
            </a:custGeom>
            <a:solidFill>
              <a:srgbClr val="F9C041"/>
            </a:solidFill>
          </p:spPr>
        </p:sp>
      </p:grpSp>
      <p:grpSp>
        <p:nvGrpSpPr>
          <p:cNvPr id="15" name="Group 16">
            <a:extLst>
              <a:ext uri="{FF2B5EF4-FFF2-40B4-BE49-F238E27FC236}">
                <a16:creationId xmlns:a16="http://schemas.microsoft.com/office/drawing/2014/main" id="{724D6110-3555-E6AD-6AA4-DFE29AEC317C}"/>
              </a:ext>
            </a:extLst>
          </p:cNvPr>
          <p:cNvGrpSpPr/>
          <p:nvPr/>
        </p:nvGrpSpPr>
        <p:grpSpPr>
          <a:xfrm rot="29465">
            <a:off x="1311408" y="3866753"/>
            <a:ext cx="4504799" cy="1473157"/>
            <a:chOff x="0" y="0"/>
            <a:chExt cx="7287466" cy="2745165"/>
          </a:xfrm>
        </p:grpSpPr>
        <p:sp>
          <p:nvSpPr>
            <p:cNvPr id="16" name="Freeform 17">
              <a:extLst>
                <a:ext uri="{FF2B5EF4-FFF2-40B4-BE49-F238E27FC236}">
                  <a16:creationId xmlns:a16="http://schemas.microsoft.com/office/drawing/2014/main" id="{F399EB00-3AA3-5454-53C6-72FF4C75F601}"/>
                </a:ext>
              </a:extLst>
            </p:cNvPr>
            <p:cNvSpPr/>
            <p:nvPr/>
          </p:nvSpPr>
          <p:spPr>
            <a:xfrm>
              <a:off x="-1" y="0"/>
              <a:ext cx="7295126" cy="2745165"/>
            </a:xfrm>
            <a:custGeom>
              <a:avLst/>
              <a:gdLst/>
              <a:ahLst/>
              <a:cxnLst/>
              <a:rect l="l" t="t" r="r" b="b"/>
              <a:pathLst>
                <a:path w="7295126" h="2745165">
                  <a:moveTo>
                    <a:pt x="6788687" y="2728246"/>
                  </a:moveTo>
                  <a:cubicBezTo>
                    <a:pt x="6788687" y="2728246"/>
                    <a:pt x="6551690" y="2718277"/>
                    <a:pt x="6189551" y="2731721"/>
                  </a:cubicBezTo>
                  <a:cubicBezTo>
                    <a:pt x="5827413" y="2745165"/>
                    <a:pt x="490924" y="2745165"/>
                    <a:pt x="490924" y="2745165"/>
                  </a:cubicBezTo>
                  <a:cubicBezTo>
                    <a:pt x="245502" y="2745165"/>
                    <a:pt x="32509" y="2647897"/>
                    <a:pt x="31032" y="2487783"/>
                  </a:cubicBezTo>
                  <a:cubicBezTo>
                    <a:pt x="31032" y="2487783"/>
                    <a:pt x="0" y="1357729"/>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742138" y="0"/>
                    <a:pt x="6742138" y="0"/>
                  </a:cubicBezTo>
                  <a:cubicBezTo>
                    <a:pt x="7054039" y="0"/>
                    <a:pt x="7287467" y="101069"/>
                    <a:pt x="7279609" y="303616"/>
                  </a:cubicBezTo>
                  <a:cubicBezTo>
                    <a:pt x="7279609" y="303616"/>
                    <a:pt x="7277614" y="1290997"/>
                    <a:pt x="7286370" y="1788196"/>
                  </a:cubicBezTo>
                  <a:cubicBezTo>
                    <a:pt x="7295125" y="2081497"/>
                    <a:pt x="7248577" y="2414569"/>
                    <a:pt x="7248577" y="2414569"/>
                  </a:cubicBezTo>
                  <a:cubicBezTo>
                    <a:pt x="7245612" y="2594594"/>
                    <a:pt x="7034109" y="2728246"/>
                    <a:pt x="6788687" y="2728246"/>
                  </a:cubicBezTo>
                  <a:close/>
                </a:path>
              </a:pathLst>
            </a:custGeom>
            <a:solidFill>
              <a:srgbClr val="FFF6EA"/>
            </a:solidFill>
          </p:spPr>
        </p:sp>
      </p:grpSp>
      <p:pic>
        <p:nvPicPr>
          <p:cNvPr id="17" name="Picture 18">
            <a:extLst>
              <a:ext uri="{FF2B5EF4-FFF2-40B4-BE49-F238E27FC236}">
                <a16:creationId xmlns:a16="http://schemas.microsoft.com/office/drawing/2014/main" id="{F272459B-C7C3-4FDA-41F9-03DAA85E4C90}"/>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721273">
            <a:off x="3546239" y="3468373"/>
            <a:ext cx="248402" cy="263207"/>
          </a:xfrm>
          <a:prstGeom prst="rect">
            <a:avLst/>
          </a:prstGeom>
        </p:spPr>
      </p:pic>
      <p:pic>
        <p:nvPicPr>
          <p:cNvPr id="18" name="Picture 19">
            <a:extLst>
              <a:ext uri="{FF2B5EF4-FFF2-40B4-BE49-F238E27FC236}">
                <a16:creationId xmlns:a16="http://schemas.microsoft.com/office/drawing/2014/main" id="{69C705AE-2D3A-06BA-460F-B2ACB6A8AB16}"/>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b="14179"/>
          <a:stretch>
            <a:fillRect/>
          </a:stretch>
        </p:blipFill>
        <p:spPr>
          <a:xfrm rot="20507486">
            <a:off x="3386661" y="3127119"/>
            <a:ext cx="263441" cy="506527"/>
          </a:xfrm>
          <a:prstGeom prst="rect">
            <a:avLst/>
          </a:prstGeom>
        </p:spPr>
      </p:pic>
      <p:grpSp>
        <p:nvGrpSpPr>
          <p:cNvPr id="19" name="Group 22">
            <a:extLst>
              <a:ext uri="{FF2B5EF4-FFF2-40B4-BE49-F238E27FC236}">
                <a16:creationId xmlns:a16="http://schemas.microsoft.com/office/drawing/2014/main" id="{10A024AA-4029-6C16-CFFF-C5B800A71132}"/>
              </a:ext>
            </a:extLst>
          </p:cNvPr>
          <p:cNvGrpSpPr/>
          <p:nvPr/>
        </p:nvGrpSpPr>
        <p:grpSpPr>
          <a:xfrm>
            <a:off x="6323373" y="3484407"/>
            <a:ext cx="4696367" cy="1965144"/>
            <a:chOff x="0" y="0"/>
            <a:chExt cx="7702470" cy="3661959"/>
          </a:xfrm>
        </p:grpSpPr>
        <p:sp>
          <p:nvSpPr>
            <p:cNvPr id="20" name="Freeform 23">
              <a:extLst>
                <a:ext uri="{FF2B5EF4-FFF2-40B4-BE49-F238E27FC236}">
                  <a16:creationId xmlns:a16="http://schemas.microsoft.com/office/drawing/2014/main" id="{FEDA15FC-4817-7A3D-64AA-EFFFD2B9861F}"/>
                </a:ext>
              </a:extLst>
            </p:cNvPr>
            <p:cNvSpPr/>
            <p:nvPr/>
          </p:nvSpPr>
          <p:spPr>
            <a:xfrm>
              <a:off x="-1" y="0"/>
              <a:ext cx="7710129" cy="3661959"/>
            </a:xfrm>
            <a:custGeom>
              <a:avLst/>
              <a:gdLst/>
              <a:ahLst/>
              <a:cxnLst/>
              <a:rect l="l" t="t" r="r" b="b"/>
              <a:pathLst>
                <a:path w="7710129" h="3661959">
                  <a:moveTo>
                    <a:pt x="7203690" y="3645040"/>
                  </a:moveTo>
                  <a:cubicBezTo>
                    <a:pt x="7203690" y="3645040"/>
                    <a:pt x="6966694" y="3635070"/>
                    <a:pt x="6604555" y="3648515"/>
                  </a:cubicBezTo>
                  <a:cubicBezTo>
                    <a:pt x="6242417" y="3661959"/>
                    <a:pt x="490924" y="3661959"/>
                    <a:pt x="490924" y="3661959"/>
                  </a:cubicBezTo>
                  <a:cubicBezTo>
                    <a:pt x="245502" y="3661959"/>
                    <a:pt x="32509" y="3564691"/>
                    <a:pt x="31032" y="3404577"/>
                  </a:cubicBezTo>
                  <a:cubicBezTo>
                    <a:pt x="31032" y="3404577"/>
                    <a:pt x="0" y="2067875"/>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7157142" y="0"/>
                    <a:pt x="7157142" y="0"/>
                  </a:cubicBezTo>
                  <a:cubicBezTo>
                    <a:pt x="7469043" y="0"/>
                    <a:pt x="7702471" y="101069"/>
                    <a:pt x="7694613" y="303616"/>
                  </a:cubicBezTo>
                  <a:cubicBezTo>
                    <a:pt x="7694613" y="303616"/>
                    <a:pt x="7692618" y="1937947"/>
                    <a:pt x="7701374" y="2704990"/>
                  </a:cubicBezTo>
                  <a:cubicBezTo>
                    <a:pt x="7710129" y="2998291"/>
                    <a:pt x="7663581" y="3331363"/>
                    <a:pt x="7663581" y="3331363"/>
                  </a:cubicBezTo>
                  <a:cubicBezTo>
                    <a:pt x="7660616" y="3511388"/>
                    <a:pt x="7449112" y="3645040"/>
                    <a:pt x="7203690" y="3645040"/>
                  </a:cubicBezTo>
                  <a:close/>
                </a:path>
              </a:pathLst>
            </a:custGeom>
            <a:solidFill>
              <a:srgbClr val="F68AA8"/>
            </a:solidFill>
          </p:spPr>
        </p:sp>
      </p:grpSp>
      <p:grpSp>
        <p:nvGrpSpPr>
          <p:cNvPr id="21" name="Group 24">
            <a:extLst>
              <a:ext uri="{FF2B5EF4-FFF2-40B4-BE49-F238E27FC236}">
                <a16:creationId xmlns:a16="http://schemas.microsoft.com/office/drawing/2014/main" id="{8240564C-2019-724C-63DA-1B776B937E64}"/>
              </a:ext>
            </a:extLst>
          </p:cNvPr>
          <p:cNvGrpSpPr/>
          <p:nvPr/>
        </p:nvGrpSpPr>
        <p:grpSpPr>
          <a:xfrm rot="29466">
            <a:off x="6424954" y="3860887"/>
            <a:ext cx="4513230" cy="1473157"/>
            <a:chOff x="0" y="0"/>
            <a:chExt cx="7287466" cy="2745165"/>
          </a:xfrm>
        </p:grpSpPr>
        <p:sp>
          <p:nvSpPr>
            <p:cNvPr id="22" name="Freeform 25">
              <a:extLst>
                <a:ext uri="{FF2B5EF4-FFF2-40B4-BE49-F238E27FC236}">
                  <a16:creationId xmlns:a16="http://schemas.microsoft.com/office/drawing/2014/main" id="{9252CEDA-22C1-F9DD-7BB7-5E171F72F406}"/>
                </a:ext>
              </a:extLst>
            </p:cNvPr>
            <p:cNvSpPr/>
            <p:nvPr/>
          </p:nvSpPr>
          <p:spPr>
            <a:xfrm>
              <a:off x="-1" y="0"/>
              <a:ext cx="7295126" cy="2745165"/>
            </a:xfrm>
            <a:custGeom>
              <a:avLst/>
              <a:gdLst/>
              <a:ahLst/>
              <a:cxnLst/>
              <a:rect l="l" t="t" r="r" b="b"/>
              <a:pathLst>
                <a:path w="7295126" h="2745165">
                  <a:moveTo>
                    <a:pt x="6788687" y="2728246"/>
                  </a:moveTo>
                  <a:cubicBezTo>
                    <a:pt x="6788687" y="2728246"/>
                    <a:pt x="6551690" y="2718277"/>
                    <a:pt x="6189551" y="2731721"/>
                  </a:cubicBezTo>
                  <a:cubicBezTo>
                    <a:pt x="5827413" y="2745165"/>
                    <a:pt x="490924" y="2745165"/>
                    <a:pt x="490924" y="2745165"/>
                  </a:cubicBezTo>
                  <a:cubicBezTo>
                    <a:pt x="245502" y="2745165"/>
                    <a:pt x="32509" y="2647897"/>
                    <a:pt x="31032" y="2487783"/>
                  </a:cubicBezTo>
                  <a:cubicBezTo>
                    <a:pt x="31032" y="2487783"/>
                    <a:pt x="0" y="1357729"/>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742138" y="0"/>
                    <a:pt x="6742138" y="0"/>
                  </a:cubicBezTo>
                  <a:cubicBezTo>
                    <a:pt x="7054039" y="0"/>
                    <a:pt x="7287467" y="101069"/>
                    <a:pt x="7279609" y="303616"/>
                  </a:cubicBezTo>
                  <a:cubicBezTo>
                    <a:pt x="7279609" y="303616"/>
                    <a:pt x="7277614" y="1290997"/>
                    <a:pt x="7286370" y="1788196"/>
                  </a:cubicBezTo>
                  <a:cubicBezTo>
                    <a:pt x="7295125" y="2081497"/>
                    <a:pt x="7248577" y="2414569"/>
                    <a:pt x="7248577" y="2414569"/>
                  </a:cubicBezTo>
                  <a:cubicBezTo>
                    <a:pt x="7245612" y="2594594"/>
                    <a:pt x="7034109" y="2728246"/>
                    <a:pt x="6788687" y="2728246"/>
                  </a:cubicBezTo>
                  <a:close/>
                </a:path>
              </a:pathLst>
            </a:custGeom>
            <a:solidFill>
              <a:srgbClr val="FFF6EA"/>
            </a:solidFill>
          </p:spPr>
        </p:sp>
      </p:grpSp>
      <p:pic>
        <p:nvPicPr>
          <p:cNvPr id="23" name="Picture 26">
            <a:extLst>
              <a:ext uri="{FF2B5EF4-FFF2-40B4-BE49-F238E27FC236}">
                <a16:creationId xmlns:a16="http://schemas.microsoft.com/office/drawing/2014/main" id="{93A1D21C-F7B3-4380-7A66-E5BD4B156F5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721272">
            <a:off x="8660599" y="3491095"/>
            <a:ext cx="248402" cy="263207"/>
          </a:xfrm>
          <a:prstGeom prst="rect">
            <a:avLst/>
          </a:prstGeom>
        </p:spPr>
      </p:pic>
      <p:pic>
        <p:nvPicPr>
          <p:cNvPr id="24" name="Picture 27">
            <a:extLst>
              <a:ext uri="{FF2B5EF4-FFF2-40B4-BE49-F238E27FC236}">
                <a16:creationId xmlns:a16="http://schemas.microsoft.com/office/drawing/2014/main" id="{A39D08F4-C650-8A5C-BC9D-86694D803BF5}"/>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b="14179"/>
          <a:stretch>
            <a:fillRect/>
          </a:stretch>
        </p:blipFill>
        <p:spPr>
          <a:xfrm rot="1992909">
            <a:off x="8745716" y="3154533"/>
            <a:ext cx="263441" cy="506527"/>
          </a:xfrm>
          <a:prstGeom prst="rect">
            <a:avLst/>
          </a:prstGeom>
        </p:spPr>
      </p:pic>
      <p:sp>
        <p:nvSpPr>
          <p:cNvPr id="25" name="TextBox 24">
            <a:extLst>
              <a:ext uri="{FF2B5EF4-FFF2-40B4-BE49-F238E27FC236}">
                <a16:creationId xmlns:a16="http://schemas.microsoft.com/office/drawing/2014/main" id="{CEAE3F04-2261-D49C-83D0-4E89399795CF}"/>
              </a:ext>
            </a:extLst>
          </p:cNvPr>
          <p:cNvSpPr txBox="1"/>
          <p:nvPr/>
        </p:nvSpPr>
        <p:spPr>
          <a:xfrm>
            <a:off x="4917631" y="1219675"/>
            <a:ext cx="2044149" cy="461665"/>
          </a:xfrm>
          <a:prstGeom prst="rect">
            <a:avLst/>
          </a:prstGeom>
          <a:noFill/>
        </p:spPr>
        <p:txBody>
          <a:bodyPr wrap="none" rtlCol="0">
            <a:spAutoFit/>
          </a:bodyPr>
          <a:lstStyle/>
          <a:p>
            <a:r>
              <a:rPr lang="vi-VN" sz="2400" b="1" dirty="0">
                <a:latin typeface="UTM Avo" panose="02040603050506020204" pitchFamily="18"/>
              </a:rPr>
              <a:t>a. Chuẩn bị</a:t>
            </a:r>
            <a:endParaRPr lang="en-US" sz="2400" b="1" dirty="0">
              <a:latin typeface="UTM Avo" panose="02040603050506020204" pitchFamily="18"/>
            </a:endParaRPr>
          </a:p>
        </p:txBody>
      </p:sp>
      <p:sp>
        <p:nvSpPr>
          <p:cNvPr id="26" name="Rectangle 25">
            <a:extLst>
              <a:ext uri="{FF2B5EF4-FFF2-40B4-BE49-F238E27FC236}">
                <a16:creationId xmlns:a16="http://schemas.microsoft.com/office/drawing/2014/main" id="{1BC8720B-A852-A634-7391-230C740E78F0}"/>
              </a:ext>
            </a:extLst>
          </p:cNvPr>
          <p:cNvSpPr/>
          <p:nvPr/>
        </p:nvSpPr>
        <p:spPr>
          <a:xfrm>
            <a:off x="1231268" y="3965934"/>
            <a:ext cx="4571463" cy="1121846"/>
          </a:xfrm>
          <a:prstGeom prst="rect">
            <a:avLst/>
          </a:prstGeom>
        </p:spPr>
        <p:txBody>
          <a:bodyPr wrap="square">
            <a:spAutoFit/>
          </a:bodyPr>
          <a:lstStyle/>
          <a:p>
            <a:pPr algn="ctr">
              <a:lnSpc>
                <a:spcPct val="150000"/>
              </a:lnSpc>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Đọc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kĩ</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văn bản </a:t>
            </a:r>
            <a:r>
              <a:rPr lang="en-US"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Những</a:t>
            </a:r>
            <a:r>
              <a:rPr lang="en-US" sz="2400" i="1" dirty="0">
                <a:solidFill>
                  <a:srgbClr val="000000"/>
                </a:solidFill>
                <a:latin typeface="UTM Avo" panose="02040603050506020204" pitchFamily="18"/>
                <a:ea typeface="Times New Roman" panose="02020603050405020304" pitchFamily="18" charset="0"/>
                <a:cs typeface="Arial" panose="020B0604020202020204" pitchFamily="34" charset="0"/>
              </a:rPr>
              <a:t> phát minh "</a:t>
            </a:r>
            <a:r>
              <a:rPr lang="en-US"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tình</a:t>
            </a:r>
            <a:r>
              <a:rPr lang="en-US"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cờ</a:t>
            </a:r>
            <a:r>
              <a:rPr lang="en-US"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en-US"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bất</a:t>
            </a:r>
            <a:r>
              <a:rPr lang="en-US" sz="2400" i="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i="1" dirty="0" err="1">
                <a:solidFill>
                  <a:srgbClr val="000000"/>
                </a:solidFill>
                <a:latin typeface="UTM Avo" panose="02040603050506020204" pitchFamily="18"/>
                <a:ea typeface="Times New Roman" panose="02020603050405020304" pitchFamily="18" charset="0"/>
                <a:cs typeface="Arial" panose="020B0604020202020204" pitchFamily="34" charset="0"/>
              </a:rPr>
              <a:t>ngờ</a:t>
            </a:r>
            <a:r>
              <a:rPr lang="en-US" sz="2400" i="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cs typeface="Arial" panose="020B0604020202020204" pitchFamily="34" charset="0"/>
            </a:endParaRPr>
          </a:p>
        </p:txBody>
      </p:sp>
      <p:sp>
        <p:nvSpPr>
          <p:cNvPr id="27" name="Rectangle 26">
            <a:extLst>
              <a:ext uri="{FF2B5EF4-FFF2-40B4-BE49-F238E27FC236}">
                <a16:creationId xmlns:a16="http://schemas.microsoft.com/office/drawing/2014/main" id="{E5D234DB-AE6C-D1E1-F353-3E68A840FDBB}"/>
              </a:ext>
            </a:extLst>
          </p:cNvPr>
          <p:cNvSpPr/>
          <p:nvPr/>
        </p:nvSpPr>
        <p:spPr>
          <a:xfrm>
            <a:off x="6853803" y="3988011"/>
            <a:ext cx="3861993" cy="1121846"/>
          </a:xfrm>
          <a:prstGeom prst="rect">
            <a:avLst/>
          </a:prstGeom>
        </p:spPr>
        <p:txBody>
          <a:bodyPr wrap="square">
            <a:spAutoFit/>
          </a:bodyPr>
          <a:lstStyle/>
          <a:p>
            <a:pPr algn="ctr">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Dự kiến cách trình bày </a:t>
            </a:r>
          </a:p>
          <a:p>
            <a:pPr algn="ctr">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bản tóm tắt.</a:t>
            </a:r>
            <a:endParaRPr lang="en-US" sz="24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4027830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randombar(horizontal)">
                                      <p:cBhvr>
                                        <p:cTn id="19" dur="500"/>
                                        <p:tgtEl>
                                          <p:spTgt spid="13"/>
                                        </p:tgtEl>
                                      </p:cBhvr>
                                    </p:animEffect>
                                  </p:childTnLst>
                                </p:cTn>
                              </p:par>
                              <p:par>
                                <p:cTn id="20" presetID="14" presetClass="entr" presetSubtype="1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randombar(horizontal)">
                                      <p:cBhvr>
                                        <p:cTn id="22" dur="500"/>
                                        <p:tgtEl>
                                          <p:spTgt spid="15"/>
                                        </p:tgtEl>
                                      </p:cBhvr>
                                    </p:animEffect>
                                  </p:childTnLst>
                                </p:cTn>
                              </p:par>
                              <p:par>
                                <p:cTn id="23" presetID="14" presetClass="entr" presetSubtype="1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randombar(horizontal)">
                                      <p:cBhvr>
                                        <p:cTn id="25" dur="500"/>
                                        <p:tgtEl>
                                          <p:spTgt spid="17"/>
                                        </p:tgtEl>
                                      </p:cBhvr>
                                    </p:animEffect>
                                  </p:childTnLst>
                                </p:cTn>
                              </p:par>
                              <p:par>
                                <p:cTn id="26" presetID="14" presetClass="entr" presetSubtype="1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randombar(horizontal)">
                                      <p:cBhvr>
                                        <p:cTn id="28" dur="500"/>
                                        <p:tgtEl>
                                          <p:spTgt spid="1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randombar(horizontal)">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randombar(horizontal)">
                                      <p:cBhvr>
                                        <p:cTn id="36" dur="500"/>
                                        <p:tgtEl>
                                          <p:spTgt spid="19"/>
                                        </p:tgtEl>
                                      </p:cBhvr>
                                    </p:animEffect>
                                  </p:childTnLst>
                                </p:cTn>
                              </p:par>
                              <p:par>
                                <p:cTn id="37" presetID="14" presetClass="entr" presetSubtype="1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randombar(horizontal)">
                                      <p:cBhvr>
                                        <p:cTn id="39" dur="500"/>
                                        <p:tgtEl>
                                          <p:spTgt spid="21"/>
                                        </p:tgtEl>
                                      </p:cBhvr>
                                    </p:animEffect>
                                  </p:childTnLst>
                                </p:cTn>
                              </p:par>
                              <p:par>
                                <p:cTn id="40" presetID="14" presetClass="entr" presetSubtype="10" fill="hold"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randombar(horizontal)">
                                      <p:cBhvr>
                                        <p:cTn id="42" dur="500"/>
                                        <p:tgtEl>
                                          <p:spTgt spid="23"/>
                                        </p:tgtEl>
                                      </p:cBhvr>
                                    </p:animEffect>
                                  </p:childTnLst>
                                </p:cTn>
                              </p:par>
                              <p:par>
                                <p:cTn id="43" presetID="14" presetClass="entr" presetSubtype="1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randombar(horizontal)">
                                      <p:cBhvr>
                                        <p:cTn id="45" dur="500"/>
                                        <p:tgtEl>
                                          <p:spTgt spid="24"/>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randombar(horizontal)">
                                      <p:cBhvr>
                                        <p:cTn id="4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A178514-8CB1-3C57-A5EC-E2A7B0EB4FB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8963">
            <a:off x="-3185618" y="5653616"/>
            <a:ext cx="10146594" cy="3906439"/>
          </a:xfrm>
          <a:prstGeom prst="rect">
            <a:avLst/>
          </a:prstGeom>
        </p:spPr>
      </p:pic>
      <p:pic>
        <p:nvPicPr>
          <p:cNvPr id="4" name="Picture 14">
            <a:extLst>
              <a:ext uri="{FF2B5EF4-FFF2-40B4-BE49-F238E27FC236}">
                <a16:creationId xmlns:a16="http://schemas.microsoft.com/office/drawing/2014/main" id="{4926DEE8-06F4-20CE-4591-9D954CF7E87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887679" y="5757160"/>
            <a:ext cx="952743" cy="952743"/>
          </a:xfrm>
          <a:prstGeom prst="rect">
            <a:avLst/>
          </a:prstGeom>
        </p:spPr>
      </p:pic>
      <p:pic>
        <p:nvPicPr>
          <p:cNvPr id="5" name="Picture 15">
            <a:extLst>
              <a:ext uri="{FF2B5EF4-FFF2-40B4-BE49-F238E27FC236}">
                <a16:creationId xmlns:a16="http://schemas.microsoft.com/office/drawing/2014/main" id="{FF8C08CC-E117-B8F3-D7E9-2B507BB596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321446" y="6347269"/>
            <a:ext cx="1021462" cy="1021462"/>
          </a:xfrm>
          <a:prstGeom prst="rect">
            <a:avLst/>
          </a:prstGeom>
        </p:spPr>
      </p:pic>
      <p:sp>
        <p:nvSpPr>
          <p:cNvPr id="6" name="TextBox 5">
            <a:extLst>
              <a:ext uri="{FF2B5EF4-FFF2-40B4-BE49-F238E27FC236}">
                <a16:creationId xmlns:a16="http://schemas.microsoft.com/office/drawing/2014/main" id="{A6762628-FAB6-3DF9-D727-7624C2D59E98}"/>
              </a:ext>
            </a:extLst>
          </p:cNvPr>
          <p:cNvSpPr txBox="1"/>
          <p:nvPr/>
        </p:nvSpPr>
        <p:spPr>
          <a:xfrm>
            <a:off x="5396129" y="1237724"/>
            <a:ext cx="1399742" cy="461665"/>
          </a:xfrm>
          <a:prstGeom prst="rect">
            <a:avLst/>
          </a:prstGeom>
          <a:noFill/>
        </p:spPr>
        <p:txBody>
          <a:bodyPr wrap="none" rtlCol="0">
            <a:spAutoFit/>
          </a:bodyPr>
          <a:lstStyle/>
          <a:p>
            <a:r>
              <a:rPr lang="vi-VN" sz="2400" b="1" dirty="0">
                <a:latin typeface="UTM Avo" panose="02040603050506020204" pitchFamily="18"/>
              </a:rPr>
              <a:t>b. Tìm ý</a:t>
            </a:r>
            <a:endParaRPr lang="en-US" sz="2400" b="1" dirty="0">
              <a:latin typeface="UTM Avo" panose="02040603050506020204" pitchFamily="18"/>
            </a:endParaRPr>
          </a:p>
        </p:txBody>
      </p:sp>
      <p:sp>
        <p:nvSpPr>
          <p:cNvPr id="7" name="Rectangle 6">
            <a:extLst>
              <a:ext uri="{FF2B5EF4-FFF2-40B4-BE49-F238E27FC236}">
                <a16:creationId xmlns:a16="http://schemas.microsoft.com/office/drawing/2014/main" id="{44A1CAF5-8900-F240-9173-18E3436348F7}"/>
              </a:ext>
            </a:extLst>
          </p:cNvPr>
          <p:cNvSpPr/>
          <p:nvPr/>
        </p:nvSpPr>
        <p:spPr>
          <a:xfrm>
            <a:off x="2620187" y="1865325"/>
            <a:ext cx="6951626" cy="3891835"/>
          </a:xfrm>
          <a:prstGeom prst="rect">
            <a:avLst/>
          </a:prstGeom>
        </p:spPr>
        <p:txBody>
          <a:bodyPr wrap="square">
            <a:spAutoFit/>
          </a:bodyPr>
          <a:lstStyle/>
          <a:p>
            <a:pPr marL="456743" indent="-456743" algn="just">
              <a:lnSpc>
                <a:spcPct val="150000"/>
              </a:lnSpc>
              <a:buFontTx/>
              <a:buChar char="-"/>
            </a:pPr>
            <a:r>
              <a:rPr lang="en-US" sz="2400" dirty="0">
                <a:latin typeface="UTM Avo" panose="02040603050506020204" pitchFamily="18"/>
                <a:ea typeface="Calibri" panose="020F0502020204030204" pitchFamily="34" charset="0"/>
                <a:cs typeface="Arial" panose="020B0604020202020204" pitchFamily="34" charset="0"/>
              </a:rPr>
              <a:t>Văn bản </a:t>
            </a:r>
            <a:r>
              <a:rPr lang="en-US" sz="2400" dirty="0" err="1">
                <a:latin typeface="UTM Avo" panose="02040603050506020204" pitchFamily="18"/>
                <a:ea typeface="Calibri" panose="020F0502020204030204" pitchFamily="34" charset="0"/>
                <a:cs typeface="Arial" panose="020B0604020202020204" pitchFamily="34" charset="0"/>
              </a:rPr>
              <a:t>thuật</a:t>
            </a:r>
            <a:r>
              <a:rPr lang="en-US" sz="2400" dirty="0">
                <a:latin typeface="UTM Avo" panose="02040603050506020204" pitchFamily="18"/>
                <a:ea typeface="Calibri" panose="020F0502020204030204" pitchFamily="34" charset="0"/>
                <a:cs typeface="Arial" panose="020B0604020202020204" pitchFamily="34" charset="0"/>
              </a:rPr>
              <a:t> lại </a:t>
            </a:r>
            <a:r>
              <a:rPr lang="en-US" sz="2400" dirty="0" err="1">
                <a:latin typeface="UTM Avo" panose="02040603050506020204" pitchFamily="18"/>
                <a:ea typeface="Calibri" panose="020F0502020204030204" pitchFamily="34" charset="0"/>
                <a:cs typeface="Arial" panose="020B0604020202020204" pitchFamily="34" charset="0"/>
              </a:rPr>
              <a:t>những</a:t>
            </a:r>
            <a:r>
              <a:rPr lang="en-US" sz="2400" dirty="0">
                <a:latin typeface="UTM Avo" panose="02040603050506020204" pitchFamily="18"/>
                <a:ea typeface="Calibri" panose="020F0502020204030204" pitchFamily="34" charset="0"/>
                <a:cs typeface="Arial" panose="020B0604020202020204" pitchFamily="34" charset="0"/>
              </a:rPr>
              <a:t> phát minh nào? </a:t>
            </a:r>
            <a:endParaRPr lang="vi-VN" sz="2400" dirty="0">
              <a:latin typeface="UTM Avo" panose="02040603050506020204" pitchFamily="18"/>
              <a:ea typeface="Calibri" panose="020F0502020204030204" pitchFamily="34" charset="0"/>
              <a:cs typeface="Arial" panose="020B0604020202020204" pitchFamily="34" charset="0"/>
            </a:endParaRPr>
          </a:p>
          <a:p>
            <a:pPr marL="456743" indent="-456743" algn="just">
              <a:lnSpc>
                <a:spcPct val="150000"/>
              </a:lnSpc>
              <a:buFontTx/>
              <a:buChar char="-"/>
            </a:pPr>
            <a:r>
              <a:rPr lang="en-US" sz="2400" dirty="0">
                <a:latin typeface="UTM Avo" panose="02040603050506020204" pitchFamily="18"/>
                <a:ea typeface="Calibri" panose="020F0502020204030204" pitchFamily="34" charset="0"/>
                <a:cs typeface="Arial" panose="020B0604020202020204" pitchFamily="34" charset="0"/>
              </a:rPr>
              <a:t>Thứ tự của các </a:t>
            </a:r>
            <a:r>
              <a:rPr lang="en-US" sz="2400" dirty="0" err="1">
                <a:latin typeface="UTM Avo" panose="02040603050506020204" pitchFamily="18"/>
                <a:ea typeface="Calibri" panose="020F0502020204030204" pitchFamily="34" charset="0"/>
                <a:cs typeface="Arial" panose="020B0604020202020204" pitchFamily="34" charset="0"/>
              </a:rPr>
              <a:t>thông</a:t>
            </a:r>
            <a:r>
              <a:rPr lang="en-US" sz="2400" dirty="0">
                <a:latin typeface="UTM Avo" panose="02040603050506020204" pitchFamily="18"/>
                <a:ea typeface="Calibri" panose="020F0502020204030204" pitchFamily="34" charset="0"/>
                <a:cs typeface="Arial" panose="020B0604020202020204" pitchFamily="34" charset="0"/>
              </a:rPr>
              <a:t> tin </a:t>
            </a:r>
            <a:r>
              <a:rPr lang="en-US" sz="2400" dirty="0" err="1">
                <a:latin typeface="UTM Avo" panose="02040603050506020204" pitchFamily="18"/>
                <a:ea typeface="Calibri" panose="020F0502020204030204" pitchFamily="34" charset="0"/>
                <a:cs typeface="Arial" panose="020B0604020202020204" pitchFamily="34" charset="0"/>
              </a:rPr>
              <a:t>ấy</a:t>
            </a:r>
            <a:r>
              <a:rPr lang="en-US" sz="2400" dirty="0">
                <a:latin typeface="UTM Avo" panose="02040603050506020204" pitchFamily="18"/>
                <a:ea typeface="Calibri" panose="020F0502020204030204" pitchFamily="34" charset="0"/>
                <a:cs typeface="Arial" panose="020B0604020202020204" pitchFamily="34" charset="0"/>
              </a:rPr>
              <a:t>?</a:t>
            </a:r>
            <a:endParaRPr lang="vi-VN" sz="2400" dirty="0">
              <a:latin typeface="UTM Avo" panose="02040603050506020204" pitchFamily="18"/>
              <a:ea typeface="Calibri" panose="020F0502020204030204" pitchFamily="34" charset="0"/>
              <a:cs typeface="Arial" panose="020B0604020202020204" pitchFamily="34" charset="0"/>
            </a:endParaRPr>
          </a:p>
          <a:p>
            <a:pPr marL="456743" indent="-456743" algn="just">
              <a:lnSpc>
                <a:spcPct val="150000"/>
              </a:lnSpc>
              <a:buFontTx/>
              <a:buChar char="-"/>
            </a:pPr>
            <a:r>
              <a:rPr lang="en-US" sz="2400" dirty="0">
                <a:latin typeface="UTM Avo" panose="02040603050506020204" pitchFamily="18"/>
                <a:ea typeface="Calibri" panose="020F0502020204030204" pitchFamily="34" charset="0"/>
                <a:cs typeface="Arial" panose="020B0604020202020204" pitchFamily="34" charset="0"/>
              </a:rPr>
              <a:t>Ở mỗi phát minh:</a:t>
            </a:r>
          </a:p>
          <a:p>
            <a:pPr marL="685114" lvl="1" indent="-380619" algn="just">
              <a:lnSpc>
                <a:spcPct val="150000"/>
              </a:lnSpc>
              <a:buFont typeface="Wingdings" panose="05000000000000000000" pitchFamily="2" charset="2"/>
              <a:buChar char="§"/>
            </a:pPr>
            <a:r>
              <a:rPr lang="en-US" sz="2400" dirty="0" err="1">
                <a:latin typeface="UTM Avo" panose="02040603050506020204" pitchFamily="18"/>
                <a:ea typeface="Calibri" panose="020F0502020204030204" pitchFamily="34" charset="0"/>
                <a:cs typeface="Arial" panose="020B0604020202020204" pitchFamily="34" charset="0"/>
              </a:rPr>
              <a:t>Tên</a:t>
            </a:r>
            <a:r>
              <a:rPr lang="en-US" sz="2400" dirty="0">
                <a:latin typeface="UTM Avo" panose="02040603050506020204" pitchFamily="18"/>
                <a:ea typeface="Calibri" panose="020F0502020204030204" pitchFamily="34" charset="0"/>
                <a:cs typeface="Arial" panose="020B0604020202020204" pitchFamily="34" charset="0"/>
              </a:rPr>
              <a:t> phát minh là gì?</a:t>
            </a:r>
          </a:p>
          <a:p>
            <a:pPr marL="685114" lvl="1" indent="-380619" algn="just">
              <a:lnSpc>
                <a:spcPct val="150000"/>
              </a:lnSpc>
              <a:buFont typeface="Wingdings" panose="05000000000000000000" pitchFamily="2" charset="2"/>
              <a:buChar char="§"/>
            </a:pPr>
            <a:r>
              <a:rPr lang="en-US" sz="2400" dirty="0" err="1">
                <a:latin typeface="UTM Avo" panose="02040603050506020204" pitchFamily="18"/>
                <a:ea typeface="Calibri" panose="020F0502020204030204" pitchFamily="34" charset="0"/>
                <a:cs typeface="Arial" panose="020B0604020202020204" pitchFamily="34" charset="0"/>
              </a:rPr>
              <a:t>Tên</a:t>
            </a:r>
            <a:r>
              <a:rPr lang="en-US" sz="2400" dirty="0">
                <a:latin typeface="UTM Avo" panose="02040603050506020204" pitchFamily="18"/>
                <a:ea typeface="Calibri" panose="020F0502020204030204" pitchFamily="34" charset="0"/>
                <a:cs typeface="Arial" panose="020B0604020202020204" pitchFamily="34" charset="0"/>
              </a:rPr>
              <a:t> nhà phát minh? </a:t>
            </a:r>
          </a:p>
          <a:p>
            <a:pPr marL="685114" lvl="1" indent="-380619" algn="just">
              <a:lnSpc>
                <a:spcPct val="150000"/>
              </a:lnSpc>
              <a:buFont typeface="Wingdings" panose="05000000000000000000" pitchFamily="2" charset="2"/>
              <a:buChar char="§"/>
            </a:pPr>
            <a:r>
              <a:rPr lang="en-US" sz="2400" dirty="0" err="1">
                <a:latin typeface="UTM Avo" panose="02040603050506020204" pitchFamily="18"/>
                <a:ea typeface="Calibri" panose="020F0502020204030204" pitchFamily="34" charset="0"/>
                <a:cs typeface="Arial" panose="020B0604020202020204" pitchFamily="34" charset="0"/>
              </a:rPr>
              <a:t>Mục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đích</a:t>
            </a:r>
            <a:r>
              <a:rPr lang="en-US" sz="2400" dirty="0">
                <a:latin typeface="UTM Avo" panose="02040603050506020204" pitchFamily="18"/>
                <a:ea typeface="Calibri" panose="020F0502020204030204" pitchFamily="34" charset="0"/>
                <a:cs typeface="Arial" panose="020B0604020202020204" pitchFamily="34" charset="0"/>
              </a:rPr>
              <a:t> ban đầu?</a:t>
            </a:r>
          </a:p>
          <a:p>
            <a:pPr marL="685114" lvl="1" indent="-380619" algn="just">
              <a:lnSpc>
                <a:spcPct val="150000"/>
              </a:lnSpc>
              <a:buFont typeface="Wingdings" panose="05000000000000000000" pitchFamily="2" charset="2"/>
              <a:buChar char="§"/>
            </a:pPr>
            <a:r>
              <a:rPr lang="en-US" sz="2400" dirty="0" err="1">
                <a:latin typeface="UTM Avo" panose="02040603050506020204" pitchFamily="18"/>
                <a:ea typeface="Calibri" panose="020F0502020204030204" pitchFamily="34" charset="0"/>
                <a:cs typeface="Arial" panose="020B0604020202020204" pitchFamily="34" charset="0"/>
              </a:rPr>
              <a:t>Diễn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biến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kết</a:t>
            </a:r>
            <a:r>
              <a:rPr lang="en-US" sz="2400" dirty="0">
                <a:latin typeface="UTM Avo" panose="02040603050506020204" pitchFamily="18"/>
                <a:ea typeface="Calibri" panose="020F0502020204030204" pitchFamily="34" charset="0"/>
                <a:cs typeface="Arial" panose="020B0604020202020204" pitchFamily="34" charset="0"/>
              </a:rPr>
              <a:t> quả như thế nào?</a:t>
            </a:r>
          </a:p>
        </p:txBody>
      </p:sp>
    </p:spTree>
    <p:extLst>
      <p:ext uri="{BB962C8B-B14F-4D97-AF65-F5344CB8AC3E}">
        <p14:creationId xmlns:p14="http://schemas.microsoft.com/office/powerpoint/2010/main" val="4115571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barn(inVertical)">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7">
                                            <p:txEl>
                                              <p:pRg st="1" end="1"/>
                                            </p:txEl>
                                          </p:spTgt>
                                        </p:tgtEl>
                                        <p:attrNameLst>
                                          <p:attrName>style.visibility</p:attrName>
                                        </p:attrNameLst>
                                      </p:cBhvr>
                                      <p:to>
                                        <p:strVal val="visible"/>
                                      </p:to>
                                    </p:set>
                                    <p:animEffect transition="in" filter="barn(inVertical)">
                                      <p:cBhvr>
                                        <p:cTn id="18" dur="500"/>
                                        <p:tgtEl>
                                          <p:spTgt spid="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animEffect transition="in" filter="barn(inVertical)">
                                      <p:cBhvr>
                                        <p:cTn id="23" dur="500"/>
                                        <p:tgtEl>
                                          <p:spTgt spid="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 calcmode="lin" valueType="num">
                                      <p:cBhvr>
                                        <p:cTn id="28" dur="500" fill="hold"/>
                                        <p:tgtEl>
                                          <p:spTgt spid="7">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7">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 calcmode="lin" valueType="num">
                                      <p:cBhvr>
                                        <p:cTn id="35" dur="500" fill="hold"/>
                                        <p:tgtEl>
                                          <p:spTgt spid="7">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7">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 calcmode="lin" valueType="num">
                                      <p:cBhvr>
                                        <p:cTn id="42" dur="500" fill="hold"/>
                                        <p:tgtEl>
                                          <p:spTgt spid="7">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7">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7">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 calcmode="lin" valueType="num">
                                      <p:cBhvr>
                                        <p:cTn id="49" dur="500" fill="hold"/>
                                        <p:tgtEl>
                                          <p:spTgt spid="7">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7">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8F97522-1C8A-4FA4-38AF-45FA28E696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8963">
            <a:off x="-3185618" y="5653616"/>
            <a:ext cx="10146594" cy="3906439"/>
          </a:xfrm>
          <a:prstGeom prst="rect">
            <a:avLst/>
          </a:prstGeom>
        </p:spPr>
      </p:pic>
      <p:pic>
        <p:nvPicPr>
          <p:cNvPr id="4" name="Picture 14">
            <a:extLst>
              <a:ext uri="{FF2B5EF4-FFF2-40B4-BE49-F238E27FC236}">
                <a16:creationId xmlns:a16="http://schemas.microsoft.com/office/drawing/2014/main" id="{DC4A94F2-FF6F-233D-3B7B-1A0998A68A5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2636" y="5415787"/>
            <a:ext cx="952743" cy="952743"/>
          </a:xfrm>
          <a:prstGeom prst="rect">
            <a:avLst/>
          </a:prstGeom>
        </p:spPr>
      </p:pic>
      <p:pic>
        <p:nvPicPr>
          <p:cNvPr id="5" name="Picture 15">
            <a:extLst>
              <a:ext uri="{FF2B5EF4-FFF2-40B4-BE49-F238E27FC236}">
                <a16:creationId xmlns:a16="http://schemas.microsoft.com/office/drawing/2014/main" id="{E19AF411-BA49-0003-CCE9-344FA54DD99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215884" y="5857799"/>
            <a:ext cx="1021462" cy="1021462"/>
          </a:xfrm>
          <a:prstGeom prst="rect">
            <a:avLst/>
          </a:prstGeom>
        </p:spPr>
      </p:pic>
      <p:sp>
        <p:nvSpPr>
          <p:cNvPr id="6" name="TextBox 5">
            <a:extLst>
              <a:ext uri="{FF2B5EF4-FFF2-40B4-BE49-F238E27FC236}">
                <a16:creationId xmlns:a16="http://schemas.microsoft.com/office/drawing/2014/main" id="{8B59B957-8E61-1BDC-E9B4-D813D982C81B}"/>
              </a:ext>
            </a:extLst>
          </p:cNvPr>
          <p:cNvSpPr txBox="1"/>
          <p:nvPr/>
        </p:nvSpPr>
        <p:spPr>
          <a:xfrm>
            <a:off x="5476952" y="1246024"/>
            <a:ext cx="1238096" cy="461665"/>
          </a:xfrm>
          <a:prstGeom prst="rect">
            <a:avLst/>
          </a:prstGeom>
          <a:noFill/>
        </p:spPr>
        <p:txBody>
          <a:bodyPr wrap="none" rtlCol="0">
            <a:spAutoFit/>
          </a:bodyPr>
          <a:lstStyle/>
          <a:p>
            <a:r>
              <a:rPr lang="vi-VN" sz="2400" b="1" dirty="0">
                <a:latin typeface="UTM Avo" panose="02040603050506020204" pitchFamily="18"/>
              </a:rPr>
              <a:t>C. Viết</a:t>
            </a:r>
            <a:endParaRPr lang="en-US" sz="2400" b="1" dirty="0">
              <a:latin typeface="UTM Avo" panose="02040603050506020204" pitchFamily="18"/>
            </a:endParaRPr>
          </a:p>
        </p:txBody>
      </p:sp>
      <p:grpSp>
        <p:nvGrpSpPr>
          <p:cNvPr id="7" name="Group 6">
            <a:extLst>
              <a:ext uri="{FF2B5EF4-FFF2-40B4-BE49-F238E27FC236}">
                <a16:creationId xmlns:a16="http://schemas.microsoft.com/office/drawing/2014/main" id="{78796B8B-8A9E-E6B6-54B6-D4F46EC73600}"/>
              </a:ext>
            </a:extLst>
          </p:cNvPr>
          <p:cNvGrpSpPr/>
          <p:nvPr/>
        </p:nvGrpSpPr>
        <p:grpSpPr>
          <a:xfrm>
            <a:off x="1151147" y="1959279"/>
            <a:ext cx="9889705" cy="2482763"/>
            <a:chOff x="-1" y="473897"/>
            <a:chExt cx="7710129" cy="3063558"/>
          </a:xfrm>
        </p:grpSpPr>
        <p:sp>
          <p:nvSpPr>
            <p:cNvPr id="8" name="Freeform 7">
              <a:extLst>
                <a:ext uri="{FF2B5EF4-FFF2-40B4-BE49-F238E27FC236}">
                  <a16:creationId xmlns:a16="http://schemas.microsoft.com/office/drawing/2014/main" id="{F9931F6C-3507-D1B1-361A-C5E8B602C37E}"/>
                </a:ext>
              </a:extLst>
            </p:cNvPr>
            <p:cNvSpPr/>
            <p:nvPr/>
          </p:nvSpPr>
          <p:spPr>
            <a:xfrm>
              <a:off x="-1" y="473897"/>
              <a:ext cx="7710129" cy="3063558"/>
            </a:xfrm>
            <a:custGeom>
              <a:avLst/>
              <a:gdLst/>
              <a:ahLst/>
              <a:cxnLst/>
              <a:rect l="l" t="t" r="r" b="b"/>
              <a:pathLst>
                <a:path w="7710129" h="3661959">
                  <a:moveTo>
                    <a:pt x="7203690" y="3645040"/>
                  </a:moveTo>
                  <a:cubicBezTo>
                    <a:pt x="7203690" y="3645040"/>
                    <a:pt x="6966694" y="3635070"/>
                    <a:pt x="6604555" y="3648515"/>
                  </a:cubicBezTo>
                  <a:cubicBezTo>
                    <a:pt x="6242417" y="3661959"/>
                    <a:pt x="490924" y="3661959"/>
                    <a:pt x="490924" y="3661959"/>
                  </a:cubicBezTo>
                  <a:cubicBezTo>
                    <a:pt x="245502" y="3661959"/>
                    <a:pt x="32509" y="3564691"/>
                    <a:pt x="31032" y="3404577"/>
                  </a:cubicBezTo>
                  <a:cubicBezTo>
                    <a:pt x="31032" y="3404577"/>
                    <a:pt x="0" y="2067875"/>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7157142" y="0"/>
                    <a:pt x="7157142" y="0"/>
                  </a:cubicBezTo>
                  <a:cubicBezTo>
                    <a:pt x="7469043" y="0"/>
                    <a:pt x="7702471" y="101069"/>
                    <a:pt x="7694613" y="303616"/>
                  </a:cubicBezTo>
                  <a:cubicBezTo>
                    <a:pt x="7694613" y="303616"/>
                    <a:pt x="7692618" y="1937947"/>
                    <a:pt x="7701374" y="2704990"/>
                  </a:cubicBezTo>
                  <a:cubicBezTo>
                    <a:pt x="7710129" y="2998291"/>
                    <a:pt x="7663581" y="3331363"/>
                    <a:pt x="7663581" y="3331363"/>
                  </a:cubicBezTo>
                  <a:cubicBezTo>
                    <a:pt x="7660616" y="3511388"/>
                    <a:pt x="7449112" y="3645040"/>
                    <a:pt x="7203690" y="3645040"/>
                  </a:cubicBezTo>
                  <a:close/>
                </a:path>
              </a:pathLst>
            </a:custGeom>
            <a:solidFill>
              <a:srgbClr val="A7D2DD"/>
            </a:solidFill>
          </p:spPr>
        </p:sp>
      </p:grpSp>
      <p:grpSp>
        <p:nvGrpSpPr>
          <p:cNvPr id="9" name="Group 8">
            <a:extLst>
              <a:ext uri="{FF2B5EF4-FFF2-40B4-BE49-F238E27FC236}">
                <a16:creationId xmlns:a16="http://schemas.microsoft.com/office/drawing/2014/main" id="{25E5B50B-611A-BAA7-36C1-C762F2264DB5}"/>
              </a:ext>
            </a:extLst>
          </p:cNvPr>
          <p:cNvGrpSpPr/>
          <p:nvPr/>
        </p:nvGrpSpPr>
        <p:grpSpPr>
          <a:xfrm>
            <a:off x="1289851" y="2108147"/>
            <a:ext cx="9586874" cy="2181059"/>
            <a:chOff x="-1" y="125051"/>
            <a:chExt cx="7295126" cy="2620114"/>
          </a:xfrm>
        </p:grpSpPr>
        <p:sp>
          <p:nvSpPr>
            <p:cNvPr id="10" name="Freeform 9">
              <a:extLst>
                <a:ext uri="{FF2B5EF4-FFF2-40B4-BE49-F238E27FC236}">
                  <a16:creationId xmlns:a16="http://schemas.microsoft.com/office/drawing/2014/main" id="{C5CD4C10-569A-060F-0FEA-FBED44910829}"/>
                </a:ext>
              </a:extLst>
            </p:cNvPr>
            <p:cNvSpPr/>
            <p:nvPr/>
          </p:nvSpPr>
          <p:spPr>
            <a:xfrm>
              <a:off x="-1" y="125051"/>
              <a:ext cx="7295126" cy="2620114"/>
            </a:xfrm>
            <a:custGeom>
              <a:avLst/>
              <a:gdLst/>
              <a:ahLst/>
              <a:cxnLst/>
              <a:rect l="l" t="t" r="r" b="b"/>
              <a:pathLst>
                <a:path w="7295126" h="2745165">
                  <a:moveTo>
                    <a:pt x="6788687" y="2728246"/>
                  </a:moveTo>
                  <a:cubicBezTo>
                    <a:pt x="6788687" y="2728246"/>
                    <a:pt x="6551690" y="2718277"/>
                    <a:pt x="6189551" y="2731721"/>
                  </a:cubicBezTo>
                  <a:cubicBezTo>
                    <a:pt x="5827413" y="2745165"/>
                    <a:pt x="490924" y="2745165"/>
                    <a:pt x="490924" y="2745165"/>
                  </a:cubicBezTo>
                  <a:cubicBezTo>
                    <a:pt x="245502" y="2745165"/>
                    <a:pt x="32509" y="2647897"/>
                    <a:pt x="31032" y="2487783"/>
                  </a:cubicBezTo>
                  <a:cubicBezTo>
                    <a:pt x="31032" y="2487783"/>
                    <a:pt x="0" y="1357729"/>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742138" y="0"/>
                    <a:pt x="6742138" y="0"/>
                  </a:cubicBezTo>
                  <a:cubicBezTo>
                    <a:pt x="7054039" y="0"/>
                    <a:pt x="7287467" y="101069"/>
                    <a:pt x="7279609" y="303616"/>
                  </a:cubicBezTo>
                  <a:cubicBezTo>
                    <a:pt x="7279609" y="303616"/>
                    <a:pt x="7277614" y="1290997"/>
                    <a:pt x="7286370" y="1788196"/>
                  </a:cubicBezTo>
                  <a:cubicBezTo>
                    <a:pt x="7295125" y="2081497"/>
                    <a:pt x="7248577" y="2414569"/>
                    <a:pt x="7248577" y="2414569"/>
                  </a:cubicBezTo>
                  <a:cubicBezTo>
                    <a:pt x="7245612" y="2594594"/>
                    <a:pt x="7034109" y="2728246"/>
                    <a:pt x="6788687" y="2728246"/>
                  </a:cubicBezTo>
                  <a:close/>
                </a:path>
              </a:pathLst>
            </a:custGeom>
            <a:solidFill>
              <a:srgbClr val="FFF6EA"/>
            </a:solidFill>
          </p:spPr>
        </p:sp>
      </p:grpSp>
      <p:sp>
        <p:nvSpPr>
          <p:cNvPr id="13" name="Rectangle 12">
            <a:extLst>
              <a:ext uri="{FF2B5EF4-FFF2-40B4-BE49-F238E27FC236}">
                <a16:creationId xmlns:a16="http://schemas.microsoft.com/office/drawing/2014/main" id="{89C4276A-8CF1-E73B-B90F-CEB4DA86C107}"/>
              </a:ext>
            </a:extLst>
          </p:cNvPr>
          <p:cNvSpPr/>
          <p:nvPr/>
        </p:nvSpPr>
        <p:spPr>
          <a:xfrm>
            <a:off x="1621925" y="2139371"/>
            <a:ext cx="9077497" cy="2051716"/>
          </a:xfrm>
          <a:prstGeom prst="rect">
            <a:avLst/>
          </a:prstGeom>
        </p:spPr>
        <p:txBody>
          <a:bodyPr wrap="square">
            <a:spAutoFit/>
          </a:bodyPr>
          <a:lstStyle/>
          <a:p>
            <a:pPr algn="just">
              <a:lnSpc>
                <a:spcPct val="150000"/>
              </a:lnSpc>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Có thể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viết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bản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tóm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tắt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thành một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đoạn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văn, trong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đó</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dùng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văn của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hợp với việc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sử</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dụng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các từ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ngữ</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chỉ thứ tự hoặc từ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nối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để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nối</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các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tin cụ thể hoặc có thể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trình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bày</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các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tin chính của văn bản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một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sơ</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đồ nhất định.</a:t>
            </a:r>
            <a:endParaRPr lang="en-US" sz="2200" dirty="0">
              <a:latin typeface="UTM Avo" panose="02040603050506020204" pitchFamily="18"/>
              <a:cs typeface="Arial" panose="020B0604020202020204" pitchFamily="34" charset="0"/>
            </a:endParaRPr>
          </a:p>
        </p:txBody>
      </p:sp>
      <p:grpSp>
        <p:nvGrpSpPr>
          <p:cNvPr id="14" name="Group 6">
            <a:extLst>
              <a:ext uri="{FF2B5EF4-FFF2-40B4-BE49-F238E27FC236}">
                <a16:creationId xmlns:a16="http://schemas.microsoft.com/office/drawing/2014/main" id="{0A7CC71E-7C3E-BF9A-EC35-C8FB4ECBF759}"/>
              </a:ext>
            </a:extLst>
          </p:cNvPr>
          <p:cNvGrpSpPr/>
          <p:nvPr/>
        </p:nvGrpSpPr>
        <p:grpSpPr>
          <a:xfrm>
            <a:off x="1151147" y="4693632"/>
            <a:ext cx="9889705" cy="1640539"/>
            <a:chOff x="-1" y="314005"/>
            <a:chExt cx="7710129" cy="3166460"/>
          </a:xfrm>
        </p:grpSpPr>
        <p:sp>
          <p:nvSpPr>
            <p:cNvPr id="15" name="Freeform 7">
              <a:extLst>
                <a:ext uri="{FF2B5EF4-FFF2-40B4-BE49-F238E27FC236}">
                  <a16:creationId xmlns:a16="http://schemas.microsoft.com/office/drawing/2014/main" id="{E9152AAC-4830-7D15-4FDE-32B27A2D6012}"/>
                </a:ext>
              </a:extLst>
            </p:cNvPr>
            <p:cNvSpPr/>
            <p:nvPr/>
          </p:nvSpPr>
          <p:spPr>
            <a:xfrm>
              <a:off x="-1" y="314005"/>
              <a:ext cx="7710129" cy="3166460"/>
            </a:xfrm>
            <a:custGeom>
              <a:avLst/>
              <a:gdLst/>
              <a:ahLst/>
              <a:cxnLst/>
              <a:rect l="l" t="t" r="r" b="b"/>
              <a:pathLst>
                <a:path w="7710129" h="3661959">
                  <a:moveTo>
                    <a:pt x="7203690" y="3645040"/>
                  </a:moveTo>
                  <a:cubicBezTo>
                    <a:pt x="7203690" y="3645040"/>
                    <a:pt x="6966694" y="3635070"/>
                    <a:pt x="6604555" y="3648515"/>
                  </a:cubicBezTo>
                  <a:cubicBezTo>
                    <a:pt x="6242417" y="3661959"/>
                    <a:pt x="490924" y="3661959"/>
                    <a:pt x="490924" y="3661959"/>
                  </a:cubicBezTo>
                  <a:cubicBezTo>
                    <a:pt x="245502" y="3661959"/>
                    <a:pt x="32509" y="3564691"/>
                    <a:pt x="31032" y="3404577"/>
                  </a:cubicBezTo>
                  <a:cubicBezTo>
                    <a:pt x="31032" y="3404577"/>
                    <a:pt x="0" y="2067875"/>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7157142" y="0"/>
                    <a:pt x="7157142" y="0"/>
                  </a:cubicBezTo>
                  <a:cubicBezTo>
                    <a:pt x="7469043" y="0"/>
                    <a:pt x="7702471" y="101069"/>
                    <a:pt x="7694613" y="303616"/>
                  </a:cubicBezTo>
                  <a:cubicBezTo>
                    <a:pt x="7694613" y="303616"/>
                    <a:pt x="7692618" y="1937947"/>
                    <a:pt x="7701374" y="2704990"/>
                  </a:cubicBezTo>
                  <a:cubicBezTo>
                    <a:pt x="7710129" y="2998291"/>
                    <a:pt x="7663581" y="3331363"/>
                    <a:pt x="7663581" y="3331363"/>
                  </a:cubicBezTo>
                  <a:cubicBezTo>
                    <a:pt x="7660616" y="3511388"/>
                    <a:pt x="7449112" y="3645040"/>
                    <a:pt x="7203690" y="3645040"/>
                  </a:cubicBezTo>
                  <a:close/>
                </a:path>
              </a:pathLst>
            </a:custGeom>
            <a:solidFill>
              <a:srgbClr val="A7D2DD"/>
            </a:solidFill>
          </p:spPr>
        </p:sp>
      </p:grpSp>
      <p:grpSp>
        <p:nvGrpSpPr>
          <p:cNvPr id="16" name="Group 8">
            <a:extLst>
              <a:ext uri="{FF2B5EF4-FFF2-40B4-BE49-F238E27FC236}">
                <a16:creationId xmlns:a16="http://schemas.microsoft.com/office/drawing/2014/main" id="{1D9AE050-3B7B-7356-5213-7B79D4513327}"/>
              </a:ext>
            </a:extLst>
          </p:cNvPr>
          <p:cNvGrpSpPr/>
          <p:nvPr/>
        </p:nvGrpSpPr>
        <p:grpSpPr>
          <a:xfrm>
            <a:off x="1302683" y="4889449"/>
            <a:ext cx="9586874" cy="1290323"/>
            <a:chOff x="-1" y="0"/>
            <a:chExt cx="7295126" cy="2510745"/>
          </a:xfrm>
        </p:grpSpPr>
        <p:sp>
          <p:nvSpPr>
            <p:cNvPr id="17" name="Freeform 9">
              <a:extLst>
                <a:ext uri="{FF2B5EF4-FFF2-40B4-BE49-F238E27FC236}">
                  <a16:creationId xmlns:a16="http://schemas.microsoft.com/office/drawing/2014/main" id="{02C7FC0A-CF75-E1E5-16C6-6A82E6D615C8}"/>
                </a:ext>
              </a:extLst>
            </p:cNvPr>
            <p:cNvSpPr/>
            <p:nvPr/>
          </p:nvSpPr>
          <p:spPr>
            <a:xfrm>
              <a:off x="-1" y="0"/>
              <a:ext cx="7295126" cy="2510745"/>
            </a:xfrm>
            <a:custGeom>
              <a:avLst/>
              <a:gdLst/>
              <a:ahLst/>
              <a:cxnLst/>
              <a:rect l="l" t="t" r="r" b="b"/>
              <a:pathLst>
                <a:path w="7295126" h="2745165">
                  <a:moveTo>
                    <a:pt x="6788687" y="2728246"/>
                  </a:moveTo>
                  <a:cubicBezTo>
                    <a:pt x="6788687" y="2728246"/>
                    <a:pt x="6551690" y="2718277"/>
                    <a:pt x="6189551" y="2731721"/>
                  </a:cubicBezTo>
                  <a:cubicBezTo>
                    <a:pt x="5827413" y="2745165"/>
                    <a:pt x="490924" y="2745165"/>
                    <a:pt x="490924" y="2745165"/>
                  </a:cubicBezTo>
                  <a:cubicBezTo>
                    <a:pt x="245502" y="2745165"/>
                    <a:pt x="32509" y="2647897"/>
                    <a:pt x="31032" y="2487783"/>
                  </a:cubicBezTo>
                  <a:cubicBezTo>
                    <a:pt x="31032" y="2487783"/>
                    <a:pt x="0" y="1357729"/>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742138" y="0"/>
                    <a:pt x="6742138" y="0"/>
                  </a:cubicBezTo>
                  <a:cubicBezTo>
                    <a:pt x="7054039" y="0"/>
                    <a:pt x="7287467" y="101069"/>
                    <a:pt x="7279609" y="303616"/>
                  </a:cubicBezTo>
                  <a:cubicBezTo>
                    <a:pt x="7279609" y="303616"/>
                    <a:pt x="7277614" y="1290997"/>
                    <a:pt x="7286370" y="1788196"/>
                  </a:cubicBezTo>
                  <a:cubicBezTo>
                    <a:pt x="7295125" y="2081497"/>
                    <a:pt x="7248577" y="2414569"/>
                    <a:pt x="7248577" y="2414569"/>
                  </a:cubicBezTo>
                  <a:cubicBezTo>
                    <a:pt x="7245612" y="2594594"/>
                    <a:pt x="7034109" y="2728246"/>
                    <a:pt x="6788687" y="2728246"/>
                  </a:cubicBezTo>
                  <a:close/>
                </a:path>
              </a:pathLst>
            </a:custGeom>
            <a:solidFill>
              <a:srgbClr val="FFF6EA"/>
            </a:solidFill>
          </p:spPr>
        </p:sp>
      </p:grpSp>
      <p:sp>
        <p:nvSpPr>
          <p:cNvPr id="20" name="Rectangle 19">
            <a:extLst>
              <a:ext uri="{FF2B5EF4-FFF2-40B4-BE49-F238E27FC236}">
                <a16:creationId xmlns:a16="http://schemas.microsoft.com/office/drawing/2014/main" id="{5968F6C9-C927-93DC-D709-01A5D78137B2}"/>
              </a:ext>
            </a:extLst>
          </p:cNvPr>
          <p:cNvSpPr/>
          <p:nvPr/>
        </p:nvSpPr>
        <p:spPr>
          <a:xfrm>
            <a:off x="1585498" y="5016461"/>
            <a:ext cx="9021002" cy="1036053"/>
          </a:xfrm>
          <a:prstGeom prst="rect">
            <a:avLst/>
          </a:prstGeom>
        </p:spPr>
        <p:txBody>
          <a:bodyPr wrap="square">
            <a:spAutoFit/>
          </a:bodyPr>
          <a:lstStyle/>
          <a:p>
            <a:pPr algn="just">
              <a:lnSpc>
                <a:spcPct val="150000"/>
              </a:lnSpc>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Bản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tóm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tắt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phải có đầy đủ các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thông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tin về nguyên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nhân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kết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quả của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sự</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kiện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1676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900" decel="100000" fill="hold"/>
                                        <p:tgtEl>
                                          <p:spTgt spid="9"/>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900" decel="100000" fill="hold"/>
                                        <p:tgtEl>
                                          <p:spTgt spid="14"/>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900" decel="100000" fill="hold"/>
                                        <p:tgtEl>
                                          <p:spTgt spid="16"/>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900" decel="100000" fill="hold"/>
                                        <p:tgtEl>
                                          <p:spTgt spid="20"/>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5DAFC0A-480F-E6E0-54C6-23EF7A3139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8963">
            <a:off x="-3185618" y="5653616"/>
            <a:ext cx="10146594" cy="3906439"/>
          </a:xfrm>
          <a:prstGeom prst="rect">
            <a:avLst/>
          </a:prstGeom>
        </p:spPr>
      </p:pic>
      <p:pic>
        <p:nvPicPr>
          <p:cNvPr id="5" name="Picture 15">
            <a:extLst>
              <a:ext uri="{FF2B5EF4-FFF2-40B4-BE49-F238E27FC236}">
                <a16:creationId xmlns:a16="http://schemas.microsoft.com/office/drawing/2014/main" id="{C0B0A8FF-DF0B-876E-F2C6-AD67FBCA929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170538" y="5836538"/>
            <a:ext cx="1021462" cy="1021462"/>
          </a:xfrm>
          <a:prstGeom prst="rect">
            <a:avLst/>
          </a:prstGeom>
        </p:spPr>
      </p:pic>
      <p:sp>
        <p:nvSpPr>
          <p:cNvPr id="6" name="TextBox 5">
            <a:extLst>
              <a:ext uri="{FF2B5EF4-FFF2-40B4-BE49-F238E27FC236}">
                <a16:creationId xmlns:a16="http://schemas.microsoft.com/office/drawing/2014/main" id="{533DDFF9-D850-51A8-28E0-7D10B1208CFE}"/>
              </a:ext>
            </a:extLst>
          </p:cNvPr>
          <p:cNvSpPr txBox="1"/>
          <p:nvPr/>
        </p:nvSpPr>
        <p:spPr>
          <a:xfrm>
            <a:off x="4169030" y="1286038"/>
            <a:ext cx="3853939" cy="461665"/>
          </a:xfrm>
          <a:prstGeom prst="rect">
            <a:avLst/>
          </a:prstGeom>
          <a:noFill/>
        </p:spPr>
        <p:txBody>
          <a:bodyPr wrap="none" rtlCol="0">
            <a:spAutoFit/>
          </a:bodyPr>
          <a:lstStyle/>
          <a:p>
            <a:pPr algn="ctr"/>
            <a:r>
              <a:rPr lang="vi-VN" sz="2400" b="1" dirty="0">
                <a:solidFill>
                  <a:srgbClr val="C00000"/>
                </a:solidFill>
                <a:latin typeface="UTM Avo" panose="02040603050506020204" pitchFamily="18"/>
              </a:rPr>
              <a:t>MỘT SỐ GỢI Ý TÓM TẮT</a:t>
            </a:r>
            <a:endParaRPr lang="en-US" sz="2400" b="1" dirty="0">
              <a:solidFill>
                <a:srgbClr val="C00000"/>
              </a:solidFill>
              <a:latin typeface="UTM Avo" panose="02040603050506020204" pitchFamily="18"/>
            </a:endParaRPr>
          </a:p>
        </p:txBody>
      </p:sp>
      <p:pic>
        <p:nvPicPr>
          <p:cNvPr id="7" name="Picture 6">
            <a:extLst>
              <a:ext uri="{FF2B5EF4-FFF2-40B4-BE49-F238E27FC236}">
                <a16:creationId xmlns:a16="http://schemas.microsoft.com/office/drawing/2014/main" id="{B536C746-FDD0-8441-A3E1-1AE75CA794B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3807" y="1862636"/>
            <a:ext cx="9884384" cy="4907781"/>
          </a:xfrm>
          <a:prstGeom prst="rect">
            <a:avLst/>
          </a:prstGeom>
        </p:spPr>
      </p:pic>
    </p:spTree>
    <p:extLst>
      <p:ext uri="{BB962C8B-B14F-4D97-AF65-F5344CB8AC3E}">
        <p14:creationId xmlns:p14="http://schemas.microsoft.com/office/powerpoint/2010/main" val="261936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D45D946-6057-2DE8-B272-7351889383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8963">
            <a:off x="-3185618" y="5653616"/>
            <a:ext cx="10146594" cy="3906439"/>
          </a:xfrm>
          <a:prstGeom prst="rect">
            <a:avLst/>
          </a:prstGeom>
        </p:spPr>
      </p:pic>
      <p:pic>
        <p:nvPicPr>
          <p:cNvPr id="5" name="Picture 15">
            <a:extLst>
              <a:ext uri="{FF2B5EF4-FFF2-40B4-BE49-F238E27FC236}">
                <a16:creationId xmlns:a16="http://schemas.microsoft.com/office/drawing/2014/main" id="{D9DE7189-6840-BF5B-D8DB-2C07997236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972314" y="5703219"/>
            <a:ext cx="1021462" cy="1021462"/>
          </a:xfrm>
          <a:prstGeom prst="rect">
            <a:avLst/>
          </a:prstGeom>
        </p:spPr>
      </p:pic>
      <p:sp>
        <p:nvSpPr>
          <p:cNvPr id="6" name="TextBox 5">
            <a:extLst>
              <a:ext uri="{FF2B5EF4-FFF2-40B4-BE49-F238E27FC236}">
                <a16:creationId xmlns:a16="http://schemas.microsoft.com/office/drawing/2014/main" id="{0EF860B6-025B-97D5-6CB0-B5B6EF60DC5C}"/>
              </a:ext>
            </a:extLst>
          </p:cNvPr>
          <p:cNvSpPr txBox="1"/>
          <p:nvPr/>
        </p:nvSpPr>
        <p:spPr>
          <a:xfrm>
            <a:off x="4169029" y="919893"/>
            <a:ext cx="3853939" cy="461665"/>
          </a:xfrm>
          <a:prstGeom prst="rect">
            <a:avLst/>
          </a:prstGeom>
          <a:noFill/>
        </p:spPr>
        <p:txBody>
          <a:bodyPr wrap="none" rtlCol="0">
            <a:spAutoFit/>
          </a:bodyPr>
          <a:lstStyle/>
          <a:p>
            <a:pPr algn="ctr"/>
            <a:r>
              <a:rPr lang="vi-VN" sz="2400" b="1" dirty="0">
                <a:solidFill>
                  <a:srgbClr val="C00000"/>
                </a:solidFill>
                <a:latin typeface="UTM Avo" panose="02040603050506020204" pitchFamily="18"/>
              </a:rPr>
              <a:t>MỘT SỐ GỢI Ý TÓM TẮT</a:t>
            </a:r>
            <a:endParaRPr lang="en-US" sz="2400" b="1" dirty="0">
              <a:solidFill>
                <a:srgbClr val="C00000"/>
              </a:solidFill>
              <a:latin typeface="UTM Avo" panose="02040603050506020204" pitchFamily="18"/>
            </a:endParaRPr>
          </a:p>
        </p:txBody>
      </p:sp>
      <p:pic>
        <p:nvPicPr>
          <p:cNvPr id="7" name="Picture 6">
            <a:extLst>
              <a:ext uri="{FF2B5EF4-FFF2-40B4-BE49-F238E27FC236}">
                <a16:creationId xmlns:a16="http://schemas.microsoft.com/office/drawing/2014/main" id="{C2D9F096-094B-4E3A-9841-A0E634CE2FC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55673" y="1611507"/>
            <a:ext cx="6280653" cy="5246493"/>
          </a:xfrm>
          <a:prstGeom prst="rect">
            <a:avLst/>
          </a:prstGeom>
          <a:noFill/>
          <a:ln>
            <a:noFill/>
          </a:ln>
        </p:spPr>
      </p:pic>
    </p:spTree>
    <p:extLst>
      <p:ext uri="{BB962C8B-B14F-4D97-AF65-F5344CB8AC3E}">
        <p14:creationId xmlns:p14="http://schemas.microsoft.com/office/powerpoint/2010/main" val="1368551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408BAE4-1BC7-F3AB-15F1-575C923996DC}"/>
              </a:ext>
            </a:extLst>
          </p:cNvPr>
          <p:cNvPicPr>
            <a:picLocks noChangeAspect="1"/>
          </p:cNvPicPr>
          <p:nvPr/>
        </p:nvPicPr>
        <p:blipFill>
          <a:blip r:embed="rId4"/>
          <a:stretch>
            <a:fillRect/>
          </a:stretch>
        </p:blipFill>
        <p:spPr>
          <a:xfrm>
            <a:off x="4540059" y="3187700"/>
            <a:ext cx="3111881" cy="1721648"/>
          </a:xfrm>
          <a:prstGeom prst="rect">
            <a:avLst/>
          </a:prstGeom>
        </p:spPr>
      </p:pic>
    </p:spTree>
    <p:extLst>
      <p:ext uri="{BB962C8B-B14F-4D97-AF65-F5344CB8AC3E}">
        <p14:creationId xmlns:p14="http://schemas.microsoft.com/office/powerpoint/2010/main" val="32365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57B4B199-2863-6905-9830-EF7779168567}"/>
              </a:ext>
            </a:extLst>
          </p:cNvPr>
          <p:cNvGrpSpPr/>
          <p:nvPr/>
        </p:nvGrpSpPr>
        <p:grpSpPr>
          <a:xfrm>
            <a:off x="2087946" y="2400647"/>
            <a:ext cx="7839431" cy="3066981"/>
            <a:chOff x="-2" y="0"/>
            <a:chExt cx="14081527" cy="9056052"/>
          </a:xfrm>
        </p:grpSpPr>
        <p:sp>
          <p:nvSpPr>
            <p:cNvPr id="5" name="Freeform 5">
              <a:extLst>
                <a:ext uri="{FF2B5EF4-FFF2-40B4-BE49-F238E27FC236}">
                  <a16:creationId xmlns:a16="http://schemas.microsoft.com/office/drawing/2014/main" id="{6C0AC23B-BF2E-8BD0-A054-6C4A8FAA313D}"/>
                </a:ext>
              </a:extLst>
            </p:cNvPr>
            <p:cNvSpPr/>
            <p:nvPr/>
          </p:nvSpPr>
          <p:spPr>
            <a:xfrm>
              <a:off x="-2" y="0"/>
              <a:ext cx="14081527" cy="9056052"/>
            </a:xfrm>
            <a:custGeom>
              <a:avLst/>
              <a:gdLst/>
              <a:ahLst/>
              <a:cxnLst/>
              <a:rect l="l" t="t" r="r" b="b"/>
              <a:pathLst>
                <a:path w="14081528" h="9056052">
                  <a:moveTo>
                    <a:pt x="13575089" y="9039133"/>
                  </a:moveTo>
                  <a:cubicBezTo>
                    <a:pt x="13575089" y="9039133"/>
                    <a:pt x="13338092" y="9029164"/>
                    <a:pt x="12975953" y="9042608"/>
                  </a:cubicBezTo>
                  <a:cubicBezTo>
                    <a:pt x="12613816" y="9056052"/>
                    <a:pt x="490924" y="9056052"/>
                    <a:pt x="490924" y="9056052"/>
                  </a:cubicBezTo>
                  <a:cubicBezTo>
                    <a:pt x="245502" y="9056052"/>
                    <a:pt x="32509" y="8958783"/>
                    <a:pt x="31032" y="8798670"/>
                  </a:cubicBezTo>
                  <a:cubicBezTo>
                    <a:pt x="31032" y="8798670"/>
                    <a:pt x="0" y="6246121"/>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3528540" y="0"/>
                    <a:pt x="13528540" y="0"/>
                  </a:cubicBezTo>
                  <a:cubicBezTo>
                    <a:pt x="13840440" y="0"/>
                    <a:pt x="14073869" y="101069"/>
                    <a:pt x="14066012" y="303616"/>
                  </a:cubicBezTo>
                  <a:cubicBezTo>
                    <a:pt x="14066012" y="303616"/>
                    <a:pt x="14064017" y="5744368"/>
                    <a:pt x="14072771" y="8099082"/>
                  </a:cubicBezTo>
                  <a:cubicBezTo>
                    <a:pt x="14081528" y="8392384"/>
                    <a:pt x="14034980" y="8725456"/>
                    <a:pt x="14034980" y="8725456"/>
                  </a:cubicBezTo>
                  <a:cubicBezTo>
                    <a:pt x="14032014" y="8905480"/>
                    <a:pt x="13820511" y="9039133"/>
                    <a:pt x="13575089" y="9039133"/>
                  </a:cubicBezTo>
                  <a:close/>
                </a:path>
              </a:pathLst>
            </a:custGeom>
            <a:solidFill>
              <a:srgbClr val="383D39"/>
            </a:solidFill>
          </p:spPr>
        </p:sp>
      </p:grpSp>
      <p:grpSp>
        <p:nvGrpSpPr>
          <p:cNvPr id="6" name="Group 6">
            <a:extLst>
              <a:ext uri="{FF2B5EF4-FFF2-40B4-BE49-F238E27FC236}">
                <a16:creationId xmlns:a16="http://schemas.microsoft.com/office/drawing/2014/main" id="{9E5ACB15-B1B5-7368-DE81-D2DD4171B2BA}"/>
              </a:ext>
            </a:extLst>
          </p:cNvPr>
          <p:cNvGrpSpPr/>
          <p:nvPr/>
        </p:nvGrpSpPr>
        <p:grpSpPr>
          <a:xfrm>
            <a:off x="2087946" y="2284970"/>
            <a:ext cx="7839431" cy="2858530"/>
            <a:chOff x="-2" y="0"/>
            <a:chExt cx="14081527" cy="6928289"/>
          </a:xfrm>
        </p:grpSpPr>
        <p:sp>
          <p:nvSpPr>
            <p:cNvPr id="7" name="Freeform 7">
              <a:extLst>
                <a:ext uri="{FF2B5EF4-FFF2-40B4-BE49-F238E27FC236}">
                  <a16:creationId xmlns:a16="http://schemas.microsoft.com/office/drawing/2014/main" id="{2920639B-752C-8B5F-78D6-72D78F928522}"/>
                </a:ext>
              </a:extLst>
            </p:cNvPr>
            <p:cNvSpPr/>
            <p:nvPr/>
          </p:nvSpPr>
          <p:spPr>
            <a:xfrm>
              <a:off x="-2" y="0"/>
              <a:ext cx="14081527" cy="6928289"/>
            </a:xfrm>
            <a:custGeom>
              <a:avLst/>
              <a:gdLst/>
              <a:ahLst/>
              <a:cxnLst/>
              <a:rect l="l" t="t" r="r" b="b"/>
              <a:pathLst>
                <a:path w="14081528" h="9056052">
                  <a:moveTo>
                    <a:pt x="13575089" y="9039133"/>
                  </a:moveTo>
                  <a:cubicBezTo>
                    <a:pt x="13575089" y="9039133"/>
                    <a:pt x="13338092" y="9029164"/>
                    <a:pt x="12975953" y="9042608"/>
                  </a:cubicBezTo>
                  <a:cubicBezTo>
                    <a:pt x="12613816" y="9056052"/>
                    <a:pt x="490924" y="9056052"/>
                    <a:pt x="490924" y="9056052"/>
                  </a:cubicBezTo>
                  <a:cubicBezTo>
                    <a:pt x="245502" y="9056052"/>
                    <a:pt x="32509" y="8958783"/>
                    <a:pt x="31032" y="8798670"/>
                  </a:cubicBezTo>
                  <a:cubicBezTo>
                    <a:pt x="31032" y="8798670"/>
                    <a:pt x="0" y="6246121"/>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3528540" y="0"/>
                    <a:pt x="13528540" y="0"/>
                  </a:cubicBezTo>
                  <a:cubicBezTo>
                    <a:pt x="13840440" y="0"/>
                    <a:pt x="14073869" y="101069"/>
                    <a:pt x="14066012" y="303616"/>
                  </a:cubicBezTo>
                  <a:cubicBezTo>
                    <a:pt x="14066012" y="303616"/>
                    <a:pt x="14064017" y="5744368"/>
                    <a:pt x="14072771" y="8099082"/>
                  </a:cubicBezTo>
                  <a:cubicBezTo>
                    <a:pt x="14081528" y="8392384"/>
                    <a:pt x="14034980" y="8725456"/>
                    <a:pt x="14034980" y="8725456"/>
                  </a:cubicBezTo>
                  <a:cubicBezTo>
                    <a:pt x="14032014" y="8905480"/>
                    <a:pt x="13820511" y="9039133"/>
                    <a:pt x="13575089" y="9039133"/>
                  </a:cubicBezTo>
                  <a:close/>
                </a:path>
              </a:pathLst>
            </a:custGeom>
            <a:solidFill>
              <a:srgbClr val="A7D2DD"/>
            </a:solidFill>
          </p:spPr>
        </p:sp>
      </p:grpSp>
      <p:pic>
        <p:nvPicPr>
          <p:cNvPr id="9" name="Picture 21">
            <a:extLst>
              <a:ext uri="{FF2B5EF4-FFF2-40B4-BE49-F238E27FC236}">
                <a16:creationId xmlns:a16="http://schemas.microsoft.com/office/drawing/2014/main" id="{CB7971BE-42E6-4E9A-B81C-DD85EFB3A6BF}"/>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20320">
            <a:off x="9405039" y="2538344"/>
            <a:ext cx="295093" cy="312681"/>
          </a:xfrm>
          <a:prstGeom prst="rect">
            <a:avLst/>
          </a:prstGeom>
        </p:spPr>
      </p:pic>
      <p:pic>
        <p:nvPicPr>
          <p:cNvPr id="10" name="Picture 22">
            <a:extLst>
              <a:ext uri="{FF2B5EF4-FFF2-40B4-BE49-F238E27FC236}">
                <a16:creationId xmlns:a16="http://schemas.microsoft.com/office/drawing/2014/main" id="{1FD5D446-2A2A-8083-8175-8E43B294CDA9}"/>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b="14179"/>
          <a:stretch>
            <a:fillRect/>
          </a:stretch>
        </p:blipFill>
        <p:spPr>
          <a:xfrm rot="1951317">
            <a:off x="9433365" y="1964556"/>
            <a:ext cx="404456" cy="777662"/>
          </a:xfrm>
          <a:prstGeom prst="rect">
            <a:avLst/>
          </a:prstGeom>
        </p:spPr>
      </p:pic>
      <p:pic>
        <p:nvPicPr>
          <p:cNvPr id="11" name="Picture 23">
            <a:extLst>
              <a:ext uri="{FF2B5EF4-FFF2-40B4-BE49-F238E27FC236}">
                <a16:creationId xmlns:a16="http://schemas.microsoft.com/office/drawing/2014/main" id="{A3735048-BCA6-3CDC-3087-2A26E5A8F16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20320">
            <a:off x="2457706" y="2538344"/>
            <a:ext cx="295093" cy="312681"/>
          </a:xfrm>
          <a:prstGeom prst="rect">
            <a:avLst/>
          </a:prstGeom>
        </p:spPr>
      </p:pic>
      <p:pic>
        <p:nvPicPr>
          <p:cNvPr id="12" name="Picture 24">
            <a:extLst>
              <a:ext uri="{FF2B5EF4-FFF2-40B4-BE49-F238E27FC236}">
                <a16:creationId xmlns:a16="http://schemas.microsoft.com/office/drawing/2014/main" id="{1149D946-C53C-0E66-C304-88C9C7AB42D7}"/>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b="14179"/>
          <a:stretch>
            <a:fillRect/>
          </a:stretch>
        </p:blipFill>
        <p:spPr>
          <a:xfrm rot="-64283">
            <a:off x="2276568" y="1964556"/>
            <a:ext cx="404456" cy="777662"/>
          </a:xfrm>
          <a:prstGeom prst="rect">
            <a:avLst/>
          </a:prstGeom>
        </p:spPr>
      </p:pic>
      <p:sp>
        <p:nvSpPr>
          <p:cNvPr id="15" name="Rectangle 14">
            <a:extLst>
              <a:ext uri="{FF2B5EF4-FFF2-40B4-BE49-F238E27FC236}">
                <a16:creationId xmlns:a16="http://schemas.microsoft.com/office/drawing/2014/main" id="{43315B8A-3E71-8317-5AC6-DFCE03CCC372}"/>
              </a:ext>
            </a:extLst>
          </p:cNvPr>
          <p:cNvSpPr/>
          <p:nvPr/>
        </p:nvSpPr>
        <p:spPr>
          <a:xfrm>
            <a:off x="2751560" y="2844197"/>
            <a:ext cx="6495254" cy="1636666"/>
          </a:xfrm>
          <a:prstGeom prst="rect">
            <a:avLst/>
          </a:prstGeom>
        </p:spPr>
        <p:txBody>
          <a:bodyPr wrap="square">
            <a:spAutoFit/>
          </a:bodyPr>
          <a:lstStyle/>
          <a:p>
            <a:pPr algn="just">
              <a:lnSpc>
                <a:spcPct val="150000"/>
              </a:lnSpc>
            </a:pPr>
            <a:r>
              <a:rPr lang="en-US" sz="3600" dirty="0" err="1">
                <a:latin typeface="UTM Avo" panose="02040603050506020204" pitchFamily="18"/>
                <a:cs typeface="Arial" panose="020B0604020202020204" pitchFamily="34" charset="0"/>
              </a:rPr>
              <a:t>Hoàn</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thiện</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bảng</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tóm</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tắt</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và</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trang</a:t>
            </a:r>
            <a:r>
              <a:rPr lang="en-US" sz="3600" dirty="0">
                <a:latin typeface="UTM Avo" panose="02040603050506020204" pitchFamily="18"/>
                <a:cs typeface="Arial" panose="020B0604020202020204" pitchFamily="34" charset="0"/>
              </a:rPr>
              <a:t> trí, </a:t>
            </a:r>
            <a:r>
              <a:rPr lang="en-US" sz="3600" dirty="0" err="1">
                <a:latin typeface="UTM Avo" panose="02040603050506020204" pitchFamily="18"/>
                <a:cs typeface="Arial" panose="020B0604020202020204" pitchFamily="34" charset="0"/>
              </a:rPr>
              <a:t>hoàn</a:t>
            </a:r>
            <a:r>
              <a:rPr lang="en-US" sz="3600" dirty="0">
                <a:latin typeface="UTM Avo" panose="02040603050506020204" pitchFamily="18"/>
                <a:cs typeface="Arial" panose="020B0604020202020204" pitchFamily="34" charset="0"/>
              </a:rPr>
              <a:t> </a:t>
            </a:r>
            <a:r>
              <a:rPr lang="en-US" sz="3600" dirty="0" err="1">
                <a:latin typeface="UTM Avo" panose="02040603050506020204" pitchFamily="18"/>
                <a:cs typeface="Arial" panose="020B0604020202020204" pitchFamily="34" charset="0"/>
              </a:rPr>
              <a:t>thiện</a:t>
            </a:r>
            <a:r>
              <a:rPr lang="en-US" sz="3600" dirty="0">
                <a:latin typeface="UTM Avo" panose="02040603050506020204" pitchFamily="18"/>
                <a:cs typeface="Arial" panose="020B0604020202020204" pitchFamily="34" charset="0"/>
              </a:rPr>
              <a:t> bài làm.</a:t>
            </a:r>
          </a:p>
        </p:txBody>
      </p:sp>
      <p:pic>
        <p:nvPicPr>
          <p:cNvPr id="16" name="Picture 4">
            <a:extLst>
              <a:ext uri="{FF2B5EF4-FFF2-40B4-BE49-F238E27FC236}">
                <a16:creationId xmlns:a16="http://schemas.microsoft.com/office/drawing/2014/main" id="{B8767EFF-6343-B6AA-FF00-65978B5CC8D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30964" y="4416869"/>
            <a:ext cx="1857936" cy="2441131"/>
          </a:xfrm>
          <a:prstGeom prst="rect">
            <a:avLst/>
          </a:prstGeom>
        </p:spPr>
      </p:pic>
      <p:pic>
        <p:nvPicPr>
          <p:cNvPr id="17" name="Picture 48">
            <a:extLst>
              <a:ext uri="{FF2B5EF4-FFF2-40B4-BE49-F238E27FC236}">
                <a16:creationId xmlns:a16="http://schemas.microsoft.com/office/drawing/2014/main" id="{DDF8D7F4-229A-667C-5B0B-95700DA12E3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933887">
            <a:off x="9935827" y="1232601"/>
            <a:ext cx="1686958" cy="1823871"/>
          </a:xfrm>
          <a:prstGeom prst="rect">
            <a:avLst/>
          </a:prstGeom>
        </p:spPr>
      </p:pic>
    </p:spTree>
    <p:extLst>
      <p:ext uri="{BB962C8B-B14F-4D97-AF65-F5344CB8AC3E}">
        <p14:creationId xmlns:p14="http://schemas.microsoft.com/office/powerpoint/2010/main" val="2533616605"/>
      </p:ext>
    </p:extLst>
  </p:cSld>
  <p:clrMapOvr>
    <a:masterClrMapping/>
  </p:clrMapOvr>
  <p:transition spd="slow">
    <p:split orient="vert"/>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DE38E3C9-61DE-7906-0CB0-B72E74A38D37}"/>
              </a:ext>
            </a:extLst>
          </p:cNvPr>
          <p:cNvPicPr>
            <a:picLocks noChangeAspect="1"/>
          </p:cNvPicPr>
          <p:nvPr/>
        </p:nvPicPr>
        <p:blipFill>
          <a:blip r:embed="rId5"/>
          <a:stretch>
            <a:fillRect/>
          </a:stretch>
        </p:blipFill>
        <p:spPr>
          <a:xfrm>
            <a:off x="4540059" y="3175000"/>
            <a:ext cx="3111881" cy="1721648"/>
          </a:xfrm>
          <a:prstGeom prst="rect">
            <a:avLst/>
          </a:prstGeom>
        </p:spPr>
      </p:pic>
    </p:spTree>
    <p:extLst>
      <p:ext uri="{BB962C8B-B14F-4D97-AF65-F5344CB8AC3E}">
        <p14:creationId xmlns:p14="http://schemas.microsoft.com/office/powerpoint/2010/main" val="132993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4A8D95C-7E1D-BEF4-20AF-A96B81DDD3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749701">
            <a:off x="-1693838" y="4458418"/>
            <a:ext cx="4084723" cy="3482227"/>
          </a:xfrm>
          <a:prstGeom prst="rect">
            <a:avLst/>
          </a:prstGeom>
        </p:spPr>
      </p:pic>
      <p:grpSp>
        <p:nvGrpSpPr>
          <p:cNvPr id="3" name="Group 24">
            <a:extLst>
              <a:ext uri="{FF2B5EF4-FFF2-40B4-BE49-F238E27FC236}">
                <a16:creationId xmlns:a16="http://schemas.microsoft.com/office/drawing/2014/main" id="{4E6CE6DE-B353-F146-4F0B-2E2E38CC4A72}"/>
              </a:ext>
            </a:extLst>
          </p:cNvPr>
          <p:cNvGrpSpPr/>
          <p:nvPr/>
        </p:nvGrpSpPr>
        <p:grpSpPr>
          <a:xfrm>
            <a:off x="2583091" y="4992379"/>
            <a:ext cx="7025817" cy="739920"/>
            <a:chOff x="0" y="0"/>
            <a:chExt cx="11377151" cy="1777080"/>
          </a:xfrm>
        </p:grpSpPr>
        <p:sp>
          <p:nvSpPr>
            <p:cNvPr id="4" name="Freeform 25">
              <a:extLst>
                <a:ext uri="{FF2B5EF4-FFF2-40B4-BE49-F238E27FC236}">
                  <a16:creationId xmlns:a16="http://schemas.microsoft.com/office/drawing/2014/main" id="{45C8D2F7-4293-9591-26CD-E85C52A9D246}"/>
                </a:ext>
              </a:extLst>
            </p:cNvPr>
            <p:cNvSpPr/>
            <p:nvPr/>
          </p:nvSpPr>
          <p:spPr>
            <a:xfrm>
              <a:off x="-1" y="0"/>
              <a:ext cx="11384810" cy="1777080"/>
            </a:xfrm>
            <a:custGeom>
              <a:avLst/>
              <a:gdLst/>
              <a:ahLst/>
              <a:cxnLst/>
              <a:rect l="l" t="t" r="r" b="b"/>
              <a:pathLst>
                <a:path w="11384810" h="1777080">
                  <a:moveTo>
                    <a:pt x="10878371" y="1760162"/>
                  </a:moveTo>
                  <a:cubicBezTo>
                    <a:pt x="10878371" y="1760162"/>
                    <a:pt x="10641375" y="1750192"/>
                    <a:pt x="10279236" y="1763636"/>
                  </a:cubicBezTo>
                  <a:cubicBezTo>
                    <a:pt x="9917098"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0831823" y="0"/>
                    <a:pt x="10831823" y="0"/>
                  </a:cubicBezTo>
                  <a:cubicBezTo>
                    <a:pt x="11143723" y="0"/>
                    <a:pt x="11377152" y="101069"/>
                    <a:pt x="11369294" y="303616"/>
                  </a:cubicBezTo>
                  <a:cubicBezTo>
                    <a:pt x="11369294" y="303616"/>
                    <a:pt x="11367299" y="607854"/>
                    <a:pt x="11376055" y="820111"/>
                  </a:cubicBezTo>
                  <a:cubicBezTo>
                    <a:pt x="11384810" y="1113413"/>
                    <a:pt x="11338262" y="1446484"/>
                    <a:pt x="11338262" y="1446484"/>
                  </a:cubicBezTo>
                  <a:cubicBezTo>
                    <a:pt x="11335297" y="1626509"/>
                    <a:pt x="11123793" y="1760162"/>
                    <a:pt x="10878371" y="1760162"/>
                  </a:cubicBezTo>
                  <a:close/>
                </a:path>
              </a:pathLst>
            </a:custGeom>
            <a:solidFill>
              <a:srgbClr val="383D39"/>
            </a:solidFill>
          </p:spPr>
        </p:sp>
      </p:grpSp>
      <p:grpSp>
        <p:nvGrpSpPr>
          <p:cNvPr id="7" name="Group 28">
            <a:extLst>
              <a:ext uri="{FF2B5EF4-FFF2-40B4-BE49-F238E27FC236}">
                <a16:creationId xmlns:a16="http://schemas.microsoft.com/office/drawing/2014/main" id="{1942AB35-D830-8A0C-A1F8-7AA6FEB28A59}"/>
              </a:ext>
            </a:extLst>
          </p:cNvPr>
          <p:cNvGrpSpPr/>
          <p:nvPr/>
        </p:nvGrpSpPr>
        <p:grpSpPr>
          <a:xfrm>
            <a:off x="2580956" y="1778000"/>
            <a:ext cx="7029329" cy="3708400"/>
            <a:chOff x="0" y="2614564"/>
            <a:chExt cx="15329882" cy="10957929"/>
          </a:xfrm>
        </p:grpSpPr>
        <p:sp>
          <p:nvSpPr>
            <p:cNvPr id="8" name="Freeform 29">
              <a:extLst>
                <a:ext uri="{FF2B5EF4-FFF2-40B4-BE49-F238E27FC236}">
                  <a16:creationId xmlns:a16="http://schemas.microsoft.com/office/drawing/2014/main" id="{488E3910-B400-8231-5F24-281D88B561A1}"/>
                </a:ext>
              </a:extLst>
            </p:cNvPr>
            <p:cNvSpPr/>
            <p:nvPr/>
          </p:nvSpPr>
          <p:spPr>
            <a:xfrm>
              <a:off x="0" y="2614564"/>
              <a:ext cx="15329882" cy="10957929"/>
            </a:xfrm>
            <a:custGeom>
              <a:avLst/>
              <a:gdLst/>
              <a:ahLst/>
              <a:cxnLst/>
              <a:rect l="l" t="t" r="r" b="b"/>
              <a:pathLst>
                <a:path w="15329882" h="17855690">
                  <a:moveTo>
                    <a:pt x="14823443" y="17838772"/>
                  </a:moveTo>
                  <a:cubicBezTo>
                    <a:pt x="14823443" y="17838772"/>
                    <a:pt x="14586447" y="17828802"/>
                    <a:pt x="14224308" y="17842246"/>
                  </a:cubicBezTo>
                  <a:cubicBezTo>
                    <a:pt x="13862170" y="17855690"/>
                    <a:pt x="490924" y="17855690"/>
                    <a:pt x="490924" y="17855690"/>
                  </a:cubicBezTo>
                  <a:cubicBezTo>
                    <a:pt x="245502" y="17855690"/>
                    <a:pt x="32509" y="17758421"/>
                    <a:pt x="31032" y="17598309"/>
                  </a:cubicBezTo>
                  <a:cubicBezTo>
                    <a:pt x="31032" y="17598309"/>
                    <a:pt x="0" y="13062293"/>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14776894" y="0"/>
                    <a:pt x="14776894" y="0"/>
                  </a:cubicBezTo>
                  <a:cubicBezTo>
                    <a:pt x="15088795" y="0"/>
                    <a:pt x="15322224" y="101069"/>
                    <a:pt x="15314365" y="303616"/>
                  </a:cubicBezTo>
                  <a:cubicBezTo>
                    <a:pt x="15314365" y="303616"/>
                    <a:pt x="15312370" y="11953962"/>
                    <a:pt x="15321126" y="16898720"/>
                  </a:cubicBezTo>
                  <a:cubicBezTo>
                    <a:pt x="15329882" y="17192022"/>
                    <a:pt x="15283333" y="17525095"/>
                    <a:pt x="15283333" y="17525095"/>
                  </a:cubicBezTo>
                  <a:cubicBezTo>
                    <a:pt x="15280369" y="17705119"/>
                    <a:pt x="15068866" y="17838772"/>
                    <a:pt x="14823443" y="17838772"/>
                  </a:cubicBezTo>
                  <a:close/>
                </a:path>
              </a:pathLst>
            </a:custGeom>
            <a:solidFill>
              <a:srgbClr val="F68AA8"/>
            </a:solidFill>
          </p:spPr>
        </p:sp>
      </p:grpSp>
      <p:pic>
        <p:nvPicPr>
          <p:cNvPr id="9" name="Picture 30">
            <a:extLst>
              <a:ext uri="{FF2B5EF4-FFF2-40B4-BE49-F238E27FC236}">
                <a16:creationId xmlns:a16="http://schemas.microsoft.com/office/drawing/2014/main" id="{72A67D6A-C5D4-1A7C-8BA0-30F87616C82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860188">
            <a:off x="6106415" y="1838206"/>
            <a:ext cx="192730" cy="204218"/>
          </a:xfrm>
          <a:prstGeom prst="rect">
            <a:avLst/>
          </a:prstGeom>
        </p:spPr>
      </p:pic>
      <p:pic>
        <p:nvPicPr>
          <p:cNvPr id="10" name="Picture 31">
            <a:extLst>
              <a:ext uri="{FF2B5EF4-FFF2-40B4-BE49-F238E27FC236}">
                <a16:creationId xmlns:a16="http://schemas.microsoft.com/office/drawing/2014/main" id="{D846474C-2631-F189-2698-B9BE931428D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b="14179"/>
          <a:stretch>
            <a:fillRect/>
          </a:stretch>
        </p:blipFill>
        <p:spPr>
          <a:xfrm>
            <a:off x="6057939" y="1559934"/>
            <a:ext cx="204400" cy="393006"/>
          </a:xfrm>
          <a:prstGeom prst="rect">
            <a:avLst/>
          </a:prstGeom>
        </p:spPr>
      </p:pic>
      <p:grpSp>
        <p:nvGrpSpPr>
          <p:cNvPr id="11" name="Group 32">
            <a:extLst>
              <a:ext uri="{FF2B5EF4-FFF2-40B4-BE49-F238E27FC236}">
                <a16:creationId xmlns:a16="http://schemas.microsoft.com/office/drawing/2014/main" id="{414735CE-D10D-0106-CB76-A86396F54271}"/>
              </a:ext>
            </a:extLst>
          </p:cNvPr>
          <p:cNvGrpSpPr/>
          <p:nvPr/>
        </p:nvGrpSpPr>
        <p:grpSpPr>
          <a:xfrm>
            <a:off x="2845551" y="2119278"/>
            <a:ext cx="6477163" cy="2982922"/>
            <a:chOff x="-2" y="3"/>
            <a:chExt cx="9996518" cy="10191255"/>
          </a:xfrm>
        </p:grpSpPr>
        <p:sp>
          <p:nvSpPr>
            <p:cNvPr id="12" name="Freeform 33">
              <a:extLst>
                <a:ext uri="{FF2B5EF4-FFF2-40B4-BE49-F238E27FC236}">
                  <a16:creationId xmlns:a16="http://schemas.microsoft.com/office/drawing/2014/main" id="{901A44A9-BE57-618B-BF6D-CF1368C0EF8A}"/>
                </a:ext>
              </a:extLst>
            </p:cNvPr>
            <p:cNvSpPr/>
            <p:nvPr/>
          </p:nvSpPr>
          <p:spPr>
            <a:xfrm>
              <a:off x="-2" y="3"/>
              <a:ext cx="9996518" cy="10191255"/>
            </a:xfrm>
            <a:custGeom>
              <a:avLst/>
              <a:gdLst/>
              <a:ahLst/>
              <a:cxnLst/>
              <a:rect l="l" t="t" r="r" b="b"/>
              <a:pathLst>
                <a:path w="9996517" h="11243551">
                  <a:moveTo>
                    <a:pt x="9490078" y="11226632"/>
                  </a:moveTo>
                  <a:cubicBezTo>
                    <a:pt x="9490078" y="11226632"/>
                    <a:pt x="9253082" y="11216663"/>
                    <a:pt x="8890943" y="11230107"/>
                  </a:cubicBezTo>
                  <a:cubicBezTo>
                    <a:pt x="8528805" y="11243551"/>
                    <a:pt x="490924" y="11243551"/>
                    <a:pt x="490924" y="11243551"/>
                  </a:cubicBezTo>
                  <a:cubicBezTo>
                    <a:pt x="245502" y="11243551"/>
                    <a:pt x="32509" y="11146283"/>
                    <a:pt x="31032" y="10986169"/>
                  </a:cubicBezTo>
                  <a:cubicBezTo>
                    <a:pt x="31032" y="10986169"/>
                    <a:pt x="0" y="7940551"/>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9443530" y="0"/>
                    <a:pt x="9443530" y="0"/>
                  </a:cubicBezTo>
                  <a:cubicBezTo>
                    <a:pt x="9755430" y="0"/>
                    <a:pt x="9988859" y="101069"/>
                    <a:pt x="9981002" y="303616"/>
                  </a:cubicBezTo>
                  <a:cubicBezTo>
                    <a:pt x="9981002" y="303616"/>
                    <a:pt x="9979007" y="7288009"/>
                    <a:pt x="9987762" y="10286582"/>
                  </a:cubicBezTo>
                  <a:cubicBezTo>
                    <a:pt x="9996517" y="10579883"/>
                    <a:pt x="9949969" y="10912955"/>
                    <a:pt x="9949969" y="10912955"/>
                  </a:cubicBezTo>
                  <a:cubicBezTo>
                    <a:pt x="9947004" y="11092979"/>
                    <a:pt x="9735501" y="11226632"/>
                    <a:pt x="9490078" y="11226632"/>
                  </a:cubicBezTo>
                  <a:close/>
                </a:path>
              </a:pathLst>
            </a:custGeom>
            <a:solidFill>
              <a:srgbClr val="FFF3E4"/>
            </a:solidFill>
          </p:spPr>
        </p:sp>
      </p:grpSp>
      <p:pic>
        <p:nvPicPr>
          <p:cNvPr id="13" name="Picture 43">
            <a:extLst>
              <a:ext uri="{FF2B5EF4-FFF2-40B4-BE49-F238E27FC236}">
                <a16:creationId xmlns:a16="http://schemas.microsoft.com/office/drawing/2014/main" id="{FE0C4014-BD97-7721-1E57-3895D99B3718}"/>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189921" y="2528548"/>
            <a:ext cx="248115" cy="317357"/>
          </a:xfrm>
          <a:prstGeom prst="rect">
            <a:avLst/>
          </a:prstGeom>
        </p:spPr>
      </p:pic>
      <p:pic>
        <p:nvPicPr>
          <p:cNvPr id="14" name="Picture 45">
            <a:extLst>
              <a:ext uri="{FF2B5EF4-FFF2-40B4-BE49-F238E27FC236}">
                <a16:creationId xmlns:a16="http://schemas.microsoft.com/office/drawing/2014/main" id="{2B9648A8-BA38-2845-18B3-EB6D852C4383}"/>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189921" y="3286269"/>
            <a:ext cx="248115" cy="317357"/>
          </a:xfrm>
          <a:prstGeom prst="rect">
            <a:avLst/>
          </a:prstGeom>
        </p:spPr>
      </p:pic>
      <p:pic>
        <p:nvPicPr>
          <p:cNvPr id="15" name="Picture 47">
            <a:extLst>
              <a:ext uri="{FF2B5EF4-FFF2-40B4-BE49-F238E27FC236}">
                <a16:creationId xmlns:a16="http://schemas.microsoft.com/office/drawing/2014/main" id="{26F0662F-427B-2347-0D78-56BB4D0CCE60}"/>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189921" y="4095424"/>
            <a:ext cx="248115" cy="317357"/>
          </a:xfrm>
          <a:prstGeom prst="rect">
            <a:avLst/>
          </a:prstGeom>
        </p:spPr>
      </p:pic>
      <p:pic>
        <p:nvPicPr>
          <p:cNvPr id="16" name="Picture 48">
            <a:extLst>
              <a:ext uri="{FF2B5EF4-FFF2-40B4-BE49-F238E27FC236}">
                <a16:creationId xmlns:a16="http://schemas.microsoft.com/office/drawing/2014/main" id="{87503883-AC19-8859-B499-D252CED643F2}"/>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rot="1069992">
            <a:off x="8850481" y="1164310"/>
            <a:ext cx="1633206" cy="1765757"/>
          </a:xfrm>
          <a:prstGeom prst="rect">
            <a:avLst/>
          </a:prstGeom>
        </p:spPr>
      </p:pic>
      <p:pic>
        <p:nvPicPr>
          <p:cNvPr id="17" name="Picture 49">
            <a:extLst>
              <a:ext uri="{FF2B5EF4-FFF2-40B4-BE49-F238E27FC236}">
                <a16:creationId xmlns:a16="http://schemas.microsoft.com/office/drawing/2014/main" id="{6D86B486-6813-1AE7-01EA-ED155C087582}"/>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0" y="5974805"/>
            <a:ext cx="4637503" cy="2740343"/>
          </a:xfrm>
          <a:prstGeom prst="rect">
            <a:avLst/>
          </a:prstGeom>
        </p:spPr>
      </p:pic>
      <p:sp>
        <p:nvSpPr>
          <p:cNvPr id="19" name="TextBox 18">
            <a:extLst>
              <a:ext uri="{FF2B5EF4-FFF2-40B4-BE49-F238E27FC236}">
                <a16:creationId xmlns:a16="http://schemas.microsoft.com/office/drawing/2014/main" id="{A1B7ECCB-B444-EDCE-891D-0A18705A7C6B}"/>
              </a:ext>
            </a:extLst>
          </p:cNvPr>
          <p:cNvSpPr txBox="1"/>
          <p:nvPr/>
        </p:nvSpPr>
        <p:spPr>
          <a:xfrm>
            <a:off x="3570335" y="2475694"/>
            <a:ext cx="5540299" cy="461665"/>
          </a:xfrm>
          <a:prstGeom prst="rect">
            <a:avLst/>
          </a:prstGeom>
          <a:noFill/>
        </p:spPr>
        <p:txBody>
          <a:bodyPr wrap="none" rtlCol="0">
            <a:spAutoFit/>
          </a:bodyPr>
          <a:lstStyle/>
          <a:p>
            <a:r>
              <a:rPr lang="vi-VN" sz="2400" dirty="0">
                <a:latin typeface="UTM Avo" panose="02040603050506020204" pitchFamily="18"/>
              </a:rPr>
              <a:t>Hoàn thành bài tập phần vận dụng</a:t>
            </a:r>
            <a:endParaRPr lang="en-US" sz="2400" dirty="0">
              <a:latin typeface="UTM Avo" panose="02040603050506020204" pitchFamily="18"/>
            </a:endParaRPr>
          </a:p>
        </p:txBody>
      </p:sp>
      <p:sp>
        <p:nvSpPr>
          <p:cNvPr id="20" name="TextBox 19">
            <a:extLst>
              <a:ext uri="{FF2B5EF4-FFF2-40B4-BE49-F238E27FC236}">
                <a16:creationId xmlns:a16="http://schemas.microsoft.com/office/drawing/2014/main" id="{1EDDC66C-B902-A338-04CA-1F200898206B}"/>
              </a:ext>
            </a:extLst>
          </p:cNvPr>
          <p:cNvSpPr txBox="1"/>
          <p:nvPr/>
        </p:nvSpPr>
        <p:spPr>
          <a:xfrm>
            <a:off x="3549647" y="3225251"/>
            <a:ext cx="3708066" cy="461665"/>
          </a:xfrm>
          <a:prstGeom prst="rect">
            <a:avLst/>
          </a:prstGeom>
          <a:noFill/>
        </p:spPr>
        <p:txBody>
          <a:bodyPr wrap="none" rtlCol="0">
            <a:spAutoFit/>
          </a:bodyPr>
          <a:lstStyle/>
          <a:p>
            <a:r>
              <a:rPr lang="vi-VN" sz="2400" dirty="0">
                <a:latin typeface="UTM Avo" panose="02040603050506020204" pitchFamily="18"/>
              </a:rPr>
              <a:t>Ôn lại nội dung bài học</a:t>
            </a:r>
            <a:endParaRPr lang="en-US" sz="2400" dirty="0">
              <a:latin typeface="UTM Avo" panose="02040603050506020204" pitchFamily="18"/>
            </a:endParaRPr>
          </a:p>
        </p:txBody>
      </p:sp>
      <p:sp>
        <p:nvSpPr>
          <p:cNvPr id="21" name="TextBox 20">
            <a:extLst>
              <a:ext uri="{FF2B5EF4-FFF2-40B4-BE49-F238E27FC236}">
                <a16:creationId xmlns:a16="http://schemas.microsoft.com/office/drawing/2014/main" id="{2DDB369B-33FC-4077-3E68-9DF2EBEFBC30}"/>
              </a:ext>
            </a:extLst>
          </p:cNvPr>
          <p:cNvSpPr txBox="1"/>
          <p:nvPr/>
        </p:nvSpPr>
        <p:spPr>
          <a:xfrm>
            <a:off x="3570335" y="3693700"/>
            <a:ext cx="3874401" cy="1128386"/>
          </a:xfrm>
          <a:prstGeom prst="rect">
            <a:avLst/>
          </a:prstGeom>
          <a:noFill/>
        </p:spPr>
        <p:txBody>
          <a:bodyPr wrap="square" rtlCol="0">
            <a:spAutoFit/>
          </a:bodyPr>
          <a:lstStyle/>
          <a:p>
            <a:pPr algn="just">
              <a:lnSpc>
                <a:spcPct val="150000"/>
              </a:lnSpc>
            </a:pPr>
            <a:r>
              <a:rPr lang="vi-VN" sz="2400" dirty="0">
                <a:latin typeface="UTM Avo" panose="02040603050506020204" pitchFamily="18"/>
              </a:rPr>
              <a:t>Học và chuẩn bị bài: </a:t>
            </a:r>
            <a:r>
              <a:rPr lang="en-US" sz="2400" dirty="0" err="1">
                <a:latin typeface="UTM Avo" panose="02040603050506020204" pitchFamily="18"/>
              </a:rPr>
              <a:t>Viết</a:t>
            </a:r>
            <a:r>
              <a:rPr lang="en-US" sz="2400" dirty="0">
                <a:latin typeface="UTM Avo" panose="02040603050506020204" pitchFamily="18"/>
              </a:rPr>
              <a:t> - </a:t>
            </a:r>
            <a:r>
              <a:rPr lang="vi-VN" sz="2400" b="1" dirty="0">
                <a:latin typeface="UTM Avo" panose="02040603050506020204" pitchFamily="18"/>
              </a:rPr>
              <a:t>Viết </a:t>
            </a:r>
            <a:r>
              <a:rPr lang="en-US" sz="2400" b="1" dirty="0" err="1">
                <a:latin typeface="UTM Avo" panose="02040603050506020204" pitchFamily="18"/>
              </a:rPr>
              <a:t>biên</a:t>
            </a:r>
            <a:r>
              <a:rPr lang="en-US" sz="2400" b="1" dirty="0">
                <a:latin typeface="UTM Avo" panose="02040603050506020204" pitchFamily="18"/>
              </a:rPr>
              <a:t> </a:t>
            </a:r>
            <a:r>
              <a:rPr lang="en-US" sz="2400" b="1" dirty="0" err="1">
                <a:latin typeface="UTM Avo" panose="02040603050506020204" pitchFamily="18"/>
              </a:rPr>
              <a:t>bản</a:t>
            </a:r>
            <a:endParaRPr lang="en-US" sz="2400" b="1" dirty="0">
              <a:latin typeface="UTM Avo" panose="02040603050506020204" pitchFamily="18"/>
            </a:endParaRPr>
          </a:p>
        </p:txBody>
      </p:sp>
    </p:spTree>
    <p:extLst>
      <p:ext uri="{BB962C8B-B14F-4D97-AF65-F5344CB8AC3E}">
        <p14:creationId xmlns:p14="http://schemas.microsoft.com/office/powerpoint/2010/main" val="3581592380"/>
      </p:ext>
    </p:extLst>
  </p:cSld>
  <p:clrMapOvr>
    <a:masterClrMapping/>
  </p:clrMapOvr>
  <p:transition spd="slow">
    <p:split orient="vert"/>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Like fanpage Hoc10 - Học 1 biết 10 để nhận thêm nhiều tài liệu giảng dạy</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algn="ctr"/>
            <a:r>
              <a:rPr lang="en-US" sz="2400" b="1" u="sng">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Học 1 biết 10</a:t>
            </a:r>
            <a:endParaRPr lang="en-US" sz="2400" b="1" u="sng">
              <a:solidFill>
                <a:srgbClr val="843C0C"/>
              </a:solidFill>
              <a:latin typeface="UTM Avo" panose="02040603050506020204" pitchFamily="18" charset="0"/>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TotalTime>
  <Words>486</Words>
  <Application>Microsoft Office PowerPoint</Application>
  <PresentationFormat>Widescreen</PresentationFormat>
  <Paragraphs>47</Paragraphs>
  <Slides>20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UTM Avo</vt:lpstr>
      <vt:lpstr>Calibri</vt:lpstr>
      <vt:lpstr>Arial</vt:lpstr>
      <vt:lpstr>Wingdings</vt:lpstr>
      <vt:lpstr>Calibri Light</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Ziczac</cp:lastModifiedBy>
  <cp:revision>35</cp:revision>
  <dcterms:created xsi:type="dcterms:W3CDTF">2023-10-19T01:39:18Z</dcterms:created>
  <dcterms:modified xsi:type="dcterms:W3CDTF">2023-12-20T06:42:14Z</dcterms:modified>
</cp:coreProperties>
</file>