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7" r:id="rId4"/>
    <p:sldId id="268" r:id="rId5"/>
    <p:sldId id="269" r:id="rId6"/>
    <p:sldId id="270" r:id="rId7"/>
    <p:sldId id="271" r:id="rId8"/>
    <p:sldId id="272" r:id="rId9"/>
    <p:sldId id="273" r:id="rId10"/>
    <p:sldId id="259" r:id="rId11"/>
    <p:sldId id="260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4" r:id="rId22"/>
    <p:sldId id="261" r:id="rId23"/>
    <p:sldId id="262" r:id="rId24"/>
    <p:sldId id="285" r:id="rId25"/>
    <p:sldId id="286" r:id="rId26"/>
    <p:sldId id="287" r:id="rId27"/>
    <p:sldId id="288" r:id="rId28"/>
    <p:sldId id="289" r:id="rId29"/>
    <p:sldId id="290" r:id="rId30"/>
    <p:sldId id="263" r:id="rId31"/>
    <p:sldId id="264" r:id="rId32"/>
    <p:sldId id="265" r:id="rId33"/>
    <p:sldId id="266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jqIWfyqguHTVG96YDsyaJGrIyC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5770" autoAdjust="0"/>
  </p:normalViewPr>
  <p:slideViewPr>
    <p:cSldViewPr snapToGrid="0">
      <p:cViewPr varScale="1">
        <p:scale>
          <a:sx n="110" d="100"/>
          <a:sy n="110" d="100"/>
        </p:scale>
        <p:origin x="504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798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05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942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81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6327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430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0327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3378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4262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7634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0951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3586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3133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0410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94885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229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9026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37099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54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33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32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66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37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3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15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93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8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76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6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50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2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slide" Target="slide5.xml"/><Relationship Id="rId10" Type="http://schemas.openxmlformats.org/officeDocument/2006/relationships/image" Target="../media/image10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slide" Target="slide6.xml"/><Relationship Id="rId10" Type="http://schemas.openxmlformats.org/officeDocument/2006/relationships/image" Target="../media/image10.png"/><Relationship Id="rId4" Type="http://schemas.openxmlformats.org/officeDocument/2006/relationships/audio" Target="../media/audio2.wav"/><Relationship Id="rId9" Type="http://schemas.openxmlformats.org/officeDocument/2006/relationships/image" Target="../media/image14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slide" Target="slide7.xml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slide" Target="slide8.xml"/><Relationship Id="rId10" Type="http://schemas.openxmlformats.org/officeDocument/2006/relationships/image" Target="../media/image10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2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youtu.be/gZYlJKD7wlw" TargetMode="Externa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2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7/1/143/12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17E1D-B033-F7BE-F63D-EF52C2D0BDED}"/>
              </a:ext>
            </a:extLst>
          </p:cNvPr>
          <p:cNvSpPr txBox="1">
            <a:spLocks/>
          </p:cNvSpPr>
          <p:nvPr/>
        </p:nvSpPr>
        <p:spPr>
          <a:xfrm>
            <a:off x="1173076" y="1472739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Nguyên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tử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.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Nguyên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tố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hóa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78F12-3B40-C2E0-3C6B-4C260E5108AE}"/>
              </a:ext>
            </a:extLst>
          </p:cNvPr>
          <p:cNvSpPr txBox="1">
            <a:spLocks/>
          </p:cNvSpPr>
          <p:nvPr/>
        </p:nvSpPr>
        <p:spPr>
          <a:xfrm>
            <a:off x="1173076" y="3518522"/>
            <a:ext cx="9872841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1: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Nguyên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tử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III, IV)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2B9E3A-0C82-D63B-8567-2288B99310E5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D272483-90A5-1C6A-6DC5-1EBBDB8F22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9297960" y="5676900"/>
            <a:ext cx="1870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UTM Avo" panose="02040603050506020204" pitchFamily="18"/>
                <a:ea typeface="+mn-ea"/>
                <a:cs typeface="+mn-cs"/>
              </a:rPr>
              <a:t>PLAY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60D8D9C6-F3C3-D9AF-452F-D3EBC3DC27D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3052"/>
            <a:ext cx="12192000" cy="792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D0CECB29-7FCE-49E5-DDD1-35C5904296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304047" y="-36226"/>
            <a:ext cx="8041105" cy="1219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32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1. </a:t>
            </a:r>
            <a:r>
              <a:rPr lang="vi-VN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Hầu hết các nguyên tử được cấu tạo từ những hạt là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78832" y="1608198"/>
            <a:ext cx="4263194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 proton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78832" y="2370198"/>
            <a:ext cx="4263194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 proton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electron.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11253" y="1593095"/>
            <a:ext cx="5598694" cy="56360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 proton, electron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11253" y="2370198"/>
            <a:ext cx="5598694" cy="53339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D. electron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0744200" y="5949036"/>
            <a:ext cx="762000" cy="533399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58EEE-D778-8F7A-6B34-8F5B550AA328}"/>
              </a:ext>
            </a:extLst>
          </p:cNvPr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AB7D-3492-70DC-09F2-B981FB41A009}"/>
              </a:ext>
            </a:extLst>
          </p:cNvPr>
          <p:cNvSpPr/>
          <p:nvPr/>
        </p:nvSpPr>
        <p:spPr>
          <a:xfrm>
            <a:off x="1696168" y="5529937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B8863-4383-D0A3-A31C-A38F8501087F}"/>
              </a:ext>
            </a:extLst>
          </p:cNvPr>
          <p:cNvSpPr/>
          <p:nvPr/>
        </p:nvSpPr>
        <p:spPr>
          <a:xfrm>
            <a:off x="8716111" y="545812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C241006E-9EA1-B320-BD70-F14C729452E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4245 0.02778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38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/>
      <p:bldP spid="24" grpId="1" animBg="1"/>
      <p:bldP spid="28" grpId="1" animBg="1"/>
      <p:bldP spid="29" grpId="1" animBg="1"/>
      <p:bldP spid="30" grpId="1" animBg="1"/>
      <p:bldP spid="32" grpId="0"/>
      <p:bldP spid="20" grpId="0"/>
      <p:bldP spid="14" grpId="0" animBg="1"/>
      <p:bldP spid="15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32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2. </a:t>
            </a:r>
            <a:r>
              <a:rPr lang="vi-VN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Hạt nhân nguyên tử được tạo bởi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263315" y="1535042"/>
            <a:ext cx="4539916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 proton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263315" y="2297042"/>
            <a:ext cx="4539916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 proton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electron.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4811" y="1528532"/>
            <a:ext cx="4796589" cy="53990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 electron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88771" y="2297042"/>
            <a:ext cx="4812629" cy="56045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 electron.</a:t>
            </a: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0647298" y="5981699"/>
            <a:ext cx="594207" cy="539909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f70f5ebf1a718aef076b27dd45a5b3.png">
            <a:extLst>
              <a:ext uri="{FF2B5EF4-FFF2-40B4-BE49-F238E27FC236}">
                <a16:creationId xmlns:a16="http://schemas.microsoft.com/office/drawing/2014/main" id="{EE45B29C-49CC-3D9A-BCCD-38D33A06A3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B29DB5F4-19FD-8E7B-D0F5-FDC6237F3B9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3200" b="1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3. 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nguyên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tử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hạt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mang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điện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là</a:t>
            </a:r>
            <a:endParaRPr lang="en-US" sz="3200" kern="12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10389" y="1638300"/>
            <a:ext cx="4423611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 proton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0389" y="2400300"/>
            <a:ext cx="4423611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 electron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04714" y="1638300"/>
            <a:ext cx="5560592" cy="533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 proton, electron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neutron.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04713" y="2419350"/>
            <a:ext cx="5560592" cy="53339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 proton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electron.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10600" y="51054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91600" y="5638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008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Right Arrow 25">
            <a:hlinkClick r:id="rId15" action="ppaction://hlinksldjump"/>
          </p:cNvPr>
          <p:cNvSpPr/>
          <p:nvPr/>
        </p:nvSpPr>
        <p:spPr>
          <a:xfrm>
            <a:off x="10668000" y="5791200"/>
            <a:ext cx="609600" cy="55548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5B7E9A99-CC0F-C367-673E-DA72E022982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21" grpId="0"/>
      <p:bldP spid="22" grpId="0" animBg="1"/>
      <p:bldP spid="2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4BD8A273-EC22-8614-7051-D009B21F5B8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C3780AAA-9A7C-13F5-7164-8796C7FCF44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3200" b="1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4. 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Nguyên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tử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oxygen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8 proton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nên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oxygen </a:t>
            </a:r>
            <a:r>
              <a:rPr lang="en-US" sz="3200" kern="12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2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3584" y="1375610"/>
            <a:ext cx="5346033" cy="914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vi-VN" sz="26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 </a:t>
            </a:r>
            <a:r>
              <a:rPr lang="vi-VN" sz="26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điện tích hạt nhân là +7, số đơn vị điện tích hạt nhân là 7.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3584" y="2510589"/>
            <a:ext cx="5346033" cy="914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vi-VN" sz="26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 </a:t>
            </a:r>
            <a:r>
              <a:rPr lang="vi-VN" sz="26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điện tích hạt nhân là 7, số đơn vị điện tích hạt nhân là +7.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96263" y="1371599"/>
            <a:ext cx="5141495" cy="8381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vi-VN" sz="26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 </a:t>
            </a:r>
            <a:r>
              <a:rPr lang="vi-VN" sz="26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điện tích hạt nhân là +8, số đơn vị điện tích hạt nhân là 8.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96263" y="2492514"/>
            <a:ext cx="5233737" cy="914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buClrTx/>
            </a:pPr>
            <a:r>
              <a:rPr lang="vi-VN" sz="2600" b="1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 </a:t>
            </a:r>
            <a:r>
              <a:rPr lang="vi-VN" sz="2600" kern="12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điện tích hạt nhân là 8, số đơn vị điện tích hạt nhân là +8.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29400" y="5540514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828800" y="5562600"/>
            <a:ext cx="1066800" cy="685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91000" y="5540514"/>
            <a:ext cx="1066800" cy="685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839200" y="5486400"/>
            <a:ext cx="1066800" cy="685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3" name="Right Arrow 32">
            <a:hlinkClick r:id="rId15" action="ppaction://hlinksldjump"/>
          </p:cNvPr>
          <p:cNvSpPr/>
          <p:nvPr/>
        </p:nvSpPr>
        <p:spPr>
          <a:xfrm>
            <a:off x="10591800" y="5829299"/>
            <a:ext cx="713874" cy="655721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1875 0.05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38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477000" y="1981200"/>
            <a:ext cx="2895600" cy="22098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cháu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!!!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E13A7FB-428D-33B4-5697-964F00AC8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8F11272-496A-A8F9-5E9A-7EA43D49B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EFF245-9D95-D7C6-0FD5-22CA2F899C2A}"/>
              </a:ext>
            </a:extLst>
          </p:cNvPr>
          <p:cNvSpPr/>
          <p:nvPr/>
        </p:nvSpPr>
        <p:spPr>
          <a:xfrm>
            <a:off x="1420088" y="5608322"/>
            <a:ext cx="9708759" cy="955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Đọc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thông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tin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sách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quan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sát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hình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1.4,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thảo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luận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trả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lời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hỏi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sau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đây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:</a:t>
            </a:r>
            <a:endParaRPr lang="en-US" sz="2300" dirty="0">
              <a:solidFill>
                <a:schemeClr val="tx1"/>
              </a:solidFill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4" name="Google Shape;697;p35">
            <a:extLst>
              <a:ext uri="{FF2B5EF4-FFF2-40B4-BE49-F238E27FC236}">
                <a16:creationId xmlns:a16="http://schemas.microsoft.com/office/drawing/2014/main" id="{422FB193-90DE-BB6A-7C07-143C42A70D5F}"/>
              </a:ext>
            </a:extLst>
          </p:cNvPr>
          <p:cNvSpPr txBox="1">
            <a:spLocks/>
          </p:cNvSpPr>
          <p:nvPr/>
        </p:nvSpPr>
        <p:spPr>
          <a:xfrm>
            <a:off x="1524000" y="158190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III.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chuyển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electron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endParaRPr lang="en-US" sz="27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B3D65-D126-D129-F890-59D6DB0CD9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85" t="67816" r="18003"/>
          <a:stretch/>
        </p:blipFill>
        <p:spPr>
          <a:xfrm>
            <a:off x="2755231" y="2154600"/>
            <a:ext cx="7038474" cy="335855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D74C031-D61C-909B-D101-885DD3EE0C45}"/>
              </a:ext>
            </a:extLst>
          </p:cNvPr>
          <p:cNvGrpSpPr/>
          <p:nvPr/>
        </p:nvGrpSpPr>
        <p:grpSpPr>
          <a:xfrm>
            <a:off x="10142489" y="817815"/>
            <a:ext cx="2201911" cy="1262139"/>
            <a:chOff x="9772054" y="889125"/>
            <a:chExt cx="2374289" cy="1360947"/>
          </a:xfrm>
        </p:grpSpPr>
        <p:pic>
          <p:nvPicPr>
            <p:cNvPr id="7" name="Picture 2">
              <a:hlinkClick r:id="rId5"/>
              <a:extLst>
                <a:ext uri="{FF2B5EF4-FFF2-40B4-BE49-F238E27FC236}">
                  <a16:creationId xmlns:a16="http://schemas.microsoft.com/office/drawing/2014/main" id="{85621CAC-5202-104A-629C-63BA10EB0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350" y="889125"/>
              <a:ext cx="1079103" cy="746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AD2DD6-F5B0-16C6-8711-7589FE29667E}"/>
                </a:ext>
              </a:extLst>
            </p:cNvPr>
            <p:cNvSpPr txBox="1"/>
            <p:nvPr/>
          </p:nvSpPr>
          <p:spPr>
            <a:xfrm>
              <a:off x="9772054" y="1713746"/>
              <a:ext cx="2374289" cy="536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>
                  <a:latin typeface="UTM Avo" panose="02040603050506020204" pitchFamily="18" charset="0"/>
                  <a:cs typeface="Arial" panose="020B0604020202020204" pitchFamily="34" charset="0"/>
                </a:rPr>
                <a:t>Ấn vào để</a:t>
              </a:r>
            </a:p>
            <a:p>
              <a:pPr algn="ctr"/>
              <a:r>
                <a:rPr lang="vi-VN" sz="1600" b="1">
                  <a:latin typeface="UTM Avo" panose="02040603050506020204" pitchFamily="18" charset="0"/>
                  <a:cs typeface="Arial" panose="020B0604020202020204" pitchFamily="34" charset="0"/>
                </a:rPr>
                <a:t>xem </a:t>
              </a:r>
              <a:r>
                <a:rPr lang="en-US" sz="1600" b="1">
                  <a:latin typeface="UTM Avo" panose="02040603050506020204" pitchFamily="18" charset="0"/>
                  <a:cs typeface="Arial" panose="020B0604020202020204" pitchFamily="34" charset="0"/>
                </a:rPr>
                <a:t>video</a:t>
              </a:r>
              <a:endParaRPr lang="en-US" sz="1600" b="1"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CFC0D5-D548-6EFA-FC9F-7C75941CD72F}"/>
              </a:ext>
            </a:extLst>
          </p:cNvPr>
          <p:cNvSpPr/>
          <p:nvPr/>
        </p:nvSpPr>
        <p:spPr>
          <a:xfrm>
            <a:off x="2765" y="1605638"/>
            <a:ext cx="12189235" cy="593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hỏi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1.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tử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electron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sắp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xếp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như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thế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nào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? 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3" name="Picture 2" descr="https://o.remove.bg/downloads/ec3f11b0-7eff-4352-a088-d5c90daa7a12/image-removebg-preview.png">
            <a:extLst>
              <a:ext uri="{FF2B5EF4-FFF2-40B4-BE49-F238E27FC236}">
                <a16:creationId xmlns:a16="http://schemas.microsoft.com/office/drawing/2014/main" id="{C8D71B9A-D438-0018-2467-10A93EFDA4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1" r="66337" b="49909"/>
          <a:stretch/>
        </p:blipFill>
        <p:spPr bwMode="auto">
          <a:xfrm>
            <a:off x="1569891" y="2581456"/>
            <a:ext cx="766467" cy="74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4E557-CCE1-5A86-9A88-B3DE9633A256}"/>
              </a:ext>
            </a:extLst>
          </p:cNvPr>
          <p:cNvSpPr/>
          <p:nvPr/>
        </p:nvSpPr>
        <p:spPr>
          <a:xfrm>
            <a:off x="2450886" y="2774475"/>
            <a:ext cx="90949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electron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xếp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từng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en-US" sz="2200" dirty="0">
              <a:latin typeface="UTM Avo" panose="02040603050506020204" pitchFamily="18"/>
            </a:endParaRPr>
          </a:p>
        </p:txBody>
      </p:sp>
      <p:pic>
        <p:nvPicPr>
          <p:cNvPr id="5" name="Picture 2" descr="https://o.remove.bg/downloads/ec3f11b0-7eff-4352-a088-d5c90daa7a12/image-removebg-preview.png">
            <a:extLst>
              <a:ext uri="{FF2B5EF4-FFF2-40B4-BE49-F238E27FC236}">
                <a16:creationId xmlns:a16="http://schemas.microsoft.com/office/drawing/2014/main" id="{F528A392-EBDA-C40A-AC61-7268EDFC9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1" r="66337" b="49909"/>
          <a:stretch/>
        </p:blipFill>
        <p:spPr bwMode="auto">
          <a:xfrm>
            <a:off x="1569892" y="3792254"/>
            <a:ext cx="766467" cy="74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541E83D-7A40-D41B-7C9A-1F6864B6D485}"/>
              </a:ext>
            </a:extLst>
          </p:cNvPr>
          <p:cNvSpPr/>
          <p:nvPr/>
        </p:nvSpPr>
        <p:spPr>
          <a:xfrm>
            <a:off x="2450886" y="3610735"/>
            <a:ext cx="7787988" cy="1036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electron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sắp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xếp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lần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lượt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theo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chiều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từ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gần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ra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ngoài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7" name="Picture 2" descr="https://o.remove.bg/downloads/ec3f11b0-7eff-4352-a088-d5c90daa7a12/image-removebg-preview.png">
            <a:extLst>
              <a:ext uri="{FF2B5EF4-FFF2-40B4-BE49-F238E27FC236}">
                <a16:creationId xmlns:a16="http://schemas.microsoft.com/office/drawing/2014/main" id="{CB727B0E-3789-3B61-8017-4E06D1C404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1" r="66337" b="49909"/>
          <a:stretch/>
        </p:blipFill>
        <p:spPr bwMode="auto">
          <a:xfrm>
            <a:off x="1569892" y="5077791"/>
            <a:ext cx="766467" cy="74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3CE2B0-A0EA-21D3-26FB-849ADA948543}"/>
              </a:ext>
            </a:extLst>
          </p:cNvPr>
          <p:cNvSpPr/>
          <p:nvPr/>
        </p:nvSpPr>
        <p:spPr>
          <a:xfrm>
            <a:off x="2450886" y="4930039"/>
            <a:ext cx="7884240" cy="1036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Mỗi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electron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tối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xác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định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như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thứ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nhất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tối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2 electron,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thứ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hai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tối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8 electron,...</a:t>
            </a:r>
            <a:endParaRPr lang="en-US" sz="22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13624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FBAAE-2937-2640-8499-C7FD228443A3}"/>
              </a:ext>
            </a:extLst>
          </p:cNvPr>
          <p:cNvSpPr/>
          <p:nvPr/>
        </p:nvSpPr>
        <p:spPr>
          <a:xfrm>
            <a:off x="608978" y="1577666"/>
            <a:ext cx="10974044" cy="1164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hỏi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2. </a:t>
            </a:r>
            <a:r>
              <a:rPr lang="en-US" sz="2500" dirty="0">
                <a:latin typeface="UTM Avo" panose="02040603050506020204" pitchFamily="18"/>
              </a:rPr>
              <a:t>Cho </a:t>
            </a:r>
            <a:r>
              <a:rPr lang="en-US" sz="2500" dirty="0" err="1">
                <a:latin typeface="UTM Avo" panose="02040603050506020204" pitchFamily="18"/>
              </a:rPr>
              <a:t>biết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nguyên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tử</a:t>
            </a:r>
            <a:r>
              <a:rPr lang="en-US" sz="2500" dirty="0">
                <a:latin typeface="UTM Avo" panose="02040603050506020204" pitchFamily="18"/>
              </a:rPr>
              <a:t> sodium </a:t>
            </a:r>
            <a:r>
              <a:rPr lang="en-US" sz="2500" dirty="0" err="1">
                <a:latin typeface="UTM Avo" panose="02040603050506020204" pitchFamily="18"/>
              </a:rPr>
              <a:t>có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bao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nhiêu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lớp</a:t>
            </a:r>
            <a:r>
              <a:rPr lang="en-US" sz="2500" dirty="0">
                <a:latin typeface="UTM Avo" panose="02040603050506020204" pitchFamily="18"/>
              </a:rPr>
              <a:t> electron. </a:t>
            </a:r>
            <a:r>
              <a:rPr lang="en-US" sz="2500" dirty="0" err="1">
                <a:latin typeface="UTM Avo" panose="02040603050506020204" pitchFamily="18"/>
              </a:rPr>
              <a:t>Mỗi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lớp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bao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nhiêu</a:t>
            </a:r>
            <a:r>
              <a:rPr lang="en-US" sz="2500" dirty="0">
                <a:latin typeface="UTM Avo" panose="02040603050506020204" pitchFamily="18"/>
              </a:rPr>
              <a:t> electron?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F9638-5187-81A8-B943-3101465E2830}"/>
              </a:ext>
            </a:extLst>
          </p:cNvPr>
          <p:cNvSpPr/>
          <p:nvPr/>
        </p:nvSpPr>
        <p:spPr>
          <a:xfrm>
            <a:off x="608978" y="3131732"/>
            <a:ext cx="6017034" cy="2148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sodium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ba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electron: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thứ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nhất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2 electron.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thứ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hai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8 electron.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Lớp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thứ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ba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300" dirty="0">
                <a:latin typeface="UTM Avo" panose="02040603050506020204" pitchFamily="18"/>
                <a:ea typeface="Calibri" panose="020F0502020204030204" pitchFamily="34" charset="0"/>
              </a:rPr>
              <a:t> 1 electron. </a:t>
            </a:r>
            <a:endParaRPr lang="en-US" sz="2300" dirty="0">
              <a:latin typeface="UTM Avo" panose="02040603050506020204" pitchFamily="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DDDD41-E64D-FC70-2629-3B65DABC57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57" t="37214" r="50310" b="13330"/>
          <a:stretch/>
        </p:blipFill>
        <p:spPr>
          <a:xfrm>
            <a:off x="6833937" y="2742408"/>
            <a:ext cx="4235116" cy="353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5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EEDD46-4A69-19AF-A812-AD7665A66E8D}"/>
              </a:ext>
            </a:extLst>
          </p:cNvPr>
          <p:cNvSpPr/>
          <p:nvPr/>
        </p:nvSpPr>
        <p:spPr>
          <a:xfrm>
            <a:off x="915783" y="1468780"/>
            <a:ext cx="10360434" cy="1741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hỏi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3. </a:t>
            </a:r>
            <a:r>
              <a:rPr lang="en-US" sz="2500" dirty="0" err="1">
                <a:latin typeface="UTM Avo" panose="02040603050506020204" pitchFamily="18"/>
              </a:rPr>
              <a:t>Nguyên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tử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nito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và</a:t>
            </a:r>
            <a:r>
              <a:rPr lang="en-US" sz="2500" dirty="0">
                <a:latin typeface="UTM Avo" panose="02040603050506020204" pitchFamily="18"/>
              </a:rPr>
              <a:t> silicon </a:t>
            </a:r>
            <a:r>
              <a:rPr lang="en-US" sz="2500" dirty="0" err="1">
                <a:latin typeface="UTM Avo" panose="02040603050506020204" pitchFamily="18"/>
              </a:rPr>
              <a:t>có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số</a:t>
            </a:r>
            <a:r>
              <a:rPr lang="en-US" sz="2500" dirty="0">
                <a:latin typeface="UTM Avo" panose="02040603050506020204" pitchFamily="18"/>
              </a:rPr>
              <a:t> electron </a:t>
            </a:r>
            <a:r>
              <a:rPr lang="en-US" sz="2500" dirty="0" err="1">
                <a:latin typeface="UTM Avo" panose="02040603050506020204" pitchFamily="18"/>
              </a:rPr>
              <a:t>lần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lượt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là</a:t>
            </a:r>
            <a:r>
              <a:rPr lang="en-US" sz="2500" dirty="0">
                <a:latin typeface="UTM Avo" panose="02040603050506020204" pitchFamily="18"/>
              </a:rPr>
              <a:t> 7 e </a:t>
            </a:r>
            <a:r>
              <a:rPr lang="en-US" sz="2500" dirty="0" err="1">
                <a:latin typeface="UTM Avo" panose="02040603050506020204" pitchFamily="18"/>
              </a:rPr>
              <a:t>và</a:t>
            </a:r>
            <a:r>
              <a:rPr lang="en-US" sz="2500" dirty="0">
                <a:latin typeface="UTM Avo" panose="02040603050506020204" pitchFamily="18"/>
              </a:rPr>
              <a:t> 14 e. </a:t>
            </a:r>
            <a:r>
              <a:rPr lang="en-US" sz="2500" dirty="0" err="1">
                <a:latin typeface="UTM Avo" panose="02040603050506020204" pitchFamily="18"/>
              </a:rPr>
              <a:t>Hãy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cho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biết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nguyên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tử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nito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và</a:t>
            </a:r>
            <a:r>
              <a:rPr lang="en-US" sz="2500" dirty="0">
                <a:latin typeface="UTM Avo" panose="02040603050506020204" pitchFamily="18"/>
              </a:rPr>
              <a:t> silicon </a:t>
            </a:r>
            <a:r>
              <a:rPr lang="en-US" sz="2500" dirty="0" err="1">
                <a:latin typeface="UTM Avo" panose="02040603050506020204" pitchFamily="18"/>
              </a:rPr>
              <a:t>có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bao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nhiêu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lớp</a:t>
            </a:r>
            <a:r>
              <a:rPr lang="en-US" sz="2500" dirty="0">
                <a:latin typeface="UTM Avo" panose="02040603050506020204" pitchFamily="18"/>
              </a:rPr>
              <a:t> electron </a:t>
            </a:r>
            <a:r>
              <a:rPr lang="en-US" sz="2500" dirty="0" err="1">
                <a:latin typeface="UTM Avo" panose="02040603050506020204" pitchFamily="18"/>
              </a:rPr>
              <a:t>và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bao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nhiêu</a:t>
            </a:r>
            <a:r>
              <a:rPr lang="en-US" sz="2500" dirty="0">
                <a:latin typeface="UTM Avo" panose="02040603050506020204" pitchFamily="18"/>
              </a:rPr>
              <a:t> electron ở </a:t>
            </a:r>
            <a:r>
              <a:rPr lang="en-US" sz="2500" dirty="0" err="1">
                <a:latin typeface="UTM Avo" panose="02040603050506020204" pitchFamily="18"/>
              </a:rPr>
              <a:t>lớp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ngoài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cùng</a:t>
            </a:r>
            <a:r>
              <a:rPr lang="en-US" sz="2500" dirty="0">
                <a:latin typeface="UTM Avo" panose="02040603050506020204" pitchFamily="18"/>
              </a:rPr>
              <a:t>?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ACDE2D4-92AA-C81B-3246-14ED59F35381}"/>
              </a:ext>
            </a:extLst>
          </p:cNvPr>
          <p:cNvSpPr/>
          <p:nvPr/>
        </p:nvSpPr>
        <p:spPr>
          <a:xfrm>
            <a:off x="4566670" y="3487771"/>
            <a:ext cx="6099463" cy="10550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79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hai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electron. 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 ở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ngoài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cùng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là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5.</a:t>
            </a:r>
          </a:p>
        </p:txBody>
      </p:sp>
      <p:sp>
        <p:nvSpPr>
          <p:cNvPr id="4" name="Right Arrow Callout 3">
            <a:extLst>
              <a:ext uri="{FF2B5EF4-FFF2-40B4-BE49-F238E27FC236}">
                <a16:creationId xmlns:a16="http://schemas.microsoft.com/office/drawing/2014/main" id="{EC52FAF5-BB10-4F42-7D26-0A8DC031875A}"/>
              </a:ext>
            </a:extLst>
          </p:cNvPr>
          <p:cNvSpPr/>
          <p:nvPr/>
        </p:nvSpPr>
        <p:spPr>
          <a:xfrm>
            <a:off x="1926831" y="3487772"/>
            <a:ext cx="2182092" cy="10550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347"/>
            </a:avLst>
          </a:prstGeom>
          <a:gradFill flip="none" rotWithShape="1">
            <a:gsLst>
              <a:gs pos="0">
                <a:srgbClr val="4B1F7B">
                  <a:tint val="66000"/>
                  <a:satMod val="160000"/>
                </a:srgbClr>
              </a:gs>
              <a:gs pos="50000">
                <a:srgbClr val="4B1F7B">
                  <a:tint val="44500"/>
                  <a:satMod val="160000"/>
                </a:srgbClr>
              </a:gs>
              <a:gs pos="100000">
                <a:srgbClr val="4B1F7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nitrogen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10CFF65-EFD2-97A6-B578-AE0AEE2518E6}"/>
              </a:ext>
            </a:extLst>
          </p:cNvPr>
          <p:cNvSpPr/>
          <p:nvPr/>
        </p:nvSpPr>
        <p:spPr>
          <a:xfrm>
            <a:off x="4566670" y="4815222"/>
            <a:ext cx="6099463" cy="105500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A79B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ba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electron. </a:t>
            </a:r>
          </a:p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 ở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ngoài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cùng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là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4.</a:t>
            </a:r>
          </a:p>
        </p:txBody>
      </p:sp>
      <p:sp>
        <p:nvSpPr>
          <p:cNvPr id="6" name="Right Arrow Callout 5">
            <a:extLst>
              <a:ext uri="{FF2B5EF4-FFF2-40B4-BE49-F238E27FC236}">
                <a16:creationId xmlns:a16="http://schemas.microsoft.com/office/drawing/2014/main" id="{A8C0D2ED-F19C-4188-6943-E3B3BE464EB3}"/>
              </a:ext>
            </a:extLst>
          </p:cNvPr>
          <p:cNvSpPr/>
          <p:nvPr/>
        </p:nvSpPr>
        <p:spPr>
          <a:xfrm>
            <a:off x="1926831" y="4861718"/>
            <a:ext cx="2182092" cy="10550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8347"/>
            </a:avLst>
          </a:prstGeom>
          <a:gradFill flip="none" rotWithShape="1">
            <a:gsLst>
              <a:gs pos="0">
                <a:srgbClr val="4B1F7B">
                  <a:tint val="66000"/>
                  <a:satMod val="160000"/>
                </a:srgbClr>
              </a:gs>
              <a:gs pos="50000">
                <a:srgbClr val="4B1F7B">
                  <a:tint val="44500"/>
                  <a:satMod val="160000"/>
                </a:srgbClr>
              </a:gs>
              <a:gs pos="100000">
                <a:srgbClr val="4B1F7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silicon</a:t>
            </a:r>
          </a:p>
        </p:txBody>
      </p:sp>
    </p:spTree>
    <p:extLst>
      <p:ext uri="{BB962C8B-B14F-4D97-AF65-F5344CB8AC3E}">
        <p14:creationId xmlns:p14="http://schemas.microsoft.com/office/powerpoint/2010/main" val="377775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A9F8F3-7AD1-78F8-E633-065AA4F21AFD}"/>
              </a:ext>
            </a:extLst>
          </p:cNvPr>
          <p:cNvSpPr/>
          <p:nvPr/>
        </p:nvSpPr>
        <p:spPr>
          <a:xfrm>
            <a:off x="676058" y="1581100"/>
            <a:ext cx="10839884" cy="1741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hỏi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4. </a:t>
            </a:r>
            <a:r>
              <a:rPr lang="en-US" sz="2500" dirty="0" err="1">
                <a:latin typeface="UTM Avo" panose="02040603050506020204" pitchFamily="18"/>
              </a:rPr>
              <a:t>Quan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sát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hình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ảnh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mô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tả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cấu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tạo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nguyên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tử</a:t>
            </a:r>
            <a:r>
              <a:rPr lang="en-US" sz="2500" dirty="0">
                <a:latin typeface="UTM Avo" panose="02040603050506020204" pitchFamily="18"/>
              </a:rPr>
              <a:t> carbon </a:t>
            </a:r>
            <a:r>
              <a:rPr lang="en-US" sz="2500" dirty="0" err="1">
                <a:latin typeface="UTM Avo" panose="02040603050506020204" pitchFamily="18"/>
              </a:rPr>
              <a:t>và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nhôm</a:t>
            </a:r>
            <a:r>
              <a:rPr lang="en-US" sz="2500" dirty="0">
                <a:latin typeface="UTM Avo" panose="02040603050506020204" pitchFamily="18"/>
              </a:rPr>
              <a:t> (</a:t>
            </a:r>
            <a:r>
              <a:rPr lang="en-US" sz="2500" dirty="0" err="1">
                <a:latin typeface="UTM Avo" panose="02040603050506020204" pitchFamily="18"/>
              </a:rPr>
              <a:t>hình</a:t>
            </a:r>
            <a:r>
              <a:rPr lang="en-US" sz="2500" dirty="0">
                <a:latin typeface="UTM Avo" panose="02040603050506020204" pitchFamily="18"/>
              </a:rPr>
              <a:t> 1.5), </a:t>
            </a:r>
            <a:r>
              <a:rPr lang="en-US" sz="2500" dirty="0" err="1">
                <a:latin typeface="UTM Avo" panose="02040603050506020204" pitchFamily="18"/>
              </a:rPr>
              <a:t>hãy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cho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biết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mỗi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nguyên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tử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đó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có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bao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nhiêu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lớp</a:t>
            </a:r>
            <a:r>
              <a:rPr lang="en-US" sz="2500" dirty="0">
                <a:latin typeface="UTM Avo" panose="02040603050506020204" pitchFamily="18"/>
              </a:rPr>
              <a:t> electron </a:t>
            </a:r>
            <a:r>
              <a:rPr lang="en-US" sz="2500" dirty="0" err="1">
                <a:latin typeface="UTM Avo" panose="02040603050506020204" pitchFamily="18"/>
              </a:rPr>
              <a:t>và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số</a:t>
            </a:r>
            <a:r>
              <a:rPr lang="en-US" sz="2500" dirty="0">
                <a:latin typeface="UTM Avo" panose="02040603050506020204" pitchFamily="18"/>
              </a:rPr>
              <a:t> electron </a:t>
            </a:r>
            <a:r>
              <a:rPr lang="en-US" sz="2500" dirty="0" err="1">
                <a:latin typeface="UTM Avo" panose="02040603050506020204" pitchFamily="18"/>
              </a:rPr>
              <a:t>trên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mỗi</a:t>
            </a:r>
            <a:r>
              <a:rPr lang="en-US" sz="2500" dirty="0">
                <a:latin typeface="UTM Avo" panose="02040603050506020204" pitchFamily="18"/>
              </a:rPr>
              <a:t> </a:t>
            </a:r>
            <a:r>
              <a:rPr lang="en-US" sz="2500" dirty="0" err="1">
                <a:latin typeface="UTM Avo" panose="02040603050506020204" pitchFamily="18"/>
              </a:rPr>
              <a:t>lớp</a:t>
            </a:r>
            <a:r>
              <a:rPr lang="en-US" sz="2500" dirty="0">
                <a:latin typeface="UTM Avo" panose="02040603050506020204" pitchFamily="18"/>
              </a:rPr>
              <a:t> electron </a:t>
            </a:r>
            <a:r>
              <a:rPr lang="en-US" sz="2500" dirty="0" err="1">
                <a:latin typeface="UTM Avo" panose="02040603050506020204" pitchFamily="18"/>
              </a:rPr>
              <a:t>đó</a:t>
            </a:r>
            <a:r>
              <a:rPr lang="en-US" sz="25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B7677D-1EF9-FC1E-5DB2-D669A5F5E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252" y="4017207"/>
            <a:ext cx="2041480" cy="28206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58226F-5ACE-8083-89A0-BEDB64CC99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124" t="38555" r="19505"/>
          <a:stretch/>
        </p:blipFill>
        <p:spPr>
          <a:xfrm>
            <a:off x="3052010" y="3383081"/>
            <a:ext cx="6087980" cy="331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68FBDEA-0E71-A2A6-8FFD-687973BD9C91}"/>
              </a:ext>
            </a:extLst>
          </p:cNvPr>
          <p:cNvSpPr/>
          <p:nvPr/>
        </p:nvSpPr>
        <p:spPr>
          <a:xfrm>
            <a:off x="758820" y="1865326"/>
            <a:ext cx="5593854" cy="196873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carbon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hai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electron: </a:t>
            </a:r>
          </a:p>
          <a:p>
            <a:pPr marL="342900" indent="-3429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thứ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nhất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2 electron.</a:t>
            </a:r>
          </a:p>
          <a:p>
            <a:pPr marL="342900" indent="-3429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thứ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hai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4 electron 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93A3B6E-C022-FAB4-8DA8-578368507117}"/>
              </a:ext>
            </a:extLst>
          </p:cNvPr>
          <p:cNvSpPr/>
          <p:nvPr/>
        </p:nvSpPr>
        <p:spPr>
          <a:xfrm>
            <a:off x="5285597" y="4249100"/>
            <a:ext cx="6024087" cy="208960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aluminium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ba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electron: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thứ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nhất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2 electron.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thứ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2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8 electron.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Lớp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thứ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ba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3 electron.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9A96A-AAD5-0F2B-F90B-A8E8C38EC4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695" t="45158" r="55922" b="22020"/>
          <a:stretch/>
        </p:blipFill>
        <p:spPr>
          <a:xfrm>
            <a:off x="7799902" y="1659857"/>
            <a:ext cx="2775856" cy="22824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F9F134-6B32-164D-352F-6AE394946B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845" t="38844" r="21569" b="16367"/>
          <a:stretch/>
        </p:blipFill>
        <p:spPr>
          <a:xfrm>
            <a:off x="1366935" y="3942346"/>
            <a:ext cx="2856150" cy="239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4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7;p35">
            <a:extLst>
              <a:ext uri="{FF2B5EF4-FFF2-40B4-BE49-F238E27FC236}">
                <a16:creationId xmlns:a16="http://schemas.microsoft.com/office/drawing/2014/main" id="{7D1E5F25-DEA2-958E-619B-038C85B3F480}"/>
              </a:ext>
            </a:extLst>
          </p:cNvPr>
          <p:cNvSpPr txBox="1">
            <a:spLocks/>
          </p:cNvSpPr>
          <p:nvPr/>
        </p:nvSpPr>
        <p:spPr>
          <a:xfrm>
            <a:off x="2143349" y="1111461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KẾT LUẬN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4CC56F-105A-CD7E-B705-AF5CCE0241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73" b="49371"/>
          <a:stretch/>
        </p:blipFill>
        <p:spPr>
          <a:xfrm>
            <a:off x="1016190" y="1759525"/>
            <a:ext cx="10113364" cy="437977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F09506E-3B00-1D3B-0E0B-FA3A10413573}"/>
              </a:ext>
            </a:extLst>
          </p:cNvPr>
          <p:cNvSpPr/>
          <p:nvPr/>
        </p:nvSpPr>
        <p:spPr>
          <a:xfrm>
            <a:off x="1271451" y="2161774"/>
            <a:ext cx="9440091" cy="3652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Theo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mô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Rơ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-do-pho - Bo,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electron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chuyển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động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quỹ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đạo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xác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định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xung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quanh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như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tinh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quay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quanh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Mặt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Trời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/>
              </a:rPr>
              <a:t>Trong </a:t>
            </a:r>
            <a:r>
              <a:rPr lang="en-US" sz="2200" dirty="0" err="1">
                <a:latin typeface="UTM Avo" panose="02040603050506020204" pitchFamily="18"/>
              </a:rPr>
              <a:t>vỏ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tử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electron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xếp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thành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lớp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electron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sắp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xếp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lượt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lớp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theo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ra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ngoài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Mỗi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lớp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</a:t>
            </a:r>
            <a:r>
              <a:rPr lang="en-US" sz="2200" dirty="0">
                <a:latin typeface="UTM Avo" panose="02040603050506020204" pitchFamily="18"/>
              </a:rPr>
              <a:t> electron </a:t>
            </a:r>
            <a:r>
              <a:rPr lang="en-US" sz="2200" dirty="0" err="1">
                <a:latin typeface="UTM Avo" panose="02040603050506020204" pitchFamily="18"/>
              </a:rPr>
              <a:t>tối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định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lớp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thứ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đa</a:t>
            </a:r>
            <a:r>
              <a:rPr lang="en-US" sz="2200" dirty="0">
                <a:latin typeface="UTM Avo" panose="02040603050506020204" pitchFamily="18"/>
              </a:rPr>
              <a:t> 2 electron, </a:t>
            </a:r>
            <a:r>
              <a:rPr lang="en-US" sz="2200" dirty="0" err="1">
                <a:latin typeface="UTM Avo" panose="02040603050506020204" pitchFamily="18"/>
              </a:rPr>
              <a:t>lớp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thứ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hai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đa</a:t>
            </a:r>
            <a:r>
              <a:rPr lang="en-US" sz="2200" dirty="0">
                <a:latin typeface="UTM Avo" panose="02040603050506020204" pitchFamily="18"/>
              </a:rPr>
              <a:t> 8 electron,…</a:t>
            </a:r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A1D24295-07D7-8422-C375-FD2D8277FE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49594"/>
          <a:stretch/>
        </p:blipFill>
        <p:spPr>
          <a:xfrm flipH="1">
            <a:off x="10234154" y="5126636"/>
            <a:ext cx="2249069" cy="163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000212-BFE1-8210-2F2D-E5822EFE450E}"/>
              </a:ext>
            </a:extLst>
          </p:cNvPr>
          <p:cNvSpPr/>
          <p:nvPr/>
        </p:nvSpPr>
        <p:spPr>
          <a:xfrm>
            <a:off x="4539915" y="2923128"/>
            <a:ext cx="7062091" cy="2713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tin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mục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IV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trả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lời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hỏi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5.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Trong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ba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loại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nhất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?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6.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tính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bằng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đơn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vị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?</a:t>
            </a:r>
          </a:p>
        </p:txBody>
      </p:sp>
      <p:sp>
        <p:nvSpPr>
          <p:cNvPr id="3" name="Google Shape;697;p35">
            <a:extLst>
              <a:ext uri="{FF2B5EF4-FFF2-40B4-BE49-F238E27FC236}">
                <a16:creationId xmlns:a16="http://schemas.microsoft.com/office/drawing/2014/main" id="{71278AF5-16FC-6DB4-3301-D289C53C291E}"/>
              </a:ext>
            </a:extLst>
          </p:cNvPr>
          <p:cNvSpPr txBox="1">
            <a:spLocks/>
          </p:cNvSpPr>
          <p:nvPr/>
        </p:nvSpPr>
        <p:spPr>
          <a:xfrm>
            <a:off x="2143350" y="1669978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IV.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Khối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lượng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7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7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endParaRPr lang="en-US" sz="27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9C5872-1F84-C8BE-8574-2F42DBF96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" y="2486835"/>
            <a:ext cx="3862137" cy="386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BC594B4-C25F-B1A2-F55E-95C33301F192}"/>
              </a:ext>
            </a:extLst>
          </p:cNvPr>
          <p:cNvSpPr/>
          <p:nvPr/>
        </p:nvSpPr>
        <p:spPr>
          <a:xfrm>
            <a:off x="1984068" y="2277231"/>
            <a:ext cx="8483406" cy="151597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Câu</a:t>
            </a:r>
            <a:r>
              <a:rPr lang="en-US" sz="26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hỏi</a:t>
            </a:r>
            <a:r>
              <a:rPr lang="en-US" sz="26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5.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Trong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ba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loại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tạo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nên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khối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lượng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nhỏ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nhất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là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hạt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electron.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5396171-017F-76FE-1BBB-D4DAEAB6F266}"/>
              </a:ext>
            </a:extLst>
          </p:cNvPr>
          <p:cNvSpPr/>
          <p:nvPr/>
        </p:nvSpPr>
        <p:spPr>
          <a:xfrm>
            <a:off x="1984069" y="4186989"/>
            <a:ext cx="8483405" cy="151597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Câu</a:t>
            </a:r>
            <a:r>
              <a:rPr lang="en-US" sz="26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b="1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hỏi</a:t>
            </a:r>
            <a:r>
              <a:rPr lang="en-US" sz="2600" b="1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6.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Khối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lượng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được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tính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bằng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đơn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vị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khối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lượng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nguyên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tử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kí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hiệu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là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amu</a:t>
            </a:r>
            <a:r>
              <a:rPr lang="en-US" sz="2600" dirty="0">
                <a:solidFill>
                  <a:schemeClr val="accent6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206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>
            <a:extLst>
              <a:ext uri="{FF2B5EF4-FFF2-40B4-BE49-F238E27FC236}">
                <a16:creationId xmlns:a16="http://schemas.microsoft.com/office/drawing/2014/main" id="{68B4552E-C941-989A-546E-AD8688EA8D66}"/>
              </a:ext>
            </a:extLst>
          </p:cNvPr>
          <p:cNvGrpSpPr/>
          <p:nvPr/>
        </p:nvGrpSpPr>
        <p:grpSpPr>
          <a:xfrm>
            <a:off x="1722298" y="2159625"/>
            <a:ext cx="8747404" cy="3668423"/>
            <a:chOff x="-29331158" y="-4844006"/>
            <a:chExt cx="9877539" cy="7817280"/>
          </a:xfrm>
        </p:grpSpPr>
        <p:sp>
          <p:nvSpPr>
            <p:cNvPr id="3" name="Freeform 28">
              <a:extLst>
                <a:ext uri="{FF2B5EF4-FFF2-40B4-BE49-F238E27FC236}">
                  <a16:creationId xmlns:a16="http://schemas.microsoft.com/office/drawing/2014/main" id="{DE911616-7E73-DA11-CE2D-64F2E6BC22C2}"/>
                </a:ext>
              </a:extLst>
            </p:cNvPr>
            <p:cNvSpPr/>
            <p:nvPr/>
          </p:nvSpPr>
          <p:spPr>
            <a:xfrm>
              <a:off x="-29331158" y="-4605248"/>
              <a:ext cx="9877539" cy="7578522"/>
            </a:xfrm>
            <a:custGeom>
              <a:avLst/>
              <a:gdLst/>
              <a:ahLst/>
              <a:cxnLst/>
              <a:rect l="l" t="t" r="r" b="b"/>
              <a:pathLst>
                <a:path w="3423283" h="3536740">
                  <a:moveTo>
                    <a:pt x="3420744" y="645160"/>
                  </a:moveTo>
                  <a:cubicBezTo>
                    <a:pt x="3423283" y="488950"/>
                    <a:pt x="3401694" y="30480"/>
                    <a:pt x="3401694" y="30480"/>
                  </a:cubicBezTo>
                  <a:cubicBezTo>
                    <a:pt x="3401694" y="30480"/>
                    <a:pt x="3016884" y="40640"/>
                    <a:pt x="2670197" y="40640"/>
                  </a:cubicBezTo>
                  <a:cubicBezTo>
                    <a:pt x="2640436" y="40640"/>
                    <a:pt x="2401570" y="40640"/>
                    <a:pt x="2341880" y="40640"/>
                  </a:cubicBezTo>
                  <a:cubicBezTo>
                    <a:pt x="1906270" y="40640"/>
                    <a:pt x="1042670" y="38100"/>
                    <a:pt x="795020" y="33020"/>
                  </a:cubicBezTo>
                  <a:cubicBezTo>
                    <a:pt x="482600" y="20320"/>
                    <a:pt x="11430" y="0"/>
                    <a:pt x="10160" y="29210"/>
                  </a:cubicBezTo>
                  <a:cubicBezTo>
                    <a:pt x="8890" y="58420"/>
                    <a:pt x="21590" y="440690"/>
                    <a:pt x="21590" y="440690"/>
                  </a:cubicBezTo>
                  <a:cubicBezTo>
                    <a:pt x="21590" y="440690"/>
                    <a:pt x="21590" y="2688380"/>
                    <a:pt x="21590" y="2880150"/>
                  </a:cubicBezTo>
                  <a:cubicBezTo>
                    <a:pt x="6350" y="3125260"/>
                    <a:pt x="0" y="3498640"/>
                    <a:pt x="0" y="3498640"/>
                  </a:cubicBezTo>
                  <a:cubicBezTo>
                    <a:pt x="204470" y="3529120"/>
                    <a:pt x="450850" y="3536740"/>
                    <a:pt x="657860" y="3534200"/>
                  </a:cubicBezTo>
                  <a:cubicBezTo>
                    <a:pt x="891540" y="3534200"/>
                    <a:pt x="2605913" y="3534200"/>
                    <a:pt x="2605913" y="3534200"/>
                  </a:cubicBezTo>
                  <a:lnTo>
                    <a:pt x="3381374" y="3520230"/>
                  </a:lnTo>
                  <a:cubicBezTo>
                    <a:pt x="3381374" y="3520230"/>
                    <a:pt x="3420744" y="2817920"/>
                    <a:pt x="3420744" y="2692190"/>
                  </a:cubicBezTo>
                  <a:cubicBezTo>
                    <a:pt x="3420744" y="2518200"/>
                    <a:pt x="3418204" y="803910"/>
                    <a:pt x="3420744" y="645160"/>
                  </a:cubicBezTo>
                  <a:close/>
                </a:path>
              </a:pathLst>
            </a:custGeom>
            <a:solidFill>
              <a:srgbClr val="FFF6BB"/>
            </a:solidFill>
          </p:spPr>
          <p:txBody>
            <a:bodyPr/>
            <a:lstStyle/>
            <a:p>
              <a:endParaRPr lang="en-US">
                <a:latin typeface="UTM Avo" panose="02040603050506020204" pitchFamily="18"/>
              </a:endParaRPr>
            </a:p>
          </p:txBody>
        </p:sp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E8938516-9A30-A330-804F-1CC570DD5DA8}"/>
                </a:ext>
              </a:extLst>
            </p:cNvPr>
            <p:cNvSpPr/>
            <p:nvPr/>
          </p:nvSpPr>
          <p:spPr>
            <a:xfrm>
              <a:off x="-28876502" y="-4844006"/>
              <a:ext cx="4569578" cy="1189234"/>
            </a:xfrm>
            <a:custGeom>
              <a:avLst/>
              <a:gdLst/>
              <a:ahLst/>
              <a:cxnLst/>
              <a:rect l="l" t="t" r="r" b="b"/>
              <a:pathLst>
                <a:path w="1583690" h="554990">
                  <a:moveTo>
                    <a:pt x="27940" y="0"/>
                  </a:moveTo>
                  <a:cubicBezTo>
                    <a:pt x="27940" y="0"/>
                    <a:pt x="990600" y="95250"/>
                    <a:pt x="1109980" y="97790"/>
                  </a:cubicBezTo>
                  <a:lnTo>
                    <a:pt x="1558290" y="106680"/>
                  </a:lnTo>
                  <a:lnTo>
                    <a:pt x="1557020" y="199390"/>
                  </a:lnTo>
                  <a:cubicBezTo>
                    <a:pt x="1557020" y="199390"/>
                    <a:pt x="1583690" y="342900"/>
                    <a:pt x="1582420" y="402590"/>
                  </a:cubicBezTo>
                  <a:lnTo>
                    <a:pt x="1579880" y="554990"/>
                  </a:lnTo>
                  <a:cubicBezTo>
                    <a:pt x="1579880" y="554990"/>
                    <a:pt x="975360" y="504190"/>
                    <a:pt x="825500" y="497840"/>
                  </a:cubicBezTo>
                  <a:cubicBezTo>
                    <a:pt x="511810" y="482600"/>
                    <a:pt x="11430" y="414020"/>
                    <a:pt x="11430" y="414020"/>
                  </a:cubicBezTo>
                  <a:lnTo>
                    <a:pt x="0" y="261620"/>
                  </a:lnTo>
                  <a:lnTo>
                    <a:pt x="48260" y="135890"/>
                  </a:lnTo>
                  <a:lnTo>
                    <a:pt x="27940" y="0"/>
                  </a:lnTo>
                  <a:close/>
                </a:path>
              </a:pathLst>
            </a:custGeom>
            <a:solidFill>
              <a:srgbClr val="FFDC5D"/>
            </a:solidFill>
          </p:spPr>
          <p:txBody>
            <a:bodyPr/>
            <a:lstStyle/>
            <a:p>
              <a:endParaRPr lang="en-US">
                <a:latin typeface="UTM Avo" panose="02040603050506020204" pitchFamily="18"/>
              </a:endParaRPr>
            </a:p>
          </p:txBody>
        </p:sp>
      </p:grpSp>
      <p:sp>
        <p:nvSpPr>
          <p:cNvPr id="5" name="Google Shape;697;p35">
            <a:extLst>
              <a:ext uri="{FF2B5EF4-FFF2-40B4-BE49-F238E27FC236}">
                <a16:creationId xmlns:a16="http://schemas.microsoft.com/office/drawing/2014/main" id="{12DAEFF3-2A1F-27F7-7087-22586C4CFB50}"/>
              </a:ext>
            </a:extLst>
          </p:cNvPr>
          <p:cNvSpPr txBox="1">
            <a:spLocks/>
          </p:cNvSpPr>
          <p:nvPr/>
        </p:nvSpPr>
        <p:spPr>
          <a:xfrm>
            <a:off x="2143350" y="1531033"/>
            <a:ext cx="7905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8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KẾT LUẬN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CA774BC-A76B-C05D-EAC2-23F44F2A9102}"/>
                  </a:ext>
                </a:extLst>
              </p:cNvPr>
              <p:cNvSpPr/>
              <p:nvPr/>
            </p:nvSpPr>
            <p:spPr>
              <a:xfrm>
                <a:off x="2253700" y="2635956"/>
                <a:ext cx="7684600" cy="2571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Nguyên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tử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có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khối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rất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nhỏ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,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được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tính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bằng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đơn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</a:rPr>
                  <a:t>vị</a:t>
                </a:r>
                <a:r>
                  <a:rPr lang="en-US" sz="2200" dirty="0">
                    <a:latin typeface="UTM Avo" panose="02040603050506020204" pitchFamily="18"/>
                    <a:ea typeface="Calibri" panose="020F0502020204030204" pitchFamily="34" charset="0"/>
                  </a:rPr>
                  <a:t> amu.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/>
                  </a:rPr>
                  <a:t>1 amu = 1,6605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−24</m:t>
                        </m:r>
                      </m:sup>
                    </m:sSup>
                  </m:oMath>
                </a14:m>
                <a:r>
                  <a:rPr lang="en-US" sz="2200" dirty="0">
                    <a:latin typeface="UTM Avo" panose="02040603050506020204" pitchFamily="18"/>
                  </a:rPr>
                  <a:t> g.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200" dirty="0" err="1">
                    <a:latin typeface="UTM Avo" panose="02040603050506020204" pitchFamily="18"/>
                  </a:rPr>
                  <a:t>Khối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một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nguyên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tử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bằng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tổng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khối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lượng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của</a:t>
                </a:r>
                <a:r>
                  <a:rPr lang="en-US" sz="2200" dirty="0">
                    <a:latin typeface="UTM Avo" panose="02040603050506020204" pitchFamily="18"/>
                  </a:rPr>
                  <a:t> proton, neutron </a:t>
                </a:r>
                <a:r>
                  <a:rPr lang="en-US" sz="2200" dirty="0" err="1">
                    <a:latin typeface="UTM Avo" panose="02040603050506020204" pitchFamily="18"/>
                  </a:rPr>
                  <a:t>và</a:t>
                </a:r>
                <a:r>
                  <a:rPr lang="en-US" sz="2200" dirty="0">
                    <a:latin typeface="UTM Avo" panose="02040603050506020204" pitchFamily="18"/>
                  </a:rPr>
                  <a:t> electron </a:t>
                </a:r>
                <a:r>
                  <a:rPr lang="en-US" sz="2200" dirty="0" err="1">
                    <a:latin typeface="UTM Avo" panose="02040603050506020204" pitchFamily="18"/>
                  </a:rPr>
                  <a:t>trong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nguyên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tử</a:t>
                </a:r>
                <a:r>
                  <a:rPr lang="en-US" sz="2200" dirty="0">
                    <a:latin typeface="UTM Avo" panose="02040603050506020204" pitchFamily="18"/>
                  </a:rPr>
                  <a:t> </a:t>
                </a:r>
                <a:r>
                  <a:rPr lang="en-US" sz="2200" dirty="0" err="1">
                    <a:latin typeface="UTM Avo" panose="02040603050506020204" pitchFamily="18"/>
                  </a:rPr>
                  <a:t>đó</a:t>
                </a:r>
                <a:r>
                  <a:rPr lang="en-US" sz="2200" dirty="0">
                    <a:latin typeface="UTM Avo" panose="02040603050506020204" pitchFamily="18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CA774BC-A76B-C05D-EAC2-23F44F2A91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700" y="2635956"/>
                <a:ext cx="7684600" cy="2571088"/>
              </a:xfrm>
              <a:prstGeom prst="rect">
                <a:avLst/>
              </a:prstGeom>
              <a:blipFill>
                <a:blip r:embed="rId4"/>
                <a:stretch>
                  <a:fillRect l="-990" r="-990" b="-394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671E292-37FF-073B-D822-D4C5445112DF}"/>
              </a:ext>
            </a:extLst>
          </p:cNvPr>
          <p:cNvGrpSpPr/>
          <p:nvPr/>
        </p:nvGrpSpPr>
        <p:grpSpPr>
          <a:xfrm>
            <a:off x="8638674" y="4561136"/>
            <a:ext cx="3425663" cy="2571088"/>
            <a:chOff x="4670528" y="2577955"/>
            <a:chExt cx="3102403" cy="2865408"/>
          </a:xfrm>
        </p:grpSpPr>
        <p:pic>
          <p:nvPicPr>
            <p:cNvPr id="8" name="Picture 2" descr="https://o.remove.bg/downloads/0a41a0e7-a308-4749-ae93-2de80ea05b3a/image-removebg-preview.png">
              <a:extLst>
                <a:ext uri="{FF2B5EF4-FFF2-40B4-BE49-F238E27FC236}">
                  <a16:creationId xmlns:a16="http://schemas.microsoft.com/office/drawing/2014/main" id="{15283706-2CC6-CD88-136D-CAE48A2FF4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7524" y="2577955"/>
              <a:ext cx="2865407" cy="2865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45889E1-D185-51AC-6727-949A5985B46A}"/>
                </a:ext>
              </a:extLst>
            </p:cNvPr>
            <p:cNvSpPr txBox="1"/>
            <p:nvPr/>
          </p:nvSpPr>
          <p:spPr>
            <a:xfrm>
              <a:off x="4670528" y="4188570"/>
              <a:ext cx="1400765" cy="79021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err="1">
                  <a:solidFill>
                    <a:schemeClr val="bg1"/>
                  </a:solidFill>
                  <a:latin typeface="UTM Avo" panose="02040603050506020204" pitchFamily="18"/>
                </a:rPr>
                <a:t>Nguyên</a:t>
              </a:r>
              <a:r>
                <a:rPr lang="en-US" sz="18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1800" dirty="0" err="1">
                  <a:solidFill>
                    <a:schemeClr val="bg1"/>
                  </a:solidFill>
                  <a:latin typeface="UTM Avo" panose="02040603050506020204" pitchFamily="18"/>
                </a:rPr>
                <a:t>tử</a:t>
              </a:r>
              <a:endParaRPr lang="en-US" sz="18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C2F257-21F2-A68B-B3A1-68C88F6000D5}"/>
                </a:ext>
              </a:extLst>
            </p:cNvPr>
            <p:cNvSpPr txBox="1"/>
            <p:nvPr/>
          </p:nvSpPr>
          <p:spPr>
            <a:xfrm>
              <a:off x="6967171" y="4188570"/>
              <a:ext cx="753117" cy="79021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UTM Avo" panose="02040603050506020204" pitchFamily="18"/>
                </a:rPr>
                <a:t>p + 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250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AE8CA74F-C142-5F11-8819-18AE213C196C}"/>
              </a:ext>
            </a:extLst>
          </p:cNvPr>
          <p:cNvSpPr/>
          <p:nvPr/>
        </p:nvSpPr>
        <p:spPr>
          <a:xfrm>
            <a:off x="914479" y="1905253"/>
            <a:ext cx="10363041" cy="4504255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Nguyên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cực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kì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nhỏ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bé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mang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điện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cấu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chất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Cấu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nguyên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gồm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vỏ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nguyên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nhân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nguyên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Hạt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nhân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là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nguyên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tử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mang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điện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tích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dương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,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được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tạo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bởi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các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proton </a:t>
            </a:r>
            <a:r>
              <a:rPr lang="en-US" sz="20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20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neutron.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Vỏ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gồm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hay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nhiều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electron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mang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điện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tích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âm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Theo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mô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hình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Rơ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-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dơ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-pho – Bo, 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t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rong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nguyên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, electron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phân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bố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lớp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electron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chuyển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động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quanh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hạt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nhân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nguyên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tử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trên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quỹ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xác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định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Khối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lượng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coi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bằng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tổng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khối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lượng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proton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neutron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nguyên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tính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bằng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đơn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</a:rPr>
              <a:t>vị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</a:rPr>
              <a:t> amu.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C3C82-1D36-0D0E-F16B-DF3FA7501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8526" y="1143000"/>
            <a:ext cx="1258708" cy="11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8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4FA522D1-2E93-1E97-DE01-7FC4363CA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>
            <a:extLst>
              <a:ext uri="{FF2B5EF4-FFF2-40B4-BE49-F238E27FC236}">
                <a16:creationId xmlns:a16="http://schemas.microsoft.com/office/drawing/2014/main" id="{A9ED3361-9600-2B5D-28C1-97AFCADEE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07140" y="858847"/>
            <a:ext cx="1757341" cy="12872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D39ACE-2F78-1BDE-5C4A-62623F47D707}"/>
              </a:ext>
            </a:extLst>
          </p:cNvPr>
          <p:cNvSpPr/>
          <p:nvPr/>
        </p:nvSpPr>
        <p:spPr>
          <a:xfrm>
            <a:off x="1239104" y="1715340"/>
            <a:ext cx="9713792" cy="1702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b="1" dirty="0" err="1">
                <a:latin typeface="UTM Avo" panose="02040603050506020204" pitchFamily="18"/>
                <a:ea typeface="Calibri" panose="020F0502020204030204" pitchFamily="34" charset="0"/>
              </a:rPr>
              <a:t>Câu</a:t>
            </a: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</a:rPr>
              <a:t> 1: 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Quan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1.5,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hãy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biết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</a:rPr>
              <a:t>a)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Số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proton, neutron, electron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mỗi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carbon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b="1" dirty="0">
                <a:latin typeface="UTM Avo" panose="02040603050506020204" pitchFamily="18"/>
                <a:ea typeface="Calibri" panose="020F0502020204030204" pitchFamily="34" charset="0"/>
              </a:rPr>
              <a:t>b)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carbon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43100D-3D56-797F-CAF3-B95C7E00F65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124" t="38555" r="19505"/>
          <a:stretch/>
        </p:blipFill>
        <p:spPr>
          <a:xfrm>
            <a:off x="3388254" y="3727255"/>
            <a:ext cx="5415492" cy="2952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EEFCD6-BAAF-3BD3-51DB-4270BAA6B807}"/>
              </a:ext>
            </a:extLst>
          </p:cNvPr>
          <p:cNvSpPr/>
          <p:nvPr/>
        </p:nvSpPr>
        <p:spPr>
          <a:xfrm>
            <a:off x="1214662" y="1523092"/>
            <a:ext cx="9762675" cy="5035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Bef>
                <a:spcPts val="600"/>
              </a:spcBef>
            </a:pPr>
            <a:r>
              <a:rPr lang="en-US" sz="2000" b="1" dirty="0">
                <a:latin typeface="UTM Avo" panose="02040603050506020204" pitchFamily="18"/>
                <a:ea typeface="Calibri" panose="020F0502020204030204" pitchFamily="34" charset="0"/>
              </a:rPr>
              <a:t>a)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Nhận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xét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:</a:t>
            </a:r>
          </a:p>
          <a:p>
            <a:pPr marL="342900" indent="-342900" algn="just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carbon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6 proton, 6 neutron, 6 electron.</a:t>
            </a:r>
          </a:p>
          <a:p>
            <a:pPr marL="342900" indent="-342900" algn="just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Trong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aluminium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13 proton, 14 neutron, 13 electron.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</a:pPr>
            <a:r>
              <a:rPr lang="en-US" sz="2000" b="1" dirty="0">
                <a:latin typeface="UTM Avo" panose="02040603050506020204" pitchFamily="18"/>
                <a:ea typeface="Calibri" panose="020F0502020204030204" pitchFamily="34" charset="0"/>
              </a:rPr>
              <a:t>b) 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Ta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:</a:t>
            </a:r>
          </a:p>
          <a:p>
            <a:pPr marL="285750" indent="-285750" algn="just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thể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coi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=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Hạt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nhân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gồm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: proton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neutron =&gt;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= p.1 + n.1</a:t>
            </a:r>
          </a:p>
          <a:p>
            <a:pPr marL="285750" indent="-285750" algn="just">
              <a:lnSpc>
                <a:spcPct val="14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Xét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1.5a (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carbon)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6 proton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6 neutron.</a:t>
            </a:r>
          </a:p>
          <a:p>
            <a:pPr marL="285750" indent="-285750" algn="just">
              <a:lnSpc>
                <a:spcPct val="14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carbon = 6.1 + 6.1 = 12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amu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4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Xét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1.5b (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)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13 proton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14 neutron.</a:t>
            </a:r>
          </a:p>
          <a:p>
            <a:pPr marL="285750" indent="-285750" algn="just">
              <a:lnSpc>
                <a:spcPct val="140000"/>
              </a:lnSpc>
              <a:spcBef>
                <a:spcPts val="600"/>
              </a:spcBef>
              <a:buFont typeface="Symbol" panose="05050102010706020507" pitchFamily="18" charset="2"/>
              <a:buChar char="Þ"/>
            </a:pP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nguyên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nhôm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 = 13.1 + 14.1 = 27 </a:t>
            </a:r>
            <a:r>
              <a:rPr lang="en-US" sz="2000" dirty="0" err="1">
                <a:latin typeface="UTM Avo" panose="02040603050506020204" pitchFamily="18"/>
                <a:ea typeface="Calibri" panose="020F0502020204030204" pitchFamily="34" charset="0"/>
              </a:rPr>
              <a:t>amu</a:t>
            </a:r>
            <a:r>
              <a:rPr lang="en-US" sz="2000" dirty="0"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</p:txBody>
      </p:sp>
      <p:pic>
        <p:nvPicPr>
          <p:cNvPr id="3" name="Picture 4" descr="https://o.remove.bg/downloads/cefc0fd2-b90b-405d-b6b3-06a81cb064e6/image-removebg-preview.png">
            <a:extLst>
              <a:ext uri="{FF2B5EF4-FFF2-40B4-BE49-F238E27FC236}">
                <a16:creationId xmlns:a16="http://schemas.microsoft.com/office/drawing/2014/main" id="{EF819260-FD85-91D9-6512-2CD7489AEC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8" t="67312" r="33964" b="3050"/>
          <a:stretch/>
        </p:blipFill>
        <p:spPr bwMode="auto">
          <a:xfrm rot="3257078">
            <a:off x="10920714" y="611270"/>
            <a:ext cx="1370187" cy="117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s://o.remove.bg/downloads/cefc0fd2-b90b-405d-b6b3-06a81cb064e6/image-removebg-preview.png">
            <a:extLst>
              <a:ext uri="{FF2B5EF4-FFF2-40B4-BE49-F238E27FC236}">
                <a16:creationId xmlns:a16="http://schemas.microsoft.com/office/drawing/2014/main" id="{43107465-66E1-B61D-935C-480048286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67" t="39042" r="37393" b="39527"/>
          <a:stretch/>
        </p:blipFill>
        <p:spPr bwMode="auto">
          <a:xfrm>
            <a:off x="10427215" y="5471918"/>
            <a:ext cx="1875621" cy="126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121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E4EE91-2611-87C3-09FE-427D5268B404}"/>
              </a:ext>
            </a:extLst>
          </p:cNvPr>
          <p:cNvSpPr/>
          <p:nvPr/>
        </p:nvSpPr>
        <p:spPr>
          <a:xfrm>
            <a:off x="1086973" y="1745934"/>
            <a:ext cx="8842485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dirty="0" err="1"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Times New Roman" panose="02020603050405020304" pitchFamily="18" charset="0"/>
              </a:rPr>
              <a:t> 2: 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Hoàn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thành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thông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tin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còn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thiếu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bảng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sau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: </a:t>
            </a:r>
            <a:endParaRPr lang="en-US" sz="2500" dirty="0">
              <a:latin typeface="UTM Avo" panose="02040603050506020204" pitchFamily="1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687392-1DC9-66A7-E70C-59BB3DF34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947893"/>
              </p:ext>
            </p:extLst>
          </p:nvPr>
        </p:nvGraphicFramePr>
        <p:xfrm>
          <a:off x="1270849" y="2709780"/>
          <a:ext cx="9650301" cy="3039855"/>
        </p:xfrm>
        <a:graphic>
          <a:graphicData uri="http://schemas.openxmlformats.org/drawingml/2006/table">
            <a:tbl>
              <a:tblPr bandRow="1"/>
              <a:tblGrid>
                <a:gridCol w="2190154">
                  <a:extLst>
                    <a:ext uri="{9D8B030D-6E8A-4147-A177-3AD203B41FA5}">
                      <a16:colId xmlns:a16="http://schemas.microsoft.com/office/drawing/2014/main" val="3375554605"/>
                    </a:ext>
                  </a:extLst>
                </a:gridCol>
                <a:gridCol w="2632932">
                  <a:extLst>
                    <a:ext uri="{9D8B030D-6E8A-4147-A177-3AD203B41FA5}">
                      <a16:colId xmlns:a16="http://schemas.microsoft.com/office/drawing/2014/main" val="3646082358"/>
                    </a:ext>
                  </a:extLst>
                </a:gridCol>
                <a:gridCol w="2487404">
                  <a:extLst>
                    <a:ext uri="{9D8B030D-6E8A-4147-A177-3AD203B41FA5}">
                      <a16:colId xmlns:a16="http://schemas.microsoft.com/office/drawing/2014/main" val="1122714987"/>
                    </a:ext>
                  </a:extLst>
                </a:gridCol>
                <a:gridCol w="2339811">
                  <a:extLst>
                    <a:ext uri="{9D8B030D-6E8A-4147-A177-3AD203B41FA5}">
                      <a16:colId xmlns:a16="http://schemas.microsoft.com/office/drawing/2014/main" val="478254806"/>
                    </a:ext>
                  </a:extLst>
                </a:gridCol>
              </a:tblGrid>
              <a:tr h="111250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Hạt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trong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nguyên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tử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Khối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lượng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(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amu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Điện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tích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Vị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trí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trong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nguyên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tử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583232"/>
                  </a:ext>
                </a:extLst>
              </a:tr>
              <a:tr h="642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Proton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+1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415596"/>
                  </a:ext>
                </a:extLst>
              </a:tr>
              <a:tr h="642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Neutron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Hạt nhân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894311"/>
                  </a:ext>
                </a:extLst>
              </a:tr>
              <a:tr h="6424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Electron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0,00055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95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8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439002-5D71-4DD8-41CD-8BE09E87A762}"/>
              </a:ext>
            </a:extLst>
          </p:cNvPr>
          <p:cNvSpPr/>
          <p:nvPr/>
        </p:nvSpPr>
        <p:spPr>
          <a:xfrm>
            <a:off x="1585737" y="1756697"/>
            <a:ext cx="241765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Ta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500" dirty="0" err="1">
                <a:latin typeface="UTM Avo" panose="02040603050506020204" pitchFamily="18"/>
                <a:ea typeface="Times New Roman" panose="02020603050405020304" pitchFamily="18" charset="0"/>
              </a:rPr>
              <a:t>bảng</a:t>
            </a:r>
            <a:r>
              <a:rPr lang="en-US" sz="2500" dirty="0">
                <a:latin typeface="UTM Avo" panose="02040603050506020204" pitchFamily="18"/>
                <a:ea typeface="Times New Roman" panose="02020603050405020304" pitchFamily="18" charset="0"/>
              </a:rPr>
              <a:t>:</a:t>
            </a:r>
            <a:endParaRPr lang="en-US" sz="2500" dirty="0">
              <a:latin typeface="UTM Avo" panose="02040603050506020204" pitchFamily="1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EBB2D0-67EB-A777-4D15-BA4A7A2FE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296249"/>
              </p:ext>
            </p:extLst>
          </p:nvPr>
        </p:nvGraphicFramePr>
        <p:xfrm>
          <a:off x="1172289" y="2452256"/>
          <a:ext cx="9847422" cy="3906980"/>
        </p:xfrm>
        <a:graphic>
          <a:graphicData uri="http://schemas.openxmlformats.org/drawingml/2006/table">
            <a:tbl>
              <a:tblPr bandRow="1"/>
              <a:tblGrid>
                <a:gridCol w="2234891">
                  <a:extLst>
                    <a:ext uri="{9D8B030D-6E8A-4147-A177-3AD203B41FA5}">
                      <a16:colId xmlns:a16="http://schemas.microsoft.com/office/drawing/2014/main" val="3375554605"/>
                    </a:ext>
                  </a:extLst>
                </a:gridCol>
                <a:gridCol w="2686714">
                  <a:extLst>
                    <a:ext uri="{9D8B030D-6E8A-4147-A177-3AD203B41FA5}">
                      <a16:colId xmlns:a16="http://schemas.microsoft.com/office/drawing/2014/main" val="3646082358"/>
                    </a:ext>
                  </a:extLst>
                </a:gridCol>
                <a:gridCol w="2538213">
                  <a:extLst>
                    <a:ext uri="{9D8B030D-6E8A-4147-A177-3AD203B41FA5}">
                      <a16:colId xmlns:a16="http://schemas.microsoft.com/office/drawing/2014/main" val="1122714987"/>
                    </a:ext>
                  </a:extLst>
                </a:gridCol>
                <a:gridCol w="2387604">
                  <a:extLst>
                    <a:ext uri="{9D8B030D-6E8A-4147-A177-3AD203B41FA5}">
                      <a16:colId xmlns:a16="http://schemas.microsoft.com/office/drawing/2014/main" val="478254806"/>
                    </a:ext>
                  </a:extLst>
                </a:gridCol>
              </a:tblGrid>
              <a:tr h="142985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Hạt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trong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nguyên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tử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Khối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lượng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(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amu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Điện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tích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Vị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trí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trong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nguyên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tử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583232"/>
                  </a:ext>
                </a:extLst>
              </a:tr>
              <a:tr h="8257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Proton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+1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Hạt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nhân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415596"/>
                  </a:ext>
                </a:extLst>
              </a:tr>
              <a:tr h="8257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Neutron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Hạt nhân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894311"/>
                  </a:ext>
                </a:extLst>
              </a:tr>
              <a:tr h="8257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Electron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0,00055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-1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Vỏ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95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696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7;p35">
            <a:extLst>
              <a:ext uri="{FF2B5EF4-FFF2-40B4-BE49-F238E27FC236}">
                <a16:creationId xmlns:a16="http://schemas.microsoft.com/office/drawing/2014/main" id="{64F95DE0-0271-CD32-A70F-E26BEC7504E4}"/>
              </a:ext>
            </a:extLst>
          </p:cNvPr>
          <p:cNvSpPr txBox="1">
            <a:spLocks/>
          </p:cNvSpPr>
          <p:nvPr/>
        </p:nvSpPr>
        <p:spPr>
          <a:xfrm>
            <a:off x="2027984" y="1656937"/>
            <a:ext cx="813603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27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VẬN DỤNG</a:t>
            </a:r>
          </a:p>
        </p:txBody>
      </p:sp>
      <p:pic>
        <p:nvPicPr>
          <p:cNvPr id="3" name="image49.png" descr="Diagram&#10;&#10;Description automatically generated">
            <a:extLst>
              <a:ext uri="{FF2B5EF4-FFF2-40B4-BE49-F238E27FC236}">
                <a16:creationId xmlns:a16="http://schemas.microsoft.com/office/drawing/2014/main" id="{85125289-1509-94F0-BF79-FD6FB62C1386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127439" y="3536996"/>
            <a:ext cx="3278306" cy="2930526"/>
          </a:xfrm>
          <a:prstGeom prst="rect">
            <a:avLst/>
          </a:prstGeom>
          <a:ln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7A538C-9ABC-2182-F205-83FC42CC346F}"/>
              </a:ext>
            </a:extLst>
          </p:cNvPr>
          <p:cNvSpPr/>
          <p:nvPr/>
        </p:nvSpPr>
        <p:spPr>
          <a:xfrm>
            <a:off x="1127439" y="2156264"/>
            <a:ext cx="10144172" cy="1164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Ruột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bút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thường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làm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than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đất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sét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. Than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cấu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tạo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tử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carbon.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F4D2AA-0F2B-793B-DF82-359871E0E5BC}"/>
              </a:ext>
            </a:extLst>
          </p:cNvPr>
          <p:cNvSpPr/>
          <p:nvPr/>
        </p:nvSpPr>
        <p:spPr>
          <a:xfrm>
            <a:off x="4828753" y="3738357"/>
            <a:ext cx="7363247" cy="230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</a:rPr>
              <a:t>a)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Hãy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ghi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chú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thích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tên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hạt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tương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ứng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hình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vẽ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mô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tả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cấu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tạo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nguyên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tử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carbon.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</a:rPr>
              <a:t>b)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Em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hãy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tìm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hiểu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ý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nghĩa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kí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hiệu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HB, 2B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6B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ghi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trên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số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loại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bút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</a:rPr>
              <a:t>,…</a:t>
            </a:r>
            <a:endParaRPr lang="en-US" sz="2400" dirty="0">
              <a:effectLst/>
              <a:latin typeface="UTM Avo" panose="02040603050506020204" pitchFamily="18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32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49.png" descr="Diagram&#10;&#10;Description automatically generated">
            <a:extLst>
              <a:ext uri="{FF2B5EF4-FFF2-40B4-BE49-F238E27FC236}">
                <a16:creationId xmlns:a16="http://schemas.microsoft.com/office/drawing/2014/main" id="{0EDB9D10-C903-1567-647F-D0F27658584F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852175" y="2457145"/>
            <a:ext cx="3905105" cy="3319245"/>
          </a:xfrm>
          <a:prstGeom prst="rect">
            <a:avLst/>
          </a:prstGeom>
          <a:ln/>
        </p:spPr>
      </p:pic>
      <p:sp>
        <p:nvSpPr>
          <p:cNvPr id="3" name="Line Callout 2 2">
            <a:extLst>
              <a:ext uri="{FF2B5EF4-FFF2-40B4-BE49-F238E27FC236}">
                <a16:creationId xmlns:a16="http://schemas.microsoft.com/office/drawing/2014/main" id="{D3086D87-D6FA-43BD-4E2F-88101CF7BC41}"/>
              </a:ext>
            </a:extLst>
          </p:cNvPr>
          <p:cNvSpPr/>
          <p:nvPr/>
        </p:nvSpPr>
        <p:spPr>
          <a:xfrm>
            <a:off x="6644448" y="1944049"/>
            <a:ext cx="4314498" cy="998483"/>
          </a:xfrm>
          <a:prstGeom prst="borderCallout2">
            <a:avLst>
              <a:gd name="adj1" fmla="val 51382"/>
              <a:gd name="adj2" fmla="val -200"/>
              <a:gd name="adj3" fmla="val 51382"/>
              <a:gd name="adj4" fmla="val -16366"/>
              <a:gd name="adj5" fmla="val 143027"/>
              <a:gd name="adj6" fmla="val -51295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proton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màu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đỏ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" name="Line Callout 2 3">
            <a:extLst>
              <a:ext uri="{FF2B5EF4-FFF2-40B4-BE49-F238E27FC236}">
                <a16:creationId xmlns:a16="http://schemas.microsoft.com/office/drawing/2014/main" id="{D315722E-668D-01B2-123E-F1D5CF07BD94}"/>
              </a:ext>
            </a:extLst>
          </p:cNvPr>
          <p:cNvSpPr/>
          <p:nvPr/>
        </p:nvSpPr>
        <p:spPr>
          <a:xfrm>
            <a:off x="6644448" y="3315649"/>
            <a:ext cx="4314498" cy="998483"/>
          </a:xfrm>
          <a:prstGeom prst="borderCallout2">
            <a:avLst>
              <a:gd name="adj1" fmla="val 51382"/>
              <a:gd name="adj2" fmla="val -200"/>
              <a:gd name="adj3" fmla="val 51382"/>
              <a:gd name="adj4" fmla="val -16366"/>
              <a:gd name="adj5" fmla="val 30395"/>
              <a:gd name="adj6" fmla="val -49752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neutron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màu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xanh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lá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cây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5" name="Line Callout 2 4">
            <a:extLst>
              <a:ext uri="{FF2B5EF4-FFF2-40B4-BE49-F238E27FC236}">
                <a16:creationId xmlns:a16="http://schemas.microsoft.com/office/drawing/2014/main" id="{8CA2B09F-099A-B851-3D5E-33401C2B83E9}"/>
              </a:ext>
            </a:extLst>
          </p:cNvPr>
          <p:cNvSpPr/>
          <p:nvPr/>
        </p:nvSpPr>
        <p:spPr>
          <a:xfrm>
            <a:off x="6644447" y="4687249"/>
            <a:ext cx="4314498" cy="998483"/>
          </a:xfrm>
          <a:prstGeom prst="borderCallout2">
            <a:avLst>
              <a:gd name="adj1" fmla="val 51382"/>
              <a:gd name="adj2" fmla="val -200"/>
              <a:gd name="adj3" fmla="val 51382"/>
              <a:gd name="adj4" fmla="val -16366"/>
              <a:gd name="adj5" fmla="val -60131"/>
              <a:gd name="adj6" fmla="val -35571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Hạt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electron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màu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xanh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da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trời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1220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834279-90BF-B3FB-398D-CEF715AC5CDE}"/>
              </a:ext>
            </a:extLst>
          </p:cNvPr>
          <p:cNvSpPr/>
          <p:nvPr/>
        </p:nvSpPr>
        <p:spPr>
          <a:xfrm>
            <a:off x="938047" y="1606967"/>
            <a:ext cx="1031590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Ý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nghĩa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kí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hiệu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HB, 2B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6B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ghi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trên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số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loại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: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kí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hiệu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HB, 2B, 6B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trên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cho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biết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khác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nhau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về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độ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đậm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nhạt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nét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độ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cứng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kích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thước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lối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Lõi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bút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kết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hợp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đất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sét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than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,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trộn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đều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với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nước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. </a:t>
            </a:r>
            <a:endParaRPr lang="en-US" sz="21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A37C8F-70C3-868E-E02A-3201C50FCDE2}"/>
              </a:ext>
            </a:extLst>
          </p:cNvPr>
          <p:cNvSpPr/>
          <p:nvPr/>
        </p:nvSpPr>
        <p:spPr>
          <a:xfrm>
            <a:off x="938047" y="3629645"/>
            <a:ext cx="6298086" cy="2531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Chữ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“H”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trong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“HB”: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viết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tắt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“Hard” (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cứng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),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nghĩa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nhiều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đất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sét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hơn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than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Chữ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“B”: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viết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tắt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“Bold” (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đậm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)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hoặc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“Black” (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đen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),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nghĩa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nhiều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than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chì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hơn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đất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en-US" sz="2100" dirty="0" err="1">
                <a:latin typeface="UTM Avo" panose="02040603050506020204" pitchFamily="18"/>
                <a:ea typeface="Times New Roman" panose="02020603050405020304" pitchFamily="18" charset="0"/>
              </a:rPr>
              <a:t>sét</a:t>
            </a:r>
            <a:r>
              <a:rPr lang="en-US" sz="2100" dirty="0">
                <a:latin typeface="UTM Avo" panose="02040603050506020204" pitchFamily="18"/>
                <a:ea typeface="Times New Roman" panose="02020603050405020304" pitchFamily="18" charset="0"/>
              </a:rPr>
              <a:t>. </a:t>
            </a:r>
            <a:endParaRPr lang="en-US" sz="2100" dirty="0"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pic>
        <p:nvPicPr>
          <p:cNvPr id="4" name="Picture 4" descr="BÚT CHÌ THIÊN LONG-HB-GP04 - 8935001820574">
            <a:extLst>
              <a:ext uri="{FF2B5EF4-FFF2-40B4-BE49-F238E27FC236}">
                <a16:creationId xmlns:a16="http://schemas.microsoft.com/office/drawing/2014/main" id="{2C580BBC-0FB2-9B9F-719B-C8A2B670C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869" y="3292744"/>
            <a:ext cx="3462681" cy="32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63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4824DC06-56A7-3CF9-5531-23D5F2ED5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42;p34">
            <a:extLst>
              <a:ext uri="{FF2B5EF4-FFF2-40B4-BE49-F238E27FC236}">
                <a16:creationId xmlns:a16="http://schemas.microsoft.com/office/drawing/2014/main" id="{5593A2EA-BEE3-3C1A-7C60-15E79FC86C38}"/>
              </a:ext>
            </a:extLst>
          </p:cNvPr>
          <p:cNvGrpSpPr/>
          <p:nvPr/>
        </p:nvGrpSpPr>
        <p:grpSpPr>
          <a:xfrm rot="151079">
            <a:off x="2563781" y="1959382"/>
            <a:ext cx="5489722" cy="563595"/>
            <a:chOff x="2351615" y="2152014"/>
            <a:chExt cx="4402988" cy="536502"/>
          </a:xfrm>
        </p:grpSpPr>
        <p:sp>
          <p:nvSpPr>
            <p:cNvPr id="3" name="Google Shape;643;p34">
              <a:extLst>
                <a:ext uri="{FF2B5EF4-FFF2-40B4-BE49-F238E27FC236}">
                  <a16:creationId xmlns:a16="http://schemas.microsoft.com/office/drawing/2014/main" id="{553AD71E-1A85-DAC0-6B5D-BCF1BE64F488}"/>
                </a:ext>
              </a:extLst>
            </p:cNvPr>
            <p:cNvSpPr/>
            <p:nvPr/>
          </p:nvSpPr>
          <p:spPr>
            <a:xfrm>
              <a:off x="6279914" y="2424015"/>
              <a:ext cx="187508" cy="151668"/>
            </a:xfrm>
            <a:custGeom>
              <a:avLst/>
              <a:gdLst/>
              <a:ahLst/>
              <a:cxnLst/>
              <a:rect l="l" t="t" r="r" b="b"/>
              <a:pathLst>
                <a:path w="5755" h="4655" extrusionOk="0">
                  <a:moveTo>
                    <a:pt x="2867" y="0"/>
                  </a:moveTo>
                  <a:cubicBezTo>
                    <a:pt x="2432" y="0"/>
                    <a:pt x="1963" y="152"/>
                    <a:pt x="1489" y="504"/>
                  </a:cubicBezTo>
                  <a:cubicBezTo>
                    <a:pt x="507" y="1264"/>
                    <a:pt x="0" y="2658"/>
                    <a:pt x="824" y="3703"/>
                  </a:cubicBezTo>
                  <a:cubicBezTo>
                    <a:pt x="1358" y="4366"/>
                    <a:pt x="2118" y="4654"/>
                    <a:pt x="2891" y="4654"/>
                  </a:cubicBezTo>
                  <a:cubicBezTo>
                    <a:pt x="3446" y="4654"/>
                    <a:pt x="4008" y="4506"/>
                    <a:pt x="4497" y="4241"/>
                  </a:cubicBezTo>
                  <a:lnTo>
                    <a:pt x="4529" y="4241"/>
                  </a:lnTo>
                  <a:cubicBezTo>
                    <a:pt x="4529" y="4178"/>
                    <a:pt x="4529" y="4083"/>
                    <a:pt x="4592" y="4019"/>
                  </a:cubicBezTo>
                  <a:cubicBezTo>
                    <a:pt x="5754" y="2352"/>
                    <a:pt x="4579" y="0"/>
                    <a:pt x="28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" name="Google Shape;644;p34">
              <a:extLst>
                <a:ext uri="{FF2B5EF4-FFF2-40B4-BE49-F238E27FC236}">
                  <a16:creationId xmlns:a16="http://schemas.microsoft.com/office/drawing/2014/main" id="{D2159414-1847-D726-C92B-330BE3313895}"/>
                </a:ext>
              </a:extLst>
            </p:cNvPr>
            <p:cNvSpPr/>
            <p:nvPr/>
          </p:nvSpPr>
          <p:spPr>
            <a:xfrm>
              <a:off x="6263394" y="2404986"/>
              <a:ext cx="213639" cy="191581"/>
            </a:xfrm>
            <a:custGeom>
              <a:avLst/>
              <a:gdLst/>
              <a:ahLst/>
              <a:cxnLst/>
              <a:rect l="l" t="t" r="r" b="b"/>
              <a:pathLst>
                <a:path w="6557" h="5880" extrusionOk="0">
                  <a:moveTo>
                    <a:pt x="3370" y="629"/>
                  </a:moveTo>
                  <a:cubicBezTo>
                    <a:pt x="3844" y="629"/>
                    <a:pt x="4299" y="811"/>
                    <a:pt x="4688" y="1183"/>
                  </a:cubicBezTo>
                  <a:cubicBezTo>
                    <a:pt x="5480" y="1943"/>
                    <a:pt x="5828" y="3368"/>
                    <a:pt x="5004" y="4572"/>
                  </a:cubicBezTo>
                  <a:cubicBezTo>
                    <a:pt x="4973" y="4635"/>
                    <a:pt x="4973" y="4667"/>
                    <a:pt x="4973" y="4762"/>
                  </a:cubicBezTo>
                  <a:cubicBezTo>
                    <a:pt x="4503" y="5024"/>
                    <a:pt x="3938" y="5184"/>
                    <a:pt x="3370" y="5184"/>
                  </a:cubicBezTo>
                  <a:cubicBezTo>
                    <a:pt x="2636" y="5184"/>
                    <a:pt x="1898" y="4916"/>
                    <a:pt x="1363" y="4255"/>
                  </a:cubicBezTo>
                  <a:cubicBezTo>
                    <a:pt x="1046" y="3843"/>
                    <a:pt x="887" y="3337"/>
                    <a:pt x="951" y="2830"/>
                  </a:cubicBezTo>
                  <a:cubicBezTo>
                    <a:pt x="1046" y="2197"/>
                    <a:pt x="1426" y="1563"/>
                    <a:pt x="1996" y="1120"/>
                  </a:cubicBezTo>
                  <a:cubicBezTo>
                    <a:pt x="2445" y="795"/>
                    <a:pt x="2916" y="629"/>
                    <a:pt x="3370" y="629"/>
                  </a:cubicBezTo>
                  <a:close/>
                  <a:moveTo>
                    <a:pt x="3404" y="0"/>
                  </a:moveTo>
                  <a:cubicBezTo>
                    <a:pt x="2783" y="0"/>
                    <a:pt x="2143" y="212"/>
                    <a:pt x="1584" y="645"/>
                  </a:cubicBezTo>
                  <a:cubicBezTo>
                    <a:pt x="1394" y="803"/>
                    <a:pt x="1236" y="962"/>
                    <a:pt x="1078" y="1152"/>
                  </a:cubicBezTo>
                  <a:cubicBezTo>
                    <a:pt x="317" y="2070"/>
                    <a:pt x="1" y="3400"/>
                    <a:pt x="729" y="4508"/>
                  </a:cubicBezTo>
                  <a:cubicBezTo>
                    <a:pt x="1204" y="5237"/>
                    <a:pt x="2186" y="5775"/>
                    <a:pt x="3136" y="5870"/>
                  </a:cubicBezTo>
                  <a:cubicBezTo>
                    <a:pt x="3221" y="5877"/>
                    <a:pt x="3305" y="5880"/>
                    <a:pt x="3388" y="5880"/>
                  </a:cubicBezTo>
                  <a:cubicBezTo>
                    <a:pt x="4128" y="5880"/>
                    <a:pt x="4738" y="5623"/>
                    <a:pt x="5194" y="5110"/>
                  </a:cubicBezTo>
                  <a:cubicBezTo>
                    <a:pt x="5194" y="5079"/>
                    <a:pt x="5258" y="5079"/>
                    <a:pt x="5258" y="5079"/>
                  </a:cubicBezTo>
                  <a:cubicBezTo>
                    <a:pt x="5275" y="5087"/>
                    <a:pt x="5296" y="5091"/>
                    <a:pt x="5320" y="5091"/>
                  </a:cubicBezTo>
                  <a:cubicBezTo>
                    <a:pt x="5384" y="5091"/>
                    <a:pt x="5465" y="5062"/>
                    <a:pt x="5511" y="5015"/>
                  </a:cubicBezTo>
                  <a:cubicBezTo>
                    <a:pt x="5575" y="4952"/>
                    <a:pt x="5606" y="4920"/>
                    <a:pt x="5606" y="4889"/>
                  </a:cubicBezTo>
                  <a:cubicBezTo>
                    <a:pt x="6556" y="3717"/>
                    <a:pt x="6303" y="2038"/>
                    <a:pt x="5480" y="993"/>
                  </a:cubicBezTo>
                  <a:cubicBezTo>
                    <a:pt x="4949" y="339"/>
                    <a:pt x="4191" y="0"/>
                    <a:pt x="3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" name="Google Shape;645;p34">
              <a:extLst>
                <a:ext uri="{FF2B5EF4-FFF2-40B4-BE49-F238E27FC236}">
                  <a16:creationId xmlns:a16="http://schemas.microsoft.com/office/drawing/2014/main" id="{464385E5-E540-9445-424E-11F24DFFAD9B}"/>
                </a:ext>
              </a:extLst>
            </p:cNvPr>
            <p:cNvSpPr/>
            <p:nvPr/>
          </p:nvSpPr>
          <p:spPr>
            <a:xfrm>
              <a:off x="6381050" y="2478102"/>
              <a:ext cx="35091" cy="70703"/>
            </a:xfrm>
            <a:custGeom>
              <a:avLst/>
              <a:gdLst/>
              <a:ahLst/>
              <a:cxnLst/>
              <a:rect l="l" t="t" r="r" b="b"/>
              <a:pathLst>
                <a:path w="1077" h="2170" extrusionOk="0">
                  <a:moveTo>
                    <a:pt x="578" y="0"/>
                  </a:moveTo>
                  <a:cubicBezTo>
                    <a:pt x="530" y="0"/>
                    <a:pt x="491" y="16"/>
                    <a:pt x="475" y="48"/>
                  </a:cubicBezTo>
                  <a:lnTo>
                    <a:pt x="443" y="111"/>
                  </a:lnTo>
                  <a:cubicBezTo>
                    <a:pt x="412" y="143"/>
                    <a:pt x="348" y="206"/>
                    <a:pt x="443" y="333"/>
                  </a:cubicBezTo>
                  <a:cubicBezTo>
                    <a:pt x="602" y="586"/>
                    <a:pt x="665" y="903"/>
                    <a:pt x="602" y="1156"/>
                  </a:cubicBezTo>
                  <a:cubicBezTo>
                    <a:pt x="507" y="1441"/>
                    <a:pt x="412" y="1631"/>
                    <a:pt x="158" y="1758"/>
                  </a:cubicBezTo>
                  <a:cubicBezTo>
                    <a:pt x="32" y="1853"/>
                    <a:pt x="0" y="1948"/>
                    <a:pt x="95" y="2074"/>
                  </a:cubicBezTo>
                  <a:cubicBezTo>
                    <a:pt x="95" y="2106"/>
                    <a:pt x="127" y="2106"/>
                    <a:pt x="127" y="2169"/>
                  </a:cubicBezTo>
                  <a:cubicBezTo>
                    <a:pt x="143" y="2138"/>
                    <a:pt x="174" y="2138"/>
                    <a:pt x="210" y="2138"/>
                  </a:cubicBezTo>
                  <a:cubicBezTo>
                    <a:pt x="245" y="2138"/>
                    <a:pt x="285" y="2138"/>
                    <a:pt x="317" y="2106"/>
                  </a:cubicBezTo>
                  <a:cubicBezTo>
                    <a:pt x="665" y="1916"/>
                    <a:pt x="950" y="1536"/>
                    <a:pt x="1045" y="1093"/>
                  </a:cubicBezTo>
                  <a:cubicBezTo>
                    <a:pt x="1077" y="681"/>
                    <a:pt x="950" y="333"/>
                    <a:pt x="728" y="48"/>
                  </a:cubicBezTo>
                  <a:cubicBezTo>
                    <a:pt x="681" y="16"/>
                    <a:pt x="625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" name="Google Shape;646;p34">
              <a:extLst>
                <a:ext uri="{FF2B5EF4-FFF2-40B4-BE49-F238E27FC236}">
                  <a16:creationId xmlns:a16="http://schemas.microsoft.com/office/drawing/2014/main" id="{F125F2E3-8EF1-8E8B-3279-69EFE51D4C37}"/>
                </a:ext>
              </a:extLst>
            </p:cNvPr>
            <p:cNvSpPr/>
            <p:nvPr/>
          </p:nvSpPr>
          <p:spPr>
            <a:xfrm>
              <a:off x="6479548" y="2152014"/>
              <a:ext cx="275056" cy="253845"/>
            </a:xfrm>
            <a:custGeom>
              <a:avLst/>
              <a:gdLst/>
              <a:ahLst/>
              <a:cxnLst/>
              <a:rect l="l" t="t" r="r" b="b"/>
              <a:pathLst>
                <a:path w="8442" h="7791" extrusionOk="0">
                  <a:moveTo>
                    <a:pt x="4853" y="741"/>
                  </a:moveTo>
                  <a:cubicBezTo>
                    <a:pt x="5474" y="741"/>
                    <a:pt x="6110" y="898"/>
                    <a:pt x="6699" y="1252"/>
                  </a:cubicBezTo>
                  <a:cubicBezTo>
                    <a:pt x="6747" y="1268"/>
                    <a:pt x="6794" y="1275"/>
                    <a:pt x="6846" y="1275"/>
                  </a:cubicBezTo>
                  <a:cubicBezTo>
                    <a:pt x="6897" y="1275"/>
                    <a:pt x="6953" y="1268"/>
                    <a:pt x="7016" y="1252"/>
                  </a:cubicBezTo>
                  <a:lnTo>
                    <a:pt x="7016" y="1315"/>
                  </a:lnTo>
                  <a:cubicBezTo>
                    <a:pt x="8030" y="2898"/>
                    <a:pt x="8125" y="5084"/>
                    <a:pt x="6604" y="6477"/>
                  </a:cubicBezTo>
                  <a:cubicBezTo>
                    <a:pt x="6086" y="6946"/>
                    <a:pt x="5462" y="7150"/>
                    <a:pt x="4828" y="7150"/>
                  </a:cubicBezTo>
                  <a:cubicBezTo>
                    <a:pt x="3834" y="7150"/>
                    <a:pt x="2816" y="6649"/>
                    <a:pt x="2139" y="5875"/>
                  </a:cubicBezTo>
                  <a:cubicBezTo>
                    <a:pt x="0" y="3380"/>
                    <a:pt x="2304" y="741"/>
                    <a:pt x="4853" y="741"/>
                  </a:cubicBezTo>
                  <a:close/>
                  <a:moveTo>
                    <a:pt x="4784" y="0"/>
                  </a:moveTo>
                  <a:cubicBezTo>
                    <a:pt x="3668" y="0"/>
                    <a:pt x="2556" y="461"/>
                    <a:pt x="1791" y="1188"/>
                  </a:cubicBezTo>
                  <a:cubicBezTo>
                    <a:pt x="302" y="2550"/>
                    <a:pt x="271" y="4767"/>
                    <a:pt x="1664" y="6350"/>
                  </a:cubicBezTo>
                  <a:cubicBezTo>
                    <a:pt x="1854" y="6572"/>
                    <a:pt x="2107" y="6794"/>
                    <a:pt x="2361" y="6984"/>
                  </a:cubicBezTo>
                  <a:cubicBezTo>
                    <a:pt x="3055" y="7487"/>
                    <a:pt x="3919" y="7790"/>
                    <a:pt x="4788" y="7790"/>
                  </a:cubicBezTo>
                  <a:cubicBezTo>
                    <a:pt x="5506" y="7790"/>
                    <a:pt x="6227" y="7583"/>
                    <a:pt x="6858" y="7110"/>
                  </a:cubicBezTo>
                  <a:cubicBezTo>
                    <a:pt x="7776" y="6382"/>
                    <a:pt x="8441" y="5084"/>
                    <a:pt x="8441" y="3785"/>
                  </a:cubicBezTo>
                  <a:cubicBezTo>
                    <a:pt x="8441" y="2677"/>
                    <a:pt x="8030" y="1758"/>
                    <a:pt x="7238" y="1157"/>
                  </a:cubicBezTo>
                  <a:cubicBezTo>
                    <a:pt x="7206" y="1125"/>
                    <a:pt x="7206" y="1125"/>
                    <a:pt x="7174" y="1125"/>
                  </a:cubicBezTo>
                  <a:cubicBezTo>
                    <a:pt x="7206" y="998"/>
                    <a:pt x="7111" y="903"/>
                    <a:pt x="7048" y="777"/>
                  </a:cubicBezTo>
                  <a:cubicBezTo>
                    <a:pt x="6984" y="713"/>
                    <a:pt x="6921" y="682"/>
                    <a:pt x="6889" y="650"/>
                  </a:cubicBezTo>
                  <a:cubicBezTo>
                    <a:pt x="6250" y="199"/>
                    <a:pt x="5516" y="0"/>
                    <a:pt x="47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" name="Google Shape;647;p34">
              <a:extLst>
                <a:ext uri="{FF2B5EF4-FFF2-40B4-BE49-F238E27FC236}">
                  <a16:creationId xmlns:a16="http://schemas.microsoft.com/office/drawing/2014/main" id="{5BD37070-E307-5E58-F542-D5D9D9914EA3}"/>
                </a:ext>
              </a:extLst>
            </p:cNvPr>
            <p:cNvSpPr/>
            <p:nvPr/>
          </p:nvSpPr>
          <p:spPr>
            <a:xfrm>
              <a:off x="6592577" y="2206101"/>
              <a:ext cx="107325" cy="44637"/>
            </a:xfrm>
            <a:custGeom>
              <a:avLst/>
              <a:gdLst/>
              <a:ahLst/>
              <a:cxnLst/>
              <a:rect l="l" t="t" r="r" b="b"/>
              <a:pathLst>
                <a:path w="3294" h="1370" extrusionOk="0">
                  <a:moveTo>
                    <a:pt x="1487" y="1"/>
                  </a:moveTo>
                  <a:cubicBezTo>
                    <a:pt x="950" y="1"/>
                    <a:pt x="424" y="248"/>
                    <a:pt x="95" y="637"/>
                  </a:cubicBezTo>
                  <a:cubicBezTo>
                    <a:pt x="32" y="700"/>
                    <a:pt x="32" y="732"/>
                    <a:pt x="0" y="763"/>
                  </a:cubicBezTo>
                  <a:cubicBezTo>
                    <a:pt x="0" y="877"/>
                    <a:pt x="113" y="974"/>
                    <a:pt x="224" y="974"/>
                  </a:cubicBezTo>
                  <a:cubicBezTo>
                    <a:pt x="268" y="974"/>
                    <a:pt x="312" y="958"/>
                    <a:pt x="349" y="922"/>
                  </a:cubicBezTo>
                  <a:cubicBezTo>
                    <a:pt x="660" y="664"/>
                    <a:pt x="1058" y="535"/>
                    <a:pt x="1452" y="535"/>
                  </a:cubicBezTo>
                  <a:cubicBezTo>
                    <a:pt x="1979" y="535"/>
                    <a:pt x="2497" y="767"/>
                    <a:pt x="2787" y="1238"/>
                  </a:cubicBezTo>
                  <a:cubicBezTo>
                    <a:pt x="2848" y="1329"/>
                    <a:pt x="2937" y="1369"/>
                    <a:pt x="3024" y="1369"/>
                  </a:cubicBezTo>
                  <a:cubicBezTo>
                    <a:pt x="3120" y="1369"/>
                    <a:pt x="3212" y="1321"/>
                    <a:pt x="3262" y="1238"/>
                  </a:cubicBezTo>
                  <a:cubicBezTo>
                    <a:pt x="3294" y="1112"/>
                    <a:pt x="3294" y="1048"/>
                    <a:pt x="3230" y="953"/>
                  </a:cubicBezTo>
                  <a:cubicBezTo>
                    <a:pt x="2850" y="415"/>
                    <a:pt x="2217" y="67"/>
                    <a:pt x="1584" y="3"/>
                  </a:cubicBezTo>
                  <a:cubicBezTo>
                    <a:pt x="1552" y="2"/>
                    <a:pt x="1519" y="1"/>
                    <a:pt x="1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8" name="Google Shape;648;p34">
              <a:extLst>
                <a:ext uri="{FF2B5EF4-FFF2-40B4-BE49-F238E27FC236}">
                  <a16:creationId xmlns:a16="http://schemas.microsoft.com/office/drawing/2014/main" id="{56A888D9-018C-1859-EF9E-6FEAE6845C1F}"/>
                </a:ext>
              </a:extLst>
            </p:cNvPr>
            <p:cNvSpPr/>
            <p:nvPr/>
          </p:nvSpPr>
          <p:spPr>
            <a:xfrm>
              <a:off x="6479548" y="2176158"/>
              <a:ext cx="264727" cy="208850"/>
            </a:xfrm>
            <a:custGeom>
              <a:avLst/>
              <a:gdLst/>
              <a:ahLst/>
              <a:cxnLst/>
              <a:rect l="l" t="t" r="r" b="b"/>
              <a:pathLst>
                <a:path w="8125" h="6410" extrusionOk="0">
                  <a:moveTo>
                    <a:pt x="4905" y="898"/>
                  </a:moveTo>
                  <a:cubicBezTo>
                    <a:pt x="5615" y="898"/>
                    <a:pt x="6344" y="1252"/>
                    <a:pt x="6731" y="1841"/>
                  </a:cubicBezTo>
                  <a:cubicBezTo>
                    <a:pt x="6794" y="1967"/>
                    <a:pt x="6763" y="2031"/>
                    <a:pt x="6731" y="2126"/>
                  </a:cubicBezTo>
                  <a:cubicBezTo>
                    <a:pt x="6665" y="2209"/>
                    <a:pt x="6573" y="2257"/>
                    <a:pt x="6482" y="2257"/>
                  </a:cubicBezTo>
                  <a:cubicBezTo>
                    <a:pt x="6399" y="2257"/>
                    <a:pt x="6317" y="2217"/>
                    <a:pt x="6256" y="2126"/>
                  </a:cubicBezTo>
                  <a:cubicBezTo>
                    <a:pt x="5968" y="1658"/>
                    <a:pt x="5455" y="1435"/>
                    <a:pt x="4931" y="1435"/>
                  </a:cubicBezTo>
                  <a:cubicBezTo>
                    <a:pt x="4534" y="1435"/>
                    <a:pt x="4132" y="1563"/>
                    <a:pt x="3818" y="1809"/>
                  </a:cubicBezTo>
                  <a:cubicBezTo>
                    <a:pt x="3781" y="1845"/>
                    <a:pt x="3737" y="1861"/>
                    <a:pt x="3693" y="1861"/>
                  </a:cubicBezTo>
                  <a:cubicBezTo>
                    <a:pt x="3582" y="1861"/>
                    <a:pt x="3469" y="1764"/>
                    <a:pt x="3469" y="1651"/>
                  </a:cubicBezTo>
                  <a:cubicBezTo>
                    <a:pt x="3469" y="1619"/>
                    <a:pt x="3469" y="1524"/>
                    <a:pt x="3533" y="1492"/>
                  </a:cubicBezTo>
                  <a:cubicBezTo>
                    <a:pt x="3891" y="1081"/>
                    <a:pt x="4393" y="898"/>
                    <a:pt x="4905" y="898"/>
                  </a:cubicBezTo>
                  <a:close/>
                  <a:moveTo>
                    <a:pt x="4824" y="0"/>
                  </a:moveTo>
                  <a:cubicBezTo>
                    <a:pt x="2284" y="0"/>
                    <a:pt x="0" y="2639"/>
                    <a:pt x="2139" y="5134"/>
                  </a:cubicBezTo>
                  <a:cubicBezTo>
                    <a:pt x="2816" y="5908"/>
                    <a:pt x="3823" y="6409"/>
                    <a:pt x="4821" y="6409"/>
                  </a:cubicBezTo>
                  <a:cubicBezTo>
                    <a:pt x="5459" y="6409"/>
                    <a:pt x="6093" y="6205"/>
                    <a:pt x="6636" y="5736"/>
                  </a:cubicBezTo>
                  <a:cubicBezTo>
                    <a:pt x="8125" y="4343"/>
                    <a:pt x="8030" y="2157"/>
                    <a:pt x="6984" y="574"/>
                  </a:cubicBezTo>
                  <a:lnTo>
                    <a:pt x="6984" y="511"/>
                  </a:lnTo>
                  <a:cubicBezTo>
                    <a:pt x="6937" y="527"/>
                    <a:pt x="6889" y="534"/>
                    <a:pt x="6838" y="534"/>
                  </a:cubicBezTo>
                  <a:cubicBezTo>
                    <a:pt x="6787" y="534"/>
                    <a:pt x="6731" y="527"/>
                    <a:pt x="6668" y="511"/>
                  </a:cubicBezTo>
                  <a:cubicBezTo>
                    <a:pt x="6078" y="157"/>
                    <a:pt x="5444" y="0"/>
                    <a:pt x="48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9" name="Google Shape;649;p34">
              <a:extLst>
                <a:ext uri="{FF2B5EF4-FFF2-40B4-BE49-F238E27FC236}">
                  <a16:creationId xmlns:a16="http://schemas.microsoft.com/office/drawing/2014/main" id="{95C85F96-F3BF-A273-503A-5A90677F709D}"/>
                </a:ext>
              </a:extLst>
            </p:cNvPr>
            <p:cNvSpPr/>
            <p:nvPr/>
          </p:nvSpPr>
          <p:spPr>
            <a:xfrm>
              <a:off x="2660727" y="2518896"/>
              <a:ext cx="199629" cy="151049"/>
            </a:xfrm>
            <a:custGeom>
              <a:avLst/>
              <a:gdLst/>
              <a:ahLst/>
              <a:cxnLst/>
              <a:rect l="l" t="t" r="r" b="b"/>
              <a:pathLst>
                <a:path w="6127" h="4636" extrusionOk="0">
                  <a:moveTo>
                    <a:pt x="3685" y="0"/>
                  </a:moveTo>
                  <a:cubicBezTo>
                    <a:pt x="1698" y="0"/>
                    <a:pt x="0" y="2349"/>
                    <a:pt x="1914" y="3989"/>
                  </a:cubicBezTo>
                  <a:cubicBezTo>
                    <a:pt x="2385" y="4396"/>
                    <a:pt x="3007" y="4635"/>
                    <a:pt x="3616" y="4635"/>
                  </a:cubicBezTo>
                  <a:cubicBezTo>
                    <a:pt x="4193" y="4635"/>
                    <a:pt x="4760" y="4419"/>
                    <a:pt x="5176" y="3926"/>
                  </a:cubicBezTo>
                  <a:cubicBezTo>
                    <a:pt x="6126" y="2754"/>
                    <a:pt x="5809" y="1234"/>
                    <a:pt x="4891" y="189"/>
                  </a:cubicBezTo>
                  <a:lnTo>
                    <a:pt x="4891" y="157"/>
                  </a:lnTo>
                  <a:cubicBezTo>
                    <a:pt x="4824" y="180"/>
                    <a:pt x="4773" y="202"/>
                    <a:pt x="4715" y="202"/>
                  </a:cubicBezTo>
                  <a:cubicBezTo>
                    <a:pt x="4691" y="202"/>
                    <a:pt x="4666" y="198"/>
                    <a:pt x="4638" y="189"/>
                  </a:cubicBezTo>
                  <a:cubicBezTo>
                    <a:pt x="4322" y="59"/>
                    <a:pt x="4000" y="0"/>
                    <a:pt x="36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0" name="Google Shape;650;p34">
              <a:extLst>
                <a:ext uri="{FF2B5EF4-FFF2-40B4-BE49-F238E27FC236}">
                  <a16:creationId xmlns:a16="http://schemas.microsoft.com/office/drawing/2014/main" id="{0DB89FF9-B6CE-ABA9-2E30-EC5A0B85A07C}"/>
                </a:ext>
              </a:extLst>
            </p:cNvPr>
            <p:cNvSpPr/>
            <p:nvPr/>
          </p:nvSpPr>
          <p:spPr>
            <a:xfrm>
              <a:off x="2665289" y="2496935"/>
              <a:ext cx="206406" cy="191581"/>
            </a:xfrm>
            <a:custGeom>
              <a:avLst/>
              <a:gdLst/>
              <a:ahLst/>
              <a:cxnLst/>
              <a:rect l="l" t="t" r="r" b="b"/>
              <a:pathLst>
                <a:path w="6335" h="5880" extrusionOk="0">
                  <a:moveTo>
                    <a:pt x="3532" y="756"/>
                  </a:moveTo>
                  <a:cubicBezTo>
                    <a:pt x="3845" y="756"/>
                    <a:pt x="4170" y="818"/>
                    <a:pt x="4498" y="958"/>
                  </a:cubicBezTo>
                  <a:cubicBezTo>
                    <a:pt x="4545" y="974"/>
                    <a:pt x="4585" y="982"/>
                    <a:pt x="4620" y="982"/>
                  </a:cubicBezTo>
                  <a:cubicBezTo>
                    <a:pt x="4656" y="982"/>
                    <a:pt x="4688" y="974"/>
                    <a:pt x="4719" y="958"/>
                  </a:cubicBezTo>
                  <a:cubicBezTo>
                    <a:pt x="5543" y="1813"/>
                    <a:pt x="5986" y="3365"/>
                    <a:pt x="5036" y="4537"/>
                  </a:cubicBezTo>
                  <a:cubicBezTo>
                    <a:pt x="4719" y="4948"/>
                    <a:pt x="4244" y="5170"/>
                    <a:pt x="3706" y="5265"/>
                  </a:cubicBezTo>
                  <a:cubicBezTo>
                    <a:pt x="3635" y="5272"/>
                    <a:pt x="3564" y="5276"/>
                    <a:pt x="3491" y="5276"/>
                  </a:cubicBezTo>
                  <a:cubicBezTo>
                    <a:pt x="2918" y="5276"/>
                    <a:pt x="2312" y="5054"/>
                    <a:pt x="1806" y="4632"/>
                  </a:cubicBezTo>
                  <a:cubicBezTo>
                    <a:pt x="951" y="3872"/>
                    <a:pt x="761" y="2890"/>
                    <a:pt x="1299" y="2003"/>
                  </a:cubicBezTo>
                  <a:cubicBezTo>
                    <a:pt x="1729" y="1335"/>
                    <a:pt x="2573" y="756"/>
                    <a:pt x="3532" y="756"/>
                  </a:cubicBezTo>
                  <a:close/>
                  <a:moveTo>
                    <a:pt x="3466" y="0"/>
                  </a:moveTo>
                  <a:cubicBezTo>
                    <a:pt x="2468" y="0"/>
                    <a:pt x="1503" y="534"/>
                    <a:pt x="919" y="1275"/>
                  </a:cubicBezTo>
                  <a:cubicBezTo>
                    <a:pt x="1" y="2447"/>
                    <a:pt x="191" y="4125"/>
                    <a:pt x="1426" y="5107"/>
                  </a:cubicBezTo>
                  <a:cubicBezTo>
                    <a:pt x="1616" y="5265"/>
                    <a:pt x="1838" y="5392"/>
                    <a:pt x="2028" y="5518"/>
                  </a:cubicBezTo>
                  <a:cubicBezTo>
                    <a:pt x="2486" y="5747"/>
                    <a:pt x="2990" y="5879"/>
                    <a:pt x="3491" y="5879"/>
                  </a:cubicBezTo>
                  <a:cubicBezTo>
                    <a:pt x="4167" y="5879"/>
                    <a:pt x="4839" y="5639"/>
                    <a:pt x="5384" y="5075"/>
                  </a:cubicBezTo>
                  <a:cubicBezTo>
                    <a:pt x="6018" y="4473"/>
                    <a:pt x="6335" y="3397"/>
                    <a:pt x="6176" y="2447"/>
                  </a:cubicBezTo>
                  <a:cubicBezTo>
                    <a:pt x="6050" y="1623"/>
                    <a:pt x="5638" y="990"/>
                    <a:pt x="5004" y="641"/>
                  </a:cubicBezTo>
                  <a:cubicBezTo>
                    <a:pt x="4941" y="641"/>
                    <a:pt x="4941" y="641"/>
                    <a:pt x="4909" y="610"/>
                  </a:cubicBezTo>
                  <a:cubicBezTo>
                    <a:pt x="4909" y="515"/>
                    <a:pt x="4878" y="388"/>
                    <a:pt x="4783" y="356"/>
                  </a:cubicBezTo>
                  <a:cubicBezTo>
                    <a:pt x="4751" y="325"/>
                    <a:pt x="4719" y="325"/>
                    <a:pt x="4688" y="293"/>
                  </a:cubicBezTo>
                  <a:cubicBezTo>
                    <a:pt x="4291" y="90"/>
                    <a:pt x="3876" y="0"/>
                    <a:pt x="3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1" name="Google Shape;651;p34">
              <a:extLst>
                <a:ext uri="{FF2B5EF4-FFF2-40B4-BE49-F238E27FC236}">
                  <a16:creationId xmlns:a16="http://schemas.microsoft.com/office/drawing/2014/main" id="{F6429164-4537-6C34-7112-26550A118D88}"/>
                </a:ext>
              </a:extLst>
            </p:cNvPr>
            <p:cNvSpPr/>
            <p:nvPr/>
          </p:nvSpPr>
          <p:spPr>
            <a:xfrm>
              <a:off x="2745768" y="2548318"/>
              <a:ext cx="69171" cy="26913"/>
            </a:xfrm>
            <a:custGeom>
              <a:avLst/>
              <a:gdLst/>
              <a:ahLst/>
              <a:cxnLst/>
              <a:rect l="l" t="t" r="r" b="b"/>
              <a:pathLst>
                <a:path w="2123" h="826" extrusionOk="0">
                  <a:moveTo>
                    <a:pt x="1133" y="1"/>
                  </a:moveTo>
                  <a:cubicBezTo>
                    <a:pt x="1072" y="1"/>
                    <a:pt x="1011" y="5"/>
                    <a:pt x="951" y="14"/>
                  </a:cubicBezTo>
                  <a:cubicBezTo>
                    <a:pt x="539" y="46"/>
                    <a:pt x="223" y="236"/>
                    <a:pt x="33" y="553"/>
                  </a:cubicBezTo>
                  <a:cubicBezTo>
                    <a:pt x="1" y="648"/>
                    <a:pt x="33" y="743"/>
                    <a:pt x="64" y="806"/>
                  </a:cubicBezTo>
                  <a:lnTo>
                    <a:pt x="96" y="806"/>
                  </a:lnTo>
                  <a:cubicBezTo>
                    <a:pt x="131" y="818"/>
                    <a:pt x="161" y="825"/>
                    <a:pt x="189" y="825"/>
                  </a:cubicBezTo>
                  <a:cubicBezTo>
                    <a:pt x="237" y="825"/>
                    <a:pt x="277" y="803"/>
                    <a:pt x="318" y="743"/>
                  </a:cubicBezTo>
                  <a:cubicBezTo>
                    <a:pt x="508" y="553"/>
                    <a:pt x="793" y="395"/>
                    <a:pt x="1109" y="395"/>
                  </a:cubicBezTo>
                  <a:cubicBezTo>
                    <a:pt x="1363" y="395"/>
                    <a:pt x="1616" y="521"/>
                    <a:pt x="1774" y="680"/>
                  </a:cubicBezTo>
                  <a:cubicBezTo>
                    <a:pt x="1801" y="733"/>
                    <a:pt x="1845" y="753"/>
                    <a:pt x="1894" y="753"/>
                  </a:cubicBezTo>
                  <a:cubicBezTo>
                    <a:pt x="1960" y="753"/>
                    <a:pt x="2036" y="716"/>
                    <a:pt x="2091" y="680"/>
                  </a:cubicBezTo>
                  <a:lnTo>
                    <a:pt x="2123" y="648"/>
                  </a:lnTo>
                  <a:cubicBezTo>
                    <a:pt x="2123" y="585"/>
                    <a:pt x="2123" y="521"/>
                    <a:pt x="2091" y="426"/>
                  </a:cubicBezTo>
                  <a:cubicBezTo>
                    <a:pt x="1848" y="156"/>
                    <a:pt x="1489" y="1"/>
                    <a:pt x="11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2" name="Google Shape;652;p34">
              <a:extLst>
                <a:ext uri="{FF2B5EF4-FFF2-40B4-BE49-F238E27FC236}">
                  <a16:creationId xmlns:a16="http://schemas.microsoft.com/office/drawing/2014/main" id="{E9DF24D3-CFDB-AD25-0FDD-6EAA271E5B72}"/>
                </a:ext>
              </a:extLst>
            </p:cNvPr>
            <p:cNvSpPr/>
            <p:nvPr/>
          </p:nvSpPr>
          <p:spPr>
            <a:xfrm>
              <a:off x="2351615" y="2267846"/>
              <a:ext cx="278607" cy="254008"/>
            </a:xfrm>
            <a:custGeom>
              <a:avLst/>
              <a:gdLst/>
              <a:ahLst/>
              <a:cxnLst/>
              <a:rect l="l" t="t" r="r" b="b"/>
              <a:pathLst>
                <a:path w="8551" h="7796" extrusionOk="0">
                  <a:moveTo>
                    <a:pt x="4511" y="602"/>
                  </a:moveTo>
                  <a:cubicBezTo>
                    <a:pt x="5189" y="602"/>
                    <a:pt x="5871" y="790"/>
                    <a:pt x="6492" y="1212"/>
                  </a:cubicBezTo>
                  <a:cubicBezTo>
                    <a:pt x="8044" y="2320"/>
                    <a:pt x="8013" y="4411"/>
                    <a:pt x="6968" y="5772"/>
                  </a:cubicBezTo>
                  <a:cubicBezTo>
                    <a:pt x="6281" y="6716"/>
                    <a:pt x="5440" y="7108"/>
                    <a:pt x="4617" y="7108"/>
                  </a:cubicBezTo>
                  <a:cubicBezTo>
                    <a:pt x="2596" y="7108"/>
                    <a:pt x="683" y="4738"/>
                    <a:pt x="1425" y="2352"/>
                  </a:cubicBezTo>
                  <a:cubicBezTo>
                    <a:pt x="1489" y="2225"/>
                    <a:pt x="1425" y="2130"/>
                    <a:pt x="1362" y="2035"/>
                  </a:cubicBezTo>
                  <a:cubicBezTo>
                    <a:pt x="1362" y="2035"/>
                    <a:pt x="1394" y="2035"/>
                    <a:pt x="1394" y="2004"/>
                  </a:cubicBezTo>
                  <a:cubicBezTo>
                    <a:pt x="2212" y="1146"/>
                    <a:pt x="3356" y="602"/>
                    <a:pt x="4511" y="602"/>
                  </a:cubicBezTo>
                  <a:close/>
                  <a:moveTo>
                    <a:pt x="4459" y="0"/>
                  </a:moveTo>
                  <a:cubicBezTo>
                    <a:pt x="4137" y="0"/>
                    <a:pt x="3809" y="34"/>
                    <a:pt x="3484" y="104"/>
                  </a:cubicBezTo>
                  <a:cubicBezTo>
                    <a:pt x="2439" y="325"/>
                    <a:pt x="1647" y="959"/>
                    <a:pt x="1204" y="1845"/>
                  </a:cubicBezTo>
                  <a:cubicBezTo>
                    <a:pt x="1204" y="1877"/>
                    <a:pt x="1140" y="1909"/>
                    <a:pt x="1140" y="1909"/>
                  </a:cubicBezTo>
                  <a:cubicBezTo>
                    <a:pt x="1045" y="1909"/>
                    <a:pt x="919" y="2004"/>
                    <a:pt x="824" y="2130"/>
                  </a:cubicBezTo>
                  <a:cubicBezTo>
                    <a:pt x="792" y="2162"/>
                    <a:pt x="792" y="2225"/>
                    <a:pt x="760" y="2320"/>
                  </a:cubicBezTo>
                  <a:cubicBezTo>
                    <a:pt x="0" y="4125"/>
                    <a:pt x="1014" y="6184"/>
                    <a:pt x="2471" y="7197"/>
                  </a:cubicBezTo>
                  <a:cubicBezTo>
                    <a:pt x="3071" y="7602"/>
                    <a:pt x="3743" y="7795"/>
                    <a:pt x="4411" y="7795"/>
                  </a:cubicBezTo>
                  <a:cubicBezTo>
                    <a:pt x="5576" y="7795"/>
                    <a:pt x="6730" y="7207"/>
                    <a:pt x="7474" y="6121"/>
                  </a:cubicBezTo>
                  <a:cubicBezTo>
                    <a:pt x="7696" y="5867"/>
                    <a:pt x="7854" y="5551"/>
                    <a:pt x="7949" y="5297"/>
                  </a:cubicBezTo>
                  <a:cubicBezTo>
                    <a:pt x="8551" y="3872"/>
                    <a:pt x="8424" y="2035"/>
                    <a:pt x="7094" y="895"/>
                  </a:cubicBezTo>
                  <a:cubicBezTo>
                    <a:pt x="6401" y="321"/>
                    <a:pt x="5454" y="0"/>
                    <a:pt x="4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3" name="Google Shape;653;p34">
              <a:extLst>
                <a:ext uri="{FF2B5EF4-FFF2-40B4-BE49-F238E27FC236}">
                  <a16:creationId xmlns:a16="http://schemas.microsoft.com/office/drawing/2014/main" id="{BADD70A3-8E65-029E-B8EE-8D8FC1C1A6FD}"/>
                </a:ext>
              </a:extLst>
            </p:cNvPr>
            <p:cNvSpPr/>
            <p:nvPr/>
          </p:nvSpPr>
          <p:spPr>
            <a:xfrm>
              <a:off x="2421766" y="2332099"/>
              <a:ext cx="46462" cy="106282"/>
            </a:xfrm>
            <a:custGeom>
              <a:avLst/>
              <a:gdLst/>
              <a:ahLst/>
              <a:cxnLst/>
              <a:rect l="l" t="t" r="r" b="b"/>
              <a:pathLst>
                <a:path w="1426" h="3262" extrusionOk="0">
                  <a:moveTo>
                    <a:pt x="856" y="0"/>
                  </a:moveTo>
                  <a:cubicBezTo>
                    <a:pt x="793" y="0"/>
                    <a:pt x="698" y="0"/>
                    <a:pt x="666" y="63"/>
                  </a:cubicBezTo>
                  <a:cubicBezTo>
                    <a:pt x="222" y="538"/>
                    <a:pt x="1" y="1203"/>
                    <a:pt x="127" y="1900"/>
                  </a:cubicBezTo>
                  <a:cubicBezTo>
                    <a:pt x="191" y="2470"/>
                    <a:pt x="539" y="2945"/>
                    <a:pt x="1078" y="3230"/>
                  </a:cubicBezTo>
                  <a:cubicBezTo>
                    <a:pt x="1109" y="3262"/>
                    <a:pt x="1141" y="3262"/>
                    <a:pt x="1173" y="3262"/>
                  </a:cubicBezTo>
                  <a:cubicBezTo>
                    <a:pt x="1331" y="3230"/>
                    <a:pt x="1426" y="3040"/>
                    <a:pt x="1236" y="2882"/>
                  </a:cubicBezTo>
                  <a:cubicBezTo>
                    <a:pt x="476" y="2312"/>
                    <a:pt x="286" y="1140"/>
                    <a:pt x="983" y="475"/>
                  </a:cubicBezTo>
                  <a:cubicBezTo>
                    <a:pt x="1141" y="317"/>
                    <a:pt x="1014" y="63"/>
                    <a:pt x="8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4" name="Google Shape;654;p34">
              <a:extLst>
                <a:ext uri="{FF2B5EF4-FFF2-40B4-BE49-F238E27FC236}">
                  <a16:creationId xmlns:a16="http://schemas.microsoft.com/office/drawing/2014/main" id="{BA613A51-DA76-02A2-7F26-D7FFCBAC575A}"/>
                </a:ext>
              </a:extLst>
            </p:cNvPr>
            <p:cNvSpPr/>
            <p:nvPr/>
          </p:nvSpPr>
          <p:spPr>
            <a:xfrm>
              <a:off x="2374912" y="2289024"/>
              <a:ext cx="239835" cy="211195"/>
            </a:xfrm>
            <a:custGeom>
              <a:avLst/>
              <a:gdLst/>
              <a:ahLst/>
              <a:cxnLst/>
              <a:rect l="l" t="t" r="r" b="b"/>
              <a:pathLst>
                <a:path w="7361" h="6482" extrusionOk="0">
                  <a:moveTo>
                    <a:pt x="2213" y="1278"/>
                  </a:moveTo>
                  <a:cubicBezTo>
                    <a:pt x="2256" y="1278"/>
                    <a:pt x="2297" y="1294"/>
                    <a:pt x="2326" y="1322"/>
                  </a:cubicBezTo>
                  <a:cubicBezTo>
                    <a:pt x="2484" y="1385"/>
                    <a:pt x="2611" y="1639"/>
                    <a:pt x="2452" y="1797"/>
                  </a:cubicBezTo>
                  <a:cubicBezTo>
                    <a:pt x="1787" y="2462"/>
                    <a:pt x="1977" y="3634"/>
                    <a:pt x="2706" y="4204"/>
                  </a:cubicBezTo>
                  <a:cubicBezTo>
                    <a:pt x="2864" y="4331"/>
                    <a:pt x="2769" y="4521"/>
                    <a:pt x="2674" y="4584"/>
                  </a:cubicBezTo>
                  <a:lnTo>
                    <a:pt x="2516" y="4584"/>
                  </a:lnTo>
                  <a:cubicBezTo>
                    <a:pt x="1280" y="3951"/>
                    <a:pt x="1154" y="2272"/>
                    <a:pt x="2072" y="1354"/>
                  </a:cubicBezTo>
                  <a:cubicBezTo>
                    <a:pt x="2107" y="1301"/>
                    <a:pt x="2161" y="1278"/>
                    <a:pt x="2213" y="1278"/>
                  </a:cubicBezTo>
                  <a:close/>
                  <a:moveTo>
                    <a:pt x="3855" y="0"/>
                  </a:moveTo>
                  <a:cubicBezTo>
                    <a:pt x="2700" y="0"/>
                    <a:pt x="1567" y="549"/>
                    <a:pt x="710" y="1385"/>
                  </a:cubicBezTo>
                  <a:cubicBezTo>
                    <a:pt x="679" y="1385"/>
                    <a:pt x="679" y="1385"/>
                    <a:pt x="679" y="1417"/>
                  </a:cubicBezTo>
                  <a:cubicBezTo>
                    <a:pt x="742" y="1512"/>
                    <a:pt x="742" y="1639"/>
                    <a:pt x="742" y="1734"/>
                  </a:cubicBezTo>
                  <a:cubicBezTo>
                    <a:pt x="0" y="4140"/>
                    <a:pt x="1908" y="6482"/>
                    <a:pt x="3927" y="6482"/>
                  </a:cubicBezTo>
                  <a:cubicBezTo>
                    <a:pt x="4752" y="6482"/>
                    <a:pt x="5595" y="6091"/>
                    <a:pt x="6284" y="5154"/>
                  </a:cubicBezTo>
                  <a:cubicBezTo>
                    <a:pt x="7298" y="3761"/>
                    <a:pt x="7361" y="1670"/>
                    <a:pt x="5872" y="625"/>
                  </a:cubicBezTo>
                  <a:cubicBezTo>
                    <a:pt x="5226" y="191"/>
                    <a:pt x="4537" y="0"/>
                    <a:pt x="38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sp>
        <p:nvSpPr>
          <p:cNvPr id="15" name="Google Shape;697;p35">
            <a:extLst>
              <a:ext uri="{FF2B5EF4-FFF2-40B4-BE49-F238E27FC236}">
                <a16:creationId xmlns:a16="http://schemas.microsoft.com/office/drawing/2014/main" id="{5BBB675D-B134-EB26-CD02-D4C701C8E81C}"/>
              </a:ext>
            </a:extLst>
          </p:cNvPr>
          <p:cNvSpPr txBox="1">
            <a:spLocks/>
          </p:cNvSpPr>
          <p:nvPr/>
        </p:nvSpPr>
        <p:spPr>
          <a:xfrm>
            <a:off x="2027984" y="1761327"/>
            <a:ext cx="813603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die Flower"/>
              <a:buNone/>
              <a:defRPr sz="4200" b="1" i="0" u="none" strike="noStrike" cap="none">
                <a:solidFill>
                  <a:schemeClr val="dk2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ctr"/>
            <a:r>
              <a:rPr lang="en-US" sz="32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/>
              </a:rPr>
              <a:t>HƯỚNG DẪN VỀ NHÀ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DC10787-270C-9D68-21C1-EC492CCB0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165410" y="2650299"/>
            <a:ext cx="7861180" cy="32012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AEF3492-D9E1-7AC7-3692-4E7B3126BDAA}"/>
              </a:ext>
            </a:extLst>
          </p:cNvPr>
          <p:cNvSpPr txBox="1"/>
          <p:nvPr/>
        </p:nvSpPr>
        <p:spPr>
          <a:xfrm>
            <a:off x="2561742" y="3093823"/>
            <a:ext cx="7369054" cy="1269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/>
              </a:rPr>
              <a:t>Ôn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lại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kiến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thức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đã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học</a:t>
            </a:r>
            <a:r>
              <a:rPr lang="en-US" sz="2300" dirty="0">
                <a:latin typeface="UTM Avo" panose="02040603050506020204" pitchFamily="18"/>
              </a:rPr>
              <a:t>.</a:t>
            </a:r>
          </a:p>
          <a:p>
            <a:pPr marL="342900" indent="-342900" algn="just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/>
              </a:rPr>
              <a:t>Đọc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và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tìm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hiểu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b="1" i="1" dirty="0" err="1">
                <a:latin typeface="UTM Avo" panose="02040603050506020204" pitchFamily="18"/>
              </a:rPr>
              <a:t>Bài</a:t>
            </a:r>
            <a:r>
              <a:rPr lang="en-US" sz="2300" b="1" i="1" dirty="0">
                <a:latin typeface="UTM Avo" panose="02040603050506020204" pitchFamily="18"/>
              </a:rPr>
              <a:t> 2: </a:t>
            </a:r>
            <a:r>
              <a:rPr lang="en-US" sz="2300" b="1" i="1" dirty="0" err="1">
                <a:latin typeface="UTM Avo" panose="02040603050506020204" pitchFamily="18"/>
              </a:rPr>
              <a:t>Nguyên</a:t>
            </a:r>
            <a:r>
              <a:rPr lang="en-US" sz="2300" b="1" i="1" dirty="0">
                <a:latin typeface="UTM Avo" panose="02040603050506020204" pitchFamily="18"/>
              </a:rPr>
              <a:t> </a:t>
            </a:r>
            <a:r>
              <a:rPr lang="en-US" sz="2300" b="1" i="1" dirty="0" err="1">
                <a:latin typeface="UTM Avo" panose="02040603050506020204" pitchFamily="18"/>
              </a:rPr>
              <a:t>tố</a:t>
            </a:r>
            <a:r>
              <a:rPr lang="en-US" sz="2300" b="1" i="1" dirty="0">
                <a:latin typeface="UTM Avo" panose="02040603050506020204" pitchFamily="18"/>
              </a:rPr>
              <a:t> </a:t>
            </a:r>
            <a:r>
              <a:rPr lang="en-US" sz="2300" b="1" i="1" dirty="0" err="1">
                <a:latin typeface="UTM Avo" panose="02040603050506020204" pitchFamily="18"/>
              </a:rPr>
              <a:t>hóa</a:t>
            </a:r>
            <a:r>
              <a:rPr lang="en-US" sz="2300" b="1" i="1" dirty="0">
                <a:latin typeface="UTM Avo" panose="02040603050506020204" pitchFamily="18"/>
              </a:rPr>
              <a:t> </a:t>
            </a:r>
            <a:r>
              <a:rPr lang="en-US" sz="2300" b="1" i="1" dirty="0" err="1">
                <a:latin typeface="UTM Avo" panose="02040603050506020204" pitchFamily="18"/>
              </a:rPr>
              <a:t>học</a:t>
            </a:r>
            <a:r>
              <a:rPr lang="en-US" sz="2300" i="1" dirty="0">
                <a:latin typeface="UTM Avo" panose="02040603050506020204" pitchFamily="18"/>
              </a:rPr>
              <a:t>. </a:t>
            </a:r>
            <a:endParaRPr lang="en-US" sz="2300" dirty="0">
              <a:latin typeface="UTM Avo" panose="02040603050506020204" pitchFamily="18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20293E0-8EFD-B1C6-2653-6A5F650018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51740" y="5038116"/>
            <a:ext cx="1548509" cy="146644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96A13CE-0F68-28E1-98ED-8022FBDE0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49255" y="4600564"/>
            <a:ext cx="2272153" cy="1903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1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Like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fanpage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Hoc10 -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10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31" name="Google Shape;131;p1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32" name="Google Shape;132;p1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1594</Words>
  <Application>Microsoft Office PowerPoint</Application>
  <PresentationFormat>Widescreen</PresentationFormat>
  <Paragraphs>175</Paragraphs>
  <Slides>32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Cambria Math</vt:lpstr>
      <vt:lpstr>Indie Flower</vt:lpstr>
      <vt:lpstr>Symbol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9</cp:revision>
  <dcterms:created xsi:type="dcterms:W3CDTF">2023-10-18T06:55:26Z</dcterms:created>
  <dcterms:modified xsi:type="dcterms:W3CDTF">2023-12-20T08:39:49Z</dcterms:modified>
</cp:coreProperties>
</file>