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41"/>
  </p:notesMasterIdLst>
  <p:sldIdLst>
    <p:sldId id="256" r:id="rId3"/>
    <p:sldId id="257" r:id="rId4"/>
    <p:sldId id="312" r:id="rId5"/>
    <p:sldId id="258" r:id="rId6"/>
    <p:sldId id="313" r:id="rId7"/>
    <p:sldId id="267" r:id="rId8"/>
    <p:sldId id="268" r:id="rId9"/>
    <p:sldId id="269" r:id="rId10"/>
    <p:sldId id="259" r:id="rId11"/>
    <p:sldId id="260" r:id="rId12"/>
    <p:sldId id="314" r:id="rId13"/>
    <p:sldId id="315" r:id="rId14"/>
    <p:sldId id="316" r:id="rId15"/>
    <p:sldId id="317" r:id="rId16"/>
    <p:sldId id="318" r:id="rId17"/>
    <p:sldId id="319" r:id="rId18"/>
    <p:sldId id="320" r:id="rId19"/>
    <p:sldId id="321" r:id="rId20"/>
    <p:sldId id="322" r:id="rId21"/>
    <p:sldId id="323" r:id="rId22"/>
    <p:sldId id="324" r:id="rId23"/>
    <p:sldId id="325" r:id="rId24"/>
    <p:sldId id="326" r:id="rId25"/>
    <p:sldId id="327" r:id="rId26"/>
    <p:sldId id="329" r:id="rId27"/>
    <p:sldId id="330" r:id="rId28"/>
    <p:sldId id="328" r:id="rId29"/>
    <p:sldId id="261" r:id="rId30"/>
    <p:sldId id="262" r:id="rId31"/>
    <p:sldId id="331" r:id="rId32"/>
    <p:sldId id="332" r:id="rId33"/>
    <p:sldId id="335" r:id="rId34"/>
    <p:sldId id="333" r:id="rId35"/>
    <p:sldId id="334" r:id="rId36"/>
    <p:sldId id="263" r:id="rId37"/>
    <p:sldId id="264" r:id="rId38"/>
    <p:sldId id="265" r:id="rId39"/>
    <p:sldId id="266" r:id="rId4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jqIWfyqguHTVG96YDsyaJGrIyCF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4615"/>
  </p:normalViewPr>
  <p:slideViewPr>
    <p:cSldViewPr snapToGrid="0">
      <p:cViewPr varScale="1">
        <p:scale>
          <a:sx n="104" d="100"/>
          <a:sy n="104" d="100"/>
        </p:scale>
        <p:origin x="780" y="108"/>
      </p:cViewPr>
      <p:guideLst>
        <p:guide orient="horz" pos="2112"/>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err="1"/>
              <a:t>Bấm</a:t>
            </a:r>
            <a:r>
              <a:rPr lang="en-US" b="1" baseline="0" dirty="0"/>
              <a:t> </a:t>
            </a:r>
            <a:r>
              <a:rPr lang="en-US" b="1" baseline="0" dirty="0" err="1"/>
              <a:t>vào</a:t>
            </a:r>
            <a:r>
              <a:rPr lang="en-US" b="1" baseline="0" dirty="0"/>
              <a:t> </a:t>
            </a:r>
            <a:r>
              <a:rPr lang="en-US" b="1" baseline="0" dirty="0" err="1"/>
              <a:t>số</a:t>
            </a:r>
            <a:r>
              <a:rPr lang="en-US" b="1" baseline="0" dirty="0"/>
              <a:t> </a:t>
            </a:r>
            <a:r>
              <a:rPr lang="en-US" b="1" baseline="0" dirty="0" err="1"/>
              <a:t>để</a:t>
            </a:r>
            <a:r>
              <a:rPr lang="en-US" b="1" baseline="0" dirty="0"/>
              <a:t> </a:t>
            </a:r>
            <a:r>
              <a:rPr lang="en-US" b="1" baseline="0" dirty="0" err="1"/>
              <a:t>hiển</a:t>
            </a:r>
            <a:r>
              <a:rPr lang="en-US" b="1" baseline="0" dirty="0"/>
              <a:t> </a:t>
            </a:r>
            <a:r>
              <a:rPr lang="en-US" b="1" baseline="0" dirty="0" err="1"/>
              <a:t>thị</a:t>
            </a:r>
            <a:r>
              <a:rPr lang="en-US" b="1" baseline="0" dirty="0"/>
              <a:t> </a:t>
            </a:r>
            <a:r>
              <a:rPr lang="en-US" b="1" baseline="0" dirty="0" err="1"/>
              <a:t>các</a:t>
            </a:r>
            <a:r>
              <a:rPr lang="en-US" b="1" baseline="0" dirty="0"/>
              <a:t> </a:t>
            </a:r>
            <a:r>
              <a:rPr lang="en-US" b="1" baseline="0" dirty="0" err="1"/>
              <a:t>câu</a:t>
            </a:r>
            <a:r>
              <a:rPr lang="en-US" b="1" baseline="0" dirty="0"/>
              <a:t> </a:t>
            </a:r>
            <a:r>
              <a:rPr lang="en-US" b="1" baseline="0" dirty="0" err="1"/>
              <a:t>hỏi</a:t>
            </a:r>
            <a:r>
              <a:rPr lang="en-US" b="1" baseline="0" dirty="0"/>
              <a:t>. </a:t>
            </a:r>
            <a:r>
              <a:rPr lang="en-US" b="1" baseline="0" dirty="0" err="1"/>
              <a:t>Bấm</a:t>
            </a:r>
            <a:r>
              <a:rPr lang="en-US" b="1" baseline="0" dirty="0"/>
              <a:t> “Quay” </a:t>
            </a:r>
            <a:r>
              <a:rPr lang="en-US" b="1" baseline="0" dirty="0" err="1"/>
              <a:t>để</a:t>
            </a:r>
            <a:r>
              <a:rPr lang="en-US" b="1" baseline="0" dirty="0"/>
              <a:t> quay </a:t>
            </a:r>
            <a:r>
              <a:rPr lang="en-US" b="1" baseline="0" dirty="0" err="1"/>
              <a:t>vòng</a:t>
            </a:r>
            <a:r>
              <a:rPr lang="en-US" b="1" baseline="0" dirty="0"/>
              <a:t> quay may </a:t>
            </a:r>
            <a:r>
              <a:rPr lang="en-US" b="1" baseline="0" dirty="0" err="1"/>
              <a:t>mắn</a:t>
            </a:r>
            <a:r>
              <a:rPr lang="en-US" b="1" baseline="0" dirty="0"/>
              <a:t>. </a:t>
            </a:r>
            <a:r>
              <a:rPr lang="en-US" b="1" baseline="0" dirty="0" err="1"/>
              <a:t>Bấm</a:t>
            </a:r>
            <a:r>
              <a:rPr lang="en-US" b="1" baseline="0" dirty="0"/>
              <a:t> </a:t>
            </a:r>
            <a:r>
              <a:rPr lang="en-US" b="1" baseline="0" dirty="0" err="1"/>
              <a:t>tâm</a:t>
            </a:r>
            <a:r>
              <a:rPr lang="en-US" b="1" baseline="0" dirty="0"/>
              <a:t> </a:t>
            </a:r>
            <a:r>
              <a:rPr lang="en-US" b="1" baseline="0" dirty="0" err="1"/>
              <a:t>vòng</a:t>
            </a:r>
            <a:r>
              <a:rPr lang="en-US" b="1" baseline="0" dirty="0"/>
              <a:t> quay </a:t>
            </a:r>
            <a:r>
              <a:rPr lang="en-US" b="1" baseline="0" dirty="0" err="1"/>
              <a:t>để</a:t>
            </a:r>
            <a:r>
              <a:rPr lang="en-US" b="1" baseline="0" dirty="0"/>
              <a:t> </a:t>
            </a:r>
            <a:r>
              <a:rPr lang="en-US" b="1" baseline="0" dirty="0" err="1"/>
              <a:t>dừng</a:t>
            </a:r>
            <a:r>
              <a:rPr lang="en-US" b="1" baseline="0" dirty="0"/>
              <a:t> quay. </a:t>
            </a:r>
            <a:r>
              <a:rPr lang="en-US" b="1" baseline="0" dirty="0" err="1"/>
              <a:t>Bấm</a:t>
            </a:r>
            <a:r>
              <a:rPr lang="en-US" b="1" baseline="0" dirty="0"/>
              <a:t> “Next” </a:t>
            </a:r>
            <a:r>
              <a:rPr lang="en-US" b="1" baseline="0" dirty="0" err="1"/>
              <a:t>để</a:t>
            </a:r>
            <a:r>
              <a:rPr lang="en-US" b="1" baseline="0" dirty="0"/>
              <a:t> </a:t>
            </a:r>
            <a:r>
              <a:rPr lang="en-US" b="1" baseline="0" dirty="0" err="1"/>
              <a:t>đến</a:t>
            </a:r>
            <a:r>
              <a:rPr lang="en-US" b="1" baseline="0" dirty="0"/>
              <a:t> </a:t>
            </a:r>
            <a:r>
              <a:rPr lang="en-US" b="1" baseline="0" dirty="0" err="1"/>
              <a:t>phần</a:t>
            </a:r>
            <a:r>
              <a:rPr lang="en-US" b="1" baseline="0" dirty="0"/>
              <a:t> </a:t>
            </a:r>
            <a:r>
              <a:rPr lang="en-US" b="1" baseline="0" dirty="0" err="1"/>
              <a:t>khởi</a:t>
            </a:r>
            <a:r>
              <a:rPr lang="en-US" b="1" baseline="0" dirty="0"/>
              <a:t> </a:t>
            </a:r>
            <a:r>
              <a:rPr lang="en-US" b="1" baseline="0" dirty="0" err="1"/>
              <a:t>động</a:t>
            </a:r>
            <a:r>
              <a:rPr lang="en-US" b="1" baseline="0" dirty="0"/>
              <a:t> </a:t>
            </a:r>
            <a:r>
              <a:rPr lang="en-US" b="1" baseline="0" dirty="0" err="1"/>
              <a:t>bài</a:t>
            </a:r>
            <a:r>
              <a:rPr lang="en-US" b="1" baseline="0" dirty="0"/>
              <a:t> </a:t>
            </a:r>
            <a:r>
              <a:rPr lang="en-US" b="1" baseline="0" dirty="0" err="1"/>
              <a:t>mới</a:t>
            </a:r>
            <a:r>
              <a:rPr lang="en-US" b="1" baseline="0" dirty="0"/>
              <a:t>.</a:t>
            </a:r>
            <a:endParaRPr lang="en-US" b="1" dirty="0"/>
          </a:p>
        </p:txBody>
      </p:sp>
    </p:spTree>
    <p:extLst>
      <p:ext uri="{BB962C8B-B14F-4D97-AF65-F5344CB8AC3E}">
        <p14:creationId xmlns:p14="http://schemas.microsoft.com/office/powerpoint/2010/main" val="2799467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6912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1265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8742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7457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9803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404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9741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0989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6009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4928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024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7516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0755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6175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732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2405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73462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73830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1768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5812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53128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08209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70979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163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31613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26547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vi-VN"/>
          </a:p>
        </p:txBody>
      </p:sp>
      <p:sp>
        <p:nvSpPr>
          <p:cNvPr id="4" name="Date Placeholder 3"/>
          <p:cNvSpPr>
            <a:spLocks noGrp="1"/>
          </p:cNvSpPr>
          <p:nvPr>
            <p:ph type="dt" sz="half" idx="10"/>
          </p:nvPr>
        </p:nvSpPr>
        <p:spPr/>
        <p:txBody>
          <a:bodyPr/>
          <a:lstStyle/>
          <a:p>
            <a:pPr>
              <a:defRPr/>
            </a:pPr>
            <a:fld id="{DBA32C21-FD13-4697-ADCD-F9E33DDFF06F}" type="datetimeFigureOut">
              <a:rPr lang="vi-VN" smtClean="0">
                <a:solidFill>
                  <a:prstClr val="black">
                    <a:tint val="75000"/>
                  </a:prstClr>
                </a:solidFill>
              </a:rPr>
              <a:pPr>
                <a:defRPr/>
              </a:pPr>
              <a:t>20/12/2023</a:t>
            </a:fld>
            <a:endParaRPr lang="vi-VN">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vi-VN">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2885D699-091F-4322-9983-565B97A178FD}" type="slidenum">
              <a:rPr lang="vi-VN" smtClean="0">
                <a:solidFill>
                  <a:prstClr val="black">
                    <a:tint val="75000"/>
                  </a:prstClr>
                </a:solidFill>
              </a:rPr>
              <a:pPr>
                <a:defRPr/>
              </a:pPr>
              <a:t>‹#›</a:t>
            </a:fld>
            <a:endParaRPr lang="vi-VN">
              <a:solidFill>
                <a:prstClr val="black">
                  <a:tint val="75000"/>
                </a:prstClr>
              </a:solidFill>
            </a:endParaRPr>
          </a:p>
        </p:txBody>
      </p:sp>
    </p:spTree>
    <p:extLst>
      <p:ext uri="{BB962C8B-B14F-4D97-AF65-F5344CB8AC3E}">
        <p14:creationId xmlns:p14="http://schemas.microsoft.com/office/powerpoint/2010/main" val="523953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pPr>
              <a:defRPr/>
            </a:pPr>
            <a:fld id="{DBA32C21-FD13-4697-ADCD-F9E33DDFF06F}" type="datetimeFigureOut">
              <a:rPr lang="vi-VN" smtClean="0">
                <a:solidFill>
                  <a:prstClr val="black">
                    <a:tint val="75000"/>
                  </a:prstClr>
                </a:solidFill>
              </a:rPr>
              <a:pPr>
                <a:defRPr/>
              </a:pPr>
              <a:t>20/12/2023</a:t>
            </a:fld>
            <a:endParaRPr lang="vi-VN">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vi-VN">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2885D699-091F-4322-9983-565B97A178FD}" type="slidenum">
              <a:rPr lang="vi-VN" smtClean="0">
                <a:solidFill>
                  <a:prstClr val="black">
                    <a:tint val="75000"/>
                  </a:prstClr>
                </a:solidFill>
              </a:rPr>
              <a:pPr>
                <a:defRPr/>
              </a:pPr>
              <a:t>‹#›</a:t>
            </a:fld>
            <a:endParaRPr lang="vi-VN">
              <a:solidFill>
                <a:prstClr val="black">
                  <a:tint val="75000"/>
                </a:prstClr>
              </a:solidFill>
            </a:endParaRPr>
          </a:p>
        </p:txBody>
      </p:sp>
    </p:spTree>
    <p:extLst>
      <p:ext uri="{BB962C8B-B14F-4D97-AF65-F5344CB8AC3E}">
        <p14:creationId xmlns:p14="http://schemas.microsoft.com/office/powerpoint/2010/main" val="2855237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vi-VN"/>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DBA32C21-FD13-4697-ADCD-F9E33DDFF06F}" type="datetimeFigureOut">
              <a:rPr lang="vi-VN" smtClean="0">
                <a:solidFill>
                  <a:prstClr val="black">
                    <a:tint val="75000"/>
                  </a:prstClr>
                </a:solidFill>
              </a:rPr>
              <a:pPr>
                <a:defRPr/>
              </a:pPr>
              <a:t>20/12/2023</a:t>
            </a:fld>
            <a:endParaRPr lang="vi-VN">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vi-VN">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2885D699-091F-4322-9983-565B97A178FD}" type="slidenum">
              <a:rPr lang="vi-VN" smtClean="0">
                <a:solidFill>
                  <a:prstClr val="black">
                    <a:tint val="75000"/>
                  </a:prstClr>
                </a:solidFill>
              </a:rPr>
              <a:pPr>
                <a:defRPr/>
              </a:pPr>
              <a:t>‹#›</a:t>
            </a:fld>
            <a:endParaRPr lang="vi-VN">
              <a:solidFill>
                <a:prstClr val="black">
                  <a:tint val="75000"/>
                </a:prstClr>
              </a:solidFill>
            </a:endParaRPr>
          </a:p>
        </p:txBody>
      </p:sp>
    </p:spTree>
    <p:extLst>
      <p:ext uri="{BB962C8B-B14F-4D97-AF65-F5344CB8AC3E}">
        <p14:creationId xmlns:p14="http://schemas.microsoft.com/office/powerpoint/2010/main" val="32847792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p:cNvSpPr>
            <a:spLocks noGrp="1"/>
          </p:cNvSpPr>
          <p:nvPr>
            <p:ph type="dt" sz="half" idx="10"/>
          </p:nvPr>
        </p:nvSpPr>
        <p:spPr/>
        <p:txBody>
          <a:bodyPr/>
          <a:lstStyle/>
          <a:p>
            <a:pPr>
              <a:defRPr/>
            </a:pPr>
            <a:fld id="{DBA32C21-FD13-4697-ADCD-F9E33DDFF06F}" type="datetimeFigureOut">
              <a:rPr lang="vi-VN" smtClean="0">
                <a:solidFill>
                  <a:prstClr val="black">
                    <a:tint val="75000"/>
                  </a:prstClr>
                </a:solidFill>
              </a:rPr>
              <a:pPr>
                <a:defRPr/>
              </a:pPr>
              <a:t>20/12/2023</a:t>
            </a:fld>
            <a:endParaRPr lang="vi-VN">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vi-VN">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2885D699-091F-4322-9983-565B97A178FD}" type="slidenum">
              <a:rPr lang="vi-VN" smtClean="0">
                <a:solidFill>
                  <a:prstClr val="black">
                    <a:tint val="75000"/>
                  </a:prstClr>
                </a:solidFill>
              </a:rPr>
              <a:pPr>
                <a:defRPr/>
              </a:pPr>
              <a:t>‹#›</a:t>
            </a:fld>
            <a:endParaRPr lang="vi-VN">
              <a:solidFill>
                <a:prstClr val="black">
                  <a:tint val="75000"/>
                </a:prstClr>
              </a:solidFill>
            </a:endParaRPr>
          </a:p>
        </p:txBody>
      </p:sp>
    </p:spTree>
    <p:extLst>
      <p:ext uri="{BB962C8B-B14F-4D97-AF65-F5344CB8AC3E}">
        <p14:creationId xmlns:p14="http://schemas.microsoft.com/office/powerpoint/2010/main" val="364827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p:cNvSpPr>
            <a:spLocks noGrp="1"/>
          </p:cNvSpPr>
          <p:nvPr>
            <p:ph type="dt" sz="half" idx="10"/>
          </p:nvPr>
        </p:nvSpPr>
        <p:spPr/>
        <p:txBody>
          <a:bodyPr/>
          <a:lstStyle/>
          <a:p>
            <a:pPr>
              <a:defRPr/>
            </a:pPr>
            <a:fld id="{DBA32C21-FD13-4697-ADCD-F9E33DDFF06F}" type="datetimeFigureOut">
              <a:rPr lang="vi-VN" smtClean="0">
                <a:solidFill>
                  <a:prstClr val="black">
                    <a:tint val="75000"/>
                  </a:prstClr>
                </a:solidFill>
              </a:rPr>
              <a:pPr>
                <a:defRPr/>
              </a:pPr>
              <a:t>20/12/2023</a:t>
            </a:fld>
            <a:endParaRPr lang="vi-VN">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vi-VN">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2885D699-091F-4322-9983-565B97A178FD}" type="slidenum">
              <a:rPr lang="vi-VN" smtClean="0">
                <a:solidFill>
                  <a:prstClr val="black">
                    <a:tint val="75000"/>
                  </a:prstClr>
                </a:solidFill>
              </a:rPr>
              <a:pPr>
                <a:defRPr/>
              </a:pPr>
              <a:t>‹#›</a:t>
            </a:fld>
            <a:endParaRPr lang="vi-VN">
              <a:solidFill>
                <a:prstClr val="black">
                  <a:tint val="75000"/>
                </a:prstClr>
              </a:solidFill>
            </a:endParaRPr>
          </a:p>
        </p:txBody>
      </p:sp>
    </p:spTree>
    <p:extLst>
      <p:ext uri="{BB962C8B-B14F-4D97-AF65-F5344CB8AC3E}">
        <p14:creationId xmlns:p14="http://schemas.microsoft.com/office/powerpoint/2010/main" val="3182892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Date Placeholder 2"/>
          <p:cNvSpPr>
            <a:spLocks noGrp="1"/>
          </p:cNvSpPr>
          <p:nvPr>
            <p:ph type="dt" sz="half" idx="10"/>
          </p:nvPr>
        </p:nvSpPr>
        <p:spPr/>
        <p:txBody>
          <a:bodyPr/>
          <a:lstStyle/>
          <a:p>
            <a:pPr>
              <a:defRPr/>
            </a:pPr>
            <a:fld id="{DBA32C21-FD13-4697-ADCD-F9E33DDFF06F}" type="datetimeFigureOut">
              <a:rPr lang="vi-VN" smtClean="0">
                <a:solidFill>
                  <a:prstClr val="black">
                    <a:tint val="75000"/>
                  </a:prstClr>
                </a:solidFill>
              </a:rPr>
              <a:pPr>
                <a:defRPr/>
              </a:pPr>
              <a:t>20/12/2023</a:t>
            </a:fld>
            <a:endParaRPr lang="vi-VN">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vi-VN">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2885D699-091F-4322-9983-565B97A178FD}" type="slidenum">
              <a:rPr lang="vi-VN" smtClean="0">
                <a:solidFill>
                  <a:prstClr val="black">
                    <a:tint val="75000"/>
                  </a:prstClr>
                </a:solidFill>
              </a:rPr>
              <a:pPr>
                <a:defRPr/>
              </a:pPr>
              <a:t>‹#›</a:t>
            </a:fld>
            <a:endParaRPr lang="vi-VN">
              <a:solidFill>
                <a:prstClr val="black">
                  <a:tint val="75000"/>
                </a:prstClr>
              </a:solidFill>
            </a:endParaRPr>
          </a:p>
        </p:txBody>
      </p:sp>
    </p:spTree>
    <p:extLst>
      <p:ext uri="{BB962C8B-B14F-4D97-AF65-F5344CB8AC3E}">
        <p14:creationId xmlns:p14="http://schemas.microsoft.com/office/powerpoint/2010/main" val="2553620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BA32C21-FD13-4697-ADCD-F9E33DDFF06F}" type="datetimeFigureOut">
              <a:rPr lang="vi-VN" smtClean="0">
                <a:solidFill>
                  <a:prstClr val="black">
                    <a:tint val="75000"/>
                  </a:prstClr>
                </a:solidFill>
              </a:rPr>
              <a:pPr>
                <a:defRPr/>
              </a:pPr>
              <a:t>20/12/2023</a:t>
            </a:fld>
            <a:endParaRPr lang="vi-VN">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vi-VN">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2885D699-091F-4322-9983-565B97A178FD}" type="slidenum">
              <a:rPr lang="vi-VN" smtClean="0">
                <a:solidFill>
                  <a:prstClr val="black">
                    <a:tint val="75000"/>
                  </a:prstClr>
                </a:solidFill>
              </a:rPr>
              <a:pPr>
                <a:defRPr/>
              </a:pPr>
              <a:t>‹#›</a:t>
            </a:fld>
            <a:endParaRPr lang="vi-VN">
              <a:solidFill>
                <a:prstClr val="black">
                  <a:tint val="75000"/>
                </a:prstClr>
              </a:solidFill>
            </a:endParaRPr>
          </a:p>
        </p:txBody>
      </p:sp>
    </p:spTree>
    <p:extLst>
      <p:ext uri="{BB962C8B-B14F-4D97-AF65-F5344CB8AC3E}">
        <p14:creationId xmlns:p14="http://schemas.microsoft.com/office/powerpoint/2010/main" val="3568843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DBA32C21-FD13-4697-ADCD-F9E33DDFF06F}" type="datetimeFigureOut">
              <a:rPr lang="vi-VN" smtClean="0">
                <a:solidFill>
                  <a:prstClr val="black">
                    <a:tint val="75000"/>
                  </a:prstClr>
                </a:solidFill>
              </a:rPr>
              <a:pPr>
                <a:defRPr/>
              </a:pPr>
              <a:t>20/12/2023</a:t>
            </a:fld>
            <a:endParaRPr lang="vi-VN">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vi-VN">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2885D699-091F-4322-9983-565B97A178FD}" type="slidenum">
              <a:rPr lang="vi-VN" smtClean="0">
                <a:solidFill>
                  <a:prstClr val="black">
                    <a:tint val="75000"/>
                  </a:prstClr>
                </a:solidFill>
              </a:rPr>
              <a:pPr>
                <a:defRPr/>
              </a:pPr>
              <a:t>‹#›</a:t>
            </a:fld>
            <a:endParaRPr lang="vi-VN">
              <a:solidFill>
                <a:prstClr val="black">
                  <a:tint val="75000"/>
                </a:prstClr>
              </a:solidFill>
            </a:endParaRPr>
          </a:p>
        </p:txBody>
      </p:sp>
    </p:spTree>
    <p:extLst>
      <p:ext uri="{BB962C8B-B14F-4D97-AF65-F5344CB8AC3E}">
        <p14:creationId xmlns:p14="http://schemas.microsoft.com/office/powerpoint/2010/main" val="14513193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vi-VN"/>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DBA32C21-FD13-4697-ADCD-F9E33DDFF06F}" type="datetimeFigureOut">
              <a:rPr lang="vi-VN" smtClean="0">
                <a:solidFill>
                  <a:prstClr val="black">
                    <a:tint val="75000"/>
                  </a:prstClr>
                </a:solidFill>
              </a:rPr>
              <a:pPr>
                <a:defRPr/>
              </a:pPr>
              <a:t>20/12/2023</a:t>
            </a:fld>
            <a:endParaRPr lang="vi-VN">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vi-VN">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2885D699-091F-4322-9983-565B97A178FD}" type="slidenum">
              <a:rPr lang="vi-VN" smtClean="0">
                <a:solidFill>
                  <a:prstClr val="black">
                    <a:tint val="75000"/>
                  </a:prstClr>
                </a:solidFill>
              </a:rPr>
              <a:pPr>
                <a:defRPr/>
              </a:pPr>
              <a:t>‹#›</a:t>
            </a:fld>
            <a:endParaRPr lang="vi-VN">
              <a:solidFill>
                <a:prstClr val="black">
                  <a:tint val="75000"/>
                </a:prstClr>
              </a:solidFill>
            </a:endParaRPr>
          </a:p>
        </p:txBody>
      </p:sp>
    </p:spTree>
    <p:extLst>
      <p:ext uri="{BB962C8B-B14F-4D97-AF65-F5344CB8AC3E}">
        <p14:creationId xmlns:p14="http://schemas.microsoft.com/office/powerpoint/2010/main" val="42822565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pPr>
              <a:defRPr/>
            </a:pPr>
            <a:fld id="{DBA32C21-FD13-4697-ADCD-F9E33DDFF06F}" type="datetimeFigureOut">
              <a:rPr lang="vi-VN" smtClean="0">
                <a:solidFill>
                  <a:prstClr val="black">
                    <a:tint val="75000"/>
                  </a:prstClr>
                </a:solidFill>
              </a:rPr>
              <a:pPr>
                <a:defRPr/>
              </a:pPr>
              <a:t>20/12/2023</a:t>
            </a:fld>
            <a:endParaRPr lang="vi-VN">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vi-VN">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2885D699-091F-4322-9983-565B97A178FD}" type="slidenum">
              <a:rPr lang="vi-VN" smtClean="0">
                <a:solidFill>
                  <a:prstClr val="black">
                    <a:tint val="75000"/>
                  </a:prstClr>
                </a:solidFill>
              </a:rPr>
              <a:pPr>
                <a:defRPr/>
              </a:pPr>
              <a:t>‹#›</a:t>
            </a:fld>
            <a:endParaRPr lang="vi-VN">
              <a:solidFill>
                <a:prstClr val="black">
                  <a:tint val="75000"/>
                </a:prstClr>
              </a:solidFill>
            </a:endParaRPr>
          </a:p>
        </p:txBody>
      </p:sp>
    </p:spTree>
    <p:extLst>
      <p:ext uri="{BB962C8B-B14F-4D97-AF65-F5344CB8AC3E}">
        <p14:creationId xmlns:p14="http://schemas.microsoft.com/office/powerpoint/2010/main" val="1371783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endParaRPr lang="vi-VN"/>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pPr>
              <a:defRPr/>
            </a:pPr>
            <a:fld id="{DBA32C21-FD13-4697-ADCD-F9E33DDFF06F}" type="datetimeFigureOut">
              <a:rPr lang="vi-VN" smtClean="0">
                <a:solidFill>
                  <a:prstClr val="black">
                    <a:tint val="75000"/>
                  </a:prstClr>
                </a:solidFill>
              </a:rPr>
              <a:pPr>
                <a:defRPr/>
              </a:pPr>
              <a:t>20/12/2023</a:t>
            </a:fld>
            <a:endParaRPr lang="vi-VN">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vi-VN">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2885D699-091F-4322-9983-565B97A178FD}" type="slidenum">
              <a:rPr lang="vi-VN" smtClean="0">
                <a:solidFill>
                  <a:prstClr val="black">
                    <a:tint val="75000"/>
                  </a:prstClr>
                </a:solidFill>
              </a:rPr>
              <a:pPr>
                <a:defRPr/>
              </a:pPr>
              <a:t>‹#›</a:t>
            </a:fld>
            <a:endParaRPr lang="vi-VN">
              <a:solidFill>
                <a:prstClr val="black">
                  <a:tint val="75000"/>
                </a:prstClr>
              </a:solidFill>
            </a:endParaRPr>
          </a:p>
        </p:txBody>
      </p:sp>
    </p:spTree>
    <p:extLst>
      <p:ext uri="{BB962C8B-B14F-4D97-AF65-F5344CB8AC3E}">
        <p14:creationId xmlns:p14="http://schemas.microsoft.com/office/powerpoint/2010/main" val="1412069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2000"/>
            <a:lum/>
          </a:blip>
          <a:srcRect/>
          <a:stretch>
            <a:fillRect l="-5000" r="-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buClrTx/>
              <a:buFontTx/>
              <a:buNone/>
              <a:defRPr/>
            </a:pPr>
            <a:fld id="{DBA32C21-FD13-4697-ADCD-F9E33DDFF06F}" type="datetimeFigureOut">
              <a:rPr lang="vi-VN" kern="1200" smtClean="0">
                <a:solidFill>
                  <a:prstClr val="black">
                    <a:tint val="75000"/>
                  </a:prstClr>
                </a:solidFill>
                <a:latin typeface="Arial" panose="020B0604020202020204" pitchFamily="34" charset="0"/>
                <a:ea typeface="+mn-ea"/>
                <a:cs typeface="+mn-cs"/>
              </a:rPr>
              <a:pPr>
                <a:buClrTx/>
                <a:buFontTx/>
                <a:buNone/>
                <a:defRPr/>
              </a:pPr>
              <a:t>20/12/2023</a:t>
            </a:fld>
            <a:endParaRPr lang="vi-VN" kern="1200">
              <a:solidFill>
                <a:prstClr val="black">
                  <a:tint val="75000"/>
                </a:prstClr>
              </a:solidFill>
              <a:latin typeface="Arial" panose="020B0604020202020204" pitchFamily="34" charset="0"/>
              <a:ea typeface="+mn-ea"/>
              <a:cs typeface="+mn-cs"/>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buClrTx/>
              <a:buFontTx/>
              <a:buNone/>
              <a:defRPr/>
            </a:pPr>
            <a:endParaRPr lang="vi-VN" kern="1200">
              <a:solidFill>
                <a:prstClr val="black">
                  <a:tint val="75000"/>
                </a:prstClr>
              </a:solidFill>
              <a:latin typeface="Arial" panose="020B0604020202020204" pitchFamily="34" charset="0"/>
              <a:ea typeface="+mn-ea"/>
              <a:cs typeface="+mn-cs"/>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buClrTx/>
              <a:buFontTx/>
              <a:buNone/>
              <a:defRPr/>
            </a:pPr>
            <a:fld id="{2885D699-091F-4322-9983-565B97A178FD}" type="slidenum">
              <a:rPr lang="vi-VN" kern="1200" smtClean="0">
                <a:solidFill>
                  <a:prstClr val="black">
                    <a:tint val="75000"/>
                  </a:prstClr>
                </a:solidFill>
                <a:latin typeface="Arial" panose="020B0604020202020204" pitchFamily="34" charset="0"/>
                <a:ea typeface="+mn-ea"/>
                <a:cs typeface="+mn-cs"/>
              </a:rPr>
              <a:pPr>
                <a:buClrTx/>
                <a:buFontTx/>
                <a:buNone/>
                <a:defRPr/>
              </a:pPr>
              <a:t>‹#›</a:t>
            </a:fld>
            <a:endParaRPr lang="vi-VN" kern="1200">
              <a:solidFill>
                <a:prstClr val="black">
                  <a:tint val="75000"/>
                </a:prstClr>
              </a:solidFill>
              <a:latin typeface="Arial" panose="020B0604020202020204" pitchFamily="34" charset="0"/>
              <a:ea typeface="+mn-ea"/>
              <a:cs typeface="+mn-cs"/>
            </a:endParaRPr>
          </a:p>
        </p:txBody>
      </p:sp>
    </p:spTree>
    <p:extLst>
      <p:ext uri="{BB962C8B-B14F-4D97-AF65-F5344CB8AC3E}">
        <p14:creationId xmlns:p14="http://schemas.microsoft.com/office/powerpoint/2010/main" val="8486141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hoc10.vn/doc-sach/khoa-hoc-tu-nhien-7/1/143/15/" TargetMode="External"/></Relationships>
</file>

<file path=ppt/slides/_rels/slide3.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image" Target="../media/image9.gif"/><Relationship Id="rId3" Type="http://schemas.openxmlformats.org/officeDocument/2006/relationships/slideLayout" Target="../slideLayouts/slideLayout13.xml"/><Relationship Id="rId7" Type="http://schemas.openxmlformats.org/officeDocument/2006/relationships/slide" Target="slide4.xml"/><Relationship Id="rId12" Type="http://schemas.openxmlformats.org/officeDocument/2006/relationships/image" Target="../media/image8.gif"/><Relationship Id="rId17" Type="http://schemas.openxmlformats.org/officeDocument/2006/relationships/image" Target="../media/image11.jpg"/><Relationship Id="rId2" Type="http://schemas.openxmlformats.org/officeDocument/2006/relationships/audio" Target="../media/media1.wav"/><Relationship Id="rId16" Type="http://schemas.openxmlformats.org/officeDocument/2006/relationships/slide" Target="slide8.xml"/><Relationship Id="rId1" Type="http://schemas.microsoft.com/office/2007/relationships/media" Target="../media/media1.wav"/><Relationship Id="rId6" Type="http://schemas.openxmlformats.org/officeDocument/2006/relationships/image" Target="../media/image6.png"/><Relationship Id="rId11" Type="http://schemas.openxmlformats.org/officeDocument/2006/relationships/image" Target="../media/image7.gif"/><Relationship Id="rId5" Type="http://schemas.openxmlformats.org/officeDocument/2006/relationships/image" Target="../media/image5.png"/><Relationship Id="rId15" Type="http://schemas.openxmlformats.org/officeDocument/2006/relationships/slide" Target="slide25.xml"/><Relationship Id="rId10" Type="http://schemas.openxmlformats.org/officeDocument/2006/relationships/slide" Target="slide7.xml"/><Relationship Id="rId4" Type="http://schemas.openxmlformats.org/officeDocument/2006/relationships/notesSlide" Target="../notesSlides/notesSlide3.xml"/><Relationship Id="rId9" Type="http://schemas.openxmlformats.org/officeDocument/2006/relationships/slide" Target="slide6.xml"/><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slide" Target="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slide" Target="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hoc10.vn/doc-sach/khoa-hoc-tu-nhien-7/1/143/15/"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youtu.be/B8evL4KPhO4" TargetMode="External"/><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hoc10.vn/doc-sach/khoa-hoc-tu-nhien-7/1/143/15/"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hoc10.vn/doc-sach/khoa-hoc-tu-nhien-7/1/143/15/"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itle 1">
            <a:extLst>
              <a:ext uri="{FF2B5EF4-FFF2-40B4-BE49-F238E27FC236}">
                <a16:creationId xmlns:a16="http://schemas.microsoft.com/office/drawing/2014/main" id="{5CDEE9F8-119F-1599-DAF8-DC4858C5386E}"/>
              </a:ext>
            </a:extLst>
          </p:cNvPr>
          <p:cNvSpPr txBox="1">
            <a:spLocks/>
          </p:cNvSpPr>
          <p:nvPr/>
        </p:nvSpPr>
        <p:spPr>
          <a:xfrm>
            <a:off x="1173076" y="1472739"/>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1</a:t>
            </a:r>
            <a:r>
              <a:rPr lang="vi-VN"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Nguyên</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tử</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Nguyên</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tố</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hóa</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học</a:t>
            </a:r>
            <a:endParaRPr lang="en-US" sz="54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E8349455-DCA3-2F42-A33C-0130E5DA6926}"/>
              </a:ext>
            </a:extLst>
          </p:cNvPr>
          <p:cNvSpPr txBox="1">
            <a:spLocks/>
          </p:cNvSpPr>
          <p:nvPr/>
        </p:nvSpPr>
        <p:spPr>
          <a:xfrm>
            <a:off x="798974" y="3518522"/>
            <a:ext cx="10594051"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2</a:t>
            </a:r>
            <a:r>
              <a:rPr lang="vi-VN"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Nguyên</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tố</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hóa</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học</a:t>
            </a:r>
            <a:r>
              <a:rPr lang="en-US" sz="6000" b="1" dirty="0">
                <a:solidFill>
                  <a:srgbClr val="FF0000"/>
                </a:solidFill>
                <a:latin typeface="UTM Avo" panose="02040603050506020204" pitchFamily="18" charset="0"/>
              </a:rPr>
              <a:t> </a:t>
            </a:r>
          </a:p>
        </p:txBody>
      </p:sp>
      <p:sp>
        <p:nvSpPr>
          <p:cNvPr id="4" name="Title 1">
            <a:extLst>
              <a:ext uri="{FF2B5EF4-FFF2-40B4-BE49-F238E27FC236}">
                <a16:creationId xmlns:a16="http://schemas.microsoft.com/office/drawing/2014/main" id="{A58FDBEC-A1CE-0076-0C14-2896B52997BE}"/>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84F0ACEC-2F0D-0647-9033-3B553C4D43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62000"/>
            <a:lum/>
          </a:blip>
          <a:srcRect/>
          <a:stretch>
            <a:fillRect t="-6000" b="-6000"/>
          </a:stretch>
        </a:blipFill>
        <a:effectLst/>
      </p:bgPr>
    </p:bg>
    <p:spTree>
      <p:nvGrpSpPr>
        <p:cNvPr id="1" name=""/>
        <p:cNvGrpSpPr/>
        <p:nvPr/>
      </p:nvGrpSpPr>
      <p:grpSpPr>
        <a:xfrm>
          <a:off x="0" y="0"/>
          <a:ext cx="0" cy="0"/>
          <a:chOff x="0" y="0"/>
          <a:chExt cx="0" cy="0"/>
        </a:xfrm>
      </p:grpSpPr>
      <p:grpSp>
        <p:nvGrpSpPr>
          <p:cNvPr id="22" name="vong quay"/>
          <p:cNvGrpSpPr/>
          <p:nvPr/>
        </p:nvGrpSpPr>
        <p:grpSpPr>
          <a:xfrm>
            <a:off x="5825984" y="478510"/>
            <a:ext cx="5042125" cy="5036855"/>
            <a:chOff x="5425622" y="292790"/>
            <a:chExt cx="5834378" cy="5828280"/>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5622" y="292790"/>
              <a:ext cx="5834378" cy="5828280"/>
            </a:xfrm>
            <a:prstGeom prst="rect">
              <a:avLst/>
            </a:prstGeom>
          </p:spPr>
        </p:pic>
        <p:sp>
          <p:nvSpPr>
            <p:cNvPr id="9" name="TextBox 8"/>
            <p:cNvSpPr txBox="1"/>
            <p:nvPr/>
          </p:nvSpPr>
          <p:spPr>
            <a:xfrm rot="14949661">
              <a:off x="6674685" y="1174280"/>
              <a:ext cx="2025648" cy="866674"/>
            </a:xfrm>
            <a:prstGeom prst="rect">
              <a:avLst/>
            </a:prstGeom>
            <a:noFill/>
          </p:spPr>
          <p:txBody>
            <a:bodyPr wrap="square" rtlCol="0">
              <a:spAutoFit/>
            </a:bodyPr>
            <a:lstStyle/>
            <a:p>
              <a:pPr algn="ctr" defTabSz="1219170">
                <a:buClrTx/>
                <a:defRPr/>
              </a:pPr>
              <a:r>
                <a:rPr lang="en-GB" sz="4267" b="1" kern="1200" dirty="0">
                  <a:solidFill>
                    <a:prstClr val="black"/>
                  </a:solidFill>
                  <a:latin typeface="Arial" panose="020B0604020202020204" pitchFamily="34" charset="0"/>
                  <a:ea typeface="Tahoma" panose="020B0604030504040204" pitchFamily="34" charset="0"/>
                  <a:cs typeface="Arial" panose="020B0604020202020204" pitchFamily="34" charset="0"/>
                </a:rPr>
                <a:t>30</a:t>
              </a:r>
              <a:endParaRPr lang="vi-VN" sz="4267" b="1" kern="1200" dirty="0">
                <a:solidFill>
                  <a:prstClr val="black"/>
                </a:solidFill>
                <a:latin typeface="Arial" panose="020B0604020202020204" pitchFamily="34" charset="0"/>
                <a:ea typeface="Tahoma" panose="020B0604030504040204" pitchFamily="34" charset="0"/>
                <a:cs typeface="Arial" panose="020B0604020202020204" pitchFamily="34" charset="0"/>
              </a:endParaRPr>
            </a:p>
          </p:txBody>
        </p:sp>
        <p:sp>
          <p:nvSpPr>
            <p:cNvPr id="10" name="TextBox 9"/>
            <p:cNvSpPr txBox="1"/>
            <p:nvPr/>
          </p:nvSpPr>
          <p:spPr>
            <a:xfrm rot="12232592">
              <a:off x="5742638" y="2089867"/>
              <a:ext cx="2025648" cy="866674"/>
            </a:xfrm>
            <a:prstGeom prst="rect">
              <a:avLst/>
            </a:prstGeom>
            <a:noFill/>
          </p:spPr>
          <p:txBody>
            <a:bodyPr wrap="square" rtlCol="0">
              <a:spAutoFit/>
            </a:bodyPr>
            <a:lstStyle/>
            <a:p>
              <a:pPr algn="ctr" defTabSz="1219170">
                <a:buClrTx/>
                <a:defRPr/>
              </a:pPr>
              <a:r>
                <a:rPr lang="en-GB" sz="4267" b="1" kern="1200" dirty="0">
                  <a:solidFill>
                    <a:prstClr val="white"/>
                  </a:solidFill>
                  <a:latin typeface="Arial" panose="020B0604020202020204" pitchFamily="34" charset="0"/>
                  <a:ea typeface="Tahoma" panose="020B0604030504040204" pitchFamily="34" charset="0"/>
                  <a:cs typeface="Arial" panose="020B0604020202020204" pitchFamily="34" charset="0"/>
                </a:rPr>
                <a:t>40</a:t>
              </a:r>
              <a:endParaRPr lang="vi-VN" sz="4267" b="1" kern="1200" dirty="0">
                <a:solidFill>
                  <a:prstClr val="white"/>
                </a:solidFill>
                <a:latin typeface="Arial" panose="020B0604020202020204" pitchFamily="34" charset="0"/>
                <a:ea typeface="Tahoma" panose="020B0604030504040204" pitchFamily="34" charset="0"/>
                <a:cs typeface="Arial" panose="020B0604020202020204" pitchFamily="34" charset="0"/>
              </a:endParaRPr>
            </a:p>
          </p:txBody>
        </p:sp>
        <p:sp>
          <p:nvSpPr>
            <p:cNvPr id="11" name="TextBox 10"/>
            <p:cNvSpPr txBox="1"/>
            <p:nvPr/>
          </p:nvSpPr>
          <p:spPr>
            <a:xfrm rot="17590276">
              <a:off x="8020995" y="1171355"/>
              <a:ext cx="2025648" cy="866674"/>
            </a:xfrm>
            <a:prstGeom prst="rect">
              <a:avLst/>
            </a:prstGeom>
            <a:noFill/>
          </p:spPr>
          <p:txBody>
            <a:bodyPr wrap="square" rtlCol="0">
              <a:spAutoFit/>
            </a:bodyPr>
            <a:lstStyle/>
            <a:p>
              <a:pPr algn="ctr" defTabSz="1219170">
                <a:buClrTx/>
                <a:defRPr/>
              </a:pPr>
              <a:r>
                <a:rPr lang="en-GB" sz="4267" b="1" kern="1200" dirty="0">
                  <a:solidFill>
                    <a:prstClr val="white"/>
                  </a:solidFill>
                  <a:latin typeface="Arial" panose="020B0604020202020204" pitchFamily="34" charset="0"/>
                  <a:ea typeface="Tahoma" panose="020B0604030504040204" pitchFamily="34" charset="0"/>
                  <a:cs typeface="Arial" panose="020B0604020202020204" pitchFamily="34" charset="0"/>
                </a:rPr>
                <a:t>20</a:t>
              </a:r>
              <a:endParaRPr lang="vi-VN" sz="4267" b="1" kern="1200" dirty="0">
                <a:solidFill>
                  <a:prstClr val="white"/>
                </a:solidFill>
                <a:latin typeface="Arial" panose="020B0604020202020204" pitchFamily="34" charset="0"/>
                <a:ea typeface="Tahoma" panose="020B0604030504040204" pitchFamily="34" charset="0"/>
                <a:cs typeface="Arial" panose="020B0604020202020204" pitchFamily="34" charset="0"/>
              </a:endParaRPr>
            </a:p>
          </p:txBody>
        </p:sp>
        <p:sp>
          <p:nvSpPr>
            <p:cNvPr id="12" name="TextBox 11"/>
            <p:cNvSpPr txBox="1"/>
            <p:nvPr/>
          </p:nvSpPr>
          <p:spPr>
            <a:xfrm rot="20155085">
              <a:off x="8917980" y="2094471"/>
              <a:ext cx="2025648" cy="866674"/>
            </a:xfrm>
            <a:prstGeom prst="rect">
              <a:avLst/>
            </a:prstGeom>
            <a:noFill/>
          </p:spPr>
          <p:txBody>
            <a:bodyPr wrap="square" rtlCol="0">
              <a:spAutoFit/>
            </a:bodyPr>
            <a:lstStyle/>
            <a:p>
              <a:pPr algn="ctr" defTabSz="1219170">
                <a:buClrTx/>
                <a:defRPr/>
              </a:pPr>
              <a:r>
                <a:rPr lang="en-GB" sz="4267" b="1" kern="1200" dirty="0">
                  <a:solidFill>
                    <a:prstClr val="black"/>
                  </a:solidFill>
                  <a:latin typeface="Arial" panose="020B0604020202020204" pitchFamily="34" charset="0"/>
                  <a:ea typeface="Tahoma" panose="020B0604030504040204" pitchFamily="34" charset="0"/>
                  <a:cs typeface="Arial" panose="020B0604020202020204" pitchFamily="34" charset="0"/>
                </a:rPr>
                <a:t>10</a:t>
              </a:r>
              <a:endParaRPr lang="vi-VN" sz="4267" b="1" kern="1200" dirty="0">
                <a:solidFill>
                  <a:prstClr val="black"/>
                </a:solidFill>
                <a:latin typeface="Arial" panose="020B0604020202020204" pitchFamily="34" charset="0"/>
                <a:ea typeface="Tahoma" panose="020B0604030504040204" pitchFamily="34" charset="0"/>
                <a:cs typeface="Arial" panose="020B0604020202020204" pitchFamily="34" charset="0"/>
              </a:endParaRPr>
            </a:p>
          </p:txBody>
        </p:sp>
        <p:sp>
          <p:nvSpPr>
            <p:cNvPr id="17" name="TextBox 16"/>
            <p:cNvSpPr txBox="1"/>
            <p:nvPr/>
          </p:nvSpPr>
          <p:spPr>
            <a:xfrm rot="9501114">
              <a:off x="5697322" y="3429659"/>
              <a:ext cx="2025648" cy="866674"/>
            </a:xfrm>
            <a:prstGeom prst="rect">
              <a:avLst/>
            </a:prstGeom>
            <a:noFill/>
          </p:spPr>
          <p:txBody>
            <a:bodyPr wrap="square" rtlCol="0">
              <a:spAutoFit/>
            </a:bodyPr>
            <a:lstStyle/>
            <a:p>
              <a:pPr algn="ctr" defTabSz="1219170">
                <a:buClrTx/>
                <a:defRPr/>
              </a:pPr>
              <a:r>
                <a:rPr lang="en-GB" sz="4267" b="1" kern="1200" dirty="0">
                  <a:solidFill>
                    <a:prstClr val="black"/>
                  </a:solidFill>
                  <a:latin typeface="Arial" panose="020B0604020202020204" pitchFamily="34" charset="0"/>
                  <a:ea typeface="Tahoma" panose="020B0604030504040204" pitchFamily="34" charset="0"/>
                  <a:cs typeface="Arial" panose="020B0604020202020204" pitchFamily="34" charset="0"/>
                </a:rPr>
                <a:t>50</a:t>
              </a:r>
              <a:endParaRPr lang="vi-VN" sz="4267" b="1" kern="1200" dirty="0">
                <a:solidFill>
                  <a:prstClr val="black"/>
                </a:solidFill>
                <a:latin typeface="Arial" panose="020B0604020202020204" pitchFamily="34" charset="0"/>
                <a:ea typeface="Tahoma" panose="020B0604030504040204" pitchFamily="34" charset="0"/>
                <a:cs typeface="Arial" panose="020B0604020202020204" pitchFamily="34" charset="0"/>
              </a:endParaRPr>
            </a:p>
          </p:txBody>
        </p:sp>
        <p:sp>
          <p:nvSpPr>
            <p:cNvPr id="19" name="TextBox 18"/>
            <p:cNvSpPr txBox="1"/>
            <p:nvPr/>
          </p:nvSpPr>
          <p:spPr>
            <a:xfrm rot="6703311">
              <a:off x="6660978" y="4397991"/>
              <a:ext cx="2025648" cy="866674"/>
            </a:xfrm>
            <a:prstGeom prst="rect">
              <a:avLst/>
            </a:prstGeom>
            <a:noFill/>
          </p:spPr>
          <p:txBody>
            <a:bodyPr wrap="square" rtlCol="0">
              <a:spAutoFit/>
            </a:bodyPr>
            <a:lstStyle/>
            <a:p>
              <a:pPr algn="ctr" defTabSz="1219170">
                <a:buClrTx/>
                <a:defRPr/>
              </a:pPr>
              <a:r>
                <a:rPr lang="en-GB" sz="4267" b="1" kern="1200" dirty="0">
                  <a:solidFill>
                    <a:prstClr val="white"/>
                  </a:solidFill>
                  <a:latin typeface="Arial" panose="020B0604020202020204" pitchFamily="34" charset="0"/>
                  <a:ea typeface="Tahoma" panose="020B0604030504040204" pitchFamily="34" charset="0"/>
                  <a:cs typeface="Arial" panose="020B0604020202020204" pitchFamily="34" charset="0"/>
                </a:rPr>
                <a:t>60</a:t>
              </a:r>
              <a:endParaRPr lang="vi-VN" sz="4267" b="1" kern="1200" dirty="0">
                <a:solidFill>
                  <a:prstClr val="white"/>
                </a:solidFill>
                <a:latin typeface="Arial" panose="020B0604020202020204" pitchFamily="34" charset="0"/>
                <a:ea typeface="Tahoma" panose="020B0604030504040204" pitchFamily="34" charset="0"/>
                <a:cs typeface="Arial" panose="020B0604020202020204" pitchFamily="34" charset="0"/>
              </a:endParaRPr>
            </a:p>
          </p:txBody>
        </p:sp>
        <p:sp>
          <p:nvSpPr>
            <p:cNvPr id="20" name="TextBox 19"/>
            <p:cNvSpPr txBox="1"/>
            <p:nvPr/>
          </p:nvSpPr>
          <p:spPr>
            <a:xfrm rot="3829829">
              <a:off x="8019635" y="4405230"/>
              <a:ext cx="2025648" cy="866674"/>
            </a:xfrm>
            <a:prstGeom prst="rect">
              <a:avLst/>
            </a:prstGeom>
            <a:noFill/>
          </p:spPr>
          <p:txBody>
            <a:bodyPr wrap="square" rtlCol="0">
              <a:spAutoFit/>
            </a:bodyPr>
            <a:lstStyle/>
            <a:p>
              <a:pPr algn="ctr" defTabSz="1219170">
                <a:buClrTx/>
                <a:defRPr/>
              </a:pPr>
              <a:r>
                <a:rPr lang="en-GB" sz="4267" b="1" kern="1200" dirty="0">
                  <a:solidFill>
                    <a:prstClr val="black"/>
                  </a:solidFill>
                  <a:latin typeface="Arial" panose="020B0604020202020204" pitchFamily="34" charset="0"/>
                  <a:ea typeface="Tahoma" panose="020B0604030504040204" pitchFamily="34" charset="0"/>
                  <a:cs typeface="Arial" panose="020B0604020202020204" pitchFamily="34" charset="0"/>
                </a:rPr>
                <a:t>70</a:t>
              </a:r>
              <a:endParaRPr lang="vi-VN" sz="4267" b="1" kern="1200" dirty="0">
                <a:solidFill>
                  <a:prstClr val="black"/>
                </a:solidFill>
                <a:latin typeface="Arial" panose="020B0604020202020204" pitchFamily="34" charset="0"/>
                <a:ea typeface="Tahoma" panose="020B0604030504040204" pitchFamily="34" charset="0"/>
                <a:cs typeface="Arial" panose="020B0604020202020204" pitchFamily="34" charset="0"/>
              </a:endParaRPr>
            </a:p>
          </p:txBody>
        </p:sp>
        <p:sp>
          <p:nvSpPr>
            <p:cNvPr id="21" name="TextBox 20"/>
            <p:cNvSpPr txBox="1"/>
            <p:nvPr/>
          </p:nvSpPr>
          <p:spPr>
            <a:xfrm rot="1321648">
              <a:off x="8940448" y="3461170"/>
              <a:ext cx="2025648" cy="866674"/>
            </a:xfrm>
            <a:prstGeom prst="rect">
              <a:avLst/>
            </a:prstGeom>
            <a:noFill/>
          </p:spPr>
          <p:txBody>
            <a:bodyPr wrap="square" rtlCol="0">
              <a:spAutoFit/>
            </a:bodyPr>
            <a:lstStyle/>
            <a:p>
              <a:pPr algn="ctr" defTabSz="1219170">
                <a:buClrTx/>
                <a:defRPr/>
              </a:pPr>
              <a:r>
                <a:rPr lang="en-GB" sz="4267" b="1" kern="1200" dirty="0">
                  <a:solidFill>
                    <a:prstClr val="white"/>
                  </a:solidFill>
                  <a:latin typeface="Arial" panose="020B0604020202020204" pitchFamily="34" charset="0"/>
                  <a:ea typeface="Tahoma" panose="020B0604030504040204" pitchFamily="34" charset="0"/>
                  <a:cs typeface="Arial" panose="020B0604020202020204" pitchFamily="34" charset="0"/>
                </a:rPr>
                <a:t>80</a:t>
              </a:r>
              <a:endParaRPr lang="vi-VN" sz="4267" b="1" kern="1200" dirty="0">
                <a:solidFill>
                  <a:prstClr val="white"/>
                </a:solidFill>
                <a:latin typeface="Arial" panose="020B0604020202020204" pitchFamily="34" charset="0"/>
                <a:ea typeface="Tahoma" panose="020B0604030504040204" pitchFamily="34" charset="0"/>
                <a:cs typeface="Arial" panose="020B0604020202020204" pitchFamily="34" charset="0"/>
              </a:endParaRPr>
            </a:p>
          </p:txBody>
        </p:sp>
      </p:grpSp>
      <p:sp>
        <p:nvSpPr>
          <p:cNvPr id="23" name="Isosceles Triangle 22"/>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25" name="quay dung"/>
          <p:cNvSpPr/>
          <p:nvPr/>
        </p:nvSpPr>
        <p:spPr>
          <a:xfrm>
            <a:off x="9287691" y="5878287"/>
            <a:ext cx="2704012" cy="849085"/>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r>
              <a:rPr lang="en-GB" sz="2400" b="1" kern="1200" dirty="0">
                <a:solidFill>
                  <a:prstClr val="white"/>
                </a:solidFill>
                <a:latin typeface="Arial" panose="020B0604020202020204" pitchFamily="34" charset="0"/>
                <a:ea typeface="Tahoma" panose="020B0604030504040204" pitchFamily="34" charset="0"/>
                <a:cs typeface="Arial" panose="020B0604020202020204" pitchFamily="34" charset="0"/>
              </a:rPr>
              <a:t>QUAY</a:t>
            </a:r>
            <a:endParaRPr lang="vi-VN" sz="2400" b="1" kern="1200" dirty="0">
              <a:solidFill>
                <a:prstClr val="white"/>
              </a:solidFill>
              <a:latin typeface="Arial" panose="020B0604020202020204" pitchFamily="34" charset="0"/>
              <a:ea typeface="Tahoma" panose="020B0604030504040204" pitchFamily="34" charset="0"/>
              <a:cs typeface="Arial" panose="020B0604020202020204" pitchFamily="34" charset="0"/>
            </a:endParaRPr>
          </a:p>
        </p:txBody>
      </p:sp>
      <p:sp>
        <p:nvSpPr>
          <p:cNvPr id="26" name="Rounded Rectangle 25">
            <a:hlinkClick r:id="rId7" action="ppaction://hlinksldjump"/>
          </p:cNvPr>
          <p:cNvSpPr/>
          <p:nvPr/>
        </p:nvSpPr>
        <p:spPr>
          <a:xfrm>
            <a:off x="1639292" y="2701377"/>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r>
              <a:rPr lang="en-GB" sz="4400" b="1" kern="1200" dirty="0">
                <a:solidFill>
                  <a:prstClr val="black"/>
                </a:solidFill>
                <a:latin typeface="Arial" panose="020B0604020202020204" pitchFamily="34" charset="0"/>
                <a:ea typeface="Tahoma" panose="020B0604030504040204" pitchFamily="34" charset="0"/>
                <a:cs typeface="Arial" panose="020B0604020202020204" pitchFamily="34" charset="0"/>
              </a:rPr>
              <a:t>1</a:t>
            </a:r>
            <a:endParaRPr lang="vi-VN" sz="4400" b="1" kern="1200" dirty="0">
              <a:solidFill>
                <a:prstClr val="black"/>
              </a:solidFill>
              <a:latin typeface="Arial" panose="020B0604020202020204" pitchFamily="34" charset="0"/>
              <a:ea typeface="Tahoma" panose="020B0604030504040204" pitchFamily="34" charset="0"/>
              <a:cs typeface="Arial" panose="020B0604020202020204" pitchFamily="34" charset="0"/>
            </a:endParaRPr>
          </a:p>
        </p:txBody>
      </p:sp>
      <p:sp>
        <p:nvSpPr>
          <p:cNvPr id="27" name="Rounded Rectangle 26">
            <a:hlinkClick r:id="rId8" action="ppaction://hlinksldjump"/>
          </p:cNvPr>
          <p:cNvSpPr/>
          <p:nvPr/>
        </p:nvSpPr>
        <p:spPr>
          <a:xfrm>
            <a:off x="3137209" y="2701377"/>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r>
              <a:rPr lang="en-GB" sz="4400" b="1" kern="1200" dirty="0">
                <a:solidFill>
                  <a:prstClr val="black"/>
                </a:solidFill>
                <a:latin typeface="Arial" panose="020B0604020202020204" pitchFamily="34" charset="0"/>
                <a:ea typeface="Tahoma" panose="020B0604030504040204" pitchFamily="34" charset="0"/>
                <a:cs typeface="Arial" panose="020B0604020202020204" pitchFamily="34" charset="0"/>
              </a:rPr>
              <a:t>2</a:t>
            </a:r>
            <a:endParaRPr lang="vi-VN" sz="4400" b="1" kern="1200" dirty="0">
              <a:solidFill>
                <a:prstClr val="black"/>
              </a:solidFill>
              <a:latin typeface="Arial" panose="020B0604020202020204" pitchFamily="34" charset="0"/>
              <a:ea typeface="Tahoma" panose="020B0604030504040204" pitchFamily="34" charset="0"/>
              <a:cs typeface="Arial" panose="020B0604020202020204" pitchFamily="34" charset="0"/>
            </a:endParaRPr>
          </a:p>
        </p:txBody>
      </p:sp>
      <p:sp>
        <p:nvSpPr>
          <p:cNvPr id="28" name="Rounded Rectangle 27">
            <a:hlinkClick r:id="rId9" action="ppaction://hlinksldjump"/>
          </p:cNvPr>
          <p:cNvSpPr/>
          <p:nvPr/>
        </p:nvSpPr>
        <p:spPr>
          <a:xfrm>
            <a:off x="1628127" y="4221119"/>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r>
              <a:rPr lang="en-GB" sz="4400" b="1" kern="1200" dirty="0">
                <a:solidFill>
                  <a:prstClr val="black"/>
                </a:solidFill>
                <a:latin typeface="Arial" panose="020B0604020202020204" pitchFamily="34" charset="0"/>
                <a:ea typeface="Tahoma" panose="020B0604030504040204" pitchFamily="34" charset="0"/>
                <a:cs typeface="Arial" panose="020B0604020202020204" pitchFamily="34" charset="0"/>
              </a:rPr>
              <a:t>3</a:t>
            </a:r>
            <a:endParaRPr lang="vi-VN" sz="4400" b="1" kern="1200" dirty="0">
              <a:solidFill>
                <a:prstClr val="black"/>
              </a:solidFill>
              <a:latin typeface="Arial" panose="020B0604020202020204" pitchFamily="34" charset="0"/>
              <a:ea typeface="Tahoma" panose="020B0604030504040204" pitchFamily="34" charset="0"/>
              <a:cs typeface="Arial" panose="020B0604020202020204" pitchFamily="34" charset="0"/>
            </a:endParaRPr>
          </a:p>
        </p:txBody>
      </p:sp>
      <p:sp>
        <p:nvSpPr>
          <p:cNvPr id="35" name="Rounded Rectangle 34">
            <a:hlinkClick r:id="rId10" action="ppaction://hlinksldjump"/>
          </p:cNvPr>
          <p:cNvSpPr/>
          <p:nvPr/>
        </p:nvSpPr>
        <p:spPr>
          <a:xfrm>
            <a:off x="3137209" y="4221119"/>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r>
              <a:rPr lang="en-GB" sz="4400" b="1" kern="1200" dirty="0">
                <a:solidFill>
                  <a:prstClr val="black"/>
                </a:solidFill>
                <a:latin typeface="Arial" panose="020B0604020202020204" pitchFamily="34" charset="0"/>
                <a:ea typeface="Tahoma" panose="020B0604030504040204" pitchFamily="34" charset="0"/>
                <a:cs typeface="Arial" panose="020B0604020202020204" pitchFamily="34" charset="0"/>
              </a:rPr>
              <a:t>4</a:t>
            </a:r>
            <a:endParaRPr lang="vi-VN" sz="4400" b="1" kern="1200" dirty="0">
              <a:solidFill>
                <a:prstClr val="black"/>
              </a:solidFill>
              <a:latin typeface="Arial" panose="020B0604020202020204" pitchFamily="34" charset="0"/>
              <a:ea typeface="Tahoma" panose="020B0604030504040204" pitchFamily="34" charset="0"/>
              <a:cs typeface="Arial" panose="020B0604020202020204" pitchFamily="34" charset="0"/>
            </a:endParaRPr>
          </a:p>
        </p:txBody>
      </p:sp>
      <p:sp>
        <p:nvSpPr>
          <p:cNvPr id="41" name="Rectangle 40"/>
          <p:cNvSpPr/>
          <p:nvPr/>
        </p:nvSpPr>
        <p:spPr>
          <a:xfrm>
            <a:off x="570562" y="426378"/>
            <a:ext cx="5014898" cy="1938992"/>
          </a:xfrm>
          <a:prstGeom prst="rect">
            <a:avLst/>
          </a:prstGeom>
          <a:noFill/>
        </p:spPr>
        <p:txBody>
          <a:bodyPr wrap="none" lIns="91440" tIns="45720" rIns="91440" bIns="45720">
            <a:spAutoFit/>
          </a:bodyPr>
          <a:lstStyle/>
          <a:p>
            <a:pPr algn="ctr" defTabSz="1219170">
              <a:buClrTx/>
              <a:defRPr/>
            </a:pPr>
            <a:r>
              <a:rPr lang="en-US" sz="6000" b="1" kern="1200" dirty="0">
                <a:ln w="6600">
                  <a:solidFill>
                    <a:srgbClr val="ED7D31"/>
                  </a:solidFill>
                  <a:prstDash val="solid"/>
                </a:ln>
                <a:solidFill>
                  <a:srgbClr val="FFFFFF"/>
                </a:solidFill>
                <a:effectLst>
                  <a:outerShdw dist="38100" dir="2700000" algn="tl" rotWithShape="0">
                    <a:srgbClr val="ED7D31"/>
                  </a:outerShdw>
                </a:effectLst>
                <a:latin typeface="Arial" panose="020B0604020202020204" pitchFamily="34" charset="0"/>
                <a:ea typeface="Tahoma" panose="020B0604030504040204" pitchFamily="34" charset="0"/>
                <a:cs typeface="Arial" panose="020B0604020202020204" pitchFamily="34" charset="0"/>
              </a:rPr>
              <a:t>VÒNG QUAY </a:t>
            </a:r>
          </a:p>
          <a:p>
            <a:pPr algn="ctr" defTabSz="1219170">
              <a:buClrTx/>
              <a:defRPr/>
            </a:pPr>
            <a:r>
              <a:rPr lang="en-US" sz="6000" b="1" kern="1200" dirty="0">
                <a:ln w="6600">
                  <a:solidFill>
                    <a:srgbClr val="ED7D31"/>
                  </a:solidFill>
                  <a:prstDash val="solid"/>
                </a:ln>
                <a:solidFill>
                  <a:srgbClr val="FFFFFF"/>
                </a:solidFill>
                <a:effectLst>
                  <a:outerShdw dist="38100" dir="2700000" algn="tl" rotWithShape="0">
                    <a:srgbClr val="ED7D31"/>
                  </a:outerShdw>
                </a:effectLst>
                <a:latin typeface="Arial" panose="020B0604020202020204" pitchFamily="34" charset="0"/>
                <a:ea typeface="Tahoma" panose="020B0604030504040204" pitchFamily="34" charset="0"/>
                <a:cs typeface="Arial" panose="020B0604020202020204" pitchFamily="34" charset="0"/>
              </a:rPr>
              <a:t>MAY MẮN</a:t>
            </a:r>
          </a:p>
        </p:txBody>
      </p:sp>
      <p:pic>
        <p:nvPicPr>
          <p:cNvPr id="44" name="Picture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4807" y="845531"/>
            <a:ext cx="495300" cy="438151"/>
          </a:xfrm>
          <a:prstGeom prst="rect">
            <a:avLst/>
          </a:prstGeom>
        </p:spPr>
      </p:pic>
      <p:pic>
        <p:nvPicPr>
          <p:cNvPr id="45" name="Picture 4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829739" y="1207473"/>
            <a:ext cx="495300" cy="438151"/>
          </a:xfrm>
          <a:prstGeom prst="rect">
            <a:avLst/>
          </a:prstGeom>
        </p:spPr>
      </p:pic>
      <p:pic>
        <p:nvPicPr>
          <p:cNvPr id="46" name="Picture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19151" y="680278"/>
            <a:ext cx="495300" cy="438151"/>
          </a:xfrm>
          <a:prstGeom prst="rect">
            <a:avLst/>
          </a:prstGeom>
        </p:spPr>
      </p:pic>
      <p:pic>
        <p:nvPicPr>
          <p:cNvPr id="47" name="Picture 4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029133" y="1215430"/>
            <a:ext cx="714375" cy="1190625"/>
          </a:xfrm>
          <a:prstGeom prst="rect">
            <a:avLst/>
          </a:prstGeom>
        </p:spPr>
      </p:pic>
      <p:pic>
        <p:nvPicPr>
          <p:cNvPr id="2" name="Picture 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646194" y="2397345"/>
            <a:ext cx="1354215" cy="1155064"/>
          </a:xfrm>
          <a:prstGeom prst="rect">
            <a:avLst/>
          </a:prstGeom>
        </p:spPr>
      </p:pic>
      <p:pic>
        <p:nvPicPr>
          <p:cNvPr id="3" name="vongqua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9714152" y="-693733"/>
            <a:ext cx="609600" cy="609600"/>
          </a:xfrm>
          <a:prstGeom prst="rect">
            <a:avLst/>
          </a:prstGeom>
        </p:spPr>
      </p:pic>
      <p:sp>
        <p:nvSpPr>
          <p:cNvPr id="31" name="Isosceles Triangle 30"/>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32" name="Isosceles Triangle 31"/>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33" name="Isosceles Triangle 32"/>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34" name="Isosceles Triangle 33"/>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42" name="Isosceles Triangle 41"/>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43" name="Isosceles Triangle 42"/>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48" name="Isosceles Triangle 47"/>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49" name="Isosceles Triangle 48"/>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50" name="Isosceles Triangle 49"/>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51" name="Isosceles Triangle 50"/>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52" name="Isosceles Triangle 51"/>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53" name="Isosceles Triangle 52"/>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54" name="Isosceles Triangle 53"/>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55" name="Isosceles Triangle 54"/>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56" name="Isosceles Triangle 55"/>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57" name="Isosceles Triangle 56"/>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58" name="Isosceles Triangle 57"/>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59" name="Isosceles Triangle 58"/>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60" name="Isosceles Triangle 59"/>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61" name="Isosceles Triangle 60"/>
          <p:cNvSpPr/>
          <p:nvPr/>
        </p:nvSpPr>
        <p:spPr>
          <a:xfrm rot="16200000">
            <a:off x="10840538" y="2330647"/>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24" name="Heart 23">
            <a:hlinkClick r:id="rId15" action="ppaction://hlinksldjump"/>
          </p:cNvPr>
          <p:cNvSpPr/>
          <p:nvPr/>
        </p:nvSpPr>
        <p:spPr>
          <a:xfrm rot="5400000">
            <a:off x="11351622" y="2586449"/>
            <a:ext cx="783772" cy="783771"/>
          </a:xfrm>
          <a:prstGeom prst="hear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endParaRPr lang="vi-VN" sz="1800" kern="1200">
              <a:solidFill>
                <a:prstClr val="white"/>
              </a:solidFill>
              <a:latin typeface="Arial" panose="020B0604020202020204" pitchFamily="34" charset="0"/>
              <a:cs typeface="Arial" panose="020B0604020202020204" pitchFamily="34" charset="0"/>
            </a:endParaRPr>
          </a:p>
        </p:txBody>
      </p:sp>
      <p:sp>
        <p:nvSpPr>
          <p:cNvPr id="5" name="Action Button: Forward or Next 4">
            <a:hlinkClick r:id="rId16" action="ppaction://hlinksldjump" highlightClick="1"/>
          </p:cNvPr>
          <p:cNvSpPr/>
          <p:nvPr/>
        </p:nvSpPr>
        <p:spPr>
          <a:xfrm>
            <a:off x="1" y="6082301"/>
            <a:ext cx="986319" cy="775699"/>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1867" dirty="0">
                <a:solidFill>
                  <a:prstClr val="white"/>
                </a:solidFill>
                <a:latin typeface="Arial" panose="020B0604020202020204" pitchFamily="34" charset="0"/>
                <a:cs typeface="Arial" panose="020B0604020202020204" pitchFamily="34" charset="0"/>
              </a:rPr>
              <a:t>NEXT</a:t>
            </a:r>
          </a:p>
        </p:txBody>
      </p:sp>
      <p:pic>
        <p:nvPicPr>
          <p:cNvPr id="7" name="Picture 6">
            <a:extLst>
              <a:ext uri="{FF2B5EF4-FFF2-40B4-BE49-F238E27FC236}">
                <a16:creationId xmlns:a16="http://schemas.microsoft.com/office/drawing/2014/main" id="{3FF1E8A2-5EC0-38C5-4CCD-B211DB58B69F}"/>
              </a:ext>
            </a:extLst>
          </p:cNvPr>
          <p:cNvPicPr>
            <a:picLocks noChangeAspect="1"/>
          </p:cNvPicPr>
          <p:nvPr/>
        </p:nvPicPr>
        <p:blipFill>
          <a:blip r:embed="rId17"/>
          <a:stretch>
            <a:fillRect/>
          </a:stretch>
        </p:blipFill>
        <p:spPr>
          <a:xfrm>
            <a:off x="11143396" y="-10987"/>
            <a:ext cx="1048279" cy="1170260"/>
          </a:xfrm>
          <a:prstGeom prst="rect">
            <a:avLst/>
          </a:prstGeom>
        </p:spPr>
      </p:pic>
    </p:spTree>
    <p:extLst>
      <p:ext uri="{BB962C8B-B14F-4D97-AF65-F5344CB8AC3E}">
        <p14:creationId xmlns:p14="http://schemas.microsoft.com/office/powerpoint/2010/main" val="2233824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indefinite" fill="hold" grpId="0" nodeType="withEffect">
                                  <p:stCondLst>
                                    <p:cond delay="0"/>
                                  </p:stCondLst>
                                  <p:iterate type="lt">
                                    <p:tmPct val="10000"/>
                                  </p:iterate>
                                  <p:childTnLst>
                                    <p:animMotion origin="layout" path="M 1.25E-6 -2.59259E-6 L 1.25E-6 -0.02407 " pathEditMode="relative" rAng="0" ptsTypes="AA">
                                      <p:cBhvr>
                                        <p:cTn id="6" dur="250" accel="50000" decel="50000" autoRev="1" fill="hold">
                                          <p:stCondLst>
                                            <p:cond delay="0"/>
                                          </p:stCondLst>
                                        </p:cTn>
                                        <p:tgtEl>
                                          <p:spTgt spid="41"/>
                                        </p:tgtEl>
                                        <p:attrNameLst>
                                          <p:attrName>ppt_x</p:attrName>
                                          <p:attrName>ppt_y</p:attrName>
                                        </p:attrNameLst>
                                      </p:cBhvr>
                                      <p:rCtr x="0" y="-1204"/>
                                    </p:animMotion>
                                    <p:animRot by="1500000">
                                      <p:cBhvr>
                                        <p:cTn id="7" dur="125" fill="hold">
                                          <p:stCondLst>
                                            <p:cond delay="0"/>
                                          </p:stCondLst>
                                        </p:cTn>
                                        <p:tgtEl>
                                          <p:spTgt spid="41"/>
                                        </p:tgtEl>
                                        <p:attrNameLst>
                                          <p:attrName>r</p:attrName>
                                        </p:attrNameLst>
                                      </p:cBhvr>
                                    </p:animRot>
                                    <p:animRot by="-1500000">
                                      <p:cBhvr>
                                        <p:cTn id="8" dur="125" fill="hold">
                                          <p:stCondLst>
                                            <p:cond delay="125"/>
                                          </p:stCondLst>
                                        </p:cTn>
                                        <p:tgtEl>
                                          <p:spTgt spid="41"/>
                                        </p:tgtEl>
                                        <p:attrNameLst>
                                          <p:attrName>r</p:attrName>
                                        </p:attrNameLst>
                                      </p:cBhvr>
                                    </p:animRot>
                                    <p:animRot by="-1500000">
                                      <p:cBhvr>
                                        <p:cTn id="9" dur="125" fill="hold">
                                          <p:stCondLst>
                                            <p:cond delay="250"/>
                                          </p:stCondLst>
                                        </p:cTn>
                                        <p:tgtEl>
                                          <p:spTgt spid="41"/>
                                        </p:tgtEl>
                                        <p:attrNameLst>
                                          <p:attrName>r</p:attrName>
                                        </p:attrNameLst>
                                      </p:cBhvr>
                                    </p:animRot>
                                    <p:animRot by="1500000">
                                      <p:cBhvr>
                                        <p:cTn id="10" dur="125" fill="hold">
                                          <p:stCondLst>
                                            <p:cond delay="375"/>
                                          </p:stCondLst>
                                        </p:cTn>
                                        <p:tgtEl>
                                          <p:spTgt spid="4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31"/>
                                        </p:tgtEl>
                                      </p:cBhvr>
                                    </p:animEffect>
                                    <p:set>
                                      <p:cBhvr>
                                        <p:cTn id="15" dur="1" fill="hold">
                                          <p:stCondLst>
                                            <p:cond delay="499"/>
                                          </p:stCondLst>
                                        </p:cTn>
                                        <p:tgtEl>
                                          <p:spTgt spid="31"/>
                                        </p:tgtEl>
                                        <p:attrNameLst>
                                          <p:attrName>style.visibility</p:attrName>
                                        </p:attrNameLst>
                                      </p:cBhvr>
                                      <p:to>
                                        <p:strVal val="hidden"/>
                                      </p:to>
                                    </p:set>
                                  </p:childTnLst>
                                </p:cTn>
                              </p:par>
                              <p:par>
                                <p:cTn id="16" presetID="3" presetClass="mediacall" presetSubtype="0" fill="hold" nodeType="withEffect">
                                  <p:stCondLst>
                                    <p:cond delay="0"/>
                                  </p:stCondLst>
                                  <p:childTnLst>
                                    <p:cmd type="call" cmd="stop">
                                      <p:cBhvr>
                                        <p:cTn id="17" dur="1" fill="hold"/>
                                        <p:tgtEl>
                                          <p:spTgt spid="3"/>
                                        </p:tgtEl>
                                      </p:cBhvr>
                                    </p:cmd>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32"/>
                                        </p:tgtEl>
                                      </p:cBhvr>
                                    </p:animEffect>
                                    <p:set>
                                      <p:cBhvr>
                                        <p:cTn id="22" dur="1" fill="hold">
                                          <p:stCondLst>
                                            <p:cond delay="499"/>
                                          </p:stCondLst>
                                        </p:cTn>
                                        <p:tgtEl>
                                          <p:spTgt spid="32"/>
                                        </p:tgtEl>
                                        <p:attrNameLst>
                                          <p:attrName>style.visibility</p:attrName>
                                        </p:attrNameLst>
                                      </p:cBhvr>
                                      <p:to>
                                        <p:strVal val="hidden"/>
                                      </p:to>
                                    </p:set>
                                  </p:childTnLst>
                                </p:cTn>
                              </p:par>
                              <p:par>
                                <p:cTn id="23" presetID="3" presetClass="mediacall" presetSubtype="0" fill="hold" nodeType="withEffect">
                                  <p:stCondLst>
                                    <p:cond delay="0"/>
                                  </p:stCondLst>
                                  <p:childTnLst>
                                    <p:cmd type="call" cmd="stop">
                                      <p:cBhvr>
                                        <p:cTn id="24" dur="1" fill="hold"/>
                                        <p:tgtEl>
                                          <p:spTgt spid="3"/>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33"/>
                                        </p:tgtEl>
                                      </p:cBhvr>
                                    </p:animEffect>
                                    <p:set>
                                      <p:cBhvr>
                                        <p:cTn id="29" dur="1" fill="hold">
                                          <p:stCondLst>
                                            <p:cond delay="499"/>
                                          </p:stCondLst>
                                        </p:cTn>
                                        <p:tgtEl>
                                          <p:spTgt spid="33"/>
                                        </p:tgtEl>
                                        <p:attrNameLst>
                                          <p:attrName>style.visibility</p:attrName>
                                        </p:attrNameLst>
                                      </p:cBhvr>
                                      <p:to>
                                        <p:strVal val="hidden"/>
                                      </p:to>
                                    </p:set>
                                  </p:childTnLst>
                                </p:cTn>
                              </p:par>
                              <p:par>
                                <p:cTn id="30" presetID="3" presetClass="mediacall" presetSubtype="0" fill="hold" nodeType="withEffect">
                                  <p:stCondLst>
                                    <p:cond delay="0"/>
                                  </p:stCondLst>
                                  <p:childTnLst>
                                    <p:cmd type="call" cmd="stop">
                                      <p:cBhvr>
                                        <p:cTn id="31" dur="1" fill="hold"/>
                                        <p:tgtEl>
                                          <p:spTgt spid="3"/>
                                        </p:tgtEl>
                                      </p:cBhvr>
                                    </p:cmd>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34"/>
                                        </p:tgtEl>
                                      </p:cBhvr>
                                    </p:animEffect>
                                    <p:set>
                                      <p:cBhvr>
                                        <p:cTn id="36" dur="1" fill="hold">
                                          <p:stCondLst>
                                            <p:cond delay="499"/>
                                          </p:stCondLst>
                                        </p:cTn>
                                        <p:tgtEl>
                                          <p:spTgt spid="34"/>
                                        </p:tgtEl>
                                        <p:attrNameLst>
                                          <p:attrName>style.visibility</p:attrName>
                                        </p:attrNameLst>
                                      </p:cBhvr>
                                      <p:to>
                                        <p:strVal val="hidden"/>
                                      </p:to>
                                    </p:set>
                                  </p:childTnLst>
                                </p:cTn>
                              </p:par>
                              <p:par>
                                <p:cTn id="37" presetID="3" presetClass="mediacall" presetSubtype="0" fill="hold" nodeType="withEffect">
                                  <p:stCondLst>
                                    <p:cond delay="0"/>
                                  </p:stCondLst>
                                  <p:childTnLst>
                                    <p:cmd type="call" cmd="stop">
                                      <p:cBhvr>
                                        <p:cTn id="38" dur="1" fill="hold"/>
                                        <p:tgtEl>
                                          <p:spTgt spid="3"/>
                                        </p:tgtEl>
                                      </p:cBhvr>
                                    </p:cmd>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42"/>
                                        </p:tgtEl>
                                      </p:cBhvr>
                                    </p:animEffect>
                                    <p:set>
                                      <p:cBhvr>
                                        <p:cTn id="43" dur="1" fill="hold">
                                          <p:stCondLst>
                                            <p:cond delay="499"/>
                                          </p:stCondLst>
                                        </p:cTn>
                                        <p:tgtEl>
                                          <p:spTgt spid="42"/>
                                        </p:tgtEl>
                                        <p:attrNameLst>
                                          <p:attrName>style.visibility</p:attrName>
                                        </p:attrNameLst>
                                      </p:cBhvr>
                                      <p:to>
                                        <p:strVal val="hidden"/>
                                      </p:to>
                                    </p:set>
                                  </p:childTnLst>
                                </p:cTn>
                              </p:par>
                              <p:par>
                                <p:cTn id="44" presetID="3" presetClass="mediacall" presetSubtype="0" fill="hold" nodeType="withEffect">
                                  <p:stCondLst>
                                    <p:cond delay="0"/>
                                  </p:stCondLst>
                                  <p:childTnLst>
                                    <p:cmd type="call" cmd="stop">
                                      <p:cBhvr>
                                        <p:cTn id="45" dur="1" fill="hold"/>
                                        <p:tgtEl>
                                          <p:spTgt spid="3"/>
                                        </p:tgtEl>
                                      </p:cBhvr>
                                    </p:cmd>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0" nodeType="clickEffect">
                                  <p:stCondLst>
                                    <p:cond delay="0"/>
                                  </p:stCondLst>
                                  <p:childTnLst>
                                    <p:animEffect transition="out" filter="fade">
                                      <p:cBhvr>
                                        <p:cTn id="49" dur="500"/>
                                        <p:tgtEl>
                                          <p:spTgt spid="43"/>
                                        </p:tgtEl>
                                      </p:cBhvr>
                                    </p:animEffect>
                                    <p:set>
                                      <p:cBhvr>
                                        <p:cTn id="50" dur="1" fill="hold">
                                          <p:stCondLst>
                                            <p:cond delay="499"/>
                                          </p:stCondLst>
                                        </p:cTn>
                                        <p:tgtEl>
                                          <p:spTgt spid="43"/>
                                        </p:tgtEl>
                                        <p:attrNameLst>
                                          <p:attrName>style.visibility</p:attrName>
                                        </p:attrNameLst>
                                      </p:cBhvr>
                                      <p:to>
                                        <p:strVal val="hidden"/>
                                      </p:to>
                                    </p:set>
                                  </p:childTnLst>
                                </p:cTn>
                              </p:par>
                              <p:par>
                                <p:cTn id="51" presetID="3" presetClass="mediacall" presetSubtype="0" fill="hold" nodeType="withEffect">
                                  <p:stCondLst>
                                    <p:cond delay="0"/>
                                  </p:stCondLst>
                                  <p:childTnLst>
                                    <p:cmd type="call" cmd="stop">
                                      <p:cBhvr>
                                        <p:cTn id="52" dur="1" fill="hold"/>
                                        <p:tgtEl>
                                          <p:spTgt spid="3"/>
                                        </p:tgtEl>
                                      </p:cBhvr>
                                    </p:cmd>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48"/>
                                        </p:tgtEl>
                                      </p:cBhvr>
                                    </p:animEffect>
                                    <p:set>
                                      <p:cBhvr>
                                        <p:cTn id="57" dur="1" fill="hold">
                                          <p:stCondLst>
                                            <p:cond delay="499"/>
                                          </p:stCondLst>
                                        </p:cTn>
                                        <p:tgtEl>
                                          <p:spTgt spid="48"/>
                                        </p:tgtEl>
                                        <p:attrNameLst>
                                          <p:attrName>style.visibility</p:attrName>
                                        </p:attrNameLst>
                                      </p:cBhvr>
                                      <p:to>
                                        <p:strVal val="hidden"/>
                                      </p:to>
                                    </p:set>
                                  </p:childTnLst>
                                </p:cTn>
                              </p:par>
                              <p:par>
                                <p:cTn id="58" presetID="3" presetClass="mediacall" presetSubtype="0" fill="hold" nodeType="withEffect">
                                  <p:stCondLst>
                                    <p:cond delay="0"/>
                                  </p:stCondLst>
                                  <p:childTnLst>
                                    <p:cmd type="call" cmd="stop">
                                      <p:cBhvr>
                                        <p:cTn id="59" dur="1" fill="hold"/>
                                        <p:tgtEl>
                                          <p:spTgt spid="3"/>
                                        </p:tgtEl>
                                      </p:cBhvr>
                                    </p:cmd>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0"/>
                                  </p:stCondLst>
                                  <p:childTnLst>
                                    <p:animEffect transition="out" filter="fade">
                                      <p:cBhvr>
                                        <p:cTn id="63" dur="500"/>
                                        <p:tgtEl>
                                          <p:spTgt spid="49"/>
                                        </p:tgtEl>
                                      </p:cBhvr>
                                    </p:animEffect>
                                    <p:set>
                                      <p:cBhvr>
                                        <p:cTn id="64" dur="1" fill="hold">
                                          <p:stCondLst>
                                            <p:cond delay="499"/>
                                          </p:stCondLst>
                                        </p:cTn>
                                        <p:tgtEl>
                                          <p:spTgt spid="49"/>
                                        </p:tgtEl>
                                        <p:attrNameLst>
                                          <p:attrName>style.visibility</p:attrName>
                                        </p:attrNameLst>
                                      </p:cBhvr>
                                      <p:to>
                                        <p:strVal val="hidden"/>
                                      </p:to>
                                    </p:set>
                                  </p:childTnLst>
                                </p:cTn>
                              </p:par>
                              <p:par>
                                <p:cTn id="65" presetID="3" presetClass="mediacall" presetSubtype="0" fill="hold" nodeType="withEffect">
                                  <p:stCondLst>
                                    <p:cond delay="0"/>
                                  </p:stCondLst>
                                  <p:childTnLst>
                                    <p:cmd type="call" cmd="stop">
                                      <p:cBhvr>
                                        <p:cTn id="66" dur="1" fill="hold"/>
                                        <p:tgtEl>
                                          <p:spTgt spid="3"/>
                                        </p:tgtEl>
                                      </p:cBhvr>
                                    </p:cmd>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0"/>
                                  </p:stCondLst>
                                  <p:childTnLst>
                                    <p:animEffect transition="out" filter="fade">
                                      <p:cBhvr>
                                        <p:cTn id="70" dur="500"/>
                                        <p:tgtEl>
                                          <p:spTgt spid="50"/>
                                        </p:tgtEl>
                                      </p:cBhvr>
                                    </p:animEffect>
                                    <p:set>
                                      <p:cBhvr>
                                        <p:cTn id="71" dur="1" fill="hold">
                                          <p:stCondLst>
                                            <p:cond delay="499"/>
                                          </p:stCondLst>
                                        </p:cTn>
                                        <p:tgtEl>
                                          <p:spTgt spid="50"/>
                                        </p:tgtEl>
                                        <p:attrNameLst>
                                          <p:attrName>style.visibility</p:attrName>
                                        </p:attrNameLst>
                                      </p:cBhvr>
                                      <p:to>
                                        <p:strVal val="hidden"/>
                                      </p:to>
                                    </p:set>
                                  </p:childTnLst>
                                </p:cTn>
                              </p:par>
                              <p:par>
                                <p:cTn id="72" presetID="3" presetClass="mediacall" presetSubtype="0" fill="hold" nodeType="withEffect">
                                  <p:stCondLst>
                                    <p:cond delay="0"/>
                                  </p:stCondLst>
                                  <p:childTnLst>
                                    <p:cmd type="call" cmd="stop">
                                      <p:cBhvr>
                                        <p:cTn id="73" dur="1" fill="hold"/>
                                        <p:tgtEl>
                                          <p:spTgt spid="3"/>
                                        </p:tgtEl>
                                      </p:cBhvr>
                                    </p:cmd>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0" nodeType="clickEffect">
                                  <p:stCondLst>
                                    <p:cond delay="0"/>
                                  </p:stCondLst>
                                  <p:childTnLst>
                                    <p:animEffect transition="out" filter="fade">
                                      <p:cBhvr>
                                        <p:cTn id="77" dur="500"/>
                                        <p:tgtEl>
                                          <p:spTgt spid="51"/>
                                        </p:tgtEl>
                                      </p:cBhvr>
                                    </p:animEffect>
                                    <p:set>
                                      <p:cBhvr>
                                        <p:cTn id="78" dur="1" fill="hold">
                                          <p:stCondLst>
                                            <p:cond delay="499"/>
                                          </p:stCondLst>
                                        </p:cTn>
                                        <p:tgtEl>
                                          <p:spTgt spid="51"/>
                                        </p:tgtEl>
                                        <p:attrNameLst>
                                          <p:attrName>style.visibility</p:attrName>
                                        </p:attrNameLst>
                                      </p:cBhvr>
                                      <p:to>
                                        <p:strVal val="hidden"/>
                                      </p:to>
                                    </p:set>
                                  </p:childTnLst>
                                </p:cTn>
                              </p:par>
                              <p:par>
                                <p:cTn id="79" presetID="3" presetClass="mediacall" presetSubtype="0" fill="hold" nodeType="withEffect">
                                  <p:stCondLst>
                                    <p:cond delay="0"/>
                                  </p:stCondLst>
                                  <p:childTnLst>
                                    <p:cmd type="call" cmd="stop">
                                      <p:cBhvr>
                                        <p:cTn id="80" dur="1" fill="hold"/>
                                        <p:tgtEl>
                                          <p:spTgt spid="3"/>
                                        </p:tgtEl>
                                      </p:cBhvr>
                                    </p:cmd>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grpId="0" nodeType="clickEffect">
                                  <p:stCondLst>
                                    <p:cond delay="0"/>
                                  </p:stCondLst>
                                  <p:childTnLst>
                                    <p:animEffect transition="out" filter="fade">
                                      <p:cBhvr>
                                        <p:cTn id="84" dur="500"/>
                                        <p:tgtEl>
                                          <p:spTgt spid="52"/>
                                        </p:tgtEl>
                                      </p:cBhvr>
                                    </p:animEffect>
                                    <p:set>
                                      <p:cBhvr>
                                        <p:cTn id="85" dur="1" fill="hold">
                                          <p:stCondLst>
                                            <p:cond delay="499"/>
                                          </p:stCondLst>
                                        </p:cTn>
                                        <p:tgtEl>
                                          <p:spTgt spid="52"/>
                                        </p:tgtEl>
                                        <p:attrNameLst>
                                          <p:attrName>style.visibility</p:attrName>
                                        </p:attrNameLst>
                                      </p:cBhvr>
                                      <p:to>
                                        <p:strVal val="hidden"/>
                                      </p:to>
                                    </p:set>
                                  </p:childTnLst>
                                </p:cTn>
                              </p:par>
                              <p:par>
                                <p:cTn id="86" presetID="3" presetClass="mediacall" presetSubtype="0" fill="hold" nodeType="withEffect">
                                  <p:stCondLst>
                                    <p:cond delay="0"/>
                                  </p:stCondLst>
                                  <p:childTnLst>
                                    <p:cmd type="call" cmd="stop">
                                      <p:cBhvr>
                                        <p:cTn id="87" dur="1" fill="hold"/>
                                        <p:tgtEl>
                                          <p:spTgt spid="3"/>
                                        </p:tgtEl>
                                      </p:cBhvr>
                                    </p:cmd>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0" nodeType="clickEffect">
                                  <p:stCondLst>
                                    <p:cond delay="0"/>
                                  </p:stCondLst>
                                  <p:childTnLst>
                                    <p:animEffect transition="out" filter="fade">
                                      <p:cBhvr>
                                        <p:cTn id="91" dur="500"/>
                                        <p:tgtEl>
                                          <p:spTgt spid="53"/>
                                        </p:tgtEl>
                                      </p:cBhvr>
                                    </p:animEffect>
                                    <p:set>
                                      <p:cBhvr>
                                        <p:cTn id="92" dur="1" fill="hold">
                                          <p:stCondLst>
                                            <p:cond delay="499"/>
                                          </p:stCondLst>
                                        </p:cTn>
                                        <p:tgtEl>
                                          <p:spTgt spid="53"/>
                                        </p:tgtEl>
                                        <p:attrNameLst>
                                          <p:attrName>style.visibility</p:attrName>
                                        </p:attrNameLst>
                                      </p:cBhvr>
                                      <p:to>
                                        <p:strVal val="hidden"/>
                                      </p:to>
                                    </p:set>
                                  </p:childTnLst>
                                </p:cTn>
                              </p:par>
                              <p:par>
                                <p:cTn id="93" presetID="3" presetClass="mediacall" presetSubtype="0" fill="hold" nodeType="withEffect">
                                  <p:stCondLst>
                                    <p:cond delay="0"/>
                                  </p:stCondLst>
                                  <p:childTnLst>
                                    <p:cmd type="call" cmd="stop">
                                      <p:cBhvr>
                                        <p:cTn id="94" dur="1" fill="hold"/>
                                        <p:tgtEl>
                                          <p:spTgt spid="3"/>
                                        </p:tgtEl>
                                      </p:cBhvr>
                                    </p:cmd>
                                  </p:childTnLst>
                                </p:cTn>
                              </p:par>
                            </p:childTnLst>
                          </p:cTn>
                        </p:par>
                      </p:childTnLst>
                    </p:cTn>
                  </p:par>
                  <p:par>
                    <p:cTn id="95" fill="hold">
                      <p:stCondLst>
                        <p:cond delay="indefinite"/>
                      </p:stCondLst>
                      <p:childTnLst>
                        <p:par>
                          <p:cTn id="96" fill="hold">
                            <p:stCondLst>
                              <p:cond delay="0"/>
                            </p:stCondLst>
                            <p:childTnLst>
                              <p:par>
                                <p:cTn id="97" presetID="10" presetClass="exit" presetSubtype="0" fill="hold" grpId="0" nodeType="clickEffect">
                                  <p:stCondLst>
                                    <p:cond delay="0"/>
                                  </p:stCondLst>
                                  <p:childTnLst>
                                    <p:animEffect transition="out" filter="fade">
                                      <p:cBhvr>
                                        <p:cTn id="98" dur="500"/>
                                        <p:tgtEl>
                                          <p:spTgt spid="54"/>
                                        </p:tgtEl>
                                      </p:cBhvr>
                                    </p:animEffect>
                                    <p:set>
                                      <p:cBhvr>
                                        <p:cTn id="99" dur="1" fill="hold">
                                          <p:stCondLst>
                                            <p:cond delay="499"/>
                                          </p:stCondLst>
                                        </p:cTn>
                                        <p:tgtEl>
                                          <p:spTgt spid="54"/>
                                        </p:tgtEl>
                                        <p:attrNameLst>
                                          <p:attrName>style.visibility</p:attrName>
                                        </p:attrNameLst>
                                      </p:cBhvr>
                                      <p:to>
                                        <p:strVal val="hidden"/>
                                      </p:to>
                                    </p:set>
                                  </p:childTnLst>
                                </p:cTn>
                              </p:par>
                              <p:par>
                                <p:cTn id="100" presetID="3" presetClass="mediacall" presetSubtype="0" fill="hold" nodeType="withEffect">
                                  <p:stCondLst>
                                    <p:cond delay="0"/>
                                  </p:stCondLst>
                                  <p:childTnLst>
                                    <p:cmd type="call" cmd="stop">
                                      <p:cBhvr>
                                        <p:cTn id="101" dur="1" fill="hold"/>
                                        <p:tgtEl>
                                          <p:spTgt spid="3"/>
                                        </p:tgtEl>
                                      </p:cBhvr>
                                    </p:cmd>
                                  </p:childTnLst>
                                </p:cTn>
                              </p:par>
                            </p:childTnLst>
                          </p:cTn>
                        </p:par>
                      </p:childTnLst>
                    </p:cTn>
                  </p:par>
                  <p:par>
                    <p:cTn id="102" fill="hold">
                      <p:stCondLst>
                        <p:cond delay="indefinite"/>
                      </p:stCondLst>
                      <p:childTnLst>
                        <p:par>
                          <p:cTn id="103" fill="hold">
                            <p:stCondLst>
                              <p:cond delay="0"/>
                            </p:stCondLst>
                            <p:childTnLst>
                              <p:par>
                                <p:cTn id="104" presetID="10" presetClass="exit" presetSubtype="0" fill="hold" grpId="0" nodeType="clickEffect">
                                  <p:stCondLst>
                                    <p:cond delay="0"/>
                                  </p:stCondLst>
                                  <p:childTnLst>
                                    <p:animEffect transition="out" filter="fade">
                                      <p:cBhvr>
                                        <p:cTn id="105" dur="500"/>
                                        <p:tgtEl>
                                          <p:spTgt spid="55"/>
                                        </p:tgtEl>
                                      </p:cBhvr>
                                    </p:animEffect>
                                    <p:set>
                                      <p:cBhvr>
                                        <p:cTn id="106" dur="1" fill="hold">
                                          <p:stCondLst>
                                            <p:cond delay="499"/>
                                          </p:stCondLst>
                                        </p:cTn>
                                        <p:tgtEl>
                                          <p:spTgt spid="55"/>
                                        </p:tgtEl>
                                        <p:attrNameLst>
                                          <p:attrName>style.visibility</p:attrName>
                                        </p:attrNameLst>
                                      </p:cBhvr>
                                      <p:to>
                                        <p:strVal val="hidden"/>
                                      </p:to>
                                    </p:set>
                                  </p:childTnLst>
                                </p:cTn>
                              </p:par>
                              <p:par>
                                <p:cTn id="107" presetID="3" presetClass="mediacall" presetSubtype="0" fill="hold" nodeType="withEffect">
                                  <p:stCondLst>
                                    <p:cond delay="0"/>
                                  </p:stCondLst>
                                  <p:childTnLst>
                                    <p:cmd type="call" cmd="stop">
                                      <p:cBhvr>
                                        <p:cTn id="108" dur="1" fill="hold"/>
                                        <p:tgtEl>
                                          <p:spTgt spid="3"/>
                                        </p:tgtEl>
                                      </p:cBhvr>
                                    </p:cmd>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grpId="0" nodeType="clickEffect">
                                  <p:stCondLst>
                                    <p:cond delay="0"/>
                                  </p:stCondLst>
                                  <p:childTnLst>
                                    <p:animEffect transition="out" filter="fade">
                                      <p:cBhvr>
                                        <p:cTn id="112" dur="500"/>
                                        <p:tgtEl>
                                          <p:spTgt spid="56"/>
                                        </p:tgtEl>
                                      </p:cBhvr>
                                    </p:animEffect>
                                    <p:set>
                                      <p:cBhvr>
                                        <p:cTn id="113" dur="1" fill="hold">
                                          <p:stCondLst>
                                            <p:cond delay="499"/>
                                          </p:stCondLst>
                                        </p:cTn>
                                        <p:tgtEl>
                                          <p:spTgt spid="56"/>
                                        </p:tgtEl>
                                        <p:attrNameLst>
                                          <p:attrName>style.visibility</p:attrName>
                                        </p:attrNameLst>
                                      </p:cBhvr>
                                      <p:to>
                                        <p:strVal val="hidden"/>
                                      </p:to>
                                    </p:set>
                                  </p:childTnLst>
                                </p:cTn>
                              </p:par>
                              <p:par>
                                <p:cTn id="114" presetID="3" presetClass="mediacall" presetSubtype="0" fill="hold" nodeType="withEffect">
                                  <p:stCondLst>
                                    <p:cond delay="0"/>
                                  </p:stCondLst>
                                  <p:childTnLst>
                                    <p:cmd type="call" cmd="stop">
                                      <p:cBhvr>
                                        <p:cTn id="115" dur="1" fill="hold"/>
                                        <p:tgtEl>
                                          <p:spTgt spid="3"/>
                                        </p:tgtEl>
                                      </p:cBhvr>
                                    </p:cmd>
                                  </p:childTnLst>
                                </p:cTn>
                              </p:par>
                            </p:childTnLst>
                          </p:cTn>
                        </p:par>
                      </p:childTnLst>
                    </p:cTn>
                  </p:par>
                  <p:par>
                    <p:cTn id="116" fill="hold">
                      <p:stCondLst>
                        <p:cond delay="indefinite"/>
                      </p:stCondLst>
                      <p:childTnLst>
                        <p:par>
                          <p:cTn id="117" fill="hold">
                            <p:stCondLst>
                              <p:cond delay="0"/>
                            </p:stCondLst>
                            <p:childTnLst>
                              <p:par>
                                <p:cTn id="118" presetID="10" presetClass="exit" presetSubtype="0" fill="hold" grpId="0" nodeType="clickEffect">
                                  <p:stCondLst>
                                    <p:cond delay="0"/>
                                  </p:stCondLst>
                                  <p:childTnLst>
                                    <p:animEffect transition="out" filter="fade">
                                      <p:cBhvr>
                                        <p:cTn id="119" dur="500"/>
                                        <p:tgtEl>
                                          <p:spTgt spid="57"/>
                                        </p:tgtEl>
                                      </p:cBhvr>
                                    </p:animEffect>
                                    <p:set>
                                      <p:cBhvr>
                                        <p:cTn id="120" dur="1" fill="hold">
                                          <p:stCondLst>
                                            <p:cond delay="499"/>
                                          </p:stCondLst>
                                        </p:cTn>
                                        <p:tgtEl>
                                          <p:spTgt spid="57"/>
                                        </p:tgtEl>
                                        <p:attrNameLst>
                                          <p:attrName>style.visibility</p:attrName>
                                        </p:attrNameLst>
                                      </p:cBhvr>
                                      <p:to>
                                        <p:strVal val="hidden"/>
                                      </p:to>
                                    </p:set>
                                  </p:childTnLst>
                                </p:cTn>
                              </p:par>
                              <p:par>
                                <p:cTn id="121" presetID="3" presetClass="mediacall" presetSubtype="0" fill="hold" nodeType="withEffect">
                                  <p:stCondLst>
                                    <p:cond delay="0"/>
                                  </p:stCondLst>
                                  <p:childTnLst>
                                    <p:cmd type="call" cmd="stop">
                                      <p:cBhvr>
                                        <p:cTn id="122" dur="1" fill="hold"/>
                                        <p:tgtEl>
                                          <p:spTgt spid="3"/>
                                        </p:tgtEl>
                                      </p:cBhvr>
                                    </p:cmd>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58"/>
                                        </p:tgtEl>
                                      </p:cBhvr>
                                    </p:animEffect>
                                    <p:set>
                                      <p:cBhvr>
                                        <p:cTn id="127" dur="1" fill="hold">
                                          <p:stCondLst>
                                            <p:cond delay="499"/>
                                          </p:stCondLst>
                                        </p:cTn>
                                        <p:tgtEl>
                                          <p:spTgt spid="58"/>
                                        </p:tgtEl>
                                        <p:attrNameLst>
                                          <p:attrName>style.visibility</p:attrName>
                                        </p:attrNameLst>
                                      </p:cBhvr>
                                      <p:to>
                                        <p:strVal val="hidden"/>
                                      </p:to>
                                    </p:set>
                                  </p:childTnLst>
                                </p:cTn>
                              </p:par>
                              <p:par>
                                <p:cTn id="128" presetID="3" presetClass="mediacall" presetSubtype="0" fill="hold" nodeType="withEffect">
                                  <p:stCondLst>
                                    <p:cond delay="0"/>
                                  </p:stCondLst>
                                  <p:childTnLst>
                                    <p:cmd type="call" cmd="stop">
                                      <p:cBhvr>
                                        <p:cTn id="129" dur="1" fill="hold"/>
                                        <p:tgtEl>
                                          <p:spTgt spid="3"/>
                                        </p:tgtEl>
                                      </p:cBhvr>
                                    </p:cmd>
                                  </p:childTnLst>
                                </p:cTn>
                              </p:par>
                            </p:childTnLst>
                          </p:cTn>
                        </p:par>
                      </p:childTnLst>
                    </p:cTn>
                  </p:par>
                  <p:par>
                    <p:cTn id="130" fill="hold">
                      <p:stCondLst>
                        <p:cond delay="indefinite"/>
                      </p:stCondLst>
                      <p:childTnLst>
                        <p:par>
                          <p:cTn id="131" fill="hold">
                            <p:stCondLst>
                              <p:cond delay="0"/>
                            </p:stCondLst>
                            <p:childTnLst>
                              <p:par>
                                <p:cTn id="132" presetID="10" presetClass="exit" presetSubtype="0" fill="hold" grpId="0" nodeType="clickEffect">
                                  <p:stCondLst>
                                    <p:cond delay="0"/>
                                  </p:stCondLst>
                                  <p:childTnLst>
                                    <p:animEffect transition="out" filter="fade">
                                      <p:cBhvr>
                                        <p:cTn id="133" dur="500"/>
                                        <p:tgtEl>
                                          <p:spTgt spid="59"/>
                                        </p:tgtEl>
                                      </p:cBhvr>
                                    </p:animEffect>
                                    <p:set>
                                      <p:cBhvr>
                                        <p:cTn id="134" dur="1" fill="hold">
                                          <p:stCondLst>
                                            <p:cond delay="499"/>
                                          </p:stCondLst>
                                        </p:cTn>
                                        <p:tgtEl>
                                          <p:spTgt spid="59"/>
                                        </p:tgtEl>
                                        <p:attrNameLst>
                                          <p:attrName>style.visibility</p:attrName>
                                        </p:attrNameLst>
                                      </p:cBhvr>
                                      <p:to>
                                        <p:strVal val="hidden"/>
                                      </p:to>
                                    </p:set>
                                  </p:childTnLst>
                                </p:cTn>
                              </p:par>
                              <p:par>
                                <p:cTn id="135" presetID="3" presetClass="mediacall" presetSubtype="0" fill="hold" nodeType="withEffect">
                                  <p:stCondLst>
                                    <p:cond delay="0"/>
                                  </p:stCondLst>
                                  <p:childTnLst>
                                    <p:cmd type="call" cmd="stop">
                                      <p:cBhvr>
                                        <p:cTn id="136" dur="1" fill="hold"/>
                                        <p:tgtEl>
                                          <p:spTgt spid="3"/>
                                        </p:tgtEl>
                                      </p:cBhvr>
                                    </p:cmd>
                                  </p:childTnLst>
                                </p:cTn>
                              </p:par>
                            </p:childTnLst>
                          </p:cTn>
                        </p:par>
                      </p:childTnLst>
                    </p:cTn>
                  </p:par>
                  <p:par>
                    <p:cTn id="137" fill="hold">
                      <p:stCondLst>
                        <p:cond delay="indefinite"/>
                      </p:stCondLst>
                      <p:childTnLst>
                        <p:par>
                          <p:cTn id="138" fill="hold">
                            <p:stCondLst>
                              <p:cond delay="0"/>
                            </p:stCondLst>
                            <p:childTnLst>
                              <p:par>
                                <p:cTn id="139" presetID="10" presetClass="exit" presetSubtype="0" fill="hold" grpId="0" nodeType="clickEffect">
                                  <p:stCondLst>
                                    <p:cond delay="0"/>
                                  </p:stCondLst>
                                  <p:childTnLst>
                                    <p:animEffect transition="out" filter="fade">
                                      <p:cBhvr>
                                        <p:cTn id="140" dur="500"/>
                                        <p:tgtEl>
                                          <p:spTgt spid="60"/>
                                        </p:tgtEl>
                                      </p:cBhvr>
                                    </p:animEffect>
                                    <p:set>
                                      <p:cBhvr>
                                        <p:cTn id="141" dur="1" fill="hold">
                                          <p:stCondLst>
                                            <p:cond delay="499"/>
                                          </p:stCondLst>
                                        </p:cTn>
                                        <p:tgtEl>
                                          <p:spTgt spid="60"/>
                                        </p:tgtEl>
                                        <p:attrNameLst>
                                          <p:attrName>style.visibility</p:attrName>
                                        </p:attrNameLst>
                                      </p:cBhvr>
                                      <p:to>
                                        <p:strVal val="hidden"/>
                                      </p:to>
                                    </p:set>
                                  </p:childTnLst>
                                </p:cTn>
                              </p:par>
                              <p:par>
                                <p:cTn id="142" presetID="3" presetClass="mediacall" presetSubtype="0" fill="hold" nodeType="withEffect">
                                  <p:stCondLst>
                                    <p:cond delay="0"/>
                                  </p:stCondLst>
                                  <p:childTnLst>
                                    <p:cmd type="call" cmd="stop">
                                      <p:cBhvr>
                                        <p:cTn id="143" dur="1" fill="hold"/>
                                        <p:tgtEl>
                                          <p:spTgt spid="3"/>
                                        </p:tgtEl>
                                      </p:cBhvr>
                                    </p:cmd>
                                  </p:childTnLst>
                                </p:cTn>
                              </p:par>
                            </p:childTnLst>
                          </p:cTn>
                        </p:par>
                      </p:childTnLst>
                    </p:cTn>
                  </p:par>
                  <p:par>
                    <p:cTn id="144" fill="hold">
                      <p:stCondLst>
                        <p:cond delay="indefinite"/>
                      </p:stCondLst>
                      <p:childTnLst>
                        <p:par>
                          <p:cTn id="145" fill="hold">
                            <p:stCondLst>
                              <p:cond delay="0"/>
                            </p:stCondLst>
                            <p:childTnLst>
                              <p:par>
                                <p:cTn id="146" presetID="10" presetClass="exit" presetSubtype="0" fill="hold" grpId="0" nodeType="clickEffect">
                                  <p:stCondLst>
                                    <p:cond delay="0"/>
                                  </p:stCondLst>
                                  <p:childTnLst>
                                    <p:animEffect transition="out" filter="fade">
                                      <p:cBhvr>
                                        <p:cTn id="147" dur="500"/>
                                        <p:tgtEl>
                                          <p:spTgt spid="61"/>
                                        </p:tgtEl>
                                      </p:cBhvr>
                                    </p:animEffect>
                                    <p:set>
                                      <p:cBhvr>
                                        <p:cTn id="148" dur="1" fill="hold">
                                          <p:stCondLst>
                                            <p:cond delay="499"/>
                                          </p:stCondLst>
                                        </p:cTn>
                                        <p:tgtEl>
                                          <p:spTgt spid="61"/>
                                        </p:tgtEl>
                                        <p:attrNameLst>
                                          <p:attrName>style.visibility</p:attrName>
                                        </p:attrNameLst>
                                      </p:cBhvr>
                                      <p:to>
                                        <p:strVal val="hidden"/>
                                      </p:to>
                                    </p:set>
                                  </p:childTnLst>
                                </p:cTn>
                              </p:par>
                              <p:par>
                                <p:cTn id="149" presetID="3" presetClass="mediacall" presetSubtype="0" fill="hold" nodeType="withEffect">
                                  <p:stCondLst>
                                    <p:cond delay="0"/>
                                  </p:stCondLst>
                                  <p:childTnLst>
                                    <p:cmd type="call" cmd="stop">
                                      <p:cBhvr>
                                        <p:cTn id="15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1" restart="whenNotActive" fill="hold" evtFilter="cancelBubble" nodeType="interactiveSeq">
                <p:stCondLst>
                  <p:cond evt="onClick" delay="0">
                    <p:tgtEl>
                      <p:spTgt spid="25"/>
                    </p:tgtEl>
                  </p:cond>
                </p:stCondLst>
                <p:endSync evt="end" delay="0">
                  <p:rtn val="all"/>
                </p:endSync>
                <p:childTnLst>
                  <p:par>
                    <p:cTn id="152" fill="hold">
                      <p:stCondLst>
                        <p:cond delay="0"/>
                      </p:stCondLst>
                      <p:childTnLst>
                        <p:par>
                          <p:cTn id="153" fill="hold">
                            <p:stCondLst>
                              <p:cond delay="0"/>
                            </p:stCondLst>
                            <p:childTnLst>
                              <p:par>
                                <p:cTn id="154" presetID="8" presetClass="emph" presetSubtype="0" repeatCount="indefinite" fill="hold" nodeType="clickEffect">
                                  <p:stCondLst>
                                    <p:cond delay="0"/>
                                  </p:stCondLst>
                                  <p:endCondLst>
                                    <p:cond evt="onNext" delay="0">
                                      <p:tgtEl>
                                        <p:sldTgt/>
                                      </p:tgtEl>
                                    </p:cond>
                                  </p:endCondLst>
                                  <p:childTnLst>
                                    <p:animRot by="21600000">
                                      <p:cBhvr>
                                        <p:cTn id="155" dur="500" fill="hold"/>
                                        <p:tgtEl>
                                          <p:spTgt spid="22"/>
                                        </p:tgtEl>
                                        <p:attrNameLst>
                                          <p:attrName>r</p:attrName>
                                        </p:attrNameLst>
                                      </p:cBhvr>
                                    </p:animRot>
                                  </p:childTnLst>
                                </p:cTn>
                              </p:par>
                              <p:par>
                                <p:cTn id="156" presetID="1" presetClass="mediacall" presetSubtype="0" fill="hold" nodeType="withEffect">
                                  <p:stCondLst>
                                    <p:cond delay="0"/>
                                  </p:stCondLst>
                                  <p:childTnLst>
                                    <p:cmd type="call" cmd="playFrom(0.0)">
                                      <p:cBhvr>
                                        <p:cTn id="157" dur="30406" fill="hold"/>
                                        <p:tgtEl>
                                          <p:spTgt spid="3"/>
                                        </p:tgtEl>
                                      </p:cBhvr>
                                    </p:cmd>
                                  </p:childTnLst>
                                </p:cTn>
                              </p:par>
                            </p:childTnLst>
                          </p:cTn>
                        </p:par>
                      </p:childTnLst>
                    </p:cTn>
                  </p:par>
                </p:childTnLst>
              </p:cTn>
              <p:nextCondLst>
                <p:cond evt="onClick" delay="0">
                  <p:tgtEl>
                    <p:spTgt spid="25"/>
                  </p:tgtEl>
                </p:cond>
              </p:nextCondLst>
            </p:seq>
            <p:seq concurrent="1" nextAc="seek">
              <p:cTn id="158" restart="whenNotActive" fill="hold" evtFilter="cancelBubble" nodeType="interactiveSeq">
                <p:stCondLst>
                  <p:cond evt="onClick" delay="0">
                    <p:tgtEl>
                      <p:spTgt spid="26"/>
                    </p:tgtEl>
                  </p:cond>
                </p:stCondLst>
                <p:endSync evt="end" delay="0">
                  <p:rtn val="all"/>
                </p:endSync>
                <p:childTnLst>
                  <p:par>
                    <p:cTn id="159" fill="hold">
                      <p:stCondLst>
                        <p:cond delay="0"/>
                      </p:stCondLst>
                      <p:childTnLst>
                        <p:par>
                          <p:cTn id="160" fill="hold">
                            <p:stCondLst>
                              <p:cond delay="0"/>
                            </p:stCondLst>
                            <p:childTnLst>
                              <p:par>
                                <p:cTn id="161" presetID="1" presetClass="emph" presetSubtype="2" fill="hold" nodeType="clickEffect">
                                  <p:stCondLst>
                                    <p:cond delay="0"/>
                                  </p:stCondLst>
                                  <p:childTnLst>
                                    <p:animClr clrSpc="rgb" dir="cw">
                                      <p:cBhvr>
                                        <p:cTn id="162" dur="500" fill="hold"/>
                                        <p:tgtEl>
                                          <p:spTgt spid="26"/>
                                        </p:tgtEl>
                                        <p:attrNameLst>
                                          <p:attrName>fillcolor</p:attrName>
                                        </p:attrNameLst>
                                      </p:cBhvr>
                                      <p:to>
                                        <a:srgbClr val="000000"/>
                                      </p:to>
                                    </p:animClr>
                                    <p:set>
                                      <p:cBhvr>
                                        <p:cTn id="163" dur="500" fill="hold"/>
                                        <p:tgtEl>
                                          <p:spTgt spid="26"/>
                                        </p:tgtEl>
                                        <p:attrNameLst>
                                          <p:attrName>fill.type</p:attrName>
                                        </p:attrNameLst>
                                      </p:cBhvr>
                                      <p:to>
                                        <p:strVal val="solid"/>
                                      </p:to>
                                    </p:set>
                                    <p:set>
                                      <p:cBhvr>
                                        <p:cTn id="164" dur="50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165" restart="whenNotActive" fill="hold" evtFilter="cancelBubble" nodeType="interactiveSeq">
                <p:stCondLst>
                  <p:cond evt="onClick" delay="0">
                    <p:tgtEl>
                      <p:spTgt spid="27"/>
                    </p:tgtEl>
                  </p:cond>
                </p:stCondLst>
                <p:endSync evt="end" delay="0">
                  <p:rtn val="all"/>
                </p:endSync>
                <p:childTnLst>
                  <p:par>
                    <p:cTn id="166" fill="hold">
                      <p:stCondLst>
                        <p:cond delay="0"/>
                      </p:stCondLst>
                      <p:childTnLst>
                        <p:par>
                          <p:cTn id="167" fill="hold">
                            <p:stCondLst>
                              <p:cond delay="0"/>
                            </p:stCondLst>
                            <p:childTnLst>
                              <p:par>
                                <p:cTn id="168" presetID="1" presetClass="emph" presetSubtype="2" fill="hold" nodeType="clickEffect">
                                  <p:stCondLst>
                                    <p:cond delay="0"/>
                                  </p:stCondLst>
                                  <p:childTnLst>
                                    <p:animClr clrSpc="rgb" dir="cw">
                                      <p:cBhvr>
                                        <p:cTn id="169" dur="500" fill="hold"/>
                                        <p:tgtEl>
                                          <p:spTgt spid="27"/>
                                        </p:tgtEl>
                                        <p:attrNameLst>
                                          <p:attrName>fillcolor</p:attrName>
                                        </p:attrNameLst>
                                      </p:cBhvr>
                                      <p:to>
                                        <a:srgbClr val="000000"/>
                                      </p:to>
                                    </p:animClr>
                                    <p:set>
                                      <p:cBhvr>
                                        <p:cTn id="170" dur="500" fill="hold"/>
                                        <p:tgtEl>
                                          <p:spTgt spid="27"/>
                                        </p:tgtEl>
                                        <p:attrNameLst>
                                          <p:attrName>fill.type</p:attrName>
                                        </p:attrNameLst>
                                      </p:cBhvr>
                                      <p:to>
                                        <p:strVal val="solid"/>
                                      </p:to>
                                    </p:set>
                                    <p:set>
                                      <p:cBhvr>
                                        <p:cTn id="171" dur="500" fill="hold"/>
                                        <p:tgtEl>
                                          <p:spTgt spid="27"/>
                                        </p:tgtEl>
                                        <p:attrNameLst>
                                          <p:attrName>fill.on</p:attrName>
                                        </p:attrNameLst>
                                      </p:cBhvr>
                                      <p:to>
                                        <p:strVal val="true"/>
                                      </p:to>
                                    </p:set>
                                  </p:childTnLst>
                                </p:cTn>
                              </p:par>
                            </p:childTnLst>
                          </p:cTn>
                        </p:par>
                      </p:childTnLst>
                    </p:cTn>
                  </p:par>
                </p:childTnLst>
              </p:cTn>
              <p:nextCondLst>
                <p:cond evt="onClick" delay="0">
                  <p:tgtEl>
                    <p:spTgt spid="27"/>
                  </p:tgtEl>
                </p:cond>
              </p:nextCondLst>
            </p:seq>
            <p:seq concurrent="1" nextAc="seek">
              <p:cTn id="172" restart="whenNotActive" fill="hold" evtFilter="cancelBubble" nodeType="interactiveSeq">
                <p:stCondLst>
                  <p:cond evt="onClick" delay="0">
                    <p:tgtEl>
                      <p:spTgt spid="28"/>
                    </p:tgtEl>
                  </p:cond>
                </p:stCondLst>
                <p:endSync evt="end" delay="0">
                  <p:rtn val="all"/>
                </p:endSync>
                <p:childTnLst>
                  <p:par>
                    <p:cTn id="173" fill="hold">
                      <p:stCondLst>
                        <p:cond delay="0"/>
                      </p:stCondLst>
                      <p:childTnLst>
                        <p:par>
                          <p:cTn id="174" fill="hold">
                            <p:stCondLst>
                              <p:cond delay="0"/>
                            </p:stCondLst>
                            <p:childTnLst>
                              <p:par>
                                <p:cTn id="175" presetID="1" presetClass="emph" presetSubtype="2" fill="hold" nodeType="clickEffect">
                                  <p:stCondLst>
                                    <p:cond delay="0"/>
                                  </p:stCondLst>
                                  <p:childTnLst>
                                    <p:animClr clrSpc="rgb" dir="cw">
                                      <p:cBhvr>
                                        <p:cTn id="176" dur="500" fill="hold"/>
                                        <p:tgtEl>
                                          <p:spTgt spid="28"/>
                                        </p:tgtEl>
                                        <p:attrNameLst>
                                          <p:attrName>fillcolor</p:attrName>
                                        </p:attrNameLst>
                                      </p:cBhvr>
                                      <p:to>
                                        <a:srgbClr val="000000"/>
                                      </p:to>
                                    </p:animClr>
                                    <p:set>
                                      <p:cBhvr>
                                        <p:cTn id="177" dur="500" fill="hold"/>
                                        <p:tgtEl>
                                          <p:spTgt spid="28"/>
                                        </p:tgtEl>
                                        <p:attrNameLst>
                                          <p:attrName>fill.type</p:attrName>
                                        </p:attrNameLst>
                                      </p:cBhvr>
                                      <p:to>
                                        <p:strVal val="solid"/>
                                      </p:to>
                                    </p:set>
                                    <p:set>
                                      <p:cBhvr>
                                        <p:cTn id="178" dur="500" fill="hold"/>
                                        <p:tgtEl>
                                          <p:spTgt spid="28"/>
                                        </p:tgtEl>
                                        <p:attrNameLst>
                                          <p:attrName>fill.on</p:attrName>
                                        </p:attrNameLst>
                                      </p:cBhvr>
                                      <p:to>
                                        <p:strVal val="true"/>
                                      </p:to>
                                    </p:set>
                                  </p:childTnLst>
                                </p:cTn>
                              </p:par>
                            </p:childTnLst>
                          </p:cTn>
                        </p:par>
                      </p:childTnLst>
                    </p:cTn>
                  </p:par>
                </p:childTnLst>
              </p:cTn>
              <p:nextCondLst>
                <p:cond evt="onClick" delay="0">
                  <p:tgtEl>
                    <p:spTgt spid="28"/>
                  </p:tgtEl>
                </p:cond>
              </p:nextCondLst>
            </p:seq>
            <p:seq concurrent="1" nextAc="seek">
              <p:cTn id="179" restart="whenNotActive" fill="hold" evtFilter="cancelBubble" nodeType="interactiveSeq">
                <p:stCondLst>
                  <p:cond evt="onClick" delay="0">
                    <p:tgtEl>
                      <p:spTgt spid="35"/>
                    </p:tgtEl>
                  </p:cond>
                </p:stCondLst>
                <p:endSync evt="end" delay="0">
                  <p:rtn val="all"/>
                </p:endSync>
                <p:childTnLst>
                  <p:par>
                    <p:cTn id="180" fill="hold">
                      <p:stCondLst>
                        <p:cond delay="0"/>
                      </p:stCondLst>
                      <p:childTnLst>
                        <p:par>
                          <p:cTn id="181" fill="hold">
                            <p:stCondLst>
                              <p:cond delay="0"/>
                            </p:stCondLst>
                            <p:childTnLst>
                              <p:par>
                                <p:cTn id="182" presetID="1" presetClass="emph" presetSubtype="2" fill="hold" nodeType="clickEffect">
                                  <p:stCondLst>
                                    <p:cond delay="0"/>
                                  </p:stCondLst>
                                  <p:childTnLst>
                                    <p:animClr clrSpc="rgb" dir="cw">
                                      <p:cBhvr>
                                        <p:cTn id="183" dur="500" fill="hold"/>
                                        <p:tgtEl>
                                          <p:spTgt spid="35"/>
                                        </p:tgtEl>
                                        <p:attrNameLst>
                                          <p:attrName>fillcolor</p:attrName>
                                        </p:attrNameLst>
                                      </p:cBhvr>
                                      <p:to>
                                        <a:srgbClr val="000000"/>
                                      </p:to>
                                    </p:animClr>
                                    <p:set>
                                      <p:cBhvr>
                                        <p:cTn id="184" dur="500" fill="hold"/>
                                        <p:tgtEl>
                                          <p:spTgt spid="35"/>
                                        </p:tgtEl>
                                        <p:attrNameLst>
                                          <p:attrName>fill.type</p:attrName>
                                        </p:attrNameLst>
                                      </p:cBhvr>
                                      <p:to>
                                        <p:strVal val="solid"/>
                                      </p:to>
                                    </p:set>
                                    <p:set>
                                      <p:cBhvr>
                                        <p:cTn id="185" dur="500" fill="hold"/>
                                        <p:tgtEl>
                                          <p:spTgt spid="35"/>
                                        </p:tgtEl>
                                        <p:attrNameLst>
                                          <p:attrName>fill.on</p:attrName>
                                        </p:attrNameLst>
                                      </p:cBhvr>
                                      <p:to>
                                        <p:strVal val="true"/>
                                      </p:to>
                                    </p:set>
                                  </p:childTnLst>
                                </p:cTn>
                              </p:par>
                            </p:childTnLst>
                          </p:cTn>
                        </p:par>
                      </p:childTnLst>
                    </p:cTn>
                  </p:par>
                </p:childTnLst>
              </p:cTn>
              <p:nextCondLst>
                <p:cond evt="onClick" delay="0">
                  <p:tgtEl>
                    <p:spTgt spid="35"/>
                  </p:tgtEl>
                </p:cond>
              </p:nextCondLst>
            </p:seq>
            <p:audio>
              <p:cMediaNode vol="80000">
                <p:cTn id="186" fill="hold" display="0">
                  <p:stCondLst>
                    <p:cond delay="indefinite"/>
                  </p:stCondLst>
                  <p:endCondLst>
                    <p:cond evt="onStopAudio" delay="0">
                      <p:tgtEl>
                        <p:sldTgt/>
                      </p:tgtEl>
                    </p:cond>
                  </p:endCondLst>
                </p:cTn>
                <p:tgtEl>
                  <p:spTgt spid="3"/>
                </p:tgtEl>
              </p:cMediaNode>
            </p:audio>
          </p:childTnLst>
        </p:cTn>
      </p:par>
    </p:tnLst>
    <p:bldLst>
      <p:bldP spid="41" grpId="0"/>
      <p:bldP spid="31" grpId="0" animBg="1"/>
      <p:bldP spid="32" grpId="0" animBg="1"/>
      <p:bldP spid="33" grpId="0" animBg="1"/>
      <p:bldP spid="34" grpId="0" animBg="1"/>
      <p:bldP spid="42" grpId="0" animBg="1"/>
      <p:bldP spid="43"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sp>
        <p:nvSpPr>
          <p:cNvPr id="2" name="Rounded Rectangle 1">
            <a:extLst>
              <a:ext uri="{FF2B5EF4-FFF2-40B4-BE49-F238E27FC236}">
                <a16:creationId xmlns:a16="http://schemas.microsoft.com/office/drawing/2014/main" id="{33228507-2085-A567-E83E-BF604F54D395}"/>
              </a:ext>
            </a:extLst>
          </p:cNvPr>
          <p:cNvSpPr/>
          <p:nvPr/>
        </p:nvSpPr>
        <p:spPr>
          <a:xfrm>
            <a:off x="2188801" y="2038666"/>
            <a:ext cx="1315092" cy="575353"/>
          </a:xfrm>
          <a:prstGeom prst="roundRect">
            <a:avLst/>
          </a:prstGeom>
          <a:solidFill>
            <a:schemeClr val="accent4"/>
          </a:solidFill>
          <a:ln>
            <a:solidFill>
              <a:srgbClr val="FFFFFF"/>
            </a:solidFill>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2000" b="1" dirty="0" err="1">
                <a:solidFill>
                  <a:srgbClr val="FFFFFF"/>
                </a:solidFill>
                <a:latin typeface="UTM Avo" panose="02040603050506020204" pitchFamily="18"/>
              </a:rPr>
              <a:t>Câu</a:t>
            </a:r>
            <a:r>
              <a:rPr lang="en-US" sz="2000" b="1" dirty="0">
                <a:solidFill>
                  <a:srgbClr val="FFFFFF"/>
                </a:solidFill>
                <a:latin typeface="UTM Avo" panose="02040603050506020204" pitchFamily="18"/>
              </a:rPr>
              <a:t> 1</a:t>
            </a:r>
            <a:r>
              <a:rPr lang="en-US" sz="2000" b="1" dirty="0">
                <a:latin typeface="UTM Avo" panose="02040603050506020204" pitchFamily="18"/>
              </a:rPr>
              <a:t>:</a:t>
            </a:r>
          </a:p>
        </p:txBody>
      </p:sp>
      <p:sp>
        <p:nvSpPr>
          <p:cNvPr id="3" name="TextBox 2">
            <a:extLst>
              <a:ext uri="{FF2B5EF4-FFF2-40B4-BE49-F238E27FC236}">
                <a16:creationId xmlns:a16="http://schemas.microsoft.com/office/drawing/2014/main" id="{51BA554A-3A1B-D12D-717A-E98E096FFEED}"/>
              </a:ext>
            </a:extLst>
          </p:cNvPr>
          <p:cNvSpPr txBox="1"/>
          <p:nvPr/>
        </p:nvSpPr>
        <p:spPr>
          <a:xfrm>
            <a:off x="3552564" y="2038666"/>
            <a:ext cx="8060617" cy="574388"/>
          </a:xfrm>
          <a:prstGeom prst="rect">
            <a:avLst/>
          </a:prstGeom>
          <a:noFill/>
        </p:spPr>
        <p:txBody>
          <a:bodyPr wrap="square" rtlCol="0">
            <a:spAutoFit/>
          </a:bodyPr>
          <a:lstStyle/>
          <a:p>
            <a:pPr algn="just">
              <a:lnSpc>
                <a:spcPct val="150000"/>
              </a:lnSpc>
            </a:pPr>
            <a:r>
              <a:rPr lang="en-US" sz="2400" b="1" dirty="0">
                <a:solidFill>
                  <a:schemeClr val="tx1">
                    <a:lumMod val="75000"/>
                  </a:schemeClr>
                </a:solidFill>
                <a:latin typeface="UTM Avo" panose="02040603050506020204" pitchFamily="18"/>
              </a:rPr>
              <a:t>Kim </a:t>
            </a:r>
            <a:r>
              <a:rPr lang="en-US" sz="2400" b="1" dirty="0" err="1">
                <a:solidFill>
                  <a:schemeClr val="tx1">
                    <a:lumMod val="75000"/>
                  </a:schemeClr>
                </a:solidFill>
                <a:latin typeface="UTM Avo" panose="02040603050506020204" pitchFamily="18"/>
              </a:rPr>
              <a:t>cương</a:t>
            </a:r>
            <a:r>
              <a:rPr lang="en-US" sz="2400" b="1" dirty="0">
                <a:solidFill>
                  <a:schemeClr val="tx1">
                    <a:lumMod val="75000"/>
                  </a:schemeClr>
                </a:solidFill>
                <a:latin typeface="UTM Avo" panose="02040603050506020204" pitchFamily="18"/>
              </a:rPr>
              <a:t>, than </a:t>
            </a:r>
            <a:r>
              <a:rPr lang="en-US" sz="2400" b="1" dirty="0" err="1">
                <a:solidFill>
                  <a:schemeClr val="tx1">
                    <a:lumMod val="75000"/>
                  </a:schemeClr>
                </a:solidFill>
                <a:latin typeface="UTM Avo" panose="02040603050506020204" pitchFamily="18"/>
              </a:rPr>
              <a:t>chì</a:t>
            </a:r>
            <a:r>
              <a:rPr lang="en-US" sz="2400" b="1" dirty="0">
                <a:solidFill>
                  <a:schemeClr val="tx1">
                    <a:lumMod val="75000"/>
                  </a:schemeClr>
                </a:solidFill>
                <a:latin typeface="UTM Avo" panose="02040603050506020204" pitchFamily="18"/>
              </a:rPr>
              <a:t> </a:t>
            </a:r>
            <a:r>
              <a:rPr lang="en-US" sz="2400" b="1" dirty="0" err="1">
                <a:solidFill>
                  <a:schemeClr val="tx1">
                    <a:lumMod val="75000"/>
                  </a:schemeClr>
                </a:solidFill>
                <a:latin typeface="UTM Avo" panose="02040603050506020204" pitchFamily="18"/>
              </a:rPr>
              <a:t>đều</a:t>
            </a:r>
            <a:r>
              <a:rPr lang="en-US" sz="2400" b="1" dirty="0">
                <a:solidFill>
                  <a:schemeClr val="tx1">
                    <a:lumMod val="75000"/>
                  </a:schemeClr>
                </a:solidFill>
                <a:latin typeface="UTM Avo" panose="02040603050506020204" pitchFamily="18"/>
              </a:rPr>
              <a:t> </a:t>
            </a:r>
            <a:r>
              <a:rPr lang="en-US" sz="2400" b="1" dirty="0" err="1">
                <a:solidFill>
                  <a:schemeClr val="tx1">
                    <a:lumMod val="75000"/>
                  </a:schemeClr>
                </a:solidFill>
                <a:latin typeface="UTM Avo" panose="02040603050506020204" pitchFamily="18"/>
              </a:rPr>
              <a:t>được</a:t>
            </a:r>
            <a:r>
              <a:rPr lang="en-US" sz="2400" b="1" dirty="0">
                <a:solidFill>
                  <a:schemeClr val="tx1">
                    <a:lumMod val="75000"/>
                  </a:schemeClr>
                </a:solidFill>
                <a:latin typeface="UTM Avo" panose="02040603050506020204" pitchFamily="18"/>
              </a:rPr>
              <a:t> </a:t>
            </a:r>
            <a:r>
              <a:rPr lang="en-US" sz="2400" b="1" dirty="0" err="1">
                <a:solidFill>
                  <a:schemeClr val="tx1">
                    <a:lumMod val="75000"/>
                  </a:schemeClr>
                </a:solidFill>
                <a:latin typeface="UTM Avo" panose="02040603050506020204" pitchFamily="18"/>
              </a:rPr>
              <a:t>cấu</a:t>
            </a:r>
            <a:r>
              <a:rPr lang="en-US" sz="2400" b="1" dirty="0">
                <a:solidFill>
                  <a:schemeClr val="tx1">
                    <a:lumMod val="75000"/>
                  </a:schemeClr>
                </a:solidFill>
                <a:latin typeface="UTM Avo" panose="02040603050506020204" pitchFamily="18"/>
              </a:rPr>
              <a:t> </a:t>
            </a:r>
            <a:r>
              <a:rPr lang="en-US" sz="2400" b="1" dirty="0" err="1">
                <a:solidFill>
                  <a:schemeClr val="tx1">
                    <a:lumMod val="75000"/>
                  </a:schemeClr>
                </a:solidFill>
                <a:latin typeface="UTM Avo" panose="02040603050506020204" pitchFamily="18"/>
              </a:rPr>
              <a:t>tạo</a:t>
            </a:r>
            <a:r>
              <a:rPr lang="en-US" sz="2400" b="1" dirty="0">
                <a:solidFill>
                  <a:schemeClr val="tx1">
                    <a:lumMod val="75000"/>
                  </a:schemeClr>
                </a:solidFill>
                <a:latin typeface="UTM Avo" panose="02040603050506020204" pitchFamily="18"/>
              </a:rPr>
              <a:t> </a:t>
            </a:r>
            <a:r>
              <a:rPr lang="en-US" sz="2400" b="1" dirty="0" err="1">
                <a:solidFill>
                  <a:schemeClr val="tx1">
                    <a:lumMod val="75000"/>
                  </a:schemeClr>
                </a:solidFill>
                <a:latin typeface="UTM Avo" panose="02040603050506020204" pitchFamily="18"/>
              </a:rPr>
              <a:t>từ</a:t>
            </a:r>
            <a:endParaRPr lang="en-US" sz="2400" b="1" dirty="0">
              <a:solidFill>
                <a:schemeClr val="tx1">
                  <a:lumMod val="75000"/>
                </a:schemeClr>
              </a:solidFill>
              <a:latin typeface="UTM Avo" panose="02040603050506020204" pitchFamily="18"/>
            </a:endParaRPr>
          </a:p>
        </p:txBody>
      </p:sp>
      <p:sp>
        <p:nvSpPr>
          <p:cNvPr id="4" name="TextBox 3">
            <a:extLst>
              <a:ext uri="{FF2B5EF4-FFF2-40B4-BE49-F238E27FC236}">
                <a16:creationId xmlns:a16="http://schemas.microsoft.com/office/drawing/2014/main" id="{B791B827-B2CD-760E-5F57-CA5312A7EA5B}"/>
              </a:ext>
            </a:extLst>
          </p:cNvPr>
          <p:cNvSpPr txBox="1"/>
          <p:nvPr/>
        </p:nvSpPr>
        <p:spPr>
          <a:xfrm>
            <a:off x="2480037" y="2833006"/>
            <a:ext cx="7231925" cy="2140779"/>
          </a:xfrm>
          <a:prstGeom prst="rect">
            <a:avLst/>
          </a:prstGeom>
          <a:noFill/>
        </p:spPr>
        <p:txBody>
          <a:bodyPr wrap="square" rtlCol="0">
            <a:spAutoFit/>
          </a:bodyPr>
          <a:lstStyle/>
          <a:p>
            <a:pPr marL="457200" indent="-457200">
              <a:lnSpc>
                <a:spcPct val="150000"/>
              </a:lnSpc>
              <a:buAutoNum type="alphaUcPeriod"/>
            </a:pPr>
            <a:r>
              <a:rPr lang="en-US" sz="2300" dirty="0" err="1">
                <a:latin typeface="UTM Avo" panose="02040603050506020204" pitchFamily="18"/>
              </a:rPr>
              <a:t>các</a:t>
            </a:r>
            <a:r>
              <a:rPr lang="en-US" sz="2300" dirty="0">
                <a:latin typeface="UTM Avo" panose="02040603050506020204" pitchFamily="18"/>
              </a:rPr>
              <a:t> </a:t>
            </a:r>
            <a:r>
              <a:rPr lang="en-US" sz="2300" dirty="0" err="1">
                <a:latin typeface="UTM Avo" panose="02040603050506020204" pitchFamily="18"/>
              </a:rPr>
              <a:t>nguyên</a:t>
            </a:r>
            <a:r>
              <a:rPr lang="en-US" sz="2300" dirty="0">
                <a:latin typeface="UTM Avo" panose="02040603050506020204" pitchFamily="18"/>
              </a:rPr>
              <a:t> </a:t>
            </a:r>
            <a:r>
              <a:rPr lang="en-US" sz="2300" dirty="0" err="1">
                <a:latin typeface="UTM Avo" panose="02040603050506020204" pitchFamily="18"/>
              </a:rPr>
              <a:t>tử</a:t>
            </a:r>
            <a:r>
              <a:rPr lang="en-US" sz="2300" dirty="0">
                <a:latin typeface="UTM Avo" panose="02040603050506020204" pitchFamily="18"/>
              </a:rPr>
              <a:t> oxygen</a:t>
            </a:r>
          </a:p>
          <a:p>
            <a:pPr marL="457200" indent="-457200">
              <a:lnSpc>
                <a:spcPct val="150000"/>
              </a:lnSpc>
              <a:buAutoNum type="alphaUcPeriod"/>
            </a:pPr>
            <a:r>
              <a:rPr lang="en-US" sz="2300" dirty="0" err="1">
                <a:latin typeface="UTM Avo" panose="02040603050506020204" pitchFamily="18"/>
              </a:rPr>
              <a:t>các</a:t>
            </a:r>
            <a:r>
              <a:rPr lang="en-US" sz="2300" dirty="0">
                <a:latin typeface="UTM Avo" panose="02040603050506020204" pitchFamily="18"/>
              </a:rPr>
              <a:t> </a:t>
            </a:r>
            <a:r>
              <a:rPr lang="en-US" sz="2300" dirty="0" err="1">
                <a:latin typeface="UTM Avo" panose="02040603050506020204" pitchFamily="18"/>
              </a:rPr>
              <a:t>nguyên</a:t>
            </a:r>
            <a:r>
              <a:rPr lang="en-US" sz="2300" dirty="0">
                <a:latin typeface="UTM Avo" panose="02040603050506020204" pitchFamily="18"/>
              </a:rPr>
              <a:t> </a:t>
            </a:r>
            <a:r>
              <a:rPr lang="en-US" sz="2300" dirty="0" err="1">
                <a:latin typeface="UTM Avo" panose="02040603050506020204" pitchFamily="18"/>
              </a:rPr>
              <a:t>tử</a:t>
            </a:r>
            <a:r>
              <a:rPr lang="en-US" sz="2300" dirty="0">
                <a:latin typeface="UTM Avo" panose="02040603050506020204" pitchFamily="18"/>
              </a:rPr>
              <a:t> carbon</a:t>
            </a:r>
          </a:p>
          <a:p>
            <a:pPr marL="457200" indent="-457200">
              <a:lnSpc>
                <a:spcPct val="150000"/>
              </a:lnSpc>
              <a:buAutoNum type="alphaUcPeriod"/>
            </a:pPr>
            <a:r>
              <a:rPr lang="en-US" sz="2300" dirty="0" err="1">
                <a:latin typeface="UTM Avo" panose="02040603050506020204" pitchFamily="18"/>
              </a:rPr>
              <a:t>các</a:t>
            </a:r>
            <a:r>
              <a:rPr lang="en-US" sz="2300" dirty="0">
                <a:latin typeface="UTM Avo" panose="02040603050506020204" pitchFamily="18"/>
              </a:rPr>
              <a:t> </a:t>
            </a:r>
            <a:r>
              <a:rPr lang="en-US" sz="2300" dirty="0" err="1">
                <a:latin typeface="UTM Avo" panose="02040603050506020204" pitchFamily="18"/>
              </a:rPr>
              <a:t>nguyên</a:t>
            </a:r>
            <a:r>
              <a:rPr lang="en-US" sz="2300" dirty="0">
                <a:latin typeface="UTM Avo" panose="02040603050506020204" pitchFamily="18"/>
              </a:rPr>
              <a:t> </a:t>
            </a:r>
            <a:r>
              <a:rPr lang="en-US" sz="2300" dirty="0" err="1">
                <a:latin typeface="UTM Avo" panose="02040603050506020204" pitchFamily="18"/>
              </a:rPr>
              <a:t>tử</a:t>
            </a:r>
            <a:r>
              <a:rPr lang="en-US" sz="2300" dirty="0">
                <a:latin typeface="UTM Avo" panose="02040603050506020204" pitchFamily="18"/>
              </a:rPr>
              <a:t> hydro </a:t>
            </a:r>
            <a:r>
              <a:rPr lang="en-US" sz="2300" dirty="0" err="1">
                <a:latin typeface="UTM Avo" panose="02040603050506020204" pitchFamily="18"/>
              </a:rPr>
              <a:t>và</a:t>
            </a:r>
            <a:r>
              <a:rPr lang="en-US" sz="2300" dirty="0">
                <a:latin typeface="UTM Avo" panose="02040603050506020204" pitchFamily="18"/>
              </a:rPr>
              <a:t> oxygen</a:t>
            </a:r>
          </a:p>
          <a:p>
            <a:pPr marL="457200" indent="-457200">
              <a:lnSpc>
                <a:spcPct val="150000"/>
              </a:lnSpc>
              <a:buAutoNum type="alphaUcPeriod"/>
            </a:pPr>
            <a:r>
              <a:rPr lang="en-US" sz="2300" dirty="0" err="1">
                <a:latin typeface="UTM Avo" panose="02040603050506020204" pitchFamily="18"/>
              </a:rPr>
              <a:t>các</a:t>
            </a:r>
            <a:r>
              <a:rPr lang="en-US" sz="2300" dirty="0">
                <a:latin typeface="UTM Avo" panose="02040603050506020204" pitchFamily="18"/>
              </a:rPr>
              <a:t> </a:t>
            </a:r>
            <a:r>
              <a:rPr lang="en-US" sz="2300" dirty="0" err="1">
                <a:latin typeface="UTM Avo" panose="02040603050506020204" pitchFamily="18"/>
              </a:rPr>
              <a:t>nguyên</a:t>
            </a:r>
            <a:r>
              <a:rPr lang="en-US" sz="2300" dirty="0">
                <a:latin typeface="UTM Avo" panose="02040603050506020204" pitchFamily="18"/>
              </a:rPr>
              <a:t> </a:t>
            </a:r>
            <a:r>
              <a:rPr lang="en-US" sz="2300" dirty="0" err="1">
                <a:latin typeface="UTM Avo" panose="02040603050506020204" pitchFamily="18"/>
              </a:rPr>
              <a:t>tử</a:t>
            </a:r>
            <a:r>
              <a:rPr lang="en-US" sz="2300" dirty="0">
                <a:latin typeface="UTM Avo" panose="02040603050506020204" pitchFamily="18"/>
              </a:rPr>
              <a:t> carbon, hydro </a:t>
            </a:r>
            <a:r>
              <a:rPr lang="en-US" sz="2300" dirty="0" err="1">
                <a:latin typeface="UTM Avo" panose="02040603050506020204" pitchFamily="18"/>
              </a:rPr>
              <a:t>và</a:t>
            </a:r>
            <a:r>
              <a:rPr lang="en-US" sz="2300" dirty="0">
                <a:latin typeface="UTM Avo" panose="02040603050506020204" pitchFamily="18"/>
              </a:rPr>
              <a:t> oxygen</a:t>
            </a:r>
          </a:p>
        </p:txBody>
      </p:sp>
      <p:pic>
        <p:nvPicPr>
          <p:cNvPr id="5" name="Picture 4">
            <a:extLst>
              <a:ext uri="{FF2B5EF4-FFF2-40B4-BE49-F238E27FC236}">
                <a16:creationId xmlns:a16="http://schemas.microsoft.com/office/drawing/2014/main" id="{71AD7AFB-4AEE-278B-5A9C-8C2A6F13BA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6048" y="2734842"/>
            <a:ext cx="1338213" cy="3313672"/>
          </a:xfrm>
          <a:prstGeom prst="rect">
            <a:avLst/>
          </a:prstGeom>
        </p:spPr>
      </p:pic>
      <p:pic>
        <p:nvPicPr>
          <p:cNvPr id="6" name="Picture 5">
            <a:extLst>
              <a:ext uri="{FF2B5EF4-FFF2-40B4-BE49-F238E27FC236}">
                <a16:creationId xmlns:a16="http://schemas.microsoft.com/office/drawing/2014/main" id="{3629DCC2-3E9A-909A-579E-DD72F935886D}"/>
              </a:ext>
            </a:extLst>
          </p:cNvPr>
          <p:cNvPicPr>
            <a:picLocks noChangeAspect="1"/>
          </p:cNvPicPr>
          <p:nvPr/>
        </p:nvPicPr>
        <p:blipFill rotWithShape="1">
          <a:blip r:embed="rId5">
            <a:extLst>
              <a:ext uri="{28A0092B-C50C-407E-A947-70E740481C1C}">
                <a14:useLocalDpi xmlns:a14="http://schemas.microsoft.com/office/drawing/2010/main" val="0"/>
              </a:ext>
            </a:extLst>
          </a:blip>
          <a:srcRect t="15081" b="20875"/>
          <a:stretch/>
        </p:blipFill>
        <p:spPr>
          <a:xfrm>
            <a:off x="106697" y="3429000"/>
            <a:ext cx="2322081" cy="1487173"/>
          </a:xfrm>
          <a:prstGeom prst="rect">
            <a:avLst/>
          </a:prstGeom>
        </p:spPr>
      </p:pic>
      <p:sp>
        <p:nvSpPr>
          <p:cNvPr id="7" name="Left Arrow 6">
            <a:hlinkClick r:id="rId6" action="ppaction://hlinksldjump"/>
            <a:extLst>
              <a:ext uri="{FF2B5EF4-FFF2-40B4-BE49-F238E27FC236}">
                <a16:creationId xmlns:a16="http://schemas.microsoft.com/office/drawing/2014/main" id="{A44C3E3E-8084-D26B-BCF0-E2C3D920802A}"/>
              </a:ext>
            </a:extLst>
          </p:cNvPr>
          <p:cNvSpPr/>
          <p:nvPr/>
        </p:nvSpPr>
        <p:spPr>
          <a:xfrm>
            <a:off x="421647" y="1605599"/>
            <a:ext cx="1315092" cy="955774"/>
          </a:xfrm>
          <a:prstGeom prst="leftArrow">
            <a:avLst/>
          </a:prstGeom>
          <a:solidFill>
            <a:schemeClr val="accent6">
              <a:lumMod val="60000"/>
              <a:lumOff val="4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solidFill>
                  <a:srgbClr val="FFFFFF"/>
                </a:solidFill>
                <a:latin typeface="UTM Avo" panose="02040603050506020204" pitchFamily="18"/>
              </a:rPr>
              <a:t>Back</a:t>
            </a:r>
          </a:p>
        </p:txBody>
      </p:sp>
      <p:sp>
        <p:nvSpPr>
          <p:cNvPr id="8" name="Oval 7">
            <a:extLst>
              <a:ext uri="{FF2B5EF4-FFF2-40B4-BE49-F238E27FC236}">
                <a16:creationId xmlns:a16="http://schemas.microsoft.com/office/drawing/2014/main" id="{8DA189E4-3376-27C2-328C-F1B87D3C2CC9}"/>
              </a:ext>
            </a:extLst>
          </p:cNvPr>
          <p:cNvSpPr/>
          <p:nvPr/>
        </p:nvSpPr>
        <p:spPr>
          <a:xfrm>
            <a:off x="2410306" y="3406941"/>
            <a:ext cx="544531" cy="57535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sp>
        <p:nvSpPr>
          <p:cNvPr id="7" name="Left Arrow 6">
            <a:hlinkClick r:id="rId4" action="ppaction://hlinksldjump"/>
            <a:extLst>
              <a:ext uri="{FF2B5EF4-FFF2-40B4-BE49-F238E27FC236}">
                <a16:creationId xmlns:a16="http://schemas.microsoft.com/office/drawing/2014/main" id="{A44C3E3E-8084-D26B-BCF0-E2C3D920802A}"/>
              </a:ext>
            </a:extLst>
          </p:cNvPr>
          <p:cNvSpPr/>
          <p:nvPr/>
        </p:nvSpPr>
        <p:spPr>
          <a:xfrm>
            <a:off x="421647" y="1605599"/>
            <a:ext cx="1315092" cy="955774"/>
          </a:xfrm>
          <a:prstGeom prst="leftArrow">
            <a:avLst/>
          </a:prstGeom>
          <a:solidFill>
            <a:schemeClr val="accent6">
              <a:lumMod val="60000"/>
              <a:lumOff val="4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solidFill>
                  <a:srgbClr val="FFFFFF"/>
                </a:solidFill>
                <a:latin typeface="UTM Avo" panose="02040603050506020204" pitchFamily="18"/>
              </a:rPr>
              <a:t>Back</a:t>
            </a:r>
          </a:p>
        </p:txBody>
      </p:sp>
      <p:sp>
        <p:nvSpPr>
          <p:cNvPr id="9" name="Rounded Rectangle 8">
            <a:extLst>
              <a:ext uri="{FF2B5EF4-FFF2-40B4-BE49-F238E27FC236}">
                <a16:creationId xmlns:a16="http://schemas.microsoft.com/office/drawing/2014/main" id="{EB145F8A-BE19-6655-9392-BFCB9C782B99}"/>
              </a:ext>
            </a:extLst>
          </p:cNvPr>
          <p:cNvSpPr/>
          <p:nvPr/>
        </p:nvSpPr>
        <p:spPr>
          <a:xfrm>
            <a:off x="2047766" y="1980919"/>
            <a:ext cx="1315092" cy="688368"/>
          </a:xfrm>
          <a:prstGeom prst="roundRect">
            <a:avLst/>
          </a:prstGeom>
          <a:solidFill>
            <a:schemeClr val="accent1">
              <a:lumMod val="50000"/>
            </a:schemeClr>
          </a:solidFill>
          <a:ln>
            <a:solidFill>
              <a:srgbClr val="FFFFFF"/>
            </a:solidFill>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2000" b="1" dirty="0" err="1">
                <a:solidFill>
                  <a:schemeClr val="bg1"/>
                </a:solidFill>
                <a:latin typeface="UTM Avo" panose="02040603050506020204" pitchFamily="18"/>
              </a:rPr>
              <a:t>Câu</a:t>
            </a:r>
            <a:r>
              <a:rPr lang="en-US" sz="2000" b="1" dirty="0">
                <a:solidFill>
                  <a:schemeClr val="bg1"/>
                </a:solidFill>
                <a:latin typeface="UTM Avo" panose="02040603050506020204" pitchFamily="18"/>
              </a:rPr>
              <a:t> 2:</a:t>
            </a:r>
          </a:p>
        </p:txBody>
      </p:sp>
      <p:sp>
        <p:nvSpPr>
          <p:cNvPr id="10" name="TextBox 9">
            <a:extLst>
              <a:ext uri="{FF2B5EF4-FFF2-40B4-BE49-F238E27FC236}">
                <a16:creationId xmlns:a16="http://schemas.microsoft.com/office/drawing/2014/main" id="{BE7B7AEE-D586-518F-8916-561E6ED4B138}"/>
              </a:ext>
            </a:extLst>
          </p:cNvPr>
          <p:cNvSpPr txBox="1"/>
          <p:nvPr/>
        </p:nvSpPr>
        <p:spPr>
          <a:xfrm>
            <a:off x="3565600" y="1739301"/>
            <a:ext cx="6793589" cy="1171603"/>
          </a:xfrm>
          <a:prstGeom prst="rect">
            <a:avLst/>
          </a:prstGeom>
          <a:noFill/>
        </p:spPr>
        <p:txBody>
          <a:bodyPr wrap="square" rtlCol="0">
            <a:spAutoFit/>
          </a:bodyPr>
          <a:lstStyle/>
          <a:p>
            <a:pPr algn="just">
              <a:lnSpc>
                <a:spcPct val="150000"/>
              </a:lnSpc>
            </a:pPr>
            <a:r>
              <a:rPr lang="en-US" sz="2500" b="1" dirty="0" err="1">
                <a:solidFill>
                  <a:schemeClr val="tx1"/>
                </a:solidFill>
                <a:latin typeface="UTM Avo" panose="02040603050506020204" pitchFamily="18"/>
              </a:rPr>
              <a:t>Phát</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biểu</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nào</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sau</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đây</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đúng</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khi</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nói</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về</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hạt</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nhân</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nguyên</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tử</a:t>
            </a:r>
            <a:r>
              <a:rPr lang="en-US" sz="2500" b="1" dirty="0">
                <a:solidFill>
                  <a:schemeClr val="tx1"/>
                </a:solidFill>
                <a:latin typeface="UTM Avo" panose="02040603050506020204" pitchFamily="18"/>
              </a:rPr>
              <a:t>?</a:t>
            </a:r>
          </a:p>
        </p:txBody>
      </p:sp>
      <p:sp>
        <p:nvSpPr>
          <p:cNvPr id="11" name="TextBox 10">
            <a:extLst>
              <a:ext uri="{FF2B5EF4-FFF2-40B4-BE49-F238E27FC236}">
                <a16:creationId xmlns:a16="http://schemas.microsoft.com/office/drawing/2014/main" id="{AA83D34F-690D-EC67-2FD3-2200DE9223E7}"/>
              </a:ext>
            </a:extLst>
          </p:cNvPr>
          <p:cNvSpPr txBox="1"/>
          <p:nvPr/>
        </p:nvSpPr>
        <p:spPr>
          <a:xfrm>
            <a:off x="2228830" y="3002493"/>
            <a:ext cx="9032728" cy="2140779"/>
          </a:xfrm>
          <a:prstGeom prst="rect">
            <a:avLst/>
          </a:prstGeom>
          <a:noFill/>
        </p:spPr>
        <p:txBody>
          <a:bodyPr wrap="square" rtlCol="0">
            <a:spAutoFit/>
          </a:bodyPr>
          <a:lstStyle/>
          <a:p>
            <a:pPr>
              <a:lnSpc>
                <a:spcPct val="150000"/>
              </a:lnSpc>
            </a:pPr>
            <a:r>
              <a:rPr lang="en-US" sz="2300" dirty="0">
                <a:solidFill>
                  <a:schemeClr val="tx1"/>
                </a:solidFill>
                <a:latin typeface="UTM Avo" panose="02040603050506020204" pitchFamily="18"/>
              </a:rPr>
              <a:t>A. </a:t>
            </a:r>
            <a:r>
              <a:rPr lang="en-US" sz="2300" dirty="0" err="1">
                <a:solidFill>
                  <a:schemeClr val="tx1"/>
                </a:solidFill>
                <a:latin typeface="UTM Avo" panose="02040603050506020204" pitchFamily="18"/>
              </a:rPr>
              <a:t>Hạt</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nhân</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nguyên</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tử</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được</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tạo</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bởi</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các</a:t>
            </a:r>
            <a:r>
              <a:rPr lang="en-US" sz="2300" dirty="0">
                <a:solidFill>
                  <a:schemeClr val="tx1"/>
                </a:solidFill>
                <a:latin typeface="UTM Avo" panose="02040603050506020204" pitchFamily="18"/>
              </a:rPr>
              <a:t> proton </a:t>
            </a:r>
            <a:r>
              <a:rPr lang="en-US" sz="2300" dirty="0" err="1">
                <a:solidFill>
                  <a:schemeClr val="tx1"/>
                </a:solidFill>
                <a:latin typeface="UTM Avo" panose="02040603050506020204" pitchFamily="18"/>
              </a:rPr>
              <a:t>và</a:t>
            </a:r>
            <a:r>
              <a:rPr lang="en-US" sz="2300" dirty="0">
                <a:solidFill>
                  <a:schemeClr val="tx1"/>
                </a:solidFill>
                <a:latin typeface="UTM Avo" panose="02040603050506020204" pitchFamily="18"/>
              </a:rPr>
              <a:t> neutron</a:t>
            </a:r>
          </a:p>
          <a:p>
            <a:pPr>
              <a:lnSpc>
                <a:spcPct val="150000"/>
              </a:lnSpc>
            </a:pPr>
            <a:r>
              <a:rPr lang="en-US" sz="2300" dirty="0">
                <a:solidFill>
                  <a:schemeClr val="tx1"/>
                </a:solidFill>
                <a:latin typeface="UTM Avo" panose="02040603050506020204" pitchFamily="18"/>
              </a:rPr>
              <a:t>B. Proton </a:t>
            </a:r>
            <a:r>
              <a:rPr lang="en-US" sz="2300" dirty="0" err="1">
                <a:solidFill>
                  <a:schemeClr val="tx1"/>
                </a:solidFill>
                <a:latin typeface="UTM Avo" panose="02040603050506020204" pitchFamily="18"/>
              </a:rPr>
              <a:t>kí</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hiệu</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là</a:t>
            </a:r>
            <a:r>
              <a:rPr lang="en-US" sz="2300" dirty="0">
                <a:solidFill>
                  <a:schemeClr val="tx1"/>
                </a:solidFill>
                <a:latin typeface="UTM Avo" panose="02040603050506020204" pitchFamily="18"/>
              </a:rPr>
              <a:t> p, </a:t>
            </a:r>
            <a:r>
              <a:rPr lang="en-US" sz="2300" dirty="0" err="1">
                <a:solidFill>
                  <a:schemeClr val="tx1"/>
                </a:solidFill>
                <a:latin typeface="UTM Avo" panose="02040603050506020204" pitchFamily="18"/>
              </a:rPr>
              <a:t>mang</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điện</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tích</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âm</a:t>
            </a:r>
            <a:endParaRPr lang="en-US" sz="2300" dirty="0">
              <a:solidFill>
                <a:schemeClr val="tx1"/>
              </a:solidFill>
              <a:latin typeface="UTM Avo" panose="02040603050506020204" pitchFamily="18"/>
            </a:endParaRPr>
          </a:p>
          <a:p>
            <a:pPr>
              <a:lnSpc>
                <a:spcPct val="150000"/>
              </a:lnSpc>
            </a:pPr>
            <a:r>
              <a:rPr lang="en-US" sz="2300" dirty="0">
                <a:solidFill>
                  <a:schemeClr val="tx1"/>
                </a:solidFill>
                <a:latin typeface="UTM Avo" panose="02040603050506020204" pitchFamily="18"/>
              </a:rPr>
              <a:t>C. Neutron </a:t>
            </a:r>
            <a:r>
              <a:rPr lang="en-US" sz="2300" dirty="0" err="1">
                <a:solidFill>
                  <a:schemeClr val="tx1"/>
                </a:solidFill>
                <a:latin typeface="UTM Avo" panose="02040603050506020204" pitchFamily="18"/>
              </a:rPr>
              <a:t>kí</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hiệu</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là</a:t>
            </a:r>
            <a:r>
              <a:rPr lang="en-US" sz="2300" dirty="0">
                <a:solidFill>
                  <a:schemeClr val="tx1"/>
                </a:solidFill>
                <a:latin typeface="UTM Avo" panose="02040603050506020204" pitchFamily="18"/>
              </a:rPr>
              <a:t> n, </a:t>
            </a:r>
            <a:r>
              <a:rPr lang="en-US" sz="2300" dirty="0" err="1">
                <a:solidFill>
                  <a:schemeClr val="tx1"/>
                </a:solidFill>
                <a:latin typeface="UTM Avo" panose="02040603050506020204" pitchFamily="18"/>
              </a:rPr>
              <a:t>mang</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điện</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tích</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dương</a:t>
            </a:r>
            <a:endParaRPr lang="en-US" sz="2300" dirty="0">
              <a:solidFill>
                <a:schemeClr val="tx1"/>
              </a:solidFill>
              <a:latin typeface="UTM Avo" panose="02040603050506020204" pitchFamily="18"/>
            </a:endParaRPr>
          </a:p>
          <a:p>
            <a:pPr>
              <a:lnSpc>
                <a:spcPct val="150000"/>
              </a:lnSpc>
            </a:pPr>
            <a:r>
              <a:rPr lang="en-US" sz="2300" dirty="0">
                <a:solidFill>
                  <a:schemeClr val="tx1"/>
                </a:solidFill>
                <a:latin typeface="UTM Avo" panose="02040603050506020204" pitchFamily="18"/>
              </a:rPr>
              <a:t>D. </a:t>
            </a:r>
            <a:r>
              <a:rPr lang="en-US" sz="2300" dirty="0" err="1">
                <a:solidFill>
                  <a:schemeClr val="tx1"/>
                </a:solidFill>
                <a:latin typeface="UTM Avo" panose="02040603050506020204" pitchFamily="18"/>
              </a:rPr>
              <a:t>Trong</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nguyên</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tử</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số</a:t>
            </a:r>
            <a:r>
              <a:rPr lang="en-US" sz="2300" dirty="0">
                <a:solidFill>
                  <a:schemeClr val="tx1"/>
                </a:solidFill>
                <a:latin typeface="UTM Avo" panose="02040603050506020204" pitchFamily="18"/>
              </a:rPr>
              <a:t> electron </a:t>
            </a:r>
            <a:r>
              <a:rPr lang="en-US" sz="2300" dirty="0" err="1">
                <a:solidFill>
                  <a:schemeClr val="tx1"/>
                </a:solidFill>
                <a:latin typeface="UTM Avo" panose="02040603050506020204" pitchFamily="18"/>
              </a:rPr>
              <a:t>lớn</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hơn</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số</a:t>
            </a:r>
            <a:r>
              <a:rPr lang="en-US" sz="2300" dirty="0">
                <a:solidFill>
                  <a:schemeClr val="tx1"/>
                </a:solidFill>
                <a:latin typeface="UTM Avo" panose="02040603050506020204" pitchFamily="18"/>
              </a:rPr>
              <a:t> proton</a:t>
            </a:r>
          </a:p>
        </p:txBody>
      </p:sp>
      <p:pic>
        <p:nvPicPr>
          <p:cNvPr id="12" name="Picture 11">
            <a:extLst>
              <a:ext uri="{FF2B5EF4-FFF2-40B4-BE49-F238E27FC236}">
                <a16:creationId xmlns:a16="http://schemas.microsoft.com/office/drawing/2014/main" id="{76E71607-C961-E7DA-C36F-ABEA1BADD8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91238" y="4318497"/>
            <a:ext cx="2235947" cy="2539503"/>
          </a:xfrm>
          <a:prstGeom prst="rect">
            <a:avLst/>
          </a:prstGeom>
          <a:noFill/>
          <a:extLst>
            <a:ext uri="{909E8E84-426E-40DD-AFC4-6F175D3DCCD1}">
              <a14:hiddenFill xmlns:a14="http://schemas.microsoft.com/office/drawing/2010/main">
                <a:solidFill>
                  <a:srgbClr val="FFFFFF"/>
                </a:solidFill>
              </a14:hiddenFill>
            </a:ext>
          </a:extLst>
        </p:spPr>
      </p:pic>
      <p:sp>
        <p:nvSpPr>
          <p:cNvPr id="13" name="Oval 12">
            <a:extLst>
              <a:ext uri="{FF2B5EF4-FFF2-40B4-BE49-F238E27FC236}">
                <a16:creationId xmlns:a16="http://schemas.microsoft.com/office/drawing/2014/main" id="{B6CAA444-DE91-D5D3-3762-958C4982A7EF}"/>
              </a:ext>
            </a:extLst>
          </p:cNvPr>
          <p:cNvSpPr/>
          <p:nvPr/>
        </p:nvSpPr>
        <p:spPr>
          <a:xfrm>
            <a:off x="2160781" y="3065123"/>
            <a:ext cx="544531" cy="57535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713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sp>
        <p:nvSpPr>
          <p:cNvPr id="2" name="Rounded Rectangle 1">
            <a:extLst>
              <a:ext uri="{FF2B5EF4-FFF2-40B4-BE49-F238E27FC236}">
                <a16:creationId xmlns:a16="http://schemas.microsoft.com/office/drawing/2014/main" id="{C6DD44A6-5BA5-CF3D-84DF-A24C429F4590}"/>
              </a:ext>
            </a:extLst>
          </p:cNvPr>
          <p:cNvSpPr/>
          <p:nvPr/>
        </p:nvSpPr>
        <p:spPr>
          <a:xfrm>
            <a:off x="1520172" y="2072134"/>
            <a:ext cx="1315092" cy="698643"/>
          </a:xfrm>
          <a:prstGeom prst="roundRect">
            <a:avLst/>
          </a:prstGeom>
          <a:solidFill>
            <a:srgbClr val="0070C0"/>
          </a:solidFill>
          <a:ln>
            <a:solidFill>
              <a:srgbClr val="FFFFFF"/>
            </a:solidFill>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2400" b="1" dirty="0" err="1">
                <a:solidFill>
                  <a:srgbClr val="FFFFFF"/>
                </a:solidFill>
                <a:latin typeface="UTM Avo" panose="02040603050506020204" pitchFamily="18"/>
              </a:rPr>
              <a:t>Câu</a:t>
            </a:r>
            <a:r>
              <a:rPr lang="en-US" sz="2400" b="1" dirty="0">
                <a:solidFill>
                  <a:srgbClr val="FFFFFF"/>
                </a:solidFill>
                <a:latin typeface="UTM Avo" panose="02040603050506020204" pitchFamily="18"/>
              </a:rPr>
              <a:t> 3</a:t>
            </a:r>
            <a:r>
              <a:rPr lang="en-US" sz="2400" b="1" dirty="0">
                <a:latin typeface="UTM Avo" panose="02040603050506020204" pitchFamily="18"/>
              </a:rPr>
              <a:t>:</a:t>
            </a:r>
          </a:p>
        </p:txBody>
      </p:sp>
      <p:sp>
        <p:nvSpPr>
          <p:cNvPr id="3" name="TextBox 2">
            <a:extLst>
              <a:ext uri="{FF2B5EF4-FFF2-40B4-BE49-F238E27FC236}">
                <a16:creationId xmlns:a16="http://schemas.microsoft.com/office/drawing/2014/main" id="{CB01CFF4-504F-D8C7-66BF-1B49561B91F6}"/>
              </a:ext>
            </a:extLst>
          </p:cNvPr>
          <p:cNvSpPr txBox="1"/>
          <p:nvPr/>
        </p:nvSpPr>
        <p:spPr>
          <a:xfrm>
            <a:off x="3095223" y="1835655"/>
            <a:ext cx="7414426" cy="1171603"/>
          </a:xfrm>
          <a:prstGeom prst="rect">
            <a:avLst/>
          </a:prstGeom>
          <a:noFill/>
        </p:spPr>
        <p:txBody>
          <a:bodyPr wrap="square" rtlCol="0">
            <a:spAutoFit/>
          </a:bodyPr>
          <a:lstStyle/>
          <a:p>
            <a:pPr algn="just">
              <a:lnSpc>
                <a:spcPct val="150000"/>
              </a:lnSpc>
            </a:pPr>
            <a:r>
              <a:rPr lang="en-US" sz="2500" b="1" dirty="0" err="1">
                <a:solidFill>
                  <a:schemeClr val="tx1"/>
                </a:solidFill>
                <a:latin typeface="UTM Avo" panose="02040603050506020204" pitchFamily="18"/>
              </a:rPr>
              <a:t>Nguyên</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tử</a:t>
            </a:r>
            <a:r>
              <a:rPr lang="en-US" sz="2500" b="1" dirty="0">
                <a:solidFill>
                  <a:schemeClr val="tx1"/>
                </a:solidFill>
                <a:latin typeface="UTM Avo" panose="02040603050506020204" pitchFamily="18"/>
              </a:rPr>
              <a:t> oxygen </a:t>
            </a:r>
            <a:r>
              <a:rPr lang="en-US" sz="2500" b="1" dirty="0" err="1">
                <a:solidFill>
                  <a:schemeClr val="tx1"/>
                </a:solidFill>
                <a:latin typeface="UTM Avo" panose="02040603050506020204" pitchFamily="18"/>
              </a:rPr>
              <a:t>có</a:t>
            </a:r>
            <a:r>
              <a:rPr lang="en-US" sz="2500" b="1" dirty="0">
                <a:solidFill>
                  <a:schemeClr val="tx1"/>
                </a:solidFill>
                <a:latin typeface="UTM Avo" panose="02040603050506020204" pitchFamily="18"/>
              </a:rPr>
              <a:t> 8 proton </a:t>
            </a:r>
            <a:r>
              <a:rPr lang="en-US" sz="2500" b="1" dirty="0" err="1">
                <a:solidFill>
                  <a:schemeClr val="tx1"/>
                </a:solidFill>
                <a:latin typeface="UTM Avo" panose="02040603050506020204" pitchFamily="18"/>
              </a:rPr>
              <a:t>và</a:t>
            </a:r>
            <a:r>
              <a:rPr lang="en-US" sz="2500" b="1" dirty="0">
                <a:solidFill>
                  <a:schemeClr val="tx1"/>
                </a:solidFill>
                <a:latin typeface="UTM Avo" panose="02040603050506020204" pitchFamily="18"/>
              </a:rPr>
              <a:t> 8 neutron, </a:t>
            </a:r>
            <a:r>
              <a:rPr lang="en-US" sz="2500" b="1" dirty="0" err="1">
                <a:solidFill>
                  <a:schemeClr val="tx1"/>
                </a:solidFill>
                <a:latin typeface="UTM Avo" panose="02040603050506020204" pitchFamily="18"/>
              </a:rPr>
              <a:t>nên</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khối</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lượng</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của</a:t>
            </a:r>
            <a:r>
              <a:rPr lang="en-US" sz="2500" b="1" dirty="0">
                <a:solidFill>
                  <a:schemeClr val="tx1"/>
                </a:solidFill>
                <a:latin typeface="UTM Avo" panose="02040603050506020204" pitchFamily="18"/>
              </a:rPr>
              <a:t> oxygen </a:t>
            </a:r>
            <a:r>
              <a:rPr lang="en-US" sz="2500" b="1" dirty="0" err="1">
                <a:solidFill>
                  <a:schemeClr val="tx1"/>
                </a:solidFill>
                <a:latin typeface="UTM Avo" panose="02040603050506020204" pitchFamily="18"/>
              </a:rPr>
              <a:t>là</a:t>
            </a:r>
            <a:r>
              <a:rPr lang="en-US" sz="2500" b="1" dirty="0">
                <a:solidFill>
                  <a:schemeClr val="tx1"/>
                </a:solidFill>
                <a:latin typeface="UTM Avo" panose="02040603050506020204" pitchFamily="18"/>
              </a:rPr>
              <a:t>:</a:t>
            </a:r>
          </a:p>
        </p:txBody>
      </p:sp>
      <p:sp>
        <p:nvSpPr>
          <p:cNvPr id="4" name="Rounded Rectangle 3">
            <a:extLst>
              <a:ext uri="{FF2B5EF4-FFF2-40B4-BE49-F238E27FC236}">
                <a16:creationId xmlns:a16="http://schemas.microsoft.com/office/drawing/2014/main" id="{31016295-D21D-1AA7-F302-5D1BED405F16}"/>
              </a:ext>
            </a:extLst>
          </p:cNvPr>
          <p:cNvSpPr/>
          <p:nvPr/>
        </p:nvSpPr>
        <p:spPr>
          <a:xfrm>
            <a:off x="3930137" y="3305037"/>
            <a:ext cx="1782702" cy="677416"/>
          </a:xfrm>
          <a:prstGeom prst="roundRect">
            <a:avLst/>
          </a:prstGeom>
          <a:solidFill>
            <a:srgbClr val="FFFFFF"/>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a:solidFill>
                  <a:srgbClr val="000000"/>
                </a:solidFill>
                <a:latin typeface="UTM Avo" panose="02040603050506020204" pitchFamily="18"/>
              </a:rPr>
              <a:t>A. 8 </a:t>
            </a:r>
            <a:r>
              <a:rPr lang="en-US" sz="2300" dirty="0" err="1">
                <a:solidFill>
                  <a:srgbClr val="000000"/>
                </a:solidFill>
                <a:latin typeface="UTM Avo" panose="02040603050506020204" pitchFamily="18"/>
              </a:rPr>
              <a:t>amu</a:t>
            </a:r>
            <a:endParaRPr lang="en-US" sz="2300" dirty="0">
              <a:solidFill>
                <a:srgbClr val="000000"/>
              </a:solidFill>
              <a:latin typeface="UTM Avo" panose="02040603050506020204" pitchFamily="18"/>
            </a:endParaRPr>
          </a:p>
        </p:txBody>
      </p:sp>
      <p:sp>
        <p:nvSpPr>
          <p:cNvPr id="5" name="Rounded Rectangle 4">
            <a:extLst>
              <a:ext uri="{FF2B5EF4-FFF2-40B4-BE49-F238E27FC236}">
                <a16:creationId xmlns:a16="http://schemas.microsoft.com/office/drawing/2014/main" id="{73771B46-9F80-0A15-D584-851B7C358422}"/>
              </a:ext>
            </a:extLst>
          </p:cNvPr>
          <p:cNvSpPr/>
          <p:nvPr/>
        </p:nvSpPr>
        <p:spPr>
          <a:xfrm>
            <a:off x="6555182" y="3305037"/>
            <a:ext cx="1782702" cy="677416"/>
          </a:xfrm>
          <a:prstGeom prst="roundRect">
            <a:avLst/>
          </a:prstGeom>
          <a:solidFill>
            <a:srgbClr val="FFFF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a:solidFill>
                  <a:srgbClr val="000000"/>
                </a:solidFill>
                <a:latin typeface="UTM Avo" panose="02040603050506020204" pitchFamily="18"/>
              </a:rPr>
              <a:t>B. 10 </a:t>
            </a:r>
            <a:r>
              <a:rPr lang="en-US" sz="2300" dirty="0" err="1">
                <a:solidFill>
                  <a:srgbClr val="000000"/>
                </a:solidFill>
                <a:latin typeface="UTM Avo" panose="02040603050506020204" pitchFamily="18"/>
              </a:rPr>
              <a:t>amu</a:t>
            </a:r>
            <a:endParaRPr lang="en-US" sz="2300" dirty="0">
              <a:solidFill>
                <a:srgbClr val="000000"/>
              </a:solidFill>
              <a:latin typeface="UTM Avo" panose="02040603050506020204" pitchFamily="18"/>
            </a:endParaRPr>
          </a:p>
        </p:txBody>
      </p:sp>
      <p:sp>
        <p:nvSpPr>
          <p:cNvPr id="6" name="Rounded Rectangle 5">
            <a:extLst>
              <a:ext uri="{FF2B5EF4-FFF2-40B4-BE49-F238E27FC236}">
                <a16:creationId xmlns:a16="http://schemas.microsoft.com/office/drawing/2014/main" id="{7848ED04-B8BB-8904-F9A1-517B1DE5220F}"/>
              </a:ext>
            </a:extLst>
          </p:cNvPr>
          <p:cNvSpPr/>
          <p:nvPr/>
        </p:nvSpPr>
        <p:spPr>
          <a:xfrm>
            <a:off x="3930137" y="4354238"/>
            <a:ext cx="1782702" cy="677416"/>
          </a:xfrm>
          <a:prstGeom prst="roundRect">
            <a:avLst/>
          </a:prstGeom>
          <a:solidFill>
            <a:srgbClr val="FFFF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a:solidFill>
                  <a:srgbClr val="000000"/>
                </a:solidFill>
                <a:latin typeface="UTM Avo" panose="02040603050506020204" pitchFamily="18"/>
              </a:rPr>
              <a:t>C. 16 </a:t>
            </a:r>
            <a:r>
              <a:rPr lang="en-US" sz="2300" dirty="0" err="1">
                <a:solidFill>
                  <a:srgbClr val="000000"/>
                </a:solidFill>
                <a:latin typeface="UTM Avo" panose="02040603050506020204" pitchFamily="18"/>
              </a:rPr>
              <a:t>amu</a:t>
            </a:r>
            <a:endParaRPr lang="en-US" sz="2300" dirty="0">
              <a:solidFill>
                <a:srgbClr val="000000"/>
              </a:solidFill>
              <a:latin typeface="UTM Avo" panose="02040603050506020204" pitchFamily="18"/>
            </a:endParaRPr>
          </a:p>
        </p:txBody>
      </p:sp>
      <p:sp>
        <p:nvSpPr>
          <p:cNvPr id="7" name="Rounded Rectangle 6">
            <a:extLst>
              <a:ext uri="{FF2B5EF4-FFF2-40B4-BE49-F238E27FC236}">
                <a16:creationId xmlns:a16="http://schemas.microsoft.com/office/drawing/2014/main" id="{E58F75E7-AF2E-3841-876A-AC9C087FEE6C}"/>
              </a:ext>
            </a:extLst>
          </p:cNvPr>
          <p:cNvSpPr/>
          <p:nvPr/>
        </p:nvSpPr>
        <p:spPr>
          <a:xfrm>
            <a:off x="6555181" y="4354238"/>
            <a:ext cx="1782702" cy="677416"/>
          </a:xfrm>
          <a:prstGeom prst="roundRect">
            <a:avLst/>
          </a:prstGeom>
          <a:solidFill>
            <a:srgbClr val="FFFFFF"/>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a:solidFill>
                  <a:srgbClr val="000000"/>
                </a:solidFill>
                <a:latin typeface="UTM Avo" panose="02040603050506020204" pitchFamily="18"/>
              </a:rPr>
              <a:t>D. 4 </a:t>
            </a:r>
            <a:r>
              <a:rPr lang="en-US" sz="2300" dirty="0" err="1">
                <a:solidFill>
                  <a:srgbClr val="000000"/>
                </a:solidFill>
                <a:latin typeface="UTM Avo" panose="02040603050506020204" pitchFamily="18"/>
              </a:rPr>
              <a:t>amu</a:t>
            </a:r>
            <a:endParaRPr lang="en-US" sz="2300" dirty="0">
              <a:solidFill>
                <a:srgbClr val="000000"/>
              </a:solidFill>
              <a:latin typeface="UTM Avo" panose="02040603050506020204" pitchFamily="18"/>
            </a:endParaRPr>
          </a:p>
        </p:txBody>
      </p:sp>
      <p:sp>
        <p:nvSpPr>
          <p:cNvPr id="8" name="Left Arrow 7">
            <a:hlinkClick r:id="rId4" action="ppaction://hlinksldjump"/>
            <a:extLst>
              <a:ext uri="{FF2B5EF4-FFF2-40B4-BE49-F238E27FC236}">
                <a16:creationId xmlns:a16="http://schemas.microsoft.com/office/drawing/2014/main" id="{4C0FE529-8134-0BEA-7F4B-0C4178DAA877}"/>
              </a:ext>
            </a:extLst>
          </p:cNvPr>
          <p:cNvSpPr/>
          <p:nvPr/>
        </p:nvSpPr>
        <p:spPr>
          <a:xfrm>
            <a:off x="674311" y="5455705"/>
            <a:ext cx="1315092" cy="955774"/>
          </a:xfrm>
          <a:prstGeom prst="leftArrow">
            <a:avLst/>
          </a:prstGeom>
          <a:solidFill>
            <a:schemeClr val="accent6">
              <a:lumMod val="60000"/>
              <a:lumOff val="4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solidFill>
                  <a:srgbClr val="FFFFFF"/>
                </a:solidFill>
                <a:latin typeface="UTM Avo" panose="02040603050506020204" pitchFamily="18"/>
              </a:rPr>
              <a:t>Back</a:t>
            </a:r>
          </a:p>
        </p:txBody>
      </p:sp>
      <p:pic>
        <p:nvPicPr>
          <p:cNvPr id="10" name="Picture 9">
            <a:extLst>
              <a:ext uri="{FF2B5EF4-FFF2-40B4-BE49-F238E27FC236}">
                <a16:creationId xmlns:a16="http://schemas.microsoft.com/office/drawing/2014/main" id="{491E1BF1-4AB7-0872-1E64-560B4CC1541C}"/>
              </a:ext>
            </a:extLst>
          </p:cNvPr>
          <p:cNvPicPr>
            <a:picLocks noChangeAspect="1"/>
          </p:cNvPicPr>
          <p:nvPr/>
        </p:nvPicPr>
        <p:blipFill>
          <a:blip r:embed="rId5"/>
          <a:stretch>
            <a:fillRect/>
          </a:stretch>
        </p:blipFill>
        <p:spPr>
          <a:xfrm>
            <a:off x="7936832" y="3811001"/>
            <a:ext cx="4746170" cy="2812545"/>
          </a:xfrm>
          <a:prstGeom prst="rect">
            <a:avLst/>
          </a:prstGeom>
        </p:spPr>
      </p:pic>
    </p:spTree>
    <p:extLst>
      <p:ext uri="{BB962C8B-B14F-4D97-AF65-F5344CB8AC3E}">
        <p14:creationId xmlns:p14="http://schemas.microsoft.com/office/powerpoint/2010/main" val="165862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4" fill="hold" grpId="0" nodeType="clickEffect">
                                  <p:stCondLst>
                                    <p:cond delay="0"/>
                                  </p:stCondLst>
                                  <p:childTnLst>
                                    <p:anim calcmode="lin" valueType="num">
                                      <p:cBhvr additive="base">
                                        <p:cTn id="6" dur="500"/>
                                        <p:tgtEl>
                                          <p:spTgt spid="4"/>
                                        </p:tgtEl>
                                        <p:attrNameLst>
                                          <p:attrName>ppt_y</p:attrName>
                                        </p:attrNameLst>
                                      </p:cBhvr>
                                      <p:tavLst>
                                        <p:tav tm="0">
                                          <p:val>
                                            <p:strVal val="#ppt_y"/>
                                          </p:val>
                                        </p:tav>
                                        <p:tav tm="100000">
                                          <p:val>
                                            <p:strVal val="#ppt_y+#ppt_h*1.125000"/>
                                          </p:val>
                                        </p:tav>
                                      </p:tavLst>
                                    </p:anim>
                                    <p:animEffect transition="out" filter="wipe(down)">
                                      <p:cBhvr>
                                        <p:cTn id="7" dur="500"/>
                                        <p:tgtEl>
                                          <p:spTgt spid="4"/>
                                        </p:tgtEl>
                                      </p:cBhvr>
                                    </p:animEffect>
                                    <p:set>
                                      <p:cBhvr>
                                        <p:cTn id="8" dur="1" fill="hold">
                                          <p:stCondLst>
                                            <p:cond delay="499"/>
                                          </p:stCondLst>
                                        </p:cTn>
                                        <p:tgtEl>
                                          <p:spTgt spid="4"/>
                                        </p:tgtEl>
                                        <p:attrNameLst>
                                          <p:attrName>style.visibility</p:attrName>
                                        </p:attrNameLst>
                                      </p:cBhvr>
                                      <p:to>
                                        <p:strVal val="hidden"/>
                                      </p:to>
                                    </p:set>
                                  </p:childTnLst>
                                </p:cTn>
                              </p:par>
                              <p:par>
                                <p:cTn id="9" presetID="12" presetClass="exit" presetSubtype="4" fill="hold" grpId="0" nodeType="withEffect">
                                  <p:stCondLst>
                                    <p:cond delay="0"/>
                                  </p:stCondLst>
                                  <p:childTnLst>
                                    <p:anim calcmode="lin" valueType="num">
                                      <p:cBhvr additive="base">
                                        <p:cTn id="10" dur="500"/>
                                        <p:tgtEl>
                                          <p:spTgt spid="5"/>
                                        </p:tgtEl>
                                        <p:attrNameLst>
                                          <p:attrName>ppt_y</p:attrName>
                                        </p:attrNameLst>
                                      </p:cBhvr>
                                      <p:tavLst>
                                        <p:tav tm="0">
                                          <p:val>
                                            <p:strVal val="#ppt_y"/>
                                          </p:val>
                                        </p:tav>
                                        <p:tav tm="100000">
                                          <p:val>
                                            <p:strVal val="#ppt_y+#ppt_h*1.125000"/>
                                          </p:val>
                                        </p:tav>
                                      </p:tavLst>
                                    </p:anim>
                                    <p:animEffect transition="out" filter="wipe(down)">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par>
                                <p:cTn id="13" presetID="12" presetClass="exit" presetSubtype="4" fill="hold" grpId="0" nodeType="withEffect">
                                  <p:stCondLst>
                                    <p:cond delay="0"/>
                                  </p:stCondLst>
                                  <p:childTnLst>
                                    <p:anim calcmode="lin" valueType="num">
                                      <p:cBhvr additive="base">
                                        <p:cTn id="14" dur="500"/>
                                        <p:tgtEl>
                                          <p:spTgt spid="7"/>
                                        </p:tgtEl>
                                        <p:attrNameLst>
                                          <p:attrName>ppt_y</p:attrName>
                                        </p:attrNameLst>
                                      </p:cBhvr>
                                      <p:tavLst>
                                        <p:tav tm="0">
                                          <p:val>
                                            <p:strVal val="#ppt_y"/>
                                          </p:val>
                                        </p:tav>
                                        <p:tav tm="100000">
                                          <p:val>
                                            <p:strVal val="#ppt_y+#ppt_h*1.125000"/>
                                          </p:val>
                                        </p:tav>
                                      </p:tavLst>
                                    </p:anim>
                                    <p:animEffect transition="out" filter="wipe(down)">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sp>
        <p:nvSpPr>
          <p:cNvPr id="2" name="Rounded Rectangle 1">
            <a:extLst>
              <a:ext uri="{FF2B5EF4-FFF2-40B4-BE49-F238E27FC236}">
                <a16:creationId xmlns:a16="http://schemas.microsoft.com/office/drawing/2014/main" id="{7CCDA2A1-C7CD-C237-8640-A73F33DF1BB2}"/>
              </a:ext>
            </a:extLst>
          </p:cNvPr>
          <p:cNvSpPr/>
          <p:nvPr/>
        </p:nvSpPr>
        <p:spPr>
          <a:xfrm>
            <a:off x="1553562" y="2040524"/>
            <a:ext cx="1398501" cy="752736"/>
          </a:xfrm>
          <a:prstGeom prst="roundRect">
            <a:avLst/>
          </a:prstGeom>
          <a:solidFill>
            <a:schemeClr val="accent6"/>
          </a:solidFill>
          <a:ln>
            <a:solidFill>
              <a:srgbClr val="FFFFFF"/>
            </a:solidFill>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2400" b="1" dirty="0" err="1">
                <a:solidFill>
                  <a:srgbClr val="FFFFFF"/>
                </a:solidFill>
                <a:latin typeface="UTM Avo" panose="02040603050506020204" pitchFamily="18"/>
              </a:rPr>
              <a:t>Câu</a:t>
            </a:r>
            <a:r>
              <a:rPr lang="en-US" sz="2400" b="1" dirty="0">
                <a:solidFill>
                  <a:srgbClr val="FFFFFF"/>
                </a:solidFill>
                <a:latin typeface="UTM Avo" panose="02040603050506020204" pitchFamily="18"/>
              </a:rPr>
              <a:t> 4</a:t>
            </a:r>
            <a:r>
              <a:rPr lang="en-US" sz="2400" b="1" dirty="0">
                <a:latin typeface="UTM Avo" panose="02040603050506020204" pitchFamily="18"/>
              </a:rPr>
              <a:t>:</a:t>
            </a:r>
          </a:p>
        </p:txBody>
      </p:sp>
      <p:sp>
        <p:nvSpPr>
          <p:cNvPr id="3" name="TextBox 2">
            <a:extLst>
              <a:ext uri="{FF2B5EF4-FFF2-40B4-BE49-F238E27FC236}">
                <a16:creationId xmlns:a16="http://schemas.microsoft.com/office/drawing/2014/main" id="{E4A28EC8-D407-A475-E2F7-7F9BEBC7CE07}"/>
              </a:ext>
            </a:extLst>
          </p:cNvPr>
          <p:cNvSpPr txBox="1"/>
          <p:nvPr/>
        </p:nvSpPr>
        <p:spPr>
          <a:xfrm>
            <a:off x="3145514" y="1831090"/>
            <a:ext cx="7658843" cy="1171603"/>
          </a:xfrm>
          <a:prstGeom prst="rect">
            <a:avLst/>
          </a:prstGeom>
          <a:noFill/>
        </p:spPr>
        <p:txBody>
          <a:bodyPr wrap="square" rtlCol="0">
            <a:spAutoFit/>
          </a:bodyPr>
          <a:lstStyle/>
          <a:p>
            <a:pPr algn="just">
              <a:lnSpc>
                <a:spcPct val="150000"/>
              </a:lnSpc>
            </a:pPr>
            <a:r>
              <a:rPr lang="en-US" sz="2500" b="1" dirty="0" err="1">
                <a:solidFill>
                  <a:schemeClr val="tx1"/>
                </a:solidFill>
                <a:latin typeface="UTM Avo" panose="02040603050506020204" pitchFamily="18"/>
              </a:rPr>
              <a:t>Nguyên</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tử</a:t>
            </a:r>
            <a:r>
              <a:rPr lang="en-US" sz="2500" b="1" dirty="0">
                <a:solidFill>
                  <a:schemeClr val="tx1"/>
                </a:solidFill>
                <a:latin typeface="UTM Avo" panose="02040603050506020204" pitchFamily="18"/>
              </a:rPr>
              <a:t> oxygen </a:t>
            </a:r>
            <a:r>
              <a:rPr lang="en-US" sz="2500" b="1" dirty="0" err="1">
                <a:solidFill>
                  <a:schemeClr val="tx1"/>
                </a:solidFill>
                <a:latin typeface="UTM Avo" panose="02040603050506020204" pitchFamily="18"/>
              </a:rPr>
              <a:t>có</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bao</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nhiêu</a:t>
            </a:r>
            <a:r>
              <a:rPr lang="en-US" sz="2500" b="1" dirty="0">
                <a:solidFill>
                  <a:schemeClr val="tx1"/>
                </a:solidFill>
                <a:latin typeface="UTM Avo" panose="02040603050506020204" pitchFamily="18"/>
              </a:rPr>
              <a:t> electron ở </a:t>
            </a:r>
            <a:r>
              <a:rPr lang="en-US" sz="2500" b="1" dirty="0" err="1">
                <a:solidFill>
                  <a:schemeClr val="tx1"/>
                </a:solidFill>
                <a:latin typeface="UTM Avo" panose="02040603050506020204" pitchFamily="18"/>
              </a:rPr>
              <a:t>lớp</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ngoài</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cùng</a:t>
            </a:r>
            <a:r>
              <a:rPr lang="en-US" sz="2500" b="1" dirty="0">
                <a:solidFill>
                  <a:schemeClr val="tx1"/>
                </a:solidFill>
                <a:latin typeface="UTM Avo" panose="02040603050506020204" pitchFamily="18"/>
              </a:rPr>
              <a:t>?</a:t>
            </a:r>
          </a:p>
        </p:txBody>
      </p:sp>
      <p:sp>
        <p:nvSpPr>
          <p:cNvPr id="4" name="Rounded Rectangle 3">
            <a:extLst>
              <a:ext uri="{FF2B5EF4-FFF2-40B4-BE49-F238E27FC236}">
                <a16:creationId xmlns:a16="http://schemas.microsoft.com/office/drawing/2014/main" id="{AF326832-17F8-1804-94DA-351AC8D7A19C}"/>
              </a:ext>
            </a:extLst>
          </p:cNvPr>
          <p:cNvSpPr/>
          <p:nvPr/>
        </p:nvSpPr>
        <p:spPr>
          <a:xfrm>
            <a:off x="3145514" y="3406411"/>
            <a:ext cx="2411860" cy="897794"/>
          </a:xfrm>
          <a:prstGeom prst="roundRect">
            <a:avLst/>
          </a:prstGeom>
          <a:solidFill>
            <a:srgbClr val="FFFFFF"/>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a:solidFill>
                  <a:srgbClr val="000000"/>
                </a:solidFill>
                <a:latin typeface="UTM Avo" panose="02040603050506020204" pitchFamily="18"/>
              </a:rPr>
              <a:t>A. 6 electron</a:t>
            </a:r>
          </a:p>
        </p:txBody>
      </p:sp>
      <p:sp>
        <p:nvSpPr>
          <p:cNvPr id="5" name="Rounded Rectangle 4">
            <a:extLst>
              <a:ext uri="{FF2B5EF4-FFF2-40B4-BE49-F238E27FC236}">
                <a16:creationId xmlns:a16="http://schemas.microsoft.com/office/drawing/2014/main" id="{0A397A7F-4EB8-419F-08CA-1C67F2F82CD9}"/>
              </a:ext>
            </a:extLst>
          </p:cNvPr>
          <p:cNvSpPr/>
          <p:nvPr/>
        </p:nvSpPr>
        <p:spPr>
          <a:xfrm>
            <a:off x="6781212" y="3406411"/>
            <a:ext cx="2411860" cy="897794"/>
          </a:xfrm>
          <a:prstGeom prst="roundRect">
            <a:avLst/>
          </a:prstGeom>
          <a:solidFill>
            <a:srgbClr val="FFFF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a:solidFill>
                  <a:srgbClr val="000000"/>
                </a:solidFill>
                <a:latin typeface="UTM Avo" panose="02040603050506020204" pitchFamily="18"/>
              </a:rPr>
              <a:t>B. 2 electron</a:t>
            </a:r>
          </a:p>
        </p:txBody>
      </p:sp>
      <p:sp>
        <p:nvSpPr>
          <p:cNvPr id="6" name="Rounded Rectangle 5">
            <a:extLst>
              <a:ext uri="{FF2B5EF4-FFF2-40B4-BE49-F238E27FC236}">
                <a16:creationId xmlns:a16="http://schemas.microsoft.com/office/drawing/2014/main" id="{0AC6A6C8-0CF9-4B6A-7B67-E8ABF01BEBDD}"/>
              </a:ext>
            </a:extLst>
          </p:cNvPr>
          <p:cNvSpPr/>
          <p:nvPr/>
        </p:nvSpPr>
        <p:spPr>
          <a:xfrm>
            <a:off x="3145515" y="4683553"/>
            <a:ext cx="2411860" cy="897794"/>
          </a:xfrm>
          <a:prstGeom prst="roundRect">
            <a:avLst/>
          </a:prstGeom>
          <a:solidFill>
            <a:srgbClr val="FFFF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a:solidFill>
                  <a:srgbClr val="000000"/>
                </a:solidFill>
                <a:latin typeface="UTM Avo" panose="02040603050506020204" pitchFamily="18"/>
              </a:rPr>
              <a:t>C. 8 electron</a:t>
            </a:r>
          </a:p>
        </p:txBody>
      </p:sp>
      <p:sp>
        <p:nvSpPr>
          <p:cNvPr id="7" name="Rounded Rectangle 6">
            <a:extLst>
              <a:ext uri="{FF2B5EF4-FFF2-40B4-BE49-F238E27FC236}">
                <a16:creationId xmlns:a16="http://schemas.microsoft.com/office/drawing/2014/main" id="{8E88EF7A-5A27-CAF0-5EDB-403F9525DF52}"/>
              </a:ext>
            </a:extLst>
          </p:cNvPr>
          <p:cNvSpPr/>
          <p:nvPr/>
        </p:nvSpPr>
        <p:spPr>
          <a:xfrm>
            <a:off x="6781212" y="4683553"/>
            <a:ext cx="2411860" cy="897794"/>
          </a:xfrm>
          <a:prstGeom prst="roundRect">
            <a:avLst/>
          </a:prstGeom>
          <a:solidFill>
            <a:srgbClr val="FFFFFF"/>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a:solidFill>
                  <a:srgbClr val="000000"/>
                </a:solidFill>
                <a:latin typeface="UTM Avo" panose="02040603050506020204" pitchFamily="18"/>
              </a:rPr>
              <a:t>D. 4 electron</a:t>
            </a:r>
          </a:p>
        </p:txBody>
      </p:sp>
      <p:sp>
        <p:nvSpPr>
          <p:cNvPr id="8" name="Left Arrow 7">
            <a:hlinkClick r:id="rId4" action="ppaction://hlinksldjump"/>
            <a:extLst>
              <a:ext uri="{FF2B5EF4-FFF2-40B4-BE49-F238E27FC236}">
                <a16:creationId xmlns:a16="http://schemas.microsoft.com/office/drawing/2014/main" id="{0EC49532-001E-8369-347E-753B5CB1BB69}"/>
              </a:ext>
            </a:extLst>
          </p:cNvPr>
          <p:cNvSpPr/>
          <p:nvPr/>
        </p:nvSpPr>
        <p:spPr>
          <a:xfrm>
            <a:off x="674311" y="5455705"/>
            <a:ext cx="1315092" cy="955774"/>
          </a:xfrm>
          <a:prstGeom prst="leftArrow">
            <a:avLst/>
          </a:prstGeom>
          <a:solidFill>
            <a:schemeClr val="accent6">
              <a:lumMod val="60000"/>
              <a:lumOff val="4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solidFill>
                  <a:srgbClr val="FFFFFF"/>
                </a:solidFill>
                <a:latin typeface="UTM Avo" panose="02040603050506020204" pitchFamily="18"/>
              </a:rPr>
              <a:t>Back</a:t>
            </a:r>
          </a:p>
        </p:txBody>
      </p:sp>
      <p:pic>
        <p:nvPicPr>
          <p:cNvPr id="9" name="Picture 8">
            <a:extLst>
              <a:ext uri="{FF2B5EF4-FFF2-40B4-BE49-F238E27FC236}">
                <a16:creationId xmlns:a16="http://schemas.microsoft.com/office/drawing/2014/main" id="{51D3B0C4-5869-3219-6299-888734E3025A}"/>
              </a:ext>
            </a:extLst>
          </p:cNvPr>
          <p:cNvPicPr>
            <a:picLocks noChangeAspect="1"/>
          </p:cNvPicPr>
          <p:nvPr/>
        </p:nvPicPr>
        <p:blipFill>
          <a:blip r:embed="rId5"/>
          <a:stretch>
            <a:fillRect/>
          </a:stretch>
        </p:blipFill>
        <p:spPr>
          <a:xfrm>
            <a:off x="8431272" y="3726177"/>
            <a:ext cx="4746170" cy="2812545"/>
          </a:xfrm>
          <a:prstGeom prst="rect">
            <a:avLst/>
          </a:prstGeom>
        </p:spPr>
      </p:pic>
    </p:spTree>
    <p:extLst>
      <p:ext uri="{BB962C8B-B14F-4D97-AF65-F5344CB8AC3E}">
        <p14:creationId xmlns:p14="http://schemas.microsoft.com/office/powerpoint/2010/main" val="1163388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grpId="0" nodeType="clickEffect">
                                  <p:stCondLst>
                                    <p:cond delay="0"/>
                                  </p:stCondLst>
                                  <p:childTnLst>
                                    <p:anim calcmode="lin" valueType="num">
                                      <p:cBhvr>
                                        <p:cTn id="6" dur="500"/>
                                        <p:tgtEl>
                                          <p:spTgt spid="5"/>
                                        </p:tgtEl>
                                        <p:attrNameLst>
                                          <p:attrName>ppt_w</p:attrName>
                                        </p:attrNameLst>
                                      </p:cBhvr>
                                      <p:tavLst>
                                        <p:tav tm="0">
                                          <p:val>
                                            <p:strVal val="ppt_w"/>
                                          </p:val>
                                        </p:tav>
                                        <p:tav tm="100000">
                                          <p:val>
                                            <p:fltVal val="0"/>
                                          </p:val>
                                        </p:tav>
                                      </p:tavLst>
                                    </p:anim>
                                    <p:anim calcmode="lin" valueType="num">
                                      <p:cBhvr>
                                        <p:cTn id="7" dur="500"/>
                                        <p:tgtEl>
                                          <p:spTgt spid="5"/>
                                        </p:tgtEl>
                                        <p:attrNameLst>
                                          <p:attrName>ppt_h</p:attrName>
                                        </p:attrNameLst>
                                      </p:cBhvr>
                                      <p:tavLst>
                                        <p:tav tm="0">
                                          <p:val>
                                            <p:strVal val="ppt_h"/>
                                          </p:val>
                                        </p:tav>
                                        <p:tav tm="100000">
                                          <p:val>
                                            <p:fltVal val="0"/>
                                          </p:val>
                                        </p:tav>
                                      </p:tavLst>
                                    </p:anim>
                                    <p:set>
                                      <p:cBhvr>
                                        <p:cTn id="8" dur="1" fill="hold">
                                          <p:stCondLst>
                                            <p:cond delay="499"/>
                                          </p:stCondLst>
                                        </p:cTn>
                                        <p:tgtEl>
                                          <p:spTgt spid="5"/>
                                        </p:tgtEl>
                                        <p:attrNameLst>
                                          <p:attrName>style.visibility</p:attrName>
                                        </p:attrNameLst>
                                      </p:cBhvr>
                                      <p:to>
                                        <p:strVal val="hidden"/>
                                      </p:to>
                                    </p:set>
                                  </p:childTnLst>
                                </p:cTn>
                              </p:par>
                              <p:par>
                                <p:cTn id="9" presetID="23" presetClass="exit" presetSubtype="32" fill="hold" grpId="0" nodeType="withEffect">
                                  <p:stCondLst>
                                    <p:cond delay="0"/>
                                  </p:stCondLst>
                                  <p:childTnLst>
                                    <p:anim calcmode="lin" valueType="num">
                                      <p:cBhvr>
                                        <p:cTn id="10" dur="500"/>
                                        <p:tgtEl>
                                          <p:spTgt spid="7"/>
                                        </p:tgtEl>
                                        <p:attrNameLst>
                                          <p:attrName>ppt_w</p:attrName>
                                        </p:attrNameLst>
                                      </p:cBhvr>
                                      <p:tavLst>
                                        <p:tav tm="0">
                                          <p:val>
                                            <p:strVal val="ppt_w"/>
                                          </p:val>
                                        </p:tav>
                                        <p:tav tm="100000">
                                          <p:val>
                                            <p:fltVal val="0"/>
                                          </p:val>
                                        </p:tav>
                                      </p:tavLst>
                                    </p:anim>
                                    <p:anim calcmode="lin" valueType="num">
                                      <p:cBhvr>
                                        <p:cTn id="11" dur="500"/>
                                        <p:tgtEl>
                                          <p:spTgt spid="7"/>
                                        </p:tgtEl>
                                        <p:attrNameLst>
                                          <p:attrName>ppt_h</p:attrName>
                                        </p:attrNameLst>
                                      </p:cBhvr>
                                      <p:tavLst>
                                        <p:tav tm="0">
                                          <p:val>
                                            <p:strVal val="ppt_h"/>
                                          </p:val>
                                        </p:tav>
                                        <p:tav tm="100000">
                                          <p:val>
                                            <p:fltVal val="0"/>
                                          </p:val>
                                        </p:tav>
                                      </p:tavLst>
                                    </p:anim>
                                    <p:set>
                                      <p:cBhvr>
                                        <p:cTn id="12" dur="1" fill="hold">
                                          <p:stCondLst>
                                            <p:cond delay="499"/>
                                          </p:stCondLst>
                                        </p:cTn>
                                        <p:tgtEl>
                                          <p:spTgt spid="7"/>
                                        </p:tgtEl>
                                        <p:attrNameLst>
                                          <p:attrName>style.visibility</p:attrName>
                                        </p:attrNameLst>
                                      </p:cBhvr>
                                      <p:to>
                                        <p:strVal val="hidden"/>
                                      </p:to>
                                    </p:set>
                                  </p:childTnLst>
                                </p:cTn>
                              </p:par>
                              <p:par>
                                <p:cTn id="13" presetID="23" presetClass="exit" presetSubtype="32" fill="hold" grpId="0" nodeType="withEffect">
                                  <p:stCondLst>
                                    <p:cond delay="0"/>
                                  </p:stCondLst>
                                  <p:childTnLst>
                                    <p:anim calcmode="lin" valueType="num">
                                      <p:cBhvr>
                                        <p:cTn id="14" dur="500"/>
                                        <p:tgtEl>
                                          <p:spTgt spid="6"/>
                                        </p:tgtEl>
                                        <p:attrNameLst>
                                          <p:attrName>ppt_w</p:attrName>
                                        </p:attrNameLst>
                                      </p:cBhvr>
                                      <p:tavLst>
                                        <p:tav tm="0">
                                          <p:val>
                                            <p:strVal val="ppt_w"/>
                                          </p:val>
                                        </p:tav>
                                        <p:tav tm="100000">
                                          <p:val>
                                            <p:fltVal val="0"/>
                                          </p:val>
                                        </p:tav>
                                      </p:tavLst>
                                    </p:anim>
                                    <p:anim calcmode="lin" valueType="num">
                                      <p:cBhvr>
                                        <p:cTn id="15" dur="500"/>
                                        <p:tgtEl>
                                          <p:spTgt spid="6"/>
                                        </p:tgtEl>
                                        <p:attrNameLst>
                                          <p:attrName>ppt_h</p:attrName>
                                        </p:attrNameLst>
                                      </p:cBhvr>
                                      <p:tavLst>
                                        <p:tav tm="0">
                                          <p:val>
                                            <p:strVal val="ppt_h"/>
                                          </p:val>
                                        </p:tav>
                                        <p:tav tm="100000">
                                          <p:val>
                                            <p:fltVal val="0"/>
                                          </p:val>
                                        </p:tav>
                                      </p:tavLst>
                                    </p:anim>
                                    <p:set>
                                      <p:cBhvr>
                                        <p:cTn id="1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pic>
        <p:nvPicPr>
          <p:cNvPr id="2" name="Google Shape;2776;p39">
            <a:extLst>
              <a:ext uri="{FF2B5EF4-FFF2-40B4-BE49-F238E27FC236}">
                <a16:creationId xmlns:a16="http://schemas.microsoft.com/office/drawing/2014/main" id="{1A8CA4D3-90F4-FFDF-D2DD-0D1CCB6E4128}"/>
              </a:ext>
            </a:extLst>
          </p:cNvPr>
          <p:cNvPicPr preferRelativeResize="0"/>
          <p:nvPr/>
        </p:nvPicPr>
        <p:blipFill>
          <a:blip r:embed="rId4">
            <a:extLst>
              <a:ext uri="{28A0092B-C50C-407E-A947-70E740481C1C}">
                <a14:useLocalDpi xmlns:a14="http://schemas.microsoft.com/office/drawing/2010/main" val="0"/>
              </a:ext>
            </a:extLst>
          </a:blip>
          <a:stretch>
            <a:fillRect/>
          </a:stretch>
        </p:blipFill>
        <p:spPr>
          <a:xfrm>
            <a:off x="7654844" y="2875548"/>
            <a:ext cx="3414207" cy="3214104"/>
          </a:xfrm>
          <a:prstGeom prst="ellipse">
            <a:avLst/>
          </a:prstGeom>
          <a:noFill/>
          <a:ln>
            <a:noFill/>
          </a:ln>
        </p:spPr>
      </p:pic>
      <p:sp>
        <p:nvSpPr>
          <p:cNvPr id="3" name="Rounded Rectangular Callout 2">
            <a:extLst>
              <a:ext uri="{FF2B5EF4-FFF2-40B4-BE49-F238E27FC236}">
                <a16:creationId xmlns:a16="http://schemas.microsoft.com/office/drawing/2014/main" id="{8B4CDAE9-C9A5-6050-0BE8-C9F86401682B}"/>
              </a:ext>
            </a:extLst>
          </p:cNvPr>
          <p:cNvSpPr/>
          <p:nvPr/>
        </p:nvSpPr>
        <p:spPr>
          <a:xfrm>
            <a:off x="508000" y="2459911"/>
            <a:ext cx="6288141" cy="3100380"/>
          </a:xfrm>
          <a:prstGeom prst="wedgeRoundRectCallout">
            <a:avLst>
              <a:gd name="adj1" fmla="val 68328"/>
              <a:gd name="adj2" fmla="val 27388"/>
              <a:gd name="adj3" fmla="val 16667"/>
            </a:avLst>
          </a:prstGeom>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latin typeface="UTM Avo" panose="02040603050506020204" pitchFamily="18"/>
            </a:endParaRPr>
          </a:p>
        </p:txBody>
      </p:sp>
      <p:sp>
        <p:nvSpPr>
          <p:cNvPr id="4" name="Rectangle 3">
            <a:extLst>
              <a:ext uri="{FF2B5EF4-FFF2-40B4-BE49-F238E27FC236}">
                <a16:creationId xmlns:a16="http://schemas.microsoft.com/office/drawing/2014/main" id="{C257C37D-10BC-5498-8DE4-25CF4F4B4588}"/>
              </a:ext>
            </a:extLst>
          </p:cNvPr>
          <p:cNvSpPr/>
          <p:nvPr/>
        </p:nvSpPr>
        <p:spPr>
          <a:xfrm>
            <a:off x="958225" y="2618181"/>
            <a:ext cx="5387690" cy="2783839"/>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a:spAutoFit/>
          </a:bodyPr>
          <a:lstStyle/>
          <a:p>
            <a:pPr algn="just">
              <a:lnSpc>
                <a:spcPct val="150000"/>
              </a:lnSpc>
            </a:pPr>
            <a:r>
              <a:rPr lang="vi-VN" sz="2400" dirty="0">
                <a:solidFill>
                  <a:schemeClr val="tx1"/>
                </a:solidFill>
                <a:latin typeface="UTM Avo" panose="02040603050506020204" pitchFamily="18"/>
              </a:rPr>
              <a:t>Trên nhãn của một loại thuốc phòng bệnh loãng xương, giảm đau xương khớp có ghi các từ calcium, magnesium, zinc. Theo em, các từ này có ý nghĩa gì?</a:t>
            </a:r>
            <a:endParaRPr lang="en-US" sz="2400" dirty="0">
              <a:solidFill>
                <a:schemeClr val="tx1"/>
              </a:solidFill>
              <a:latin typeface="UTM Avo" panose="02040603050506020204" pitchFamily="18"/>
            </a:endParaRPr>
          </a:p>
        </p:txBody>
      </p:sp>
    </p:spTree>
    <p:extLst>
      <p:ext uri="{BB962C8B-B14F-4D97-AF65-F5344CB8AC3E}">
        <p14:creationId xmlns:p14="http://schemas.microsoft.com/office/powerpoint/2010/main" val="2567305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anim calcmode="lin" valueType="num">
                                      <p:cBhvr>
                                        <p:cTn id="11" dur="500" fill="hold"/>
                                        <p:tgtEl>
                                          <p:spTgt spid="4"/>
                                        </p:tgtEl>
                                        <p:attrNameLst>
                                          <p:attrName>ppt_x</p:attrName>
                                        </p:attrNameLst>
                                      </p:cBhvr>
                                      <p:tavLst>
                                        <p:tav tm="0">
                                          <p:val>
                                            <p:strVal val="#ppt_x"/>
                                          </p:val>
                                        </p:tav>
                                        <p:tav tm="100000">
                                          <p:val>
                                            <p:strVal val="#ppt_x"/>
                                          </p:val>
                                        </p:tav>
                                      </p:tavLst>
                                    </p:anim>
                                    <p:anim calcmode="lin" valueType="num">
                                      <p:cBhvr>
                                        <p:cTn id="12" dur="500" fill="hold"/>
                                        <p:tgtEl>
                                          <p:spTgt spid="4"/>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13C8E336-D42B-EE54-55C4-9B92294599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Google Shape;2715;p34">
            <a:extLst>
              <a:ext uri="{FF2B5EF4-FFF2-40B4-BE49-F238E27FC236}">
                <a16:creationId xmlns:a16="http://schemas.microsoft.com/office/drawing/2014/main" id="{01945078-A3BE-9438-380B-16F117CE40E4}"/>
              </a:ext>
            </a:extLst>
          </p:cNvPr>
          <p:cNvSpPr txBox="1">
            <a:spLocks noGrp="1"/>
          </p:cNvSpPr>
          <p:nvPr>
            <p:ph type="title"/>
          </p:nvPr>
        </p:nvSpPr>
        <p:spPr>
          <a:xfrm>
            <a:off x="2343450" y="1607877"/>
            <a:ext cx="7505100" cy="50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2700" b="1" dirty="0">
                <a:solidFill>
                  <a:schemeClr val="tx1"/>
                </a:solidFill>
                <a:latin typeface="UTM Avo" panose="02040603050506020204" pitchFamily="18"/>
              </a:rPr>
              <a:t>I. </a:t>
            </a:r>
            <a:r>
              <a:rPr lang="en-US" sz="2700" b="1" dirty="0" err="1">
                <a:solidFill>
                  <a:schemeClr val="tx1"/>
                </a:solidFill>
                <a:latin typeface="UTM Avo" panose="02040603050506020204" pitchFamily="18"/>
              </a:rPr>
              <a:t>Nguyên</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tố</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hóa</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học</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là</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gì</a:t>
            </a:r>
            <a:r>
              <a:rPr lang="en-US" sz="2700" b="1" dirty="0">
                <a:solidFill>
                  <a:schemeClr val="tx1"/>
                </a:solidFill>
                <a:latin typeface="UTM Avo" panose="02040603050506020204" pitchFamily="18"/>
              </a:rPr>
              <a:t>?</a:t>
            </a:r>
            <a:endParaRPr sz="2700" b="1" dirty="0">
              <a:solidFill>
                <a:schemeClr val="tx1"/>
              </a:solidFill>
              <a:latin typeface="UTM Avo" panose="02040603050506020204" pitchFamily="18"/>
            </a:endParaRPr>
          </a:p>
        </p:txBody>
      </p:sp>
      <p:sp>
        <p:nvSpPr>
          <p:cNvPr id="3" name="Rounded Rectangular Callout 2">
            <a:extLst>
              <a:ext uri="{FF2B5EF4-FFF2-40B4-BE49-F238E27FC236}">
                <a16:creationId xmlns:a16="http://schemas.microsoft.com/office/drawing/2014/main" id="{89D04CFC-634B-233B-5C8C-BE16823121C2}"/>
              </a:ext>
            </a:extLst>
          </p:cNvPr>
          <p:cNvSpPr/>
          <p:nvPr/>
        </p:nvSpPr>
        <p:spPr>
          <a:xfrm>
            <a:off x="2300160" y="2189613"/>
            <a:ext cx="7591679" cy="1132725"/>
          </a:xfrm>
          <a:prstGeom prst="wedgeRoundRectCallout">
            <a:avLst>
              <a:gd name="adj1" fmla="val -53536"/>
              <a:gd name="adj2" fmla="val 42500"/>
              <a:gd name="adj3" fmla="val 16667"/>
            </a:avLst>
          </a:prstGeom>
          <a:solidFill>
            <a:schemeClr val="accent6">
              <a:lumMod val="40000"/>
              <a:lumOff val="60000"/>
            </a:schemeClr>
          </a:solidFill>
          <a:ln>
            <a:solidFill>
              <a:schemeClr val="accent6">
                <a:lumMod val="40000"/>
                <a:lumOff val="6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chemeClr val="tx1"/>
                </a:solidFill>
                <a:latin typeface="UTM Avo" panose="02040603050506020204" pitchFamily="18"/>
              </a:rPr>
              <a:t>Nguyên</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tố</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hóa</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học</a:t>
            </a:r>
            <a:r>
              <a:rPr lang="en-US" sz="2400" b="1" dirty="0">
                <a:solidFill>
                  <a:schemeClr val="tx1"/>
                </a:solidFill>
                <a:latin typeface="UTM Avo" panose="02040603050506020204" pitchFamily="18"/>
              </a:rPr>
              <a:t> </a:t>
            </a:r>
            <a:r>
              <a:rPr lang="en-US" sz="2400" dirty="0" err="1">
                <a:solidFill>
                  <a:schemeClr val="tx1"/>
                </a:solidFill>
                <a:latin typeface="UTM Avo" panose="02040603050506020204" pitchFamily="18"/>
              </a:rPr>
              <a:t>là</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tập</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hợp</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những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nguyên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tử</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có</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cùng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số</a:t>
            </a:r>
            <a:r>
              <a:rPr lang="en-US" sz="2400" dirty="0">
                <a:solidFill>
                  <a:schemeClr val="tx1"/>
                </a:solidFill>
                <a:latin typeface="UTM Avo" panose="02040603050506020204" pitchFamily="18"/>
              </a:rPr>
              <a:t> proton </a:t>
            </a:r>
            <a:r>
              <a:rPr lang="en-US" sz="2400" dirty="0" err="1">
                <a:solidFill>
                  <a:schemeClr val="tx1"/>
                </a:solidFill>
                <a:latin typeface="UTM Avo" panose="02040603050506020204" pitchFamily="18"/>
              </a:rPr>
              <a:t>trong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hạt</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nhân</a:t>
            </a:r>
            <a:r>
              <a:rPr lang="en-US" sz="2400" dirty="0">
                <a:solidFill>
                  <a:schemeClr val="tx1"/>
                </a:solidFill>
                <a:latin typeface="UTM Avo" panose="02040603050506020204" pitchFamily="18"/>
              </a:rPr>
              <a:t>.</a:t>
            </a:r>
          </a:p>
        </p:txBody>
      </p:sp>
      <p:sp>
        <p:nvSpPr>
          <p:cNvPr id="4" name="Rectangle 3">
            <a:extLst>
              <a:ext uri="{FF2B5EF4-FFF2-40B4-BE49-F238E27FC236}">
                <a16:creationId xmlns:a16="http://schemas.microsoft.com/office/drawing/2014/main" id="{1E0E678B-664E-A0E1-F2F2-61540FC2905C}"/>
              </a:ext>
            </a:extLst>
          </p:cNvPr>
          <p:cNvSpPr/>
          <p:nvPr/>
        </p:nvSpPr>
        <p:spPr>
          <a:xfrm>
            <a:off x="431292" y="3429000"/>
            <a:ext cx="5664708" cy="3067443"/>
          </a:xfrm>
          <a:prstGeom prst="rect">
            <a:avLst/>
          </a:prstGeom>
        </p:spPr>
        <p:txBody>
          <a:bodyPr wrap="square">
            <a:spAutoFit/>
          </a:bodyPr>
          <a:lstStyle/>
          <a:p>
            <a:pPr algn="just">
              <a:lnSpc>
                <a:spcPct val="150000"/>
              </a:lnSpc>
            </a:pPr>
            <a:r>
              <a:rPr lang="en-US" sz="2200" b="1" i="1" dirty="0">
                <a:solidFill>
                  <a:schemeClr val="tx1"/>
                </a:solidFill>
                <a:latin typeface="UTM Avo" panose="02040603050506020204" pitchFamily="18"/>
              </a:rPr>
              <a:t>Q</a:t>
            </a:r>
            <a:r>
              <a:rPr lang="vi-VN" sz="2200" b="1" i="1" dirty="0">
                <a:solidFill>
                  <a:schemeClr val="tx1"/>
                </a:solidFill>
                <a:latin typeface="UTM Avo" panose="02040603050506020204" pitchFamily="18"/>
              </a:rPr>
              <a:t>uan sát Hình 2.1 SGK tr</a:t>
            </a:r>
            <a:r>
              <a:rPr lang="en-US" sz="2200" b="1" i="1" dirty="0" err="1">
                <a:solidFill>
                  <a:schemeClr val="tx1"/>
                </a:solidFill>
                <a:latin typeface="UTM Avo" panose="02040603050506020204" pitchFamily="18"/>
              </a:rPr>
              <a:t>ang</a:t>
            </a:r>
            <a:r>
              <a:rPr lang="en-US" sz="2200" b="1" i="1" dirty="0">
                <a:solidFill>
                  <a:schemeClr val="tx1"/>
                </a:solidFill>
                <a:latin typeface="UTM Avo" panose="02040603050506020204" pitchFamily="18"/>
              </a:rPr>
              <a:t> </a:t>
            </a:r>
            <a:r>
              <a:rPr lang="vi-VN" sz="2200" b="1" i="1" dirty="0">
                <a:solidFill>
                  <a:schemeClr val="tx1"/>
                </a:solidFill>
                <a:latin typeface="UTM Avo" panose="02040603050506020204" pitchFamily="18"/>
              </a:rPr>
              <a:t>15 và trả lời câu hỏi:</a:t>
            </a:r>
          </a:p>
          <a:p>
            <a:pPr marL="342900" indent="-342900" algn="just">
              <a:lnSpc>
                <a:spcPct val="150000"/>
              </a:lnSpc>
              <a:buFont typeface="Wingdings" panose="05000000000000000000" pitchFamily="2" charset="2"/>
              <a:buChar char="§"/>
            </a:pPr>
            <a:r>
              <a:rPr lang="vi-VN" sz="2200" dirty="0">
                <a:solidFill>
                  <a:schemeClr val="tx1"/>
                </a:solidFill>
                <a:latin typeface="UTM Avo" panose="02040603050506020204" pitchFamily="18"/>
              </a:rPr>
              <a:t>Nêu đặc trưng của một nguyên tố hóa học. </a:t>
            </a:r>
          </a:p>
          <a:p>
            <a:pPr marL="342900" indent="-342900" algn="just">
              <a:lnSpc>
                <a:spcPct val="150000"/>
              </a:lnSpc>
              <a:buFont typeface="Wingdings" panose="05000000000000000000" pitchFamily="2" charset="2"/>
              <a:buChar char="§"/>
            </a:pPr>
            <a:r>
              <a:rPr lang="vi-VN" sz="2200" dirty="0">
                <a:solidFill>
                  <a:schemeClr val="tx1"/>
                </a:solidFill>
                <a:latin typeface="UTM Avo" panose="02040603050506020204" pitchFamily="18"/>
              </a:rPr>
              <a:t>Các nguyên tử có cùng nguyên tố hóa học có đặc điểm gì giống nhau?</a:t>
            </a:r>
          </a:p>
        </p:txBody>
      </p:sp>
      <p:pic>
        <p:nvPicPr>
          <p:cNvPr id="7" name="Picture 6">
            <a:extLst>
              <a:ext uri="{FF2B5EF4-FFF2-40B4-BE49-F238E27FC236}">
                <a16:creationId xmlns:a16="http://schemas.microsoft.com/office/drawing/2014/main" id="{C0BDDEED-D3AE-EDF4-53A5-FBE52F335A4A}"/>
              </a:ext>
            </a:extLst>
          </p:cNvPr>
          <p:cNvPicPr>
            <a:picLocks noChangeAspect="1"/>
          </p:cNvPicPr>
          <p:nvPr/>
        </p:nvPicPr>
        <p:blipFill rotWithShape="1">
          <a:blip r:embed="rId4"/>
          <a:srcRect l="23294" t="27932" r="20205" b="42196"/>
          <a:stretch/>
        </p:blipFill>
        <p:spPr>
          <a:xfrm>
            <a:off x="6492096" y="4108772"/>
            <a:ext cx="5407260" cy="22497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up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additive="base">
                                        <p:cTn id="21"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22" dur="500"/>
                                        <p:tgtEl>
                                          <p:spTgt spid="4">
                                            <p:txEl>
                                              <p:pRg st="1" end="1"/>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26"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C4F0BED3-169B-C5EE-135C-81F1F53C9585}"/>
              </a:ext>
            </a:extLst>
          </p:cNvPr>
          <p:cNvSpPr/>
          <p:nvPr/>
        </p:nvSpPr>
        <p:spPr>
          <a:xfrm>
            <a:off x="2863272" y="5053556"/>
            <a:ext cx="7287491" cy="1283854"/>
          </a:xfrm>
          <a:prstGeom prst="roundRect">
            <a:avLst/>
          </a:prstGeom>
          <a:solidFill>
            <a:schemeClr val="accent6">
              <a:lumMod val="40000"/>
              <a:lumOff val="60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grpSp>
        <p:nvGrpSpPr>
          <p:cNvPr id="2" name="Google Shape;3064;p52">
            <a:extLst>
              <a:ext uri="{FF2B5EF4-FFF2-40B4-BE49-F238E27FC236}">
                <a16:creationId xmlns:a16="http://schemas.microsoft.com/office/drawing/2014/main" id="{C47FF45B-CEB0-F632-023B-D340E8C370FC}"/>
              </a:ext>
            </a:extLst>
          </p:cNvPr>
          <p:cNvGrpSpPr/>
          <p:nvPr/>
        </p:nvGrpSpPr>
        <p:grpSpPr>
          <a:xfrm>
            <a:off x="8021217" y="1812961"/>
            <a:ext cx="745500" cy="745500"/>
            <a:chOff x="4991101" y="2204300"/>
            <a:chExt cx="745500" cy="745500"/>
          </a:xfrm>
        </p:grpSpPr>
        <p:sp>
          <p:nvSpPr>
            <p:cNvPr id="3" name="Google Shape;3065;p52">
              <a:extLst>
                <a:ext uri="{FF2B5EF4-FFF2-40B4-BE49-F238E27FC236}">
                  <a16:creationId xmlns:a16="http://schemas.microsoft.com/office/drawing/2014/main" id="{43415AC8-8F8F-630F-AEC0-844F96B897DD}"/>
                </a:ext>
              </a:extLst>
            </p:cNvPr>
            <p:cNvSpPr/>
            <p:nvPr/>
          </p:nvSpPr>
          <p:spPr>
            <a:xfrm>
              <a:off x="4991101" y="2204300"/>
              <a:ext cx="745500" cy="745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grpSp>
          <p:nvGrpSpPr>
            <p:cNvPr id="4" name="Google Shape;3066;p52">
              <a:extLst>
                <a:ext uri="{FF2B5EF4-FFF2-40B4-BE49-F238E27FC236}">
                  <a16:creationId xmlns:a16="http://schemas.microsoft.com/office/drawing/2014/main" id="{FA9C5EAD-D68D-66F5-25D0-31BA5606970E}"/>
                </a:ext>
              </a:extLst>
            </p:cNvPr>
            <p:cNvGrpSpPr/>
            <p:nvPr/>
          </p:nvGrpSpPr>
          <p:grpSpPr>
            <a:xfrm>
              <a:off x="5183062" y="2346550"/>
              <a:ext cx="361579" cy="461001"/>
              <a:chOff x="4663359" y="1884267"/>
              <a:chExt cx="315624" cy="402410"/>
            </a:xfrm>
          </p:grpSpPr>
          <p:sp>
            <p:nvSpPr>
              <p:cNvPr id="5" name="Google Shape;3067;p52">
                <a:extLst>
                  <a:ext uri="{FF2B5EF4-FFF2-40B4-BE49-F238E27FC236}">
                    <a16:creationId xmlns:a16="http://schemas.microsoft.com/office/drawing/2014/main" id="{4A6A4324-3795-021D-047A-73BE3785DAAE}"/>
                  </a:ext>
                </a:extLst>
              </p:cNvPr>
              <p:cNvSpPr/>
              <p:nvPr/>
            </p:nvSpPr>
            <p:spPr>
              <a:xfrm>
                <a:off x="4663359" y="1884267"/>
                <a:ext cx="315624" cy="402410"/>
              </a:xfrm>
              <a:custGeom>
                <a:avLst/>
                <a:gdLst/>
                <a:ahLst/>
                <a:cxnLst/>
                <a:rect l="l" t="t" r="r" b="b"/>
                <a:pathLst>
                  <a:path w="43118" h="54974" extrusionOk="0">
                    <a:moveTo>
                      <a:pt x="25674" y="20235"/>
                    </a:moveTo>
                    <a:lnTo>
                      <a:pt x="21671" y="24253"/>
                    </a:lnTo>
                    <a:lnTo>
                      <a:pt x="17654" y="20235"/>
                    </a:lnTo>
                    <a:close/>
                    <a:moveTo>
                      <a:pt x="21678" y="2309"/>
                    </a:moveTo>
                    <a:cubicBezTo>
                      <a:pt x="24227" y="2309"/>
                      <a:pt x="26782" y="2889"/>
                      <a:pt x="29139" y="4061"/>
                    </a:cubicBezTo>
                    <a:cubicBezTo>
                      <a:pt x="34261" y="6600"/>
                      <a:pt x="37756" y="11588"/>
                      <a:pt x="38368" y="17293"/>
                    </a:cubicBezTo>
                    <a:cubicBezTo>
                      <a:pt x="38996" y="22983"/>
                      <a:pt x="36666" y="28614"/>
                      <a:pt x="32200" y="32198"/>
                    </a:cubicBezTo>
                    <a:cubicBezTo>
                      <a:pt x="29318" y="34468"/>
                      <a:pt x="27526" y="37858"/>
                      <a:pt x="27287" y="41532"/>
                    </a:cubicBezTo>
                    <a:lnTo>
                      <a:pt x="22791" y="41532"/>
                    </a:lnTo>
                    <a:lnTo>
                      <a:pt x="22791" y="26314"/>
                    </a:lnTo>
                    <a:lnTo>
                      <a:pt x="29183" y="19922"/>
                    </a:lnTo>
                    <a:cubicBezTo>
                      <a:pt x="29885" y="19220"/>
                      <a:pt x="29393" y="18010"/>
                      <a:pt x="28392" y="18010"/>
                    </a:cubicBezTo>
                    <a:lnTo>
                      <a:pt x="14951" y="18010"/>
                    </a:lnTo>
                    <a:cubicBezTo>
                      <a:pt x="13950" y="18010"/>
                      <a:pt x="13457" y="19220"/>
                      <a:pt x="14159" y="19922"/>
                    </a:cubicBezTo>
                    <a:lnTo>
                      <a:pt x="20551" y="26314"/>
                    </a:lnTo>
                    <a:lnTo>
                      <a:pt x="20551" y="41532"/>
                    </a:lnTo>
                    <a:lnTo>
                      <a:pt x="16056" y="41532"/>
                    </a:lnTo>
                    <a:cubicBezTo>
                      <a:pt x="15891" y="37948"/>
                      <a:pt x="14174" y="34618"/>
                      <a:pt x="11381" y="32392"/>
                    </a:cubicBezTo>
                    <a:cubicBezTo>
                      <a:pt x="7125" y="29136"/>
                      <a:pt x="4705" y="24014"/>
                      <a:pt x="4884" y="18667"/>
                    </a:cubicBezTo>
                    <a:cubicBezTo>
                      <a:pt x="5034" y="12932"/>
                      <a:pt x="8095" y="7675"/>
                      <a:pt x="13009" y="4718"/>
                    </a:cubicBezTo>
                    <a:cubicBezTo>
                      <a:pt x="15669" y="3117"/>
                      <a:pt x="18670" y="2309"/>
                      <a:pt x="21678" y="2309"/>
                    </a:cubicBezTo>
                    <a:close/>
                    <a:moveTo>
                      <a:pt x="27824" y="43773"/>
                    </a:moveTo>
                    <a:cubicBezTo>
                      <a:pt x="28765" y="43773"/>
                      <a:pt x="29512" y="44519"/>
                      <a:pt x="29512" y="45445"/>
                    </a:cubicBezTo>
                    <a:cubicBezTo>
                      <a:pt x="29512" y="46386"/>
                      <a:pt x="28765" y="47133"/>
                      <a:pt x="27824" y="47133"/>
                    </a:cubicBezTo>
                    <a:lnTo>
                      <a:pt x="15503" y="47133"/>
                    </a:lnTo>
                    <a:cubicBezTo>
                      <a:pt x="14577" y="47133"/>
                      <a:pt x="13830" y="46386"/>
                      <a:pt x="13830" y="45445"/>
                    </a:cubicBezTo>
                    <a:cubicBezTo>
                      <a:pt x="13830" y="44519"/>
                      <a:pt x="14577" y="43773"/>
                      <a:pt x="15503" y="43773"/>
                    </a:cubicBezTo>
                    <a:close/>
                    <a:moveTo>
                      <a:pt x="26704" y="49373"/>
                    </a:moveTo>
                    <a:cubicBezTo>
                      <a:pt x="27645" y="49373"/>
                      <a:pt x="28392" y="50120"/>
                      <a:pt x="28392" y="51046"/>
                    </a:cubicBezTo>
                    <a:cubicBezTo>
                      <a:pt x="28392" y="51987"/>
                      <a:pt x="27645" y="52734"/>
                      <a:pt x="26704" y="52734"/>
                    </a:cubicBezTo>
                    <a:lnTo>
                      <a:pt x="16623" y="52734"/>
                    </a:lnTo>
                    <a:cubicBezTo>
                      <a:pt x="15697" y="52734"/>
                      <a:pt x="14951" y="51987"/>
                      <a:pt x="14951" y="51046"/>
                    </a:cubicBezTo>
                    <a:cubicBezTo>
                      <a:pt x="14951" y="50120"/>
                      <a:pt x="15697" y="49373"/>
                      <a:pt x="16623" y="49373"/>
                    </a:cubicBezTo>
                    <a:close/>
                    <a:moveTo>
                      <a:pt x="21578" y="1"/>
                    </a:moveTo>
                    <a:cubicBezTo>
                      <a:pt x="16237" y="1"/>
                      <a:pt x="10917" y="2229"/>
                      <a:pt x="7140" y="6615"/>
                    </a:cubicBezTo>
                    <a:cubicBezTo>
                      <a:pt x="1" y="14919"/>
                      <a:pt x="1315" y="27509"/>
                      <a:pt x="10007" y="34170"/>
                    </a:cubicBezTo>
                    <a:cubicBezTo>
                      <a:pt x="12367" y="36051"/>
                      <a:pt x="13756" y="38904"/>
                      <a:pt x="13815" y="41936"/>
                    </a:cubicBezTo>
                    <a:cubicBezTo>
                      <a:pt x="11008" y="43250"/>
                      <a:pt x="10799" y="47148"/>
                      <a:pt x="13442" y="48776"/>
                    </a:cubicBezTo>
                    <a:cubicBezTo>
                      <a:pt x="11560" y="51360"/>
                      <a:pt x="13412" y="54974"/>
                      <a:pt x="16608" y="54974"/>
                    </a:cubicBezTo>
                    <a:lnTo>
                      <a:pt x="26689" y="54974"/>
                    </a:lnTo>
                    <a:cubicBezTo>
                      <a:pt x="28855" y="54974"/>
                      <a:pt x="30617" y="53211"/>
                      <a:pt x="30617" y="51046"/>
                    </a:cubicBezTo>
                    <a:cubicBezTo>
                      <a:pt x="30617" y="50239"/>
                      <a:pt x="30348" y="49433"/>
                      <a:pt x="29870" y="48776"/>
                    </a:cubicBezTo>
                    <a:cubicBezTo>
                      <a:pt x="32514" y="47163"/>
                      <a:pt x="32305" y="43265"/>
                      <a:pt x="29512" y="41936"/>
                    </a:cubicBezTo>
                    <a:cubicBezTo>
                      <a:pt x="29617" y="38799"/>
                      <a:pt x="31125" y="35872"/>
                      <a:pt x="33589" y="33946"/>
                    </a:cubicBezTo>
                    <a:cubicBezTo>
                      <a:pt x="42550" y="26732"/>
                      <a:pt x="43118" y="13291"/>
                      <a:pt x="34784" y="5345"/>
                    </a:cubicBezTo>
                    <a:lnTo>
                      <a:pt x="34814" y="5345"/>
                    </a:lnTo>
                    <a:cubicBezTo>
                      <a:pt x="31101" y="1766"/>
                      <a:pt x="26331" y="1"/>
                      <a:pt x="215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6" name="Google Shape;3068;p52">
                <a:extLst>
                  <a:ext uri="{FF2B5EF4-FFF2-40B4-BE49-F238E27FC236}">
                    <a16:creationId xmlns:a16="http://schemas.microsoft.com/office/drawing/2014/main" id="{2180F4AC-C073-A993-5F75-4FF300626B70}"/>
                  </a:ext>
                </a:extLst>
              </p:cNvPr>
              <p:cNvSpPr/>
              <p:nvPr/>
            </p:nvSpPr>
            <p:spPr>
              <a:xfrm>
                <a:off x="4723486" y="1926005"/>
                <a:ext cx="102443" cy="103981"/>
              </a:xfrm>
              <a:custGeom>
                <a:avLst/>
                <a:gdLst/>
                <a:ahLst/>
                <a:cxnLst/>
                <a:rect l="l" t="t" r="r" b="b"/>
                <a:pathLst>
                  <a:path w="13995" h="14205" extrusionOk="0">
                    <a:moveTo>
                      <a:pt x="12841" y="0"/>
                    </a:moveTo>
                    <a:cubicBezTo>
                      <a:pt x="12822" y="0"/>
                      <a:pt x="12804" y="1"/>
                      <a:pt x="12785" y="2"/>
                    </a:cubicBezTo>
                    <a:lnTo>
                      <a:pt x="12785" y="17"/>
                    </a:lnTo>
                    <a:cubicBezTo>
                      <a:pt x="5825" y="450"/>
                      <a:pt x="300" y="6080"/>
                      <a:pt x="16" y="13055"/>
                    </a:cubicBezTo>
                    <a:cubicBezTo>
                      <a:pt x="1" y="13682"/>
                      <a:pt x="479" y="14190"/>
                      <a:pt x="1106" y="14205"/>
                    </a:cubicBezTo>
                    <a:lnTo>
                      <a:pt x="1136" y="14205"/>
                    </a:lnTo>
                    <a:cubicBezTo>
                      <a:pt x="1733" y="14205"/>
                      <a:pt x="2241" y="13727"/>
                      <a:pt x="2256" y="13115"/>
                    </a:cubicBezTo>
                    <a:cubicBezTo>
                      <a:pt x="2495" y="7305"/>
                      <a:pt x="7095" y="2615"/>
                      <a:pt x="12890" y="2242"/>
                    </a:cubicBezTo>
                    <a:cubicBezTo>
                      <a:pt x="13517" y="2212"/>
                      <a:pt x="13995" y="1689"/>
                      <a:pt x="13965" y="1077"/>
                    </a:cubicBezTo>
                    <a:cubicBezTo>
                      <a:pt x="13936" y="468"/>
                      <a:pt x="13443" y="0"/>
                      <a:pt x="128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grpSp>
      </p:grpSp>
      <p:grpSp>
        <p:nvGrpSpPr>
          <p:cNvPr id="19" name="Group 18">
            <a:extLst>
              <a:ext uri="{FF2B5EF4-FFF2-40B4-BE49-F238E27FC236}">
                <a16:creationId xmlns:a16="http://schemas.microsoft.com/office/drawing/2014/main" id="{CB916871-E48A-611E-DECD-F03B2F4CCEE5}"/>
              </a:ext>
            </a:extLst>
          </p:cNvPr>
          <p:cNvGrpSpPr/>
          <p:nvPr/>
        </p:nvGrpSpPr>
        <p:grpSpPr>
          <a:xfrm>
            <a:off x="1651308" y="1812961"/>
            <a:ext cx="3437065" cy="2257333"/>
            <a:chOff x="1669781" y="1812961"/>
            <a:chExt cx="3437065" cy="2257333"/>
          </a:xfrm>
        </p:grpSpPr>
        <p:grpSp>
          <p:nvGrpSpPr>
            <p:cNvPr id="7" name="Google Shape;3073;p52">
              <a:extLst>
                <a:ext uri="{FF2B5EF4-FFF2-40B4-BE49-F238E27FC236}">
                  <a16:creationId xmlns:a16="http://schemas.microsoft.com/office/drawing/2014/main" id="{CE5F05D9-AD8A-BEA6-AA49-9C844EDBAB8B}"/>
                </a:ext>
              </a:extLst>
            </p:cNvPr>
            <p:cNvGrpSpPr/>
            <p:nvPr/>
          </p:nvGrpSpPr>
          <p:grpSpPr>
            <a:xfrm>
              <a:off x="2974011" y="1812961"/>
              <a:ext cx="745500" cy="745500"/>
              <a:chOff x="3369300" y="539500"/>
              <a:chExt cx="745500" cy="745500"/>
            </a:xfrm>
          </p:grpSpPr>
          <p:sp>
            <p:nvSpPr>
              <p:cNvPr id="8" name="Google Shape;3074;p52">
                <a:extLst>
                  <a:ext uri="{FF2B5EF4-FFF2-40B4-BE49-F238E27FC236}">
                    <a16:creationId xmlns:a16="http://schemas.microsoft.com/office/drawing/2014/main" id="{91A6A1FF-7419-0F32-AE0E-E0F3B2B394F9}"/>
                  </a:ext>
                </a:extLst>
              </p:cNvPr>
              <p:cNvSpPr/>
              <p:nvPr/>
            </p:nvSpPr>
            <p:spPr>
              <a:xfrm>
                <a:off x="3369300" y="539500"/>
                <a:ext cx="745500" cy="7455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grpSp>
            <p:nvGrpSpPr>
              <p:cNvPr id="9" name="Google Shape;3075;p52">
                <a:extLst>
                  <a:ext uri="{FF2B5EF4-FFF2-40B4-BE49-F238E27FC236}">
                    <a16:creationId xmlns:a16="http://schemas.microsoft.com/office/drawing/2014/main" id="{206A86F6-3243-47C5-F1B7-6924E0F56544}"/>
                  </a:ext>
                </a:extLst>
              </p:cNvPr>
              <p:cNvGrpSpPr/>
              <p:nvPr/>
            </p:nvGrpSpPr>
            <p:grpSpPr>
              <a:xfrm>
                <a:off x="3534084" y="716569"/>
                <a:ext cx="415931" cy="416151"/>
                <a:chOff x="5326775" y="546500"/>
                <a:chExt cx="994575" cy="995100"/>
              </a:xfrm>
            </p:grpSpPr>
            <p:sp>
              <p:nvSpPr>
                <p:cNvPr id="10" name="Google Shape;3076;p52">
                  <a:extLst>
                    <a:ext uri="{FF2B5EF4-FFF2-40B4-BE49-F238E27FC236}">
                      <a16:creationId xmlns:a16="http://schemas.microsoft.com/office/drawing/2014/main" id="{9AEF2743-5216-5949-9C1B-97FE958C8319}"/>
                    </a:ext>
                  </a:extLst>
                </p:cNvPr>
                <p:cNvSpPr/>
                <p:nvPr/>
              </p:nvSpPr>
              <p:spPr>
                <a:xfrm>
                  <a:off x="5326775" y="546500"/>
                  <a:ext cx="994575" cy="995100"/>
                </a:xfrm>
                <a:custGeom>
                  <a:avLst/>
                  <a:gdLst/>
                  <a:ahLst/>
                  <a:cxnLst/>
                  <a:rect l="l" t="t" r="r" b="b"/>
                  <a:pathLst>
                    <a:path w="39783" h="39804" extrusionOk="0">
                      <a:moveTo>
                        <a:pt x="37405" y="1593"/>
                      </a:moveTo>
                      <a:cubicBezTo>
                        <a:pt x="37841" y="1593"/>
                        <a:pt x="38191" y="1953"/>
                        <a:pt x="38191" y="2388"/>
                      </a:cubicBezTo>
                      <a:cubicBezTo>
                        <a:pt x="38191" y="2824"/>
                        <a:pt x="37841" y="3184"/>
                        <a:pt x="37405" y="3184"/>
                      </a:cubicBezTo>
                      <a:lnTo>
                        <a:pt x="2388" y="3184"/>
                      </a:lnTo>
                      <a:cubicBezTo>
                        <a:pt x="1943" y="3184"/>
                        <a:pt x="1593" y="2824"/>
                        <a:pt x="1593" y="2388"/>
                      </a:cubicBezTo>
                      <a:cubicBezTo>
                        <a:pt x="1593" y="1953"/>
                        <a:pt x="1943" y="1593"/>
                        <a:pt x="2388" y="1593"/>
                      </a:cubicBezTo>
                      <a:close/>
                      <a:moveTo>
                        <a:pt x="35814" y="4776"/>
                      </a:moveTo>
                      <a:lnTo>
                        <a:pt x="35814" y="27855"/>
                      </a:lnTo>
                      <a:cubicBezTo>
                        <a:pt x="35814" y="28290"/>
                        <a:pt x="35453" y="28651"/>
                        <a:pt x="35018" y="28651"/>
                      </a:cubicBezTo>
                      <a:lnTo>
                        <a:pt x="4776" y="28651"/>
                      </a:lnTo>
                      <a:cubicBezTo>
                        <a:pt x="4330" y="28651"/>
                        <a:pt x="3980" y="28290"/>
                        <a:pt x="3980" y="27855"/>
                      </a:cubicBezTo>
                      <a:lnTo>
                        <a:pt x="3980" y="4776"/>
                      </a:lnTo>
                      <a:close/>
                      <a:moveTo>
                        <a:pt x="19897" y="35018"/>
                      </a:moveTo>
                      <a:cubicBezTo>
                        <a:pt x="20767" y="35018"/>
                        <a:pt x="21489" y="35729"/>
                        <a:pt x="21489" y="36609"/>
                      </a:cubicBezTo>
                      <a:cubicBezTo>
                        <a:pt x="21489" y="37571"/>
                        <a:pt x="20703" y="38207"/>
                        <a:pt x="19883" y="38207"/>
                      </a:cubicBezTo>
                      <a:cubicBezTo>
                        <a:pt x="19489" y="38207"/>
                        <a:pt x="19088" y="38061"/>
                        <a:pt x="18762" y="37734"/>
                      </a:cubicBezTo>
                      <a:cubicBezTo>
                        <a:pt x="17764" y="36737"/>
                        <a:pt x="18475" y="35018"/>
                        <a:pt x="19897" y="35018"/>
                      </a:cubicBezTo>
                      <a:close/>
                      <a:moveTo>
                        <a:pt x="2388" y="1"/>
                      </a:moveTo>
                      <a:cubicBezTo>
                        <a:pt x="1062" y="1"/>
                        <a:pt x="1" y="1073"/>
                        <a:pt x="1" y="2388"/>
                      </a:cubicBezTo>
                      <a:cubicBezTo>
                        <a:pt x="1" y="3704"/>
                        <a:pt x="1062" y="4776"/>
                        <a:pt x="2388" y="4776"/>
                      </a:cubicBezTo>
                      <a:lnTo>
                        <a:pt x="2388" y="27855"/>
                      </a:lnTo>
                      <a:cubicBezTo>
                        <a:pt x="2388" y="29171"/>
                        <a:pt x="3449" y="30243"/>
                        <a:pt x="4776" y="30243"/>
                      </a:cubicBezTo>
                      <a:lnTo>
                        <a:pt x="19101" y="30243"/>
                      </a:lnTo>
                      <a:lnTo>
                        <a:pt x="19101" y="33543"/>
                      </a:lnTo>
                      <a:cubicBezTo>
                        <a:pt x="17541" y="33935"/>
                        <a:pt x="16533" y="35432"/>
                        <a:pt x="16735" y="37023"/>
                      </a:cubicBezTo>
                      <a:cubicBezTo>
                        <a:pt x="16936" y="38615"/>
                        <a:pt x="18284" y="39803"/>
                        <a:pt x="19897" y="39803"/>
                      </a:cubicBezTo>
                      <a:cubicBezTo>
                        <a:pt x="21499" y="39803"/>
                        <a:pt x="22847" y="38615"/>
                        <a:pt x="23048" y="37023"/>
                      </a:cubicBezTo>
                      <a:cubicBezTo>
                        <a:pt x="23250" y="35432"/>
                        <a:pt x="22242" y="33935"/>
                        <a:pt x="20693" y="33543"/>
                      </a:cubicBezTo>
                      <a:lnTo>
                        <a:pt x="20693" y="30243"/>
                      </a:lnTo>
                      <a:lnTo>
                        <a:pt x="35018" y="30243"/>
                      </a:lnTo>
                      <a:cubicBezTo>
                        <a:pt x="36334" y="30243"/>
                        <a:pt x="37405" y="29171"/>
                        <a:pt x="37405" y="27855"/>
                      </a:cubicBezTo>
                      <a:lnTo>
                        <a:pt x="37405" y="4776"/>
                      </a:lnTo>
                      <a:cubicBezTo>
                        <a:pt x="38721" y="4776"/>
                        <a:pt x="39782" y="3704"/>
                        <a:pt x="39782" y="2388"/>
                      </a:cubicBezTo>
                      <a:cubicBezTo>
                        <a:pt x="39782" y="1073"/>
                        <a:pt x="38721" y="1"/>
                        <a:pt x="37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11" name="Google Shape;3077;p52">
                  <a:extLst>
                    <a:ext uri="{FF2B5EF4-FFF2-40B4-BE49-F238E27FC236}">
                      <a16:creationId xmlns:a16="http://schemas.microsoft.com/office/drawing/2014/main" id="{9CDC230A-8F0E-F5CC-20C3-9641D406214B}"/>
                    </a:ext>
                  </a:extLst>
                </p:cNvPr>
                <p:cNvSpPr/>
                <p:nvPr/>
              </p:nvSpPr>
              <p:spPr>
                <a:xfrm>
                  <a:off x="5485950" y="1103600"/>
                  <a:ext cx="437475" cy="39825"/>
                </a:xfrm>
                <a:custGeom>
                  <a:avLst/>
                  <a:gdLst/>
                  <a:ahLst/>
                  <a:cxnLst/>
                  <a:rect l="l" t="t" r="r" b="b"/>
                  <a:pathLst>
                    <a:path w="17499" h="1593" extrusionOk="0">
                      <a:moveTo>
                        <a:pt x="796" y="0"/>
                      </a:moveTo>
                      <a:cubicBezTo>
                        <a:pt x="351" y="0"/>
                        <a:pt x="1" y="361"/>
                        <a:pt x="1" y="796"/>
                      </a:cubicBezTo>
                      <a:cubicBezTo>
                        <a:pt x="1" y="1231"/>
                        <a:pt x="351" y="1592"/>
                        <a:pt x="796" y="1592"/>
                      </a:cubicBezTo>
                      <a:lnTo>
                        <a:pt x="16713" y="1592"/>
                      </a:lnTo>
                      <a:cubicBezTo>
                        <a:pt x="17148" y="1592"/>
                        <a:pt x="17499" y="1231"/>
                        <a:pt x="17499" y="796"/>
                      </a:cubicBezTo>
                      <a:cubicBezTo>
                        <a:pt x="17499" y="361"/>
                        <a:pt x="17148" y="0"/>
                        <a:pt x="167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12" name="Google Shape;3078;p52">
                  <a:extLst>
                    <a:ext uri="{FF2B5EF4-FFF2-40B4-BE49-F238E27FC236}">
                      <a16:creationId xmlns:a16="http://schemas.microsoft.com/office/drawing/2014/main" id="{858ECC69-89EE-064E-A5EE-080D44C45799}"/>
                    </a:ext>
                  </a:extLst>
                </p:cNvPr>
                <p:cNvSpPr/>
                <p:nvPr/>
              </p:nvSpPr>
              <p:spPr>
                <a:xfrm>
                  <a:off x="5485950" y="944424"/>
                  <a:ext cx="676225" cy="39825"/>
                </a:xfrm>
                <a:custGeom>
                  <a:avLst/>
                  <a:gdLst/>
                  <a:ahLst/>
                  <a:cxnLst/>
                  <a:rect l="l" t="t" r="r" b="b"/>
                  <a:pathLst>
                    <a:path w="27049" h="1593" extrusionOk="0">
                      <a:moveTo>
                        <a:pt x="796" y="1"/>
                      </a:moveTo>
                      <a:cubicBezTo>
                        <a:pt x="351" y="1"/>
                        <a:pt x="1" y="361"/>
                        <a:pt x="1" y="797"/>
                      </a:cubicBezTo>
                      <a:cubicBezTo>
                        <a:pt x="1" y="1232"/>
                        <a:pt x="351" y="1592"/>
                        <a:pt x="796" y="1592"/>
                      </a:cubicBezTo>
                      <a:lnTo>
                        <a:pt x="26263" y="1592"/>
                      </a:lnTo>
                      <a:cubicBezTo>
                        <a:pt x="26698" y="1592"/>
                        <a:pt x="27049" y="1232"/>
                        <a:pt x="27049" y="797"/>
                      </a:cubicBezTo>
                      <a:cubicBezTo>
                        <a:pt x="27049" y="361"/>
                        <a:pt x="26698" y="1"/>
                        <a:pt x="262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13" name="Google Shape;3079;p52">
                  <a:extLst>
                    <a:ext uri="{FF2B5EF4-FFF2-40B4-BE49-F238E27FC236}">
                      <a16:creationId xmlns:a16="http://schemas.microsoft.com/office/drawing/2014/main" id="{DEA82F2E-352C-3A10-B185-A463C6E5FAD2}"/>
                    </a:ext>
                  </a:extLst>
                </p:cNvPr>
                <p:cNvSpPr/>
                <p:nvPr/>
              </p:nvSpPr>
              <p:spPr>
                <a:xfrm>
                  <a:off x="5485950" y="785250"/>
                  <a:ext cx="676225" cy="39825"/>
                </a:xfrm>
                <a:custGeom>
                  <a:avLst/>
                  <a:gdLst/>
                  <a:ahLst/>
                  <a:cxnLst/>
                  <a:rect l="l" t="t" r="r" b="b"/>
                  <a:pathLst>
                    <a:path w="27049" h="1593" extrusionOk="0">
                      <a:moveTo>
                        <a:pt x="796" y="1"/>
                      </a:moveTo>
                      <a:cubicBezTo>
                        <a:pt x="351" y="1"/>
                        <a:pt x="1" y="362"/>
                        <a:pt x="1" y="797"/>
                      </a:cubicBezTo>
                      <a:cubicBezTo>
                        <a:pt x="1" y="1232"/>
                        <a:pt x="351" y="1593"/>
                        <a:pt x="796" y="1593"/>
                      </a:cubicBezTo>
                      <a:lnTo>
                        <a:pt x="26263" y="1593"/>
                      </a:lnTo>
                      <a:cubicBezTo>
                        <a:pt x="26698" y="1593"/>
                        <a:pt x="27049" y="1232"/>
                        <a:pt x="27049" y="797"/>
                      </a:cubicBezTo>
                      <a:cubicBezTo>
                        <a:pt x="27049" y="362"/>
                        <a:pt x="26698" y="1"/>
                        <a:pt x="262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grpSp>
        </p:grpSp>
        <p:sp>
          <p:nvSpPr>
            <p:cNvPr id="14" name="Rectangle 13">
              <a:extLst>
                <a:ext uri="{FF2B5EF4-FFF2-40B4-BE49-F238E27FC236}">
                  <a16:creationId xmlns:a16="http://schemas.microsoft.com/office/drawing/2014/main" id="{C5F3DD8C-D6DC-1F0B-F014-959E743CD20F}"/>
                </a:ext>
              </a:extLst>
            </p:cNvPr>
            <p:cNvSpPr/>
            <p:nvPr/>
          </p:nvSpPr>
          <p:spPr>
            <a:xfrm>
              <a:off x="1669781" y="2526410"/>
              <a:ext cx="3437065" cy="1543884"/>
            </a:xfrm>
            <a:prstGeom prst="rect">
              <a:avLst/>
            </a:prstGeom>
          </p:spPr>
          <p:txBody>
            <a:bodyPr wrap="square">
              <a:spAutoFit/>
            </a:bodyPr>
            <a:lstStyle/>
            <a:p>
              <a:pPr algn="just">
                <a:lnSpc>
                  <a:spcPct val="150000"/>
                </a:lnSpc>
              </a:pPr>
              <a:r>
                <a:rPr lang="vi-VN" sz="2200" dirty="0">
                  <a:solidFill>
                    <a:schemeClr val="tx1"/>
                  </a:solidFill>
                  <a:latin typeface="UTM Avo" panose="02040603050506020204" pitchFamily="18"/>
                </a:rPr>
                <a:t>Một nguyên tố hóa học được đặc trưng bởi số proton trong nguyên tử. </a:t>
              </a:r>
              <a:endParaRPr lang="en-US" sz="2200" dirty="0">
                <a:solidFill>
                  <a:schemeClr val="tx1"/>
                </a:solidFill>
                <a:latin typeface="UTM Avo" panose="02040603050506020204" pitchFamily="18"/>
              </a:endParaRPr>
            </a:p>
          </p:txBody>
        </p:sp>
      </p:grpSp>
      <p:sp>
        <p:nvSpPr>
          <p:cNvPr id="15" name="Rectangle 14">
            <a:extLst>
              <a:ext uri="{FF2B5EF4-FFF2-40B4-BE49-F238E27FC236}">
                <a16:creationId xmlns:a16="http://schemas.microsoft.com/office/drawing/2014/main" id="{5802DA6A-03AF-5167-625D-BF16E2A104BB}"/>
              </a:ext>
            </a:extLst>
          </p:cNvPr>
          <p:cNvSpPr/>
          <p:nvPr/>
        </p:nvSpPr>
        <p:spPr>
          <a:xfrm>
            <a:off x="6248677" y="2524844"/>
            <a:ext cx="4447627" cy="2051716"/>
          </a:xfrm>
          <a:prstGeom prst="rect">
            <a:avLst/>
          </a:prstGeom>
        </p:spPr>
        <p:txBody>
          <a:bodyPr wrap="square">
            <a:spAutoFit/>
          </a:bodyPr>
          <a:lstStyle/>
          <a:p>
            <a:pPr algn="just">
              <a:lnSpc>
                <a:spcPct val="150000"/>
              </a:lnSpc>
            </a:pPr>
            <a:r>
              <a:rPr lang="vi-VN" sz="2200" dirty="0">
                <a:solidFill>
                  <a:schemeClr val="tx1"/>
                </a:solidFill>
                <a:latin typeface="UTM Avo" panose="02040603050506020204" pitchFamily="18"/>
              </a:rPr>
              <a:t>Hình vẽ mô tả những nguyên tử khác nhau nhưng cùng có 6 proton trong nguyên tử nên thuộc cùng nguyên tố carbon. </a:t>
            </a:r>
            <a:endParaRPr lang="en-US" sz="2200" dirty="0">
              <a:solidFill>
                <a:schemeClr val="tx1"/>
              </a:solidFill>
              <a:latin typeface="UTM Avo" panose="02040603050506020204" pitchFamily="18"/>
            </a:endParaRPr>
          </a:p>
        </p:txBody>
      </p:sp>
      <p:sp>
        <p:nvSpPr>
          <p:cNvPr id="16" name="Right Arrow 15">
            <a:extLst>
              <a:ext uri="{FF2B5EF4-FFF2-40B4-BE49-F238E27FC236}">
                <a16:creationId xmlns:a16="http://schemas.microsoft.com/office/drawing/2014/main" id="{3190DF15-025B-8164-7937-237A63AB7A2C}"/>
              </a:ext>
            </a:extLst>
          </p:cNvPr>
          <p:cNvSpPr/>
          <p:nvPr/>
        </p:nvSpPr>
        <p:spPr>
          <a:xfrm>
            <a:off x="1676604" y="5467539"/>
            <a:ext cx="883803" cy="62445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sp>
        <p:nvSpPr>
          <p:cNvPr id="17" name="Rectangle 16">
            <a:extLst>
              <a:ext uri="{FF2B5EF4-FFF2-40B4-BE49-F238E27FC236}">
                <a16:creationId xmlns:a16="http://schemas.microsoft.com/office/drawing/2014/main" id="{57DDD2C1-9A6D-423B-7494-45114206BE47}"/>
              </a:ext>
            </a:extLst>
          </p:cNvPr>
          <p:cNvSpPr/>
          <p:nvPr/>
        </p:nvSpPr>
        <p:spPr>
          <a:xfrm>
            <a:off x="2974011" y="5160137"/>
            <a:ext cx="6873887" cy="1036053"/>
          </a:xfrm>
          <a:prstGeom prst="rect">
            <a:avLst/>
          </a:prstGeom>
        </p:spPr>
        <p:txBody>
          <a:bodyPr wrap="square">
            <a:spAutoFit/>
          </a:bodyPr>
          <a:lstStyle/>
          <a:p>
            <a:pPr algn="just">
              <a:lnSpc>
                <a:spcPct val="150000"/>
              </a:lnSpc>
            </a:pPr>
            <a:r>
              <a:rPr lang="en-US" sz="2200" dirty="0" err="1">
                <a:solidFill>
                  <a:schemeClr val="tx1"/>
                </a:solidFill>
                <a:latin typeface="UTM Avo" panose="02040603050506020204" pitchFamily="18"/>
              </a:rPr>
              <a:t>Các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nguyên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tử</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của</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cùng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nguyên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tố</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hóa</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học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đều</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có</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tính</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chất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hóa</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học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giống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nhau</a:t>
            </a:r>
            <a:r>
              <a:rPr lang="en-US" sz="2200" dirty="0">
                <a:solidFill>
                  <a:schemeClr val="tx1"/>
                </a:solidFill>
                <a:latin typeface="UTM Avo" panose="02040603050506020204" pitchFamily="18"/>
              </a:rPr>
              <a:t>.</a:t>
            </a:r>
          </a:p>
        </p:txBody>
      </p:sp>
    </p:spTree>
    <p:extLst>
      <p:ext uri="{BB962C8B-B14F-4D97-AF65-F5344CB8AC3E}">
        <p14:creationId xmlns:p14="http://schemas.microsoft.com/office/powerpoint/2010/main" val="361374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0-#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5" grpId="0"/>
      <p:bldP spid="16" grpId="0" animBg="1"/>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71034669-CD43-3701-2A10-3E566AF561A2}"/>
              </a:ext>
            </a:extLst>
          </p:cNvPr>
          <p:cNvSpPr/>
          <p:nvPr/>
        </p:nvSpPr>
        <p:spPr>
          <a:xfrm>
            <a:off x="1617886" y="1832498"/>
            <a:ext cx="9160950" cy="2229841"/>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vi-VN" sz="2400" dirty="0">
                <a:latin typeface="UTM Avo" panose="02040603050506020204" pitchFamily="18"/>
              </a:rPr>
              <a:t>Liên minh Quốc tế về Hóa học thuần túy và Hóa học ứng dụng (IUPAC) đã công bố tìm thấy 118 nguyên tố hóa học </a:t>
            </a:r>
            <a:r>
              <a:rPr lang="en-US" sz="2400" dirty="0">
                <a:latin typeface="UTM Avo" panose="02040603050506020204" pitchFamily="18"/>
              </a:rPr>
              <a:t>:</a:t>
            </a:r>
            <a:endParaRPr lang="vi-VN" sz="2400" dirty="0">
              <a:latin typeface="UTM Avo" panose="02040603050506020204" pitchFamily="18"/>
            </a:endParaRPr>
          </a:p>
          <a:p>
            <a:pPr marL="342900" indent="-342900" algn="just">
              <a:lnSpc>
                <a:spcPct val="150000"/>
              </a:lnSpc>
              <a:buFont typeface="Wingdings" panose="05000000000000000000" pitchFamily="2" charset="2"/>
              <a:buChar char="Ø"/>
            </a:pPr>
            <a:r>
              <a:rPr lang="vi-VN" sz="2400" dirty="0">
                <a:latin typeface="UTM Avo" panose="02040603050506020204" pitchFamily="18"/>
              </a:rPr>
              <a:t>Nguyên tố trong tự nhiên: </a:t>
            </a:r>
            <a:r>
              <a:rPr lang="en-US" sz="2400" dirty="0">
                <a:latin typeface="UTM Avo" panose="02040603050506020204" pitchFamily="18"/>
              </a:rPr>
              <a:t>&gt;</a:t>
            </a:r>
            <a:r>
              <a:rPr lang="vi-VN" sz="2400" dirty="0">
                <a:latin typeface="UTM Avo" panose="02040603050506020204" pitchFamily="18"/>
              </a:rPr>
              <a:t> 90 nguyên tố</a:t>
            </a:r>
          </a:p>
          <a:p>
            <a:pPr marL="342900" indent="-342900" algn="just">
              <a:lnSpc>
                <a:spcPct val="150000"/>
              </a:lnSpc>
              <a:buFont typeface="Wingdings" panose="05000000000000000000" pitchFamily="2" charset="2"/>
              <a:buChar char="Ø"/>
            </a:pPr>
            <a:r>
              <a:rPr lang="vi-VN" sz="2400" dirty="0">
                <a:latin typeface="UTM Avo" panose="02040603050506020204" pitchFamily="18"/>
              </a:rPr>
              <a:t>Còn lại là nguyên tố nhân tạo</a:t>
            </a:r>
          </a:p>
        </p:txBody>
      </p:sp>
      <p:pic>
        <p:nvPicPr>
          <p:cNvPr id="3" name="Picture 2">
            <a:extLst>
              <a:ext uri="{FF2B5EF4-FFF2-40B4-BE49-F238E27FC236}">
                <a16:creationId xmlns:a16="http://schemas.microsoft.com/office/drawing/2014/main" id="{2D0F33EA-FD6F-ED77-95D9-3DE1A60D98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4855" y="4062338"/>
            <a:ext cx="7122290" cy="2795661"/>
          </a:xfrm>
          <a:prstGeom prst="rect">
            <a:avLst/>
          </a:prstGeom>
        </p:spPr>
      </p:pic>
      <p:sp>
        <p:nvSpPr>
          <p:cNvPr id="4" name="Rectangle 3">
            <a:extLst>
              <a:ext uri="{FF2B5EF4-FFF2-40B4-BE49-F238E27FC236}">
                <a16:creationId xmlns:a16="http://schemas.microsoft.com/office/drawing/2014/main" id="{98D1E71B-5EC2-B9F5-E17E-0DD5B9ED81CB}"/>
              </a:ext>
            </a:extLst>
          </p:cNvPr>
          <p:cNvSpPr/>
          <p:nvPr/>
        </p:nvSpPr>
        <p:spPr>
          <a:xfrm>
            <a:off x="3542615" y="4423613"/>
            <a:ext cx="4837235" cy="1675843"/>
          </a:xfrm>
          <a:prstGeom prst="rect">
            <a:avLst/>
          </a:prstGeom>
        </p:spPr>
        <p:txBody>
          <a:bodyPr wrap="square">
            <a:spAutoFit/>
          </a:bodyPr>
          <a:lstStyle/>
          <a:p>
            <a:pPr algn="ctr">
              <a:lnSpc>
                <a:spcPct val="150000"/>
              </a:lnSpc>
            </a:pPr>
            <a:r>
              <a:rPr lang="en-US" sz="2400" dirty="0" err="1">
                <a:solidFill>
                  <a:schemeClr val="tx1"/>
                </a:solidFill>
                <a:latin typeface="UTM Avo" panose="02040603050506020204" pitchFamily="18"/>
              </a:rPr>
              <a:t>Hãy</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nêu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các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nguyên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tố</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trong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tự</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nhiên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và</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các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nguyên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tố</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nhân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tạo</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mà</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em</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biết</a:t>
            </a:r>
            <a:r>
              <a:rPr lang="en-US" sz="2400" dirty="0">
                <a:solidFill>
                  <a:schemeClr val="tx1"/>
                </a:solidFill>
                <a:latin typeface="UTM Avo" panose="02040603050506020204" pitchFamily="18"/>
              </a:rPr>
              <a:t>. </a:t>
            </a:r>
          </a:p>
        </p:txBody>
      </p:sp>
    </p:spTree>
    <p:extLst>
      <p:ext uri="{BB962C8B-B14F-4D97-AF65-F5344CB8AC3E}">
        <p14:creationId xmlns:p14="http://schemas.microsoft.com/office/powerpoint/2010/main" val="3880041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grpSp>
        <p:nvGrpSpPr>
          <p:cNvPr id="2" name="Google Shape;3039;p51">
            <a:extLst>
              <a:ext uri="{FF2B5EF4-FFF2-40B4-BE49-F238E27FC236}">
                <a16:creationId xmlns:a16="http://schemas.microsoft.com/office/drawing/2014/main" id="{37ED2C62-2DF7-A674-5047-E9E5A8D067B8}"/>
              </a:ext>
            </a:extLst>
          </p:cNvPr>
          <p:cNvGrpSpPr/>
          <p:nvPr/>
        </p:nvGrpSpPr>
        <p:grpSpPr>
          <a:xfrm>
            <a:off x="1580678" y="2643656"/>
            <a:ext cx="821665" cy="784801"/>
            <a:chOff x="1871175" y="2032225"/>
            <a:chExt cx="1041475" cy="994975"/>
          </a:xfrm>
        </p:grpSpPr>
        <p:sp>
          <p:nvSpPr>
            <p:cNvPr id="3" name="Google Shape;3040;p51">
              <a:extLst>
                <a:ext uri="{FF2B5EF4-FFF2-40B4-BE49-F238E27FC236}">
                  <a16:creationId xmlns:a16="http://schemas.microsoft.com/office/drawing/2014/main" id="{B730FFBD-E5DF-828D-B77F-35E825BC401E}"/>
                </a:ext>
              </a:extLst>
            </p:cNvPr>
            <p:cNvSpPr/>
            <p:nvPr/>
          </p:nvSpPr>
          <p:spPr>
            <a:xfrm>
              <a:off x="2587975" y="2363725"/>
              <a:ext cx="216225" cy="199025"/>
            </a:xfrm>
            <a:custGeom>
              <a:avLst/>
              <a:gdLst/>
              <a:ahLst/>
              <a:cxnLst/>
              <a:rect l="l" t="t" r="r" b="b"/>
              <a:pathLst>
                <a:path w="8649" h="7961" extrusionOk="0">
                  <a:moveTo>
                    <a:pt x="4308" y="1590"/>
                  </a:moveTo>
                  <a:cubicBezTo>
                    <a:pt x="4755" y="1590"/>
                    <a:pt x="5193" y="1719"/>
                    <a:pt x="5571" y="1961"/>
                  </a:cubicBezTo>
                  <a:cubicBezTo>
                    <a:pt x="6537" y="2566"/>
                    <a:pt x="6940" y="3765"/>
                    <a:pt x="6537" y="4826"/>
                  </a:cubicBezTo>
                  <a:cubicBezTo>
                    <a:pt x="6173" y="5769"/>
                    <a:pt x="5275" y="6367"/>
                    <a:pt x="4305" y="6367"/>
                  </a:cubicBezTo>
                  <a:cubicBezTo>
                    <a:pt x="4173" y="6367"/>
                    <a:pt x="4039" y="6356"/>
                    <a:pt x="3905" y="6333"/>
                  </a:cubicBezTo>
                  <a:cubicBezTo>
                    <a:pt x="2780" y="6142"/>
                    <a:pt x="1942" y="5187"/>
                    <a:pt x="1910" y="4041"/>
                  </a:cubicBezTo>
                  <a:cubicBezTo>
                    <a:pt x="1879" y="2906"/>
                    <a:pt x="2664" y="1908"/>
                    <a:pt x="3767" y="1654"/>
                  </a:cubicBezTo>
                  <a:cubicBezTo>
                    <a:pt x="3947" y="1611"/>
                    <a:pt x="4128" y="1590"/>
                    <a:pt x="4308" y="1590"/>
                  </a:cubicBezTo>
                  <a:close/>
                  <a:moveTo>
                    <a:pt x="4306" y="1"/>
                  </a:moveTo>
                  <a:cubicBezTo>
                    <a:pt x="3758" y="1"/>
                    <a:pt x="3202" y="113"/>
                    <a:pt x="2674" y="348"/>
                  </a:cubicBezTo>
                  <a:cubicBezTo>
                    <a:pt x="945" y="1123"/>
                    <a:pt x="0" y="3012"/>
                    <a:pt x="425" y="4869"/>
                  </a:cubicBezTo>
                  <a:cubicBezTo>
                    <a:pt x="658" y="5887"/>
                    <a:pt x="1295" y="6789"/>
                    <a:pt x="2186" y="7352"/>
                  </a:cubicBezTo>
                  <a:cubicBezTo>
                    <a:pt x="2837" y="7761"/>
                    <a:pt x="3570" y="7961"/>
                    <a:pt x="4299" y="7961"/>
                  </a:cubicBezTo>
                  <a:cubicBezTo>
                    <a:pt x="5364" y="7961"/>
                    <a:pt x="6420" y="7534"/>
                    <a:pt x="7195" y="6715"/>
                  </a:cubicBezTo>
                  <a:cubicBezTo>
                    <a:pt x="8500" y="5336"/>
                    <a:pt x="8648" y="3224"/>
                    <a:pt x="7545" y="1675"/>
                  </a:cubicBezTo>
                  <a:cubicBezTo>
                    <a:pt x="6784" y="596"/>
                    <a:pt x="5564" y="1"/>
                    <a:pt x="430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4" name="Google Shape;3041;p51">
              <a:extLst>
                <a:ext uri="{FF2B5EF4-FFF2-40B4-BE49-F238E27FC236}">
                  <a16:creationId xmlns:a16="http://schemas.microsoft.com/office/drawing/2014/main" id="{3373BC99-A419-841A-5487-D762300F5105}"/>
                </a:ext>
              </a:extLst>
            </p:cNvPr>
            <p:cNvSpPr/>
            <p:nvPr/>
          </p:nvSpPr>
          <p:spPr>
            <a:xfrm>
              <a:off x="2432250" y="2160950"/>
              <a:ext cx="224500" cy="199225"/>
            </a:xfrm>
            <a:custGeom>
              <a:avLst/>
              <a:gdLst/>
              <a:ahLst/>
              <a:cxnLst/>
              <a:rect l="l" t="t" r="r" b="b"/>
              <a:pathLst>
                <a:path w="8980" h="7969" extrusionOk="0">
                  <a:moveTo>
                    <a:pt x="4070" y="1600"/>
                  </a:moveTo>
                  <a:cubicBezTo>
                    <a:pt x="4417" y="1600"/>
                    <a:pt x="4770" y="1677"/>
                    <a:pt x="5105" y="1838"/>
                  </a:cubicBezTo>
                  <a:cubicBezTo>
                    <a:pt x="7025" y="2761"/>
                    <a:pt x="6866" y="5541"/>
                    <a:pt x="4860" y="6242"/>
                  </a:cubicBezTo>
                  <a:cubicBezTo>
                    <a:pt x="4585" y="6339"/>
                    <a:pt x="4312" y="6384"/>
                    <a:pt x="4049" y="6384"/>
                  </a:cubicBezTo>
                  <a:cubicBezTo>
                    <a:pt x="2397" y="6384"/>
                    <a:pt x="1125" y="4609"/>
                    <a:pt x="1921" y="2952"/>
                  </a:cubicBezTo>
                  <a:cubicBezTo>
                    <a:pt x="2333" y="2098"/>
                    <a:pt x="3183" y="1600"/>
                    <a:pt x="4070" y="1600"/>
                  </a:cubicBezTo>
                  <a:close/>
                  <a:moveTo>
                    <a:pt x="4097" y="1"/>
                  </a:moveTo>
                  <a:cubicBezTo>
                    <a:pt x="3660" y="1"/>
                    <a:pt x="3207" y="75"/>
                    <a:pt x="2749" y="236"/>
                  </a:cubicBezTo>
                  <a:cubicBezTo>
                    <a:pt x="1231" y="766"/>
                    <a:pt x="181" y="2156"/>
                    <a:pt x="96" y="3769"/>
                  </a:cubicBezTo>
                  <a:cubicBezTo>
                    <a:pt x="1" y="5372"/>
                    <a:pt x="892" y="6878"/>
                    <a:pt x="2346" y="7579"/>
                  </a:cubicBezTo>
                  <a:cubicBezTo>
                    <a:pt x="2899" y="7843"/>
                    <a:pt x="3484" y="7969"/>
                    <a:pt x="4060" y="7969"/>
                  </a:cubicBezTo>
                  <a:cubicBezTo>
                    <a:pt x="5540" y="7969"/>
                    <a:pt x="6964" y="7142"/>
                    <a:pt x="7651" y="5722"/>
                  </a:cubicBezTo>
                  <a:cubicBezTo>
                    <a:pt x="8980" y="2964"/>
                    <a:pt x="6859" y="1"/>
                    <a:pt x="409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5" name="Google Shape;3042;p51">
              <a:extLst>
                <a:ext uri="{FF2B5EF4-FFF2-40B4-BE49-F238E27FC236}">
                  <a16:creationId xmlns:a16="http://schemas.microsoft.com/office/drawing/2014/main" id="{CB309653-061E-0FA6-19A7-F10C56990B05}"/>
                </a:ext>
              </a:extLst>
            </p:cNvPr>
            <p:cNvSpPr/>
            <p:nvPr/>
          </p:nvSpPr>
          <p:spPr>
            <a:xfrm>
              <a:off x="2152100" y="2160950"/>
              <a:ext cx="224475" cy="199225"/>
            </a:xfrm>
            <a:custGeom>
              <a:avLst/>
              <a:gdLst/>
              <a:ahLst/>
              <a:cxnLst/>
              <a:rect l="l" t="t" r="r" b="b"/>
              <a:pathLst>
                <a:path w="8979" h="7969" extrusionOk="0">
                  <a:moveTo>
                    <a:pt x="4919" y="1602"/>
                  </a:moveTo>
                  <a:cubicBezTo>
                    <a:pt x="5029" y="1602"/>
                    <a:pt x="5141" y="1610"/>
                    <a:pt x="5254" y="1626"/>
                  </a:cubicBezTo>
                  <a:cubicBezTo>
                    <a:pt x="6378" y="1785"/>
                    <a:pt x="7238" y="2719"/>
                    <a:pt x="7302" y="3854"/>
                  </a:cubicBezTo>
                  <a:cubicBezTo>
                    <a:pt x="7365" y="4990"/>
                    <a:pt x="6612" y="6019"/>
                    <a:pt x="5519" y="6305"/>
                  </a:cubicBezTo>
                  <a:cubicBezTo>
                    <a:pt x="5324" y="6354"/>
                    <a:pt x="5127" y="6378"/>
                    <a:pt x="4932" y="6378"/>
                  </a:cubicBezTo>
                  <a:cubicBezTo>
                    <a:pt x="4027" y="6378"/>
                    <a:pt x="3172" y="5869"/>
                    <a:pt x="2771" y="5021"/>
                  </a:cubicBezTo>
                  <a:cubicBezTo>
                    <a:pt x="2495" y="4459"/>
                    <a:pt x="2452" y="3801"/>
                    <a:pt x="2664" y="3207"/>
                  </a:cubicBezTo>
                  <a:cubicBezTo>
                    <a:pt x="2999" y="2233"/>
                    <a:pt x="3918" y="1602"/>
                    <a:pt x="4919" y="1602"/>
                  </a:cubicBezTo>
                  <a:close/>
                  <a:moveTo>
                    <a:pt x="4882" y="0"/>
                  </a:moveTo>
                  <a:cubicBezTo>
                    <a:pt x="2126" y="0"/>
                    <a:pt x="1" y="2956"/>
                    <a:pt x="1338" y="5722"/>
                  </a:cubicBezTo>
                  <a:cubicBezTo>
                    <a:pt x="2025" y="7142"/>
                    <a:pt x="3444" y="7969"/>
                    <a:pt x="4924" y="7969"/>
                  </a:cubicBezTo>
                  <a:cubicBezTo>
                    <a:pt x="5501" y="7969"/>
                    <a:pt x="6087" y="7843"/>
                    <a:pt x="6644" y="7579"/>
                  </a:cubicBezTo>
                  <a:cubicBezTo>
                    <a:pt x="8087" y="6878"/>
                    <a:pt x="8978" y="5372"/>
                    <a:pt x="8893" y="3769"/>
                  </a:cubicBezTo>
                  <a:cubicBezTo>
                    <a:pt x="8798" y="2156"/>
                    <a:pt x="7747" y="766"/>
                    <a:pt x="6230" y="236"/>
                  </a:cubicBezTo>
                  <a:cubicBezTo>
                    <a:pt x="5772" y="75"/>
                    <a:pt x="5319" y="0"/>
                    <a:pt x="4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6" name="Google Shape;3043;p51">
              <a:extLst>
                <a:ext uri="{FF2B5EF4-FFF2-40B4-BE49-F238E27FC236}">
                  <a16:creationId xmlns:a16="http://schemas.microsoft.com/office/drawing/2014/main" id="{4767A7F4-45F7-645D-2189-77C875590F9D}"/>
                </a:ext>
              </a:extLst>
            </p:cNvPr>
            <p:cNvSpPr/>
            <p:nvPr/>
          </p:nvSpPr>
          <p:spPr>
            <a:xfrm>
              <a:off x="2012850" y="2363650"/>
              <a:ext cx="210650" cy="199100"/>
            </a:xfrm>
            <a:custGeom>
              <a:avLst/>
              <a:gdLst/>
              <a:ahLst/>
              <a:cxnLst/>
              <a:rect l="l" t="t" r="r" b="b"/>
              <a:pathLst>
                <a:path w="8426" h="7964" extrusionOk="0">
                  <a:moveTo>
                    <a:pt x="4016" y="1595"/>
                  </a:moveTo>
                  <a:cubicBezTo>
                    <a:pt x="4193" y="1595"/>
                    <a:pt x="4372" y="1615"/>
                    <a:pt x="4552" y="1657"/>
                  </a:cubicBezTo>
                  <a:cubicBezTo>
                    <a:pt x="6632" y="2124"/>
                    <a:pt x="7099" y="4872"/>
                    <a:pt x="5295" y="6007"/>
                  </a:cubicBezTo>
                  <a:cubicBezTo>
                    <a:pt x="4886" y="6262"/>
                    <a:pt x="4453" y="6377"/>
                    <a:pt x="4033" y="6377"/>
                  </a:cubicBezTo>
                  <a:cubicBezTo>
                    <a:pt x="2602" y="6377"/>
                    <a:pt x="1329" y="5050"/>
                    <a:pt x="1698" y="3450"/>
                  </a:cubicBezTo>
                  <a:cubicBezTo>
                    <a:pt x="1953" y="2346"/>
                    <a:pt x="2931" y="1595"/>
                    <a:pt x="4016" y="1595"/>
                  </a:cubicBezTo>
                  <a:close/>
                  <a:moveTo>
                    <a:pt x="4021" y="1"/>
                  </a:moveTo>
                  <a:cubicBezTo>
                    <a:pt x="3804" y="1"/>
                    <a:pt x="3584" y="18"/>
                    <a:pt x="3364" y="54"/>
                  </a:cubicBezTo>
                  <a:cubicBezTo>
                    <a:pt x="1496" y="373"/>
                    <a:pt x="106" y="1975"/>
                    <a:pt x="53" y="3864"/>
                  </a:cubicBezTo>
                  <a:cubicBezTo>
                    <a:pt x="0" y="5763"/>
                    <a:pt x="1295" y="7440"/>
                    <a:pt x="3141" y="7864"/>
                  </a:cubicBezTo>
                  <a:cubicBezTo>
                    <a:pt x="3435" y="7931"/>
                    <a:pt x="3732" y="7964"/>
                    <a:pt x="4029" y="7964"/>
                  </a:cubicBezTo>
                  <a:cubicBezTo>
                    <a:pt x="4772" y="7964"/>
                    <a:pt x="5507" y="7757"/>
                    <a:pt x="6144" y="7355"/>
                  </a:cubicBezTo>
                  <a:cubicBezTo>
                    <a:pt x="7757" y="6336"/>
                    <a:pt x="8426" y="4341"/>
                    <a:pt x="7746" y="2559"/>
                  </a:cubicBezTo>
                  <a:cubicBezTo>
                    <a:pt x="7156" y="994"/>
                    <a:pt x="5657" y="1"/>
                    <a:pt x="40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7" name="Google Shape;3044;p51">
              <a:extLst>
                <a:ext uri="{FF2B5EF4-FFF2-40B4-BE49-F238E27FC236}">
                  <a16:creationId xmlns:a16="http://schemas.microsoft.com/office/drawing/2014/main" id="{81609B51-C3FC-FEAD-77EE-E168C03B4625}"/>
                </a:ext>
              </a:extLst>
            </p:cNvPr>
            <p:cNvSpPr/>
            <p:nvPr/>
          </p:nvSpPr>
          <p:spPr>
            <a:xfrm>
              <a:off x="2040825" y="2616075"/>
              <a:ext cx="237050" cy="199100"/>
            </a:xfrm>
            <a:custGeom>
              <a:avLst/>
              <a:gdLst/>
              <a:ahLst/>
              <a:cxnLst/>
              <a:rect l="l" t="t" r="r" b="b"/>
              <a:pathLst>
                <a:path w="9482" h="7964" extrusionOk="0">
                  <a:moveTo>
                    <a:pt x="5251" y="1575"/>
                  </a:moveTo>
                  <a:cubicBezTo>
                    <a:pt x="5331" y="1575"/>
                    <a:pt x="5412" y="1579"/>
                    <a:pt x="5492" y="1587"/>
                  </a:cubicBezTo>
                  <a:cubicBezTo>
                    <a:pt x="6627" y="1704"/>
                    <a:pt x="7519" y="2606"/>
                    <a:pt x="7625" y="3741"/>
                  </a:cubicBezTo>
                  <a:cubicBezTo>
                    <a:pt x="7731" y="4866"/>
                    <a:pt x="7020" y="5917"/>
                    <a:pt x="5927" y="6246"/>
                  </a:cubicBezTo>
                  <a:cubicBezTo>
                    <a:pt x="5700" y="6314"/>
                    <a:pt x="5470" y="6347"/>
                    <a:pt x="5242" y="6347"/>
                  </a:cubicBezTo>
                  <a:cubicBezTo>
                    <a:pt x="4383" y="6347"/>
                    <a:pt x="3564" y="5877"/>
                    <a:pt x="3136" y="5089"/>
                  </a:cubicBezTo>
                  <a:cubicBezTo>
                    <a:pt x="2606" y="4081"/>
                    <a:pt x="2850" y="2839"/>
                    <a:pt x="3731" y="2118"/>
                  </a:cubicBezTo>
                  <a:cubicBezTo>
                    <a:pt x="4157" y="1765"/>
                    <a:pt x="4697" y="1575"/>
                    <a:pt x="5251" y="1575"/>
                  </a:cubicBezTo>
                  <a:close/>
                  <a:moveTo>
                    <a:pt x="5189" y="1"/>
                  </a:moveTo>
                  <a:cubicBezTo>
                    <a:pt x="1944" y="1"/>
                    <a:pt x="0" y="3815"/>
                    <a:pt x="2107" y="6468"/>
                  </a:cubicBezTo>
                  <a:cubicBezTo>
                    <a:pt x="2891" y="7453"/>
                    <a:pt x="4047" y="7964"/>
                    <a:pt x="5215" y="7964"/>
                  </a:cubicBezTo>
                  <a:cubicBezTo>
                    <a:pt x="6087" y="7964"/>
                    <a:pt x="6965" y="7679"/>
                    <a:pt x="7699" y="7094"/>
                  </a:cubicBezTo>
                  <a:cubicBezTo>
                    <a:pt x="8951" y="6086"/>
                    <a:pt x="9482" y="4431"/>
                    <a:pt x="9036" y="2882"/>
                  </a:cubicBezTo>
                  <a:cubicBezTo>
                    <a:pt x="8590" y="1333"/>
                    <a:pt x="7264" y="208"/>
                    <a:pt x="5662" y="27"/>
                  </a:cubicBezTo>
                  <a:cubicBezTo>
                    <a:pt x="5502" y="10"/>
                    <a:pt x="5344" y="1"/>
                    <a:pt x="51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8" name="Google Shape;3045;p51">
              <a:extLst>
                <a:ext uri="{FF2B5EF4-FFF2-40B4-BE49-F238E27FC236}">
                  <a16:creationId xmlns:a16="http://schemas.microsoft.com/office/drawing/2014/main" id="{64066EF5-1EA9-E5C6-972B-41EE0757E0D4}"/>
                </a:ext>
              </a:extLst>
            </p:cNvPr>
            <p:cNvSpPr/>
            <p:nvPr/>
          </p:nvSpPr>
          <p:spPr>
            <a:xfrm>
              <a:off x="1871175" y="2032225"/>
              <a:ext cx="1041475" cy="994975"/>
            </a:xfrm>
            <a:custGeom>
              <a:avLst/>
              <a:gdLst/>
              <a:ahLst/>
              <a:cxnLst/>
              <a:rect l="l" t="t" r="r" b="b"/>
              <a:pathLst>
                <a:path w="41659" h="39799" extrusionOk="0">
                  <a:moveTo>
                    <a:pt x="21344" y="1593"/>
                  </a:moveTo>
                  <a:cubicBezTo>
                    <a:pt x="23365" y="1593"/>
                    <a:pt x="25404" y="1928"/>
                    <a:pt x="27378" y="2615"/>
                  </a:cubicBezTo>
                  <a:cubicBezTo>
                    <a:pt x="33914" y="4897"/>
                    <a:pt x="38604" y="10680"/>
                    <a:pt x="39496" y="17556"/>
                  </a:cubicBezTo>
                  <a:cubicBezTo>
                    <a:pt x="39961" y="20897"/>
                    <a:pt x="37360" y="23870"/>
                    <a:pt x="33993" y="23870"/>
                  </a:cubicBezTo>
                  <a:cubicBezTo>
                    <a:pt x="33981" y="23870"/>
                    <a:pt x="33969" y="23870"/>
                    <a:pt x="33957" y="23869"/>
                  </a:cubicBezTo>
                  <a:lnTo>
                    <a:pt x="25319" y="23869"/>
                  </a:lnTo>
                  <a:cubicBezTo>
                    <a:pt x="22677" y="23869"/>
                    <a:pt x="20544" y="26013"/>
                    <a:pt x="20544" y="28645"/>
                  </a:cubicBezTo>
                  <a:cubicBezTo>
                    <a:pt x="20544" y="31287"/>
                    <a:pt x="22677" y="33420"/>
                    <a:pt x="25319" y="33420"/>
                  </a:cubicBezTo>
                  <a:cubicBezTo>
                    <a:pt x="25340" y="33419"/>
                    <a:pt x="25360" y="33419"/>
                    <a:pt x="25380" y="33419"/>
                  </a:cubicBezTo>
                  <a:cubicBezTo>
                    <a:pt x="26447" y="33419"/>
                    <a:pt x="27348" y="34236"/>
                    <a:pt x="27441" y="35308"/>
                  </a:cubicBezTo>
                  <a:cubicBezTo>
                    <a:pt x="27622" y="36380"/>
                    <a:pt x="26932" y="37399"/>
                    <a:pt x="25871" y="37632"/>
                  </a:cubicBezTo>
                  <a:cubicBezTo>
                    <a:pt x="24361" y="38019"/>
                    <a:pt x="22837" y="38206"/>
                    <a:pt x="21331" y="38206"/>
                  </a:cubicBezTo>
                  <a:cubicBezTo>
                    <a:pt x="14828" y="38206"/>
                    <a:pt x="8661" y="34722"/>
                    <a:pt x="5370" y="28846"/>
                  </a:cubicBezTo>
                  <a:cubicBezTo>
                    <a:pt x="1317" y="21609"/>
                    <a:pt x="2632" y="12547"/>
                    <a:pt x="8585" y="6775"/>
                  </a:cubicBezTo>
                  <a:lnTo>
                    <a:pt x="8585" y="6764"/>
                  </a:lnTo>
                  <a:cubicBezTo>
                    <a:pt x="12062" y="3391"/>
                    <a:pt x="16657" y="1593"/>
                    <a:pt x="21344" y="1593"/>
                  </a:cubicBezTo>
                  <a:close/>
                  <a:moveTo>
                    <a:pt x="21337" y="0"/>
                  </a:moveTo>
                  <a:cubicBezTo>
                    <a:pt x="15914" y="0"/>
                    <a:pt x="10618" y="2225"/>
                    <a:pt x="6792" y="6329"/>
                  </a:cubicBezTo>
                  <a:cubicBezTo>
                    <a:pt x="1539" y="11964"/>
                    <a:pt x="1" y="20124"/>
                    <a:pt x="2866" y="27286"/>
                  </a:cubicBezTo>
                  <a:cubicBezTo>
                    <a:pt x="5731" y="34449"/>
                    <a:pt x="12469" y="39298"/>
                    <a:pt x="20173" y="39754"/>
                  </a:cubicBezTo>
                  <a:lnTo>
                    <a:pt x="20173" y="39765"/>
                  </a:lnTo>
                  <a:cubicBezTo>
                    <a:pt x="20560" y="39787"/>
                    <a:pt x="20947" y="39798"/>
                    <a:pt x="21335" y="39798"/>
                  </a:cubicBezTo>
                  <a:cubicBezTo>
                    <a:pt x="22997" y="39798"/>
                    <a:pt x="24656" y="39594"/>
                    <a:pt x="26274" y="39181"/>
                  </a:cubicBezTo>
                  <a:cubicBezTo>
                    <a:pt x="28089" y="38704"/>
                    <a:pt x="29267" y="36953"/>
                    <a:pt x="29023" y="35085"/>
                  </a:cubicBezTo>
                  <a:cubicBezTo>
                    <a:pt x="28778" y="33229"/>
                    <a:pt x="27197" y="31838"/>
                    <a:pt x="25319" y="31838"/>
                  </a:cubicBezTo>
                  <a:cubicBezTo>
                    <a:pt x="23558" y="31838"/>
                    <a:pt x="22136" y="30417"/>
                    <a:pt x="22136" y="28655"/>
                  </a:cubicBezTo>
                  <a:cubicBezTo>
                    <a:pt x="22136" y="26894"/>
                    <a:pt x="23558" y="25472"/>
                    <a:pt x="25319" y="25472"/>
                  </a:cubicBezTo>
                  <a:lnTo>
                    <a:pt x="33957" y="25472"/>
                  </a:lnTo>
                  <a:cubicBezTo>
                    <a:pt x="33969" y="25472"/>
                    <a:pt x="33981" y="25472"/>
                    <a:pt x="33993" y="25472"/>
                  </a:cubicBezTo>
                  <a:cubicBezTo>
                    <a:pt x="38326" y="25472"/>
                    <a:pt x="41659" y="21640"/>
                    <a:pt x="41077" y="17354"/>
                  </a:cubicBezTo>
                  <a:cubicBezTo>
                    <a:pt x="40090" y="9704"/>
                    <a:pt x="34774" y="3316"/>
                    <a:pt x="27431" y="960"/>
                  </a:cubicBezTo>
                  <a:cubicBezTo>
                    <a:pt x="25429" y="314"/>
                    <a:pt x="23374" y="0"/>
                    <a:pt x="213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grpSp>
      <p:grpSp>
        <p:nvGrpSpPr>
          <p:cNvPr id="9" name="Google Shape;3046;p51">
            <a:extLst>
              <a:ext uri="{FF2B5EF4-FFF2-40B4-BE49-F238E27FC236}">
                <a16:creationId xmlns:a16="http://schemas.microsoft.com/office/drawing/2014/main" id="{410FBFED-AC78-C3B3-1194-E3799C444DD4}"/>
              </a:ext>
            </a:extLst>
          </p:cNvPr>
          <p:cNvGrpSpPr/>
          <p:nvPr/>
        </p:nvGrpSpPr>
        <p:grpSpPr>
          <a:xfrm>
            <a:off x="1616744" y="4414951"/>
            <a:ext cx="761238" cy="761048"/>
            <a:chOff x="3196000" y="2417000"/>
            <a:chExt cx="994825" cy="994825"/>
          </a:xfrm>
        </p:grpSpPr>
        <p:sp>
          <p:nvSpPr>
            <p:cNvPr id="10" name="Google Shape;3047;p51">
              <a:extLst>
                <a:ext uri="{FF2B5EF4-FFF2-40B4-BE49-F238E27FC236}">
                  <a16:creationId xmlns:a16="http://schemas.microsoft.com/office/drawing/2014/main" id="{D6F02F72-0355-F4DA-DD0F-549EF102054F}"/>
                </a:ext>
              </a:extLst>
            </p:cNvPr>
            <p:cNvSpPr/>
            <p:nvPr/>
          </p:nvSpPr>
          <p:spPr>
            <a:xfrm>
              <a:off x="3196000" y="2417000"/>
              <a:ext cx="994825" cy="994825"/>
            </a:xfrm>
            <a:custGeom>
              <a:avLst/>
              <a:gdLst/>
              <a:ahLst/>
              <a:cxnLst/>
              <a:rect l="l" t="t" r="r" b="b"/>
              <a:pathLst>
                <a:path w="39793" h="39793" extrusionOk="0">
                  <a:moveTo>
                    <a:pt x="19101" y="1592"/>
                  </a:moveTo>
                  <a:lnTo>
                    <a:pt x="19101" y="19100"/>
                  </a:lnTo>
                  <a:lnTo>
                    <a:pt x="1592" y="19100"/>
                  </a:lnTo>
                  <a:lnTo>
                    <a:pt x="1592" y="3979"/>
                  </a:lnTo>
                  <a:cubicBezTo>
                    <a:pt x="1592" y="2664"/>
                    <a:pt x="2664" y="1592"/>
                    <a:pt x="3980" y="1592"/>
                  </a:cubicBezTo>
                  <a:close/>
                  <a:moveTo>
                    <a:pt x="35813" y="1592"/>
                  </a:moveTo>
                  <a:cubicBezTo>
                    <a:pt x="37129" y="1592"/>
                    <a:pt x="38201" y="2664"/>
                    <a:pt x="38201" y="3979"/>
                  </a:cubicBezTo>
                  <a:lnTo>
                    <a:pt x="38201" y="19100"/>
                  </a:lnTo>
                  <a:lnTo>
                    <a:pt x="20692" y="19100"/>
                  </a:lnTo>
                  <a:lnTo>
                    <a:pt x="20692" y="1592"/>
                  </a:lnTo>
                  <a:close/>
                  <a:moveTo>
                    <a:pt x="19101" y="20692"/>
                  </a:moveTo>
                  <a:lnTo>
                    <a:pt x="19101" y="38200"/>
                  </a:lnTo>
                  <a:lnTo>
                    <a:pt x="3980" y="38200"/>
                  </a:lnTo>
                  <a:cubicBezTo>
                    <a:pt x="2664" y="38200"/>
                    <a:pt x="1592" y="37129"/>
                    <a:pt x="1592" y="35813"/>
                  </a:cubicBezTo>
                  <a:lnTo>
                    <a:pt x="1592" y="20692"/>
                  </a:lnTo>
                  <a:close/>
                  <a:moveTo>
                    <a:pt x="38201" y="20692"/>
                  </a:moveTo>
                  <a:lnTo>
                    <a:pt x="38201" y="35813"/>
                  </a:lnTo>
                  <a:cubicBezTo>
                    <a:pt x="38201" y="37129"/>
                    <a:pt x="37129" y="38200"/>
                    <a:pt x="35813" y="38200"/>
                  </a:cubicBezTo>
                  <a:lnTo>
                    <a:pt x="20692" y="38200"/>
                  </a:lnTo>
                  <a:lnTo>
                    <a:pt x="20692" y="20692"/>
                  </a:lnTo>
                  <a:close/>
                  <a:moveTo>
                    <a:pt x="3980" y="0"/>
                  </a:moveTo>
                  <a:cubicBezTo>
                    <a:pt x="1783" y="0"/>
                    <a:pt x="0" y="1783"/>
                    <a:pt x="0" y="3979"/>
                  </a:cubicBezTo>
                  <a:lnTo>
                    <a:pt x="0" y="35813"/>
                  </a:lnTo>
                  <a:cubicBezTo>
                    <a:pt x="0" y="38009"/>
                    <a:pt x="1783" y="39792"/>
                    <a:pt x="3980" y="39792"/>
                  </a:cubicBezTo>
                  <a:lnTo>
                    <a:pt x="35813" y="39792"/>
                  </a:lnTo>
                  <a:cubicBezTo>
                    <a:pt x="38010" y="39792"/>
                    <a:pt x="39792" y="38009"/>
                    <a:pt x="39792" y="35813"/>
                  </a:cubicBezTo>
                  <a:lnTo>
                    <a:pt x="39792" y="3979"/>
                  </a:lnTo>
                  <a:cubicBezTo>
                    <a:pt x="39792" y="1783"/>
                    <a:pt x="38010" y="0"/>
                    <a:pt x="3581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11" name="Google Shape;3048;p51">
              <a:extLst>
                <a:ext uri="{FF2B5EF4-FFF2-40B4-BE49-F238E27FC236}">
                  <a16:creationId xmlns:a16="http://schemas.microsoft.com/office/drawing/2014/main" id="{D469F2B9-BD31-40B7-F3DC-A1C677D21280}"/>
                </a:ext>
              </a:extLst>
            </p:cNvPr>
            <p:cNvSpPr/>
            <p:nvPr/>
          </p:nvSpPr>
          <p:spPr>
            <a:xfrm>
              <a:off x="3801100" y="3169850"/>
              <a:ext cx="262125" cy="39825"/>
            </a:xfrm>
            <a:custGeom>
              <a:avLst/>
              <a:gdLst/>
              <a:ahLst/>
              <a:cxnLst/>
              <a:rect l="l" t="t" r="r" b="b"/>
              <a:pathLst>
                <a:path w="10485" h="1593" extrusionOk="0">
                  <a:moveTo>
                    <a:pt x="796" y="1"/>
                  </a:moveTo>
                  <a:cubicBezTo>
                    <a:pt x="351" y="1"/>
                    <a:pt x="1" y="351"/>
                    <a:pt x="1" y="797"/>
                  </a:cubicBezTo>
                  <a:cubicBezTo>
                    <a:pt x="1" y="1232"/>
                    <a:pt x="351" y="1592"/>
                    <a:pt x="796" y="1592"/>
                  </a:cubicBezTo>
                  <a:lnTo>
                    <a:pt x="9689" y="1592"/>
                  </a:lnTo>
                  <a:cubicBezTo>
                    <a:pt x="10134" y="1592"/>
                    <a:pt x="10484" y="1232"/>
                    <a:pt x="10484" y="797"/>
                  </a:cubicBezTo>
                  <a:cubicBezTo>
                    <a:pt x="10484" y="351"/>
                    <a:pt x="10134" y="1"/>
                    <a:pt x="96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12" name="Google Shape;3049;p51">
              <a:extLst>
                <a:ext uri="{FF2B5EF4-FFF2-40B4-BE49-F238E27FC236}">
                  <a16:creationId xmlns:a16="http://schemas.microsoft.com/office/drawing/2014/main" id="{C9725C20-5FC9-C39D-8A95-3D4C9712743E}"/>
                </a:ext>
              </a:extLst>
            </p:cNvPr>
            <p:cNvSpPr/>
            <p:nvPr/>
          </p:nvSpPr>
          <p:spPr>
            <a:xfrm>
              <a:off x="3801100" y="3096900"/>
              <a:ext cx="262125" cy="39825"/>
            </a:xfrm>
            <a:custGeom>
              <a:avLst/>
              <a:gdLst/>
              <a:ahLst/>
              <a:cxnLst/>
              <a:rect l="l" t="t" r="r" b="b"/>
              <a:pathLst>
                <a:path w="10485" h="1593" extrusionOk="0">
                  <a:moveTo>
                    <a:pt x="796" y="1"/>
                  </a:moveTo>
                  <a:cubicBezTo>
                    <a:pt x="351" y="1"/>
                    <a:pt x="1" y="351"/>
                    <a:pt x="1" y="796"/>
                  </a:cubicBezTo>
                  <a:cubicBezTo>
                    <a:pt x="1" y="1231"/>
                    <a:pt x="351" y="1592"/>
                    <a:pt x="796" y="1592"/>
                  </a:cubicBezTo>
                  <a:lnTo>
                    <a:pt x="9689" y="1592"/>
                  </a:lnTo>
                  <a:cubicBezTo>
                    <a:pt x="10134" y="1592"/>
                    <a:pt x="10484" y="1231"/>
                    <a:pt x="10484" y="796"/>
                  </a:cubicBezTo>
                  <a:cubicBezTo>
                    <a:pt x="10484" y="351"/>
                    <a:pt x="10134" y="1"/>
                    <a:pt x="96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13" name="Google Shape;3050;p51">
              <a:extLst>
                <a:ext uri="{FF2B5EF4-FFF2-40B4-BE49-F238E27FC236}">
                  <a16:creationId xmlns:a16="http://schemas.microsoft.com/office/drawing/2014/main" id="{9BA485AE-BEC0-3D69-B63B-E2C334CC92B9}"/>
                </a:ext>
              </a:extLst>
            </p:cNvPr>
            <p:cNvSpPr/>
            <p:nvPr/>
          </p:nvSpPr>
          <p:spPr>
            <a:xfrm>
              <a:off x="3424925" y="2550625"/>
              <a:ext cx="69525" cy="59775"/>
            </a:xfrm>
            <a:custGeom>
              <a:avLst/>
              <a:gdLst/>
              <a:ahLst/>
              <a:cxnLst/>
              <a:rect l="l" t="t" r="r" b="b"/>
              <a:pathLst>
                <a:path w="2781" h="2391" extrusionOk="0">
                  <a:moveTo>
                    <a:pt x="1201" y="0"/>
                  </a:moveTo>
                  <a:cubicBezTo>
                    <a:pt x="588" y="0"/>
                    <a:pt x="1" y="477"/>
                    <a:pt x="1" y="1202"/>
                  </a:cubicBezTo>
                  <a:cubicBezTo>
                    <a:pt x="1" y="1860"/>
                    <a:pt x="531" y="2391"/>
                    <a:pt x="1189" y="2391"/>
                  </a:cubicBezTo>
                  <a:cubicBezTo>
                    <a:pt x="2250" y="2391"/>
                    <a:pt x="2781" y="1107"/>
                    <a:pt x="2038" y="353"/>
                  </a:cubicBezTo>
                  <a:cubicBezTo>
                    <a:pt x="1794" y="109"/>
                    <a:pt x="1495" y="0"/>
                    <a:pt x="12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14" name="Google Shape;3051;p51">
              <a:extLst>
                <a:ext uri="{FF2B5EF4-FFF2-40B4-BE49-F238E27FC236}">
                  <a16:creationId xmlns:a16="http://schemas.microsoft.com/office/drawing/2014/main" id="{86FE3C72-D659-8019-A368-27B12AD2B64E}"/>
                </a:ext>
              </a:extLst>
            </p:cNvPr>
            <p:cNvSpPr/>
            <p:nvPr/>
          </p:nvSpPr>
          <p:spPr>
            <a:xfrm>
              <a:off x="3414850" y="2740900"/>
              <a:ext cx="69800" cy="59800"/>
            </a:xfrm>
            <a:custGeom>
              <a:avLst/>
              <a:gdLst/>
              <a:ahLst/>
              <a:cxnLst/>
              <a:rect l="l" t="t" r="r" b="b"/>
              <a:pathLst>
                <a:path w="2792" h="2392" extrusionOk="0">
                  <a:moveTo>
                    <a:pt x="1592" y="0"/>
                  </a:moveTo>
                  <a:cubicBezTo>
                    <a:pt x="531" y="0"/>
                    <a:pt x="1" y="1284"/>
                    <a:pt x="743" y="2038"/>
                  </a:cubicBezTo>
                  <a:cubicBezTo>
                    <a:pt x="988" y="2282"/>
                    <a:pt x="1289" y="2391"/>
                    <a:pt x="1584" y="2391"/>
                  </a:cubicBezTo>
                  <a:cubicBezTo>
                    <a:pt x="2200" y="2391"/>
                    <a:pt x="2791" y="1917"/>
                    <a:pt x="2791" y="1199"/>
                  </a:cubicBezTo>
                  <a:cubicBezTo>
                    <a:pt x="2791" y="531"/>
                    <a:pt x="2250" y="0"/>
                    <a:pt x="15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15" name="Google Shape;3052;p51">
              <a:extLst>
                <a:ext uri="{FF2B5EF4-FFF2-40B4-BE49-F238E27FC236}">
                  <a16:creationId xmlns:a16="http://schemas.microsoft.com/office/drawing/2014/main" id="{8A25057C-DD2F-A802-1E2A-9BAF6987063F}"/>
                </a:ext>
              </a:extLst>
            </p:cNvPr>
            <p:cNvSpPr/>
            <p:nvPr/>
          </p:nvSpPr>
          <p:spPr>
            <a:xfrm>
              <a:off x="3295475" y="2655750"/>
              <a:ext cx="318350" cy="39800"/>
            </a:xfrm>
            <a:custGeom>
              <a:avLst/>
              <a:gdLst/>
              <a:ahLst/>
              <a:cxnLst/>
              <a:rect l="l" t="t" r="r" b="b"/>
              <a:pathLst>
                <a:path w="12734" h="1592" extrusionOk="0">
                  <a:moveTo>
                    <a:pt x="796" y="0"/>
                  </a:moveTo>
                  <a:cubicBezTo>
                    <a:pt x="361" y="0"/>
                    <a:pt x="1" y="361"/>
                    <a:pt x="1" y="796"/>
                  </a:cubicBezTo>
                  <a:cubicBezTo>
                    <a:pt x="1" y="1231"/>
                    <a:pt x="361" y="1592"/>
                    <a:pt x="796" y="1592"/>
                  </a:cubicBezTo>
                  <a:lnTo>
                    <a:pt x="11938" y="1592"/>
                  </a:lnTo>
                  <a:cubicBezTo>
                    <a:pt x="12373" y="1592"/>
                    <a:pt x="12734" y="1231"/>
                    <a:pt x="12734" y="796"/>
                  </a:cubicBezTo>
                  <a:cubicBezTo>
                    <a:pt x="12734" y="361"/>
                    <a:pt x="12373" y="0"/>
                    <a:pt x="119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16" name="Google Shape;3053;p51">
              <a:extLst>
                <a:ext uri="{FF2B5EF4-FFF2-40B4-BE49-F238E27FC236}">
                  <a16:creationId xmlns:a16="http://schemas.microsoft.com/office/drawing/2014/main" id="{C1986CC3-8B45-BEBD-FEEE-FD9A5A18AA2F}"/>
                </a:ext>
              </a:extLst>
            </p:cNvPr>
            <p:cNvSpPr/>
            <p:nvPr/>
          </p:nvSpPr>
          <p:spPr>
            <a:xfrm>
              <a:off x="3808800" y="2655750"/>
              <a:ext cx="247000" cy="39800"/>
            </a:xfrm>
            <a:custGeom>
              <a:avLst/>
              <a:gdLst/>
              <a:ahLst/>
              <a:cxnLst/>
              <a:rect l="l" t="t" r="r" b="b"/>
              <a:pathLst>
                <a:path w="9880" h="1592" extrusionOk="0">
                  <a:moveTo>
                    <a:pt x="796" y="0"/>
                  </a:moveTo>
                  <a:cubicBezTo>
                    <a:pt x="361" y="0"/>
                    <a:pt x="0" y="361"/>
                    <a:pt x="0" y="796"/>
                  </a:cubicBezTo>
                  <a:cubicBezTo>
                    <a:pt x="0" y="1231"/>
                    <a:pt x="361" y="1592"/>
                    <a:pt x="796" y="1592"/>
                  </a:cubicBezTo>
                  <a:lnTo>
                    <a:pt x="9083" y="1592"/>
                  </a:lnTo>
                  <a:cubicBezTo>
                    <a:pt x="9519" y="1592"/>
                    <a:pt x="9879" y="1231"/>
                    <a:pt x="9879" y="796"/>
                  </a:cubicBezTo>
                  <a:cubicBezTo>
                    <a:pt x="9879" y="361"/>
                    <a:pt x="9519" y="0"/>
                    <a:pt x="90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17" name="Google Shape;3054;p51">
              <a:extLst>
                <a:ext uri="{FF2B5EF4-FFF2-40B4-BE49-F238E27FC236}">
                  <a16:creationId xmlns:a16="http://schemas.microsoft.com/office/drawing/2014/main" id="{CB3F1D0B-1344-34B3-EA98-3A76EFA9A381}"/>
                </a:ext>
              </a:extLst>
            </p:cNvPr>
            <p:cNvSpPr/>
            <p:nvPr/>
          </p:nvSpPr>
          <p:spPr>
            <a:xfrm>
              <a:off x="3323600" y="3022100"/>
              <a:ext cx="262125" cy="262125"/>
            </a:xfrm>
            <a:custGeom>
              <a:avLst/>
              <a:gdLst/>
              <a:ahLst/>
              <a:cxnLst/>
              <a:rect l="l" t="t" r="r" b="b"/>
              <a:pathLst>
                <a:path w="10485" h="10485" extrusionOk="0">
                  <a:moveTo>
                    <a:pt x="5295" y="0"/>
                  </a:moveTo>
                  <a:cubicBezTo>
                    <a:pt x="4850" y="0"/>
                    <a:pt x="4499" y="350"/>
                    <a:pt x="4499" y="796"/>
                  </a:cubicBezTo>
                  <a:lnTo>
                    <a:pt x="4499" y="4393"/>
                  </a:lnTo>
                  <a:lnTo>
                    <a:pt x="796" y="4393"/>
                  </a:lnTo>
                  <a:cubicBezTo>
                    <a:pt x="350" y="4393"/>
                    <a:pt x="0" y="4754"/>
                    <a:pt x="0" y="5189"/>
                  </a:cubicBezTo>
                  <a:cubicBezTo>
                    <a:pt x="0" y="5624"/>
                    <a:pt x="350" y="5985"/>
                    <a:pt x="796" y="5985"/>
                  </a:cubicBezTo>
                  <a:lnTo>
                    <a:pt x="4499" y="5985"/>
                  </a:lnTo>
                  <a:lnTo>
                    <a:pt x="4499" y="9688"/>
                  </a:lnTo>
                  <a:cubicBezTo>
                    <a:pt x="4499" y="10134"/>
                    <a:pt x="4850" y="10484"/>
                    <a:pt x="5295" y="10484"/>
                  </a:cubicBezTo>
                  <a:cubicBezTo>
                    <a:pt x="5730" y="10484"/>
                    <a:pt x="6091" y="10134"/>
                    <a:pt x="6091" y="9688"/>
                  </a:cubicBezTo>
                  <a:lnTo>
                    <a:pt x="6091" y="5985"/>
                  </a:lnTo>
                  <a:lnTo>
                    <a:pt x="9688" y="5985"/>
                  </a:lnTo>
                  <a:cubicBezTo>
                    <a:pt x="10134" y="5985"/>
                    <a:pt x="10484" y="5635"/>
                    <a:pt x="10484" y="5189"/>
                  </a:cubicBezTo>
                  <a:cubicBezTo>
                    <a:pt x="10484" y="4754"/>
                    <a:pt x="10134" y="4393"/>
                    <a:pt x="9688" y="4393"/>
                  </a:cubicBezTo>
                  <a:lnTo>
                    <a:pt x="6091" y="4393"/>
                  </a:lnTo>
                  <a:lnTo>
                    <a:pt x="6091" y="796"/>
                  </a:lnTo>
                  <a:cubicBezTo>
                    <a:pt x="6091" y="350"/>
                    <a:pt x="5730" y="0"/>
                    <a:pt x="52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grpSp>
      <p:sp>
        <p:nvSpPr>
          <p:cNvPr id="18" name="Rectangle 17">
            <a:extLst>
              <a:ext uri="{FF2B5EF4-FFF2-40B4-BE49-F238E27FC236}">
                <a16:creationId xmlns:a16="http://schemas.microsoft.com/office/drawing/2014/main" id="{D8436222-EE53-47FB-70DB-AD936217250D}"/>
              </a:ext>
            </a:extLst>
          </p:cNvPr>
          <p:cNvSpPr/>
          <p:nvPr/>
        </p:nvSpPr>
        <p:spPr>
          <a:xfrm>
            <a:off x="2525201" y="2543253"/>
            <a:ext cx="8363524" cy="1121846"/>
          </a:xfrm>
          <a:prstGeom prst="rect">
            <a:avLst/>
          </a:prstGeom>
        </p:spPr>
        <p:txBody>
          <a:bodyPr wrap="square">
            <a:spAutoFit/>
          </a:bodyPr>
          <a:lstStyle/>
          <a:p>
            <a:pPr algn="just">
              <a:lnSpc>
                <a:spcPct val="150000"/>
              </a:lnSpc>
            </a:pPr>
            <a:r>
              <a:rPr lang="vi-VN" sz="2400" b="1" dirty="0">
                <a:solidFill>
                  <a:schemeClr val="tx1"/>
                </a:solidFill>
                <a:latin typeface="UTM Avo" panose="02040603050506020204" pitchFamily="18"/>
              </a:rPr>
              <a:t>Nguyên tố trong tự nhiên: </a:t>
            </a:r>
            <a:r>
              <a:rPr lang="vi-VN" sz="2400" dirty="0">
                <a:solidFill>
                  <a:schemeClr val="tx1"/>
                </a:solidFill>
                <a:latin typeface="UTM Avo" panose="02040603050506020204" pitchFamily="18"/>
              </a:rPr>
              <a:t>carbon, hydrogen, oxygen, sodium (natri), magnesium, sulfur (lưu huỳnh),..</a:t>
            </a:r>
            <a:endParaRPr lang="en-US" sz="2400" dirty="0">
              <a:solidFill>
                <a:schemeClr val="tx1"/>
              </a:solidFill>
              <a:latin typeface="UTM Avo" panose="02040603050506020204" pitchFamily="18"/>
            </a:endParaRPr>
          </a:p>
        </p:txBody>
      </p:sp>
      <p:sp>
        <p:nvSpPr>
          <p:cNvPr id="19" name="Rectangle 18">
            <a:extLst>
              <a:ext uri="{FF2B5EF4-FFF2-40B4-BE49-F238E27FC236}">
                <a16:creationId xmlns:a16="http://schemas.microsoft.com/office/drawing/2014/main" id="{725161F1-0FE8-695D-933E-0C6675409C9F}"/>
              </a:ext>
            </a:extLst>
          </p:cNvPr>
          <p:cNvSpPr/>
          <p:nvPr/>
        </p:nvSpPr>
        <p:spPr>
          <a:xfrm>
            <a:off x="2553155" y="4457353"/>
            <a:ext cx="8363524" cy="573234"/>
          </a:xfrm>
          <a:prstGeom prst="rect">
            <a:avLst/>
          </a:prstGeom>
        </p:spPr>
        <p:txBody>
          <a:bodyPr wrap="square">
            <a:spAutoFit/>
          </a:bodyPr>
          <a:lstStyle/>
          <a:p>
            <a:pPr algn="just">
              <a:lnSpc>
                <a:spcPct val="150000"/>
              </a:lnSpc>
            </a:pPr>
            <a:r>
              <a:rPr lang="en-US" sz="2400" b="1" dirty="0" err="1">
                <a:solidFill>
                  <a:schemeClr val="tx1"/>
                </a:solidFill>
                <a:latin typeface="UTM Avo" panose="02040603050506020204" pitchFamily="18"/>
              </a:rPr>
              <a:t>Nguyên</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tố</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nhân</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tạo</a:t>
            </a:r>
            <a:r>
              <a:rPr lang="en-US" sz="2400" b="1" dirty="0">
                <a:solidFill>
                  <a:schemeClr val="tx1"/>
                </a:solidFill>
                <a:latin typeface="UTM Avo" panose="02040603050506020204" pitchFamily="18"/>
              </a:rPr>
              <a:t>: </a:t>
            </a:r>
            <a:r>
              <a:rPr lang="en-US" sz="2400" dirty="0" err="1">
                <a:solidFill>
                  <a:schemeClr val="tx1"/>
                </a:solidFill>
                <a:latin typeface="UTM Avo" panose="02040603050506020204" pitchFamily="18"/>
              </a:rPr>
              <a:t>americi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curi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nobeli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bohri</a:t>
            </a:r>
            <a:r>
              <a:rPr lang="en-US" sz="2400" dirty="0">
                <a:solidFill>
                  <a:schemeClr val="tx1"/>
                </a:solidFill>
                <a:latin typeface="UTM Avo" panose="02040603050506020204" pitchFamily="18"/>
              </a:rPr>
              <a:t>,…</a:t>
            </a:r>
          </a:p>
        </p:txBody>
      </p:sp>
    </p:spTree>
    <p:extLst>
      <p:ext uri="{BB962C8B-B14F-4D97-AF65-F5344CB8AC3E}">
        <p14:creationId xmlns:p14="http://schemas.microsoft.com/office/powerpoint/2010/main" val="100587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p:tgtEl>
                                          <p:spTgt spid="18"/>
                                        </p:tgtEl>
                                        <p:attrNameLst>
                                          <p:attrName>ppt_y</p:attrName>
                                        </p:attrNameLst>
                                      </p:cBhvr>
                                      <p:tavLst>
                                        <p:tav tm="0">
                                          <p:val>
                                            <p:strVal val="#ppt_y+#ppt_h*1.125000"/>
                                          </p:val>
                                        </p:tav>
                                        <p:tav tm="100000">
                                          <p:val>
                                            <p:strVal val="#ppt_y"/>
                                          </p:val>
                                        </p:tav>
                                      </p:tavLst>
                                    </p:anim>
                                    <p:animEffect transition="in" filter="wipe(up)">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55A7F80B-8C31-EC93-89D9-003C5C332427}"/>
              </a:ext>
            </a:extLst>
          </p:cNvPr>
          <p:cNvSpPr/>
          <p:nvPr/>
        </p:nvSpPr>
        <p:spPr>
          <a:xfrm>
            <a:off x="1615274" y="1812883"/>
            <a:ext cx="8961452" cy="3891835"/>
          </a:xfrm>
          <a:prstGeom prst="rect">
            <a:avLst/>
          </a:prstGeom>
        </p:spPr>
        <p:txBody>
          <a:bodyPr wrap="square">
            <a:spAutoFit/>
          </a:bodyPr>
          <a:lstStyle/>
          <a:p>
            <a:pPr algn="just">
              <a:lnSpc>
                <a:spcPct val="150000"/>
              </a:lnSpc>
            </a:pPr>
            <a:r>
              <a:rPr lang="en-US" sz="2400" dirty="0">
                <a:solidFill>
                  <a:schemeClr val="tx1"/>
                </a:solidFill>
                <a:latin typeface="UTM Avo" panose="02040603050506020204" pitchFamily="18"/>
              </a:rPr>
              <a:t>Đ</a:t>
            </a:r>
            <a:r>
              <a:rPr lang="vi-VN" sz="2400" dirty="0">
                <a:solidFill>
                  <a:schemeClr val="tx1"/>
                </a:solidFill>
                <a:latin typeface="UTM Avo" panose="02040603050506020204" pitchFamily="18"/>
              </a:rPr>
              <a:t>ọc mục </a:t>
            </a:r>
            <a:r>
              <a:rPr lang="vi-VN" sz="2400" b="1" i="1" dirty="0">
                <a:solidFill>
                  <a:schemeClr val="tx1"/>
                </a:solidFill>
                <a:latin typeface="UTM Avo" panose="02040603050506020204" pitchFamily="18"/>
              </a:rPr>
              <a:t>Em có biết </a:t>
            </a:r>
            <a:r>
              <a:rPr lang="en-US" sz="2400" dirty="0" err="1">
                <a:solidFill>
                  <a:schemeClr val="tx1"/>
                </a:solidFill>
                <a:latin typeface="UTM Avo" panose="02040603050506020204" pitchFamily="18"/>
              </a:rPr>
              <a:t>trong</a:t>
            </a:r>
            <a:r>
              <a:rPr lang="en-US" sz="2400" dirty="0">
                <a:solidFill>
                  <a:schemeClr val="tx1"/>
                </a:solidFill>
                <a:latin typeface="UTM Avo" panose="02040603050506020204" pitchFamily="18"/>
              </a:rPr>
              <a:t> </a:t>
            </a:r>
            <a:r>
              <a:rPr lang="vi-VN" sz="2400" dirty="0">
                <a:solidFill>
                  <a:schemeClr val="tx1"/>
                </a:solidFill>
                <a:latin typeface="UTM Avo" panose="02040603050506020204" pitchFamily="18"/>
              </a:rPr>
              <a:t>SGK tr</a:t>
            </a:r>
            <a:r>
              <a:rPr lang="en-US" sz="2400" dirty="0" err="1">
                <a:solidFill>
                  <a:schemeClr val="tx1"/>
                </a:solidFill>
                <a:latin typeface="UTM Avo" panose="02040603050506020204" pitchFamily="18"/>
              </a:rPr>
              <a:t>ang</a:t>
            </a:r>
            <a:r>
              <a:rPr lang="en-US" sz="2400" dirty="0">
                <a:solidFill>
                  <a:schemeClr val="tx1"/>
                </a:solidFill>
                <a:latin typeface="UTM Avo" panose="02040603050506020204" pitchFamily="18"/>
              </a:rPr>
              <a:t> </a:t>
            </a:r>
            <a:r>
              <a:rPr lang="vi-VN" sz="2400" dirty="0">
                <a:solidFill>
                  <a:schemeClr val="tx1"/>
                </a:solidFill>
                <a:latin typeface="UTM Avo" panose="02040603050506020204" pitchFamily="18"/>
              </a:rPr>
              <a:t>15 để biết:</a:t>
            </a:r>
          </a:p>
          <a:p>
            <a:pPr marL="342900" indent="-342900" algn="just">
              <a:lnSpc>
                <a:spcPct val="150000"/>
              </a:lnSpc>
              <a:buFont typeface="Wingdings" panose="05000000000000000000" pitchFamily="2" charset="2"/>
              <a:buChar char="§"/>
            </a:pPr>
            <a:r>
              <a:rPr lang="vi-VN" sz="2400" dirty="0">
                <a:solidFill>
                  <a:schemeClr val="tx1"/>
                </a:solidFill>
                <a:latin typeface="UTM Avo" panose="02040603050506020204" pitchFamily="18"/>
              </a:rPr>
              <a:t>Các chất trong cơ thể chúng ta được thành từ khoảng 25 nguyên tố hóa học, chủ yếu là oxy, carbon, hydrogen, phosphorus, calcium, nitrogen.</a:t>
            </a:r>
          </a:p>
          <a:p>
            <a:pPr marL="342900" indent="-342900" algn="just">
              <a:lnSpc>
                <a:spcPct val="150000"/>
              </a:lnSpc>
              <a:buFont typeface="Wingdings" panose="05000000000000000000" pitchFamily="2" charset="2"/>
              <a:buChar char="§"/>
            </a:pPr>
            <a:r>
              <a:rPr lang="vi-VN" sz="2400" dirty="0">
                <a:solidFill>
                  <a:schemeClr val="tx1"/>
                </a:solidFill>
                <a:latin typeface="UTM Avo" panose="02040603050506020204" pitchFamily="18"/>
              </a:rPr>
              <a:t>Calcium có nhiều trong xương và men răng.</a:t>
            </a:r>
          </a:p>
          <a:p>
            <a:pPr marL="342900" indent="-342900" algn="just">
              <a:lnSpc>
                <a:spcPct val="150000"/>
              </a:lnSpc>
              <a:buFont typeface="Wingdings" panose="05000000000000000000" pitchFamily="2" charset="2"/>
              <a:buChar char="§"/>
            </a:pPr>
            <a:r>
              <a:rPr lang="vi-VN" sz="2400" dirty="0">
                <a:solidFill>
                  <a:schemeClr val="tx1"/>
                </a:solidFill>
                <a:latin typeface="UTM Avo" panose="02040603050506020204" pitchFamily="18"/>
              </a:rPr>
              <a:t>Nguyên tố iron (sắt) là thành phần quan trọng của hồng cầu trong máu. </a:t>
            </a:r>
          </a:p>
        </p:txBody>
      </p:sp>
      <p:pic>
        <p:nvPicPr>
          <p:cNvPr id="3" name="Picture 2">
            <a:extLst>
              <a:ext uri="{FF2B5EF4-FFF2-40B4-BE49-F238E27FC236}">
                <a16:creationId xmlns:a16="http://schemas.microsoft.com/office/drawing/2014/main" id="{00EE080B-8D9E-6B40-9B92-A220C42D65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92093" y="4958093"/>
            <a:ext cx="1899907" cy="1899907"/>
          </a:xfrm>
          <a:prstGeom prst="rect">
            <a:avLst/>
          </a:prstGeom>
        </p:spPr>
      </p:pic>
      <p:pic>
        <p:nvPicPr>
          <p:cNvPr id="4" name="Picture 3">
            <a:extLst>
              <a:ext uri="{FF2B5EF4-FFF2-40B4-BE49-F238E27FC236}">
                <a16:creationId xmlns:a16="http://schemas.microsoft.com/office/drawing/2014/main" id="{3A869378-B5DA-F91C-E149-D4604AC712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415655"/>
            <a:ext cx="1335505" cy="1442345"/>
          </a:xfrm>
          <a:prstGeom prst="rect">
            <a:avLst/>
          </a:prstGeom>
        </p:spPr>
      </p:pic>
    </p:spTree>
    <p:extLst>
      <p:ext uri="{BB962C8B-B14F-4D97-AF65-F5344CB8AC3E}">
        <p14:creationId xmlns:p14="http://schemas.microsoft.com/office/powerpoint/2010/main" val="273618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dissolv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1"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p:tgtEl>
                                          <p:spTgt spid="2">
                                            <p:txEl>
                                              <p:pRg st="3" end="3"/>
                                            </p:txEl>
                                          </p:spTgt>
                                        </p:tgtEl>
                                        <p:attrNameLst>
                                          <p:attrName>ppt_y</p:attrName>
                                        </p:attrNameLst>
                                      </p:cBhvr>
                                      <p:tavLst>
                                        <p:tav tm="0">
                                          <p:val>
                                            <p:strVal val="#ppt_y-#ppt_h*1.125000"/>
                                          </p:val>
                                        </p:tav>
                                        <p:tav tm="100000">
                                          <p:val>
                                            <p:strVal val="#ppt_y"/>
                                          </p:val>
                                        </p:tav>
                                      </p:tavLst>
                                    </p:anim>
                                    <p:animEffect transition="in" filter="wipe(down)">
                                      <p:cBhvr>
                                        <p:cTn id="26" dur="500"/>
                                        <p:tgtEl>
                                          <p:spTgt spid="2">
                                            <p:txEl>
                                              <p:pRg st="3" end="3"/>
                                            </p:txEl>
                                          </p:spTgt>
                                        </p:tgtEl>
                                      </p:cBhvr>
                                    </p:animEffect>
                                  </p:childTnLst>
                                </p:cTn>
                              </p:par>
                              <p:par>
                                <p:cTn id="27" presetID="2" presetClass="entr" presetSubtype="4"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ounded Rectangle 1">
            <a:extLst>
              <a:ext uri="{FF2B5EF4-FFF2-40B4-BE49-F238E27FC236}">
                <a16:creationId xmlns:a16="http://schemas.microsoft.com/office/drawing/2014/main" id="{2604DB3D-11F3-688D-B72E-B84457CB13BD}"/>
              </a:ext>
            </a:extLst>
          </p:cNvPr>
          <p:cNvSpPr/>
          <p:nvPr/>
        </p:nvSpPr>
        <p:spPr>
          <a:xfrm>
            <a:off x="3989529" y="1712277"/>
            <a:ext cx="4212945" cy="595901"/>
          </a:xfrm>
          <a:prstGeom prst="roundRect">
            <a:avLst/>
          </a:prstGeom>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700" b="1" dirty="0" err="1">
                <a:solidFill>
                  <a:schemeClr val="tx1"/>
                </a:solidFill>
                <a:latin typeface="UTM Avo" panose="02040603050506020204" pitchFamily="18"/>
              </a:rPr>
              <a:t>Thảo</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luận</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cặp</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đôi</a:t>
            </a:r>
            <a:endParaRPr lang="en-US" sz="2700" b="1" dirty="0">
              <a:solidFill>
                <a:schemeClr val="tx1"/>
              </a:solidFill>
              <a:latin typeface="UTM Avo" panose="02040603050506020204" pitchFamily="18"/>
            </a:endParaRPr>
          </a:p>
        </p:txBody>
      </p:sp>
      <p:sp>
        <p:nvSpPr>
          <p:cNvPr id="3" name="Rectangle 2">
            <a:extLst>
              <a:ext uri="{FF2B5EF4-FFF2-40B4-BE49-F238E27FC236}">
                <a16:creationId xmlns:a16="http://schemas.microsoft.com/office/drawing/2014/main" id="{AA7AC16E-D157-95A2-C369-DD1C2A205126}"/>
              </a:ext>
            </a:extLst>
          </p:cNvPr>
          <p:cNvSpPr/>
          <p:nvPr/>
        </p:nvSpPr>
        <p:spPr>
          <a:xfrm>
            <a:off x="1069873" y="2413729"/>
            <a:ext cx="10052251" cy="1036053"/>
          </a:xfrm>
          <a:prstGeom prst="rect">
            <a:avLst/>
          </a:prstGeom>
        </p:spPr>
        <p:txBody>
          <a:bodyPr wrap="square">
            <a:spAutoFit/>
          </a:bodyPr>
          <a:lstStyle/>
          <a:p>
            <a:pPr algn="just">
              <a:lnSpc>
                <a:spcPct val="150000"/>
              </a:lnSpc>
            </a:pPr>
            <a:r>
              <a:rPr lang="vi-VN" sz="2200" dirty="0">
                <a:solidFill>
                  <a:schemeClr val="tx1"/>
                </a:solidFill>
                <a:latin typeface="UTM Avo" panose="02040603050506020204" pitchFamily="18"/>
              </a:rPr>
              <a:t>Số lượng mỗi hạt của một nguyên tử được nêu trong bảng dưới đây. Hãy cho biết những nguyên tử nào thuộc cùng một nguyên tố hóa học. </a:t>
            </a:r>
            <a:endParaRPr lang="en-US" sz="2200" dirty="0">
              <a:solidFill>
                <a:schemeClr val="tx1"/>
              </a:solidFill>
              <a:latin typeface="UTM Avo" panose="02040603050506020204" pitchFamily="18"/>
            </a:endParaRPr>
          </a:p>
        </p:txBody>
      </p:sp>
      <p:graphicFrame>
        <p:nvGraphicFramePr>
          <p:cNvPr id="4" name="Table 3">
            <a:extLst>
              <a:ext uri="{FF2B5EF4-FFF2-40B4-BE49-F238E27FC236}">
                <a16:creationId xmlns:a16="http://schemas.microsoft.com/office/drawing/2014/main" id="{92A0C33B-079C-6B24-4CD5-511574416598}"/>
              </a:ext>
            </a:extLst>
          </p:cNvPr>
          <p:cNvGraphicFramePr>
            <a:graphicFrameLocks noGrp="1"/>
          </p:cNvGraphicFramePr>
          <p:nvPr>
            <p:extLst>
              <p:ext uri="{D42A27DB-BD31-4B8C-83A1-F6EECF244321}">
                <p14:modId xmlns:p14="http://schemas.microsoft.com/office/powerpoint/2010/main" val="1620328554"/>
              </p:ext>
            </p:extLst>
          </p:nvPr>
        </p:nvGraphicFramePr>
        <p:xfrm>
          <a:off x="935798" y="3661794"/>
          <a:ext cx="10320403" cy="2591222"/>
        </p:xfrm>
        <a:graphic>
          <a:graphicData uri="http://schemas.openxmlformats.org/drawingml/2006/table">
            <a:tbl>
              <a:tblPr firstRow="1" bandRow="1">
                <a:tableStyleId>{9DCAF9ED-07DC-4A11-8D7F-57B35C25682E}</a:tableStyleId>
              </a:tblPr>
              <a:tblGrid>
                <a:gridCol w="1291985">
                  <a:extLst>
                    <a:ext uri="{9D8B030D-6E8A-4147-A177-3AD203B41FA5}">
                      <a16:colId xmlns:a16="http://schemas.microsoft.com/office/drawing/2014/main" val="20000"/>
                    </a:ext>
                  </a:extLst>
                </a:gridCol>
                <a:gridCol w="1289774">
                  <a:extLst>
                    <a:ext uri="{9D8B030D-6E8A-4147-A177-3AD203B41FA5}">
                      <a16:colId xmlns:a16="http://schemas.microsoft.com/office/drawing/2014/main" val="20001"/>
                    </a:ext>
                  </a:extLst>
                </a:gridCol>
                <a:gridCol w="1289774">
                  <a:extLst>
                    <a:ext uri="{9D8B030D-6E8A-4147-A177-3AD203B41FA5}">
                      <a16:colId xmlns:a16="http://schemas.microsoft.com/office/drawing/2014/main" val="20002"/>
                    </a:ext>
                  </a:extLst>
                </a:gridCol>
                <a:gridCol w="1289774">
                  <a:extLst>
                    <a:ext uri="{9D8B030D-6E8A-4147-A177-3AD203B41FA5}">
                      <a16:colId xmlns:a16="http://schemas.microsoft.com/office/drawing/2014/main" val="20003"/>
                    </a:ext>
                  </a:extLst>
                </a:gridCol>
                <a:gridCol w="1289774">
                  <a:extLst>
                    <a:ext uri="{9D8B030D-6E8A-4147-A177-3AD203B41FA5}">
                      <a16:colId xmlns:a16="http://schemas.microsoft.com/office/drawing/2014/main" val="20004"/>
                    </a:ext>
                  </a:extLst>
                </a:gridCol>
                <a:gridCol w="1289774">
                  <a:extLst>
                    <a:ext uri="{9D8B030D-6E8A-4147-A177-3AD203B41FA5}">
                      <a16:colId xmlns:a16="http://schemas.microsoft.com/office/drawing/2014/main" val="20005"/>
                    </a:ext>
                  </a:extLst>
                </a:gridCol>
                <a:gridCol w="1289774">
                  <a:extLst>
                    <a:ext uri="{9D8B030D-6E8A-4147-A177-3AD203B41FA5}">
                      <a16:colId xmlns:a16="http://schemas.microsoft.com/office/drawing/2014/main" val="20006"/>
                    </a:ext>
                  </a:extLst>
                </a:gridCol>
                <a:gridCol w="1289774">
                  <a:extLst>
                    <a:ext uri="{9D8B030D-6E8A-4147-A177-3AD203B41FA5}">
                      <a16:colId xmlns:a16="http://schemas.microsoft.com/office/drawing/2014/main" val="20007"/>
                    </a:ext>
                  </a:extLst>
                </a:gridCol>
              </a:tblGrid>
              <a:tr h="781086">
                <a:tc>
                  <a:txBody>
                    <a:bodyPr/>
                    <a:lstStyle/>
                    <a:p>
                      <a:pPr algn="ctr"/>
                      <a:r>
                        <a:rPr lang="en-US" sz="1800" b="1" dirty="0" err="1">
                          <a:latin typeface="UTM Avo" panose="02040603050506020204" pitchFamily="18"/>
                        </a:rPr>
                        <a:t>Nguyên</a:t>
                      </a:r>
                      <a:r>
                        <a:rPr lang="en-US" sz="1800" b="1" baseline="0" dirty="0">
                          <a:latin typeface="UTM Avo" panose="02040603050506020204" pitchFamily="18"/>
                        </a:rPr>
                        <a:t> </a:t>
                      </a:r>
                      <a:r>
                        <a:rPr lang="en-US" sz="1800" b="1" baseline="0" dirty="0" err="1">
                          <a:latin typeface="UTM Avo" panose="02040603050506020204" pitchFamily="18"/>
                        </a:rPr>
                        <a:t>tử</a:t>
                      </a:r>
                      <a:endParaRPr lang="en-US" sz="1800" b="1"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dirty="0" err="1">
                          <a:latin typeface="UTM Avo" panose="02040603050506020204" pitchFamily="18"/>
                        </a:rPr>
                        <a:t>Số</a:t>
                      </a:r>
                      <a:r>
                        <a:rPr lang="en-US" sz="1800" b="1" baseline="0" dirty="0">
                          <a:latin typeface="UTM Avo" panose="02040603050506020204" pitchFamily="18"/>
                        </a:rPr>
                        <a:t> proton</a:t>
                      </a:r>
                      <a:endParaRPr lang="en-US" sz="1800" b="1"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dirty="0" err="1">
                          <a:latin typeface="UTM Avo" panose="02040603050506020204" pitchFamily="18"/>
                        </a:rPr>
                        <a:t>Số</a:t>
                      </a:r>
                      <a:endParaRPr lang="en-US" sz="1800" b="1" dirty="0">
                        <a:latin typeface="UTM Avo" panose="02040603050506020204" pitchFamily="18"/>
                      </a:endParaRPr>
                    </a:p>
                    <a:p>
                      <a:pPr algn="ctr"/>
                      <a:r>
                        <a:rPr lang="en-US" sz="1800" b="1" dirty="0">
                          <a:latin typeface="UTM Avo" panose="02040603050506020204" pitchFamily="18"/>
                        </a:rPr>
                        <a:t>neutron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dirty="0" err="1">
                          <a:latin typeface="UTM Avo" panose="02040603050506020204" pitchFamily="18"/>
                        </a:rPr>
                        <a:t>Số</a:t>
                      </a:r>
                      <a:r>
                        <a:rPr lang="en-US" sz="1800" b="1" baseline="0" dirty="0">
                          <a:latin typeface="UTM Avo" panose="02040603050506020204" pitchFamily="18"/>
                        </a:rPr>
                        <a:t> electron</a:t>
                      </a:r>
                      <a:endParaRPr lang="en-US" sz="1800" b="1"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dirty="0" err="1">
                          <a:latin typeface="UTM Avo" panose="02040603050506020204" pitchFamily="18"/>
                        </a:rPr>
                        <a:t>Nguyên</a:t>
                      </a:r>
                      <a:r>
                        <a:rPr lang="en-US" sz="1800" b="1" baseline="0" dirty="0">
                          <a:latin typeface="UTM Avo" panose="02040603050506020204" pitchFamily="18"/>
                        </a:rPr>
                        <a:t> </a:t>
                      </a:r>
                      <a:r>
                        <a:rPr lang="en-US" sz="1800" b="1" baseline="0" dirty="0" err="1">
                          <a:latin typeface="UTM Avo" panose="02040603050506020204" pitchFamily="18"/>
                        </a:rPr>
                        <a:t>tử</a:t>
                      </a:r>
                      <a:endParaRPr lang="en-US" sz="1800" b="1"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dirty="0" err="1">
                          <a:latin typeface="UTM Avo" panose="02040603050506020204" pitchFamily="18"/>
                        </a:rPr>
                        <a:t>Số</a:t>
                      </a:r>
                      <a:r>
                        <a:rPr lang="en-US" sz="1800" b="1" baseline="0" dirty="0">
                          <a:latin typeface="UTM Avo" panose="02040603050506020204" pitchFamily="18"/>
                        </a:rPr>
                        <a:t> proton</a:t>
                      </a:r>
                      <a:endParaRPr lang="en-US" sz="1800" b="1"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dirty="0" err="1">
                          <a:latin typeface="UTM Avo" panose="02040603050506020204" pitchFamily="18"/>
                        </a:rPr>
                        <a:t>Số</a:t>
                      </a:r>
                      <a:r>
                        <a:rPr lang="en-US" sz="1800" b="1" baseline="0" dirty="0">
                          <a:latin typeface="UTM Avo" panose="02040603050506020204" pitchFamily="18"/>
                        </a:rPr>
                        <a:t> neutron</a:t>
                      </a:r>
                      <a:endParaRPr lang="en-US" sz="1800" b="1"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1" dirty="0" err="1">
                          <a:latin typeface="UTM Avo" panose="02040603050506020204" pitchFamily="18"/>
                        </a:rPr>
                        <a:t>Số</a:t>
                      </a:r>
                      <a:r>
                        <a:rPr lang="en-US" sz="1800" b="1" baseline="0" dirty="0">
                          <a:latin typeface="UTM Avo" panose="02040603050506020204" pitchFamily="18"/>
                        </a:rPr>
                        <a:t> electron</a:t>
                      </a:r>
                      <a:endParaRPr lang="en-US" sz="1800" b="1"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52534">
                <a:tc>
                  <a:txBody>
                    <a:bodyPr/>
                    <a:lstStyle/>
                    <a:p>
                      <a:pPr algn="ctr"/>
                      <a:r>
                        <a:rPr lang="en-US" sz="1800" dirty="0">
                          <a:latin typeface="UTM Avo" panose="02040603050506020204" pitchFamily="18"/>
                        </a:rPr>
                        <a:t>X1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X5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2534">
                <a:tc>
                  <a:txBody>
                    <a:bodyPr/>
                    <a:lstStyle/>
                    <a:p>
                      <a:pPr algn="ctr"/>
                      <a:r>
                        <a:rPr lang="en-US" sz="1800" dirty="0">
                          <a:latin typeface="UTM Avo" panose="02040603050506020204" pitchFamily="18"/>
                        </a:rPr>
                        <a:t>X2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X6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2534">
                <a:tc>
                  <a:txBody>
                    <a:bodyPr/>
                    <a:lstStyle/>
                    <a:p>
                      <a:pPr algn="ctr"/>
                      <a:r>
                        <a:rPr lang="en-US" sz="1800" dirty="0">
                          <a:latin typeface="UTM Avo" panose="02040603050506020204" pitchFamily="18"/>
                        </a:rPr>
                        <a:t>X3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X7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52534">
                <a:tc>
                  <a:txBody>
                    <a:bodyPr/>
                    <a:lstStyle/>
                    <a:p>
                      <a:pPr algn="ctr"/>
                      <a:r>
                        <a:rPr lang="en-US" sz="1800" dirty="0">
                          <a:latin typeface="UTM Avo" panose="02040603050506020204" pitchFamily="18"/>
                        </a:rPr>
                        <a:t>X4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X8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latin typeface="UTM Avo" panose="02040603050506020204" pitchFamily="18"/>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5947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30E41973-465C-F6A4-B286-61E6A4ABED5B}"/>
              </a:ext>
            </a:extLst>
          </p:cNvPr>
          <p:cNvSpPr/>
          <p:nvPr/>
        </p:nvSpPr>
        <p:spPr>
          <a:xfrm>
            <a:off x="1591592" y="1696498"/>
            <a:ext cx="9188703" cy="1675843"/>
          </a:xfrm>
          <a:prstGeom prst="rect">
            <a:avLst/>
          </a:prstGeom>
        </p:spPr>
        <p:txBody>
          <a:bodyPr wrap="square">
            <a:spAutoFit/>
          </a:bodyPr>
          <a:lstStyle/>
          <a:p>
            <a:pPr>
              <a:lnSpc>
                <a:spcPct val="150000"/>
              </a:lnSpc>
            </a:pPr>
            <a:r>
              <a:rPr lang="en-US" sz="2400" dirty="0" err="1">
                <a:solidFill>
                  <a:schemeClr val="tx1"/>
                </a:solidFill>
                <a:latin typeface="UTM Avo" panose="02040603050506020204" pitchFamily="18"/>
              </a:rPr>
              <a:t>Nguyên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tố</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hóa</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học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là</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tập</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hợp</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những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nguyên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tử</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có</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cùng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số</a:t>
            </a:r>
            <a:r>
              <a:rPr lang="en-US" sz="2400" dirty="0">
                <a:solidFill>
                  <a:schemeClr val="tx1"/>
                </a:solidFill>
                <a:latin typeface="UTM Avo" panose="02040603050506020204" pitchFamily="18"/>
              </a:rPr>
              <a:t> proton </a:t>
            </a:r>
            <a:r>
              <a:rPr lang="en-US" sz="2400" dirty="0" err="1">
                <a:solidFill>
                  <a:schemeClr val="tx1"/>
                </a:solidFill>
                <a:latin typeface="UTM Avo" panose="02040603050506020204" pitchFamily="18"/>
              </a:rPr>
              <a:t>trong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hạt</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nhân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những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nguyên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tử</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thuộc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cùng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một</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nguyên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tố</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hóa</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học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là</a:t>
            </a:r>
            <a:r>
              <a:rPr lang="en-US" sz="2400" dirty="0">
                <a:solidFill>
                  <a:schemeClr val="tx1"/>
                </a:solidFill>
                <a:latin typeface="UTM Avo" panose="02040603050506020204" pitchFamily="18"/>
              </a:rPr>
              <a:t>:</a:t>
            </a:r>
          </a:p>
        </p:txBody>
      </p:sp>
      <p:sp>
        <p:nvSpPr>
          <p:cNvPr id="3" name="Rounded Rectangle 2">
            <a:extLst>
              <a:ext uri="{FF2B5EF4-FFF2-40B4-BE49-F238E27FC236}">
                <a16:creationId xmlns:a16="http://schemas.microsoft.com/office/drawing/2014/main" id="{7D6BCFF3-6C8A-0740-D852-6E848B5B2D34}"/>
              </a:ext>
            </a:extLst>
          </p:cNvPr>
          <p:cNvSpPr/>
          <p:nvPr/>
        </p:nvSpPr>
        <p:spPr>
          <a:xfrm>
            <a:off x="1489172" y="3870469"/>
            <a:ext cx="1602435" cy="679588"/>
          </a:xfrm>
          <a:prstGeom prst="roundRect">
            <a:avLst/>
          </a:prstGeom>
          <a:solidFill>
            <a:schemeClr val="accent6">
              <a:lumMod val="60000"/>
              <a:lumOff val="40000"/>
            </a:schemeClr>
          </a:solidFill>
          <a:ln>
            <a:solidFill>
              <a:schemeClr val="bg1">
                <a:lumMod val="50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err="1">
                <a:solidFill>
                  <a:schemeClr val="tx1"/>
                </a:solidFill>
                <a:latin typeface="UTM Avo" panose="02040603050506020204" pitchFamily="18"/>
              </a:rPr>
              <a:t>Nhóm</a:t>
            </a:r>
            <a:r>
              <a:rPr lang="en-US" sz="2200" b="1" dirty="0">
                <a:solidFill>
                  <a:schemeClr val="tx1"/>
                </a:solidFill>
                <a:latin typeface="UTM Avo" panose="02040603050506020204" pitchFamily="18"/>
              </a:rPr>
              <a:t> 1</a:t>
            </a:r>
          </a:p>
        </p:txBody>
      </p:sp>
      <p:sp>
        <p:nvSpPr>
          <p:cNvPr id="4" name="Rounded Rectangle 3">
            <a:extLst>
              <a:ext uri="{FF2B5EF4-FFF2-40B4-BE49-F238E27FC236}">
                <a16:creationId xmlns:a16="http://schemas.microsoft.com/office/drawing/2014/main" id="{0F6B5FCB-F9CB-DA44-E745-16782D50FEC5}"/>
              </a:ext>
            </a:extLst>
          </p:cNvPr>
          <p:cNvSpPr/>
          <p:nvPr/>
        </p:nvSpPr>
        <p:spPr>
          <a:xfrm>
            <a:off x="4011125" y="3882776"/>
            <a:ext cx="1483393" cy="679588"/>
          </a:xfrm>
          <a:prstGeom prst="roundRect">
            <a:avLst/>
          </a:prstGeom>
          <a:solidFill>
            <a:srgbClr val="0070C0"/>
          </a:solidFill>
          <a:ln>
            <a:solidFill>
              <a:srgbClr val="0070C0"/>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err="1">
                <a:solidFill>
                  <a:schemeClr val="tx1"/>
                </a:solidFill>
                <a:latin typeface="UTM Avo" panose="02040603050506020204" pitchFamily="18"/>
              </a:rPr>
              <a:t>Nhóm</a:t>
            </a:r>
            <a:r>
              <a:rPr lang="en-US" sz="2200" b="1" dirty="0">
                <a:solidFill>
                  <a:schemeClr val="tx1"/>
                </a:solidFill>
                <a:latin typeface="UTM Avo" panose="02040603050506020204" pitchFamily="18"/>
              </a:rPr>
              <a:t> 2</a:t>
            </a:r>
          </a:p>
        </p:txBody>
      </p:sp>
      <p:sp>
        <p:nvSpPr>
          <p:cNvPr id="5" name="Rounded Rectangle 4">
            <a:extLst>
              <a:ext uri="{FF2B5EF4-FFF2-40B4-BE49-F238E27FC236}">
                <a16:creationId xmlns:a16="http://schemas.microsoft.com/office/drawing/2014/main" id="{60E2B77B-9573-5A75-89B6-9A108DD8E634}"/>
              </a:ext>
            </a:extLst>
          </p:cNvPr>
          <p:cNvSpPr/>
          <p:nvPr/>
        </p:nvSpPr>
        <p:spPr>
          <a:xfrm>
            <a:off x="6620145" y="3870470"/>
            <a:ext cx="1483393" cy="679587"/>
          </a:xfrm>
          <a:prstGeom prst="roundRect">
            <a:avLst/>
          </a:prstGeom>
          <a:solidFill>
            <a:schemeClr val="accent4">
              <a:lumMod val="40000"/>
              <a:lumOff val="60000"/>
            </a:schemeClr>
          </a:solidFill>
          <a:ln>
            <a:solidFill>
              <a:schemeClr val="accent5">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err="1">
                <a:solidFill>
                  <a:schemeClr val="tx1"/>
                </a:solidFill>
                <a:latin typeface="UTM Avo" panose="02040603050506020204" pitchFamily="18"/>
              </a:rPr>
              <a:t>Nhóm</a:t>
            </a:r>
            <a:r>
              <a:rPr lang="en-US" sz="2200" b="1" dirty="0">
                <a:solidFill>
                  <a:schemeClr val="tx1"/>
                </a:solidFill>
                <a:latin typeface="UTM Avo" panose="02040603050506020204" pitchFamily="18"/>
              </a:rPr>
              <a:t> 3</a:t>
            </a:r>
          </a:p>
        </p:txBody>
      </p:sp>
      <p:sp>
        <p:nvSpPr>
          <p:cNvPr id="6" name="Rounded Rectangle 5">
            <a:extLst>
              <a:ext uri="{FF2B5EF4-FFF2-40B4-BE49-F238E27FC236}">
                <a16:creationId xmlns:a16="http://schemas.microsoft.com/office/drawing/2014/main" id="{8F92CCD3-33A1-ADBB-8939-F126BDCBF044}"/>
              </a:ext>
            </a:extLst>
          </p:cNvPr>
          <p:cNvSpPr/>
          <p:nvPr/>
        </p:nvSpPr>
        <p:spPr>
          <a:xfrm>
            <a:off x="9131873" y="3870470"/>
            <a:ext cx="1483392" cy="679587"/>
          </a:xfrm>
          <a:prstGeom prst="roundRect">
            <a:avLst/>
          </a:prstGeom>
          <a:solidFill>
            <a:srgbClr val="00B050"/>
          </a:solidFill>
          <a:ln>
            <a:solidFill>
              <a:srgbClr val="00B050"/>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err="1">
                <a:solidFill>
                  <a:schemeClr val="tx1"/>
                </a:solidFill>
                <a:latin typeface="UTM Avo" panose="02040603050506020204" pitchFamily="18"/>
              </a:rPr>
              <a:t>Nhóm</a:t>
            </a:r>
            <a:r>
              <a:rPr lang="en-US" sz="2200" b="1" dirty="0">
                <a:solidFill>
                  <a:schemeClr val="tx1"/>
                </a:solidFill>
                <a:latin typeface="UTM Avo" panose="02040603050506020204" pitchFamily="18"/>
              </a:rPr>
              <a:t> 4</a:t>
            </a:r>
          </a:p>
        </p:txBody>
      </p:sp>
      <p:sp>
        <p:nvSpPr>
          <p:cNvPr id="7" name="Rectangle 6">
            <a:extLst>
              <a:ext uri="{FF2B5EF4-FFF2-40B4-BE49-F238E27FC236}">
                <a16:creationId xmlns:a16="http://schemas.microsoft.com/office/drawing/2014/main" id="{7FD0764E-CBED-BA57-1597-C33416116025}"/>
              </a:ext>
            </a:extLst>
          </p:cNvPr>
          <p:cNvSpPr/>
          <p:nvPr/>
        </p:nvSpPr>
        <p:spPr>
          <a:xfrm>
            <a:off x="1419518" y="4550055"/>
            <a:ext cx="1741742" cy="1036053"/>
          </a:xfrm>
          <a:prstGeom prst="rect">
            <a:avLst/>
          </a:prstGeom>
        </p:spPr>
        <p:txBody>
          <a:bodyPr wrap="square">
            <a:spAutoFit/>
          </a:bodyPr>
          <a:lstStyle/>
          <a:p>
            <a:pPr algn="ctr">
              <a:lnSpc>
                <a:spcPct val="150000"/>
              </a:lnSpc>
            </a:pPr>
            <a:r>
              <a:rPr lang="en-US" sz="2200" dirty="0" err="1">
                <a:solidFill>
                  <a:schemeClr val="tx1"/>
                </a:solidFill>
                <a:latin typeface="UTM Avo" panose="02040603050506020204" pitchFamily="18"/>
              </a:rPr>
              <a:t>Nguyên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tử</a:t>
            </a:r>
            <a:r>
              <a:rPr lang="en-US" sz="2200" dirty="0">
                <a:solidFill>
                  <a:schemeClr val="tx1"/>
                </a:solidFill>
                <a:latin typeface="UTM Avo" panose="02040603050506020204" pitchFamily="18"/>
              </a:rPr>
              <a:t> X1, X3, X7</a:t>
            </a:r>
          </a:p>
        </p:txBody>
      </p:sp>
      <p:sp>
        <p:nvSpPr>
          <p:cNvPr id="8" name="Rectangle 7">
            <a:extLst>
              <a:ext uri="{FF2B5EF4-FFF2-40B4-BE49-F238E27FC236}">
                <a16:creationId xmlns:a16="http://schemas.microsoft.com/office/drawing/2014/main" id="{AF8F5A2F-F9FD-7B5F-40EF-5662B15E3313}"/>
              </a:ext>
            </a:extLst>
          </p:cNvPr>
          <p:cNvSpPr/>
          <p:nvPr/>
        </p:nvSpPr>
        <p:spPr>
          <a:xfrm>
            <a:off x="3913831" y="4562362"/>
            <a:ext cx="1677979" cy="1036053"/>
          </a:xfrm>
          <a:prstGeom prst="rect">
            <a:avLst/>
          </a:prstGeom>
        </p:spPr>
        <p:txBody>
          <a:bodyPr wrap="square">
            <a:spAutoFit/>
          </a:bodyPr>
          <a:lstStyle/>
          <a:p>
            <a:pPr algn="ctr">
              <a:lnSpc>
                <a:spcPct val="150000"/>
              </a:lnSpc>
            </a:pPr>
            <a:r>
              <a:rPr lang="en-US" sz="2200" dirty="0" err="1">
                <a:solidFill>
                  <a:schemeClr val="tx1"/>
                </a:solidFill>
                <a:latin typeface="UTM Avo" panose="02040603050506020204" pitchFamily="18"/>
              </a:rPr>
              <a:t>Nguyên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tử</a:t>
            </a:r>
            <a:r>
              <a:rPr lang="en-US" sz="2200" dirty="0">
                <a:solidFill>
                  <a:schemeClr val="tx1"/>
                </a:solidFill>
                <a:latin typeface="UTM Avo" panose="02040603050506020204" pitchFamily="18"/>
              </a:rPr>
              <a:t> X2, X5</a:t>
            </a:r>
          </a:p>
        </p:txBody>
      </p:sp>
      <p:sp>
        <p:nvSpPr>
          <p:cNvPr id="9" name="Rectangle 8">
            <a:extLst>
              <a:ext uri="{FF2B5EF4-FFF2-40B4-BE49-F238E27FC236}">
                <a16:creationId xmlns:a16="http://schemas.microsoft.com/office/drawing/2014/main" id="{46478EA8-913E-EDF8-1E95-AB3ACFCB597B}"/>
              </a:ext>
            </a:extLst>
          </p:cNvPr>
          <p:cNvSpPr/>
          <p:nvPr/>
        </p:nvSpPr>
        <p:spPr>
          <a:xfrm>
            <a:off x="6534252" y="4562364"/>
            <a:ext cx="1655178" cy="1036053"/>
          </a:xfrm>
          <a:prstGeom prst="rect">
            <a:avLst/>
          </a:prstGeom>
        </p:spPr>
        <p:txBody>
          <a:bodyPr wrap="square">
            <a:spAutoFit/>
          </a:bodyPr>
          <a:lstStyle/>
          <a:p>
            <a:pPr algn="ctr">
              <a:lnSpc>
                <a:spcPct val="150000"/>
              </a:lnSpc>
            </a:pPr>
            <a:r>
              <a:rPr lang="en-US" sz="2200" dirty="0" err="1">
                <a:solidFill>
                  <a:schemeClr val="tx1"/>
                </a:solidFill>
                <a:latin typeface="UTM Avo" panose="02040603050506020204" pitchFamily="18"/>
              </a:rPr>
              <a:t>Nguyên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tử</a:t>
            </a:r>
            <a:r>
              <a:rPr lang="en-US" sz="2200" dirty="0">
                <a:solidFill>
                  <a:schemeClr val="tx1"/>
                </a:solidFill>
                <a:latin typeface="UTM Avo" panose="02040603050506020204" pitchFamily="18"/>
              </a:rPr>
              <a:t> X4, X8</a:t>
            </a:r>
          </a:p>
        </p:txBody>
      </p:sp>
      <p:sp>
        <p:nvSpPr>
          <p:cNvPr id="10" name="Rectangle 9">
            <a:extLst>
              <a:ext uri="{FF2B5EF4-FFF2-40B4-BE49-F238E27FC236}">
                <a16:creationId xmlns:a16="http://schemas.microsoft.com/office/drawing/2014/main" id="{8B5FA296-CC59-F182-D6BA-8434E930C4DC}"/>
              </a:ext>
            </a:extLst>
          </p:cNvPr>
          <p:cNvSpPr/>
          <p:nvPr/>
        </p:nvSpPr>
        <p:spPr>
          <a:xfrm>
            <a:off x="9034580" y="4562365"/>
            <a:ext cx="1621697" cy="1036053"/>
          </a:xfrm>
          <a:prstGeom prst="rect">
            <a:avLst/>
          </a:prstGeom>
        </p:spPr>
        <p:txBody>
          <a:bodyPr wrap="square">
            <a:spAutoFit/>
          </a:bodyPr>
          <a:lstStyle/>
          <a:p>
            <a:pPr algn="ctr">
              <a:lnSpc>
                <a:spcPct val="150000"/>
              </a:lnSpc>
            </a:pPr>
            <a:r>
              <a:rPr lang="en-US" sz="2200" dirty="0" err="1">
                <a:solidFill>
                  <a:schemeClr val="tx1"/>
                </a:solidFill>
                <a:latin typeface="UTM Avo" panose="02040603050506020204" pitchFamily="18"/>
              </a:rPr>
              <a:t>Nguyên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tử</a:t>
            </a:r>
            <a:r>
              <a:rPr lang="en-US" sz="2200" dirty="0">
                <a:solidFill>
                  <a:schemeClr val="tx1"/>
                </a:solidFill>
                <a:latin typeface="UTM Avo" panose="02040603050506020204" pitchFamily="18"/>
              </a:rPr>
              <a:t> X3, X8</a:t>
            </a:r>
          </a:p>
        </p:txBody>
      </p:sp>
    </p:spTree>
    <p:extLst>
      <p:ext uri="{BB962C8B-B14F-4D97-AF65-F5344CB8AC3E}">
        <p14:creationId xmlns:p14="http://schemas.microsoft.com/office/powerpoint/2010/main" val="341219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50" presetClass="entr" presetSubtype="0" decel="10000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strVal val="#ppt_w+.3"/>
                                          </p:val>
                                        </p:tav>
                                        <p:tav tm="100000">
                                          <p:val>
                                            <p:strVal val="#ppt_w"/>
                                          </p:val>
                                        </p:tav>
                                      </p:tavLst>
                                    </p:anim>
                                    <p:anim calcmode="lin" valueType="num">
                                      <p:cBhvr>
                                        <p:cTn id="24" dur="500" fill="hold"/>
                                        <p:tgtEl>
                                          <p:spTgt spid="4"/>
                                        </p:tgtEl>
                                        <p:attrNameLst>
                                          <p:attrName>ppt_h</p:attrName>
                                        </p:attrNameLst>
                                      </p:cBhvr>
                                      <p:tavLst>
                                        <p:tav tm="0">
                                          <p:val>
                                            <p:strVal val="#ppt_h"/>
                                          </p:val>
                                        </p:tav>
                                        <p:tav tm="100000">
                                          <p:val>
                                            <p:strVal val="#ppt_h"/>
                                          </p:val>
                                        </p:tav>
                                      </p:tavLst>
                                    </p:anim>
                                    <p:animEffect transition="in" filter="fade">
                                      <p:cBhvr>
                                        <p:cTn id="25" dur="500"/>
                                        <p:tgtEl>
                                          <p:spTgt spid="4"/>
                                        </p:tgtEl>
                                      </p:cBhvr>
                                    </p:animEffect>
                                  </p:childTnLst>
                                </p:cTn>
                              </p:par>
                              <p:par>
                                <p:cTn id="26" presetID="50" presetClass="entr" presetSubtype="0" decel="10000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strVal val="#ppt_w+.3"/>
                                          </p:val>
                                        </p:tav>
                                        <p:tav tm="100000">
                                          <p:val>
                                            <p:strVal val="#ppt_w"/>
                                          </p:val>
                                        </p:tav>
                                      </p:tavLst>
                                    </p:anim>
                                    <p:anim calcmode="lin" valueType="num">
                                      <p:cBhvr>
                                        <p:cTn id="29" dur="500" fill="hold"/>
                                        <p:tgtEl>
                                          <p:spTgt spid="8"/>
                                        </p:tgtEl>
                                        <p:attrNameLst>
                                          <p:attrName>ppt_h</p:attrName>
                                        </p:attrNameLst>
                                      </p:cBhvr>
                                      <p:tavLst>
                                        <p:tav tm="0">
                                          <p:val>
                                            <p:strVal val="#ppt_h"/>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arn(inVertical)">
                                      <p:cBhvr>
                                        <p:cTn id="35" dur="500"/>
                                        <p:tgtEl>
                                          <p:spTgt spid="5"/>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barn(inVertical)">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1"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p:tgtEl>
                                          <p:spTgt spid="6"/>
                                        </p:tgtEl>
                                        <p:attrNameLst>
                                          <p:attrName>ppt_y</p:attrName>
                                        </p:attrNameLst>
                                      </p:cBhvr>
                                      <p:tavLst>
                                        <p:tav tm="0">
                                          <p:val>
                                            <p:strVal val="#ppt_y-#ppt_h*1.125000"/>
                                          </p:val>
                                        </p:tav>
                                        <p:tav tm="100000">
                                          <p:val>
                                            <p:strVal val="#ppt_y"/>
                                          </p:val>
                                        </p:tav>
                                      </p:tavLst>
                                    </p:anim>
                                    <p:animEffect transition="in" filter="wipe(down)">
                                      <p:cBhvr>
                                        <p:cTn id="44" dur="500"/>
                                        <p:tgtEl>
                                          <p:spTgt spid="6"/>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p:tgtEl>
                                          <p:spTgt spid="10"/>
                                        </p:tgtEl>
                                        <p:attrNameLst>
                                          <p:attrName>ppt_y</p:attrName>
                                        </p:attrNameLst>
                                      </p:cBhvr>
                                      <p:tavLst>
                                        <p:tav tm="0">
                                          <p:val>
                                            <p:strVal val="#ppt_y-#ppt_h*1.125000"/>
                                          </p:val>
                                        </p:tav>
                                        <p:tav tm="100000">
                                          <p:val>
                                            <p:strVal val="#ppt_y"/>
                                          </p:val>
                                        </p:tav>
                                      </p:tavLst>
                                    </p:anim>
                                    <p:animEffect transition="in" filter="wipe(down)">
                                      <p:cBhvr>
                                        <p:cTn id="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1E89A103-5EA5-8AF1-1CEA-5B6EC57340BD}"/>
              </a:ext>
            </a:extLst>
          </p:cNvPr>
          <p:cNvSpPr txBox="1"/>
          <p:nvPr/>
        </p:nvSpPr>
        <p:spPr>
          <a:xfrm>
            <a:off x="2998341" y="1692261"/>
            <a:ext cx="6195316" cy="523220"/>
          </a:xfrm>
          <a:prstGeom prst="rect">
            <a:avLst/>
          </a:prstGeom>
          <a:noFill/>
        </p:spPr>
        <p:txBody>
          <a:bodyPr wrap="square" rtlCol="0">
            <a:spAutoFit/>
          </a:bodyPr>
          <a:lstStyle/>
          <a:p>
            <a:pPr algn="ctr"/>
            <a:r>
              <a:rPr lang="en-US" sz="2800" b="1" dirty="0">
                <a:solidFill>
                  <a:schemeClr val="tx1"/>
                </a:solidFill>
                <a:latin typeface="UTM Avo" panose="02040603050506020204" pitchFamily="18"/>
              </a:rPr>
              <a:t>II. </a:t>
            </a:r>
            <a:r>
              <a:rPr lang="en-US" sz="2800" b="1" dirty="0" err="1">
                <a:solidFill>
                  <a:schemeClr val="tx1"/>
                </a:solidFill>
                <a:latin typeface="UTM Avo" panose="02040603050506020204" pitchFamily="18"/>
              </a:rPr>
              <a:t>Tên</a:t>
            </a:r>
            <a:r>
              <a:rPr lang="en-US" sz="2800" b="1" dirty="0">
                <a:solidFill>
                  <a:schemeClr val="tx1"/>
                </a:solidFill>
                <a:latin typeface="UTM Avo" panose="02040603050506020204" pitchFamily="18"/>
              </a:rPr>
              <a:t> </a:t>
            </a:r>
            <a:r>
              <a:rPr lang="en-US" sz="2800" b="1" dirty="0" err="1">
                <a:solidFill>
                  <a:schemeClr val="tx1"/>
                </a:solidFill>
                <a:latin typeface="UTM Avo" panose="02040603050506020204" pitchFamily="18"/>
              </a:rPr>
              <a:t>nguyên</a:t>
            </a:r>
            <a:r>
              <a:rPr lang="en-US" sz="2800" b="1" dirty="0">
                <a:solidFill>
                  <a:schemeClr val="tx1"/>
                </a:solidFill>
                <a:latin typeface="UTM Avo" panose="02040603050506020204" pitchFamily="18"/>
              </a:rPr>
              <a:t> </a:t>
            </a:r>
            <a:r>
              <a:rPr lang="en-US" sz="2800" b="1" dirty="0" err="1">
                <a:solidFill>
                  <a:schemeClr val="tx1"/>
                </a:solidFill>
                <a:latin typeface="UTM Avo" panose="02040603050506020204" pitchFamily="18"/>
              </a:rPr>
              <a:t>tố</a:t>
            </a:r>
            <a:r>
              <a:rPr lang="en-US" sz="2800" b="1" dirty="0">
                <a:solidFill>
                  <a:schemeClr val="tx1"/>
                </a:solidFill>
                <a:latin typeface="UTM Avo" panose="02040603050506020204" pitchFamily="18"/>
              </a:rPr>
              <a:t> </a:t>
            </a:r>
            <a:r>
              <a:rPr lang="en-US" sz="2800" b="1" dirty="0" err="1">
                <a:solidFill>
                  <a:schemeClr val="tx1"/>
                </a:solidFill>
                <a:latin typeface="UTM Avo" panose="02040603050506020204" pitchFamily="18"/>
              </a:rPr>
              <a:t>hóa</a:t>
            </a:r>
            <a:r>
              <a:rPr lang="en-US" sz="2800" b="1" dirty="0">
                <a:solidFill>
                  <a:schemeClr val="tx1"/>
                </a:solidFill>
                <a:latin typeface="UTM Avo" panose="02040603050506020204" pitchFamily="18"/>
              </a:rPr>
              <a:t> </a:t>
            </a:r>
            <a:r>
              <a:rPr lang="en-US" sz="2800" b="1" dirty="0" err="1">
                <a:solidFill>
                  <a:schemeClr val="tx1"/>
                </a:solidFill>
                <a:latin typeface="UTM Avo" panose="02040603050506020204" pitchFamily="18"/>
              </a:rPr>
              <a:t>học</a:t>
            </a:r>
            <a:endParaRPr lang="en-US" sz="2800" b="1" dirty="0">
              <a:solidFill>
                <a:schemeClr val="tx1"/>
              </a:solidFill>
              <a:latin typeface="UTM Avo" panose="02040603050506020204" pitchFamily="18"/>
            </a:endParaRPr>
          </a:p>
        </p:txBody>
      </p:sp>
      <p:sp>
        <p:nvSpPr>
          <p:cNvPr id="3" name="Rounded Rectangle 2">
            <a:extLst>
              <a:ext uri="{FF2B5EF4-FFF2-40B4-BE49-F238E27FC236}">
                <a16:creationId xmlns:a16="http://schemas.microsoft.com/office/drawing/2014/main" id="{EEECEED4-2E4D-A77E-57D6-399E3B193F14}"/>
              </a:ext>
            </a:extLst>
          </p:cNvPr>
          <p:cNvSpPr/>
          <p:nvPr/>
        </p:nvSpPr>
        <p:spPr>
          <a:xfrm>
            <a:off x="1358532" y="2586789"/>
            <a:ext cx="9474935" cy="2731168"/>
          </a:xfrm>
          <a:prstGeom prst="roundRect">
            <a:avLst/>
          </a:prstGeom>
          <a:solidFill>
            <a:srgbClr val="FFFFFF"/>
          </a:solid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600"/>
              </a:spcBef>
            </a:pPr>
            <a:r>
              <a:rPr lang="en-US" sz="2400" b="1" dirty="0" err="1">
                <a:solidFill>
                  <a:schemeClr val="tx1"/>
                </a:solidFill>
                <a:latin typeface="UTM Avo" panose="02040603050506020204" pitchFamily="18"/>
              </a:rPr>
              <a:t>Đọc</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thông</a:t>
            </a:r>
            <a:r>
              <a:rPr lang="en-US" sz="2400" b="1" dirty="0">
                <a:solidFill>
                  <a:schemeClr val="tx1"/>
                </a:solidFill>
                <a:latin typeface="UTM Avo" panose="02040603050506020204" pitchFamily="18"/>
              </a:rPr>
              <a:t> tin </a:t>
            </a:r>
            <a:r>
              <a:rPr lang="en-US" sz="2400" b="1" dirty="0" err="1">
                <a:solidFill>
                  <a:schemeClr val="tx1"/>
                </a:solidFill>
                <a:latin typeface="UTM Avo" panose="02040603050506020204" pitchFamily="18"/>
              </a:rPr>
              <a:t>mục</a:t>
            </a:r>
            <a:r>
              <a:rPr lang="en-US" sz="2400" b="1" dirty="0">
                <a:solidFill>
                  <a:schemeClr val="tx1"/>
                </a:solidFill>
                <a:latin typeface="UTM Avo" panose="02040603050506020204" pitchFamily="18"/>
              </a:rPr>
              <a:t> II SGK </a:t>
            </a:r>
            <a:r>
              <a:rPr lang="en-US" sz="2400" b="1" dirty="0" err="1">
                <a:solidFill>
                  <a:schemeClr val="tx1"/>
                </a:solidFill>
                <a:latin typeface="UTM Avo" panose="02040603050506020204" pitchFamily="18"/>
              </a:rPr>
              <a:t>trang</a:t>
            </a:r>
            <a:r>
              <a:rPr lang="en-US" sz="2400" b="1" dirty="0">
                <a:solidFill>
                  <a:schemeClr val="tx1"/>
                </a:solidFill>
                <a:latin typeface="UTM Avo" panose="02040603050506020204" pitchFamily="18"/>
              </a:rPr>
              <a:t> 16 </a:t>
            </a:r>
            <a:r>
              <a:rPr lang="en-US" sz="2400" b="1" dirty="0" err="1">
                <a:solidFill>
                  <a:schemeClr val="tx1"/>
                </a:solidFill>
                <a:latin typeface="UTM Avo" panose="02040603050506020204" pitchFamily="18"/>
              </a:rPr>
              <a:t>và</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thực</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hiện</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yêu</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cầu</a:t>
            </a:r>
            <a:r>
              <a:rPr lang="en-US" sz="2400" b="1" dirty="0">
                <a:solidFill>
                  <a:schemeClr val="tx1"/>
                </a:solidFill>
                <a:latin typeface="UTM Avo" panose="02040603050506020204" pitchFamily="18"/>
              </a:rPr>
              <a:t>: </a:t>
            </a:r>
          </a:p>
          <a:p>
            <a:pPr marL="285750" indent="-285750" algn="just">
              <a:lnSpc>
                <a:spcPct val="150000"/>
              </a:lnSpc>
              <a:spcBef>
                <a:spcPts val="600"/>
              </a:spcBef>
              <a:buFont typeface="Arial" panose="020B0604020202020204" pitchFamily="34" charset="0"/>
              <a:buChar char="•"/>
            </a:pPr>
            <a:r>
              <a:rPr lang="en-US" sz="2400" dirty="0" err="1">
                <a:solidFill>
                  <a:schemeClr val="tx1"/>
                </a:solidFill>
                <a:latin typeface="UTM Avo" panose="02040603050506020204" pitchFamily="18"/>
              </a:rPr>
              <a:t>Nêu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cách</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đặt</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của</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nguyên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tố</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học</a:t>
            </a:r>
            <a:r>
              <a:rPr lang="en-US" sz="2400" dirty="0">
                <a:solidFill>
                  <a:schemeClr val="tx1"/>
                </a:solidFill>
                <a:latin typeface="UTM Avo" panose="02040603050506020204" pitchFamily="18"/>
              </a:rPr>
              <a:t>.</a:t>
            </a:r>
          </a:p>
          <a:p>
            <a:pPr marL="285750" indent="-285750" algn="just">
              <a:lnSpc>
                <a:spcPct val="150000"/>
              </a:lnSpc>
              <a:spcBef>
                <a:spcPts val="600"/>
              </a:spcBef>
              <a:buFont typeface="Arial" panose="020B0604020202020204" pitchFamily="34" charset="0"/>
              <a:buChar char="•"/>
            </a:pPr>
            <a:r>
              <a:rPr lang="en-US" sz="2400" dirty="0" err="1">
                <a:solidFill>
                  <a:schemeClr val="tx1"/>
                </a:solidFill>
                <a:latin typeface="UTM Avo" panose="02040603050506020204" pitchFamily="18"/>
              </a:rPr>
              <a:t>Lấy</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thêm</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ví</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dụ</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về</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cách</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gọi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các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nguyên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tố</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hóa</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học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mà</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em</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biết</a:t>
            </a:r>
            <a:r>
              <a:rPr lang="en-US" sz="2400" dirty="0">
                <a:solidFill>
                  <a:schemeClr val="tx1"/>
                </a:solidFill>
                <a:latin typeface="UTM Avo" panose="02040603050506020204" pitchFamily="18"/>
              </a:rPr>
              <a:t>. </a:t>
            </a:r>
          </a:p>
        </p:txBody>
      </p:sp>
    </p:spTree>
    <p:extLst>
      <p:ext uri="{BB962C8B-B14F-4D97-AF65-F5344CB8AC3E}">
        <p14:creationId xmlns:p14="http://schemas.microsoft.com/office/powerpoint/2010/main" val="140114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left)">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6" dur="500"/>
                                        <p:tgtEl>
                                          <p:spTgt spid="3">
                                            <p:txEl>
                                              <p:pRg st="1" end="1"/>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ounded Rectangular Callout 1">
            <a:extLst>
              <a:ext uri="{FF2B5EF4-FFF2-40B4-BE49-F238E27FC236}">
                <a16:creationId xmlns:a16="http://schemas.microsoft.com/office/drawing/2014/main" id="{A1078B46-F828-4658-2A17-DAF14A916BE5}"/>
              </a:ext>
            </a:extLst>
          </p:cNvPr>
          <p:cNvSpPr/>
          <p:nvPr/>
        </p:nvSpPr>
        <p:spPr>
          <a:xfrm>
            <a:off x="3537823" y="1947629"/>
            <a:ext cx="7290598" cy="873303"/>
          </a:xfrm>
          <a:prstGeom prst="wedgeRoundRectCallout">
            <a:avLst>
              <a:gd name="adj1" fmla="val -57235"/>
              <a:gd name="adj2" fmla="val 53380"/>
              <a:gd name="adj3" fmla="val 16667"/>
            </a:avLst>
          </a:prstGeom>
          <a:solidFill>
            <a:srgbClr val="FFFFFF"/>
          </a:solidFill>
          <a:ln w="19050">
            <a:solidFill>
              <a:schemeClr val="accent6">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a:rPr>
              <a:t>Mỗi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nguyên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tố</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hóa</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học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đều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có</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gọi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riêng</a:t>
            </a:r>
            <a:r>
              <a:rPr lang="en-US" sz="2400" dirty="0">
                <a:solidFill>
                  <a:schemeClr val="tx1"/>
                </a:solidFill>
                <a:latin typeface="UTM Avo" panose="02040603050506020204" pitchFamily="18"/>
              </a:rPr>
              <a:t>. </a:t>
            </a:r>
          </a:p>
        </p:txBody>
      </p:sp>
      <p:sp>
        <p:nvSpPr>
          <p:cNvPr id="3" name="Rounded Rectangular Callout 2">
            <a:extLst>
              <a:ext uri="{FF2B5EF4-FFF2-40B4-BE49-F238E27FC236}">
                <a16:creationId xmlns:a16="http://schemas.microsoft.com/office/drawing/2014/main" id="{64FDAE04-374A-4F09-D851-424021B30823}"/>
              </a:ext>
            </a:extLst>
          </p:cNvPr>
          <p:cNvSpPr/>
          <p:nvPr/>
        </p:nvSpPr>
        <p:spPr>
          <a:xfrm>
            <a:off x="3537822" y="3212432"/>
            <a:ext cx="7290599" cy="2895173"/>
          </a:xfrm>
          <a:prstGeom prst="wedgeRoundRectCallout">
            <a:avLst>
              <a:gd name="adj1" fmla="val -56667"/>
              <a:gd name="adj2" fmla="val -43222"/>
              <a:gd name="adj3" fmla="val 16667"/>
            </a:avLst>
          </a:prstGeom>
          <a:solidFill>
            <a:srgbClr val="FFFFFF"/>
          </a:solidFill>
          <a:ln w="19050">
            <a:solidFill>
              <a:srgbClr val="7030A0"/>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fr-FR" sz="2400" dirty="0" err="1">
                <a:solidFill>
                  <a:schemeClr val="tx1"/>
                </a:solidFill>
                <a:latin typeface="UTM Avo" panose="02040603050506020204" pitchFamily="18"/>
              </a:rPr>
              <a:t>Việc</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đặt</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tên</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nguyên</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tố</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dựa</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vào</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nhiều</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cách</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khác</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nhau</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như</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liên</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quan</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đến</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tính</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chất</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và</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ứng</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dụng</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của</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nguyên</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tố</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theo</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tên</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các</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nhà</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khoa</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học</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hoặc</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theo</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tên</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các</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địa</a:t>
            </a:r>
            <a:r>
              <a:rPr lang="fr-FR" sz="2400" dirty="0">
                <a:solidFill>
                  <a:schemeClr val="tx1"/>
                </a:solidFill>
                <a:latin typeface="UTM Avo" panose="02040603050506020204" pitchFamily="18"/>
              </a:rPr>
              <a:t> </a:t>
            </a:r>
            <a:r>
              <a:rPr lang="fr-FR" sz="2400" dirty="0" err="1">
                <a:solidFill>
                  <a:schemeClr val="tx1"/>
                </a:solidFill>
                <a:latin typeface="UTM Avo" panose="02040603050506020204" pitchFamily="18"/>
              </a:rPr>
              <a:t>danh</a:t>
            </a:r>
            <a:r>
              <a:rPr lang="fr-FR" sz="2400" dirty="0">
                <a:solidFill>
                  <a:schemeClr val="tx1"/>
                </a:solidFill>
                <a:latin typeface="UTM Avo" panose="02040603050506020204" pitchFamily="18"/>
              </a:rPr>
              <a:t>.</a:t>
            </a:r>
            <a:r>
              <a:rPr lang="en-US" sz="2400" dirty="0">
                <a:solidFill>
                  <a:schemeClr val="tx1"/>
                </a:solidFill>
                <a:latin typeface="UTM Avo" panose="02040603050506020204" pitchFamily="18"/>
              </a:rPr>
              <a:t> </a:t>
            </a:r>
          </a:p>
        </p:txBody>
      </p:sp>
      <p:pic>
        <p:nvPicPr>
          <p:cNvPr id="4" name="Picture 3">
            <a:extLst>
              <a:ext uri="{FF2B5EF4-FFF2-40B4-BE49-F238E27FC236}">
                <a16:creationId xmlns:a16="http://schemas.microsoft.com/office/drawing/2014/main" id="{F729DA3C-306B-AC73-E1B8-6E55395552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688312" y="2164197"/>
            <a:ext cx="1560390" cy="4146907"/>
          </a:xfrm>
          <a:prstGeom prst="rect">
            <a:avLst/>
          </a:prstGeom>
        </p:spPr>
      </p:pic>
    </p:spTree>
    <p:extLst>
      <p:ext uri="{BB962C8B-B14F-4D97-AF65-F5344CB8AC3E}">
        <p14:creationId xmlns:p14="http://schemas.microsoft.com/office/powerpoint/2010/main" val="1582704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18" presetClass="entr" presetSubtype="3"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up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ounded Rectangular Callout 1">
            <a:extLst>
              <a:ext uri="{FF2B5EF4-FFF2-40B4-BE49-F238E27FC236}">
                <a16:creationId xmlns:a16="http://schemas.microsoft.com/office/drawing/2014/main" id="{81D1BA35-F782-8B5A-7D77-BB5DF9A66A5E}"/>
              </a:ext>
            </a:extLst>
          </p:cNvPr>
          <p:cNvSpPr/>
          <p:nvPr/>
        </p:nvSpPr>
        <p:spPr>
          <a:xfrm>
            <a:off x="1944883" y="1800004"/>
            <a:ext cx="1684420" cy="774754"/>
          </a:xfrm>
          <a:prstGeom prst="wedgeRoundRectCallout">
            <a:avLst>
              <a:gd name="adj1" fmla="val 29167"/>
              <a:gd name="adj2" fmla="val 87897"/>
              <a:gd name="adj3" fmla="val 16667"/>
            </a:avLst>
          </a:prstGeom>
          <a:solidFill>
            <a:schemeClr val="accent6"/>
          </a:solidFill>
          <a:ln>
            <a:solidFill>
              <a:srgbClr val="FFFFFF"/>
            </a:solidFill>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2700" b="1" dirty="0" err="1">
                <a:solidFill>
                  <a:schemeClr val="tx1"/>
                </a:solidFill>
                <a:latin typeface="UTM Avo" panose="02040603050506020204" pitchFamily="18"/>
              </a:rPr>
              <a:t>Ví</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dụ</a:t>
            </a:r>
            <a:endParaRPr lang="en-US" sz="2700" b="1" dirty="0">
              <a:solidFill>
                <a:schemeClr val="tx1"/>
              </a:solidFill>
              <a:latin typeface="UTM Avo" panose="02040603050506020204" pitchFamily="18"/>
            </a:endParaRPr>
          </a:p>
        </p:txBody>
      </p:sp>
      <p:sp>
        <p:nvSpPr>
          <p:cNvPr id="3" name="Rectangle 2">
            <a:extLst>
              <a:ext uri="{FF2B5EF4-FFF2-40B4-BE49-F238E27FC236}">
                <a16:creationId xmlns:a16="http://schemas.microsoft.com/office/drawing/2014/main" id="{D13A4BB2-1883-ADB6-9916-912C4B6E5DCF}"/>
              </a:ext>
            </a:extLst>
          </p:cNvPr>
          <p:cNvSpPr/>
          <p:nvPr/>
        </p:nvSpPr>
        <p:spPr>
          <a:xfrm>
            <a:off x="3513222" y="2574758"/>
            <a:ext cx="7203129" cy="2783839"/>
          </a:xfrm>
          <a:prstGeom prst="rect">
            <a:avLst/>
          </a:prstGeom>
        </p:spPr>
        <p:txBody>
          <a:bodyPr wrap="square">
            <a:spAutoFit/>
          </a:bodyPr>
          <a:lstStyle/>
          <a:p>
            <a:pPr marL="457200" indent="-457200" algn="just">
              <a:lnSpc>
                <a:spcPct val="150000"/>
              </a:lnSpc>
              <a:buFont typeface="Wingdings" panose="05000000000000000000" pitchFamily="2" charset="2"/>
              <a:buChar char="q"/>
            </a:pPr>
            <a:r>
              <a:rPr lang="vi-VN" sz="2400" dirty="0">
                <a:solidFill>
                  <a:schemeClr val="tx1"/>
                </a:solidFill>
                <a:latin typeface="UTM Avo" panose="02040603050506020204" pitchFamily="18"/>
              </a:rPr>
              <a:t>Tên nguyên tố carbon (thành phần chính của than) bắt nguồn từ tiếng La-tinh, carbo (nghĩa là than).</a:t>
            </a:r>
          </a:p>
          <a:p>
            <a:pPr marL="457200" indent="-457200" algn="just">
              <a:lnSpc>
                <a:spcPct val="150000"/>
              </a:lnSpc>
              <a:buFont typeface="Wingdings" panose="05000000000000000000" pitchFamily="2" charset="2"/>
              <a:buChar char="q"/>
            </a:pPr>
            <a:r>
              <a:rPr lang="vi-VN" sz="2400" dirty="0">
                <a:solidFill>
                  <a:schemeClr val="tx1"/>
                </a:solidFill>
                <a:latin typeface="UTM Avo" panose="02040603050506020204" pitchFamily="18"/>
              </a:rPr>
              <a:t>Tên nguyên tố hydrogen bắt nguồn từ tiếng Pháp, hydogène nghĩa là sinh ra nước.</a:t>
            </a:r>
          </a:p>
        </p:txBody>
      </p:sp>
      <p:pic>
        <p:nvPicPr>
          <p:cNvPr id="5" name="Picture 4">
            <a:extLst>
              <a:ext uri="{FF2B5EF4-FFF2-40B4-BE49-F238E27FC236}">
                <a16:creationId xmlns:a16="http://schemas.microsoft.com/office/drawing/2014/main" id="{4310CAD5-9F1A-E401-15B1-955B32552F84}"/>
              </a:ext>
            </a:extLst>
          </p:cNvPr>
          <p:cNvPicPr>
            <a:picLocks noChangeAspect="1"/>
          </p:cNvPicPr>
          <p:nvPr/>
        </p:nvPicPr>
        <p:blipFill>
          <a:blip r:embed="rId4"/>
          <a:stretch>
            <a:fillRect/>
          </a:stretch>
        </p:blipFill>
        <p:spPr>
          <a:xfrm>
            <a:off x="122321" y="3164305"/>
            <a:ext cx="2717709" cy="3089362"/>
          </a:xfrm>
          <a:prstGeom prst="rect">
            <a:avLst/>
          </a:prstGeom>
        </p:spPr>
      </p:pic>
    </p:spTree>
    <p:extLst>
      <p:ext uri="{BB962C8B-B14F-4D97-AF65-F5344CB8AC3E}">
        <p14:creationId xmlns:p14="http://schemas.microsoft.com/office/powerpoint/2010/main" val="381981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down)">
                                      <p:cBhvr>
                                        <p:cTn id="1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ounded Rectangular Callout 1">
            <a:extLst>
              <a:ext uri="{FF2B5EF4-FFF2-40B4-BE49-F238E27FC236}">
                <a16:creationId xmlns:a16="http://schemas.microsoft.com/office/drawing/2014/main" id="{654926DB-214F-79A4-BA90-3A4761B9FB07}"/>
              </a:ext>
            </a:extLst>
          </p:cNvPr>
          <p:cNvSpPr/>
          <p:nvPr/>
        </p:nvSpPr>
        <p:spPr>
          <a:xfrm>
            <a:off x="1834591" y="1701690"/>
            <a:ext cx="8667154" cy="1335505"/>
          </a:xfrm>
          <a:prstGeom prst="wedgeRoundRectCallout">
            <a:avLst>
              <a:gd name="adj1" fmla="val -56304"/>
              <a:gd name="adj2" fmla="val 46558"/>
              <a:gd name="adj3" fmla="val 16667"/>
            </a:avLst>
          </a:prstGeom>
          <a:solidFill>
            <a:srgbClr val="FFFFFF"/>
          </a:solidFill>
          <a:ln>
            <a:solidFill>
              <a:srgbClr val="FF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500" dirty="0" err="1">
                <a:solidFill>
                  <a:schemeClr val="tx1"/>
                </a:solidFill>
                <a:latin typeface="UTM Avo" panose="02040603050506020204" pitchFamily="18"/>
              </a:rPr>
              <a:t>Một</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số</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nguyên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tố</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dùng</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được</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cả</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tên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tiếng</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Anh</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và</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tiếng</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Việt</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để</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tiện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tra</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cứu</a:t>
            </a:r>
            <a:r>
              <a:rPr lang="en-US" sz="2500" dirty="0">
                <a:solidFill>
                  <a:schemeClr val="tx1"/>
                </a:solidFill>
                <a:latin typeface="UTM Avo" panose="02040603050506020204" pitchFamily="18"/>
              </a:rPr>
              <a:t> </a:t>
            </a:r>
          </a:p>
        </p:txBody>
      </p:sp>
      <p:pic>
        <p:nvPicPr>
          <p:cNvPr id="3" name="Picture 2">
            <a:extLst>
              <a:ext uri="{FF2B5EF4-FFF2-40B4-BE49-F238E27FC236}">
                <a16:creationId xmlns:a16="http://schemas.microsoft.com/office/drawing/2014/main" id="{CE881879-CB0F-BC78-B80F-B5C1F3772381}"/>
              </a:ext>
            </a:extLst>
          </p:cNvPr>
          <p:cNvPicPr>
            <a:picLocks noChangeAspect="1"/>
          </p:cNvPicPr>
          <p:nvPr/>
        </p:nvPicPr>
        <p:blipFill rotWithShape="1">
          <a:blip r:embed="rId4">
            <a:extLst>
              <a:ext uri="{28A0092B-C50C-407E-A947-70E740481C1C}">
                <a14:useLocalDpi xmlns:a14="http://schemas.microsoft.com/office/drawing/2010/main" val="0"/>
              </a:ext>
            </a:extLst>
          </a:blip>
          <a:srcRect l="23842" r="26000"/>
          <a:stretch/>
        </p:blipFill>
        <p:spPr>
          <a:xfrm>
            <a:off x="1194979" y="3427796"/>
            <a:ext cx="1756882" cy="1751372"/>
          </a:xfrm>
          <a:prstGeom prst="rect">
            <a:avLst/>
          </a:prstGeom>
        </p:spPr>
      </p:pic>
      <p:sp>
        <p:nvSpPr>
          <p:cNvPr id="4" name="TextBox 3">
            <a:extLst>
              <a:ext uri="{FF2B5EF4-FFF2-40B4-BE49-F238E27FC236}">
                <a16:creationId xmlns:a16="http://schemas.microsoft.com/office/drawing/2014/main" id="{2371FCB3-9732-7F9B-FA00-F20005E6CF8F}"/>
              </a:ext>
            </a:extLst>
          </p:cNvPr>
          <p:cNvSpPr txBox="1"/>
          <p:nvPr/>
        </p:nvSpPr>
        <p:spPr>
          <a:xfrm>
            <a:off x="1172542" y="5499989"/>
            <a:ext cx="1664413" cy="400110"/>
          </a:xfrm>
          <a:prstGeom prst="rect">
            <a:avLst/>
          </a:prstGeom>
          <a:noFill/>
        </p:spPr>
        <p:txBody>
          <a:bodyPr wrap="square" rtlCol="0">
            <a:spAutoFit/>
          </a:bodyPr>
          <a:lstStyle/>
          <a:p>
            <a:pPr algn="ctr"/>
            <a:r>
              <a:rPr lang="en-US" sz="2000" dirty="0" err="1">
                <a:solidFill>
                  <a:schemeClr val="tx1"/>
                </a:solidFill>
                <a:latin typeface="UTM Avo" panose="02040603050506020204" pitchFamily="18"/>
              </a:rPr>
              <a:t>Kẽm</a:t>
            </a:r>
            <a:r>
              <a:rPr lang="en-US" sz="2000" dirty="0">
                <a:solidFill>
                  <a:schemeClr val="tx1"/>
                </a:solidFill>
                <a:latin typeface="UTM Avo" panose="02040603050506020204" pitchFamily="18"/>
              </a:rPr>
              <a:t> (Zinc)</a:t>
            </a:r>
          </a:p>
        </p:txBody>
      </p:sp>
      <p:pic>
        <p:nvPicPr>
          <p:cNvPr id="5" name="Picture 4">
            <a:extLst>
              <a:ext uri="{FF2B5EF4-FFF2-40B4-BE49-F238E27FC236}">
                <a16:creationId xmlns:a16="http://schemas.microsoft.com/office/drawing/2014/main" id="{B1E4E6BF-87A2-BC59-0155-8B6B7A29F4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44201" y="3331759"/>
            <a:ext cx="2014519" cy="1925380"/>
          </a:xfrm>
          <a:prstGeom prst="rect">
            <a:avLst/>
          </a:prstGeom>
        </p:spPr>
      </p:pic>
      <p:sp>
        <p:nvSpPr>
          <p:cNvPr id="6" name="TextBox 5">
            <a:extLst>
              <a:ext uri="{FF2B5EF4-FFF2-40B4-BE49-F238E27FC236}">
                <a16:creationId xmlns:a16="http://schemas.microsoft.com/office/drawing/2014/main" id="{248BF5BE-CEDF-5528-C53C-AB57106545F2}"/>
              </a:ext>
            </a:extLst>
          </p:cNvPr>
          <p:cNvSpPr txBox="1"/>
          <p:nvPr/>
        </p:nvSpPr>
        <p:spPr>
          <a:xfrm>
            <a:off x="3832547" y="5419235"/>
            <a:ext cx="1837826" cy="707886"/>
          </a:xfrm>
          <a:prstGeom prst="rect">
            <a:avLst/>
          </a:prstGeom>
          <a:noFill/>
        </p:spPr>
        <p:txBody>
          <a:bodyPr wrap="square" rtlCol="0">
            <a:spAutoFit/>
          </a:bodyPr>
          <a:lstStyle/>
          <a:p>
            <a:pPr algn="ctr"/>
            <a:r>
              <a:rPr lang="en-US" sz="2000" dirty="0" err="1">
                <a:solidFill>
                  <a:schemeClr val="tx1"/>
                </a:solidFill>
                <a:latin typeface="UTM Avo" panose="02040603050506020204" pitchFamily="18"/>
              </a:rPr>
              <a:t>Natri</a:t>
            </a:r>
            <a:r>
              <a:rPr lang="en-US" sz="2000" dirty="0">
                <a:solidFill>
                  <a:schemeClr val="tx1"/>
                </a:solidFill>
                <a:latin typeface="UTM Avo" panose="02040603050506020204" pitchFamily="18"/>
              </a:rPr>
              <a:t> (Sodium)</a:t>
            </a:r>
          </a:p>
        </p:txBody>
      </p:sp>
      <p:pic>
        <p:nvPicPr>
          <p:cNvPr id="7" name="Picture 6">
            <a:extLst>
              <a:ext uri="{FF2B5EF4-FFF2-40B4-BE49-F238E27FC236}">
                <a16:creationId xmlns:a16="http://schemas.microsoft.com/office/drawing/2014/main" id="{18A8C0F0-B84B-3BA9-4B94-6B6222F65758}"/>
              </a:ext>
            </a:extLst>
          </p:cNvPr>
          <p:cNvPicPr>
            <a:picLocks noChangeAspect="1"/>
          </p:cNvPicPr>
          <p:nvPr/>
        </p:nvPicPr>
        <p:blipFill rotWithShape="1">
          <a:blip r:embed="rId6">
            <a:extLst>
              <a:ext uri="{28A0092B-C50C-407E-A947-70E740481C1C}">
                <a14:useLocalDpi xmlns:a14="http://schemas.microsoft.com/office/drawing/2010/main" val="0"/>
              </a:ext>
            </a:extLst>
          </a:blip>
          <a:srcRect l="2860" t="9788" r="2858" b="11910"/>
          <a:stretch/>
        </p:blipFill>
        <p:spPr>
          <a:xfrm>
            <a:off x="6551060" y="3392906"/>
            <a:ext cx="1952731" cy="1751372"/>
          </a:xfrm>
          <a:prstGeom prst="rect">
            <a:avLst/>
          </a:prstGeom>
        </p:spPr>
      </p:pic>
      <p:sp>
        <p:nvSpPr>
          <p:cNvPr id="8" name="TextBox 7">
            <a:extLst>
              <a:ext uri="{FF2B5EF4-FFF2-40B4-BE49-F238E27FC236}">
                <a16:creationId xmlns:a16="http://schemas.microsoft.com/office/drawing/2014/main" id="{0636B5C0-BFC1-3F72-3162-22A735824377}"/>
              </a:ext>
            </a:extLst>
          </p:cNvPr>
          <p:cNvSpPr txBox="1"/>
          <p:nvPr/>
        </p:nvSpPr>
        <p:spPr>
          <a:xfrm>
            <a:off x="6665965" y="5499989"/>
            <a:ext cx="1837826" cy="400110"/>
          </a:xfrm>
          <a:prstGeom prst="rect">
            <a:avLst/>
          </a:prstGeom>
          <a:noFill/>
        </p:spPr>
        <p:txBody>
          <a:bodyPr wrap="square" rtlCol="0">
            <a:spAutoFit/>
          </a:bodyPr>
          <a:lstStyle/>
          <a:p>
            <a:pPr algn="ctr"/>
            <a:r>
              <a:rPr lang="en-US" sz="2000" dirty="0" err="1">
                <a:solidFill>
                  <a:schemeClr val="tx1"/>
                </a:solidFill>
                <a:latin typeface="UTM Avo" panose="02040603050506020204" pitchFamily="18"/>
              </a:rPr>
              <a:t>Vàng</a:t>
            </a:r>
            <a:r>
              <a:rPr lang="en-US" sz="2000" dirty="0">
                <a:solidFill>
                  <a:schemeClr val="tx1"/>
                </a:solidFill>
                <a:latin typeface="UTM Avo" panose="02040603050506020204" pitchFamily="18"/>
              </a:rPr>
              <a:t> (Gold)</a:t>
            </a:r>
          </a:p>
        </p:txBody>
      </p:sp>
      <p:pic>
        <p:nvPicPr>
          <p:cNvPr id="9" name="Picture 8">
            <a:extLst>
              <a:ext uri="{FF2B5EF4-FFF2-40B4-BE49-F238E27FC236}">
                <a16:creationId xmlns:a16="http://schemas.microsoft.com/office/drawing/2014/main" id="{6C32F13D-C0CD-FB79-D0A7-6CA97A1992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76794" y="3331759"/>
            <a:ext cx="2014519" cy="1925381"/>
          </a:xfrm>
          <a:prstGeom prst="rect">
            <a:avLst/>
          </a:prstGeom>
        </p:spPr>
      </p:pic>
      <p:sp>
        <p:nvSpPr>
          <p:cNvPr id="10" name="TextBox 9">
            <a:extLst>
              <a:ext uri="{FF2B5EF4-FFF2-40B4-BE49-F238E27FC236}">
                <a16:creationId xmlns:a16="http://schemas.microsoft.com/office/drawing/2014/main" id="{7678E1A4-B703-A176-58F9-9D8B25634A7E}"/>
              </a:ext>
            </a:extLst>
          </p:cNvPr>
          <p:cNvSpPr txBox="1"/>
          <p:nvPr/>
        </p:nvSpPr>
        <p:spPr>
          <a:xfrm>
            <a:off x="9165140" y="5419506"/>
            <a:ext cx="1837826" cy="707886"/>
          </a:xfrm>
          <a:prstGeom prst="rect">
            <a:avLst/>
          </a:prstGeom>
          <a:noFill/>
        </p:spPr>
        <p:txBody>
          <a:bodyPr wrap="square" rtlCol="0">
            <a:spAutoFit/>
          </a:bodyPr>
          <a:lstStyle/>
          <a:p>
            <a:pPr algn="ctr"/>
            <a:r>
              <a:rPr lang="en-US" sz="2000" dirty="0" err="1">
                <a:solidFill>
                  <a:schemeClr val="tx1"/>
                </a:solidFill>
                <a:latin typeface="UTM Avo" panose="02040603050506020204" pitchFamily="18"/>
              </a:rPr>
              <a:t>Lưu</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huỳnh</a:t>
            </a:r>
            <a:r>
              <a:rPr lang="en-US" sz="2000" dirty="0">
                <a:solidFill>
                  <a:schemeClr val="tx1"/>
                </a:solidFill>
                <a:latin typeface="UTM Avo" panose="02040603050506020204" pitchFamily="18"/>
              </a:rPr>
              <a:t> (Sulfur)</a:t>
            </a:r>
          </a:p>
        </p:txBody>
      </p:sp>
    </p:spTree>
    <p:extLst>
      <p:ext uri="{BB962C8B-B14F-4D97-AF65-F5344CB8AC3E}">
        <p14:creationId xmlns:p14="http://schemas.microsoft.com/office/powerpoint/2010/main" val="1870391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strVal val="#ppt_h"/>
                                          </p:val>
                                        </p:tav>
                                        <p:tav tm="100000">
                                          <p:val>
                                            <p:strVal val="#ppt_h"/>
                                          </p:val>
                                        </p:tav>
                                      </p:tavLst>
                                    </p:anim>
                                  </p:childTnLst>
                                </p:cTn>
                              </p:par>
                              <p:par>
                                <p:cTn id="16" presetID="17" presetClass="entr" presetSubtype="1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3" presetClass="entr" presetSubtype="16"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C167C383-EB3C-B9D2-8C3B-E96BEA53C9E4}"/>
              </a:ext>
            </a:extLst>
          </p:cNvPr>
          <p:cNvSpPr/>
          <p:nvPr/>
        </p:nvSpPr>
        <p:spPr>
          <a:xfrm>
            <a:off x="2245426" y="1689207"/>
            <a:ext cx="7701147" cy="477054"/>
          </a:xfrm>
          <a:prstGeom prst="rect">
            <a:avLst/>
          </a:prstGeom>
        </p:spPr>
        <p:txBody>
          <a:bodyPr wrap="none">
            <a:spAutoFit/>
          </a:bodyPr>
          <a:lstStyle/>
          <a:p>
            <a:pPr algn="ctr"/>
            <a:r>
              <a:rPr lang="en-US" sz="2500" b="1" i="1" dirty="0" err="1">
                <a:solidFill>
                  <a:schemeClr val="tx1"/>
                </a:solidFill>
                <a:latin typeface="UTM Avo" panose="02040603050506020204" pitchFamily="18"/>
              </a:rPr>
              <a:t>Đọc</a:t>
            </a:r>
            <a:r>
              <a:rPr lang="en-US" sz="2500" b="1" i="1" dirty="0">
                <a:solidFill>
                  <a:schemeClr val="tx1"/>
                </a:solidFill>
                <a:latin typeface="UTM Avo" panose="02040603050506020204" pitchFamily="18"/>
              </a:rPr>
              <a:t> </a:t>
            </a:r>
            <a:r>
              <a:rPr lang="en-US" sz="2500" b="1" i="1" dirty="0" err="1">
                <a:solidFill>
                  <a:schemeClr val="tx1"/>
                </a:solidFill>
                <a:latin typeface="UTM Avo" panose="02040603050506020204" pitchFamily="18"/>
              </a:rPr>
              <a:t>tên</a:t>
            </a:r>
            <a:r>
              <a:rPr lang="en-US" sz="2500" b="1" i="1" dirty="0">
                <a:solidFill>
                  <a:schemeClr val="tx1"/>
                </a:solidFill>
                <a:latin typeface="UTM Avo" panose="02040603050506020204" pitchFamily="18"/>
              </a:rPr>
              <a:t> 20 </a:t>
            </a:r>
            <a:r>
              <a:rPr lang="en-US" sz="2500" b="1" i="1" dirty="0" err="1">
                <a:solidFill>
                  <a:schemeClr val="tx1"/>
                </a:solidFill>
                <a:latin typeface="UTM Avo" panose="02040603050506020204" pitchFamily="18"/>
              </a:rPr>
              <a:t>nguyên</a:t>
            </a:r>
            <a:r>
              <a:rPr lang="en-US" sz="2500" b="1" i="1" dirty="0">
                <a:solidFill>
                  <a:schemeClr val="tx1"/>
                </a:solidFill>
                <a:latin typeface="UTM Avo" panose="02040603050506020204" pitchFamily="18"/>
              </a:rPr>
              <a:t> </a:t>
            </a:r>
            <a:r>
              <a:rPr lang="en-US" sz="2500" b="1" i="1" dirty="0" err="1">
                <a:solidFill>
                  <a:schemeClr val="tx1"/>
                </a:solidFill>
                <a:latin typeface="UTM Avo" panose="02040603050506020204" pitchFamily="18"/>
              </a:rPr>
              <a:t>tố</a:t>
            </a:r>
            <a:r>
              <a:rPr lang="en-US" sz="2500" b="1" i="1" dirty="0">
                <a:solidFill>
                  <a:schemeClr val="tx1"/>
                </a:solidFill>
                <a:latin typeface="UTM Avo" panose="02040603050506020204" pitchFamily="18"/>
              </a:rPr>
              <a:t> </a:t>
            </a:r>
            <a:r>
              <a:rPr lang="en-US" sz="2500" b="1" i="1" dirty="0" err="1">
                <a:solidFill>
                  <a:schemeClr val="tx1"/>
                </a:solidFill>
                <a:latin typeface="UTM Avo" panose="02040603050506020204" pitchFamily="18"/>
              </a:rPr>
              <a:t>hóa</a:t>
            </a:r>
            <a:r>
              <a:rPr lang="en-US" sz="2500" b="1" i="1" dirty="0">
                <a:solidFill>
                  <a:schemeClr val="tx1"/>
                </a:solidFill>
                <a:latin typeface="UTM Avo" panose="02040603050506020204" pitchFamily="18"/>
              </a:rPr>
              <a:t> </a:t>
            </a:r>
            <a:r>
              <a:rPr lang="en-US" sz="2500" b="1" i="1" dirty="0" err="1">
                <a:solidFill>
                  <a:schemeClr val="tx1"/>
                </a:solidFill>
                <a:latin typeface="UTM Avo" panose="02040603050506020204" pitchFamily="18"/>
              </a:rPr>
              <a:t>học</a:t>
            </a:r>
            <a:r>
              <a:rPr lang="en-US" sz="2500" b="1" i="1" dirty="0">
                <a:solidFill>
                  <a:schemeClr val="tx1"/>
                </a:solidFill>
                <a:latin typeface="UTM Avo" panose="02040603050506020204" pitchFamily="18"/>
              </a:rPr>
              <a:t> </a:t>
            </a:r>
            <a:r>
              <a:rPr lang="en-US" sz="2500" b="1" i="1" dirty="0" err="1">
                <a:solidFill>
                  <a:schemeClr val="tx1"/>
                </a:solidFill>
                <a:latin typeface="UTM Avo" panose="02040603050506020204" pitchFamily="18"/>
              </a:rPr>
              <a:t>trong</a:t>
            </a:r>
            <a:r>
              <a:rPr lang="en-US" sz="2500" b="1" i="1" dirty="0">
                <a:solidFill>
                  <a:schemeClr val="tx1"/>
                </a:solidFill>
                <a:latin typeface="UTM Avo" panose="02040603050506020204" pitchFamily="18"/>
              </a:rPr>
              <a:t> </a:t>
            </a:r>
            <a:r>
              <a:rPr lang="en-US" sz="2500" b="1" i="1" dirty="0" err="1">
                <a:solidFill>
                  <a:schemeClr val="tx1"/>
                </a:solidFill>
                <a:latin typeface="UTM Avo" panose="02040603050506020204" pitchFamily="18"/>
              </a:rPr>
              <a:t>Bảng</a:t>
            </a:r>
            <a:r>
              <a:rPr lang="en-US" sz="2500" b="1" i="1" dirty="0">
                <a:solidFill>
                  <a:schemeClr val="tx1"/>
                </a:solidFill>
                <a:latin typeface="UTM Avo" panose="02040603050506020204" pitchFamily="18"/>
              </a:rPr>
              <a:t> 2.1</a:t>
            </a:r>
          </a:p>
        </p:txBody>
      </p:sp>
      <p:pic>
        <p:nvPicPr>
          <p:cNvPr id="3" name="Picture 2">
            <a:extLst>
              <a:ext uri="{FF2B5EF4-FFF2-40B4-BE49-F238E27FC236}">
                <a16:creationId xmlns:a16="http://schemas.microsoft.com/office/drawing/2014/main" id="{8E0F4090-B3A0-5BB4-2D09-BC32388A7F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0476" y="1619699"/>
            <a:ext cx="854834" cy="854834"/>
          </a:xfrm>
          <a:prstGeom prst="rect">
            <a:avLst/>
          </a:prstGeom>
        </p:spPr>
      </p:pic>
      <p:pic>
        <p:nvPicPr>
          <p:cNvPr id="5" name="Picture 4">
            <a:extLst>
              <a:ext uri="{FF2B5EF4-FFF2-40B4-BE49-F238E27FC236}">
                <a16:creationId xmlns:a16="http://schemas.microsoft.com/office/drawing/2014/main" id="{34C6E8E4-E988-6C6D-8751-27BC84C6A9BD}"/>
              </a:ext>
            </a:extLst>
          </p:cNvPr>
          <p:cNvPicPr>
            <a:picLocks noChangeAspect="1"/>
          </p:cNvPicPr>
          <p:nvPr/>
        </p:nvPicPr>
        <p:blipFill>
          <a:blip r:embed="rId5"/>
          <a:stretch>
            <a:fillRect/>
          </a:stretch>
        </p:blipFill>
        <p:spPr>
          <a:xfrm>
            <a:off x="2470591" y="2166261"/>
            <a:ext cx="7250816" cy="4476926"/>
          </a:xfrm>
          <a:prstGeom prst="rect">
            <a:avLst/>
          </a:prstGeom>
        </p:spPr>
      </p:pic>
      <p:grpSp>
        <p:nvGrpSpPr>
          <p:cNvPr id="4" name="Group 3">
            <a:extLst>
              <a:ext uri="{FF2B5EF4-FFF2-40B4-BE49-F238E27FC236}">
                <a16:creationId xmlns:a16="http://schemas.microsoft.com/office/drawing/2014/main" id="{1D74C031-D61C-909B-D101-885DD3EE0C45}"/>
              </a:ext>
            </a:extLst>
          </p:cNvPr>
          <p:cNvGrpSpPr/>
          <p:nvPr/>
        </p:nvGrpSpPr>
        <p:grpSpPr>
          <a:xfrm>
            <a:off x="10278245" y="784977"/>
            <a:ext cx="2201911" cy="1262139"/>
            <a:chOff x="9772054" y="889125"/>
            <a:chExt cx="2374289" cy="1360947"/>
          </a:xfrm>
        </p:grpSpPr>
        <p:pic>
          <p:nvPicPr>
            <p:cNvPr id="6" name="Picture 5">
              <a:hlinkClick r:id="rId6"/>
              <a:extLst>
                <a:ext uri="{FF2B5EF4-FFF2-40B4-BE49-F238E27FC236}">
                  <a16:creationId xmlns:a16="http://schemas.microsoft.com/office/drawing/2014/main" id="{85621CAC-5202-104A-629C-63BA10EB04F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20350" y="889125"/>
              <a:ext cx="1079103" cy="74694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7">
              <a:extLst>
                <a:ext uri="{FF2B5EF4-FFF2-40B4-BE49-F238E27FC236}">
                  <a16:creationId xmlns:a16="http://schemas.microsoft.com/office/drawing/2014/main" id="{D2AD2DD6-F5B0-16C6-8711-7589FE29667E}"/>
                </a:ext>
              </a:extLst>
            </p:cNvPr>
            <p:cNvSpPr txBox="1"/>
            <p:nvPr/>
          </p:nvSpPr>
          <p:spPr>
            <a:xfrm>
              <a:off x="9772054" y="1713746"/>
              <a:ext cx="2374289" cy="536326"/>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600">
                  <a:latin typeface="UTM Avo" panose="02040603050506020204" pitchFamily="18" charset="0"/>
                  <a:cs typeface="Arial" panose="020B0604020202020204" pitchFamily="34" charset="0"/>
                </a:rPr>
                <a:t>Ấn vào để</a:t>
              </a:r>
            </a:p>
            <a:p>
              <a:pPr algn="ctr"/>
              <a:r>
                <a:rPr lang="vi-VN" sz="1600" b="1">
                  <a:latin typeface="UTM Avo" panose="02040603050506020204" pitchFamily="18" charset="0"/>
                  <a:cs typeface="Arial" panose="020B0604020202020204" pitchFamily="34" charset="0"/>
                </a:rPr>
                <a:t>xem </a:t>
              </a:r>
              <a:r>
                <a:rPr lang="en-US" sz="1600" b="1">
                  <a:latin typeface="UTM Avo" panose="02040603050506020204" pitchFamily="18" charset="0"/>
                  <a:cs typeface="Arial" panose="020B0604020202020204" pitchFamily="34" charset="0"/>
                </a:rPr>
                <a:t>video</a:t>
              </a:r>
              <a:endParaRPr lang="en-US" sz="1600" b="1" dirty="0">
                <a:latin typeface="UTM Avo" panose="02040603050506020204" pitchFamily="18" charset="0"/>
              </a:endParaRPr>
            </a:p>
          </p:txBody>
        </p:sp>
      </p:grpSp>
    </p:spTree>
    <p:extLst>
      <p:ext uri="{BB962C8B-B14F-4D97-AF65-F5344CB8AC3E}">
        <p14:creationId xmlns:p14="http://schemas.microsoft.com/office/powerpoint/2010/main" val="172162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7D33AF9D-13E9-7EC8-CDF0-B187038637F2}"/>
              </a:ext>
            </a:extLst>
          </p:cNvPr>
          <p:cNvSpPr txBox="1"/>
          <p:nvPr/>
        </p:nvSpPr>
        <p:spPr>
          <a:xfrm>
            <a:off x="3522324" y="1578213"/>
            <a:ext cx="5147352" cy="507831"/>
          </a:xfrm>
          <a:prstGeom prst="rect">
            <a:avLst/>
          </a:prstGeom>
          <a:noFill/>
        </p:spPr>
        <p:txBody>
          <a:bodyPr wrap="square" rtlCol="0">
            <a:spAutoFit/>
          </a:bodyPr>
          <a:lstStyle/>
          <a:p>
            <a:pPr algn="ctr"/>
            <a:r>
              <a:rPr lang="en-US" sz="2700" b="1" dirty="0">
                <a:solidFill>
                  <a:schemeClr val="tx1"/>
                </a:solidFill>
                <a:latin typeface="UTM Avo" panose="02040603050506020204" pitchFamily="18"/>
              </a:rPr>
              <a:t>III. </a:t>
            </a:r>
            <a:r>
              <a:rPr lang="en-US" sz="2700" b="1" dirty="0" err="1">
                <a:solidFill>
                  <a:schemeClr val="tx1"/>
                </a:solidFill>
                <a:latin typeface="UTM Avo" panose="02040603050506020204" pitchFamily="18"/>
              </a:rPr>
              <a:t>Kí</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hiệu</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hóa</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học</a:t>
            </a:r>
            <a:endParaRPr lang="en-US" sz="2700" b="1" dirty="0">
              <a:solidFill>
                <a:schemeClr val="tx1"/>
              </a:solidFill>
              <a:latin typeface="UTM Avo" panose="02040603050506020204" pitchFamily="18"/>
            </a:endParaRPr>
          </a:p>
        </p:txBody>
      </p:sp>
      <p:sp>
        <p:nvSpPr>
          <p:cNvPr id="3" name="Rectangle 2">
            <a:extLst>
              <a:ext uri="{FF2B5EF4-FFF2-40B4-BE49-F238E27FC236}">
                <a16:creationId xmlns:a16="http://schemas.microsoft.com/office/drawing/2014/main" id="{82DCD919-5D81-BB14-38ED-BF66C03C7BB6}"/>
              </a:ext>
            </a:extLst>
          </p:cNvPr>
          <p:cNvSpPr/>
          <p:nvPr/>
        </p:nvSpPr>
        <p:spPr>
          <a:xfrm>
            <a:off x="1202932" y="2086044"/>
            <a:ext cx="9786135" cy="1078950"/>
          </a:xfrm>
          <a:prstGeom prst="rect">
            <a:avLst/>
          </a:prstGeom>
        </p:spPr>
        <p:txBody>
          <a:bodyPr wrap="square">
            <a:spAutoFit/>
          </a:bodyPr>
          <a:lstStyle/>
          <a:p>
            <a:pPr algn="just">
              <a:lnSpc>
                <a:spcPct val="150000"/>
              </a:lnSpc>
            </a:pPr>
            <a:r>
              <a:rPr lang="vi-VN" sz="2300" dirty="0">
                <a:solidFill>
                  <a:schemeClr val="tx1"/>
                </a:solidFill>
                <a:latin typeface="UTM Avo" panose="02040603050506020204" pitchFamily="18"/>
              </a:rPr>
              <a:t>Mỗi nguyên tố hóa học được biểu diễn bằng một kí hiệu riêng, được gọi là kí hiệu hóa học của nguyên tố. </a:t>
            </a:r>
            <a:endParaRPr lang="en-US" sz="2300" dirty="0">
              <a:solidFill>
                <a:schemeClr val="tx1"/>
              </a:solidFill>
              <a:latin typeface="UTM Avo" panose="02040603050506020204" pitchFamily="18"/>
            </a:endParaRPr>
          </a:p>
        </p:txBody>
      </p:sp>
      <p:sp>
        <p:nvSpPr>
          <p:cNvPr id="4" name="Rounded Rectangular Callout 3">
            <a:extLst>
              <a:ext uri="{FF2B5EF4-FFF2-40B4-BE49-F238E27FC236}">
                <a16:creationId xmlns:a16="http://schemas.microsoft.com/office/drawing/2014/main" id="{5C0A6A0F-9D37-7372-8D05-7016B259D7BC}"/>
              </a:ext>
            </a:extLst>
          </p:cNvPr>
          <p:cNvSpPr/>
          <p:nvPr/>
        </p:nvSpPr>
        <p:spPr>
          <a:xfrm>
            <a:off x="3702753" y="3456257"/>
            <a:ext cx="6415805" cy="1918093"/>
          </a:xfrm>
          <a:prstGeom prst="wedgeRoundRectCallout">
            <a:avLst>
              <a:gd name="adj1" fmla="val -55616"/>
              <a:gd name="adj2" fmla="val 38724"/>
              <a:gd name="adj3" fmla="val 16667"/>
            </a:avLst>
          </a:prstGeom>
          <a:solidFill>
            <a:srgbClr val="FFFF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00" dirty="0" err="1">
                <a:solidFill>
                  <a:schemeClr val="tx1"/>
                </a:solidFill>
                <a:latin typeface="UTM Avo" panose="02040603050506020204" pitchFamily="18"/>
              </a:rPr>
              <a:t>Hãy</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nêu</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cách</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biểu</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diễn</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kí</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hiệu</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hóa</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học</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của</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một</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nguyên</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tố</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Nêu</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ví</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dụ</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cụ</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thể</a:t>
            </a:r>
            <a:r>
              <a:rPr lang="en-US" sz="2300" dirty="0">
                <a:solidFill>
                  <a:schemeClr val="tx1"/>
                </a:solidFill>
                <a:latin typeface="UTM Avo" panose="02040603050506020204" pitchFamily="18"/>
              </a:rPr>
              <a:t>. </a:t>
            </a:r>
          </a:p>
        </p:txBody>
      </p:sp>
      <p:pic>
        <p:nvPicPr>
          <p:cNvPr id="5" name="Picture 4">
            <a:extLst>
              <a:ext uri="{FF2B5EF4-FFF2-40B4-BE49-F238E27FC236}">
                <a16:creationId xmlns:a16="http://schemas.microsoft.com/office/drawing/2014/main" id="{E492FA83-BBCD-20EF-D912-6641C33643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9791" y="4607812"/>
            <a:ext cx="1404199" cy="1404199"/>
          </a:xfrm>
          <a:prstGeom prst="rect">
            <a:avLst/>
          </a:prstGeom>
        </p:spPr>
      </p:pic>
    </p:spTree>
    <p:extLst>
      <p:ext uri="{BB962C8B-B14F-4D97-AF65-F5344CB8AC3E}">
        <p14:creationId xmlns:p14="http://schemas.microsoft.com/office/powerpoint/2010/main" val="125242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grpSp>
        <p:nvGrpSpPr>
          <p:cNvPr id="2" name="Google Shape;2813;p42">
            <a:extLst>
              <a:ext uri="{FF2B5EF4-FFF2-40B4-BE49-F238E27FC236}">
                <a16:creationId xmlns:a16="http://schemas.microsoft.com/office/drawing/2014/main" id="{F7D18906-CA77-5764-63FB-F1B96366D242}"/>
              </a:ext>
            </a:extLst>
          </p:cNvPr>
          <p:cNvGrpSpPr/>
          <p:nvPr/>
        </p:nvGrpSpPr>
        <p:grpSpPr>
          <a:xfrm>
            <a:off x="895637" y="4321341"/>
            <a:ext cx="675363" cy="921421"/>
            <a:chOff x="3897219" y="1832544"/>
            <a:chExt cx="311583" cy="393567"/>
          </a:xfrm>
          <a:solidFill>
            <a:srgbClr val="FF0000"/>
          </a:solidFill>
        </p:grpSpPr>
        <p:sp>
          <p:nvSpPr>
            <p:cNvPr id="3" name="Google Shape;2814;p42">
              <a:extLst>
                <a:ext uri="{FF2B5EF4-FFF2-40B4-BE49-F238E27FC236}">
                  <a16:creationId xmlns:a16="http://schemas.microsoft.com/office/drawing/2014/main" id="{F8B6596D-F0EA-4830-4248-3C6FF7A818F8}"/>
                </a:ext>
              </a:extLst>
            </p:cNvPr>
            <p:cNvSpPr/>
            <p:nvPr/>
          </p:nvSpPr>
          <p:spPr>
            <a:xfrm>
              <a:off x="3897219" y="1832544"/>
              <a:ext cx="311583" cy="393567"/>
            </a:xfrm>
            <a:custGeom>
              <a:avLst/>
              <a:gdLst/>
              <a:ahLst/>
              <a:cxnLst/>
              <a:rect l="l" t="t" r="r" b="b"/>
              <a:pathLst>
                <a:path w="42566" h="53766" extrusionOk="0">
                  <a:moveTo>
                    <a:pt x="21298" y="2241"/>
                  </a:moveTo>
                  <a:cubicBezTo>
                    <a:pt x="23150" y="2241"/>
                    <a:pt x="24658" y="3734"/>
                    <a:pt x="24658" y="5601"/>
                  </a:cubicBezTo>
                  <a:cubicBezTo>
                    <a:pt x="24658" y="6213"/>
                    <a:pt x="25151" y="6721"/>
                    <a:pt x="25778" y="6721"/>
                  </a:cubicBezTo>
                  <a:lnTo>
                    <a:pt x="33619" y="6721"/>
                  </a:lnTo>
                  <a:cubicBezTo>
                    <a:pt x="34232" y="6721"/>
                    <a:pt x="34739" y="7214"/>
                    <a:pt x="34739" y="7841"/>
                  </a:cubicBezTo>
                  <a:lnTo>
                    <a:pt x="34739" y="10081"/>
                  </a:lnTo>
                  <a:cubicBezTo>
                    <a:pt x="34739" y="10694"/>
                    <a:pt x="34232" y="11202"/>
                    <a:pt x="33619" y="11202"/>
                  </a:cubicBezTo>
                  <a:lnTo>
                    <a:pt x="8977" y="11202"/>
                  </a:lnTo>
                  <a:cubicBezTo>
                    <a:pt x="8349" y="11202"/>
                    <a:pt x="7856" y="10694"/>
                    <a:pt x="7856" y="10081"/>
                  </a:cubicBezTo>
                  <a:lnTo>
                    <a:pt x="7856" y="7841"/>
                  </a:lnTo>
                  <a:cubicBezTo>
                    <a:pt x="7856" y="7214"/>
                    <a:pt x="8349" y="6721"/>
                    <a:pt x="8977" y="6721"/>
                  </a:cubicBezTo>
                  <a:lnTo>
                    <a:pt x="16817" y="6721"/>
                  </a:lnTo>
                  <a:cubicBezTo>
                    <a:pt x="17430" y="6721"/>
                    <a:pt x="17938" y="6213"/>
                    <a:pt x="17938" y="5601"/>
                  </a:cubicBezTo>
                  <a:cubicBezTo>
                    <a:pt x="17938" y="3734"/>
                    <a:pt x="19431" y="2241"/>
                    <a:pt x="21298" y="2241"/>
                  </a:cubicBezTo>
                  <a:close/>
                  <a:moveTo>
                    <a:pt x="39220" y="10081"/>
                  </a:moveTo>
                  <a:cubicBezTo>
                    <a:pt x="39832" y="10081"/>
                    <a:pt x="40340" y="10574"/>
                    <a:pt x="40340" y="11202"/>
                  </a:cubicBezTo>
                  <a:lnTo>
                    <a:pt x="40340" y="50406"/>
                  </a:lnTo>
                  <a:cubicBezTo>
                    <a:pt x="40340" y="51018"/>
                    <a:pt x="39832" y="51526"/>
                    <a:pt x="39220" y="51526"/>
                  </a:cubicBezTo>
                  <a:lnTo>
                    <a:pt x="3376" y="51526"/>
                  </a:lnTo>
                  <a:cubicBezTo>
                    <a:pt x="2749" y="51526"/>
                    <a:pt x="2256" y="51018"/>
                    <a:pt x="2256" y="50406"/>
                  </a:cubicBezTo>
                  <a:lnTo>
                    <a:pt x="2256" y="11202"/>
                  </a:lnTo>
                  <a:cubicBezTo>
                    <a:pt x="2256" y="10574"/>
                    <a:pt x="2749" y="10081"/>
                    <a:pt x="3376" y="10081"/>
                  </a:cubicBezTo>
                  <a:lnTo>
                    <a:pt x="5616" y="10081"/>
                  </a:lnTo>
                  <a:cubicBezTo>
                    <a:pt x="5616" y="11933"/>
                    <a:pt x="7110" y="13442"/>
                    <a:pt x="8977" y="13442"/>
                  </a:cubicBezTo>
                  <a:lnTo>
                    <a:pt x="33619" y="13442"/>
                  </a:lnTo>
                  <a:cubicBezTo>
                    <a:pt x="35471" y="13442"/>
                    <a:pt x="36980" y="11933"/>
                    <a:pt x="36980" y="10081"/>
                  </a:cubicBezTo>
                  <a:close/>
                  <a:moveTo>
                    <a:pt x="21283" y="0"/>
                  </a:moveTo>
                  <a:cubicBezTo>
                    <a:pt x="18625" y="0"/>
                    <a:pt x="16325" y="1867"/>
                    <a:pt x="15802" y="4481"/>
                  </a:cubicBezTo>
                  <a:lnTo>
                    <a:pt x="8962" y="4481"/>
                  </a:lnTo>
                  <a:cubicBezTo>
                    <a:pt x="7110" y="4481"/>
                    <a:pt x="5601" y="5974"/>
                    <a:pt x="5601" y="7841"/>
                  </a:cubicBezTo>
                  <a:lnTo>
                    <a:pt x="3361" y="7841"/>
                  </a:lnTo>
                  <a:cubicBezTo>
                    <a:pt x="1509" y="7841"/>
                    <a:pt x="1" y="9335"/>
                    <a:pt x="1" y="11202"/>
                  </a:cubicBezTo>
                  <a:lnTo>
                    <a:pt x="1" y="50406"/>
                  </a:lnTo>
                  <a:cubicBezTo>
                    <a:pt x="1" y="52257"/>
                    <a:pt x="1509" y="53766"/>
                    <a:pt x="3361" y="53766"/>
                  </a:cubicBezTo>
                  <a:lnTo>
                    <a:pt x="39205" y="53766"/>
                  </a:lnTo>
                  <a:cubicBezTo>
                    <a:pt x="41057" y="53766"/>
                    <a:pt x="42565" y="52257"/>
                    <a:pt x="42565" y="50406"/>
                  </a:cubicBezTo>
                  <a:lnTo>
                    <a:pt x="42565" y="11202"/>
                  </a:lnTo>
                  <a:cubicBezTo>
                    <a:pt x="42565" y="9335"/>
                    <a:pt x="41057" y="7841"/>
                    <a:pt x="39205" y="7841"/>
                  </a:cubicBezTo>
                  <a:lnTo>
                    <a:pt x="36980" y="7841"/>
                  </a:lnTo>
                  <a:cubicBezTo>
                    <a:pt x="36980" y="5974"/>
                    <a:pt x="35471" y="4481"/>
                    <a:pt x="33619" y="4481"/>
                  </a:cubicBezTo>
                  <a:lnTo>
                    <a:pt x="26779" y="4481"/>
                  </a:lnTo>
                  <a:cubicBezTo>
                    <a:pt x="26241" y="1867"/>
                    <a:pt x="23941" y="0"/>
                    <a:pt x="2128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300">
                <a:solidFill>
                  <a:schemeClr val="tx1"/>
                </a:solidFill>
                <a:latin typeface="UTM Avo" panose="02040603050506020204" pitchFamily="18"/>
              </a:endParaRPr>
            </a:p>
          </p:txBody>
        </p:sp>
        <p:sp>
          <p:nvSpPr>
            <p:cNvPr id="4" name="Google Shape;2815;p42">
              <a:extLst>
                <a:ext uri="{FF2B5EF4-FFF2-40B4-BE49-F238E27FC236}">
                  <a16:creationId xmlns:a16="http://schemas.microsoft.com/office/drawing/2014/main" id="{FC3FF417-CEC8-C6D3-8B3E-9A01CE1AA1F7}"/>
                </a:ext>
              </a:extLst>
            </p:cNvPr>
            <p:cNvSpPr/>
            <p:nvPr/>
          </p:nvSpPr>
          <p:spPr>
            <a:xfrm>
              <a:off x="3938328" y="2135914"/>
              <a:ext cx="172188" cy="16404"/>
            </a:xfrm>
            <a:custGeom>
              <a:avLst/>
              <a:gdLst/>
              <a:ahLst/>
              <a:cxnLst/>
              <a:rect l="l" t="t" r="r" b="b"/>
              <a:pathLst>
                <a:path w="23523" h="2241" extrusionOk="0">
                  <a:moveTo>
                    <a:pt x="1120" y="1"/>
                  </a:moveTo>
                  <a:cubicBezTo>
                    <a:pt x="493" y="1"/>
                    <a:pt x="0" y="493"/>
                    <a:pt x="0" y="1121"/>
                  </a:cubicBezTo>
                  <a:cubicBezTo>
                    <a:pt x="0" y="1733"/>
                    <a:pt x="493" y="2241"/>
                    <a:pt x="1120" y="2241"/>
                  </a:cubicBezTo>
                  <a:lnTo>
                    <a:pt x="22403" y="2241"/>
                  </a:lnTo>
                  <a:cubicBezTo>
                    <a:pt x="23015" y="2241"/>
                    <a:pt x="23523" y="1733"/>
                    <a:pt x="23523" y="1121"/>
                  </a:cubicBezTo>
                  <a:cubicBezTo>
                    <a:pt x="23523" y="493"/>
                    <a:pt x="23015" y="1"/>
                    <a:pt x="2240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300">
                <a:solidFill>
                  <a:schemeClr val="tx1"/>
                </a:solidFill>
                <a:latin typeface="UTM Avo" panose="02040603050506020204" pitchFamily="18"/>
              </a:endParaRPr>
            </a:p>
          </p:txBody>
        </p:sp>
        <p:sp>
          <p:nvSpPr>
            <p:cNvPr id="5" name="Google Shape;2816;p42">
              <a:extLst>
                <a:ext uri="{FF2B5EF4-FFF2-40B4-BE49-F238E27FC236}">
                  <a16:creationId xmlns:a16="http://schemas.microsoft.com/office/drawing/2014/main" id="{F206AAB8-44D4-90E1-69C4-EE3F9C36EE2E}"/>
                </a:ext>
              </a:extLst>
            </p:cNvPr>
            <p:cNvSpPr/>
            <p:nvPr/>
          </p:nvSpPr>
          <p:spPr>
            <a:xfrm>
              <a:off x="3938328" y="2062121"/>
              <a:ext cx="229584" cy="16404"/>
            </a:xfrm>
            <a:custGeom>
              <a:avLst/>
              <a:gdLst/>
              <a:ahLst/>
              <a:cxnLst/>
              <a:rect l="l" t="t" r="r" b="b"/>
              <a:pathLst>
                <a:path w="31364" h="2241" extrusionOk="0">
                  <a:moveTo>
                    <a:pt x="1120" y="1"/>
                  </a:moveTo>
                  <a:cubicBezTo>
                    <a:pt x="493" y="1"/>
                    <a:pt x="0" y="493"/>
                    <a:pt x="0" y="1121"/>
                  </a:cubicBezTo>
                  <a:cubicBezTo>
                    <a:pt x="0" y="1733"/>
                    <a:pt x="493" y="2241"/>
                    <a:pt x="1120" y="2241"/>
                  </a:cubicBezTo>
                  <a:lnTo>
                    <a:pt x="30243" y="2241"/>
                  </a:lnTo>
                  <a:cubicBezTo>
                    <a:pt x="30856" y="2241"/>
                    <a:pt x="31364" y="1733"/>
                    <a:pt x="31364" y="1121"/>
                  </a:cubicBezTo>
                  <a:cubicBezTo>
                    <a:pt x="31364" y="493"/>
                    <a:pt x="30856" y="1"/>
                    <a:pt x="3024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300">
                <a:solidFill>
                  <a:schemeClr val="tx1"/>
                </a:solidFill>
                <a:latin typeface="UTM Avo" panose="02040603050506020204" pitchFamily="18"/>
              </a:endParaRPr>
            </a:p>
          </p:txBody>
        </p:sp>
        <p:sp>
          <p:nvSpPr>
            <p:cNvPr id="6" name="Google Shape;2817;p42">
              <a:extLst>
                <a:ext uri="{FF2B5EF4-FFF2-40B4-BE49-F238E27FC236}">
                  <a16:creationId xmlns:a16="http://schemas.microsoft.com/office/drawing/2014/main" id="{3994C5A6-5531-F3F9-001D-A7503E3DD252}"/>
                </a:ext>
              </a:extLst>
            </p:cNvPr>
            <p:cNvSpPr/>
            <p:nvPr/>
          </p:nvSpPr>
          <p:spPr>
            <a:xfrm>
              <a:off x="3938328" y="1988328"/>
              <a:ext cx="172188" cy="16404"/>
            </a:xfrm>
            <a:custGeom>
              <a:avLst/>
              <a:gdLst/>
              <a:ahLst/>
              <a:cxnLst/>
              <a:rect l="l" t="t" r="r" b="b"/>
              <a:pathLst>
                <a:path w="23523" h="2241" extrusionOk="0">
                  <a:moveTo>
                    <a:pt x="1120" y="1"/>
                  </a:moveTo>
                  <a:cubicBezTo>
                    <a:pt x="493" y="1"/>
                    <a:pt x="0" y="493"/>
                    <a:pt x="0" y="1121"/>
                  </a:cubicBezTo>
                  <a:cubicBezTo>
                    <a:pt x="0" y="1733"/>
                    <a:pt x="493" y="2241"/>
                    <a:pt x="1120" y="2241"/>
                  </a:cubicBezTo>
                  <a:lnTo>
                    <a:pt x="22403" y="2241"/>
                  </a:lnTo>
                  <a:cubicBezTo>
                    <a:pt x="23015" y="2241"/>
                    <a:pt x="23523" y="1733"/>
                    <a:pt x="23523" y="1121"/>
                  </a:cubicBezTo>
                  <a:cubicBezTo>
                    <a:pt x="23523" y="493"/>
                    <a:pt x="23015" y="1"/>
                    <a:pt x="2240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300">
                <a:solidFill>
                  <a:schemeClr val="tx1"/>
                </a:solidFill>
                <a:latin typeface="UTM Avo" panose="02040603050506020204" pitchFamily="18"/>
              </a:endParaRPr>
            </a:p>
          </p:txBody>
        </p:sp>
      </p:grpSp>
      <p:grpSp>
        <p:nvGrpSpPr>
          <p:cNvPr id="7" name="Google Shape;2818;p42">
            <a:extLst>
              <a:ext uri="{FF2B5EF4-FFF2-40B4-BE49-F238E27FC236}">
                <a16:creationId xmlns:a16="http://schemas.microsoft.com/office/drawing/2014/main" id="{5A7A5C1F-5074-0C09-D0E8-59CE9E402228}"/>
              </a:ext>
            </a:extLst>
          </p:cNvPr>
          <p:cNvGrpSpPr/>
          <p:nvPr/>
        </p:nvGrpSpPr>
        <p:grpSpPr>
          <a:xfrm>
            <a:off x="777379" y="2516841"/>
            <a:ext cx="922082" cy="805582"/>
            <a:chOff x="3442215" y="1692402"/>
            <a:chExt cx="393574" cy="351104"/>
          </a:xfrm>
          <a:solidFill>
            <a:srgbClr val="FF0000"/>
          </a:solidFill>
        </p:grpSpPr>
        <p:sp>
          <p:nvSpPr>
            <p:cNvPr id="8" name="Google Shape;2819;p42">
              <a:extLst>
                <a:ext uri="{FF2B5EF4-FFF2-40B4-BE49-F238E27FC236}">
                  <a16:creationId xmlns:a16="http://schemas.microsoft.com/office/drawing/2014/main" id="{DD3314C6-AEFA-8F38-146F-17E5065E7A24}"/>
                </a:ext>
              </a:extLst>
            </p:cNvPr>
            <p:cNvSpPr/>
            <p:nvPr/>
          </p:nvSpPr>
          <p:spPr>
            <a:xfrm>
              <a:off x="3442215" y="1692402"/>
              <a:ext cx="393574" cy="351104"/>
            </a:xfrm>
            <a:custGeom>
              <a:avLst/>
              <a:gdLst/>
              <a:ahLst/>
              <a:cxnLst/>
              <a:rect l="l" t="t" r="r" b="b"/>
              <a:pathLst>
                <a:path w="53767" h="47965" extrusionOk="0">
                  <a:moveTo>
                    <a:pt x="26883" y="8930"/>
                  </a:moveTo>
                  <a:cubicBezTo>
                    <a:pt x="28063" y="10185"/>
                    <a:pt x="29183" y="11499"/>
                    <a:pt x="30229" y="12858"/>
                  </a:cubicBezTo>
                  <a:cubicBezTo>
                    <a:pt x="29116" y="12806"/>
                    <a:pt x="28000" y="12779"/>
                    <a:pt x="26883" y="12779"/>
                  </a:cubicBezTo>
                  <a:cubicBezTo>
                    <a:pt x="25767" y="12779"/>
                    <a:pt x="24651" y="12806"/>
                    <a:pt x="23538" y="12858"/>
                  </a:cubicBezTo>
                  <a:cubicBezTo>
                    <a:pt x="24583" y="11499"/>
                    <a:pt x="25703" y="10185"/>
                    <a:pt x="26883" y="8930"/>
                  </a:cubicBezTo>
                  <a:close/>
                  <a:moveTo>
                    <a:pt x="16200" y="2243"/>
                  </a:moveTo>
                  <a:cubicBezTo>
                    <a:pt x="18494" y="2243"/>
                    <a:pt x="21774" y="4024"/>
                    <a:pt x="25285" y="7347"/>
                  </a:cubicBezTo>
                  <a:cubicBezTo>
                    <a:pt x="23598" y="9139"/>
                    <a:pt x="22015" y="11066"/>
                    <a:pt x="20596" y="13082"/>
                  </a:cubicBezTo>
                  <a:cubicBezTo>
                    <a:pt x="18131" y="13306"/>
                    <a:pt x="15682" y="13709"/>
                    <a:pt x="13278" y="14277"/>
                  </a:cubicBezTo>
                  <a:cubicBezTo>
                    <a:pt x="11859" y="8288"/>
                    <a:pt x="12396" y="3882"/>
                    <a:pt x="14562" y="2642"/>
                  </a:cubicBezTo>
                  <a:cubicBezTo>
                    <a:pt x="15025" y="2374"/>
                    <a:pt x="15576" y="2243"/>
                    <a:pt x="16200" y="2243"/>
                  </a:cubicBezTo>
                  <a:close/>
                  <a:moveTo>
                    <a:pt x="37567" y="2242"/>
                  </a:moveTo>
                  <a:cubicBezTo>
                    <a:pt x="38191" y="2242"/>
                    <a:pt x="38741" y="2374"/>
                    <a:pt x="39205" y="2642"/>
                  </a:cubicBezTo>
                  <a:cubicBezTo>
                    <a:pt x="41370" y="3882"/>
                    <a:pt x="41908" y="8303"/>
                    <a:pt x="40504" y="14277"/>
                  </a:cubicBezTo>
                  <a:cubicBezTo>
                    <a:pt x="38085" y="13709"/>
                    <a:pt x="35635" y="13306"/>
                    <a:pt x="33186" y="13082"/>
                  </a:cubicBezTo>
                  <a:cubicBezTo>
                    <a:pt x="31752" y="11051"/>
                    <a:pt x="30184" y="9139"/>
                    <a:pt x="28481" y="7332"/>
                  </a:cubicBezTo>
                  <a:cubicBezTo>
                    <a:pt x="32004" y="4021"/>
                    <a:pt x="35277" y="2242"/>
                    <a:pt x="37567" y="2242"/>
                  </a:cubicBezTo>
                  <a:close/>
                  <a:moveTo>
                    <a:pt x="18938" y="15516"/>
                  </a:moveTo>
                  <a:cubicBezTo>
                    <a:pt x="17713" y="17398"/>
                    <a:pt x="16593" y="19325"/>
                    <a:pt x="15593" y="21326"/>
                  </a:cubicBezTo>
                  <a:cubicBezTo>
                    <a:pt x="14920" y="19728"/>
                    <a:pt x="14353" y="18100"/>
                    <a:pt x="13860" y="16457"/>
                  </a:cubicBezTo>
                  <a:cubicBezTo>
                    <a:pt x="15533" y="16054"/>
                    <a:pt x="17220" y="15740"/>
                    <a:pt x="18938" y="15516"/>
                  </a:cubicBezTo>
                  <a:close/>
                  <a:moveTo>
                    <a:pt x="34844" y="15516"/>
                  </a:moveTo>
                  <a:cubicBezTo>
                    <a:pt x="36546" y="15740"/>
                    <a:pt x="38234" y="16054"/>
                    <a:pt x="39907" y="16457"/>
                  </a:cubicBezTo>
                  <a:cubicBezTo>
                    <a:pt x="39414" y="18100"/>
                    <a:pt x="38846" y="19728"/>
                    <a:pt x="38174" y="21326"/>
                  </a:cubicBezTo>
                  <a:cubicBezTo>
                    <a:pt x="37174" y="19325"/>
                    <a:pt x="36053" y="17398"/>
                    <a:pt x="34844" y="15516"/>
                  </a:cubicBezTo>
                  <a:close/>
                  <a:moveTo>
                    <a:pt x="11680" y="17040"/>
                  </a:moveTo>
                  <a:cubicBezTo>
                    <a:pt x="12396" y="19414"/>
                    <a:pt x="13278" y="21729"/>
                    <a:pt x="14308" y="23984"/>
                  </a:cubicBezTo>
                  <a:cubicBezTo>
                    <a:pt x="13278" y="26225"/>
                    <a:pt x="12396" y="28554"/>
                    <a:pt x="11680" y="30914"/>
                  </a:cubicBezTo>
                  <a:cubicBezTo>
                    <a:pt x="5795" y="29152"/>
                    <a:pt x="2241" y="26478"/>
                    <a:pt x="2241" y="23984"/>
                  </a:cubicBezTo>
                  <a:cubicBezTo>
                    <a:pt x="2241" y="21475"/>
                    <a:pt x="5795" y="18802"/>
                    <a:pt x="11680" y="17040"/>
                  </a:cubicBezTo>
                  <a:close/>
                  <a:moveTo>
                    <a:pt x="42087" y="17040"/>
                  </a:moveTo>
                  <a:cubicBezTo>
                    <a:pt x="47971" y="18802"/>
                    <a:pt x="51526" y="21475"/>
                    <a:pt x="51526" y="23984"/>
                  </a:cubicBezTo>
                  <a:cubicBezTo>
                    <a:pt x="51526" y="26493"/>
                    <a:pt x="47986" y="29152"/>
                    <a:pt x="42087" y="30914"/>
                  </a:cubicBezTo>
                  <a:cubicBezTo>
                    <a:pt x="41370" y="28554"/>
                    <a:pt x="40504" y="26225"/>
                    <a:pt x="39473" y="23984"/>
                  </a:cubicBezTo>
                  <a:cubicBezTo>
                    <a:pt x="40504" y="21729"/>
                    <a:pt x="41370" y="19414"/>
                    <a:pt x="42087" y="17040"/>
                  </a:cubicBezTo>
                  <a:close/>
                  <a:moveTo>
                    <a:pt x="15593" y="26628"/>
                  </a:moveTo>
                  <a:cubicBezTo>
                    <a:pt x="16593" y="28629"/>
                    <a:pt x="17728" y="30571"/>
                    <a:pt x="18953" y="32437"/>
                  </a:cubicBezTo>
                  <a:lnTo>
                    <a:pt x="18938" y="32437"/>
                  </a:lnTo>
                  <a:cubicBezTo>
                    <a:pt x="17235" y="32213"/>
                    <a:pt x="15533" y="31900"/>
                    <a:pt x="13860" y="31497"/>
                  </a:cubicBezTo>
                  <a:cubicBezTo>
                    <a:pt x="14353" y="29854"/>
                    <a:pt x="14920" y="28226"/>
                    <a:pt x="15593" y="26628"/>
                  </a:cubicBezTo>
                  <a:close/>
                  <a:moveTo>
                    <a:pt x="38181" y="26644"/>
                  </a:moveTo>
                  <a:lnTo>
                    <a:pt x="38181" y="26644"/>
                  </a:lnTo>
                  <a:cubicBezTo>
                    <a:pt x="38850" y="28237"/>
                    <a:pt x="39415" y="29844"/>
                    <a:pt x="39907" y="31497"/>
                  </a:cubicBezTo>
                  <a:cubicBezTo>
                    <a:pt x="38234" y="31900"/>
                    <a:pt x="36531" y="32213"/>
                    <a:pt x="34829" y="32437"/>
                  </a:cubicBezTo>
                  <a:cubicBezTo>
                    <a:pt x="36050" y="30561"/>
                    <a:pt x="37168" y="28639"/>
                    <a:pt x="38181" y="26644"/>
                  </a:cubicBezTo>
                  <a:close/>
                  <a:moveTo>
                    <a:pt x="26883" y="15016"/>
                  </a:moveTo>
                  <a:cubicBezTo>
                    <a:pt x="28571" y="15016"/>
                    <a:pt x="30259" y="15083"/>
                    <a:pt x="31946" y="15218"/>
                  </a:cubicBezTo>
                  <a:cubicBezTo>
                    <a:pt x="33858" y="17995"/>
                    <a:pt x="35546" y="20923"/>
                    <a:pt x="36994" y="23984"/>
                  </a:cubicBezTo>
                  <a:cubicBezTo>
                    <a:pt x="35546" y="27031"/>
                    <a:pt x="33858" y="29958"/>
                    <a:pt x="31946" y="32736"/>
                  </a:cubicBezTo>
                  <a:cubicBezTo>
                    <a:pt x="30259" y="32871"/>
                    <a:pt x="28571" y="32938"/>
                    <a:pt x="26883" y="32938"/>
                  </a:cubicBezTo>
                  <a:cubicBezTo>
                    <a:pt x="25196" y="32938"/>
                    <a:pt x="23508" y="32871"/>
                    <a:pt x="21820" y="32736"/>
                  </a:cubicBezTo>
                  <a:cubicBezTo>
                    <a:pt x="19909" y="29958"/>
                    <a:pt x="18221" y="27031"/>
                    <a:pt x="16772" y="23984"/>
                  </a:cubicBezTo>
                  <a:cubicBezTo>
                    <a:pt x="18221" y="20923"/>
                    <a:pt x="19909" y="17995"/>
                    <a:pt x="21820" y="15218"/>
                  </a:cubicBezTo>
                  <a:cubicBezTo>
                    <a:pt x="23508" y="15083"/>
                    <a:pt x="25196" y="15016"/>
                    <a:pt x="26883" y="15016"/>
                  </a:cubicBezTo>
                  <a:close/>
                  <a:moveTo>
                    <a:pt x="23538" y="35096"/>
                  </a:moveTo>
                  <a:cubicBezTo>
                    <a:pt x="24651" y="35156"/>
                    <a:pt x="25767" y="35185"/>
                    <a:pt x="26883" y="35185"/>
                  </a:cubicBezTo>
                  <a:cubicBezTo>
                    <a:pt x="28000" y="35185"/>
                    <a:pt x="29116" y="35156"/>
                    <a:pt x="30229" y="35096"/>
                  </a:cubicBezTo>
                  <a:lnTo>
                    <a:pt x="30229" y="35096"/>
                  </a:lnTo>
                  <a:cubicBezTo>
                    <a:pt x="29183" y="36455"/>
                    <a:pt x="28063" y="37769"/>
                    <a:pt x="26883" y="39024"/>
                  </a:cubicBezTo>
                  <a:cubicBezTo>
                    <a:pt x="25703" y="37769"/>
                    <a:pt x="24583" y="36455"/>
                    <a:pt x="23538" y="35096"/>
                  </a:cubicBezTo>
                  <a:close/>
                  <a:moveTo>
                    <a:pt x="13278" y="33677"/>
                  </a:moveTo>
                  <a:lnTo>
                    <a:pt x="13278" y="33677"/>
                  </a:lnTo>
                  <a:cubicBezTo>
                    <a:pt x="15682" y="34245"/>
                    <a:pt x="18131" y="34648"/>
                    <a:pt x="20611" y="34872"/>
                  </a:cubicBezTo>
                  <a:cubicBezTo>
                    <a:pt x="22029" y="36903"/>
                    <a:pt x="23598" y="38815"/>
                    <a:pt x="25300" y="40622"/>
                  </a:cubicBezTo>
                  <a:cubicBezTo>
                    <a:pt x="21781" y="43929"/>
                    <a:pt x="18511" y="45717"/>
                    <a:pt x="16213" y="45717"/>
                  </a:cubicBezTo>
                  <a:cubicBezTo>
                    <a:pt x="15585" y="45717"/>
                    <a:pt x="15030" y="45584"/>
                    <a:pt x="14562" y="45311"/>
                  </a:cubicBezTo>
                  <a:cubicBezTo>
                    <a:pt x="12396" y="44072"/>
                    <a:pt x="11859" y="39666"/>
                    <a:pt x="13278" y="33677"/>
                  </a:cubicBezTo>
                  <a:close/>
                  <a:moveTo>
                    <a:pt x="40504" y="33677"/>
                  </a:moveTo>
                  <a:lnTo>
                    <a:pt x="40504" y="33677"/>
                  </a:lnTo>
                  <a:cubicBezTo>
                    <a:pt x="41908" y="39651"/>
                    <a:pt x="41370" y="44072"/>
                    <a:pt x="39205" y="45326"/>
                  </a:cubicBezTo>
                  <a:cubicBezTo>
                    <a:pt x="38743" y="45593"/>
                    <a:pt x="38195" y="45724"/>
                    <a:pt x="37573" y="45724"/>
                  </a:cubicBezTo>
                  <a:cubicBezTo>
                    <a:pt x="35279" y="45724"/>
                    <a:pt x="31996" y="43936"/>
                    <a:pt x="28481" y="40622"/>
                  </a:cubicBezTo>
                  <a:cubicBezTo>
                    <a:pt x="30169" y="38815"/>
                    <a:pt x="31737" y="36903"/>
                    <a:pt x="33171" y="34887"/>
                  </a:cubicBezTo>
                  <a:cubicBezTo>
                    <a:pt x="35635" y="34648"/>
                    <a:pt x="38085" y="34260"/>
                    <a:pt x="40504" y="33677"/>
                  </a:cubicBezTo>
                  <a:close/>
                  <a:moveTo>
                    <a:pt x="16180" y="0"/>
                  </a:moveTo>
                  <a:cubicBezTo>
                    <a:pt x="15177" y="0"/>
                    <a:pt x="14256" y="227"/>
                    <a:pt x="13442" y="701"/>
                  </a:cubicBezTo>
                  <a:cubicBezTo>
                    <a:pt x="10156" y="2598"/>
                    <a:pt x="9469" y="8004"/>
                    <a:pt x="11097" y="14859"/>
                  </a:cubicBezTo>
                  <a:cubicBezTo>
                    <a:pt x="4332" y="16875"/>
                    <a:pt x="0" y="20176"/>
                    <a:pt x="0" y="23984"/>
                  </a:cubicBezTo>
                  <a:cubicBezTo>
                    <a:pt x="0" y="27778"/>
                    <a:pt x="4332" y="31078"/>
                    <a:pt x="11097" y="33095"/>
                  </a:cubicBezTo>
                  <a:cubicBezTo>
                    <a:pt x="9469" y="39950"/>
                    <a:pt x="10156" y="45371"/>
                    <a:pt x="13442" y="47253"/>
                  </a:cubicBezTo>
                  <a:cubicBezTo>
                    <a:pt x="14295" y="47749"/>
                    <a:pt x="15223" y="47965"/>
                    <a:pt x="16189" y="47965"/>
                  </a:cubicBezTo>
                  <a:cubicBezTo>
                    <a:pt x="19874" y="47965"/>
                    <a:pt x="24115" y="44832"/>
                    <a:pt x="26883" y="42205"/>
                  </a:cubicBezTo>
                  <a:cubicBezTo>
                    <a:pt x="29655" y="44823"/>
                    <a:pt x="33902" y="47957"/>
                    <a:pt x="37590" y="47957"/>
                  </a:cubicBezTo>
                  <a:cubicBezTo>
                    <a:pt x="38551" y="47957"/>
                    <a:pt x="39475" y="47744"/>
                    <a:pt x="40325" y="47253"/>
                  </a:cubicBezTo>
                  <a:cubicBezTo>
                    <a:pt x="43625" y="45371"/>
                    <a:pt x="44297" y="39950"/>
                    <a:pt x="42670" y="33095"/>
                  </a:cubicBezTo>
                  <a:cubicBezTo>
                    <a:pt x="49435" y="31078"/>
                    <a:pt x="53766" y="27778"/>
                    <a:pt x="53766" y="23984"/>
                  </a:cubicBezTo>
                  <a:cubicBezTo>
                    <a:pt x="53766" y="20176"/>
                    <a:pt x="49435" y="16875"/>
                    <a:pt x="42670" y="14859"/>
                  </a:cubicBezTo>
                  <a:cubicBezTo>
                    <a:pt x="44297" y="8004"/>
                    <a:pt x="43625" y="2598"/>
                    <a:pt x="40325" y="701"/>
                  </a:cubicBezTo>
                  <a:cubicBezTo>
                    <a:pt x="39511" y="227"/>
                    <a:pt x="38590" y="0"/>
                    <a:pt x="37586" y="0"/>
                  </a:cubicBezTo>
                  <a:cubicBezTo>
                    <a:pt x="34540" y="0"/>
                    <a:pt x="30737" y="2094"/>
                    <a:pt x="26883" y="5734"/>
                  </a:cubicBezTo>
                  <a:cubicBezTo>
                    <a:pt x="23030" y="2094"/>
                    <a:pt x="19227" y="0"/>
                    <a:pt x="161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300">
                <a:solidFill>
                  <a:schemeClr val="tx1"/>
                </a:solidFill>
                <a:latin typeface="UTM Avo" panose="02040603050506020204" pitchFamily="18"/>
              </a:endParaRPr>
            </a:p>
          </p:txBody>
        </p:sp>
        <p:sp>
          <p:nvSpPr>
            <p:cNvPr id="9" name="Google Shape;2820;p42">
              <a:extLst>
                <a:ext uri="{FF2B5EF4-FFF2-40B4-BE49-F238E27FC236}">
                  <a16:creationId xmlns:a16="http://schemas.microsoft.com/office/drawing/2014/main" id="{C201E4D0-7F7D-FE3A-EC66-FB04E4C4E203}"/>
                </a:ext>
              </a:extLst>
            </p:cNvPr>
            <p:cNvSpPr/>
            <p:nvPr/>
          </p:nvSpPr>
          <p:spPr>
            <a:xfrm>
              <a:off x="3597999" y="1826805"/>
              <a:ext cx="85278" cy="82160"/>
            </a:xfrm>
            <a:custGeom>
              <a:avLst/>
              <a:gdLst/>
              <a:ahLst/>
              <a:cxnLst/>
              <a:rect l="l" t="t" r="r" b="b"/>
              <a:pathLst>
                <a:path w="11650" h="11224" extrusionOk="0">
                  <a:moveTo>
                    <a:pt x="5601" y="2263"/>
                  </a:moveTo>
                  <a:cubicBezTo>
                    <a:pt x="8603" y="2263"/>
                    <a:pt x="10097" y="5877"/>
                    <a:pt x="7976" y="7998"/>
                  </a:cubicBezTo>
                  <a:cubicBezTo>
                    <a:pt x="7291" y="8678"/>
                    <a:pt x="6450" y="8983"/>
                    <a:pt x="5625" y="8983"/>
                  </a:cubicBezTo>
                  <a:cubicBezTo>
                    <a:pt x="3897" y="8983"/>
                    <a:pt x="2241" y="7645"/>
                    <a:pt x="2241" y="5623"/>
                  </a:cubicBezTo>
                  <a:cubicBezTo>
                    <a:pt x="2241" y="3756"/>
                    <a:pt x="3749" y="2263"/>
                    <a:pt x="5601" y="2263"/>
                  </a:cubicBezTo>
                  <a:close/>
                  <a:moveTo>
                    <a:pt x="5643" y="1"/>
                  </a:moveTo>
                  <a:cubicBezTo>
                    <a:pt x="2764" y="1"/>
                    <a:pt x="1" y="2238"/>
                    <a:pt x="1" y="5623"/>
                  </a:cubicBezTo>
                  <a:cubicBezTo>
                    <a:pt x="1" y="8715"/>
                    <a:pt x="2510" y="11224"/>
                    <a:pt x="5601" y="11224"/>
                  </a:cubicBezTo>
                  <a:cubicBezTo>
                    <a:pt x="7871" y="11224"/>
                    <a:pt x="9918" y="9850"/>
                    <a:pt x="10784" y="7759"/>
                  </a:cubicBezTo>
                  <a:cubicBezTo>
                    <a:pt x="11650" y="5668"/>
                    <a:pt x="11172" y="3264"/>
                    <a:pt x="9559" y="1651"/>
                  </a:cubicBezTo>
                  <a:cubicBezTo>
                    <a:pt x="8420" y="511"/>
                    <a:pt x="7018" y="1"/>
                    <a:pt x="564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300">
                <a:solidFill>
                  <a:schemeClr val="tx1"/>
                </a:solidFill>
                <a:latin typeface="UTM Avo" panose="02040603050506020204" pitchFamily="18"/>
              </a:endParaRPr>
            </a:p>
          </p:txBody>
        </p:sp>
      </p:grpSp>
      <p:sp>
        <p:nvSpPr>
          <p:cNvPr id="10" name="Rectangle 9">
            <a:extLst>
              <a:ext uri="{FF2B5EF4-FFF2-40B4-BE49-F238E27FC236}">
                <a16:creationId xmlns:a16="http://schemas.microsoft.com/office/drawing/2014/main" id="{7C056560-3281-90D0-DCFD-D49D68375D49}"/>
              </a:ext>
            </a:extLst>
          </p:cNvPr>
          <p:cNvSpPr/>
          <p:nvPr/>
        </p:nvSpPr>
        <p:spPr>
          <a:xfrm>
            <a:off x="1886310" y="2114700"/>
            <a:ext cx="9236896" cy="1609864"/>
          </a:xfrm>
          <a:prstGeom prst="rect">
            <a:avLst/>
          </a:prstGeom>
        </p:spPr>
        <p:txBody>
          <a:bodyPr wrap="square">
            <a:spAutoFit/>
          </a:bodyPr>
          <a:lstStyle/>
          <a:p>
            <a:pPr algn="just">
              <a:lnSpc>
                <a:spcPct val="150000"/>
              </a:lnSpc>
            </a:pPr>
            <a:r>
              <a:rPr lang="vi-VN" sz="2300" dirty="0">
                <a:solidFill>
                  <a:schemeClr val="tx1"/>
                </a:solidFill>
                <a:latin typeface="UTM Avo" panose="02040603050506020204" pitchFamily="18"/>
              </a:rPr>
              <a:t>Kí hiệu hóa </a:t>
            </a:r>
            <a:r>
              <a:rPr lang="en-US" sz="2300" dirty="0" err="1">
                <a:solidFill>
                  <a:schemeClr val="tx1"/>
                </a:solidFill>
                <a:latin typeface="UTM Avo" panose="02040603050506020204" pitchFamily="18"/>
              </a:rPr>
              <a:t>học</a:t>
            </a:r>
            <a:r>
              <a:rPr lang="en-US" sz="2300" dirty="0">
                <a:solidFill>
                  <a:schemeClr val="tx1"/>
                </a:solidFill>
                <a:latin typeface="UTM Avo" panose="02040603050506020204" pitchFamily="18"/>
              </a:rPr>
              <a:t> </a:t>
            </a:r>
            <a:r>
              <a:rPr lang="vi-VN" sz="2300" dirty="0">
                <a:solidFill>
                  <a:schemeClr val="tx1"/>
                </a:solidFill>
                <a:latin typeface="UTM Avo" panose="02040603050506020204" pitchFamily="18"/>
              </a:rPr>
              <a:t>của một nguyên tố được biểu diễn bằng một hoặc hai chữ cái trong tên nguyên tố. Chữ cái đầu tiên được viết ở dạng in hoa, chữ cái thứ hai (nếu có) ở dạng in thường. </a:t>
            </a:r>
            <a:endParaRPr lang="en-US" sz="2300" dirty="0">
              <a:solidFill>
                <a:schemeClr val="tx1"/>
              </a:solidFill>
              <a:latin typeface="UTM Avo" panose="02040603050506020204" pitchFamily="18"/>
            </a:endParaRPr>
          </a:p>
        </p:txBody>
      </p:sp>
      <p:sp>
        <p:nvSpPr>
          <p:cNvPr id="11" name="Rectangle 10">
            <a:extLst>
              <a:ext uri="{FF2B5EF4-FFF2-40B4-BE49-F238E27FC236}">
                <a16:creationId xmlns:a16="http://schemas.microsoft.com/office/drawing/2014/main" id="{62DA58AD-689A-808F-2DA6-0EFE84616413}"/>
              </a:ext>
            </a:extLst>
          </p:cNvPr>
          <p:cNvSpPr/>
          <p:nvPr/>
        </p:nvSpPr>
        <p:spPr>
          <a:xfrm>
            <a:off x="1886310" y="3903769"/>
            <a:ext cx="7227622" cy="1609864"/>
          </a:xfrm>
          <a:prstGeom prst="rect">
            <a:avLst/>
          </a:prstGeom>
        </p:spPr>
        <p:txBody>
          <a:bodyPr wrap="square">
            <a:spAutoFit/>
          </a:bodyPr>
          <a:lstStyle/>
          <a:p>
            <a:pPr algn="just">
              <a:lnSpc>
                <a:spcPct val="150000"/>
              </a:lnSpc>
            </a:pPr>
            <a:r>
              <a:rPr lang="en-US" sz="2300" b="1" dirty="0" err="1">
                <a:solidFill>
                  <a:schemeClr val="tx1"/>
                </a:solidFill>
                <a:latin typeface="UTM Avo" panose="02040603050506020204" pitchFamily="18"/>
              </a:rPr>
              <a:t>Ví</a:t>
            </a:r>
            <a:r>
              <a:rPr lang="en-US" sz="2300" b="1" dirty="0">
                <a:solidFill>
                  <a:schemeClr val="tx1"/>
                </a:solidFill>
                <a:latin typeface="UTM Avo" panose="02040603050506020204" pitchFamily="18"/>
              </a:rPr>
              <a:t> </a:t>
            </a:r>
            <a:r>
              <a:rPr lang="en-US" sz="2300" b="1" dirty="0" err="1">
                <a:solidFill>
                  <a:schemeClr val="tx1"/>
                </a:solidFill>
                <a:latin typeface="UTM Avo" panose="02040603050506020204" pitchFamily="18"/>
              </a:rPr>
              <a:t>dụ</a:t>
            </a:r>
            <a:r>
              <a:rPr lang="en-US" sz="2300" b="1" dirty="0">
                <a:solidFill>
                  <a:schemeClr val="tx1"/>
                </a:solidFill>
                <a:latin typeface="UTM Avo" panose="02040603050506020204" pitchFamily="18"/>
              </a:rPr>
              <a:t>:</a:t>
            </a:r>
          </a:p>
          <a:p>
            <a:pPr marL="342900" indent="-342900" algn="just">
              <a:lnSpc>
                <a:spcPct val="150000"/>
              </a:lnSpc>
              <a:buFont typeface="Wingdings" panose="05000000000000000000" pitchFamily="2" charset="2"/>
              <a:buChar char="ü"/>
            </a:pPr>
            <a:r>
              <a:rPr lang="en-US" sz="2300" dirty="0" err="1">
                <a:solidFill>
                  <a:schemeClr val="tx1"/>
                </a:solidFill>
                <a:latin typeface="UTM Avo" panose="02040603050506020204" pitchFamily="18"/>
              </a:rPr>
              <a:t>Kí</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hiệu</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hóa</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học</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của</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nguyên</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tố</a:t>
            </a:r>
            <a:r>
              <a:rPr lang="en-US" sz="2300" dirty="0">
                <a:solidFill>
                  <a:schemeClr val="tx1"/>
                </a:solidFill>
                <a:latin typeface="UTM Avo" panose="02040603050506020204" pitchFamily="18"/>
              </a:rPr>
              <a:t> nitrogen </a:t>
            </a:r>
            <a:r>
              <a:rPr lang="en-US" sz="2300" dirty="0" err="1">
                <a:solidFill>
                  <a:schemeClr val="tx1"/>
                </a:solidFill>
                <a:latin typeface="UTM Avo" panose="02040603050506020204" pitchFamily="18"/>
              </a:rPr>
              <a:t>là</a:t>
            </a:r>
            <a:r>
              <a:rPr lang="en-US" sz="2300" dirty="0">
                <a:solidFill>
                  <a:schemeClr val="tx1"/>
                </a:solidFill>
                <a:latin typeface="UTM Avo" panose="02040603050506020204" pitchFamily="18"/>
              </a:rPr>
              <a:t> N.</a:t>
            </a:r>
          </a:p>
          <a:p>
            <a:pPr marL="342900" indent="-342900" algn="just">
              <a:lnSpc>
                <a:spcPct val="150000"/>
              </a:lnSpc>
              <a:buFont typeface="Wingdings" panose="05000000000000000000" pitchFamily="2" charset="2"/>
              <a:buChar char="ü"/>
            </a:pPr>
            <a:r>
              <a:rPr lang="en-US" sz="2300" dirty="0" err="1">
                <a:solidFill>
                  <a:schemeClr val="tx1"/>
                </a:solidFill>
                <a:latin typeface="UTM Avo" panose="02040603050506020204" pitchFamily="18"/>
              </a:rPr>
              <a:t>Kí</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hiệu</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hóa</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học</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của</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nguyên</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tố</a:t>
            </a:r>
            <a:r>
              <a:rPr lang="en-US" sz="2300" dirty="0">
                <a:solidFill>
                  <a:schemeClr val="tx1"/>
                </a:solidFill>
                <a:latin typeface="UTM Avo" panose="02040603050506020204" pitchFamily="18"/>
              </a:rPr>
              <a:t> neon </a:t>
            </a:r>
            <a:r>
              <a:rPr lang="en-US" sz="2300" dirty="0" err="1">
                <a:solidFill>
                  <a:schemeClr val="tx1"/>
                </a:solidFill>
                <a:latin typeface="UTM Avo" panose="02040603050506020204" pitchFamily="18"/>
              </a:rPr>
              <a:t>là</a:t>
            </a:r>
            <a:r>
              <a:rPr lang="en-US" sz="2300" dirty="0">
                <a:solidFill>
                  <a:schemeClr val="tx1"/>
                </a:solidFill>
                <a:latin typeface="UTM Avo" panose="02040603050506020204" pitchFamily="18"/>
              </a:rPr>
              <a:t> Ne. </a:t>
            </a:r>
          </a:p>
        </p:txBody>
      </p:sp>
      <p:pic>
        <p:nvPicPr>
          <p:cNvPr id="12" name="Picture 11">
            <a:extLst>
              <a:ext uri="{FF2B5EF4-FFF2-40B4-BE49-F238E27FC236}">
                <a16:creationId xmlns:a16="http://schemas.microsoft.com/office/drawing/2014/main" id="{B8E6F885-8295-14C9-80F9-490B20C9F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5351" y="3995287"/>
            <a:ext cx="2445564" cy="2445564"/>
          </a:xfrm>
          <a:prstGeom prst="rect">
            <a:avLst/>
          </a:prstGeom>
        </p:spPr>
      </p:pic>
    </p:spTree>
    <p:extLst>
      <p:ext uri="{BB962C8B-B14F-4D97-AF65-F5344CB8AC3E}">
        <p14:creationId xmlns:p14="http://schemas.microsoft.com/office/powerpoint/2010/main" val="2220459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par>
                                <p:cTn id="19" presetID="9"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dissolv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80CD1419-F420-6633-2B54-A8D6F7D408A3}"/>
              </a:ext>
            </a:extLst>
          </p:cNvPr>
          <p:cNvSpPr/>
          <p:nvPr/>
        </p:nvSpPr>
        <p:spPr>
          <a:xfrm>
            <a:off x="3016470" y="1665874"/>
            <a:ext cx="6159058" cy="477054"/>
          </a:xfrm>
          <a:prstGeom prst="rect">
            <a:avLst/>
          </a:prstGeom>
        </p:spPr>
        <p:txBody>
          <a:bodyPr wrap="none">
            <a:spAutoFit/>
          </a:bodyPr>
          <a:lstStyle/>
          <a:p>
            <a:r>
              <a:rPr lang="en-US" sz="2500" b="1" dirty="0" err="1">
                <a:solidFill>
                  <a:schemeClr val="tx1"/>
                </a:solidFill>
                <a:latin typeface="UTM Avo" panose="02040603050506020204" pitchFamily="18"/>
              </a:rPr>
              <a:t>Hoàn</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thành</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thông</a:t>
            </a:r>
            <a:r>
              <a:rPr lang="en-US" sz="2500" b="1" dirty="0">
                <a:solidFill>
                  <a:schemeClr val="tx1"/>
                </a:solidFill>
                <a:latin typeface="UTM Avo" panose="02040603050506020204" pitchFamily="18"/>
              </a:rPr>
              <a:t> tin </a:t>
            </a:r>
            <a:r>
              <a:rPr lang="en-US" sz="2500" b="1" dirty="0" err="1">
                <a:solidFill>
                  <a:schemeClr val="tx1"/>
                </a:solidFill>
                <a:latin typeface="UTM Avo" panose="02040603050506020204" pitchFamily="18"/>
              </a:rPr>
              <a:t>vào</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bảng</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sau</a:t>
            </a:r>
            <a:r>
              <a:rPr lang="en-US" sz="2500" b="1" dirty="0">
                <a:solidFill>
                  <a:schemeClr val="tx1"/>
                </a:solidFill>
                <a:latin typeface="UTM Avo" panose="02040603050506020204" pitchFamily="18"/>
              </a:rPr>
              <a:t>:</a:t>
            </a:r>
          </a:p>
        </p:txBody>
      </p:sp>
      <p:pic>
        <p:nvPicPr>
          <p:cNvPr id="3" name="Picture 2">
            <a:extLst>
              <a:ext uri="{FF2B5EF4-FFF2-40B4-BE49-F238E27FC236}">
                <a16:creationId xmlns:a16="http://schemas.microsoft.com/office/drawing/2014/main" id="{C9F75C18-0903-7056-1F50-EF97EAB023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56358" y="1220959"/>
            <a:ext cx="370431" cy="836188"/>
          </a:xfrm>
          <a:prstGeom prst="rect">
            <a:avLst/>
          </a:prstGeom>
        </p:spPr>
      </p:pic>
      <p:graphicFrame>
        <p:nvGraphicFramePr>
          <p:cNvPr id="4" name="Table 3">
            <a:extLst>
              <a:ext uri="{FF2B5EF4-FFF2-40B4-BE49-F238E27FC236}">
                <a16:creationId xmlns:a16="http://schemas.microsoft.com/office/drawing/2014/main" id="{B605F437-A721-D97D-047E-4F03D0825393}"/>
              </a:ext>
            </a:extLst>
          </p:cNvPr>
          <p:cNvGraphicFramePr>
            <a:graphicFrameLocks noGrp="1"/>
          </p:cNvGraphicFramePr>
          <p:nvPr>
            <p:extLst>
              <p:ext uri="{D42A27DB-BD31-4B8C-83A1-F6EECF244321}">
                <p14:modId xmlns:p14="http://schemas.microsoft.com/office/powerpoint/2010/main" val="3473433632"/>
              </p:ext>
            </p:extLst>
          </p:nvPr>
        </p:nvGraphicFramePr>
        <p:xfrm>
          <a:off x="1230959" y="2429297"/>
          <a:ext cx="9730081" cy="3575411"/>
        </p:xfrm>
        <a:graphic>
          <a:graphicData uri="http://schemas.openxmlformats.org/drawingml/2006/table">
            <a:tbl>
              <a:tblPr firstRow="1" firstCol="1" bandRow="1"/>
              <a:tblGrid>
                <a:gridCol w="3242207">
                  <a:extLst>
                    <a:ext uri="{9D8B030D-6E8A-4147-A177-3AD203B41FA5}">
                      <a16:colId xmlns:a16="http://schemas.microsoft.com/office/drawing/2014/main" val="20000"/>
                    </a:ext>
                  </a:extLst>
                </a:gridCol>
                <a:gridCol w="3243937">
                  <a:extLst>
                    <a:ext uri="{9D8B030D-6E8A-4147-A177-3AD203B41FA5}">
                      <a16:colId xmlns:a16="http://schemas.microsoft.com/office/drawing/2014/main" val="20001"/>
                    </a:ext>
                  </a:extLst>
                </a:gridCol>
                <a:gridCol w="3243937">
                  <a:extLst>
                    <a:ext uri="{9D8B030D-6E8A-4147-A177-3AD203B41FA5}">
                      <a16:colId xmlns:a16="http://schemas.microsoft.com/office/drawing/2014/main" val="20002"/>
                    </a:ext>
                  </a:extLst>
                </a:gridCol>
              </a:tblGrid>
              <a:tr h="510773">
                <a:tc>
                  <a:txBody>
                    <a:bodyPr/>
                    <a:lstStyle/>
                    <a:p>
                      <a:pPr lvl="1" algn="ctr">
                        <a:lnSpc>
                          <a:spcPct val="150000"/>
                        </a:lnSpc>
                        <a:spcBef>
                          <a:spcPts val="300"/>
                        </a:spcBef>
                        <a:spcAft>
                          <a:spcPts val="300"/>
                        </a:spcAft>
                      </a:pPr>
                      <a:r>
                        <a:rPr lang="fr-FR" sz="2200" b="1" dirty="0" err="1">
                          <a:solidFill>
                            <a:srgbClr val="000000"/>
                          </a:solidFill>
                          <a:effectLst/>
                          <a:latin typeface="UTM Avo" panose="02040603050506020204" pitchFamily="18"/>
                          <a:ea typeface="Calibri" panose="020F0502020204030204" pitchFamily="34" charset="0"/>
                          <a:cs typeface="Arial" panose="020B0604020202020204" pitchFamily="34" charset="0"/>
                        </a:rPr>
                        <a:t>Nguyên</a:t>
                      </a:r>
                      <a:r>
                        <a:rPr lang="fr-FR" sz="2200" b="1"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200" b="1" dirty="0" err="1">
                          <a:solidFill>
                            <a:srgbClr val="000000"/>
                          </a:solidFill>
                          <a:effectLst/>
                          <a:latin typeface="UTM Avo" panose="02040603050506020204" pitchFamily="18"/>
                          <a:ea typeface="Calibri" panose="020F0502020204030204" pitchFamily="34" charset="0"/>
                          <a:cs typeface="Arial" panose="020B0604020202020204" pitchFamily="34" charset="0"/>
                        </a:rPr>
                        <a:t>tố</a:t>
                      </a:r>
                      <a:r>
                        <a:rPr lang="fr-FR" sz="2200" b="1"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200" b="1" dirty="0" err="1">
                          <a:solidFill>
                            <a:srgbClr val="000000"/>
                          </a:solidFill>
                          <a:effectLst/>
                          <a:latin typeface="UTM Avo" panose="02040603050506020204" pitchFamily="18"/>
                          <a:ea typeface="Calibri" panose="020F0502020204030204" pitchFamily="34" charset="0"/>
                          <a:cs typeface="Arial" panose="020B0604020202020204" pitchFamily="34" charset="0"/>
                        </a:rPr>
                        <a:t>hóa</a:t>
                      </a:r>
                      <a:r>
                        <a:rPr lang="fr-FR" sz="2200" b="1"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200" b="1" dirty="0" err="1">
                          <a:solidFill>
                            <a:srgbClr val="000000"/>
                          </a:solidFill>
                          <a:effectLst/>
                          <a:latin typeface="UTM Avo" panose="02040603050506020204" pitchFamily="18"/>
                          <a:ea typeface="Calibri" panose="020F0502020204030204" pitchFamily="34" charset="0"/>
                          <a:cs typeface="Arial" panose="020B0604020202020204" pitchFamily="34" charset="0"/>
                        </a:rPr>
                        <a:t>học</a:t>
                      </a:r>
                      <a:endParaRPr lang="en-US" sz="2200" dirty="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BDBFF"/>
                    </a:solidFill>
                  </a:tcPr>
                </a:tc>
                <a:tc>
                  <a:txBody>
                    <a:bodyPr/>
                    <a:lstStyle/>
                    <a:p>
                      <a:pPr lvl="1" algn="ctr">
                        <a:lnSpc>
                          <a:spcPct val="150000"/>
                        </a:lnSpc>
                        <a:spcBef>
                          <a:spcPts val="300"/>
                        </a:spcBef>
                        <a:spcAft>
                          <a:spcPts val="300"/>
                        </a:spcAft>
                      </a:pPr>
                      <a:r>
                        <a:rPr lang="fr-FR" sz="2200" b="1" dirty="0" err="1">
                          <a:solidFill>
                            <a:srgbClr val="000000"/>
                          </a:solidFill>
                          <a:effectLst/>
                          <a:latin typeface="UTM Avo" panose="02040603050506020204" pitchFamily="18"/>
                          <a:ea typeface="Calibri" panose="020F0502020204030204" pitchFamily="34" charset="0"/>
                          <a:cs typeface="Arial" panose="020B0604020202020204" pitchFamily="34" charset="0"/>
                        </a:rPr>
                        <a:t>Kí</a:t>
                      </a:r>
                      <a:r>
                        <a:rPr lang="fr-FR" sz="2200" b="1"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200" b="1" dirty="0" err="1">
                          <a:solidFill>
                            <a:srgbClr val="000000"/>
                          </a:solidFill>
                          <a:effectLst/>
                          <a:latin typeface="UTM Avo" panose="02040603050506020204" pitchFamily="18"/>
                          <a:ea typeface="Calibri" panose="020F0502020204030204" pitchFamily="34" charset="0"/>
                          <a:cs typeface="Arial" panose="020B0604020202020204" pitchFamily="34" charset="0"/>
                        </a:rPr>
                        <a:t>hiệu</a:t>
                      </a:r>
                      <a:endParaRPr lang="en-US" sz="2200" dirty="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BDBFF"/>
                    </a:solidFill>
                  </a:tcPr>
                </a:tc>
                <a:tc>
                  <a:txBody>
                    <a:bodyPr/>
                    <a:lstStyle/>
                    <a:p>
                      <a:pPr lvl="1" algn="ctr">
                        <a:lnSpc>
                          <a:spcPct val="150000"/>
                        </a:lnSpc>
                        <a:spcBef>
                          <a:spcPts val="300"/>
                        </a:spcBef>
                        <a:spcAft>
                          <a:spcPts val="300"/>
                        </a:spcAft>
                      </a:pPr>
                      <a:r>
                        <a:rPr lang="fr-FR" sz="2200" b="1" dirty="0" err="1">
                          <a:solidFill>
                            <a:srgbClr val="000000"/>
                          </a:solidFill>
                          <a:effectLst/>
                          <a:latin typeface="UTM Avo" panose="02040603050506020204" pitchFamily="18"/>
                          <a:ea typeface="Calibri" panose="020F0502020204030204" pitchFamily="34" charset="0"/>
                          <a:cs typeface="Arial" panose="020B0604020202020204" pitchFamily="34" charset="0"/>
                        </a:rPr>
                        <a:t>Ghi</a:t>
                      </a:r>
                      <a:r>
                        <a:rPr lang="fr-FR" sz="2200" b="1"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200" b="1" dirty="0" err="1">
                          <a:solidFill>
                            <a:srgbClr val="000000"/>
                          </a:solidFill>
                          <a:effectLst/>
                          <a:latin typeface="UTM Avo" panose="02040603050506020204" pitchFamily="18"/>
                          <a:ea typeface="Calibri" panose="020F0502020204030204" pitchFamily="34" charset="0"/>
                          <a:cs typeface="Arial" panose="020B0604020202020204" pitchFamily="34" charset="0"/>
                        </a:rPr>
                        <a:t>chú</a:t>
                      </a:r>
                      <a:endParaRPr lang="en-US" sz="2200" dirty="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BDBFF"/>
                    </a:solidFill>
                  </a:tcPr>
                </a:tc>
                <a:extLst>
                  <a:ext uri="{0D108BD9-81ED-4DB2-BD59-A6C34878D82A}">
                    <a16:rowId xmlns:a16="http://schemas.microsoft.com/office/drawing/2014/main" val="10000"/>
                  </a:ext>
                </a:extLst>
              </a:tr>
              <a:tr h="510773">
                <a:tc>
                  <a:txBody>
                    <a:bodyPr/>
                    <a:lstStyle/>
                    <a:p>
                      <a:pPr lvl="1" algn="just">
                        <a:lnSpc>
                          <a:spcPct val="150000"/>
                        </a:lnSpc>
                        <a:spcBef>
                          <a:spcPts val="300"/>
                        </a:spcBef>
                        <a:spcAft>
                          <a:spcPts val="300"/>
                        </a:spcAft>
                      </a:pPr>
                      <a:r>
                        <a:rPr lang="fr-FR" sz="2200" dirty="0" err="1">
                          <a:solidFill>
                            <a:srgbClr val="000000"/>
                          </a:solidFill>
                          <a:effectLst/>
                          <a:latin typeface="UTM Avo" panose="02040603050506020204" pitchFamily="18"/>
                          <a:ea typeface="Calibri" panose="020F0502020204030204" pitchFamily="34" charset="0"/>
                          <a:cs typeface="Arial" panose="020B0604020202020204" pitchFamily="34" charset="0"/>
                        </a:rPr>
                        <a:t>Iodine</a:t>
                      </a:r>
                      <a:endParaRPr lang="en-US" sz="2200" dirty="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lvl="1" algn="ctr">
                        <a:lnSpc>
                          <a:spcPct val="150000"/>
                        </a:lnSpc>
                        <a:spcBef>
                          <a:spcPts val="300"/>
                        </a:spcBef>
                        <a:spcAft>
                          <a:spcPts val="300"/>
                        </a:spcAft>
                      </a:pP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a:t>
                      </a:r>
                      <a:endParaRPr lang="en-US" sz="2200" dirty="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3">
                  <a:txBody>
                    <a:bodyPr/>
                    <a:lstStyle/>
                    <a:p>
                      <a:pPr lvl="1" algn="ctr">
                        <a:lnSpc>
                          <a:spcPct val="150000"/>
                        </a:lnSpc>
                        <a:spcBef>
                          <a:spcPts val="300"/>
                        </a:spcBef>
                        <a:spcAft>
                          <a:spcPts val="300"/>
                        </a:spcAft>
                      </a:pP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 </a:t>
                      </a:r>
                      <a:endParaRPr lang="en-US" sz="2200" dirty="0">
                        <a:effectLst/>
                        <a:latin typeface="UTM Avo" panose="02040603050506020204" pitchFamily="18"/>
                        <a:ea typeface="Calibri" panose="020F0502020204030204" pitchFamily="34" charset="0"/>
                        <a:cs typeface="Arial" panose="020B0604020202020204" pitchFamily="34" charset="0"/>
                      </a:endParaRPr>
                    </a:p>
                    <a:p>
                      <a:pPr lvl="1" algn="ctr">
                        <a:lnSpc>
                          <a:spcPct val="150000"/>
                        </a:lnSpc>
                        <a:spcBef>
                          <a:spcPts val="300"/>
                        </a:spcBef>
                        <a:spcAft>
                          <a:spcPts val="300"/>
                        </a:spcAft>
                      </a:pPr>
                      <a:r>
                        <a:rPr lang="fr-FR" sz="2200" dirty="0" err="1">
                          <a:solidFill>
                            <a:srgbClr val="000000"/>
                          </a:solidFill>
                          <a:effectLst/>
                          <a:latin typeface="UTM Avo" panose="02040603050506020204" pitchFamily="18"/>
                          <a:ea typeface="Calibri" panose="020F0502020204030204" pitchFamily="34" charset="0"/>
                          <a:cs typeface="Arial" panose="020B0604020202020204" pitchFamily="34" charset="0"/>
                        </a:rPr>
                        <a:t>Kí</a:t>
                      </a: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effectLst/>
                          <a:latin typeface="UTM Avo" panose="02040603050506020204" pitchFamily="18"/>
                          <a:ea typeface="Calibri" panose="020F0502020204030204" pitchFamily="34" charset="0"/>
                          <a:cs typeface="Arial" panose="020B0604020202020204" pitchFamily="34" charset="0"/>
                        </a:rPr>
                        <a:t>hiệu</a:t>
                      </a: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effectLst/>
                          <a:latin typeface="UTM Avo" panose="02040603050506020204" pitchFamily="18"/>
                          <a:ea typeface="Calibri" panose="020F0502020204030204" pitchFamily="34" charset="0"/>
                          <a:cs typeface="Arial" panose="020B0604020202020204" pitchFamily="34" charset="0"/>
                        </a:rPr>
                        <a:t>có</a:t>
                      </a: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 1 </a:t>
                      </a:r>
                      <a:r>
                        <a:rPr lang="fr-FR" sz="2200" dirty="0" err="1">
                          <a:solidFill>
                            <a:srgbClr val="000000"/>
                          </a:solidFill>
                          <a:effectLst/>
                          <a:latin typeface="UTM Avo" panose="02040603050506020204" pitchFamily="18"/>
                          <a:ea typeface="Calibri" panose="020F0502020204030204" pitchFamily="34" charset="0"/>
                          <a:cs typeface="Arial" panose="020B0604020202020204" pitchFamily="34" charset="0"/>
                        </a:rPr>
                        <a:t>chữ</a:t>
                      </a: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effectLst/>
                          <a:latin typeface="UTM Avo" panose="02040603050506020204" pitchFamily="18"/>
                          <a:ea typeface="Calibri" panose="020F0502020204030204" pitchFamily="34" charset="0"/>
                          <a:cs typeface="Arial" panose="020B0604020202020204" pitchFamily="34" charset="0"/>
                        </a:rPr>
                        <a:t>cái</a:t>
                      </a:r>
                      <a:endParaRPr lang="en-US" sz="2200" dirty="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10773">
                <a:tc>
                  <a:txBody>
                    <a:bodyPr/>
                    <a:lstStyle/>
                    <a:p>
                      <a:pPr lvl="1" algn="just">
                        <a:lnSpc>
                          <a:spcPct val="150000"/>
                        </a:lnSpc>
                        <a:spcBef>
                          <a:spcPts val="300"/>
                        </a:spcBef>
                        <a:spcAft>
                          <a:spcPts val="300"/>
                        </a:spcAft>
                      </a:pP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Fluorine</a:t>
                      </a:r>
                      <a:endParaRPr lang="en-US" sz="2200" dirty="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lvl="1" algn="ctr">
                        <a:lnSpc>
                          <a:spcPct val="150000"/>
                        </a:lnSpc>
                        <a:spcBef>
                          <a:spcPts val="300"/>
                        </a:spcBef>
                        <a:spcAft>
                          <a:spcPts val="300"/>
                        </a:spcAft>
                      </a:pP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a:t>
                      </a:r>
                      <a:endParaRPr lang="en-US" sz="2200" dirty="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0002"/>
                  </a:ext>
                </a:extLst>
              </a:tr>
              <a:tr h="510773">
                <a:tc>
                  <a:txBody>
                    <a:bodyPr/>
                    <a:lstStyle/>
                    <a:p>
                      <a:pPr lvl="1" algn="just">
                        <a:lnSpc>
                          <a:spcPct val="150000"/>
                        </a:lnSpc>
                        <a:spcBef>
                          <a:spcPts val="300"/>
                        </a:spcBef>
                        <a:spcAft>
                          <a:spcPts val="300"/>
                        </a:spcAft>
                      </a:pPr>
                      <a:r>
                        <a:rPr lang="fr-FR" sz="2200" dirty="0" err="1">
                          <a:solidFill>
                            <a:srgbClr val="000000"/>
                          </a:solidFill>
                          <a:effectLst/>
                          <a:latin typeface="UTM Avo" panose="02040603050506020204" pitchFamily="18"/>
                          <a:ea typeface="Calibri" panose="020F0502020204030204" pitchFamily="34" charset="0"/>
                          <a:cs typeface="Arial" panose="020B0604020202020204" pitchFamily="34" charset="0"/>
                        </a:rPr>
                        <a:t>Phosphorus</a:t>
                      </a:r>
                      <a:endParaRPr lang="en-US" sz="2200" dirty="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lvl="1" algn="ctr">
                        <a:lnSpc>
                          <a:spcPct val="150000"/>
                        </a:lnSpc>
                        <a:spcBef>
                          <a:spcPts val="300"/>
                        </a:spcBef>
                        <a:spcAft>
                          <a:spcPts val="300"/>
                        </a:spcAft>
                      </a:pP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a:t>
                      </a:r>
                      <a:endParaRPr lang="en-US" sz="2200" dirty="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0003"/>
                  </a:ext>
                </a:extLst>
              </a:tr>
              <a:tr h="510773">
                <a:tc>
                  <a:txBody>
                    <a:bodyPr/>
                    <a:lstStyle/>
                    <a:p>
                      <a:pPr lvl="1" algn="just">
                        <a:lnSpc>
                          <a:spcPct val="150000"/>
                        </a:lnSpc>
                        <a:spcBef>
                          <a:spcPts val="300"/>
                        </a:spcBef>
                        <a:spcAft>
                          <a:spcPts val="300"/>
                        </a:spcAft>
                      </a:pPr>
                      <a:r>
                        <a:rPr lang="fr-FR" sz="2200">
                          <a:solidFill>
                            <a:srgbClr val="000000"/>
                          </a:solidFill>
                          <a:effectLst/>
                          <a:latin typeface="UTM Avo" panose="02040603050506020204" pitchFamily="18"/>
                          <a:ea typeface="Calibri" panose="020F0502020204030204" pitchFamily="34" charset="0"/>
                          <a:cs typeface="Arial" panose="020B0604020202020204" pitchFamily="34" charset="0"/>
                        </a:rPr>
                        <a:t>Neon</a:t>
                      </a:r>
                      <a:endParaRPr lang="en-US" sz="220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lvl="1" algn="ctr">
                        <a:lnSpc>
                          <a:spcPct val="150000"/>
                        </a:lnSpc>
                        <a:spcBef>
                          <a:spcPts val="300"/>
                        </a:spcBef>
                        <a:spcAft>
                          <a:spcPts val="300"/>
                        </a:spcAft>
                      </a:pP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a:t>
                      </a:r>
                      <a:endParaRPr lang="en-US" sz="2200" dirty="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3">
                  <a:txBody>
                    <a:bodyPr/>
                    <a:lstStyle/>
                    <a:p>
                      <a:pPr lvl="1" algn="ctr">
                        <a:lnSpc>
                          <a:spcPct val="150000"/>
                        </a:lnSpc>
                        <a:spcBef>
                          <a:spcPts val="300"/>
                        </a:spcBef>
                        <a:spcAft>
                          <a:spcPts val="300"/>
                        </a:spcAft>
                      </a:pPr>
                      <a:r>
                        <a:rPr lang="fr-FR" sz="2200" dirty="0" err="1">
                          <a:solidFill>
                            <a:srgbClr val="000000"/>
                          </a:solidFill>
                          <a:effectLst/>
                          <a:latin typeface="UTM Avo" panose="02040603050506020204" pitchFamily="18"/>
                          <a:ea typeface="Calibri" panose="020F0502020204030204" pitchFamily="34" charset="0"/>
                          <a:cs typeface="Arial" panose="020B0604020202020204" pitchFamily="34" charset="0"/>
                        </a:rPr>
                        <a:t>Kí</a:t>
                      </a: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effectLst/>
                          <a:latin typeface="UTM Avo" panose="02040603050506020204" pitchFamily="18"/>
                          <a:ea typeface="Calibri" panose="020F0502020204030204" pitchFamily="34" charset="0"/>
                          <a:cs typeface="Arial" panose="020B0604020202020204" pitchFamily="34" charset="0"/>
                        </a:rPr>
                        <a:t>hiệu</a:t>
                      </a: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effectLst/>
                          <a:latin typeface="UTM Avo" panose="02040603050506020204" pitchFamily="18"/>
                          <a:ea typeface="Calibri" panose="020F0502020204030204" pitchFamily="34" charset="0"/>
                          <a:cs typeface="Arial" panose="020B0604020202020204" pitchFamily="34" charset="0"/>
                        </a:rPr>
                        <a:t>có</a:t>
                      </a: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 2 </a:t>
                      </a:r>
                      <a:r>
                        <a:rPr lang="fr-FR" sz="2200" dirty="0" err="1">
                          <a:solidFill>
                            <a:srgbClr val="000000"/>
                          </a:solidFill>
                          <a:effectLst/>
                          <a:latin typeface="UTM Avo" panose="02040603050506020204" pitchFamily="18"/>
                          <a:ea typeface="Calibri" panose="020F0502020204030204" pitchFamily="34" charset="0"/>
                          <a:cs typeface="Arial" panose="020B0604020202020204" pitchFamily="34" charset="0"/>
                        </a:rPr>
                        <a:t>chữ</a:t>
                      </a: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fr-FR" sz="2200" dirty="0" err="1">
                          <a:solidFill>
                            <a:srgbClr val="000000"/>
                          </a:solidFill>
                          <a:effectLst/>
                          <a:latin typeface="UTM Avo" panose="02040603050506020204" pitchFamily="18"/>
                          <a:ea typeface="Calibri" panose="020F0502020204030204" pitchFamily="34" charset="0"/>
                          <a:cs typeface="Arial" panose="020B0604020202020204" pitchFamily="34" charset="0"/>
                        </a:rPr>
                        <a:t>cái</a:t>
                      </a:r>
                      <a:endParaRPr lang="en-US" sz="2200" dirty="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10773">
                <a:tc>
                  <a:txBody>
                    <a:bodyPr/>
                    <a:lstStyle/>
                    <a:p>
                      <a:pPr lvl="1" algn="just">
                        <a:lnSpc>
                          <a:spcPct val="150000"/>
                        </a:lnSpc>
                        <a:spcBef>
                          <a:spcPts val="300"/>
                        </a:spcBef>
                        <a:spcAft>
                          <a:spcPts val="300"/>
                        </a:spcAft>
                      </a:pPr>
                      <a:r>
                        <a:rPr lang="fr-FR" sz="2200">
                          <a:solidFill>
                            <a:srgbClr val="000000"/>
                          </a:solidFill>
                          <a:effectLst/>
                          <a:latin typeface="UTM Avo" panose="02040603050506020204" pitchFamily="18"/>
                          <a:ea typeface="Calibri" panose="020F0502020204030204" pitchFamily="34" charset="0"/>
                          <a:cs typeface="Arial" panose="020B0604020202020204" pitchFamily="34" charset="0"/>
                        </a:rPr>
                        <a:t>Silicon</a:t>
                      </a:r>
                      <a:endParaRPr lang="en-US" sz="220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lvl="1" algn="ctr">
                        <a:lnSpc>
                          <a:spcPct val="150000"/>
                        </a:lnSpc>
                        <a:spcBef>
                          <a:spcPts val="300"/>
                        </a:spcBef>
                        <a:spcAft>
                          <a:spcPts val="300"/>
                        </a:spcAft>
                      </a:pP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a:t>
                      </a:r>
                      <a:endParaRPr lang="en-US" sz="2200" dirty="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0005"/>
                  </a:ext>
                </a:extLst>
              </a:tr>
              <a:tr h="510773">
                <a:tc>
                  <a:txBody>
                    <a:bodyPr/>
                    <a:lstStyle/>
                    <a:p>
                      <a:pPr lvl="1" algn="just">
                        <a:lnSpc>
                          <a:spcPct val="150000"/>
                        </a:lnSpc>
                        <a:spcBef>
                          <a:spcPts val="300"/>
                        </a:spcBef>
                        <a:spcAft>
                          <a:spcPts val="300"/>
                        </a:spcAft>
                      </a:pPr>
                      <a:r>
                        <a:rPr lang="fr-FR" sz="2200">
                          <a:solidFill>
                            <a:srgbClr val="000000"/>
                          </a:solidFill>
                          <a:effectLst/>
                          <a:latin typeface="UTM Avo" panose="02040603050506020204" pitchFamily="18"/>
                          <a:ea typeface="Calibri" panose="020F0502020204030204" pitchFamily="34" charset="0"/>
                          <a:cs typeface="Arial" panose="020B0604020202020204" pitchFamily="34" charset="0"/>
                        </a:rPr>
                        <a:t>Aluminium</a:t>
                      </a:r>
                      <a:endParaRPr lang="en-US" sz="220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lvl="1" algn="ctr">
                        <a:lnSpc>
                          <a:spcPct val="150000"/>
                        </a:lnSpc>
                        <a:spcBef>
                          <a:spcPts val="300"/>
                        </a:spcBef>
                        <a:spcAft>
                          <a:spcPts val="300"/>
                        </a:spcAft>
                      </a:pPr>
                      <a:r>
                        <a:rPr lang="fr-FR" sz="2200" dirty="0">
                          <a:solidFill>
                            <a:srgbClr val="000000"/>
                          </a:solidFill>
                          <a:effectLst/>
                          <a:latin typeface="UTM Avo" panose="02040603050506020204" pitchFamily="18"/>
                          <a:ea typeface="Calibri" panose="020F0502020204030204" pitchFamily="34" charset="0"/>
                          <a:cs typeface="Arial" panose="020B0604020202020204" pitchFamily="34" charset="0"/>
                        </a:rPr>
                        <a:t>?</a:t>
                      </a:r>
                      <a:endParaRPr lang="en-US" sz="2200" dirty="0">
                        <a:effectLst/>
                        <a:latin typeface="UTM Avo" panose="02040603050506020204" pitchFamily="18"/>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10006"/>
                  </a:ext>
                </a:extLst>
              </a:tr>
            </a:tbl>
          </a:graphicData>
        </a:graphic>
      </p:graphicFrame>
      <p:sp>
        <p:nvSpPr>
          <p:cNvPr id="5" name="TextBox 4">
            <a:extLst>
              <a:ext uri="{FF2B5EF4-FFF2-40B4-BE49-F238E27FC236}">
                <a16:creationId xmlns:a16="http://schemas.microsoft.com/office/drawing/2014/main" id="{1E183D8D-4EDB-1588-D767-3BB4877B961B}"/>
              </a:ext>
            </a:extLst>
          </p:cNvPr>
          <p:cNvSpPr txBox="1"/>
          <p:nvPr/>
        </p:nvSpPr>
        <p:spPr>
          <a:xfrm>
            <a:off x="5881099" y="2953590"/>
            <a:ext cx="349321" cy="430887"/>
          </a:xfrm>
          <a:prstGeom prst="rect">
            <a:avLst/>
          </a:prstGeom>
          <a:solidFill>
            <a:srgbClr val="FFFFFF"/>
          </a:solidFill>
        </p:spPr>
        <p:txBody>
          <a:bodyPr wrap="square" rtlCol="0">
            <a:spAutoFit/>
          </a:bodyPr>
          <a:lstStyle/>
          <a:p>
            <a:pPr algn="ctr"/>
            <a:r>
              <a:rPr lang="en-US" sz="2200" dirty="0">
                <a:solidFill>
                  <a:srgbClr val="FF0000"/>
                </a:solidFill>
                <a:latin typeface="UTM Avo" panose="02040603050506020204" pitchFamily="18"/>
              </a:rPr>
              <a:t>I</a:t>
            </a:r>
          </a:p>
        </p:txBody>
      </p:sp>
      <p:sp>
        <p:nvSpPr>
          <p:cNvPr id="6" name="TextBox 5">
            <a:extLst>
              <a:ext uri="{FF2B5EF4-FFF2-40B4-BE49-F238E27FC236}">
                <a16:creationId xmlns:a16="http://schemas.microsoft.com/office/drawing/2014/main" id="{7B17AB69-D5C7-23BD-7D21-5D82FFB3FBC5}"/>
              </a:ext>
            </a:extLst>
          </p:cNvPr>
          <p:cNvSpPr txBox="1"/>
          <p:nvPr/>
        </p:nvSpPr>
        <p:spPr>
          <a:xfrm>
            <a:off x="5881099" y="3455311"/>
            <a:ext cx="349321" cy="430887"/>
          </a:xfrm>
          <a:prstGeom prst="rect">
            <a:avLst/>
          </a:prstGeom>
          <a:solidFill>
            <a:srgbClr val="FFFFFF"/>
          </a:solidFill>
        </p:spPr>
        <p:txBody>
          <a:bodyPr wrap="square" rtlCol="0">
            <a:spAutoFit/>
          </a:bodyPr>
          <a:lstStyle/>
          <a:p>
            <a:pPr algn="ctr"/>
            <a:r>
              <a:rPr lang="en-US" sz="2200" dirty="0">
                <a:solidFill>
                  <a:srgbClr val="FF0000"/>
                </a:solidFill>
                <a:latin typeface="UTM Avo" panose="02040603050506020204" pitchFamily="18"/>
              </a:rPr>
              <a:t>F</a:t>
            </a:r>
          </a:p>
        </p:txBody>
      </p:sp>
      <p:sp>
        <p:nvSpPr>
          <p:cNvPr id="7" name="TextBox 6">
            <a:extLst>
              <a:ext uri="{FF2B5EF4-FFF2-40B4-BE49-F238E27FC236}">
                <a16:creationId xmlns:a16="http://schemas.microsoft.com/office/drawing/2014/main" id="{CE3EE58F-F0FE-B860-4964-5AFC04F21AEE}"/>
              </a:ext>
            </a:extLst>
          </p:cNvPr>
          <p:cNvSpPr txBox="1"/>
          <p:nvPr/>
        </p:nvSpPr>
        <p:spPr>
          <a:xfrm>
            <a:off x="5881099" y="4006679"/>
            <a:ext cx="349321" cy="430887"/>
          </a:xfrm>
          <a:prstGeom prst="rect">
            <a:avLst/>
          </a:prstGeom>
          <a:solidFill>
            <a:srgbClr val="FFFFFF"/>
          </a:solidFill>
        </p:spPr>
        <p:txBody>
          <a:bodyPr wrap="square" rtlCol="0">
            <a:spAutoFit/>
          </a:bodyPr>
          <a:lstStyle/>
          <a:p>
            <a:pPr algn="ctr"/>
            <a:r>
              <a:rPr lang="en-US" sz="2200" dirty="0">
                <a:solidFill>
                  <a:srgbClr val="FF0000"/>
                </a:solidFill>
                <a:latin typeface="UTM Avo" panose="02040603050506020204" pitchFamily="18"/>
              </a:rPr>
              <a:t>P</a:t>
            </a:r>
          </a:p>
        </p:txBody>
      </p:sp>
      <p:sp>
        <p:nvSpPr>
          <p:cNvPr id="8" name="TextBox 7">
            <a:extLst>
              <a:ext uri="{FF2B5EF4-FFF2-40B4-BE49-F238E27FC236}">
                <a16:creationId xmlns:a16="http://schemas.microsoft.com/office/drawing/2014/main" id="{BAE60B3B-7EFB-5388-1609-EE4043A536F4}"/>
              </a:ext>
            </a:extLst>
          </p:cNvPr>
          <p:cNvSpPr txBox="1"/>
          <p:nvPr/>
        </p:nvSpPr>
        <p:spPr>
          <a:xfrm>
            <a:off x="5734305" y="4542134"/>
            <a:ext cx="723387" cy="430887"/>
          </a:xfrm>
          <a:prstGeom prst="rect">
            <a:avLst/>
          </a:prstGeom>
          <a:solidFill>
            <a:srgbClr val="FFFFFF"/>
          </a:solidFill>
        </p:spPr>
        <p:txBody>
          <a:bodyPr wrap="square" rtlCol="0">
            <a:spAutoFit/>
          </a:bodyPr>
          <a:lstStyle/>
          <a:p>
            <a:pPr algn="ctr"/>
            <a:r>
              <a:rPr lang="en-US" sz="2200" dirty="0">
                <a:solidFill>
                  <a:srgbClr val="FF0000"/>
                </a:solidFill>
                <a:latin typeface="UTM Avo" panose="02040603050506020204" pitchFamily="18"/>
              </a:rPr>
              <a:t>Ne</a:t>
            </a:r>
          </a:p>
        </p:txBody>
      </p:sp>
      <p:sp>
        <p:nvSpPr>
          <p:cNvPr id="9" name="TextBox 8">
            <a:extLst>
              <a:ext uri="{FF2B5EF4-FFF2-40B4-BE49-F238E27FC236}">
                <a16:creationId xmlns:a16="http://schemas.microsoft.com/office/drawing/2014/main" id="{57222EC6-A02A-0F42-0169-56F7D66B7BDE}"/>
              </a:ext>
            </a:extLst>
          </p:cNvPr>
          <p:cNvSpPr txBox="1"/>
          <p:nvPr/>
        </p:nvSpPr>
        <p:spPr>
          <a:xfrm>
            <a:off x="5879653" y="4988934"/>
            <a:ext cx="432690" cy="430887"/>
          </a:xfrm>
          <a:prstGeom prst="rect">
            <a:avLst/>
          </a:prstGeom>
          <a:solidFill>
            <a:srgbClr val="FFFFFF"/>
          </a:solidFill>
        </p:spPr>
        <p:txBody>
          <a:bodyPr wrap="square" rtlCol="0">
            <a:spAutoFit/>
          </a:bodyPr>
          <a:lstStyle/>
          <a:p>
            <a:pPr algn="ctr"/>
            <a:r>
              <a:rPr lang="en-US" sz="2200" dirty="0">
                <a:solidFill>
                  <a:srgbClr val="FF0000"/>
                </a:solidFill>
                <a:latin typeface="UTM Avo" panose="02040603050506020204" pitchFamily="18"/>
              </a:rPr>
              <a:t>Si</a:t>
            </a:r>
          </a:p>
        </p:txBody>
      </p:sp>
      <p:sp>
        <p:nvSpPr>
          <p:cNvPr id="10" name="TextBox 9">
            <a:extLst>
              <a:ext uri="{FF2B5EF4-FFF2-40B4-BE49-F238E27FC236}">
                <a16:creationId xmlns:a16="http://schemas.microsoft.com/office/drawing/2014/main" id="{0E993929-826F-73E5-3038-7CCFC08F79C1}"/>
              </a:ext>
            </a:extLst>
          </p:cNvPr>
          <p:cNvSpPr txBox="1"/>
          <p:nvPr/>
        </p:nvSpPr>
        <p:spPr>
          <a:xfrm>
            <a:off x="5839414" y="5524389"/>
            <a:ext cx="513172" cy="430887"/>
          </a:xfrm>
          <a:prstGeom prst="rect">
            <a:avLst/>
          </a:prstGeom>
          <a:solidFill>
            <a:srgbClr val="FFFFFF"/>
          </a:solidFill>
        </p:spPr>
        <p:txBody>
          <a:bodyPr wrap="square" rtlCol="0">
            <a:spAutoFit/>
          </a:bodyPr>
          <a:lstStyle/>
          <a:p>
            <a:pPr algn="ctr"/>
            <a:r>
              <a:rPr lang="en-US" sz="2200" dirty="0">
                <a:solidFill>
                  <a:srgbClr val="FF0000"/>
                </a:solidFill>
                <a:latin typeface="UTM Avo" panose="02040603050506020204" pitchFamily="18"/>
              </a:rPr>
              <a:t>Al</a:t>
            </a:r>
          </a:p>
        </p:txBody>
      </p:sp>
    </p:spTree>
    <p:extLst>
      <p:ext uri="{BB962C8B-B14F-4D97-AF65-F5344CB8AC3E}">
        <p14:creationId xmlns:p14="http://schemas.microsoft.com/office/powerpoint/2010/main" val="1454976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Google Shape;2949;p49">
            <a:extLst>
              <a:ext uri="{FF2B5EF4-FFF2-40B4-BE49-F238E27FC236}">
                <a16:creationId xmlns:a16="http://schemas.microsoft.com/office/drawing/2014/main" id="{6936ED2F-4120-1174-8810-108878444D6B}"/>
              </a:ext>
            </a:extLst>
          </p:cNvPr>
          <p:cNvSpPr/>
          <p:nvPr/>
        </p:nvSpPr>
        <p:spPr>
          <a:xfrm>
            <a:off x="9767410" y="3487182"/>
            <a:ext cx="76756" cy="77591"/>
          </a:xfrm>
          <a:custGeom>
            <a:avLst/>
            <a:gdLst/>
            <a:ahLst/>
            <a:cxnLst/>
            <a:rect l="l" t="t" r="r" b="b"/>
            <a:pathLst>
              <a:path w="2481" h="2508" fill="none" extrusionOk="0">
                <a:moveTo>
                  <a:pt x="2480" y="1226"/>
                </a:moveTo>
                <a:cubicBezTo>
                  <a:pt x="2480" y="1908"/>
                  <a:pt x="1935" y="2480"/>
                  <a:pt x="1227" y="2480"/>
                </a:cubicBezTo>
                <a:cubicBezTo>
                  <a:pt x="546" y="2507"/>
                  <a:pt x="1" y="1935"/>
                  <a:pt x="1" y="1254"/>
                </a:cubicBezTo>
                <a:cubicBezTo>
                  <a:pt x="1" y="573"/>
                  <a:pt x="546" y="28"/>
                  <a:pt x="1227" y="0"/>
                </a:cubicBezTo>
                <a:cubicBezTo>
                  <a:pt x="1908" y="0"/>
                  <a:pt x="2480" y="545"/>
                  <a:pt x="2480" y="1226"/>
                </a:cubicBezTo>
                <a:close/>
              </a:path>
            </a:pathLst>
          </a:custGeom>
          <a:noFill/>
          <a:ln w="19050"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3" name="Rounded Rectangle 2">
            <a:extLst>
              <a:ext uri="{FF2B5EF4-FFF2-40B4-BE49-F238E27FC236}">
                <a16:creationId xmlns:a16="http://schemas.microsoft.com/office/drawing/2014/main" id="{9E03DB67-C4C4-D11D-17C7-7EC946DC5D9A}"/>
              </a:ext>
            </a:extLst>
          </p:cNvPr>
          <p:cNvSpPr/>
          <p:nvPr/>
        </p:nvSpPr>
        <p:spPr>
          <a:xfrm>
            <a:off x="2681923" y="2081626"/>
            <a:ext cx="6828154" cy="1190599"/>
          </a:xfrm>
          <a:prstGeom prst="roundRect">
            <a:avLst/>
          </a:prstGeom>
          <a:solidFill>
            <a:srgbClr val="FFFFFF"/>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500" dirty="0" err="1">
                <a:solidFill>
                  <a:schemeClr val="tx1"/>
                </a:solidFill>
                <a:latin typeface="UTM Avo" panose="02040603050506020204" pitchFamily="18"/>
              </a:rPr>
              <a:t>Đọc</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và</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viết</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tên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các</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nguyên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tố</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hóa</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học</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có</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kí</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hiệu</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là</a:t>
            </a:r>
            <a:r>
              <a:rPr lang="en-US" sz="2500" dirty="0">
                <a:solidFill>
                  <a:schemeClr val="tx1"/>
                </a:solidFill>
                <a:latin typeface="UTM Avo" panose="02040603050506020204" pitchFamily="18"/>
              </a:rPr>
              <a:t> C, O, Mg, S</a:t>
            </a:r>
          </a:p>
        </p:txBody>
      </p:sp>
      <p:pic>
        <p:nvPicPr>
          <p:cNvPr id="4" name="Picture 3">
            <a:extLst>
              <a:ext uri="{FF2B5EF4-FFF2-40B4-BE49-F238E27FC236}">
                <a16:creationId xmlns:a16="http://schemas.microsoft.com/office/drawing/2014/main" id="{AEA188CC-C667-2F00-7725-736C671115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7146" y="961529"/>
            <a:ext cx="1120097" cy="1120097"/>
          </a:xfrm>
          <a:prstGeom prst="rect">
            <a:avLst/>
          </a:prstGeom>
        </p:spPr>
      </p:pic>
      <p:sp>
        <p:nvSpPr>
          <p:cNvPr id="5" name="Rounded Rectangle 4">
            <a:extLst>
              <a:ext uri="{FF2B5EF4-FFF2-40B4-BE49-F238E27FC236}">
                <a16:creationId xmlns:a16="http://schemas.microsoft.com/office/drawing/2014/main" id="{3B16CC84-E14B-3048-EE92-82E510DE937A}"/>
              </a:ext>
            </a:extLst>
          </p:cNvPr>
          <p:cNvSpPr/>
          <p:nvPr/>
        </p:nvSpPr>
        <p:spPr>
          <a:xfrm>
            <a:off x="2264069" y="3975089"/>
            <a:ext cx="835708" cy="626724"/>
          </a:xfrm>
          <a:prstGeom prst="roundRect">
            <a:avLst/>
          </a:prstGeom>
          <a:solidFill>
            <a:schemeClr val="accent6">
              <a:lumMod val="20000"/>
              <a:lumOff val="80000"/>
            </a:schemeClr>
          </a:solidFill>
          <a:ln>
            <a:solidFill>
              <a:srgbClr val="FFFFFF"/>
            </a:solidFill>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2400" b="1" dirty="0">
                <a:solidFill>
                  <a:schemeClr val="tx1"/>
                </a:solidFill>
                <a:latin typeface="UTM Avo" panose="02040603050506020204" pitchFamily="18"/>
              </a:rPr>
              <a:t>C</a:t>
            </a:r>
          </a:p>
        </p:txBody>
      </p:sp>
      <p:sp>
        <p:nvSpPr>
          <p:cNvPr id="6" name="Rounded Rectangle 5">
            <a:extLst>
              <a:ext uri="{FF2B5EF4-FFF2-40B4-BE49-F238E27FC236}">
                <a16:creationId xmlns:a16="http://schemas.microsoft.com/office/drawing/2014/main" id="{6256AC64-8635-3B8C-05C9-80F88991333D}"/>
              </a:ext>
            </a:extLst>
          </p:cNvPr>
          <p:cNvSpPr/>
          <p:nvPr/>
        </p:nvSpPr>
        <p:spPr>
          <a:xfrm>
            <a:off x="2264069" y="5115786"/>
            <a:ext cx="835708" cy="626724"/>
          </a:xfrm>
          <a:prstGeom prst="roundRect">
            <a:avLst/>
          </a:prstGeom>
          <a:solidFill>
            <a:schemeClr val="accent4">
              <a:lumMod val="20000"/>
              <a:lumOff val="80000"/>
            </a:schemeClr>
          </a:solidFill>
          <a:ln>
            <a:solidFill>
              <a:srgbClr val="FFFFFF"/>
            </a:solidFill>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2400" b="1" dirty="0">
                <a:solidFill>
                  <a:schemeClr val="tx1"/>
                </a:solidFill>
                <a:latin typeface="UTM Avo" panose="02040603050506020204" pitchFamily="18"/>
              </a:rPr>
              <a:t>O</a:t>
            </a:r>
          </a:p>
        </p:txBody>
      </p:sp>
      <p:sp>
        <p:nvSpPr>
          <p:cNvPr id="7" name="Rounded Rectangle 6">
            <a:extLst>
              <a:ext uri="{FF2B5EF4-FFF2-40B4-BE49-F238E27FC236}">
                <a16:creationId xmlns:a16="http://schemas.microsoft.com/office/drawing/2014/main" id="{4C8F8028-CBE1-576D-1B4B-2C7CF24C9AFA}"/>
              </a:ext>
            </a:extLst>
          </p:cNvPr>
          <p:cNvSpPr/>
          <p:nvPr/>
        </p:nvSpPr>
        <p:spPr>
          <a:xfrm>
            <a:off x="6331265" y="3975089"/>
            <a:ext cx="835708" cy="626724"/>
          </a:xfrm>
          <a:prstGeom prst="roundRect">
            <a:avLst/>
          </a:prstGeom>
          <a:solidFill>
            <a:schemeClr val="accent2">
              <a:lumMod val="20000"/>
              <a:lumOff val="80000"/>
            </a:schemeClr>
          </a:solidFill>
          <a:ln>
            <a:solidFill>
              <a:srgbClr val="FFFFFF"/>
            </a:solidFill>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2400" b="1" dirty="0">
                <a:solidFill>
                  <a:schemeClr val="tx1"/>
                </a:solidFill>
                <a:latin typeface="UTM Avo" panose="02040603050506020204" pitchFamily="18"/>
              </a:rPr>
              <a:t>Mg</a:t>
            </a:r>
          </a:p>
        </p:txBody>
      </p:sp>
      <p:sp>
        <p:nvSpPr>
          <p:cNvPr id="8" name="Rounded Rectangle 7">
            <a:extLst>
              <a:ext uri="{FF2B5EF4-FFF2-40B4-BE49-F238E27FC236}">
                <a16:creationId xmlns:a16="http://schemas.microsoft.com/office/drawing/2014/main" id="{6D94A767-5AF0-4AB3-341A-4D653C6C69A2}"/>
              </a:ext>
            </a:extLst>
          </p:cNvPr>
          <p:cNvSpPr/>
          <p:nvPr/>
        </p:nvSpPr>
        <p:spPr>
          <a:xfrm>
            <a:off x="6331265" y="5115786"/>
            <a:ext cx="835708" cy="626724"/>
          </a:xfrm>
          <a:prstGeom prst="roundRect">
            <a:avLst/>
          </a:prstGeom>
          <a:solidFill>
            <a:schemeClr val="accent5">
              <a:lumMod val="20000"/>
              <a:lumOff val="80000"/>
            </a:schemeClr>
          </a:solidFill>
          <a:ln>
            <a:solidFill>
              <a:srgbClr val="FFFFFF"/>
            </a:solidFill>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2400" b="1" dirty="0">
                <a:solidFill>
                  <a:schemeClr val="tx1"/>
                </a:solidFill>
                <a:latin typeface="UTM Avo" panose="02040603050506020204" pitchFamily="18"/>
              </a:rPr>
              <a:t>S</a:t>
            </a:r>
          </a:p>
        </p:txBody>
      </p:sp>
      <p:sp>
        <p:nvSpPr>
          <p:cNvPr id="9" name="Right Arrow 8">
            <a:extLst>
              <a:ext uri="{FF2B5EF4-FFF2-40B4-BE49-F238E27FC236}">
                <a16:creationId xmlns:a16="http://schemas.microsoft.com/office/drawing/2014/main" id="{1B7D0B78-A17B-C523-8B48-450C1DEF19A6}"/>
              </a:ext>
            </a:extLst>
          </p:cNvPr>
          <p:cNvSpPr/>
          <p:nvPr/>
        </p:nvSpPr>
        <p:spPr>
          <a:xfrm>
            <a:off x="3241972" y="4247353"/>
            <a:ext cx="332061" cy="13870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endParaRPr>
          </a:p>
        </p:txBody>
      </p:sp>
      <p:sp>
        <p:nvSpPr>
          <p:cNvPr id="10" name="Right Arrow 9">
            <a:extLst>
              <a:ext uri="{FF2B5EF4-FFF2-40B4-BE49-F238E27FC236}">
                <a16:creationId xmlns:a16="http://schemas.microsoft.com/office/drawing/2014/main" id="{B44D5BE2-6FC9-834D-5A2A-E5BB31DF5A40}"/>
              </a:ext>
            </a:extLst>
          </p:cNvPr>
          <p:cNvSpPr/>
          <p:nvPr/>
        </p:nvSpPr>
        <p:spPr>
          <a:xfrm>
            <a:off x="3241972" y="5359797"/>
            <a:ext cx="332061" cy="13870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endParaRPr>
          </a:p>
        </p:txBody>
      </p:sp>
      <p:sp>
        <p:nvSpPr>
          <p:cNvPr id="11" name="Right Arrow 10">
            <a:extLst>
              <a:ext uri="{FF2B5EF4-FFF2-40B4-BE49-F238E27FC236}">
                <a16:creationId xmlns:a16="http://schemas.microsoft.com/office/drawing/2014/main" id="{EE8C4A41-B29B-A0EA-659E-602FD764A05C}"/>
              </a:ext>
            </a:extLst>
          </p:cNvPr>
          <p:cNvSpPr/>
          <p:nvPr/>
        </p:nvSpPr>
        <p:spPr>
          <a:xfrm>
            <a:off x="7422184" y="4244787"/>
            <a:ext cx="332061" cy="13870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endParaRPr>
          </a:p>
        </p:txBody>
      </p:sp>
      <p:sp>
        <p:nvSpPr>
          <p:cNvPr id="12" name="Right Arrow 11">
            <a:extLst>
              <a:ext uri="{FF2B5EF4-FFF2-40B4-BE49-F238E27FC236}">
                <a16:creationId xmlns:a16="http://schemas.microsoft.com/office/drawing/2014/main" id="{9F97B847-C8B5-C757-5E46-90C81261829C}"/>
              </a:ext>
            </a:extLst>
          </p:cNvPr>
          <p:cNvSpPr/>
          <p:nvPr/>
        </p:nvSpPr>
        <p:spPr>
          <a:xfrm>
            <a:off x="7422184" y="5359797"/>
            <a:ext cx="332061" cy="13870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endParaRPr>
          </a:p>
        </p:txBody>
      </p:sp>
      <p:sp>
        <p:nvSpPr>
          <p:cNvPr id="13" name="TextBox 12">
            <a:extLst>
              <a:ext uri="{FF2B5EF4-FFF2-40B4-BE49-F238E27FC236}">
                <a16:creationId xmlns:a16="http://schemas.microsoft.com/office/drawing/2014/main" id="{087B2274-F707-F89C-CDDA-F45D9A6B6522}"/>
              </a:ext>
            </a:extLst>
          </p:cNvPr>
          <p:cNvSpPr txBox="1"/>
          <p:nvPr/>
        </p:nvSpPr>
        <p:spPr>
          <a:xfrm>
            <a:off x="3829244" y="4114082"/>
            <a:ext cx="1399056" cy="461665"/>
          </a:xfrm>
          <a:prstGeom prst="rect">
            <a:avLst/>
          </a:prstGeom>
          <a:noFill/>
        </p:spPr>
        <p:txBody>
          <a:bodyPr wrap="square" rtlCol="0">
            <a:spAutoFit/>
          </a:bodyPr>
          <a:lstStyle/>
          <a:p>
            <a:r>
              <a:rPr lang="en-US" sz="2400" dirty="0">
                <a:solidFill>
                  <a:schemeClr val="tx1"/>
                </a:solidFill>
                <a:latin typeface="UTM Avo" panose="02040603050506020204" pitchFamily="18"/>
              </a:rPr>
              <a:t>Carbon</a:t>
            </a:r>
          </a:p>
        </p:txBody>
      </p:sp>
      <p:sp>
        <p:nvSpPr>
          <p:cNvPr id="14" name="TextBox 13">
            <a:extLst>
              <a:ext uri="{FF2B5EF4-FFF2-40B4-BE49-F238E27FC236}">
                <a16:creationId xmlns:a16="http://schemas.microsoft.com/office/drawing/2014/main" id="{2E0DBC31-3974-7384-108B-8AEE0EF689D0}"/>
              </a:ext>
            </a:extLst>
          </p:cNvPr>
          <p:cNvSpPr txBox="1"/>
          <p:nvPr/>
        </p:nvSpPr>
        <p:spPr>
          <a:xfrm>
            <a:off x="3829244" y="5229092"/>
            <a:ext cx="1399056" cy="461665"/>
          </a:xfrm>
          <a:prstGeom prst="rect">
            <a:avLst/>
          </a:prstGeom>
          <a:noFill/>
        </p:spPr>
        <p:txBody>
          <a:bodyPr wrap="square" rtlCol="0">
            <a:spAutoFit/>
          </a:bodyPr>
          <a:lstStyle/>
          <a:p>
            <a:r>
              <a:rPr lang="en-US" sz="2400" dirty="0">
                <a:solidFill>
                  <a:schemeClr val="tx1"/>
                </a:solidFill>
                <a:latin typeface="UTM Avo" panose="02040603050506020204" pitchFamily="18"/>
              </a:rPr>
              <a:t>Oxygen</a:t>
            </a:r>
          </a:p>
        </p:txBody>
      </p:sp>
      <p:sp>
        <p:nvSpPr>
          <p:cNvPr id="15" name="TextBox 14">
            <a:extLst>
              <a:ext uri="{FF2B5EF4-FFF2-40B4-BE49-F238E27FC236}">
                <a16:creationId xmlns:a16="http://schemas.microsoft.com/office/drawing/2014/main" id="{57A2D1DD-C4C0-6A84-3FF4-1CC0B4F06CEC}"/>
              </a:ext>
            </a:extLst>
          </p:cNvPr>
          <p:cNvSpPr txBox="1"/>
          <p:nvPr/>
        </p:nvSpPr>
        <p:spPr>
          <a:xfrm>
            <a:off x="7886166" y="4111937"/>
            <a:ext cx="2300822" cy="461665"/>
          </a:xfrm>
          <a:prstGeom prst="rect">
            <a:avLst/>
          </a:prstGeom>
          <a:noFill/>
        </p:spPr>
        <p:txBody>
          <a:bodyPr wrap="square" rtlCol="0">
            <a:spAutoFit/>
          </a:bodyPr>
          <a:lstStyle/>
          <a:p>
            <a:r>
              <a:rPr lang="fr-FR" sz="2400" dirty="0" err="1">
                <a:solidFill>
                  <a:schemeClr val="tx1"/>
                </a:solidFill>
                <a:latin typeface="UTM Avo" panose="02040603050506020204" pitchFamily="18"/>
              </a:rPr>
              <a:t>Magnesium</a:t>
            </a:r>
            <a:endParaRPr lang="en-US" sz="2400" dirty="0">
              <a:solidFill>
                <a:schemeClr val="tx1"/>
              </a:solidFill>
              <a:latin typeface="UTM Avo" panose="02040603050506020204" pitchFamily="18"/>
            </a:endParaRPr>
          </a:p>
        </p:txBody>
      </p:sp>
      <p:sp>
        <p:nvSpPr>
          <p:cNvPr id="16" name="Rectangle 15">
            <a:extLst>
              <a:ext uri="{FF2B5EF4-FFF2-40B4-BE49-F238E27FC236}">
                <a16:creationId xmlns:a16="http://schemas.microsoft.com/office/drawing/2014/main" id="{3908AF36-4776-16B7-268A-9D9AD320EB54}"/>
              </a:ext>
            </a:extLst>
          </p:cNvPr>
          <p:cNvSpPr/>
          <p:nvPr/>
        </p:nvSpPr>
        <p:spPr>
          <a:xfrm>
            <a:off x="7886166" y="5229092"/>
            <a:ext cx="2712602" cy="461665"/>
          </a:xfrm>
          <a:prstGeom prst="rect">
            <a:avLst/>
          </a:prstGeom>
        </p:spPr>
        <p:txBody>
          <a:bodyPr wrap="none">
            <a:spAutoFit/>
          </a:bodyPr>
          <a:lstStyle/>
          <a:p>
            <a:r>
              <a:rPr lang="vi-VN" sz="2400" dirty="0">
                <a:solidFill>
                  <a:schemeClr val="tx1"/>
                </a:solidFill>
                <a:latin typeface="UTM Avo" panose="02040603050506020204" pitchFamily="18"/>
              </a:rPr>
              <a:t>Sulfur (lưu huỳnh)</a:t>
            </a:r>
            <a:endParaRPr lang="en-US" sz="2400" dirty="0">
              <a:solidFill>
                <a:schemeClr val="tx1"/>
              </a:solidFill>
              <a:latin typeface="UTM Avo" panose="02040603050506020204" pitchFamily="18"/>
            </a:endParaRPr>
          </a:p>
        </p:txBody>
      </p:sp>
    </p:spTree>
    <p:extLst>
      <p:ext uri="{BB962C8B-B14F-4D97-AF65-F5344CB8AC3E}">
        <p14:creationId xmlns:p14="http://schemas.microsoft.com/office/powerpoint/2010/main" val="2738346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linds(horizontal)">
                                      <p:cBhvr>
                                        <p:cTn id="18" dur="500"/>
                                        <p:tgtEl>
                                          <p:spTgt spid="9"/>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linds(horizontal)">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linds(horizontal)">
                                      <p:cBhvr>
                                        <p:cTn id="26" dur="500"/>
                                        <p:tgtEl>
                                          <p:spTgt spid="6"/>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linds(horizontal)">
                                      <p:cBhvr>
                                        <p:cTn id="29" dur="500"/>
                                        <p:tgtEl>
                                          <p:spTgt spid="10"/>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linds(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linds(horizontal)">
                                      <p:cBhvr>
                                        <p:cTn id="37" dur="500"/>
                                        <p:tgtEl>
                                          <p:spTgt spid="7"/>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blinds(horizontal)">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blinds(horizontal)">
                                      <p:cBhvr>
                                        <p:cTn id="48" dur="500"/>
                                        <p:tgtEl>
                                          <p:spTgt spid="8"/>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blinds(horizontal)">
                                      <p:cBhvr>
                                        <p:cTn id="51" dur="500"/>
                                        <p:tgtEl>
                                          <p:spTgt spid="12"/>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blinds(horizontal)">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71A139A0-AC8D-CC26-7BDF-1C24C08461F5}"/>
              </a:ext>
            </a:extLst>
          </p:cNvPr>
          <p:cNvSpPr/>
          <p:nvPr/>
        </p:nvSpPr>
        <p:spPr>
          <a:xfrm>
            <a:off x="2535083" y="1994139"/>
            <a:ext cx="5912779" cy="4264437"/>
          </a:xfrm>
          <a:prstGeom prst="rect">
            <a:avLst/>
          </a:prstGeom>
        </p:spPr>
        <p:txBody>
          <a:bodyPr wrap="square">
            <a:spAutoFit/>
          </a:bodyPr>
          <a:lstStyle/>
          <a:p>
            <a:pPr algn="just">
              <a:lnSpc>
                <a:spcPct val="150000"/>
              </a:lnSpc>
            </a:pPr>
            <a:r>
              <a:rPr lang="vi-VN" sz="2300" dirty="0">
                <a:solidFill>
                  <a:schemeClr val="tx1"/>
                </a:solidFill>
                <a:latin typeface="UTM Avo" panose="02040603050506020204" pitchFamily="18"/>
              </a:rPr>
              <a:t>Trong một số trường hợp, kí hiệu hóa học của nguyên tố không tương ứng với tên theo IUPAC. </a:t>
            </a:r>
          </a:p>
          <a:p>
            <a:pPr algn="just">
              <a:lnSpc>
                <a:spcPct val="150000"/>
              </a:lnSpc>
            </a:pPr>
            <a:r>
              <a:rPr lang="vi-VN" sz="2300" b="1" dirty="0">
                <a:solidFill>
                  <a:schemeClr val="tx1"/>
                </a:solidFill>
                <a:latin typeface="UTM Avo" panose="02040603050506020204" pitchFamily="18"/>
              </a:rPr>
              <a:t>Ví dụ:</a:t>
            </a:r>
          </a:p>
          <a:p>
            <a:pPr marL="342900" indent="-342900" algn="just">
              <a:lnSpc>
                <a:spcPct val="150000"/>
              </a:lnSpc>
              <a:buFont typeface="Wingdings" panose="05000000000000000000" pitchFamily="2" charset="2"/>
              <a:buChar char="Ø"/>
            </a:pPr>
            <a:r>
              <a:rPr lang="vi-VN" sz="2300" dirty="0">
                <a:solidFill>
                  <a:schemeClr val="tx1"/>
                </a:solidFill>
                <a:latin typeface="UTM Avo" panose="02040603050506020204" pitchFamily="18"/>
              </a:rPr>
              <a:t>Kí hiệu nguyên tố potassium là K, bắt nguồn từ tên Latinh: kalium. </a:t>
            </a:r>
          </a:p>
          <a:p>
            <a:pPr marL="342900" indent="-342900" algn="just">
              <a:lnSpc>
                <a:spcPct val="150000"/>
              </a:lnSpc>
              <a:buFont typeface="Wingdings" panose="05000000000000000000" pitchFamily="2" charset="2"/>
              <a:buChar char="Ø"/>
            </a:pPr>
            <a:r>
              <a:rPr lang="vi-VN" sz="2300" dirty="0">
                <a:solidFill>
                  <a:schemeClr val="tx1"/>
                </a:solidFill>
                <a:latin typeface="UTM Avo" panose="02040603050506020204" pitchFamily="18"/>
              </a:rPr>
              <a:t>Kí hiệu nguyên tố copper là Cu, bắt nguồn tên Latinh: cuprum. </a:t>
            </a:r>
          </a:p>
        </p:txBody>
      </p:sp>
      <p:pic>
        <p:nvPicPr>
          <p:cNvPr id="3" name="Picture 2">
            <a:extLst>
              <a:ext uri="{FF2B5EF4-FFF2-40B4-BE49-F238E27FC236}">
                <a16:creationId xmlns:a16="http://schemas.microsoft.com/office/drawing/2014/main" id="{2C3ACCBF-2759-A426-3AD6-4B9B96A26C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445" y="1721574"/>
            <a:ext cx="1972638" cy="1102879"/>
          </a:xfrm>
          <a:prstGeom prst="rect">
            <a:avLst/>
          </a:prstGeom>
        </p:spPr>
      </p:pic>
      <p:sp>
        <p:nvSpPr>
          <p:cNvPr id="4" name="TextBox 3">
            <a:extLst>
              <a:ext uri="{FF2B5EF4-FFF2-40B4-BE49-F238E27FC236}">
                <a16:creationId xmlns:a16="http://schemas.microsoft.com/office/drawing/2014/main" id="{40A5DD37-603F-E5B1-6AE2-A57562E78A87}"/>
              </a:ext>
            </a:extLst>
          </p:cNvPr>
          <p:cNvSpPr txBox="1"/>
          <p:nvPr/>
        </p:nvSpPr>
        <p:spPr>
          <a:xfrm>
            <a:off x="1000853" y="1948981"/>
            <a:ext cx="1438382" cy="507831"/>
          </a:xfrm>
          <a:prstGeom prst="rect">
            <a:avLst/>
          </a:prstGeom>
          <a:noFill/>
        </p:spPr>
        <p:txBody>
          <a:bodyPr wrap="square" rtlCol="0">
            <a:spAutoFit/>
          </a:bodyPr>
          <a:lstStyle/>
          <a:p>
            <a:r>
              <a:rPr lang="en-US" sz="2700" b="1" dirty="0" err="1">
                <a:solidFill>
                  <a:schemeClr val="tx1"/>
                </a:solidFill>
                <a:latin typeface="UTM Avo" panose="02040603050506020204" pitchFamily="18"/>
              </a:rPr>
              <a:t>Lưu</a:t>
            </a:r>
            <a:r>
              <a:rPr lang="en-US" sz="2700" b="1" dirty="0">
                <a:solidFill>
                  <a:schemeClr val="tx1"/>
                </a:solidFill>
                <a:latin typeface="UTM Avo" panose="02040603050506020204" pitchFamily="18"/>
              </a:rPr>
              <a:t> ý</a:t>
            </a:r>
          </a:p>
        </p:txBody>
      </p:sp>
      <p:pic>
        <p:nvPicPr>
          <p:cNvPr id="5" name="Picture 4">
            <a:extLst>
              <a:ext uri="{FF2B5EF4-FFF2-40B4-BE49-F238E27FC236}">
                <a16:creationId xmlns:a16="http://schemas.microsoft.com/office/drawing/2014/main" id="{97024013-279D-DCF8-6B27-57FBACFA8F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34936" y="2410646"/>
            <a:ext cx="4286546" cy="4286546"/>
          </a:xfrm>
          <a:prstGeom prst="rect">
            <a:avLst/>
          </a:prstGeom>
        </p:spPr>
      </p:pic>
    </p:spTree>
    <p:extLst>
      <p:ext uri="{BB962C8B-B14F-4D97-AF65-F5344CB8AC3E}">
        <p14:creationId xmlns:p14="http://schemas.microsoft.com/office/powerpoint/2010/main" val="90616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barn(inVertical)">
                                      <p:cBhvr>
                                        <p:cTn id="19" dur="5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barn(inVertical)">
                                      <p:cBhvr>
                                        <p:cTn id="24" dur="5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 calcmode="lin" valueType="num">
                                      <p:cBhvr additive="base">
                                        <p:cTn id="29" dur="500"/>
                                        <p:tgtEl>
                                          <p:spTgt spid="2">
                                            <p:txEl>
                                              <p:pRg st="2" end="2"/>
                                            </p:txEl>
                                          </p:spTgt>
                                        </p:tgtEl>
                                        <p:attrNameLst>
                                          <p:attrName>ppt_y</p:attrName>
                                        </p:attrNameLst>
                                      </p:cBhvr>
                                      <p:tavLst>
                                        <p:tav tm="0">
                                          <p:val>
                                            <p:strVal val="#ppt_y+#ppt_h*1.125000"/>
                                          </p:val>
                                        </p:tav>
                                        <p:tav tm="100000">
                                          <p:val>
                                            <p:strVal val="#ppt_y"/>
                                          </p:val>
                                        </p:tav>
                                      </p:tavLst>
                                    </p:anim>
                                    <p:animEffect transition="in" filter="wipe(up)">
                                      <p:cBhvr>
                                        <p:cTn id="30" dur="500"/>
                                        <p:tgtEl>
                                          <p:spTgt spid="2">
                                            <p:txEl>
                                              <p:pRg st="2" end="2"/>
                                            </p:txEl>
                                          </p:spTgt>
                                        </p:tgtEl>
                                      </p:cBhvr>
                                    </p:animEffect>
                                  </p:childTnLst>
                                </p:cTn>
                              </p:par>
                              <p:par>
                                <p:cTn id="31" presetID="12" presetClass="entr" presetSubtype="4" fill="hold" nodeType="with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anim calcmode="lin" valueType="num">
                                      <p:cBhvr additive="base">
                                        <p:cTn id="33" dur="500"/>
                                        <p:tgtEl>
                                          <p:spTgt spid="2">
                                            <p:txEl>
                                              <p:pRg st="3" end="3"/>
                                            </p:txEl>
                                          </p:spTgt>
                                        </p:tgtEl>
                                        <p:attrNameLst>
                                          <p:attrName>ppt_y</p:attrName>
                                        </p:attrNameLst>
                                      </p:cBhvr>
                                      <p:tavLst>
                                        <p:tav tm="0">
                                          <p:val>
                                            <p:strVal val="#ppt_y+#ppt_h*1.125000"/>
                                          </p:val>
                                        </p:tav>
                                        <p:tav tm="100000">
                                          <p:val>
                                            <p:strVal val="#ppt_y"/>
                                          </p:val>
                                        </p:tav>
                                      </p:tavLst>
                                    </p:anim>
                                    <p:animEffect transition="in" filter="wipe(up)">
                                      <p:cBhvr>
                                        <p:cTn id="34" dur="500"/>
                                        <p:tgtEl>
                                          <p:spTgt spid="2">
                                            <p:txEl>
                                              <p:pRg st="3" end="3"/>
                                            </p:txEl>
                                          </p:spTgt>
                                        </p:tgtEl>
                                      </p:cBhvr>
                                    </p:animEffect>
                                  </p:childTnLst>
                                </p:cTn>
                              </p:par>
                              <p:par>
                                <p:cTn id="35" presetID="42"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anim calcmode="lin" valueType="num">
                                      <p:cBhvr>
                                        <p:cTn id="38" dur="500" fill="hold"/>
                                        <p:tgtEl>
                                          <p:spTgt spid="5"/>
                                        </p:tgtEl>
                                        <p:attrNameLst>
                                          <p:attrName>ppt_x</p:attrName>
                                        </p:attrNameLst>
                                      </p:cBhvr>
                                      <p:tavLst>
                                        <p:tav tm="0">
                                          <p:val>
                                            <p:strVal val="#ppt_x"/>
                                          </p:val>
                                        </p:tav>
                                        <p:tav tm="100000">
                                          <p:val>
                                            <p:strVal val="#ppt_x"/>
                                          </p:val>
                                        </p:tav>
                                      </p:tavLst>
                                    </p:anim>
                                    <p:anim calcmode="lin" valueType="num">
                                      <p:cBhvr>
                                        <p:cTn id="3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7F68A558-097D-B94E-F766-AF5962D168ED}"/>
              </a:ext>
            </a:extLst>
          </p:cNvPr>
          <p:cNvSpPr/>
          <p:nvPr/>
        </p:nvSpPr>
        <p:spPr>
          <a:xfrm>
            <a:off x="1373645" y="2087675"/>
            <a:ext cx="9444710" cy="3921508"/>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30000"/>
              </a:lnSpc>
              <a:spcBef>
                <a:spcPts val="500"/>
              </a:spcBef>
              <a:buFont typeface="Arial" panose="020B0604020202020204" pitchFamily="34" charset="0"/>
              <a:buChar char="•"/>
            </a:pP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Nguyên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tố</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hoá</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học</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là</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tập</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hợp</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những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nguyên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tố</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có</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cùng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số</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proton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trong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hạt</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nhân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a:t>
            </a:r>
          </a:p>
          <a:p>
            <a:pPr marL="342900" indent="-342900">
              <a:lnSpc>
                <a:spcPct val="130000"/>
              </a:lnSpc>
              <a:spcBef>
                <a:spcPts val="500"/>
              </a:spcBef>
              <a:buFont typeface="Arial" panose="020B0604020202020204" pitchFamily="34" charset="0"/>
              <a:buChar char="•"/>
            </a:pPr>
            <a:r>
              <a:rPr lang="en-US" sz="2200" kern="0" dirty="0" err="1">
                <a:solidFill>
                  <a:schemeClr val="tx1"/>
                </a:solidFill>
                <a:latin typeface="UTM Avo" panose="02040603050506020204" pitchFamily="18"/>
                <a:sym typeface="Arial"/>
              </a:rPr>
              <a:t>Mỗi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nguyên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tố</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hoá</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học</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có</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tên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gọi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và</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kí</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hiệu</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hoá</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học</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riêng</a:t>
            </a:r>
            <a:r>
              <a:rPr lang="en-US" sz="2200" kern="0" dirty="0">
                <a:solidFill>
                  <a:schemeClr val="tx1"/>
                </a:solidFill>
                <a:latin typeface="UTM Avo" panose="02040603050506020204" pitchFamily="18"/>
                <a:sym typeface="Arial"/>
              </a:rPr>
              <a:t>.</a:t>
            </a:r>
            <a:endParaRPr lang="en-US" sz="2200" dirty="0">
              <a:solidFill>
                <a:schemeClr val="tx1"/>
              </a:solidFill>
              <a:latin typeface="UTM Avo" panose="02040603050506020204" pitchFamily="18"/>
            </a:endParaRPr>
          </a:p>
          <a:p>
            <a:pPr marL="342900" indent="-342900">
              <a:lnSpc>
                <a:spcPct val="130000"/>
              </a:lnSpc>
              <a:spcBef>
                <a:spcPts val="500"/>
              </a:spcBef>
              <a:buFont typeface="Arial" panose="020B0604020202020204" pitchFamily="34" charset="0"/>
              <a:buChar char="•"/>
            </a:pP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Kí</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hiệu</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hoá</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học</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của</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nguyên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tố</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được</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biểu</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diễn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bằng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một</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hoặc</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hai</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chữ</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cái</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trong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tên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nguyên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tố</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đó</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trong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đó</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chữ</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đầu</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tiên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được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viết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ở</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dạng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chữ</a:t>
            </a:r>
            <a:r>
              <a:rPr lang="en-US" sz="2200" dirty="0">
                <a:solidFill>
                  <a:schemeClr val="tx1"/>
                </a:solidFill>
                <a:latin typeface="UTM Avo" panose="02040603050506020204" pitchFamily="18"/>
              </a:rPr>
              <a:t> in </a:t>
            </a:r>
            <a:r>
              <a:rPr lang="en-US" sz="2200" dirty="0" err="1">
                <a:solidFill>
                  <a:schemeClr val="tx1"/>
                </a:solidFill>
                <a:latin typeface="UTM Avo" panose="02040603050506020204" pitchFamily="18"/>
              </a:rPr>
              <a:t>hoa</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chữ</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thứ</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hai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nếu</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có</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được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viết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ở</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dạng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chữ</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thường</a:t>
            </a:r>
            <a:r>
              <a:rPr lang="en-US" sz="2200" dirty="0">
                <a:solidFill>
                  <a:schemeClr val="tx1"/>
                </a:solidFill>
                <a:latin typeface="UTM Avo" panose="02040603050506020204" pitchFamily="18"/>
              </a:rPr>
              <a:t>.</a:t>
            </a:r>
            <a:endPar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endParaRPr>
          </a:p>
        </p:txBody>
      </p:sp>
      <p:pic>
        <p:nvPicPr>
          <p:cNvPr id="3" name="Picture 2">
            <a:extLst>
              <a:ext uri="{FF2B5EF4-FFF2-40B4-BE49-F238E27FC236}">
                <a16:creationId xmlns:a16="http://schemas.microsoft.com/office/drawing/2014/main" id="{A95989F7-8190-10DE-2E39-6FCBF74ADCF1}"/>
              </a:ext>
            </a:extLst>
          </p:cNvPr>
          <p:cNvPicPr>
            <a:picLocks noChangeAspect="1"/>
          </p:cNvPicPr>
          <p:nvPr/>
        </p:nvPicPr>
        <p:blipFill>
          <a:blip r:embed="rId4"/>
          <a:stretch>
            <a:fillRect/>
          </a:stretch>
        </p:blipFill>
        <p:spPr>
          <a:xfrm>
            <a:off x="10034869" y="1253690"/>
            <a:ext cx="1258708" cy="1188291"/>
          </a:xfrm>
          <a:prstGeom prst="rect">
            <a:avLst/>
          </a:prstGeom>
        </p:spPr>
      </p:pic>
    </p:spTree>
    <p:extLst>
      <p:ext uri="{BB962C8B-B14F-4D97-AF65-F5344CB8AC3E}">
        <p14:creationId xmlns:p14="http://schemas.microsoft.com/office/powerpoint/2010/main" val="223662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8E1A8266-71F3-24A5-5066-DF3D6BD7FC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24" name="Rectangle 23">
            <a:extLst>
              <a:ext uri="{FF2B5EF4-FFF2-40B4-BE49-F238E27FC236}">
                <a16:creationId xmlns:a16="http://schemas.microsoft.com/office/drawing/2014/main" id="{2C4A2EB8-887B-1305-5B44-FC035404D575}"/>
              </a:ext>
            </a:extLst>
          </p:cNvPr>
          <p:cNvSpPr/>
          <p:nvPr/>
        </p:nvSpPr>
        <p:spPr>
          <a:xfrm>
            <a:off x="1915070" y="2046608"/>
            <a:ext cx="9041829" cy="1164742"/>
          </a:xfrm>
          <a:prstGeom prst="rect">
            <a:avLst/>
          </a:prstGeom>
        </p:spPr>
        <p:txBody>
          <a:bodyPr wrap="square">
            <a:spAutoFit/>
          </a:bodyPr>
          <a:lstStyle/>
          <a:p>
            <a:pPr algn="just">
              <a:lnSpc>
                <a:spcPct val="150000"/>
              </a:lnSpc>
            </a:pPr>
            <a:r>
              <a:rPr lang="en-US" sz="2500" dirty="0" err="1">
                <a:solidFill>
                  <a:schemeClr val="tx1"/>
                </a:solidFill>
                <a:latin typeface="UTM Avo" panose="02040603050506020204" pitchFamily="18"/>
              </a:rPr>
              <a:t>Hoàn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thành</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thông</a:t>
            </a:r>
            <a:r>
              <a:rPr lang="en-US" sz="2500" dirty="0">
                <a:solidFill>
                  <a:schemeClr val="tx1"/>
                </a:solidFill>
                <a:latin typeface="UTM Avo" panose="02040603050506020204" pitchFamily="18"/>
              </a:rPr>
              <a:t> tin </a:t>
            </a:r>
            <a:r>
              <a:rPr lang="en-US" sz="2500" dirty="0" err="1">
                <a:solidFill>
                  <a:schemeClr val="tx1"/>
                </a:solidFill>
                <a:latin typeface="UTM Avo" panose="02040603050506020204" pitchFamily="18"/>
              </a:rPr>
              <a:t>về</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tên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hoặc</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kí</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hiệu</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hóa</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học</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của</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nguyên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tố</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theo</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mẫu</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trong</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các</a:t>
            </a:r>
            <a:r>
              <a:rPr lang="en-US" sz="2500" dirty="0">
                <a:solidFill>
                  <a:schemeClr val="tx1"/>
                </a:solidFill>
                <a:latin typeface="UTM Avo" panose="02040603050506020204" pitchFamily="18"/>
              </a:rPr>
              <a:t> ô </a:t>
            </a:r>
            <a:r>
              <a:rPr lang="en-US" sz="2500" dirty="0" err="1">
                <a:solidFill>
                  <a:schemeClr val="tx1"/>
                </a:solidFill>
                <a:latin typeface="UTM Avo" panose="02040603050506020204" pitchFamily="18"/>
              </a:rPr>
              <a:t>sau</a:t>
            </a:r>
            <a:r>
              <a:rPr lang="en-US" sz="2500" dirty="0">
                <a:solidFill>
                  <a:schemeClr val="tx1"/>
                </a:solidFill>
                <a:latin typeface="UTM Avo" panose="02040603050506020204" pitchFamily="18"/>
              </a:rPr>
              <a:t>:</a:t>
            </a:r>
          </a:p>
        </p:txBody>
      </p:sp>
      <p:pic>
        <p:nvPicPr>
          <p:cNvPr id="25" name="Picture 24">
            <a:extLst>
              <a:ext uri="{FF2B5EF4-FFF2-40B4-BE49-F238E27FC236}">
                <a16:creationId xmlns:a16="http://schemas.microsoft.com/office/drawing/2014/main" id="{14F3922C-5CDB-E825-042D-00A50BBE61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1356" y="2046608"/>
            <a:ext cx="501083" cy="1131115"/>
          </a:xfrm>
          <a:prstGeom prst="rect">
            <a:avLst/>
          </a:prstGeom>
        </p:spPr>
      </p:pic>
      <p:sp>
        <p:nvSpPr>
          <p:cNvPr id="26" name="Rounded Rectangle 25">
            <a:extLst>
              <a:ext uri="{FF2B5EF4-FFF2-40B4-BE49-F238E27FC236}">
                <a16:creationId xmlns:a16="http://schemas.microsoft.com/office/drawing/2014/main" id="{0A2587B7-8D0E-8EE3-D4E1-B373246A0C88}"/>
              </a:ext>
            </a:extLst>
          </p:cNvPr>
          <p:cNvSpPr/>
          <p:nvPr/>
        </p:nvSpPr>
        <p:spPr>
          <a:xfrm>
            <a:off x="2031713" y="3452852"/>
            <a:ext cx="1689576" cy="1037690"/>
          </a:xfrm>
          <a:prstGeom prst="roundRect">
            <a:avLst/>
          </a:prstGeom>
          <a:solidFill>
            <a:srgbClr val="BAE18F"/>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a:solidFill>
                  <a:schemeClr val="tx1"/>
                </a:solidFill>
                <a:latin typeface="UTM Avo" panose="02040603050506020204" pitchFamily="18"/>
              </a:rPr>
              <a:t>Li</a:t>
            </a:r>
          </a:p>
          <a:p>
            <a:pPr algn="ctr">
              <a:lnSpc>
                <a:spcPct val="150000"/>
              </a:lnSpc>
            </a:pPr>
            <a:r>
              <a:rPr lang="en-US" sz="2000" dirty="0">
                <a:solidFill>
                  <a:schemeClr val="tx1"/>
                </a:solidFill>
                <a:latin typeface="UTM Avo" panose="02040603050506020204" pitchFamily="18"/>
              </a:rPr>
              <a:t>_(1)_</a:t>
            </a:r>
          </a:p>
        </p:txBody>
      </p:sp>
      <p:sp>
        <p:nvSpPr>
          <p:cNvPr id="27" name="Rounded Rectangle 26">
            <a:extLst>
              <a:ext uri="{FF2B5EF4-FFF2-40B4-BE49-F238E27FC236}">
                <a16:creationId xmlns:a16="http://schemas.microsoft.com/office/drawing/2014/main" id="{34A3C87D-C262-0FB8-B941-5B2591CD50DF}"/>
              </a:ext>
            </a:extLst>
          </p:cNvPr>
          <p:cNvSpPr/>
          <p:nvPr/>
        </p:nvSpPr>
        <p:spPr>
          <a:xfrm>
            <a:off x="4188567" y="3465012"/>
            <a:ext cx="1689575" cy="1037690"/>
          </a:xfrm>
          <a:prstGeom prst="roundRect">
            <a:avLst/>
          </a:prstGeom>
          <a:solidFill>
            <a:srgbClr val="BAE18F"/>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a:solidFill>
                  <a:schemeClr val="tx1"/>
                </a:solidFill>
                <a:latin typeface="UTM Avo" panose="02040603050506020204" pitchFamily="18"/>
              </a:rPr>
              <a:t>_(2)_</a:t>
            </a:r>
          </a:p>
          <a:p>
            <a:pPr algn="ctr">
              <a:lnSpc>
                <a:spcPct val="150000"/>
              </a:lnSpc>
            </a:pPr>
            <a:r>
              <a:rPr lang="en-US" sz="2000" dirty="0">
                <a:solidFill>
                  <a:schemeClr val="tx1"/>
                </a:solidFill>
                <a:latin typeface="UTM Avo" panose="02040603050506020204" pitchFamily="18"/>
              </a:rPr>
              <a:t>Helium</a:t>
            </a:r>
          </a:p>
        </p:txBody>
      </p:sp>
      <p:sp>
        <p:nvSpPr>
          <p:cNvPr id="28" name="Rounded Rectangle 27">
            <a:extLst>
              <a:ext uri="{FF2B5EF4-FFF2-40B4-BE49-F238E27FC236}">
                <a16:creationId xmlns:a16="http://schemas.microsoft.com/office/drawing/2014/main" id="{898B401E-EA27-B86A-106F-C609854691A6}"/>
              </a:ext>
            </a:extLst>
          </p:cNvPr>
          <p:cNvSpPr/>
          <p:nvPr/>
        </p:nvSpPr>
        <p:spPr>
          <a:xfrm>
            <a:off x="6345420" y="3470766"/>
            <a:ext cx="1689576" cy="1037690"/>
          </a:xfrm>
          <a:prstGeom prst="roundRect">
            <a:avLst/>
          </a:prstGeom>
          <a:solidFill>
            <a:srgbClr val="BAE18F"/>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a:solidFill>
                  <a:schemeClr val="tx1"/>
                </a:solidFill>
                <a:latin typeface="UTM Avo" panose="02040603050506020204" pitchFamily="18"/>
              </a:rPr>
              <a:t>Na</a:t>
            </a:r>
          </a:p>
          <a:p>
            <a:pPr algn="ctr">
              <a:lnSpc>
                <a:spcPct val="150000"/>
              </a:lnSpc>
            </a:pPr>
            <a:r>
              <a:rPr lang="en-US" sz="2000" dirty="0">
                <a:solidFill>
                  <a:schemeClr val="tx1"/>
                </a:solidFill>
                <a:latin typeface="UTM Avo" panose="02040603050506020204" pitchFamily="18"/>
              </a:rPr>
              <a:t>_(3)_</a:t>
            </a:r>
          </a:p>
        </p:txBody>
      </p:sp>
      <p:sp>
        <p:nvSpPr>
          <p:cNvPr id="29" name="Rounded Rectangle 28">
            <a:extLst>
              <a:ext uri="{FF2B5EF4-FFF2-40B4-BE49-F238E27FC236}">
                <a16:creationId xmlns:a16="http://schemas.microsoft.com/office/drawing/2014/main" id="{8E122035-EC3A-9205-4997-5ADEA9BA1A99}"/>
              </a:ext>
            </a:extLst>
          </p:cNvPr>
          <p:cNvSpPr/>
          <p:nvPr/>
        </p:nvSpPr>
        <p:spPr>
          <a:xfrm>
            <a:off x="8502274" y="3470766"/>
            <a:ext cx="1689576" cy="1037690"/>
          </a:xfrm>
          <a:prstGeom prst="roundRect">
            <a:avLst/>
          </a:prstGeom>
          <a:solidFill>
            <a:srgbClr val="BAE18F"/>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a:solidFill>
                  <a:schemeClr val="tx1"/>
                </a:solidFill>
                <a:latin typeface="UTM Avo" panose="02040603050506020204" pitchFamily="18"/>
              </a:rPr>
              <a:t>Al</a:t>
            </a:r>
          </a:p>
          <a:p>
            <a:pPr algn="ctr">
              <a:lnSpc>
                <a:spcPct val="150000"/>
              </a:lnSpc>
            </a:pPr>
            <a:r>
              <a:rPr lang="en-US" sz="2000" dirty="0">
                <a:solidFill>
                  <a:schemeClr val="tx1"/>
                </a:solidFill>
                <a:latin typeface="UTM Avo" panose="02040603050506020204" pitchFamily="18"/>
              </a:rPr>
              <a:t>_(4)_</a:t>
            </a:r>
          </a:p>
        </p:txBody>
      </p:sp>
      <p:sp>
        <p:nvSpPr>
          <p:cNvPr id="30" name="Rounded Rectangle 29">
            <a:extLst>
              <a:ext uri="{FF2B5EF4-FFF2-40B4-BE49-F238E27FC236}">
                <a16:creationId xmlns:a16="http://schemas.microsoft.com/office/drawing/2014/main" id="{7B4660CB-C207-EF03-4874-4F4D0618B73E}"/>
              </a:ext>
            </a:extLst>
          </p:cNvPr>
          <p:cNvSpPr/>
          <p:nvPr/>
        </p:nvSpPr>
        <p:spPr>
          <a:xfrm>
            <a:off x="6370687" y="4897249"/>
            <a:ext cx="1664310" cy="1037690"/>
          </a:xfrm>
          <a:prstGeom prst="roundRect">
            <a:avLst/>
          </a:prstGeom>
          <a:solidFill>
            <a:srgbClr val="BAE18F"/>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err="1">
                <a:solidFill>
                  <a:schemeClr val="tx1"/>
                </a:solidFill>
                <a:latin typeface="UTM Avo" panose="02040603050506020204" pitchFamily="18"/>
              </a:rPr>
              <a:t>Cl</a:t>
            </a:r>
            <a:endParaRPr lang="en-US" sz="2000" b="1" dirty="0">
              <a:solidFill>
                <a:schemeClr val="tx1"/>
              </a:solidFill>
              <a:latin typeface="UTM Avo" panose="02040603050506020204" pitchFamily="18"/>
            </a:endParaRPr>
          </a:p>
          <a:p>
            <a:pPr algn="ctr">
              <a:lnSpc>
                <a:spcPct val="150000"/>
              </a:lnSpc>
            </a:pPr>
            <a:r>
              <a:rPr lang="en-US" sz="2000" dirty="0">
                <a:solidFill>
                  <a:schemeClr val="tx1"/>
                </a:solidFill>
                <a:latin typeface="UTM Avo" panose="02040603050506020204" pitchFamily="18"/>
              </a:rPr>
              <a:t>_(7)_</a:t>
            </a:r>
          </a:p>
        </p:txBody>
      </p:sp>
      <p:sp>
        <p:nvSpPr>
          <p:cNvPr id="31" name="Rounded Rectangle 30">
            <a:extLst>
              <a:ext uri="{FF2B5EF4-FFF2-40B4-BE49-F238E27FC236}">
                <a16:creationId xmlns:a16="http://schemas.microsoft.com/office/drawing/2014/main" id="{4C2EEBC6-0D81-9D6B-4DF2-3E4396684B42}"/>
              </a:ext>
            </a:extLst>
          </p:cNvPr>
          <p:cNvSpPr/>
          <p:nvPr/>
        </p:nvSpPr>
        <p:spPr>
          <a:xfrm>
            <a:off x="8514906" y="4897249"/>
            <a:ext cx="1664311" cy="1037690"/>
          </a:xfrm>
          <a:prstGeom prst="roundRect">
            <a:avLst/>
          </a:prstGeom>
          <a:solidFill>
            <a:srgbClr val="BAE18F"/>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a:solidFill>
                  <a:schemeClr val="tx1"/>
                </a:solidFill>
                <a:latin typeface="UTM Avo" panose="02040603050506020204" pitchFamily="18"/>
              </a:rPr>
              <a:t>F</a:t>
            </a:r>
          </a:p>
          <a:p>
            <a:pPr algn="ctr">
              <a:lnSpc>
                <a:spcPct val="150000"/>
              </a:lnSpc>
            </a:pPr>
            <a:r>
              <a:rPr lang="en-US" sz="2000" dirty="0">
                <a:solidFill>
                  <a:schemeClr val="tx1"/>
                </a:solidFill>
                <a:latin typeface="UTM Avo" panose="02040603050506020204" pitchFamily="18"/>
              </a:rPr>
              <a:t>_(8)_</a:t>
            </a:r>
          </a:p>
        </p:txBody>
      </p:sp>
      <p:sp>
        <p:nvSpPr>
          <p:cNvPr id="32" name="Rounded Rectangle 31">
            <a:extLst>
              <a:ext uri="{FF2B5EF4-FFF2-40B4-BE49-F238E27FC236}">
                <a16:creationId xmlns:a16="http://schemas.microsoft.com/office/drawing/2014/main" id="{9FEF7406-9292-64D2-8161-6B2A935E2AE7}"/>
              </a:ext>
            </a:extLst>
          </p:cNvPr>
          <p:cNvSpPr/>
          <p:nvPr/>
        </p:nvSpPr>
        <p:spPr>
          <a:xfrm>
            <a:off x="2036517" y="4897249"/>
            <a:ext cx="1684772" cy="1037690"/>
          </a:xfrm>
          <a:prstGeom prst="roundRect">
            <a:avLst/>
          </a:prstGeom>
          <a:solidFill>
            <a:srgbClr val="BAE18F"/>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a:solidFill>
                  <a:schemeClr val="tx1"/>
                </a:solidFill>
                <a:latin typeface="UTM Avo" panose="02040603050506020204" pitchFamily="18"/>
              </a:rPr>
              <a:t>_(5)_</a:t>
            </a:r>
          </a:p>
          <a:p>
            <a:pPr algn="ctr">
              <a:lnSpc>
                <a:spcPct val="150000"/>
              </a:lnSpc>
            </a:pPr>
            <a:r>
              <a:rPr lang="en-US" sz="2000" dirty="0">
                <a:solidFill>
                  <a:schemeClr val="tx1"/>
                </a:solidFill>
                <a:latin typeface="UTM Avo" panose="02040603050506020204" pitchFamily="18"/>
              </a:rPr>
              <a:t>Neon</a:t>
            </a:r>
          </a:p>
        </p:txBody>
      </p:sp>
      <p:sp>
        <p:nvSpPr>
          <p:cNvPr id="33" name="Rounded Rectangle 32">
            <a:extLst>
              <a:ext uri="{FF2B5EF4-FFF2-40B4-BE49-F238E27FC236}">
                <a16:creationId xmlns:a16="http://schemas.microsoft.com/office/drawing/2014/main" id="{FB8DFEB3-2A1C-3628-0973-F994A82BBBB5}"/>
              </a:ext>
            </a:extLst>
          </p:cNvPr>
          <p:cNvSpPr/>
          <p:nvPr/>
        </p:nvSpPr>
        <p:spPr>
          <a:xfrm>
            <a:off x="4188567" y="4888431"/>
            <a:ext cx="1689575" cy="1037690"/>
          </a:xfrm>
          <a:prstGeom prst="roundRect">
            <a:avLst/>
          </a:prstGeom>
          <a:solidFill>
            <a:srgbClr val="BAE18F"/>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a:solidFill>
                  <a:schemeClr val="tx1"/>
                </a:solidFill>
                <a:latin typeface="UTM Avo" panose="02040603050506020204" pitchFamily="18"/>
              </a:rPr>
              <a:t>_(6)_</a:t>
            </a:r>
          </a:p>
          <a:p>
            <a:pPr algn="ctr">
              <a:lnSpc>
                <a:spcPct val="150000"/>
              </a:lnSpc>
            </a:pPr>
            <a:endParaRPr lang="en-US" sz="2000" dirty="0">
              <a:solidFill>
                <a:schemeClr val="tx1"/>
              </a:solidFill>
              <a:latin typeface="UTM Avo" panose="02040603050506020204" pitchFamily="18"/>
            </a:endParaRPr>
          </a:p>
        </p:txBody>
      </p:sp>
      <p:sp>
        <p:nvSpPr>
          <p:cNvPr id="34" name="TextBox 33">
            <a:extLst>
              <a:ext uri="{FF2B5EF4-FFF2-40B4-BE49-F238E27FC236}">
                <a16:creationId xmlns:a16="http://schemas.microsoft.com/office/drawing/2014/main" id="{E2159AE6-5BD4-634C-C57B-BB8F4AFD8FF8}"/>
              </a:ext>
            </a:extLst>
          </p:cNvPr>
          <p:cNvSpPr txBox="1"/>
          <p:nvPr/>
        </p:nvSpPr>
        <p:spPr>
          <a:xfrm>
            <a:off x="4213834" y="5446512"/>
            <a:ext cx="1684772" cy="400110"/>
          </a:xfrm>
          <a:prstGeom prst="rect">
            <a:avLst/>
          </a:prstGeom>
          <a:noFill/>
        </p:spPr>
        <p:txBody>
          <a:bodyPr wrap="square" rtlCol="0">
            <a:spAutoFit/>
          </a:bodyPr>
          <a:lstStyle/>
          <a:p>
            <a:r>
              <a:rPr lang="en-US" sz="2000" dirty="0">
                <a:solidFill>
                  <a:schemeClr val="tx1"/>
                </a:solidFill>
                <a:latin typeface="UTM Avo" panose="02040603050506020204" pitchFamily="18"/>
              </a:rPr>
              <a:t>Phosphorus</a:t>
            </a:r>
          </a:p>
        </p:txBody>
      </p:sp>
      <p:sp>
        <p:nvSpPr>
          <p:cNvPr id="35" name="TextBox 34">
            <a:extLst>
              <a:ext uri="{FF2B5EF4-FFF2-40B4-BE49-F238E27FC236}">
                <a16:creationId xmlns:a16="http://schemas.microsoft.com/office/drawing/2014/main" id="{C91E36C7-3489-2B91-5081-FB8FE881CAEE}"/>
              </a:ext>
            </a:extLst>
          </p:cNvPr>
          <p:cNvSpPr txBox="1"/>
          <p:nvPr/>
        </p:nvSpPr>
        <p:spPr>
          <a:xfrm>
            <a:off x="2319710" y="4062953"/>
            <a:ext cx="1063374" cy="400110"/>
          </a:xfrm>
          <a:prstGeom prst="rect">
            <a:avLst/>
          </a:prstGeom>
          <a:solidFill>
            <a:srgbClr val="BAE18F"/>
          </a:solidFill>
        </p:spPr>
        <p:txBody>
          <a:bodyPr wrap="square" rtlCol="0">
            <a:spAutoFit/>
          </a:bodyPr>
          <a:lstStyle/>
          <a:p>
            <a:pPr algn="ctr"/>
            <a:r>
              <a:rPr lang="en-US" sz="2000" dirty="0">
                <a:solidFill>
                  <a:srgbClr val="FF0000"/>
                </a:solidFill>
                <a:latin typeface="UTM Avo" panose="02040603050506020204" pitchFamily="18"/>
              </a:rPr>
              <a:t>Lithium</a:t>
            </a:r>
          </a:p>
        </p:txBody>
      </p:sp>
      <p:sp>
        <p:nvSpPr>
          <p:cNvPr id="36" name="TextBox 35">
            <a:extLst>
              <a:ext uri="{FF2B5EF4-FFF2-40B4-BE49-F238E27FC236}">
                <a16:creationId xmlns:a16="http://schemas.microsoft.com/office/drawing/2014/main" id="{C0FF8974-4659-0BA8-9AB8-CB477DBF0437}"/>
              </a:ext>
            </a:extLst>
          </p:cNvPr>
          <p:cNvSpPr txBox="1"/>
          <p:nvPr/>
        </p:nvSpPr>
        <p:spPr>
          <a:xfrm>
            <a:off x="6435985" y="4062953"/>
            <a:ext cx="1429346" cy="400110"/>
          </a:xfrm>
          <a:prstGeom prst="rect">
            <a:avLst/>
          </a:prstGeom>
          <a:solidFill>
            <a:srgbClr val="BAE18F"/>
          </a:solidFill>
        </p:spPr>
        <p:txBody>
          <a:bodyPr wrap="square" rtlCol="0">
            <a:spAutoFit/>
          </a:bodyPr>
          <a:lstStyle/>
          <a:p>
            <a:pPr algn="ctr"/>
            <a:r>
              <a:rPr lang="en-US" sz="2000" dirty="0">
                <a:solidFill>
                  <a:srgbClr val="FF0000"/>
                </a:solidFill>
                <a:latin typeface="UTM Avo" panose="02040603050506020204" pitchFamily="18"/>
              </a:rPr>
              <a:t>Sodium</a:t>
            </a:r>
          </a:p>
        </p:txBody>
      </p:sp>
      <p:sp>
        <p:nvSpPr>
          <p:cNvPr id="37" name="TextBox 36">
            <a:extLst>
              <a:ext uri="{FF2B5EF4-FFF2-40B4-BE49-F238E27FC236}">
                <a16:creationId xmlns:a16="http://schemas.microsoft.com/office/drawing/2014/main" id="{872A4779-0E30-0177-1850-95BFDC3A26A7}"/>
              </a:ext>
            </a:extLst>
          </p:cNvPr>
          <p:cNvSpPr txBox="1"/>
          <p:nvPr/>
        </p:nvSpPr>
        <p:spPr>
          <a:xfrm>
            <a:off x="8599779" y="4084363"/>
            <a:ext cx="1494566" cy="369332"/>
          </a:xfrm>
          <a:prstGeom prst="rect">
            <a:avLst/>
          </a:prstGeom>
          <a:solidFill>
            <a:srgbClr val="BAE18F"/>
          </a:solidFill>
        </p:spPr>
        <p:txBody>
          <a:bodyPr wrap="square" rtlCol="0">
            <a:spAutoFit/>
          </a:bodyPr>
          <a:lstStyle/>
          <a:p>
            <a:pPr algn="ctr"/>
            <a:r>
              <a:rPr lang="en-US" sz="1800" dirty="0" err="1">
                <a:solidFill>
                  <a:srgbClr val="FF0000"/>
                </a:solidFill>
                <a:latin typeface="UTM Avo" panose="02040603050506020204" pitchFamily="18"/>
              </a:rPr>
              <a:t>Aluminium</a:t>
            </a:r>
            <a:endParaRPr lang="en-US" sz="1800" dirty="0">
              <a:solidFill>
                <a:srgbClr val="FF0000"/>
              </a:solidFill>
              <a:latin typeface="UTM Avo" panose="02040603050506020204" pitchFamily="18"/>
            </a:endParaRPr>
          </a:p>
        </p:txBody>
      </p:sp>
      <p:sp>
        <p:nvSpPr>
          <p:cNvPr id="38" name="TextBox 37">
            <a:extLst>
              <a:ext uri="{FF2B5EF4-FFF2-40B4-BE49-F238E27FC236}">
                <a16:creationId xmlns:a16="http://schemas.microsoft.com/office/drawing/2014/main" id="{995992D0-1618-7B29-E9D1-72E8A2D0EC10}"/>
              </a:ext>
            </a:extLst>
          </p:cNvPr>
          <p:cNvSpPr txBox="1"/>
          <p:nvPr/>
        </p:nvSpPr>
        <p:spPr>
          <a:xfrm>
            <a:off x="2344814" y="5015984"/>
            <a:ext cx="1063374" cy="400110"/>
          </a:xfrm>
          <a:prstGeom prst="rect">
            <a:avLst/>
          </a:prstGeom>
          <a:solidFill>
            <a:srgbClr val="BAE18F"/>
          </a:solidFill>
        </p:spPr>
        <p:txBody>
          <a:bodyPr wrap="square" rtlCol="0">
            <a:spAutoFit/>
          </a:bodyPr>
          <a:lstStyle/>
          <a:p>
            <a:pPr algn="ctr"/>
            <a:r>
              <a:rPr lang="en-US" sz="2000" b="1" dirty="0">
                <a:solidFill>
                  <a:srgbClr val="FF0000"/>
                </a:solidFill>
                <a:latin typeface="UTM Avo" panose="02040603050506020204" pitchFamily="18"/>
              </a:rPr>
              <a:t>Ne</a:t>
            </a:r>
          </a:p>
        </p:txBody>
      </p:sp>
      <p:sp>
        <p:nvSpPr>
          <p:cNvPr id="39" name="TextBox 38">
            <a:extLst>
              <a:ext uri="{FF2B5EF4-FFF2-40B4-BE49-F238E27FC236}">
                <a16:creationId xmlns:a16="http://schemas.microsoft.com/office/drawing/2014/main" id="{3B63C08D-AAD7-79B9-D48A-2258EB7DC83E}"/>
              </a:ext>
            </a:extLst>
          </p:cNvPr>
          <p:cNvSpPr txBox="1"/>
          <p:nvPr/>
        </p:nvSpPr>
        <p:spPr>
          <a:xfrm>
            <a:off x="4501667" y="4992290"/>
            <a:ext cx="1063374" cy="400110"/>
          </a:xfrm>
          <a:prstGeom prst="rect">
            <a:avLst/>
          </a:prstGeom>
          <a:solidFill>
            <a:srgbClr val="BAE18F"/>
          </a:solidFill>
        </p:spPr>
        <p:txBody>
          <a:bodyPr wrap="square" rtlCol="0">
            <a:spAutoFit/>
          </a:bodyPr>
          <a:lstStyle/>
          <a:p>
            <a:pPr algn="ctr"/>
            <a:r>
              <a:rPr lang="en-US" sz="2000" b="1" dirty="0">
                <a:solidFill>
                  <a:srgbClr val="FF0000"/>
                </a:solidFill>
                <a:latin typeface="UTM Avo" panose="02040603050506020204" pitchFamily="18"/>
              </a:rPr>
              <a:t>P</a:t>
            </a:r>
          </a:p>
        </p:txBody>
      </p:sp>
      <p:sp>
        <p:nvSpPr>
          <p:cNvPr id="40" name="TextBox 39">
            <a:extLst>
              <a:ext uri="{FF2B5EF4-FFF2-40B4-BE49-F238E27FC236}">
                <a16:creationId xmlns:a16="http://schemas.microsoft.com/office/drawing/2014/main" id="{C2137FC0-EC1D-87E0-8539-E939FD9BDF0C}"/>
              </a:ext>
            </a:extLst>
          </p:cNvPr>
          <p:cNvSpPr txBox="1"/>
          <p:nvPr/>
        </p:nvSpPr>
        <p:spPr>
          <a:xfrm>
            <a:off x="6498565" y="5451934"/>
            <a:ext cx="1408553" cy="400110"/>
          </a:xfrm>
          <a:prstGeom prst="rect">
            <a:avLst/>
          </a:prstGeom>
          <a:solidFill>
            <a:srgbClr val="BAE18F"/>
          </a:solidFill>
        </p:spPr>
        <p:txBody>
          <a:bodyPr wrap="square" rtlCol="0">
            <a:spAutoFit/>
          </a:bodyPr>
          <a:lstStyle/>
          <a:p>
            <a:pPr algn="ctr"/>
            <a:r>
              <a:rPr lang="en-US" sz="2000" dirty="0">
                <a:solidFill>
                  <a:srgbClr val="FF0000"/>
                </a:solidFill>
                <a:latin typeface="UTM Avo" panose="02040603050506020204" pitchFamily="18"/>
              </a:rPr>
              <a:t>Chlorine</a:t>
            </a:r>
          </a:p>
        </p:txBody>
      </p:sp>
      <p:sp>
        <p:nvSpPr>
          <p:cNvPr id="41" name="TextBox 40">
            <a:extLst>
              <a:ext uri="{FF2B5EF4-FFF2-40B4-BE49-F238E27FC236}">
                <a16:creationId xmlns:a16="http://schemas.microsoft.com/office/drawing/2014/main" id="{FDB056A4-431A-6EED-8ECA-85509A848C97}"/>
              </a:ext>
            </a:extLst>
          </p:cNvPr>
          <p:cNvSpPr txBox="1"/>
          <p:nvPr/>
        </p:nvSpPr>
        <p:spPr>
          <a:xfrm>
            <a:off x="4524533" y="3627419"/>
            <a:ext cx="1063374" cy="400110"/>
          </a:xfrm>
          <a:prstGeom prst="rect">
            <a:avLst/>
          </a:prstGeom>
          <a:solidFill>
            <a:srgbClr val="BAE18F"/>
          </a:solidFill>
        </p:spPr>
        <p:txBody>
          <a:bodyPr wrap="square" rtlCol="0">
            <a:spAutoFit/>
          </a:bodyPr>
          <a:lstStyle/>
          <a:p>
            <a:pPr algn="ctr"/>
            <a:r>
              <a:rPr lang="en-US" sz="2000" b="1" dirty="0">
                <a:solidFill>
                  <a:srgbClr val="FF0000"/>
                </a:solidFill>
                <a:latin typeface="UTM Avo" panose="02040603050506020204" pitchFamily="18"/>
              </a:rPr>
              <a:t>He</a:t>
            </a:r>
          </a:p>
        </p:txBody>
      </p:sp>
      <p:sp>
        <p:nvSpPr>
          <p:cNvPr id="46" name="TextBox 45">
            <a:extLst>
              <a:ext uri="{FF2B5EF4-FFF2-40B4-BE49-F238E27FC236}">
                <a16:creationId xmlns:a16="http://schemas.microsoft.com/office/drawing/2014/main" id="{0A714038-6DDF-0281-4A59-55ACC2D10CD8}"/>
              </a:ext>
            </a:extLst>
          </p:cNvPr>
          <p:cNvSpPr txBox="1"/>
          <p:nvPr/>
        </p:nvSpPr>
        <p:spPr>
          <a:xfrm>
            <a:off x="8779487" y="5477358"/>
            <a:ext cx="1135148" cy="400110"/>
          </a:xfrm>
          <a:prstGeom prst="rect">
            <a:avLst/>
          </a:prstGeom>
          <a:solidFill>
            <a:srgbClr val="BAE18F"/>
          </a:solidFill>
        </p:spPr>
        <p:txBody>
          <a:bodyPr wrap="square" rtlCol="0">
            <a:spAutoFit/>
          </a:bodyPr>
          <a:lstStyle/>
          <a:p>
            <a:pPr algn="ctr"/>
            <a:r>
              <a:rPr lang="en-US" sz="2000" dirty="0">
                <a:solidFill>
                  <a:srgbClr val="FF0000"/>
                </a:solidFill>
                <a:latin typeface="UTM Avo" panose="02040603050506020204" pitchFamily="18"/>
              </a:rPr>
              <a:t>Fluorine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anim calcmode="lin" valueType="num">
                                      <p:cBhvr>
                                        <p:cTn id="13" dur="500" fill="hold"/>
                                        <p:tgtEl>
                                          <p:spTgt spid="24"/>
                                        </p:tgtEl>
                                        <p:attrNameLst>
                                          <p:attrName>ppt_x</p:attrName>
                                        </p:attrNameLst>
                                      </p:cBhvr>
                                      <p:tavLst>
                                        <p:tav tm="0">
                                          <p:val>
                                            <p:strVal val="#ppt_x"/>
                                          </p:val>
                                        </p:tav>
                                        <p:tav tm="100000">
                                          <p:val>
                                            <p:strVal val="#ppt_x"/>
                                          </p:val>
                                        </p:tav>
                                      </p:tavLst>
                                    </p:anim>
                                    <p:anim calcmode="lin" valueType="num">
                                      <p:cBhvr>
                                        <p:cTn id="14"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dissolve">
                                      <p:cBhvr>
                                        <p:cTn id="19" dur="500"/>
                                        <p:tgtEl>
                                          <p:spTgt spid="26"/>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dissolve">
                                      <p:cBhvr>
                                        <p:cTn id="22" dur="500"/>
                                        <p:tgtEl>
                                          <p:spTgt spid="2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dissolve">
                                      <p:cBhvr>
                                        <p:cTn id="25" dur="500"/>
                                        <p:tgtEl>
                                          <p:spTgt spid="28"/>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dissolve">
                                      <p:cBhvr>
                                        <p:cTn id="28" dur="500"/>
                                        <p:tgtEl>
                                          <p:spTgt spid="29"/>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dissolve">
                                      <p:cBhvr>
                                        <p:cTn id="31" dur="500"/>
                                        <p:tgtEl>
                                          <p:spTgt spid="3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dissolve">
                                      <p:cBhvr>
                                        <p:cTn id="34" dur="500"/>
                                        <p:tgtEl>
                                          <p:spTgt spid="34"/>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dissolve">
                                      <p:cBhvr>
                                        <p:cTn id="37" dur="500"/>
                                        <p:tgtEl>
                                          <p:spTgt spid="33"/>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dissolve">
                                      <p:cBhvr>
                                        <p:cTn id="40" dur="500"/>
                                        <p:tgtEl>
                                          <p:spTgt spid="30"/>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dissolve">
                                      <p:cBhvr>
                                        <p:cTn id="43" dur="500"/>
                                        <p:tgtEl>
                                          <p:spTgt spid="31"/>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barn(inVertical)">
                                      <p:cBhvr>
                                        <p:cTn id="48" dur="500"/>
                                        <p:tgtEl>
                                          <p:spTgt spid="35"/>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37" fill="hold" grpId="0" nodeType="click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barn(outVertical)">
                                      <p:cBhvr>
                                        <p:cTn id="60" dur="500"/>
                                        <p:tgtEl>
                                          <p:spTgt spid="36"/>
                                        </p:tgtEl>
                                      </p:cBhvr>
                                    </p:animEffect>
                                  </p:childTnLst>
                                </p:cTn>
                              </p:par>
                            </p:childTnLst>
                          </p:cTn>
                        </p:par>
                      </p:childTnLst>
                    </p:cTn>
                  </p:par>
                  <p:par>
                    <p:cTn id="61" fill="hold">
                      <p:stCondLst>
                        <p:cond delay="indefinite"/>
                      </p:stCondLst>
                      <p:childTnLst>
                        <p:par>
                          <p:cTn id="62" fill="hold">
                            <p:stCondLst>
                              <p:cond delay="0"/>
                            </p:stCondLst>
                            <p:childTnLst>
                              <p:par>
                                <p:cTn id="63" presetID="17" presetClass="entr" presetSubtype="10"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p:cTn id="65" dur="500" fill="hold"/>
                                        <p:tgtEl>
                                          <p:spTgt spid="37"/>
                                        </p:tgtEl>
                                        <p:attrNameLst>
                                          <p:attrName>ppt_w</p:attrName>
                                        </p:attrNameLst>
                                      </p:cBhvr>
                                      <p:tavLst>
                                        <p:tav tm="0">
                                          <p:val>
                                            <p:fltVal val="0"/>
                                          </p:val>
                                        </p:tav>
                                        <p:tav tm="100000">
                                          <p:val>
                                            <p:strVal val="#ppt_w"/>
                                          </p:val>
                                        </p:tav>
                                      </p:tavLst>
                                    </p:anim>
                                    <p:anim calcmode="lin" valueType="num">
                                      <p:cBhvr>
                                        <p:cTn id="66" dur="500" fill="hold"/>
                                        <p:tgtEl>
                                          <p:spTgt spid="37"/>
                                        </p:tgtEl>
                                        <p:attrNameLst>
                                          <p:attrName>ppt_h</p:attrName>
                                        </p:attrNameLst>
                                      </p:cBhvr>
                                      <p:tavLst>
                                        <p:tav tm="0">
                                          <p:val>
                                            <p:strVal val="#ppt_h"/>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p:cTn id="71" dur="500" fill="hold"/>
                                        <p:tgtEl>
                                          <p:spTgt spid="38"/>
                                        </p:tgtEl>
                                        <p:attrNameLst>
                                          <p:attrName>ppt_w</p:attrName>
                                        </p:attrNameLst>
                                      </p:cBhvr>
                                      <p:tavLst>
                                        <p:tav tm="0">
                                          <p:val>
                                            <p:fltVal val="0"/>
                                          </p:val>
                                        </p:tav>
                                        <p:tav tm="100000">
                                          <p:val>
                                            <p:strVal val="#ppt_w"/>
                                          </p:val>
                                        </p:tav>
                                      </p:tavLst>
                                    </p:anim>
                                    <p:anim calcmode="lin" valueType="num">
                                      <p:cBhvr>
                                        <p:cTn id="72" dur="500" fill="hold"/>
                                        <p:tgtEl>
                                          <p:spTgt spid="38"/>
                                        </p:tgtEl>
                                        <p:attrNameLst>
                                          <p:attrName>ppt_h</p:attrName>
                                        </p:attrNameLst>
                                      </p:cBhvr>
                                      <p:tavLst>
                                        <p:tav tm="0">
                                          <p:val>
                                            <p:fltVal val="0"/>
                                          </p:val>
                                        </p:tav>
                                        <p:tav tm="100000">
                                          <p:val>
                                            <p:strVal val="#ppt_h"/>
                                          </p:val>
                                        </p:tav>
                                      </p:tavLst>
                                    </p:anim>
                                    <p:animEffect transition="in" filter="fade">
                                      <p:cBhvr>
                                        <p:cTn id="73" dur="500"/>
                                        <p:tgtEl>
                                          <p:spTgt spid="38"/>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39"/>
                                        </p:tgtEl>
                                        <p:attrNameLst>
                                          <p:attrName>style.visibility</p:attrName>
                                        </p:attrNameLst>
                                      </p:cBhvr>
                                      <p:to>
                                        <p:strVal val="visible"/>
                                      </p:to>
                                    </p:set>
                                    <p:anim calcmode="lin" valueType="num">
                                      <p:cBhvr>
                                        <p:cTn id="78" dur="500" fill="hold"/>
                                        <p:tgtEl>
                                          <p:spTgt spid="39"/>
                                        </p:tgtEl>
                                        <p:attrNameLst>
                                          <p:attrName>ppt_w</p:attrName>
                                        </p:attrNameLst>
                                      </p:cBhvr>
                                      <p:tavLst>
                                        <p:tav tm="0">
                                          <p:val>
                                            <p:fltVal val="0"/>
                                          </p:val>
                                        </p:tav>
                                        <p:tav tm="100000">
                                          <p:val>
                                            <p:strVal val="#ppt_w"/>
                                          </p:val>
                                        </p:tav>
                                      </p:tavLst>
                                    </p:anim>
                                    <p:anim calcmode="lin" valueType="num">
                                      <p:cBhvr>
                                        <p:cTn id="79" dur="500" fill="hold"/>
                                        <p:tgtEl>
                                          <p:spTgt spid="39"/>
                                        </p:tgtEl>
                                        <p:attrNameLst>
                                          <p:attrName>ppt_h</p:attrName>
                                        </p:attrNameLst>
                                      </p:cBhvr>
                                      <p:tavLst>
                                        <p:tav tm="0">
                                          <p:val>
                                            <p:fltVal val="0"/>
                                          </p:val>
                                        </p:tav>
                                        <p:tav tm="100000">
                                          <p:val>
                                            <p:strVal val="#ppt_h"/>
                                          </p:val>
                                        </p:tav>
                                      </p:tavLst>
                                    </p:anim>
                                    <p:animEffect transition="in" filter="fade">
                                      <p:cBhvr>
                                        <p:cTn id="80" dur="500"/>
                                        <p:tgtEl>
                                          <p:spTgt spid="39"/>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ntr" presetSubtype="4" fill="hold" grpId="0" nodeType="click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additive="base">
                                        <p:cTn id="85" dur="500"/>
                                        <p:tgtEl>
                                          <p:spTgt spid="40"/>
                                        </p:tgtEl>
                                        <p:attrNameLst>
                                          <p:attrName>ppt_y</p:attrName>
                                        </p:attrNameLst>
                                      </p:cBhvr>
                                      <p:tavLst>
                                        <p:tav tm="0">
                                          <p:val>
                                            <p:strVal val="#ppt_y+#ppt_h*1.125000"/>
                                          </p:val>
                                        </p:tav>
                                        <p:tav tm="100000">
                                          <p:val>
                                            <p:strVal val="#ppt_y"/>
                                          </p:val>
                                        </p:tav>
                                      </p:tavLst>
                                    </p:anim>
                                    <p:animEffect transition="in" filter="wipe(up)">
                                      <p:cBhvr>
                                        <p:cTn id="86" dur="500"/>
                                        <p:tgtEl>
                                          <p:spTgt spid="40"/>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42" fill="hold" grpId="0" nodeType="click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barn(outHorizontal)">
                                      <p:cBhvr>
                                        <p:cTn id="9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animBg="1"/>
      <p:bldP spid="27" grpId="0" animBg="1"/>
      <p:bldP spid="28" grpId="0" animBg="1"/>
      <p:bldP spid="29" grpId="0" animBg="1"/>
      <p:bldP spid="30" grpId="0" animBg="1"/>
      <p:bldP spid="31" grpId="0" animBg="1"/>
      <p:bldP spid="32" grpId="0" animBg="1"/>
      <p:bldP spid="33" grpId="0" animBg="1"/>
      <p:bldP spid="34" grpId="0"/>
      <p:bldP spid="35" grpId="0" animBg="1"/>
      <p:bldP spid="36" grpId="0" animBg="1"/>
      <p:bldP spid="37" grpId="0" animBg="1"/>
      <p:bldP spid="38" grpId="0" animBg="1"/>
      <p:bldP spid="39" grpId="0" animBg="1"/>
      <p:bldP spid="40" grpId="0" animBg="1"/>
      <p:bldP spid="41" grpId="0" animBg="1"/>
      <p:bldP spid="4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2" name="Rectangle 1">
            <a:extLst>
              <a:ext uri="{FF2B5EF4-FFF2-40B4-BE49-F238E27FC236}">
                <a16:creationId xmlns:a16="http://schemas.microsoft.com/office/drawing/2014/main" id="{221148DD-5DB2-9210-7A90-D22F1AFF3425}"/>
              </a:ext>
            </a:extLst>
          </p:cNvPr>
          <p:cNvSpPr/>
          <p:nvPr/>
        </p:nvSpPr>
        <p:spPr>
          <a:xfrm>
            <a:off x="1782834" y="1792329"/>
            <a:ext cx="9057617" cy="3473067"/>
          </a:xfrm>
          <a:prstGeom prst="rect">
            <a:avLst/>
          </a:prstGeom>
        </p:spPr>
        <p:txBody>
          <a:bodyPr wrap="square">
            <a:spAutoFit/>
          </a:bodyPr>
          <a:lstStyle/>
          <a:p>
            <a:pPr algn="ctr">
              <a:lnSpc>
                <a:spcPct val="150000"/>
              </a:lnSpc>
            </a:pPr>
            <a:r>
              <a:rPr lang="vi-VN" sz="2500" b="1" i="1" dirty="0">
                <a:solidFill>
                  <a:schemeClr val="tx1"/>
                </a:solidFill>
                <a:latin typeface="UTM Avo" panose="02040603050506020204" pitchFamily="18"/>
              </a:rPr>
              <a:t>Khoanh tròn vào câu đặt trước câu trả lời đúng</a:t>
            </a:r>
          </a:p>
          <a:p>
            <a:pPr algn="just">
              <a:lnSpc>
                <a:spcPct val="150000"/>
              </a:lnSpc>
            </a:pPr>
            <a:r>
              <a:rPr lang="vi-VN" sz="2500" b="1" dirty="0">
                <a:solidFill>
                  <a:schemeClr val="tx1"/>
                </a:solidFill>
                <a:latin typeface="UTM Avo" panose="02040603050506020204" pitchFamily="18"/>
              </a:rPr>
              <a:t>Câu 1: </a:t>
            </a:r>
            <a:r>
              <a:rPr lang="vi-VN" sz="2500" dirty="0">
                <a:solidFill>
                  <a:schemeClr val="tx1"/>
                </a:solidFill>
                <a:latin typeface="UTM Avo" panose="02040603050506020204" pitchFamily="18"/>
              </a:rPr>
              <a:t>Copper và carbon là các:</a:t>
            </a:r>
          </a:p>
          <a:p>
            <a:pPr algn="just">
              <a:lnSpc>
                <a:spcPct val="150000"/>
              </a:lnSpc>
            </a:pPr>
            <a:r>
              <a:rPr lang="vi-VN" sz="2500" dirty="0">
                <a:solidFill>
                  <a:schemeClr val="tx1"/>
                </a:solidFill>
                <a:latin typeface="UTM Avo" panose="02040603050506020204" pitchFamily="18"/>
              </a:rPr>
              <a:t>A. Hợp chất. </a:t>
            </a:r>
          </a:p>
          <a:p>
            <a:pPr algn="just">
              <a:lnSpc>
                <a:spcPct val="150000"/>
              </a:lnSpc>
            </a:pPr>
            <a:r>
              <a:rPr lang="vi-VN" sz="2500" dirty="0">
                <a:solidFill>
                  <a:schemeClr val="tx1"/>
                </a:solidFill>
                <a:latin typeface="UTM Avo" panose="02040603050506020204" pitchFamily="18"/>
              </a:rPr>
              <a:t>B. Hỗn hợp. </a:t>
            </a:r>
          </a:p>
          <a:p>
            <a:pPr algn="just">
              <a:lnSpc>
                <a:spcPct val="150000"/>
              </a:lnSpc>
            </a:pPr>
            <a:r>
              <a:rPr lang="vi-VN" sz="2500" dirty="0">
                <a:solidFill>
                  <a:schemeClr val="tx1"/>
                </a:solidFill>
                <a:latin typeface="UTM Avo" panose="02040603050506020204" pitchFamily="18"/>
              </a:rPr>
              <a:t>C. Nguyên tử thuộc cùng một nguyên tố hóa học. </a:t>
            </a:r>
          </a:p>
          <a:p>
            <a:pPr algn="just">
              <a:lnSpc>
                <a:spcPct val="150000"/>
              </a:lnSpc>
            </a:pPr>
            <a:r>
              <a:rPr lang="vi-VN" sz="2500" dirty="0">
                <a:solidFill>
                  <a:schemeClr val="tx1"/>
                </a:solidFill>
                <a:latin typeface="UTM Avo" panose="02040603050506020204" pitchFamily="18"/>
              </a:rPr>
              <a:t>D. Nguyên tố hóa học. </a:t>
            </a:r>
          </a:p>
        </p:txBody>
      </p:sp>
      <p:sp>
        <p:nvSpPr>
          <p:cNvPr id="3" name="Oval 2">
            <a:extLst>
              <a:ext uri="{FF2B5EF4-FFF2-40B4-BE49-F238E27FC236}">
                <a16:creationId xmlns:a16="http://schemas.microsoft.com/office/drawing/2014/main" id="{622553E6-7B59-83BE-905B-0418DCDC7A13}"/>
              </a:ext>
            </a:extLst>
          </p:cNvPr>
          <p:cNvSpPr/>
          <p:nvPr/>
        </p:nvSpPr>
        <p:spPr>
          <a:xfrm>
            <a:off x="1712411" y="4771008"/>
            <a:ext cx="544531" cy="456579"/>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a:solidFill>
                <a:schemeClr val="tx1"/>
              </a:solidFill>
              <a:latin typeface="UTM Avo" panose="02040603050506020204" pitchFamily="18"/>
            </a:endParaRPr>
          </a:p>
        </p:txBody>
      </p:sp>
      <p:grpSp>
        <p:nvGrpSpPr>
          <p:cNvPr id="4" name="Google Shape;3311;p62">
            <a:extLst>
              <a:ext uri="{FF2B5EF4-FFF2-40B4-BE49-F238E27FC236}">
                <a16:creationId xmlns:a16="http://schemas.microsoft.com/office/drawing/2014/main" id="{CF1A83D2-BACB-B42A-7E93-BE82B21AB65F}"/>
              </a:ext>
            </a:extLst>
          </p:cNvPr>
          <p:cNvGrpSpPr/>
          <p:nvPr/>
        </p:nvGrpSpPr>
        <p:grpSpPr>
          <a:xfrm>
            <a:off x="10175646" y="4091388"/>
            <a:ext cx="1682711" cy="2318797"/>
            <a:chOff x="2864971" y="2043458"/>
            <a:chExt cx="827180" cy="1319583"/>
          </a:xfrm>
        </p:grpSpPr>
        <p:sp>
          <p:nvSpPr>
            <p:cNvPr id="5" name="Google Shape;3312;p62">
              <a:extLst>
                <a:ext uri="{FF2B5EF4-FFF2-40B4-BE49-F238E27FC236}">
                  <a16:creationId xmlns:a16="http://schemas.microsoft.com/office/drawing/2014/main" id="{D650B8C2-9329-C9EF-740C-452F1ACCC47C}"/>
                </a:ext>
              </a:extLst>
            </p:cNvPr>
            <p:cNvSpPr/>
            <p:nvPr/>
          </p:nvSpPr>
          <p:spPr>
            <a:xfrm>
              <a:off x="3097205" y="2711314"/>
              <a:ext cx="129186" cy="198315"/>
            </a:xfrm>
            <a:custGeom>
              <a:avLst/>
              <a:gdLst/>
              <a:ahLst/>
              <a:cxnLst/>
              <a:rect l="l" t="t" r="r" b="b"/>
              <a:pathLst>
                <a:path w="6608" h="10144" fill="none" extrusionOk="0">
                  <a:moveTo>
                    <a:pt x="2575" y="0"/>
                  </a:moveTo>
                  <a:lnTo>
                    <a:pt x="6608" y="1148"/>
                  </a:lnTo>
                  <a:lnTo>
                    <a:pt x="4002" y="10143"/>
                  </a:lnTo>
                  <a:lnTo>
                    <a:pt x="1" y="8965"/>
                  </a:lnTo>
                  <a:close/>
                </a:path>
              </a:pathLst>
            </a:custGeom>
            <a:noFill/>
            <a:ln w="19375" cap="flat" cmpd="sng">
              <a:solidFill>
                <a:schemeClr val="dk1"/>
              </a:solidFill>
              <a:prstDash val="solid"/>
              <a:miter lim="310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3313;p62">
              <a:extLst>
                <a:ext uri="{FF2B5EF4-FFF2-40B4-BE49-F238E27FC236}">
                  <a16:creationId xmlns:a16="http://schemas.microsoft.com/office/drawing/2014/main" id="{47FFD3AB-8BAC-62A0-7E49-35E50BC8917A}"/>
                </a:ext>
              </a:extLst>
            </p:cNvPr>
            <p:cNvSpPr/>
            <p:nvPr/>
          </p:nvSpPr>
          <p:spPr>
            <a:xfrm>
              <a:off x="2864971" y="2043458"/>
              <a:ext cx="827180" cy="724738"/>
            </a:xfrm>
            <a:custGeom>
              <a:avLst/>
              <a:gdLst/>
              <a:ahLst/>
              <a:cxnLst/>
              <a:rect l="l" t="t" r="r" b="b"/>
              <a:pathLst>
                <a:path w="42311" h="37071" extrusionOk="0">
                  <a:moveTo>
                    <a:pt x="21165" y="1"/>
                  </a:moveTo>
                  <a:cubicBezTo>
                    <a:pt x="14425" y="1"/>
                    <a:pt x="7931" y="3701"/>
                    <a:pt x="4653" y="10124"/>
                  </a:cubicBezTo>
                  <a:cubicBezTo>
                    <a:pt x="0" y="19244"/>
                    <a:pt x="3630" y="30411"/>
                    <a:pt x="12749" y="35064"/>
                  </a:cubicBezTo>
                  <a:cubicBezTo>
                    <a:pt x="15436" y="36425"/>
                    <a:pt x="18300" y="37071"/>
                    <a:pt x="21123" y="37071"/>
                  </a:cubicBezTo>
                  <a:cubicBezTo>
                    <a:pt x="27883" y="37071"/>
                    <a:pt x="34407" y="33370"/>
                    <a:pt x="37689" y="26937"/>
                  </a:cubicBezTo>
                  <a:cubicBezTo>
                    <a:pt x="42311" y="17817"/>
                    <a:pt x="38681" y="6681"/>
                    <a:pt x="29562" y="2028"/>
                  </a:cubicBezTo>
                  <a:cubicBezTo>
                    <a:pt x="26866" y="653"/>
                    <a:pt x="23994" y="1"/>
                    <a:pt x="21165" y="1"/>
                  </a:cubicBezTo>
                  <a:close/>
                </a:path>
              </a:pathLst>
            </a:custGeom>
            <a:solidFill>
              <a:srgbClr val="E49D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3314;p62">
              <a:extLst>
                <a:ext uri="{FF2B5EF4-FFF2-40B4-BE49-F238E27FC236}">
                  <a16:creationId xmlns:a16="http://schemas.microsoft.com/office/drawing/2014/main" id="{996AE3D1-C38D-F5D9-8C67-8918166B87C8}"/>
                </a:ext>
              </a:extLst>
            </p:cNvPr>
            <p:cNvSpPr/>
            <p:nvPr/>
          </p:nvSpPr>
          <p:spPr>
            <a:xfrm>
              <a:off x="2963201" y="2125737"/>
              <a:ext cx="630703" cy="560166"/>
            </a:xfrm>
            <a:custGeom>
              <a:avLst/>
              <a:gdLst/>
              <a:ahLst/>
              <a:cxnLst/>
              <a:rect l="l" t="t" r="r" b="b"/>
              <a:pathLst>
                <a:path w="32261" h="28653" extrusionOk="0">
                  <a:moveTo>
                    <a:pt x="16111" y="0"/>
                  </a:moveTo>
                  <a:cubicBezTo>
                    <a:pt x="12980" y="0"/>
                    <a:pt x="9829" y="1021"/>
                    <a:pt x="7197" y="3123"/>
                  </a:cubicBezTo>
                  <a:cubicBezTo>
                    <a:pt x="1024" y="8087"/>
                    <a:pt x="1" y="17082"/>
                    <a:pt x="4964" y="23255"/>
                  </a:cubicBezTo>
                  <a:cubicBezTo>
                    <a:pt x="7789" y="26808"/>
                    <a:pt x="11957" y="28652"/>
                    <a:pt x="16163" y="28652"/>
                  </a:cubicBezTo>
                  <a:cubicBezTo>
                    <a:pt x="19300" y="28652"/>
                    <a:pt x="22458" y="27626"/>
                    <a:pt x="25095" y="25519"/>
                  </a:cubicBezTo>
                  <a:cubicBezTo>
                    <a:pt x="31268" y="20556"/>
                    <a:pt x="32261" y="11561"/>
                    <a:pt x="27329" y="5388"/>
                  </a:cubicBezTo>
                  <a:cubicBezTo>
                    <a:pt x="24499" y="1847"/>
                    <a:pt x="20323" y="0"/>
                    <a:pt x="161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3315;p62">
              <a:extLst>
                <a:ext uri="{FF2B5EF4-FFF2-40B4-BE49-F238E27FC236}">
                  <a16:creationId xmlns:a16="http://schemas.microsoft.com/office/drawing/2014/main" id="{486AB6EC-868D-4A5F-F447-38B2738BC9A1}"/>
                </a:ext>
              </a:extLst>
            </p:cNvPr>
            <p:cNvSpPr/>
            <p:nvPr/>
          </p:nvSpPr>
          <p:spPr>
            <a:xfrm>
              <a:off x="2963201" y="2090374"/>
              <a:ext cx="630703" cy="630703"/>
            </a:xfrm>
            <a:custGeom>
              <a:avLst/>
              <a:gdLst/>
              <a:ahLst/>
              <a:cxnLst/>
              <a:rect l="l" t="t" r="r" b="b"/>
              <a:pathLst>
                <a:path w="32261" h="32261" fill="none" extrusionOk="0">
                  <a:moveTo>
                    <a:pt x="27329" y="7197"/>
                  </a:moveTo>
                  <a:cubicBezTo>
                    <a:pt x="32261" y="13370"/>
                    <a:pt x="31268" y="22365"/>
                    <a:pt x="25095" y="27328"/>
                  </a:cubicBezTo>
                  <a:cubicBezTo>
                    <a:pt x="18922" y="32260"/>
                    <a:pt x="9896" y="31268"/>
                    <a:pt x="4964" y="25064"/>
                  </a:cubicBezTo>
                  <a:cubicBezTo>
                    <a:pt x="1" y="18891"/>
                    <a:pt x="1024" y="9896"/>
                    <a:pt x="7197" y="4932"/>
                  </a:cubicBezTo>
                  <a:cubicBezTo>
                    <a:pt x="13370" y="0"/>
                    <a:pt x="22396" y="1024"/>
                    <a:pt x="27329" y="7197"/>
                  </a:cubicBezTo>
                  <a:close/>
                </a:path>
              </a:pathLst>
            </a:custGeom>
            <a:noFill/>
            <a:ln w="19375" cap="flat" cmpd="sng">
              <a:solidFill>
                <a:schemeClr val="dk1"/>
              </a:solidFill>
              <a:prstDash val="solid"/>
              <a:miter lim="310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316;p62">
              <a:extLst>
                <a:ext uri="{FF2B5EF4-FFF2-40B4-BE49-F238E27FC236}">
                  <a16:creationId xmlns:a16="http://schemas.microsoft.com/office/drawing/2014/main" id="{888785BC-1843-3B08-414A-8824349F14F6}"/>
                </a:ext>
              </a:extLst>
            </p:cNvPr>
            <p:cNvSpPr/>
            <p:nvPr/>
          </p:nvSpPr>
          <p:spPr>
            <a:xfrm>
              <a:off x="3472554" y="2315945"/>
              <a:ext cx="26099" cy="149206"/>
            </a:xfrm>
            <a:custGeom>
              <a:avLst/>
              <a:gdLst/>
              <a:ahLst/>
              <a:cxnLst/>
              <a:rect l="l" t="t" r="r" b="b"/>
              <a:pathLst>
                <a:path w="1335" h="7632" fill="none" extrusionOk="0">
                  <a:moveTo>
                    <a:pt x="1" y="1"/>
                  </a:moveTo>
                  <a:cubicBezTo>
                    <a:pt x="1117" y="2389"/>
                    <a:pt x="1335" y="5088"/>
                    <a:pt x="590" y="7631"/>
                  </a:cubicBezTo>
                </a:path>
              </a:pathLst>
            </a:custGeom>
            <a:noFill/>
            <a:ln w="19375" cap="flat" cmpd="sng">
              <a:solidFill>
                <a:schemeClr val="dk1"/>
              </a:solidFill>
              <a:prstDash val="solid"/>
              <a:miter lim="310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3317;p62">
              <a:extLst>
                <a:ext uri="{FF2B5EF4-FFF2-40B4-BE49-F238E27FC236}">
                  <a16:creationId xmlns:a16="http://schemas.microsoft.com/office/drawing/2014/main" id="{2B9DDE1D-1908-E197-0156-00A45C566133}"/>
                </a:ext>
              </a:extLst>
            </p:cNvPr>
            <p:cNvSpPr/>
            <p:nvPr/>
          </p:nvSpPr>
          <p:spPr>
            <a:xfrm>
              <a:off x="2932882" y="2864105"/>
              <a:ext cx="285645" cy="498936"/>
            </a:xfrm>
            <a:custGeom>
              <a:avLst/>
              <a:gdLst/>
              <a:ahLst/>
              <a:cxnLst/>
              <a:rect l="l" t="t" r="r" b="b"/>
              <a:pathLst>
                <a:path w="14611" h="25521" extrusionOk="0">
                  <a:moveTo>
                    <a:pt x="6546" y="1"/>
                  </a:moveTo>
                  <a:lnTo>
                    <a:pt x="435" y="21249"/>
                  </a:lnTo>
                  <a:cubicBezTo>
                    <a:pt x="1" y="22676"/>
                    <a:pt x="838" y="24196"/>
                    <a:pt x="2265" y="24599"/>
                  </a:cubicBezTo>
                  <a:lnTo>
                    <a:pt x="5088" y="25406"/>
                  </a:lnTo>
                  <a:cubicBezTo>
                    <a:pt x="5349" y="25483"/>
                    <a:pt x="5610" y="25520"/>
                    <a:pt x="5867" y="25520"/>
                  </a:cubicBezTo>
                  <a:cubicBezTo>
                    <a:pt x="7045" y="25520"/>
                    <a:pt x="8112" y="24741"/>
                    <a:pt x="8469" y="23544"/>
                  </a:cubicBezTo>
                  <a:lnTo>
                    <a:pt x="14611" y="2327"/>
                  </a:lnTo>
                  <a:lnTo>
                    <a:pt x="654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535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wipe(down)">
                                      <p:cBhvr>
                                        <p:cTn id="16" dur="500"/>
                                        <p:tgtEl>
                                          <p:spTgt spid="2">
                                            <p:txEl>
                                              <p:pRg st="1" end="1"/>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down)">
                                      <p:cBhvr>
                                        <p:cTn id="22" dur="500"/>
                                        <p:tgtEl>
                                          <p:spTgt spid="2">
                                            <p:txEl>
                                              <p:pRg st="3" end="3"/>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wipe(down)">
                                      <p:cBhvr>
                                        <p:cTn id="25" dur="500"/>
                                        <p:tgtEl>
                                          <p:spTgt spid="2">
                                            <p:txEl>
                                              <p:pRg st="4" end="4"/>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wipe(down)">
                                      <p:cBhvr>
                                        <p:cTn id="28" dur="500"/>
                                        <p:tgtEl>
                                          <p:spTgt spid="2">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arn(inVertical)">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2" name="Rectangle 1">
            <a:extLst>
              <a:ext uri="{FF2B5EF4-FFF2-40B4-BE49-F238E27FC236}">
                <a16:creationId xmlns:a16="http://schemas.microsoft.com/office/drawing/2014/main" id="{152B6CC6-0DF4-0D3D-FFED-53B030BE612F}"/>
              </a:ext>
            </a:extLst>
          </p:cNvPr>
          <p:cNvSpPr/>
          <p:nvPr/>
        </p:nvSpPr>
        <p:spPr>
          <a:xfrm>
            <a:off x="1263360" y="2490176"/>
            <a:ext cx="6858000" cy="2229841"/>
          </a:xfrm>
          <a:prstGeom prst="rect">
            <a:avLst/>
          </a:prstGeom>
        </p:spPr>
        <p:txBody>
          <a:bodyPr wrap="square">
            <a:spAutoFit/>
          </a:bodyPr>
          <a:lstStyle/>
          <a:p>
            <a:pPr algn="just">
              <a:lnSpc>
                <a:spcPct val="150000"/>
              </a:lnSpc>
            </a:pPr>
            <a:r>
              <a:rPr lang="en-US" sz="2400" b="1" dirty="0" err="1">
                <a:solidFill>
                  <a:schemeClr val="tx1"/>
                </a:solidFill>
                <a:latin typeface="UTM Avo" panose="02040603050506020204" pitchFamily="18"/>
              </a:rPr>
              <a:t>Câu</a:t>
            </a:r>
            <a:r>
              <a:rPr lang="en-US" sz="2400" b="1" dirty="0">
                <a:solidFill>
                  <a:schemeClr val="tx1"/>
                </a:solidFill>
                <a:latin typeface="UTM Avo" panose="02040603050506020204" pitchFamily="18"/>
              </a:rPr>
              <a:t> 2. </a:t>
            </a:r>
            <a:r>
              <a:rPr lang="en-US" sz="2400" dirty="0" err="1">
                <a:solidFill>
                  <a:schemeClr val="tx1"/>
                </a:solidFill>
                <a:latin typeface="UTM Avo" panose="02040603050506020204" pitchFamily="18"/>
              </a:rPr>
              <a:t>Kí</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hiệu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nào</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sau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đây</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là</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kí</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hiệu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của</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nguyên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tố</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hóa</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học</a:t>
            </a:r>
            <a:r>
              <a:rPr lang="en-US" sz="2400" dirty="0">
                <a:solidFill>
                  <a:schemeClr val="tx1"/>
                </a:solidFill>
                <a:latin typeface="UTM Avo" panose="02040603050506020204" pitchFamily="18"/>
              </a:rPr>
              <a:t> magnesium?</a:t>
            </a:r>
          </a:p>
          <a:p>
            <a:pPr algn="just">
              <a:lnSpc>
                <a:spcPct val="150000"/>
              </a:lnSpc>
            </a:pPr>
            <a:r>
              <a:rPr lang="en-US" sz="2400" dirty="0">
                <a:solidFill>
                  <a:schemeClr val="tx1"/>
                </a:solidFill>
                <a:latin typeface="UTM Avo" panose="02040603050506020204" pitchFamily="18"/>
              </a:rPr>
              <a:t>A. MG                             B. Mg </a:t>
            </a:r>
          </a:p>
          <a:p>
            <a:pPr algn="just">
              <a:lnSpc>
                <a:spcPct val="150000"/>
              </a:lnSpc>
            </a:pPr>
            <a:r>
              <a:rPr lang="en-US" sz="2400" dirty="0">
                <a:solidFill>
                  <a:schemeClr val="tx1"/>
                </a:solidFill>
                <a:latin typeface="UTM Avo" panose="02040603050506020204" pitchFamily="18"/>
              </a:rPr>
              <a:t>C. mg                              D. </a:t>
            </a:r>
            <a:r>
              <a:rPr lang="en-US" sz="2400" dirty="0" err="1">
                <a:solidFill>
                  <a:schemeClr val="tx1"/>
                </a:solidFill>
                <a:latin typeface="UTM Avo" panose="02040603050506020204" pitchFamily="18"/>
              </a:rPr>
              <a:t>mG</a:t>
            </a:r>
            <a:endParaRPr lang="en-US" sz="2400" dirty="0">
              <a:solidFill>
                <a:schemeClr val="tx1"/>
              </a:solidFill>
              <a:latin typeface="UTM Avo" panose="02040603050506020204" pitchFamily="18"/>
            </a:endParaRPr>
          </a:p>
        </p:txBody>
      </p:sp>
      <p:sp>
        <p:nvSpPr>
          <p:cNvPr id="3" name="Oval 2">
            <a:extLst>
              <a:ext uri="{FF2B5EF4-FFF2-40B4-BE49-F238E27FC236}">
                <a16:creationId xmlns:a16="http://schemas.microsoft.com/office/drawing/2014/main" id="{33871A7F-5F3C-3F5F-4126-A49BF1794BCC}"/>
              </a:ext>
            </a:extLst>
          </p:cNvPr>
          <p:cNvSpPr/>
          <p:nvPr/>
        </p:nvSpPr>
        <p:spPr>
          <a:xfrm>
            <a:off x="4594239" y="3674399"/>
            <a:ext cx="488563" cy="46233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endParaRPr>
          </a:p>
        </p:txBody>
      </p:sp>
      <p:grpSp>
        <p:nvGrpSpPr>
          <p:cNvPr id="6" name="Google Shape;3335;p62">
            <a:extLst>
              <a:ext uri="{FF2B5EF4-FFF2-40B4-BE49-F238E27FC236}">
                <a16:creationId xmlns:a16="http://schemas.microsoft.com/office/drawing/2014/main" id="{E1DC12D7-4343-D4CD-1C70-AFF4DFDBE76A}"/>
              </a:ext>
            </a:extLst>
          </p:cNvPr>
          <p:cNvGrpSpPr/>
          <p:nvPr/>
        </p:nvGrpSpPr>
        <p:grpSpPr>
          <a:xfrm>
            <a:off x="9544826" y="2429650"/>
            <a:ext cx="1402288" cy="1760270"/>
            <a:chOff x="6103422" y="2336340"/>
            <a:chExt cx="655821" cy="988692"/>
          </a:xfrm>
        </p:grpSpPr>
        <p:sp>
          <p:nvSpPr>
            <p:cNvPr id="7" name="Google Shape;3336;p62">
              <a:extLst>
                <a:ext uri="{FF2B5EF4-FFF2-40B4-BE49-F238E27FC236}">
                  <a16:creationId xmlns:a16="http://schemas.microsoft.com/office/drawing/2014/main" id="{62BBFC0E-67A5-4E68-C063-8D52C73C30DC}"/>
                </a:ext>
              </a:extLst>
            </p:cNvPr>
            <p:cNvSpPr/>
            <p:nvPr/>
          </p:nvSpPr>
          <p:spPr>
            <a:xfrm>
              <a:off x="6229223" y="2875170"/>
              <a:ext cx="530018" cy="449861"/>
            </a:xfrm>
            <a:custGeom>
              <a:avLst/>
              <a:gdLst/>
              <a:ahLst/>
              <a:cxnLst/>
              <a:rect l="l" t="t" r="r" b="b"/>
              <a:pathLst>
                <a:path w="31362" h="26619" extrusionOk="0">
                  <a:moveTo>
                    <a:pt x="28660" y="1"/>
                  </a:moveTo>
                  <a:cubicBezTo>
                    <a:pt x="28589" y="1"/>
                    <a:pt x="28517" y="2"/>
                    <a:pt x="28446" y="4"/>
                  </a:cubicBezTo>
                  <a:cubicBezTo>
                    <a:pt x="24506" y="4"/>
                    <a:pt x="24537" y="1989"/>
                    <a:pt x="20598" y="1989"/>
                  </a:cubicBezTo>
                  <a:cubicBezTo>
                    <a:pt x="16658" y="1989"/>
                    <a:pt x="16627" y="4"/>
                    <a:pt x="12719" y="4"/>
                  </a:cubicBezTo>
                  <a:cubicBezTo>
                    <a:pt x="8779" y="4"/>
                    <a:pt x="8779" y="1989"/>
                    <a:pt x="4840" y="1989"/>
                  </a:cubicBezTo>
                  <a:cubicBezTo>
                    <a:pt x="2296" y="1989"/>
                    <a:pt x="1397" y="1152"/>
                    <a:pt x="1" y="562"/>
                  </a:cubicBezTo>
                  <a:lnTo>
                    <a:pt x="1" y="26618"/>
                  </a:lnTo>
                  <a:lnTo>
                    <a:pt x="31361" y="26618"/>
                  </a:lnTo>
                  <a:lnTo>
                    <a:pt x="31361" y="500"/>
                  </a:lnTo>
                  <a:cubicBezTo>
                    <a:pt x="30498" y="184"/>
                    <a:pt x="29581" y="1"/>
                    <a:pt x="286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8" name="Google Shape;3337;p62">
              <a:extLst>
                <a:ext uri="{FF2B5EF4-FFF2-40B4-BE49-F238E27FC236}">
                  <a16:creationId xmlns:a16="http://schemas.microsoft.com/office/drawing/2014/main" id="{A48BF73A-80FB-38F1-A3C3-258064CA941B}"/>
                </a:ext>
              </a:extLst>
            </p:cNvPr>
            <p:cNvSpPr/>
            <p:nvPr/>
          </p:nvSpPr>
          <p:spPr>
            <a:xfrm>
              <a:off x="6229223" y="2874697"/>
              <a:ext cx="530018" cy="450334"/>
            </a:xfrm>
            <a:custGeom>
              <a:avLst/>
              <a:gdLst/>
              <a:ahLst/>
              <a:cxnLst/>
              <a:rect l="l" t="t" r="r" b="b"/>
              <a:pathLst>
                <a:path w="31362" h="26647" fill="none" extrusionOk="0">
                  <a:moveTo>
                    <a:pt x="31361" y="528"/>
                  </a:moveTo>
                  <a:lnTo>
                    <a:pt x="31361" y="26646"/>
                  </a:lnTo>
                  <a:lnTo>
                    <a:pt x="1" y="26646"/>
                  </a:lnTo>
                  <a:lnTo>
                    <a:pt x="1" y="590"/>
                  </a:lnTo>
                  <a:cubicBezTo>
                    <a:pt x="1397" y="1180"/>
                    <a:pt x="2296" y="2017"/>
                    <a:pt x="4840" y="2017"/>
                  </a:cubicBezTo>
                  <a:cubicBezTo>
                    <a:pt x="8779" y="2017"/>
                    <a:pt x="8779" y="32"/>
                    <a:pt x="12719" y="32"/>
                  </a:cubicBezTo>
                  <a:cubicBezTo>
                    <a:pt x="16627" y="32"/>
                    <a:pt x="16658" y="2017"/>
                    <a:pt x="20598" y="2017"/>
                  </a:cubicBezTo>
                  <a:cubicBezTo>
                    <a:pt x="24537" y="2017"/>
                    <a:pt x="24506" y="32"/>
                    <a:pt x="28446" y="32"/>
                  </a:cubicBezTo>
                  <a:cubicBezTo>
                    <a:pt x="29438" y="1"/>
                    <a:pt x="30431" y="187"/>
                    <a:pt x="31361" y="528"/>
                  </a:cubicBezTo>
                  <a:close/>
                </a:path>
              </a:pathLst>
            </a:custGeom>
            <a:noFill/>
            <a:ln w="19375" cap="flat" cmpd="sng">
              <a:solidFill>
                <a:schemeClr val="dk1"/>
              </a:solidFill>
              <a:prstDash val="solid"/>
              <a:miter lim="310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9" name="Google Shape;3338;p62">
              <a:extLst>
                <a:ext uri="{FF2B5EF4-FFF2-40B4-BE49-F238E27FC236}">
                  <a16:creationId xmlns:a16="http://schemas.microsoft.com/office/drawing/2014/main" id="{1303003B-3D8C-F458-6319-DBA7A43D3D29}"/>
                </a:ext>
              </a:extLst>
            </p:cNvPr>
            <p:cNvSpPr/>
            <p:nvPr/>
          </p:nvSpPr>
          <p:spPr>
            <a:xfrm>
              <a:off x="6103422" y="2542871"/>
              <a:ext cx="655821" cy="365412"/>
            </a:xfrm>
            <a:custGeom>
              <a:avLst/>
              <a:gdLst/>
              <a:ahLst/>
              <a:cxnLst/>
              <a:rect l="l" t="t" r="r" b="b"/>
              <a:pathLst>
                <a:path w="38806" h="21622" fill="none" extrusionOk="0">
                  <a:moveTo>
                    <a:pt x="38805" y="1"/>
                  </a:moveTo>
                  <a:lnTo>
                    <a:pt x="38805" y="20163"/>
                  </a:lnTo>
                  <a:cubicBezTo>
                    <a:pt x="37875" y="19791"/>
                    <a:pt x="36882" y="19636"/>
                    <a:pt x="35890" y="19636"/>
                  </a:cubicBezTo>
                  <a:cubicBezTo>
                    <a:pt x="31950" y="19636"/>
                    <a:pt x="31950" y="21621"/>
                    <a:pt x="28011" y="21621"/>
                  </a:cubicBezTo>
                  <a:cubicBezTo>
                    <a:pt x="24071" y="21621"/>
                    <a:pt x="24071" y="19667"/>
                    <a:pt x="20132" y="19667"/>
                  </a:cubicBezTo>
                  <a:cubicBezTo>
                    <a:pt x="16192" y="19667"/>
                    <a:pt x="16192" y="21621"/>
                    <a:pt x="12253" y="21621"/>
                  </a:cubicBezTo>
                  <a:cubicBezTo>
                    <a:pt x="9709" y="21621"/>
                    <a:pt x="8810" y="20815"/>
                    <a:pt x="7414" y="20225"/>
                  </a:cubicBezTo>
                  <a:lnTo>
                    <a:pt x="7414" y="12843"/>
                  </a:lnTo>
                  <a:lnTo>
                    <a:pt x="4994" y="8624"/>
                  </a:lnTo>
                  <a:lnTo>
                    <a:pt x="0" y="1"/>
                  </a:lnTo>
                  <a:close/>
                </a:path>
              </a:pathLst>
            </a:custGeom>
            <a:noFill/>
            <a:ln w="19375" cap="flat" cmpd="sng">
              <a:solidFill>
                <a:schemeClr val="dk1"/>
              </a:solidFill>
              <a:prstDash val="solid"/>
              <a:miter lim="310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10" name="Google Shape;3339;p62">
              <a:extLst>
                <a:ext uri="{FF2B5EF4-FFF2-40B4-BE49-F238E27FC236}">
                  <a16:creationId xmlns:a16="http://schemas.microsoft.com/office/drawing/2014/main" id="{73F5C015-74A7-D0EE-6823-CC17AFB6FAC5}"/>
                </a:ext>
              </a:extLst>
            </p:cNvPr>
            <p:cNvSpPr/>
            <p:nvPr/>
          </p:nvSpPr>
          <p:spPr>
            <a:xfrm>
              <a:off x="6609278" y="2652956"/>
              <a:ext cx="149954" cy="17"/>
            </a:xfrm>
            <a:custGeom>
              <a:avLst/>
              <a:gdLst/>
              <a:ahLst/>
              <a:cxnLst/>
              <a:rect l="l" t="t" r="r" b="b"/>
              <a:pathLst>
                <a:path w="8873" h="1" fill="none" extrusionOk="0">
                  <a:moveTo>
                    <a:pt x="1" y="1"/>
                  </a:moveTo>
                  <a:lnTo>
                    <a:pt x="8872" y="1"/>
                  </a:lnTo>
                </a:path>
              </a:pathLst>
            </a:custGeom>
            <a:noFill/>
            <a:ln w="19375" cap="flat" cmpd="sng">
              <a:solidFill>
                <a:schemeClr val="dk1"/>
              </a:solidFill>
              <a:prstDash val="solid"/>
              <a:miter lim="310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11" name="Google Shape;3340;p62">
              <a:extLst>
                <a:ext uri="{FF2B5EF4-FFF2-40B4-BE49-F238E27FC236}">
                  <a16:creationId xmlns:a16="http://schemas.microsoft.com/office/drawing/2014/main" id="{6CD3FBE5-D8BF-7BC4-8302-778CE733C222}"/>
                </a:ext>
              </a:extLst>
            </p:cNvPr>
            <p:cNvSpPr/>
            <p:nvPr/>
          </p:nvSpPr>
          <p:spPr>
            <a:xfrm>
              <a:off x="6609278" y="2937614"/>
              <a:ext cx="149954" cy="17"/>
            </a:xfrm>
            <a:custGeom>
              <a:avLst/>
              <a:gdLst/>
              <a:ahLst/>
              <a:cxnLst/>
              <a:rect l="l" t="t" r="r" b="b"/>
              <a:pathLst>
                <a:path w="8873" h="1" fill="none" extrusionOk="0">
                  <a:moveTo>
                    <a:pt x="1" y="0"/>
                  </a:moveTo>
                  <a:lnTo>
                    <a:pt x="8872" y="0"/>
                  </a:lnTo>
                </a:path>
              </a:pathLst>
            </a:custGeom>
            <a:noFill/>
            <a:ln w="19375" cap="flat" cmpd="sng">
              <a:solidFill>
                <a:schemeClr val="dk1"/>
              </a:solidFill>
              <a:prstDash val="solid"/>
              <a:miter lim="310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12" name="Google Shape;3341;p62">
              <a:extLst>
                <a:ext uri="{FF2B5EF4-FFF2-40B4-BE49-F238E27FC236}">
                  <a16:creationId xmlns:a16="http://schemas.microsoft.com/office/drawing/2014/main" id="{B7BB0DF1-539D-420D-7149-FDCDE142E763}"/>
                </a:ext>
              </a:extLst>
            </p:cNvPr>
            <p:cNvSpPr/>
            <p:nvPr/>
          </p:nvSpPr>
          <p:spPr>
            <a:xfrm>
              <a:off x="6609278" y="3222256"/>
              <a:ext cx="149954" cy="17"/>
            </a:xfrm>
            <a:custGeom>
              <a:avLst/>
              <a:gdLst/>
              <a:ahLst/>
              <a:cxnLst/>
              <a:rect l="l" t="t" r="r" b="b"/>
              <a:pathLst>
                <a:path w="8873" h="1" fill="none" extrusionOk="0">
                  <a:moveTo>
                    <a:pt x="1" y="1"/>
                  </a:moveTo>
                  <a:lnTo>
                    <a:pt x="8872" y="1"/>
                  </a:lnTo>
                </a:path>
              </a:pathLst>
            </a:custGeom>
            <a:noFill/>
            <a:ln w="19375" cap="flat" cmpd="sng">
              <a:solidFill>
                <a:schemeClr val="dk1"/>
              </a:solidFill>
              <a:prstDash val="solid"/>
              <a:miter lim="310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13" name="Google Shape;3342;p62">
              <a:extLst>
                <a:ext uri="{FF2B5EF4-FFF2-40B4-BE49-F238E27FC236}">
                  <a16:creationId xmlns:a16="http://schemas.microsoft.com/office/drawing/2014/main" id="{AD23097C-FDCC-4FB8-472B-474C57A395B4}"/>
                </a:ext>
              </a:extLst>
            </p:cNvPr>
            <p:cNvSpPr/>
            <p:nvPr/>
          </p:nvSpPr>
          <p:spPr>
            <a:xfrm>
              <a:off x="6667463" y="2795015"/>
              <a:ext cx="91767" cy="17"/>
            </a:xfrm>
            <a:custGeom>
              <a:avLst/>
              <a:gdLst/>
              <a:ahLst/>
              <a:cxnLst/>
              <a:rect l="l" t="t" r="r" b="b"/>
              <a:pathLst>
                <a:path w="5430" h="1" fill="none" extrusionOk="0">
                  <a:moveTo>
                    <a:pt x="1" y="1"/>
                  </a:moveTo>
                  <a:lnTo>
                    <a:pt x="5429" y="1"/>
                  </a:lnTo>
                </a:path>
              </a:pathLst>
            </a:custGeom>
            <a:noFill/>
            <a:ln w="19375" cap="flat" cmpd="sng">
              <a:solidFill>
                <a:schemeClr val="dk1"/>
              </a:solidFill>
              <a:prstDash val="solid"/>
              <a:miter lim="310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14" name="Google Shape;3343;p62">
              <a:extLst>
                <a:ext uri="{FF2B5EF4-FFF2-40B4-BE49-F238E27FC236}">
                  <a16:creationId xmlns:a16="http://schemas.microsoft.com/office/drawing/2014/main" id="{FE74F863-55BC-7ED3-F93C-15B20C53BDF2}"/>
                </a:ext>
              </a:extLst>
            </p:cNvPr>
            <p:cNvSpPr/>
            <p:nvPr/>
          </p:nvSpPr>
          <p:spPr>
            <a:xfrm>
              <a:off x="6667463" y="3079673"/>
              <a:ext cx="91767" cy="17"/>
            </a:xfrm>
            <a:custGeom>
              <a:avLst/>
              <a:gdLst/>
              <a:ahLst/>
              <a:cxnLst/>
              <a:rect l="l" t="t" r="r" b="b"/>
              <a:pathLst>
                <a:path w="5430" h="1" fill="none" extrusionOk="0">
                  <a:moveTo>
                    <a:pt x="1" y="0"/>
                  </a:moveTo>
                  <a:lnTo>
                    <a:pt x="5429" y="0"/>
                  </a:lnTo>
                </a:path>
              </a:pathLst>
            </a:custGeom>
            <a:noFill/>
            <a:ln w="19375" cap="flat" cmpd="sng">
              <a:solidFill>
                <a:schemeClr val="dk1"/>
              </a:solidFill>
              <a:prstDash val="solid"/>
              <a:miter lim="310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15" name="Google Shape;3344;p62">
              <a:extLst>
                <a:ext uri="{FF2B5EF4-FFF2-40B4-BE49-F238E27FC236}">
                  <a16:creationId xmlns:a16="http://schemas.microsoft.com/office/drawing/2014/main" id="{6D5CF322-D08C-8BC7-8A2C-AF34DD453E0A}"/>
                </a:ext>
              </a:extLst>
            </p:cNvPr>
            <p:cNvSpPr/>
            <p:nvPr/>
          </p:nvSpPr>
          <p:spPr>
            <a:xfrm>
              <a:off x="6153226" y="2347037"/>
              <a:ext cx="309828" cy="674783"/>
            </a:xfrm>
            <a:custGeom>
              <a:avLst/>
              <a:gdLst/>
              <a:ahLst/>
              <a:cxnLst/>
              <a:rect l="l" t="t" r="r" b="b"/>
              <a:pathLst>
                <a:path w="18333" h="39928" extrusionOk="0">
                  <a:moveTo>
                    <a:pt x="6483" y="1"/>
                  </a:moveTo>
                  <a:cubicBezTo>
                    <a:pt x="5062" y="1"/>
                    <a:pt x="3623" y="589"/>
                    <a:pt x="2575" y="1849"/>
                  </a:cubicBezTo>
                  <a:cubicBezTo>
                    <a:pt x="0" y="4982"/>
                    <a:pt x="1985" y="9759"/>
                    <a:pt x="6049" y="10100"/>
                  </a:cubicBezTo>
                  <a:lnTo>
                    <a:pt x="14424" y="38513"/>
                  </a:lnTo>
                  <a:cubicBezTo>
                    <a:pt x="14629" y="39357"/>
                    <a:pt x="15403" y="39927"/>
                    <a:pt x="16225" y="39927"/>
                  </a:cubicBezTo>
                  <a:cubicBezTo>
                    <a:pt x="16399" y="39927"/>
                    <a:pt x="16576" y="39902"/>
                    <a:pt x="16750" y="39847"/>
                  </a:cubicBezTo>
                  <a:cubicBezTo>
                    <a:pt x="17774" y="39568"/>
                    <a:pt x="18332" y="38482"/>
                    <a:pt x="17991" y="37459"/>
                  </a:cubicBezTo>
                  <a:lnTo>
                    <a:pt x="9616" y="9045"/>
                  </a:lnTo>
                  <a:cubicBezTo>
                    <a:pt x="11260" y="7773"/>
                    <a:pt x="11942" y="5633"/>
                    <a:pt x="11353" y="3617"/>
                  </a:cubicBezTo>
                  <a:cubicBezTo>
                    <a:pt x="10667" y="1299"/>
                    <a:pt x="8595" y="1"/>
                    <a:pt x="64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sp>
          <p:nvSpPr>
            <p:cNvPr id="16" name="Google Shape;3345;p62">
              <a:extLst>
                <a:ext uri="{FF2B5EF4-FFF2-40B4-BE49-F238E27FC236}">
                  <a16:creationId xmlns:a16="http://schemas.microsoft.com/office/drawing/2014/main" id="{90ED3B96-5483-3A18-EE19-46B2AFFE4FB1}"/>
                </a:ext>
              </a:extLst>
            </p:cNvPr>
            <p:cNvSpPr/>
            <p:nvPr/>
          </p:nvSpPr>
          <p:spPr>
            <a:xfrm>
              <a:off x="6460933" y="2336340"/>
              <a:ext cx="75509" cy="75492"/>
            </a:xfrm>
            <a:custGeom>
              <a:avLst/>
              <a:gdLst/>
              <a:ahLst/>
              <a:cxnLst/>
              <a:rect l="l" t="t" r="r" b="b"/>
              <a:pathLst>
                <a:path w="4468" h="4467" fill="none" extrusionOk="0">
                  <a:moveTo>
                    <a:pt x="4467" y="1923"/>
                  </a:moveTo>
                  <a:cubicBezTo>
                    <a:pt x="4467" y="3629"/>
                    <a:pt x="2420" y="4467"/>
                    <a:pt x="1210" y="3257"/>
                  </a:cubicBezTo>
                  <a:cubicBezTo>
                    <a:pt x="0" y="2078"/>
                    <a:pt x="869" y="0"/>
                    <a:pt x="2575" y="0"/>
                  </a:cubicBezTo>
                  <a:cubicBezTo>
                    <a:pt x="3630" y="0"/>
                    <a:pt x="4467" y="869"/>
                    <a:pt x="4467" y="1923"/>
                  </a:cubicBezTo>
                  <a:close/>
                </a:path>
              </a:pathLst>
            </a:custGeom>
            <a:noFill/>
            <a:ln w="19375" cap="flat" cmpd="sng">
              <a:solidFill>
                <a:schemeClr val="dk1"/>
              </a:solidFill>
              <a:prstDash val="solid"/>
              <a:miter lim="310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tx1"/>
                </a:solidFill>
                <a:latin typeface="UTM Avo" panose="02040603050506020204" pitchFamily="18"/>
              </a:endParaRPr>
            </a:p>
          </p:txBody>
        </p:sp>
      </p:grpSp>
    </p:spTree>
    <p:extLst>
      <p:ext uri="{BB962C8B-B14F-4D97-AF65-F5344CB8AC3E}">
        <p14:creationId xmlns:p14="http://schemas.microsoft.com/office/powerpoint/2010/main" val="240833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3"/>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out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4" name="Rectangle 3">
            <a:extLst>
              <a:ext uri="{FF2B5EF4-FFF2-40B4-BE49-F238E27FC236}">
                <a16:creationId xmlns:a16="http://schemas.microsoft.com/office/drawing/2014/main" id="{4EB0D6FC-59F8-AED6-9A75-46CD234429DD}"/>
              </a:ext>
            </a:extLst>
          </p:cNvPr>
          <p:cNvSpPr/>
          <p:nvPr/>
        </p:nvSpPr>
        <p:spPr>
          <a:xfrm>
            <a:off x="4048014" y="2236506"/>
            <a:ext cx="6696610" cy="2229841"/>
          </a:xfrm>
          <a:prstGeom prst="rect">
            <a:avLst/>
          </a:prstGeom>
        </p:spPr>
        <p:txBody>
          <a:bodyPr wrap="square">
            <a:spAutoFit/>
          </a:bodyPr>
          <a:lstStyle/>
          <a:p>
            <a:pPr algn="just">
              <a:lnSpc>
                <a:spcPct val="150000"/>
              </a:lnSpc>
            </a:pPr>
            <a:r>
              <a:rPr lang="vi-VN" sz="2400" b="1" dirty="0">
                <a:solidFill>
                  <a:schemeClr val="tx1"/>
                </a:solidFill>
                <a:latin typeface="UTM Avo" panose="02040603050506020204" pitchFamily="18"/>
              </a:rPr>
              <a:t>Câu 3. </a:t>
            </a:r>
            <a:r>
              <a:rPr lang="vi-VN" sz="2400" dirty="0">
                <a:solidFill>
                  <a:schemeClr val="tx1"/>
                </a:solidFill>
                <a:latin typeface="UTM Avo" panose="02040603050506020204" pitchFamily="18"/>
              </a:rPr>
              <a:t>Đến nay, con người đã tìm ra bao nhiêu nguyên tố hóa học</a:t>
            </a:r>
            <a:r>
              <a:rPr lang="en-US" sz="2400" dirty="0">
                <a:solidFill>
                  <a:schemeClr val="tx1"/>
                </a:solidFill>
                <a:latin typeface="UTM Avo" panose="02040603050506020204" pitchFamily="18"/>
              </a:rPr>
              <a:t>?</a:t>
            </a:r>
            <a:endParaRPr lang="vi-VN" sz="2400" dirty="0">
              <a:solidFill>
                <a:schemeClr val="tx1"/>
              </a:solidFill>
              <a:latin typeface="UTM Avo" panose="02040603050506020204" pitchFamily="18"/>
            </a:endParaRPr>
          </a:p>
          <a:p>
            <a:pPr algn="just">
              <a:lnSpc>
                <a:spcPct val="150000"/>
              </a:lnSpc>
            </a:pPr>
            <a:r>
              <a:rPr lang="vi-VN" sz="2400" dirty="0">
                <a:solidFill>
                  <a:schemeClr val="tx1"/>
                </a:solidFill>
                <a:latin typeface="UTM Avo" panose="02040603050506020204" pitchFamily="18"/>
              </a:rPr>
              <a:t>A. 118</a:t>
            </a:r>
            <a:r>
              <a:rPr lang="en-US" sz="2400" dirty="0">
                <a:solidFill>
                  <a:schemeClr val="tx1"/>
                </a:solidFill>
                <a:latin typeface="UTM Avo" panose="02040603050506020204" pitchFamily="18"/>
              </a:rPr>
              <a:t>                         </a:t>
            </a:r>
            <a:r>
              <a:rPr lang="vi-VN" sz="2400" dirty="0">
                <a:solidFill>
                  <a:schemeClr val="tx1"/>
                </a:solidFill>
                <a:latin typeface="UTM Avo" panose="02040603050506020204" pitchFamily="18"/>
              </a:rPr>
              <a:t>B. 94</a:t>
            </a:r>
          </a:p>
          <a:p>
            <a:pPr algn="just">
              <a:lnSpc>
                <a:spcPct val="150000"/>
              </a:lnSpc>
            </a:pPr>
            <a:r>
              <a:rPr lang="vi-VN" sz="2400" dirty="0">
                <a:solidFill>
                  <a:schemeClr val="tx1"/>
                </a:solidFill>
                <a:latin typeface="UTM Avo" panose="02040603050506020204" pitchFamily="18"/>
              </a:rPr>
              <a:t>C. 20</a:t>
            </a:r>
            <a:r>
              <a:rPr lang="en-US" sz="2400" dirty="0">
                <a:solidFill>
                  <a:schemeClr val="tx1"/>
                </a:solidFill>
                <a:latin typeface="UTM Avo" panose="02040603050506020204" pitchFamily="18"/>
              </a:rPr>
              <a:t>                           </a:t>
            </a:r>
            <a:r>
              <a:rPr lang="vi-VN" sz="2400" dirty="0">
                <a:solidFill>
                  <a:schemeClr val="tx1"/>
                </a:solidFill>
                <a:latin typeface="UTM Avo" panose="02040603050506020204" pitchFamily="18"/>
              </a:rPr>
              <a:t>D. 1 000 000</a:t>
            </a:r>
          </a:p>
        </p:txBody>
      </p:sp>
      <p:sp>
        <p:nvSpPr>
          <p:cNvPr id="5" name="Oval 4">
            <a:extLst>
              <a:ext uri="{FF2B5EF4-FFF2-40B4-BE49-F238E27FC236}">
                <a16:creationId xmlns:a16="http://schemas.microsoft.com/office/drawing/2014/main" id="{D8C330A9-AA27-B696-8A36-90DACB02EBD4}"/>
              </a:ext>
            </a:extLst>
          </p:cNvPr>
          <p:cNvSpPr/>
          <p:nvPr/>
        </p:nvSpPr>
        <p:spPr>
          <a:xfrm>
            <a:off x="4022792" y="3429000"/>
            <a:ext cx="525684" cy="46233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endParaRPr>
          </a:p>
        </p:txBody>
      </p:sp>
      <p:pic>
        <p:nvPicPr>
          <p:cNvPr id="24" name="Picture 23">
            <a:extLst>
              <a:ext uri="{FF2B5EF4-FFF2-40B4-BE49-F238E27FC236}">
                <a16:creationId xmlns:a16="http://schemas.microsoft.com/office/drawing/2014/main" id="{FE0BD0E9-990C-6382-8616-D6DB63AC35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875" y="2275479"/>
            <a:ext cx="1963300" cy="2229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0608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2" name="Google Shape;3093;p54">
            <a:extLst>
              <a:ext uri="{FF2B5EF4-FFF2-40B4-BE49-F238E27FC236}">
                <a16:creationId xmlns:a16="http://schemas.microsoft.com/office/drawing/2014/main" id="{D8AF545B-897C-2B41-4987-01E9A384A90B}"/>
              </a:ext>
            </a:extLst>
          </p:cNvPr>
          <p:cNvSpPr txBox="1">
            <a:spLocks noGrp="1"/>
          </p:cNvSpPr>
          <p:nvPr>
            <p:ph type="title"/>
          </p:nvPr>
        </p:nvSpPr>
        <p:spPr>
          <a:xfrm>
            <a:off x="4396204" y="1500908"/>
            <a:ext cx="3399592" cy="77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2700" b="1" dirty="0">
                <a:solidFill>
                  <a:schemeClr val="tx1"/>
                </a:solidFill>
                <a:latin typeface="UTM Avo" panose="02040603050506020204" pitchFamily="18"/>
                <a:cs typeface="Arial" panose="020B0604020202020204" pitchFamily="34" charset="0"/>
              </a:rPr>
              <a:t>VẬN DỤNG</a:t>
            </a:r>
            <a:endParaRPr sz="2700" b="1" dirty="0">
              <a:solidFill>
                <a:schemeClr val="tx1"/>
              </a:solidFill>
              <a:latin typeface="UTM Avo" panose="02040603050506020204" pitchFamily="18"/>
              <a:cs typeface="Arial" panose="020B0604020202020204" pitchFamily="34" charset="0"/>
            </a:endParaRPr>
          </a:p>
        </p:txBody>
      </p:sp>
      <p:sp>
        <p:nvSpPr>
          <p:cNvPr id="3" name="Rounded Rectangle 2">
            <a:extLst>
              <a:ext uri="{FF2B5EF4-FFF2-40B4-BE49-F238E27FC236}">
                <a16:creationId xmlns:a16="http://schemas.microsoft.com/office/drawing/2014/main" id="{3E2574B4-4ABB-6DF3-A052-0660FD2A82D2}"/>
              </a:ext>
            </a:extLst>
          </p:cNvPr>
          <p:cNvSpPr/>
          <p:nvPr/>
        </p:nvSpPr>
        <p:spPr>
          <a:xfrm>
            <a:off x="1107376" y="2212353"/>
            <a:ext cx="9977248" cy="4354701"/>
          </a:xfrm>
          <a:prstGeom prst="roundRect">
            <a:avLst/>
          </a:prstGeom>
          <a:solidFill>
            <a:schemeClr val="accent4">
              <a:lumMod val="20000"/>
              <a:lumOff val="8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chemeClr val="tx1"/>
              </a:solidFill>
              <a:latin typeface="UTM Avo" panose="02040603050506020204" pitchFamily="18"/>
            </a:endParaRPr>
          </a:p>
        </p:txBody>
      </p:sp>
      <p:sp>
        <p:nvSpPr>
          <p:cNvPr id="4" name="Rectangle 3">
            <a:extLst>
              <a:ext uri="{FF2B5EF4-FFF2-40B4-BE49-F238E27FC236}">
                <a16:creationId xmlns:a16="http://schemas.microsoft.com/office/drawing/2014/main" id="{2C852EFE-B75F-2FDE-A4DD-892338C40A3E}"/>
              </a:ext>
            </a:extLst>
          </p:cNvPr>
          <p:cNvSpPr/>
          <p:nvPr/>
        </p:nvSpPr>
        <p:spPr>
          <a:xfrm>
            <a:off x="1512507" y="2299137"/>
            <a:ext cx="9258081" cy="4083105"/>
          </a:xfrm>
          <a:prstGeom prst="rect">
            <a:avLst/>
          </a:prstGeom>
          <a:noFill/>
        </p:spPr>
        <p:txBody>
          <a:bodyPr wrap="square">
            <a:spAutoFit/>
          </a:bodyPr>
          <a:lstStyle/>
          <a:p>
            <a:pPr algn="just">
              <a:lnSpc>
                <a:spcPct val="150000"/>
              </a:lnSpc>
            </a:pPr>
            <a:r>
              <a:rPr lang="vi-VN" sz="2200" dirty="0">
                <a:solidFill>
                  <a:schemeClr val="tx1"/>
                </a:solidFill>
                <a:latin typeface="UTM Avo" panose="02040603050506020204" pitchFamily="18"/>
              </a:rPr>
              <a:t>Calcium là một nguyên tố hóa học có nhiều trong xương và răng, giúp cho xương và răng chắc khỏe. Ngoài ra calicium còn cần cho quá trình hoạt động của thần kinh, cơ tim, chuyển hóa của tế bào và quá trình đông máu. Thực phẩm và thuốc bổ chứa nguyên tố calcium giúp phòng ngừa bệnh loãng xương ở tuổi già và hỗ trợ quá trình phát triển chiều cao của trẻ em. </a:t>
            </a:r>
          </a:p>
          <a:p>
            <a:pPr algn="just">
              <a:lnSpc>
                <a:spcPct val="150000"/>
              </a:lnSpc>
            </a:pPr>
            <a:r>
              <a:rPr lang="vi-VN" sz="2200" dirty="0">
                <a:solidFill>
                  <a:schemeClr val="tx1"/>
                </a:solidFill>
                <a:latin typeface="UTM Avo" panose="02040603050506020204" pitchFamily="18"/>
              </a:rPr>
              <a:t>a. Viết kí hiệu hóa học của nguyên tố calicium và đọc tên. </a:t>
            </a:r>
          </a:p>
          <a:p>
            <a:pPr algn="just">
              <a:lnSpc>
                <a:spcPct val="150000"/>
              </a:lnSpc>
            </a:pPr>
            <a:r>
              <a:rPr lang="vi-VN" sz="2200" dirty="0">
                <a:solidFill>
                  <a:schemeClr val="tx1"/>
                </a:solidFill>
                <a:latin typeface="UTM Avo" panose="02040603050506020204" pitchFamily="18"/>
              </a:rPr>
              <a:t>b. Kể tên ba thực phẩm có chứa nhiều calicium mà em biết. </a:t>
            </a:r>
          </a:p>
        </p:txBody>
      </p:sp>
    </p:spTree>
    <p:extLst>
      <p:ext uri="{BB962C8B-B14F-4D97-AF65-F5344CB8AC3E}">
        <p14:creationId xmlns:p14="http://schemas.microsoft.com/office/powerpoint/2010/main" val="246811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2" name="Rectangle 1">
            <a:extLst>
              <a:ext uri="{FF2B5EF4-FFF2-40B4-BE49-F238E27FC236}">
                <a16:creationId xmlns:a16="http://schemas.microsoft.com/office/drawing/2014/main" id="{7A56D9D7-F531-1416-C7BB-84F346DB8CDE}"/>
              </a:ext>
            </a:extLst>
          </p:cNvPr>
          <p:cNvSpPr/>
          <p:nvPr/>
        </p:nvSpPr>
        <p:spPr>
          <a:xfrm>
            <a:off x="1647934" y="1635953"/>
            <a:ext cx="8896132" cy="1609864"/>
          </a:xfrm>
          <a:prstGeom prst="rect">
            <a:avLst/>
          </a:prstGeom>
        </p:spPr>
        <p:txBody>
          <a:bodyPr wrap="square">
            <a:spAutoFit/>
          </a:bodyPr>
          <a:lstStyle/>
          <a:p>
            <a:pPr marL="342900" indent="-342900" algn="just">
              <a:lnSpc>
                <a:spcPct val="150000"/>
              </a:lnSpc>
              <a:buFont typeface="Wingdings" panose="05000000000000000000" pitchFamily="2" charset="2"/>
              <a:buChar char="§"/>
            </a:pPr>
            <a:r>
              <a:rPr lang="en-US" sz="2300" dirty="0" err="1">
                <a:solidFill>
                  <a:schemeClr val="tx1"/>
                </a:solidFill>
                <a:latin typeface="UTM Avo" panose="02040603050506020204" pitchFamily="18"/>
              </a:rPr>
              <a:t>Kí</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hiệu</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hóa</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học</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của</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nguyên</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tố</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calicium</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là</a:t>
            </a:r>
            <a:r>
              <a:rPr lang="en-US" sz="2300" dirty="0">
                <a:solidFill>
                  <a:schemeClr val="tx1"/>
                </a:solidFill>
                <a:latin typeface="UTM Avo" panose="02040603050506020204" pitchFamily="18"/>
              </a:rPr>
              <a:t> </a:t>
            </a:r>
            <a:r>
              <a:rPr lang="en-US" sz="2300" b="1" dirty="0">
                <a:solidFill>
                  <a:schemeClr val="tx1"/>
                </a:solidFill>
                <a:latin typeface="UTM Avo" panose="02040603050506020204" pitchFamily="18"/>
              </a:rPr>
              <a:t>Ca.</a:t>
            </a:r>
            <a:r>
              <a:rPr lang="en-US" sz="2300" dirty="0">
                <a:solidFill>
                  <a:schemeClr val="tx1"/>
                </a:solidFill>
                <a:latin typeface="UTM Avo" panose="02040603050506020204" pitchFamily="18"/>
              </a:rPr>
              <a:t> </a:t>
            </a:r>
          </a:p>
          <a:p>
            <a:pPr marL="342900" indent="-342900" algn="just">
              <a:lnSpc>
                <a:spcPct val="150000"/>
              </a:lnSpc>
              <a:buFont typeface="Wingdings" panose="05000000000000000000" pitchFamily="2" charset="2"/>
              <a:buChar char="§"/>
            </a:pPr>
            <a:r>
              <a:rPr lang="en-US" sz="2300" dirty="0">
                <a:solidFill>
                  <a:schemeClr val="tx1"/>
                </a:solidFill>
                <a:latin typeface="UTM Avo" panose="02040603050506020204" pitchFamily="18"/>
              </a:rPr>
              <a:t>Ba </a:t>
            </a:r>
            <a:r>
              <a:rPr lang="en-US" sz="2300" dirty="0" err="1">
                <a:solidFill>
                  <a:schemeClr val="tx1"/>
                </a:solidFill>
                <a:latin typeface="UTM Avo" panose="02040603050506020204" pitchFamily="18"/>
              </a:rPr>
              <a:t>thực</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phẩm</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có</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chứa</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nhiều</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calicium</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là</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các</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loại</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hạt</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vừng</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hạt</a:t>
            </a:r>
            <a:r>
              <a:rPr lang="en-US" sz="2300" dirty="0">
                <a:solidFill>
                  <a:schemeClr val="tx1"/>
                </a:solidFill>
                <a:latin typeface="UTM Avo" panose="02040603050506020204" pitchFamily="18"/>
              </a:rPr>
              <a:t> chia,…), </a:t>
            </a:r>
            <a:r>
              <a:rPr lang="en-US" sz="2300" dirty="0" err="1">
                <a:solidFill>
                  <a:schemeClr val="tx1"/>
                </a:solidFill>
                <a:latin typeface="UTM Avo" panose="02040603050506020204" pitchFamily="18"/>
              </a:rPr>
              <a:t>phô</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mai</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sữa</a:t>
            </a:r>
            <a:r>
              <a:rPr lang="en-US" sz="2300" dirty="0">
                <a:solidFill>
                  <a:schemeClr val="tx1"/>
                </a:solidFill>
                <a:latin typeface="UTM Avo" panose="02040603050506020204" pitchFamily="18"/>
              </a:rPr>
              <a:t> </a:t>
            </a:r>
            <a:r>
              <a:rPr lang="en-US" sz="2300" dirty="0" err="1">
                <a:solidFill>
                  <a:schemeClr val="tx1"/>
                </a:solidFill>
                <a:latin typeface="UTM Avo" panose="02040603050506020204" pitchFamily="18"/>
              </a:rPr>
              <a:t>chua</a:t>
            </a:r>
            <a:r>
              <a:rPr lang="en-US" sz="2300" dirty="0">
                <a:solidFill>
                  <a:schemeClr val="tx1"/>
                </a:solidFill>
                <a:latin typeface="UTM Avo" panose="02040603050506020204" pitchFamily="18"/>
              </a:rPr>
              <a:t>. </a:t>
            </a:r>
          </a:p>
        </p:txBody>
      </p:sp>
      <p:pic>
        <p:nvPicPr>
          <p:cNvPr id="3" name="Picture 2">
            <a:extLst>
              <a:ext uri="{FF2B5EF4-FFF2-40B4-BE49-F238E27FC236}">
                <a16:creationId xmlns:a16="http://schemas.microsoft.com/office/drawing/2014/main" id="{43C82C1D-8EE4-EB6A-9E52-295242FDFB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038" y="3429000"/>
            <a:ext cx="3205496" cy="2673748"/>
          </a:xfrm>
          <a:prstGeom prst="rect">
            <a:avLst/>
          </a:prstGeom>
        </p:spPr>
      </p:pic>
      <p:pic>
        <p:nvPicPr>
          <p:cNvPr id="4" name="Picture 3">
            <a:extLst>
              <a:ext uri="{FF2B5EF4-FFF2-40B4-BE49-F238E27FC236}">
                <a16:creationId xmlns:a16="http://schemas.microsoft.com/office/drawing/2014/main" id="{29522562-25C7-3DFC-9ABB-207E217DFBFB}"/>
              </a:ext>
            </a:extLst>
          </p:cNvPr>
          <p:cNvPicPr>
            <a:picLocks noChangeAspect="1"/>
          </p:cNvPicPr>
          <p:nvPr/>
        </p:nvPicPr>
        <p:blipFill rotWithShape="1">
          <a:blip r:embed="rId5">
            <a:extLst>
              <a:ext uri="{28A0092B-C50C-407E-A947-70E740481C1C}">
                <a14:useLocalDpi xmlns:a14="http://schemas.microsoft.com/office/drawing/2010/main" val="0"/>
              </a:ext>
            </a:extLst>
          </a:blip>
          <a:srcRect r="14068"/>
          <a:stretch/>
        </p:blipFill>
        <p:spPr>
          <a:xfrm>
            <a:off x="4507414" y="3429000"/>
            <a:ext cx="3205496" cy="2697811"/>
          </a:xfrm>
          <a:prstGeom prst="rect">
            <a:avLst/>
          </a:prstGeom>
        </p:spPr>
      </p:pic>
      <p:pic>
        <p:nvPicPr>
          <p:cNvPr id="5" name="Picture 4">
            <a:extLst>
              <a:ext uri="{FF2B5EF4-FFF2-40B4-BE49-F238E27FC236}">
                <a16:creationId xmlns:a16="http://schemas.microsoft.com/office/drawing/2014/main" id="{4228066C-7B73-5798-64BA-A9AB6C69CB39}"/>
              </a:ext>
            </a:extLst>
          </p:cNvPr>
          <p:cNvPicPr>
            <a:picLocks noChangeAspect="1"/>
          </p:cNvPicPr>
          <p:nvPr/>
        </p:nvPicPr>
        <p:blipFill rotWithShape="1">
          <a:blip r:embed="rId6">
            <a:extLst>
              <a:ext uri="{28A0092B-C50C-407E-A947-70E740481C1C}">
                <a14:useLocalDpi xmlns:a14="http://schemas.microsoft.com/office/drawing/2010/main" val="0"/>
              </a:ext>
            </a:extLst>
          </a:blip>
          <a:srcRect l="10804" r="9271"/>
          <a:stretch/>
        </p:blipFill>
        <p:spPr>
          <a:xfrm>
            <a:off x="8040790" y="3453063"/>
            <a:ext cx="3205496" cy="2673748"/>
          </a:xfrm>
          <a:prstGeom prst="rect">
            <a:avLst/>
          </a:prstGeom>
        </p:spPr>
      </p:pic>
    </p:spTree>
    <p:extLst>
      <p:ext uri="{BB962C8B-B14F-4D97-AF65-F5344CB8AC3E}">
        <p14:creationId xmlns:p14="http://schemas.microsoft.com/office/powerpoint/2010/main" val="18285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strVal val="#ppt_h"/>
                                          </p:val>
                                        </p:tav>
                                        <p:tav tm="100000">
                                          <p:val>
                                            <p:strVal val="#ppt_h"/>
                                          </p:val>
                                        </p:tav>
                                      </p:tavLst>
                                    </p:anim>
                                  </p:childTnLst>
                                </p:cTn>
                              </p:par>
                              <p:par>
                                <p:cTn id="19" presetID="17" presetClass="entr" presetSubtype="1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strVal val="#ppt_h"/>
                                          </p:val>
                                        </p:tav>
                                        <p:tav tm="100000">
                                          <p:val>
                                            <p:strVal val="#ppt_h"/>
                                          </p:val>
                                        </p:tav>
                                      </p:tavLst>
                                    </p:anim>
                                  </p:childTnLst>
                                </p:cTn>
                              </p:par>
                              <p:par>
                                <p:cTn id="23" presetID="17" presetClass="entr" presetSubtype="1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6C2CC3AB-C701-CA87-A8CF-ABED130A19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sp>
        <p:nvSpPr>
          <p:cNvPr id="2" name="Google Shape;3160;p57">
            <a:extLst>
              <a:ext uri="{FF2B5EF4-FFF2-40B4-BE49-F238E27FC236}">
                <a16:creationId xmlns:a16="http://schemas.microsoft.com/office/drawing/2014/main" id="{D1538476-13A9-0085-7DC5-644E7BBE20A1}"/>
              </a:ext>
            </a:extLst>
          </p:cNvPr>
          <p:cNvSpPr txBox="1">
            <a:spLocks noGrp="1"/>
          </p:cNvSpPr>
          <p:nvPr>
            <p:ph type="title"/>
          </p:nvPr>
        </p:nvSpPr>
        <p:spPr>
          <a:xfrm>
            <a:off x="3416700" y="1703433"/>
            <a:ext cx="5377500" cy="50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2700" b="1" dirty="0">
                <a:solidFill>
                  <a:schemeClr val="tx1"/>
                </a:solidFill>
                <a:latin typeface="UTM Avo" panose="02040603050506020204" pitchFamily="18"/>
                <a:cs typeface="Arial" panose="020B0604020202020204" pitchFamily="34" charset="0"/>
              </a:rPr>
              <a:t>HƯỚNG DẪN VỀ NHÀ</a:t>
            </a:r>
            <a:endParaRPr sz="2700" b="1" dirty="0">
              <a:solidFill>
                <a:schemeClr val="tx1"/>
              </a:solidFill>
              <a:latin typeface="UTM Avo" panose="02040603050506020204" pitchFamily="18"/>
              <a:cs typeface="Arial" panose="020B0604020202020204" pitchFamily="34" charset="0"/>
            </a:endParaRPr>
          </a:p>
        </p:txBody>
      </p:sp>
      <p:cxnSp>
        <p:nvCxnSpPr>
          <p:cNvPr id="3" name="Google Shape;3161;p57">
            <a:extLst>
              <a:ext uri="{FF2B5EF4-FFF2-40B4-BE49-F238E27FC236}">
                <a16:creationId xmlns:a16="http://schemas.microsoft.com/office/drawing/2014/main" id="{B5B26D8E-D980-99CF-997C-8A0E25F04D90}"/>
              </a:ext>
            </a:extLst>
          </p:cNvPr>
          <p:cNvCxnSpPr>
            <a:cxnSpLocks/>
          </p:cNvCxnSpPr>
          <p:nvPr/>
        </p:nvCxnSpPr>
        <p:spPr>
          <a:xfrm rot="-5400000" flipH="1">
            <a:off x="6095700" y="339581"/>
            <a:ext cx="600" cy="5396400"/>
          </a:xfrm>
          <a:prstGeom prst="bentConnector3">
            <a:avLst>
              <a:gd name="adj1" fmla="val -39687500"/>
            </a:avLst>
          </a:prstGeom>
          <a:noFill/>
          <a:ln w="19050" cap="flat" cmpd="sng">
            <a:solidFill>
              <a:schemeClr val="accent4"/>
            </a:solidFill>
            <a:prstDash val="solid"/>
            <a:round/>
            <a:headEnd type="none" w="med" len="med"/>
            <a:tailEnd type="none" w="med" len="med"/>
          </a:ln>
        </p:spPr>
      </p:cxnSp>
      <p:cxnSp>
        <p:nvCxnSpPr>
          <p:cNvPr id="4" name="Google Shape;3162;p57">
            <a:extLst>
              <a:ext uri="{FF2B5EF4-FFF2-40B4-BE49-F238E27FC236}">
                <a16:creationId xmlns:a16="http://schemas.microsoft.com/office/drawing/2014/main" id="{9D280894-D5F2-E664-8965-F27683846156}"/>
              </a:ext>
            </a:extLst>
          </p:cNvPr>
          <p:cNvCxnSpPr>
            <a:cxnSpLocks/>
            <a:stCxn id="2" idx="2"/>
          </p:cNvCxnSpPr>
          <p:nvPr/>
        </p:nvCxnSpPr>
        <p:spPr>
          <a:xfrm rot="5400000">
            <a:off x="5686901" y="2618932"/>
            <a:ext cx="827948" cy="9150"/>
          </a:xfrm>
          <a:prstGeom prst="bentConnector3">
            <a:avLst>
              <a:gd name="adj1" fmla="val 73251"/>
            </a:avLst>
          </a:prstGeom>
          <a:noFill/>
          <a:ln w="19050" cap="flat" cmpd="sng">
            <a:solidFill>
              <a:schemeClr val="accent4"/>
            </a:solidFill>
            <a:prstDash val="solid"/>
            <a:round/>
            <a:headEnd type="none" w="med" len="med"/>
            <a:tailEnd type="none" w="med" len="med"/>
          </a:ln>
        </p:spPr>
      </p:cxnSp>
      <p:sp>
        <p:nvSpPr>
          <p:cNvPr id="5" name="Google Shape;3167;p57">
            <a:extLst>
              <a:ext uri="{FF2B5EF4-FFF2-40B4-BE49-F238E27FC236}">
                <a16:creationId xmlns:a16="http://schemas.microsoft.com/office/drawing/2014/main" id="{DAAA3729-150A-CD74-D1BE-B2927830F096}"/>
              </a:ext>
            </a:extLst>
          </p:cNvPr>
          <p:cNvSpPr/>
          <p:nvPr/>
        </p:nvSpPr>
        <p:spPr>
          <a:xfrm>
            <a:off x="3027931" y="3040631"/>
            <a:ext cx="745500" cy="745500"/>
          </a:xfrm>
          <a:prstGeom prst="ellipse">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grpSp>
        <p:nvGrpSpPr>
          <p:cNvPr id="6" name="Google Shape;3168;p57">
            <a:extLst>
              <a:ext uri="{FF2B5EF4-FFF2-40B4-BE49-F238E27FC236}">
                <a16:creationId xmlns:a16="http://schemas.microsoft.com/office/drawing/2014/main" id="{44BD938D-8906-15D1-13D9-70C0FD07C68D}"/>
              </a:ext>
            </a:extLst>
          </p:cNvPr>
          <p:cNvGrpSpPr/>
          <p:nvPr/>
        </p:nvGrpSpPr>
        <p:grpSpPr>
          <a:xfrm>
            <a:off x="3184730" y="3212823"/>
            <a:ext cx="431902" cy="401115"/>
            <a:chOff x="1908575" y="3219600"/>
            <a:chExt cx="990600" cy="920200"/>
          </a:xfrm>
        </p:grpSpPr>
        <p:sp>
          <p:nvSpPr>
            <p:cNvPr id="7" name="Google Shape;3169;p57">
              <a:extLst>
                <a:ext uri="{FF2B5EF4-FFF2-40B4-BE49-F238E27FC236}">
                  <a16:creationId xmlns:a16="http://schemas.microsoft.com/office/drawing/2014/main" id="{EC9FF7AD-A50E-69FA-8CAD-9F7D46213809}"/>
                </a:ext>
              </a:extLst>
            </p:cNvPr>
            <p:cNvSpPr/>
            <p:nvPr/>
          </p:nvSpPr>
          <p:spPr>
            <a:xfrm>
              <a:off x="1908575" y="3219600"/>
              <a:ext cx="990600" cy="920200"/>
            </a:xfrm>
            <a:custGeom>
              <a:avLst/>
              <a:gdLst/>
              <a:ahLst/>
              <a:cxnLst/>
              <a:rect l="l" t="t" r="r" b="b"/>
              <a:pathLst>
                <a:path w="39624" h="36808" extrusionOk="0">
                  <a:moveTo>
                    <a:pt x="28936" y="1590"/>
                  </a:moveTo>
                  <a:cubicBezTo>
                    <a:pt x="29139" y="1590"/>
                    <a:pt x="29342" y="1667"/>
                    <a:pt x="29500" y="1820"/>
                  </a:cubicBezTo>
                  <a:lnTo>
                    <a:pt x="37565" y="9885"/>
                  </a:lnTo>
                  <a:cubicBezTo>
                    <a:pt x="37862" y="10192"/>
                    <a:pt x="37872" y="10670"/>
                    <a:pt x="37586" y="10988"/>
                  </a:cubicBezTo>
                  <a:lnTo>
                    <a:pt x="18411" y="32168"/>
                  </a:lnTo>
                  <a:lnTo>
                    <a:pt x="7217" y="20973"/>
                  </a:lnTo>
                  <a:lnTo>
                    <a:pt x="28397" y="1799"/>
                  </a:lnTo>
                  <a:cubicBezTo>
                    <a:pt x="28551" y="1660"/>
                    <a:pt x="28744" y="1590"/>
                    <a:pt x="28936" y="1590"/>
                  </a:cubicBezTo>
                  <a:close/>
                  <a:moveTo>
                    <a:pt x="7652" y="23658"/>
                  </a:moveTo>
                  <a:lnTo>
                    <a:pt x="15716" y="31722"/>
                  </a:lnTo>
                  <a:cubicBezTo>
                    <a:pt x="15560" y="31713"/>
                    <a:pt x="15405" y="31708"/>
                    <a:pt x="15250" y="31708"/>
                  </a:cubicBezTo>
                  <a:cubicBezTo>
                    <a:pt x="13556" y="31708"/>
                    <a:pt x="11913" y="32288"/>
                    <a:pt x="10591" y="33367"/>
                  </a:cubicBezTo>
                  <a:cubicBezTo>
                    <a:pt x="10580" y="33357"/>
                    <a:pt x="10570" y="33335"/>
                    <a:pt x="10559" y="33325"/>
                  </a:cubicBezTo>
                  <a:lnTo>
                    <a:pt x="6060" y="28815"/>
                  </a:lnTo>
                  <a:cubicBezTo>
                    <a:pt x="6049" y="28804"/>
                    <a:pt x="6028" y="28804"/>
                    <a:pt x="6018" y="28794"/>
                  </a:cubicBezTo>
                  <a:cubicBezTo>
                    <a:pt x="7195" y="27340"/>
                    <a:pt x="7779" y="25515"/>
                    <a:pt x="7652" y="23658"/>
                  </a:cubicBezTo>
                  <a:close/>
                  <a:moveTo>
                    <a:pt x="5487" y="30513"/>
                  </a:moveTo>
                  <a:lnTo>
                    <a:pt x="8872" y="33887"/>
                  </a:lnTo>
                  <a:lnTo>
                    <a:pt x="7662" y="35107"/>
                  </a:lnTo>
                  <a:lnTo>
                    <a:pt x="2484" y="33516"/>
                  </a:lnTo>
                  <a:lnTo>
                    <a:pt x="5487" y="30513"/>
                  </a:lnTo>
                  <a:close/>
                  <a:moveTo>
                    <a:pt x="28937" y="1"/>
                  </a:moveTo>
                  <a:cubicBezTo>
                    <a:pt x="28365" y="1"/>
                    <a:pt x="27792" y="206"/>
                    <a:pt x="27336" y="621"/>
                  </a:cubicBezTo>
                  <a:lnTo>
                    <a:pt x="5529" y="20358"/>
                  </a:lnTo>
                  <a:cubicBezTo>
                    <a:pt x="5137" y="20708"/>
                    <a:pt x="5264" y="21111"/>
                    <a:pt x="5466" y="21536"/>
                  </a:cubicBezTo>
                  <a:cubicBezTo>
                    <a:pt x="6591" y="23775"/>
                    <a:pt x="6145" y="26491"/>
                    <a:pt x="4373" y="28263"/>
                  </a:cubicBezTo>
                  <a:cubicBezTo>
                    <a:pt x="4065" y="28571"/>
                    <a:pt x="4065" y="29080"/>
                    <a:pt x="4373" y="29388"/>
                  </a:cubicBezTo>
                  <a:lnTo>
                    <a:pt x="436" y="33325"/>
                  </a:lnTo>
                  <a:cubicBezTo>
                    <a:pt x="1" y="33749"/>
                    <a:pt x="181" y="34481"/>
                    <a:pt x="765" y="34651"/>
                  </a:cubicBezTo>
                  <a:lnTo>
                    <a:pt x="7652" y="36773"/>
                  </a:lnTo>
                  <a:cubicBezTo>
                    <a:pt x="7727" y="36797"/>
                    <a:pt x="7805" y="36808"/>
                    <a:pt x="7883" y="36808"/>
                  </a:cubicBezTo>
                  <a:cubicBezTo>
                    <a:pt x="8089" y="36808"/>
                    <a:pt x="8293" y="36729"/>
                    <a:pt x="8448" y="36582"/>
                  </a:cubicBezTo>
                  <a:lnTo>
                    <a:pt x="9997" y="35022"/>
                  </a:lnTo>
                  <a:cubicBezTo>
                    <a:pt x="10151" y="35176"/>
                    <a:pt x="10355" y="35253"/>
                    <a:pt x="10559" y="35253"/>
                  </a:cubicBezTo>
                  <a:cubicBezTo>
                    <a:pt x="10763" y="35253"/>
                    <a:pt x="10968" y="35176"/>
                    <a:pt x="11122" y="35022"/>
                  </a:cubicBezTo>
                  <a:cubicBezTo>
                    <a:pt x="12240" y="33904"/>
                    <a:pt x="13735" y="33314"/>
                    <a:pt x="15249" y="33314"/>
                  </a:cubicBezTo>
                  <a:cubicBezTo>
                    <a:pt x="16133" y="33314"/>
                    <a:pt x="17024" y="33515"/>
                    <a:pt x="17849" y="33930"/>
                  </a:cubicBezTo>
                  <a:cubicBezTo>
                    <a:pt x="17993" y="33992"/>
                    <a:pt x="18232" y="34121"/>
                    <a:pt x="18489" y="34121"/>
                  </a:cubicBezTo>
                  <a:cubicBezTo>
                    <a:pt x="18669" y="34121"/>
                    <a:pt x="18857" y="34058"/>
                    <a:pt x="19027" y="33866"/>
                  </a:cubicBezTo>
                  <a:lnTo>
                    <a:pt x="38764" y="12060"/>
                  </a:lnTo>
                  <a:cubicBezTo>
                    <a:pt x="39623" y="11115"/>
                    <a:pt x="39591" y="9662"/>
                    <a:pt x="38690" y="8760"/>
                  </a:cubicBezTo>
                  <a:lnTo>
                    <a:pt x="30625" y="695"/>
                  </a:lnTo>
                  <a:cubicBezTo>
                    <a:pt x="30159" y="235"/>
                    <a:pt x="29549" y="1"/>
                    <a:pt x="289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8" name="Google Shape;3170;p57">
              <a:extLst>
                <a:ext uri="{FF2B5EF4-FFF2-40B4-BE49-F238E27FC236}">
                  <a16:creationId xmlns:a16="http://schemas.microsoft.com/office/drawing/2014/main" id="{D1A54694-E4AB-1DCC-CF04-9FBDAC2F8856}"/>
                </a:ext>
              </a:extLst>
            </p:cNvPr>
            <p:cNvSpPr/>
            <p:nvPr/>
          </p:nvSpPr>
          <p:spPr>
            <a:xfrm>
              <a:off x="2196950" y="3355125"/>
              <a:ext cx="562675" cy="558550"/>
            </a:xfrm>
            <a:custGeom>
              <a:avLst/>
              <a:gdLst/>
              <a:ahLst/>
              <a:cxnLst/>
              <a:rect l="l" t="t" r="r" b="b"/>
              <a:pathLst>
                <a:path w="22507" h="22342" extrusionOk="0">
                  <a:moveTo>
                    <a:pt x="16702" y="1906"/>
                  </a:moveTo>
                  <a:lnTo>
                    <a:pt x="20533" y="5737"/>
                  </a:lnTo>
                  <a:lnTo>
                    <a:pt x="7269" y="20391"/>
                  </a:lnTo>
                  <a:lnTo>
                    <a:pt x="2038" y="15170"/>
                  </a:lnTo>
                  <a:lnTo>
                    <a:pt x="16702" y="1906"/>
                  </a:lnTo>
                  <a:close/>
                  <a:moveTo>
                    <a:pt x="16731" y="0"/>
                  </a:moveTo>
                  <a:cubicBezTo>
                    <a:pt x="16540" y="0"/>
                    <a:pt x="16348" y="69"/>
                    <a:pt x="16193" y="208"/>
                  </a:cubicBezTo>
                  <a:lnTo>
                    <a:pt x="361" y="14544"/>
                  </a:lnTo>
                  <a:cubicBezTo>
                    <a:pt x="22" y="14852"/>
                    <a:pt x="0" y="15372"/>
                    <a:pt x="329" y="15701"/>
                  </a:cubicBezTo>
                  <a:lnTo>
                    <a:pt x="6728" y="22110"/>
                  </a:lnTo>
                  <a:cubicBezTo>
                    <a:pt x="6882" y="22264"/>
                    <a:pt x="7086" y="22341"/>
                    <a:pt x="7290" y="22341"/>
                  </a:cubicBezTo>
                  <a:cubicBezTo>
                    <a:pt x="7508" y="22341"/>
                    <a:pt x="7726" y="22253"/>
                    <a:pt x="7885" y="22078"/>
                  </a:cubicBezTo>
                  <a:lnTo>
                    <a:pt x="22220" y="6236"/>
                  </a:lnTo>
                  <a:cubicBezTo>
                    <a:pt x="22507" y="5928"/>
                    <a:pt x="22496" y="5440"/>
                    <a:pt x="22199" y="5143"/>
                  </a:cubicBezTo>
                  <a:lnTo>
                    <a:pt x="17286" y="230"/>
                  </a:lnTo>
                  <a:cubicBezTo>
                    <a:pt x="17133" y="77"/>
                    <a:pt x="16933" y="0"/>
                    <a:pt x="167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grpSp>
      <p:sp>
        <p:nvSpPr>
          <p:cNvPr id="9" name="Google Shape;3171;p57">
            <a:extLst>
              <a:ext uri="{FF2B5EF4-FFF2-40B4-BE49-F238E27FC236}">
                <a16:creationId xmlns:a16="http://schemas.microsoft.com/office/drawing/2014/main" id="{2C2A1683-CAAB-A87D-395E-25DCBD13AB8C}"/>
              </a:ext>
            </a:extLst>
          </p:cNvPr>
          <p:cNvSpPr/>
          <p:nvPr/>
        </p:nvSpPr>
        <p:spPr>
          <a:xfrm>
            <a:off x="5726534" y="3040631"/>
            <a:ext cx="745500" cy="745500"/>
          </a:xfrm>
          <a:prstGeom prst="ellipse">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10" name="Google Shape;3172;p57">
            <a:extLst>
              <a:ext uri="{FF2B5EF4-FFF2-40B4-BE49-F238E27FC236}">
                <a16:creationId xmlns:a16="http://schemas.microsoft.com/office/drawing/2014/main" id="{2BB771AC-8338-CC84-D66E-C2DFBD6AF4EA}"/>
              </a:ext>
            </a:extLst>
          </p:cNvPr>
          <p:cNvSpPr/>
          <p:nvPr/>
        </p:nvSpPr>
        <p:spPr>
          <a:xfrm>
            <a:off x="5897589" y="3239111"/>
            <a:ext cx="403389" cy="348540"/>
          </a:xfrm>
          <a:custGeom>
            <a:avLst/>
            <a:gdLst/>
            <a:ahLst/>
            <a:cxnLst/>
            <a:rect l="l" t="t" r="r" b="b"/>
            <a:pathLst>
              <a:path w="41533" h="35895" extrusionOk="0">
                <a:moveTo>
                  <a:pt x="31720" y="0"/>
                </a:moveTo>
                <a:cubicBezTo>
                  <a:pt x="29456" y="0"/>
                  <a:pt x="27193" y="855"/>
                  <a:pt x="25457" y="2564"/>
                </a:cubicBezTo>
                <a:lnTo>
                  <a:pt x="8171" y="19850"/>
                </a:lnTo>
                <a:cubicBezTo>
                  <a:pt x="5783" y="22280"/>
                  <a:pt x="5804" y="26196"/>
                  <a:pt x="8213" y="28604"/>
                </a:cubicBezTo>
                <a:cubicBezTo>
                  <a:pt x="9431" y="29822"/>
                  <a:pt x="11025" y="30432"/>
                  <a:pt x="12619" y="30432"/>
                </a:cubicBezTo>
                <a:cubicBezTo>
                  <a:pt x="14192" y="30432"/>
                  <a:pt x="15766" y="29838"/>
                  <a:pt x="16978" y="28647"/>
                </a:cubicBezTo>
                <a:lnTo>
                  <a:pt x="34253" y="11372"/>
                </a:lnTo>
                <a:cubicBezTo>
                  <a:pt x="35665" y="10003"/>
                  <a:pt x="35675" y="7753"/>
                  <a:pt x="34296" y="6374"/>
                </a:cubicBezTo>
                <a:cubicBezTo>
                  <a:pt x="33607" y="5685"/>
                  <a:pt x="32708" y="5343"/>
                  <a:pt x="31809" y="5343"/>
                </a:cubicBezTo>
                <a:cubicBezTo>
                  <a:pt x="30893" y="5343"/>
                  <a:pt x="29978" y="5699"/>
                  <a:pt x="29287" y="6406"/>
                </a:cubicBezTo>
                <a:lnTo>
                  <a:pt x="12012" y="23681"/>
                </a:lnTo>
                <a:cubicBezTo>
                  <a:pt x="11427" y="24258"/>
                  <a:pt x="11962" y="25059"/>
                  <a:pt x="12579" y="25059"/>
                </a:cubicBezTo>
                <a:cubicBezTo>
                  <a:pt x="12767" y="25059"/>
                  <a:pt x="12963" y="24984"/>
                  <a:pt x="13137" y="24806"/>
                </a:cubicBezTo>
                <a:lnTo>
                  <a:pt x="30412" y="7531"/>
                </a:lnTo>
                <a:cubicBezTo>
                  <a:pt x="30790" y="7131"/>
                  <a:pt x="31299" y="6929"/>
                  <a:pt x="31809" y="6929"/>
                </a:cubicBezTo>
                <a:cubicBezTo>
                  <a:pt x="32302" y="6929"/>
                  <a:pt x="32795" y="7118"/>
                  <a:pt x="33171" y="7499"/>
                </a:cubicBezTo>
                <a:cubicBezTo>
                  <a:pt x="33935" y="8263"/>
                  <a:pt x="33914" y="9504"/>
                  <a:pt x="33128" y="10247"/>
                </a:cubicBezTo>
                <a:lnTo>
                  <a:pt x="15853" y="27522"/>
                </a:lnTo>
                <a:cubicBezTo>
                  <a:pt x="14946" y="28450"/>
                  <a:pt x="13746" y="28915"/>
                  <a:pt x="12546" y="28915"/>
                </a:cubicBezTo>
                <a:cubicBezTo>
                  <a:pt x="11359" y="28915"/>
                  <a:pt x="10171" y="28461"/>
                  <a:pt x="9264" y="27554"/>
                </a:cubicBezTo>
                <a:cubicBezTo>
                  <a:pt x="7439" y="25729"/>
                  <a:pt x="7460" y="22768"/>
                  <a:pt x="9306" y="20975"/>
                </a:cubicBezTo>
                <a:lnTo>
                  <a:pt x="26581" y="3700"/>
                </a:lnTo>
                <a:cubicBezTo>
                  <a:pt x="28015" y="2234"/>
                  <a:pt x="29912" y="1502"/>
                  <a:pt x="31811" y="1502"/>
                </a:cubicBezTo>
                <a:cubicBezTo>
                  <a:pt x="33692" y="1502"/>
                  <a:pt x="35576" y="2221"/>
                  <a:pt x="37012" y="3657"/>
                </a:cubicBezTo>
                <a:cubicBezTo>
                  <a:pt x="39898" y="6533"/>
                  <a:pt x="39877" y="11223"/>
                  <a:pt x="36970" y="14088"/>
                </a:cubicBezTo>
                <a:lnTo>
                  <a:pt x="19695" y="31363"/>
                </a:lnTo>
                <a:cubicBezTo>
                  <a:pt x="17726" y="33326"/>
                  <a:pt x="15150" y="34308"/>
                  <a:pt x="12574" y="34308"/>
                </a:cubicBezTo>
                <a:cubicBezTo>
                  <a:pt x="9999" y="34308"/>
                  <a:pt x="7423" y="33326"/>
                  <a:pt x="5454" y="31363"/>
                </a:cubicBezTo>
                <a:cubicBezTo>
                  <a:pt x="1528" y="27426"/>
                  <a:pt x="1528" y="21060"/>
                  <a:pt x="5465" y="17123"/>
                </a:cubicBezTo>
                <a:lnTo>
                  <a:pt x="16978" y="5610"/>
                </a:lnTo>
                <a:cubicBezTo>
                  <a:pt x="17318" y="5302"/>
                  <a:pt x="17328" y="4782"/>
                  <a:pt x="17010" y="4453"/>
                </a:cubicBezTo>
                <a:cubicBezTo>
                  <a:pt x="16851" y="4299"/>
                  <a:pt x="16647" y="4222"/>
                  <a:pt x="16444" y="4222"/>
                </a:cubicBezTo>
                <a:cubicBezTo>
                  <a:pt x="16228" y="4222"/>
                  <a:pt x="16012" y="4310"/>
                  <a:pt x="15853" y="4485"/>
                </a:cubicBezTo>
                <a:lnTo>
                  <a:pt x="4330" y="15998"/>
                </a:lnTo>
                <a:cubicBezTo>
                  <a:pt x="998" y="19330"/>
                  <a:pt x="0" y="24349"/>
                  <a:pt x="1804" y="28700"/>
                </a:cubicBezTo>
                <a:cubicBezTo>
                  <a:pt x="3605" y="33053"/>
                  <a:pt x="7847" y="35894"/>
                  <a:pt x="12548" y="35894"/>
                </a:cubicBezTo>
                <a:cubicBezTo>
                  <a:pt x="12557" y="35894"/>
                  <a:pt x="12566" y="35894"/>
                  <a:pt x="12574" y="35894"/>
                </a:cubicBezTo>
                <a:cubicBezTo>
                  <a:pt x="12588" y="35894"/>
                  <a:pt x="12601" y="35894"/>
                  <a:pt x="12614" y="35894"/>
                </a:cubicBezTo>
                <a:cubicBezTo>
                  <a:pt x="15698" y="35894"/>
                  <a:pt x="18643" y="34665"/>
                  <a:pt x="20819" y="32488"/>
                </a:cubicBezTo>
                <a:lnTo>
                  <a:pt x="38094" y="15213"/>
                </a:lnTo>
                <a:cubicBezTo>
                  <a:pt x="41533" y="11711"/>
                  <a:pt x="41511" y="6087"/>
                  <a:pt x="38041" y="2618"/>
                </a:cubicBezTo>
                <a:cubicBezTo>
                  <a:pt x="36297" y="873"/>
                  <a:pt x="34009" y="0"/>
                  <a:pt x="317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11" name="Google Shape;3173;p57">
            <a:extLst>
              <a:ext uri="{FF2B5EF4-FFF2-40B4-BE49-F238E27FC236}">
                <a16:creationId xmlns:a16="http://schemas.microsoft.com/office/drawing/2014/main" id="{22930B26-1DF7-9368-9FF4-4945C147C939}"/>
              </a:ext>
            </a:extLst>
          </p:cNvPr>
          <p:cNvSpPr/>
          <p:nvPr/>
        </p:nvSpPr>
        <p:spPr>
          <a:xfrm>
            <a:off x="8425137" y="3056250"/>
            <a:ext cx="745500" cy="745500"/>
          </a:xfrm>
          <a:prstGeom prst="ellipse">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tx1"/>
              </a:solidFill>
              <a:latin typeface="UTM Avo" panose="02040603050506020204" pitchFamily="18"/>
            </a:endParaRPr>
          </a:p>
        </p:txBody>
      </p:sp>
      <p:grpSp>
        <p:nvGrpSpPr>
          <p:cNvPr id="12" name="Google Shape;3174;p57">
            <a:extLst>
              <a:ext uri="{FF2B5EF4-FFF2-40B4-BE49-F238E27FC236}">
                <a16:creationId xmlns:a16="http://schemas.microsoft.com/office/drawing/2014/main" id="{5A1719F6-E5B2-D4D2-8A84-117F72EB207E}"/>
              </a:ext>
            </a:extLst>
          </p:cNvPr>
          <p:cNvGrpSpPr/>
          <p:nvPr/>
        </p:nvGrpSpPr>
        <p:grpSpPr>
          <a:xfrm>
            <a:off x="8634046" y="3211770"/>
            <a:ext cx="327694" cy="403222"/>
            <a:chOff x="3040275" y="1342600"/>
            <a:chExt cx="775975" cy="955050"/>
          </a:xfrm>
        </p:grpSpPr>
        <p:sp>
          <p:nvSpPr>
            <p:cNvPr id="13" name="Google Shape;3175;p57">
              <a:extLst>
                <a:ext uri="{FF2B5EF4-FFF2-40B4-BE49-F238E27FC236}">
                  <a16:creationId xmlns:a16="http://schemas.microsoft.com/office/drawing/2014/main" id="{86307B93-9085-C348-6825-59CCF889D7C1}"/>
                </a:ext>
              </a:extLst>
            </p:cNvPr>
            <p:cNvSpPr/>
            <p:nvPr/>
          </p:nvSpPr>
          <p:spPr>
            <a:xfrm>
              <a:off x="3040275" y="1342600"/>
              <a:ext cx="775975" cy="955050"/>
            </a:xfrm>
            <a:custGeom>
              <a:avLst/>
              <a:gdLst/>
              <a:ahLst/>
              <a:cxnLst/>
              <a:rect l="l" t="t" r="r" b="b"/>
              <a:pathLst>
                <a:path w="31039" h="38202" extrusionOk="0">
                  <a:moveTo>
                    <a:pt x="28651" y="1593"/>
                  </a:moveTo>
                  <a:cubicBezTo>
                    <a:pt x="29086" y="1593"/>
                    <a:pt x="29447" y="1953"/>
                    <a:pt x="29447" y="2388"/>
                  </a:cubicBezTo>
                  <a:lnTo>
                    <a:pt x="29447" y="35814"/>
                  </a:lnTo>
                  <a:cubicBezTo>
                    <a:pt x="29447" y="36249"/>
                    <a:pt x="29086" y="36609"/>
                    <a:pt x="28651" y="36609"/>
                  </a:cubicBezTo>
                  <a:lnTo>
                    <a:pt x="2388" y="36609"/>
                  </a:lnTo>
                  <a:cubicBezTo>
                    <a:pt x="1942" y="36609"/>
                    <a:pt x="1592" y="36249"/>
                    <a:pt x="1592" y="35814"/>
                  </a:cubicBezTo>
                  <a:lnTo>
                    <a:pt x="1592" y="2388"/>
                  </a:lnTo>
                  <a:cubicBezTo>
                    <a:pt x="1592" y="1953"/>
                    <a:pt x="1942" y="1593"/>
                    <a:pt x="2388" y="1593"/>
                  </a:cubicBezTo>
                  <a:close/>
                  <a:moveTo>
                    <a:pt x="2388" y="1"/>
                  </a:moveTo>
                  <a:cubicBezTo>
                    <a:pt x="1062" y="1"/>
                    <a:pt x="0" y="1073"/>
                    <a:pt x="0" y="2388"/>
                  </a:cubicBezTo>
                  <a:lnTo>
                    <a:pt x="0" y="35814"/>
                  </a:lnTo>
                  <a:cubicBezTo>
                    <a:pt x="0" y="37129"/>
                    <a:pt x="1062" y="38201"/>
                    <a:pt x="2388" y="38201"/>
                  </a:cubicBezTo>
                  <a:lnTo>
                    <a:pt x="28651" y="38201"/>
                  </a:lnTo>
                  <a:cubicBezTo>
                    <a:pt x="29967" y="38201"/>
                    <a:pt x="31038" y="37129"/>
                    <a:pt x="31038" y="35814"/>
                  </a:cubicBezTo>
                  <a:lnTo>
                    <a:pt x="31038" y="2388"/>
                  </a:lnTo>
                  <a:cubicBezTo>
                    <a:pt x="31038" y="1073"/>
                    <a:pt x="29967" y="1"/>
                    <a:pt x="286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14" name="Google Shape;3176;p57">
              <a:extLst>
                <a:ext uri="{FF2B5EF4-FFF2-40B4-BE49-F238E27FC236}">
                  <a16:creationId xmlns:a16="http://schemas.microsoft.com/office/drawing/2014/main" id="{22793C49-DB51-AA61-E3C7-071E403DB7EC}"/>
                </a:ext>
              </a:extLst>
            </p:cNvPr>
            <p:cNvSpPr/>
            <p:nvPr/>
          </p:nvSpPr>
          <p:spPr>
            <a:xfrm>
              <a:off x="3139750" y="1481875"/>
              <a:ext cx="159200" cy="159200"/>
            </a:xfrm>
            <a:custGeom>
              <a:avLst/>
              <a:gdLst/>
              <a:ahLst/>
              <a:cxnLst/>
              <a:rect l="l" t="t" r="r" b="b"/>
              <a:pathLst>
                <a:path w="6368" h="6368" extrusionOk="0">
                  <a:moveTo>
                    <a:pt x="4776" y="1592"/>
                  </a:moveTo>
                  <a:lnTo>
                    <a:pt x="4776" y="4776"/>
                  </a:lnTo>
                  <a:lnTo>
                    <a:pt x="1592" y="4776"/>
                  </a:lnTo>
                  <a:lnTo>
                    <a:pt x="1592" y="1592"/>
                  </a:lnTo>
                  <a:close/>
                  <a:moveTo>
                    <a:pt x="797" y="1"/>
                  </a:moveTo>
                  <a:cubicBezTo>
                    <a:pt x="351" y="1"/>
                    <a:pt x="1" y="362"/>
                    <a:pt x="1" y="797"/>
                  </a:cubicBezTo>
                  <a:lnTo>
                    <a:pt x="1" y="5572"/>
                  </a:lnTo>
                  <a:cubicBezTo>
                    <a:pt x="1" y="6007"/>
                    <a:pt x="351" y="6367"/>
                    <a:pt x="797" y="6367"/>
                  </a:cubicBezTo>
                  <a:lnTo>
                    <a:pt x="5572" y="6367"/>
                  </a:lnTo>
                  <a:cubicBezTo>
                    <a:pt x="6007" y="6367"/>
                    <a:pt x="6367" y="6007"/>
                    <a:pt x="6367" y="5572"/>
                  </a:cubicBezTo>
                  <a:lnTo>
                    <a:pt x="6367" y="797"/>
                  </a:lnTo>
                  <a:cubicBezTo>
                    <a:pt x="6367" y="362"/>
                    <a:pt x="6007" y="1"/>
                    <a:pt x="55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15" name="Google Shape;3177;p57">
              <a:extLst>
                <a:ext uri="{FF2B5EF4-FFF2-40B4-BE49-F238E27FC236}">
                  <a16:creationId xmlns:a16="http://schemas.microsoft.com/office/drawing/2014/main" id="{DB7115CA-5B7C-015C-554A-96B1AF401577}"/>
                </a:ext>
              </a:extLst>
            </p:cNvPr>
            <p:cNvSpPr/>
            <p:nvPr/>
          </p:nvSpPr>
          <p:spPr>
            <a:xfrm>
              <a:off x="3139750" y="1740525"/>
              <a:ext cx="159200" cy="159200"/>
            </a:xfrm>
            <a:custGeom>
              <a:avLst/>
              <a:gdLst/>
              <a:ahLst/>
              <a:cxnLst/>
              <a:rect l="l" t="t" r="r" b="b"/>
              <a:pathLst>
                <a:path w="6368" h="6368" extrusionOk="0">
                  <a:moveTo>
                    <a:pt x="4776" y="1592"/>
                  </a:moveTo>
                  <a:lnTo>
                    <a:pt x="4776" y="4776"/>
                  </a:lnTo>
                  <a:lnTo>
                    <a:pt x="1592" y="4776"/>
                  </a:lnTo>
                  <a:lnTo>
                    <a:pt x="1592" y="1592"/>
                  </a:lnTo>
                  <a:close/>
                  <a:moveTo>
                    <a:pt x="797" y="1"/>
                  </a:moveTo>
                  <a:cubicBezTo>
                    <a:pt x="351" y="1"/>
                    <a:pt x="1" y="361"/>
                    <a:pt x="1" y="796"/>
                  </a:cubicBezTo>
                  <a:lnTo>
                    <a:pt x="1" y="5572"/>
                  </a:lnTo>
                  <a:cubicBezTo>
                    <a:pt x="1" y="6007"/>
                    <a:pt x="351" y="6367"/>
                    <a:pt x="797" y="6367"/>
                  </a:cubicBezTo>
                  <a:lnTo>
                    <a:pt x="5572" y="6367"/>
                  </a:lnTo>
                  <a:cubicBezTo>
                    <a:pt x="6007" y="6367"/>
                    <a:pt x="6367" y="6007"/>
                    <a:pt x="6367" y="5572"/>
                  </a:cubicBezTo>
                  <a:lnTo>
                    <a:pt x="6367" y="796"/>
                  </a:lnTo>
                  <a:cubicBezTo>
                    <a:pt x="6367" y="361"/>
                    <a:pt x="6007" y="1"/>
                    <a:pt x="55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16" name="Google Shape;3178;p57">
              <a:extLst>
                <a:ext uri="{FF2B5EF4-FFF2-40B4-BE49-F238E27FC236}">
                  <a16:creationId xmlns:a16="http://schemas.microsoft.com/office/drawing/2014/main" id="{EDCF3F30-1A6F-51BC-4FA8-98AD6C7D0F14}"/>
                </a:ext>
              </a:extLst>
            </p:cNvPr>
            <p:cNvSpPr/>
            <p:nvPr/>
          </p:nvSpPr>
          <p:spPr>
            <a:xfrm>
              <a:off x="3139750" y="1999175"/>
              <a:ext cx="159200" cy="159200"/>
            </a:xfrm>
            <a:custGeom>
              <a:avLst/>
              <a:gdLst/>
              <a:ahLst/>
              <a:cxnLst/>
              <a:rect l="l" t="t" r="r" b="b"/>
              <a:pathLst>
                <a:path w="6368" h="6368" extrusionOk="0">
                  <a:moveTo>
                    <a:pt x="4776" y="1592"/>
                  </a:moveTo>
                  <a:lnTo>
                    <a:pt x="4776" y="4776"/>
                  </a:lnTo>
                  <a:lnTo>
                    <a:pt x="1592" y="4776"/>
                  </a:lnTo>
                  <a:lnTo>
                    <a:pt x="1592" y="1592"/>
                  </a:lnTo>
                  <a:close/>
                  <a:moveTo>
                    <a:pt x="797" y="1"/>
                  </a:moveTo>
                  <a:cubicBezTo>
                    <a:pt x="351" y="1"/>
                    <a:pt x="1" y="361"/>
                    <a:pt x="1" y="796"/>
                  </a:cubicBezTo>
                  <a:lnTo>
                    <a:pt x="1" y="5571"/>
                  </a:lnTo>
                  <a:cubicBezTo>
                    <a:pt x="1" y="6006"/>
                    <a:pt x="351" y="6367"/>
                    <a:pt x="797" y="6367"/>
                  </a:cubicBezTo>
                  <a:lnTo>
                    <a:pt x="5572" y="6367"/>
                  </a:lnTo>
                  <a:cubicBezTo>
                    <a:pt x="6007" y="6367"/>
                    <a:pt x="6367" y="6006"/>
                    <a:pt x="6367" y="5571"/>
                  </a:cubicBezTo>
                  <a:lnTo>
                    <a:pt x="6367" y="796"/>
                  </a:lnTo>
                  <a:cubicBezTo>
                    <a:pt x="6367" y="361"/>
                    <a:pt x="6007" y="1"/>
                    <a:pt x="55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17" name="Google Shape;3179;p57">
              <a:extLst>
                <a:ext uri="{FF2B5EF4-FFF2-40B4-BE49-F238E27FC236}">
                  <a16:creationId xmlns:a16="http://schemas.microsoft.com/office/drawing/2014/main" id="{2F840403-359D-F1AA-46BA-B10B33C44EB6}"/>
                </a:ext>
              </a:extLst>
            </p:cNvPr>
            <p:cNvSpPr/>
            <p:nvPr/>
          </p:nvSpPr>
          <p:spPr>
            <a:xfrm>
              <a:off x="3358600" y="1541575"/>
              <a:ext cx="357900" cy="39800"/>
            </a:xfrm>
            <a:custGeom>
              <a:avLst/>
              <a:gdLst/>
              <a:ahLst/>
              <a:cxnLst/>
              <a:rect l="l" t="t" r="r" b="b"/>
              <a:pathLst>
                <a:path w="14316" h="1592" extrusionOk="0">
                  <a:moveTo>
                    <a:pt x="797" y="0"/>
                  </a:moveTo>
                  <a:cubicBezTo>
                    <a:pt x="351" y="0"/>
                    <a:pt x="1" y="361"/>
                    <a:pt x="1" y="796"/>
                  </a:cubicBezTo>
                  <a:cubicBezTo>
                    <a:pt x="1" y="1231"/>
                    <a:pt x="351" y="1592"/>
                    <a:pt x="797" y="1592"/>
                  </a:cubicBezTo>
                  <a:lnTo>
                    <a:pt x="13530" y="1592"/>
                  </a:lnTo>
                  <a:cubicBezTo>
                    <a:pt x="13965" y="1592"/>
                    <a:pt x="14316" y="1231"/>
                    <a:pt x="14316" y="796"/>
                  </a:cubicBezTo>
                  <a:cubicBezTo>
                    <a:pt x="14316" y="361"/>
                    <a:pt x="13965" y="0"/>
                    <a:pt x="135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18" name="Google Shape;3180;p57">
              <a:extLst>
                <a:ext uri="{FF2B5EF4-FFF2-40B4-BE49-F238E27FC236}">
                  <a16:creationId xmlns:a16="http://schemas.microsoft.com/office/drawing/2014/main" id="{F1BB6BB4-2ED7-2135-5F07-FE4245B7B451}"/>
                </a:ext>
              </a:extLst>
            </p:cNvPr>
            <p:cNvSpPr/>
            <p:nvPr/>
          </p:nvSpPr>
          <p:spPr>
            <a:xfrm>
              <a:off x="3358600" y="1800225"/>
              <a:ext cx="357900" cy="39800"/>
            </a:xfrm>
            <a:custGeom>
              <a:avLst/>
              <a:gdLst/>
              <a:ahLst/>
              <a:cxnLst/>
              <a:rect l="l" t="t" r="r" b="b"/>
              <a:pathLst>
                <a:path w="14316" h="1592" extrusionOk="0">
                  <a:moveTo>
                    <a:pt x="797" y="0"/>
                  </a:moveTo>
                  <a:cubicBezTo>
                    <a:pt x="351" y="0"/>
                    <a:pt x="1" y="361"/>
                    <a:pt x="1" y="796"/>
                  </a:cubicBezTo>
                  <a:cubicBezTo>
                    <a:pt x="1" y="1231"/>
                    <a:pt x="351" y="1592"/>
                    <a:pt x="797" y="1592"/>
                  </a:cubicBezTo>
                  <a:lnTo>
                    <a:pt x="13530" y="1592"/>
                  </a:lnTo>
                  <a:cubicBezTo>
                    <a:pt x="13965" y="1592"/>
                    <a:pt x="14316" y="1231"/>
                    <a:pt x="14316" y="796"/>
                  </a:cubicBezTo>
                  <a:cubicBezTo>
                    <a:pt x="14316" y="361"/>
                    <a:pt x="13965" y="0"/>
                    <a:pt x="135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19" name="Google Shape;3181;p57">
              <a:extLst>
                <a:ext uri="{FF2B5EF4-FFF2-40B4-BE49-F238E27FC236}">
                  <a16:creationId xmlns:a16="http://schemas.microsoft.com/office/drawing/2014/main" id="{D83C7078-71A5-AAE1-3126-6893610E6C83}"/>
                </a:ext>
              </a:extLst>
            </p:cNvPr>
            <p:cNvSpPr/>
            <p:nvPr/>
          </p:nvSpPr>
          <p:spPr>
            <a:xfrm>
              <a:off x="3358600" y="2058875"/>
              <a:ext cx="357900" cy="39800"/>
            </a:xfrm>
            <a:custGeom>
              <a:avLst/>
              <a:gdLst/>
              <a:ahLst/>
              <a:cxnLst/>
              <a:rect l="l" t="t" r="r" b="b"/>
              <a:pathLst>
                <a:path w="14316" h="1592" extrusionOk="0">
                  <a:moveTo>
                    <a:pt x="797" y="0"/>
                  </a:moveTo>
                  <a:cubicBezTo>
                    <a:pt x="351" y="0"/>
                    <a:pt x="1" y="361"/>
                    <a:pt x="1" y="796"/>
                  </a:cubicBezTo>
                  <a:cubicBezTo>
                    <a:pt x="1" y="1231"/>
                    <a:pt x="351" y="1592"/>
                    <a:pt x="797" y="1592"/>
                  </a:cubicBezTo>
                  <a:lnTo>
                    <a:pt x="13530" y="1592"/>
                  </a:lnTo>
                  <a:cubicBezTo>
                    <a:pt x="13965" y="1592"/>
                    <a:pt x="14316" y="1231"/>
                    <a:pt x="14316" y="796"/>
                  </a:cubicBezTo>
                  <a:cubicBezTo>
                    <a:pt x="14316" y="361"/>
                    <a:pt x="13965" y="0"/>
                    <a:pt x="135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grpSp>
      <p:sp>
        <p:nvSpPr>
          <p:cNvPr id="20" name="TextBox 19">
            <a:extLst>
              <a:ext uri="{FF2B5EF4-FFF2-40B4-BE49-F238E27FC236}">
                <a16:creationId xmlns:a16="http://schemas.microsoft.com/office/drawing/2014/main" id="{7E1F5B5A-7FA7-09B9-D1B5-4F1963633935}"/>
              </a:ext>
            </a:extLst>
          </p:cNvPr>
          <p:cNvSpPr txBox="1"/>
          <p:nvPr/>
        </p:nvSpPr>
        <p:spPr>
          <a:xfrm>
            <a:off x="2596100" y="3948802"/>
            <a:ext cx="1603400" cy="1411925"/>
          </a:xfrm>
          <a:prstGeom prst="rect">
            <a:avLst/>
          </a:prstGeom>
          <a:noFill/>
        </p:spPr>
        <p:txBody>
          <a:bodyPr wrap="square" rtlCol="0">
            <a:spAutoFit/>
          </a:bodyPr>
          <a:lstStyle/>
          <a:p>
            <a:pPr algn="ctr">
              <a:lnSpc>
                <a:spcPct val="150000"/>
              </a:lnSpc>
            </a:pPr>
            <a:r>
              <a:rPr lang="en-US" sz="2000" dirty="0" err="1">
                <a:solidFill>
                  <a:schemeClr val="tx1"/>
                </a:solidFill>
                <a:latin typeface="UTM Avo" panose="02040603050506020204" pitchFamily="18"/>
              </a:rPr>
              <a:t>Ôn</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tập</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kiến</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thức</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đã</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học</a:t>
            </a:r>
            <a:endParaRPr lang="en-US" sz="2000" dirty="0">
              <a:solidFill>
                <a:schemeClr val="tx1"/>
              </a:solidFill>
              <a:latin typeface="UTM Avo" panose="02040603050506020204" pitchFamily="18"/>
            </a:endParaRPr>
          </a:p>
        </p:txBody>
      </p:sp>
      <p:sp>
        <p:nvSpPr>
          <p:cNvPr id="21" name="TextBox 20">
            <a:extLst>
              <a:ext uri="{FF2B5EF4-FFF2-40B4-BE49-F238E27FC236}">
                <a16:creationId xmlns:a16="http://schemas.microsoft.com/office/drawing/2014/main" id="{476AB6E1-C6D6-A389-B5B6-7B7CCF8C0C09}"/>
              </a:ext>
            </a:extLst>
          </p:cNvPr>
          <p:cNvSpPr txBox="1"/>
          <p:nvPr/>
        </p:nvSpPr>
        <p:spPr>
          <a:xfrm>
            <a:off x="4741768" y="3948802"/>
            <a:ext cx="2738033" cy="1878143"/>
          </a:xfrm>
          <a:prstGeom prst="rect">
            <a:avLst/>
          </a:prstGeom>
          <a:noFill/>
        </p:spPr>
        <p:txBody>
          <a:bodyPr wrap="square" rtlCol="0">
            <a:spAutoFit/>
          </a:bodyPr>
          <a:lstStyle/>
          <a:p>
            <a:pPr algn="ctr">
              <a:lnSpc>
                <a:spcPct val="150000"/>
              </a:lnSpc>
            </a:pPr>
            <a:r>
              <a:rPr lang="en-US" sz="2000" dirty="0" err="1">
                <a:solidFill>
                  <a:schemeClr val="tx1"/>
                </a:solidFill>
                <a:latin typeface="UTM Avo" panose="02040603050506020204" pitchFamily="18"/>
              </a:rPr>
              <a:t>Tìm</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hiểu</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nguyên</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tố</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hóa</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học</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trong</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phần</a:t>
            </a:r>
            <a:r>
              <a:rPr lang="en-US" sz="2000" dirty="0">
                <a:solidFill>
                  <a:schemeClr val="tx1"/>
                </a:solidFill>
                <a:latin typeface="UTM Avo" panose="02040603050506020204" pitchFamily="18"/>
              </a:rPr>
              <a:t> </a:t>
            </a:r>
            <a:r>
              <a:rPr lang="en-US" sz="2000" b="1" dirty="0" err="1">
                <a:solidFill>
                  <a:schemeClr val="tx1"/>
                </a:solidFill>
                <a:latin typeface="UTM Avo" panose="02040603050506020204" pitchFamily="18"/>
              </a:rPr>
              <a:t>Tìm</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hiểu</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thêm</a:t>
            </a:r>
            <a:r>
              <a:rPr lang="en-US" sz="2000" dirty="0">
                <a:solidFill>
                  <a:schemeClr val="tx1"/>
                </a:solidFill>
                <a:latin typeface="UTM Avo" panose="02040603050506020204" pitchFamily="18"/>
              </a:rPr>
              <a:t> SGK </a:t>
            </a:r>
            <a:r>
              <a:rPr lang="en-US" sz="2000" dirty="0" err="1">
                <a:solidFill>
                  <a:schemeClr val="tx1"/>
                </a:solidFill>
                <a:latin typeface="UTM Avo" panose="02040603050506020204" pitchFamily="18"/>
              </a:rPr>
              <a:t>trang</a:t>
            </a:r>
            <a:r>
              <a:rPr lang="en-US" sz="2000" dirty="0">
                <a:solidFill>
                  <a:schemeClr val="tx1"/>
                </a:solidFill>
                <a:latin typeface="UTM Avo" panose="02040603050506020204" pitchFamily="18"/>
              </a:rPr>
              <a:t> 18</a:t>
            </a:r>
          </a:p>
        </p:txBody>
      </p:sp>
      <p:sp>
        <p:nvSpPr>
          <p:cNvPr id="22" name="TextBox 21">
            <a:extLst>
              <a:ext uri="{FF2B5EF4-FFF2-40B4-BE49-F238E27FC236}">
                <a16:creationId xmlns:a16="http://schemas.microsoft.com/office/drawing/2014/main" id="{41E7BD58-DAD3-49F1-80ED-0A6172AB0C78}"/>
              </a:ext>
            </a:extLst>
          </p:cNvPr>
          <p:cNvSpPr txBox="1"/>
          <p:nvPr/>
        </p:nvSpPr>
        <p:spPr>
          <a:xfrm>
            <a:off x="7782676" y="3937825"/>
            <a:ext cx="2415634" cy="2335255"/>
          </a:xfrm>
          <a:prstGeom prst="rect">
            <a:avLst/>
          </a:prstGeom>
          <a:noFill/>
        </p:spPr>
        <p:txBody>
          <a:bodyPr wrap="square" rtlCol="0">
            <a:spAutoFit/>
          </a:bodyPr>
          <a:lstStyle/>
          <a:p>
            <a:pPr algn="ctr">
              <a:lnSpc>
                <a:spcPct val="150000"/>
              </a:lnSpc>
            </a:pPr>
            <a:r>
              <a:rPr lang="en-US" sz="2000" dirty="0" err="1">
                <a:solidFill>
                  <a:schemeClr val="tx1"/>
                </a:solidFill>
                <a:latin typeface="UTM Avo" panose="02040603050506020204" pitchFamily="18"/>
              </a:rPr>
              <a:t>Đọc</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trước</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bài</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sau</a:t>
            </a:r>
            <a:r>
              <a:rPr lang="en-US" sz="2000" dirty="0">
                <a:solidFill>
                  <a:schemeClr val="tx1"/>
                </a:solidFill>
                <a:latin typeface="UTM Avo" panose="02040603050506020204" pitchFamily="18"/>
              </a:rPr>
              <a:t>  </a:t>
            </a:r>
            <a:r>
              <a:rPr lang="en-US" sz="2000" b="1" dirty="0" err="1">
                <a:solidFill>
                  <a:schemeClr val="tx1"/>
                </a:solidFill>
                <a:latin typeface="UTM Avo" panose="02040603050506020204" pitchFamily="18"/>
              </a:rPr>
              <a:t>Bài</a:t>
            </a:r>
            <a:r>
              <a:rPr lang="en-US" sz="2000" b="1" dirty="0">
                <a:solidFill>
                  <a:schemeClr val="tx1"/>
                </a:solidFill>
                <a:latin typeface="UTM Avo" panose="02040603050506020204" pitchFamily="18"/>
              </a:rPr>
              <a:t> 3. </a:t>
            </a:r>
            <a:r>
              <a:rPr lang="en-US" sz="2000" b="1" dirty="0" err="1">
                <a:solidFill>
                  <a:schemeClr val="tx1"/>
                </a:solidFill>
                <a:latin typeface="UTM Avo" panose="02040603050506020204" pitchFamily="18"/>
              </a:rPr>
              <a:t>Sơ</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lược</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về</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bảng</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tuần</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hoàn</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các</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nguyên</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tố</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hóa</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học</a:t>
            </a:r>
            <a:endParaRPr lang="en-US" sz="2000" b="1" dirty="0">
              <a:solidFill>
                <a:schemeClr val="tx1"/>
              </a:solidFill>
              <a:latin typeface="UTM Avo" panose="02040603050506020204" pitchFamily="18"/>
            </a:endParaRPr>
          </a:p>
        </p:txBody>
      </p:sp>
      <p:pic>
        <p:nvPicPr>
          <p:cNvPr id="23" name="Picture 22">
            <a:extLst>
              <a:ext uri="{FF2B5EF4-FFF2-40B4-BE49-F238E27FC236}">
                <a16:creationId xmlns:a16="http://schemas.microsoft.com/office/drawing/2014/main" id="{D9D45E6F-6270-68A1-FDE8-558E45F18F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294" y="4951540"/>
            <a:ext cx="2236274" cy="14685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par>
                                <p:cTn id="14" presetID="9"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dissolv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ssolve">
                                      <p:cBhvr>
                                        <p:cTn id="27" dur="500"/>
                                        <p:tgtEl>
                                          <p:spTgt spid="10"/>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dissolve">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dissolve">
                                      <p:cBhvr>
                                        <p:cTn id="35" dur="500"/>
                                        <p:tgtEl>
                                          <p:spTgt spid="12"/>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dissolve">
                                      <p:cBhvr>
                                        <p:cTn id="38" dur="500"/>
                                        <p:tgtEl>
                                          <p:spTgt spid="11"/>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dissolve">
                                      <p:cBhvr>
                                        <p:cTn id="4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20" grpId="0"/>
      <p:bldP spid="21" grpId="0"/>
      <p:bldP spid="2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6"/>
        <p:cNvGrpSpPr/>
        <p:nvPr/>
      </p:nvGrpSpPr>
      <p:grpSpPr>
        <a:xfrm>
          <a:off x="0" y="0"/>
          <a:ext cx="0" cy="0"/>
          <a:chOff x="0" y="0"/>
          <a:chExt cx="0" cy="0"/>
        </a:xfrm>
      </p:grpSpPr>
      <p:sp>
        <p:nvSpPr>
          <p:cNvPr id="2" name="Google Shape;127;p11">
            <a:extLst>
              <a:ext uri="{FF2B5EF4-FFF2-40B4-BE49-F238E27FC236}">
                <a16:creationId xmlns:a16="http://schemas.microsoft.com/office/drawing/2014/main" id="{92D7D401-5FEC-578B-9C4E-15C126681E94}"/>
              </a:ext>
            </a:extLst>
          </p:cNvPr>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UTM Avo" panose="02040603050506020204" pitchFamily="18" charset="0"/>
              <a:ea typeface="Calibri"/>
              <a:cs typeface="Calibri"/>
              <a:sym typeface="Calibri"/>
            </a:endParaRPr>
          </a:p>
        </p:txBody>
      </p:sp>
      <p:sp>
        <p:nvSpPr>
          <p:cNvPr id="3" name="Google Shape;128;p11">
            <a:extLst>
              <a:ext uri="{FF2B5EF4-FFF2-40B4-BE49-F238E27FC236}">
                <a16:creationId xmlns:a16="http://schemas.microsoft.com/office/drawing/2014/main" id="{1892AD91-6E0D-554A-C68D-F4D68046F802}"/>
              </a:ext>
            </a:extLst>
          </p:cNvPr>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a:solidFill>
                  <a:srgbClr val="833C0B"/>
                </a:solidFill>
                <a:latin typeface="UTM Avo" panose="02040603050506020204" pitchFamily="18" charset="0"/>
                <a:sym typeface="Arial"/>
              </a:rPr>
              <a:t>Like fanpage Hoc10 - Học 1 biết 10 để nhận thêm nhiều tài liệu giảng dạy</a:t>
            </a:r>
            <a:endParaRPr>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theo đường link:  </a:t>
            </a:r>
            <a:endParaRPr>
              <a:latin typeface="UTM Avo" panose="02040603050506020204" pitchFamily="18" charset="0"/>
            </a:endParaRPr>
          </a:p>
        </p:txBody>
      </p:sp>
      <p:sp>
        <p:nvSpPr>
          <p:cNvPr id="4" name="Google Shape;129;p11">
            <a:extLst>
              <a:ext uri="{FF2B5EF4-FFF2-40B4-BE49-F238E27FC236}">
                <a16:creationId xmlns:a16="http://schemas.microsoft.com/office/drawing/2014/main" id="{4913CD9A-2BE3-1736-853D-6128ED2A85E1}"/>
              </a:ext>
            </a:extLst>
          </p:cNvPr>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algn="ctr">
              <a:buClr>
                <a:schemeClr val="lt1"/>
              </a:buClr>
              <a:buSzPts val="1800"/>
            </a:pP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10</a:t>
            </a:r>
            <a:endParaRPr lang="en-US" sz="2400" b="1" i="0" u="sng" strike="noStrike" cap="none" dirty="0">
              <a:solidFill>
                <a:srgbClr val="843C0C"/>
              </a:solidFill>
              <a:latin typeface="UTM Avo" panose="02040603050506020204" pitchFamily="18" charset="0"/>
              <a:sym typeface="Arial"/>
            </a:endParaRPr>
          </a:p>
        </p:txBody>
      </p:sp>
      <p:sp>
        <p:nvSpPr>
          <p:cNvPr id="5" name="Google Shape;131;p11">
            <a:extLst>
              <a:ext uri="{FF2B5EF4-FFF2-40B4-BE49-F238E27FC236}">
                <a16:creationId xmlns:a16="http://schemas.microsoft.com/office/drawing/2014/main" id="{F0ECCBF6-58E1-5B6B-5097-7FE381497C79}"/>
              </a:ext>
            </a:extLst>
          </p:cNvPr>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Hoặc truy cập qua QR code</a:t>
            </a:r>
            <a:endParaRPr>
              <a:latin typeface="UTM Avo" panose="02040603050506020204" pitchFamily="18" charset="0"/>
            </a:endParaRPr>
          </a:p>
        </p:txBody>
      </p:sp>
      <p:pic>
        <p:nvPicPr>
          <p:cNvPr id="6" name="Google Shape;132;p11" descr="Ngón Trỏ, ngón tay, Máy tính Biểu tượng Tay - tay png tải về - Miễn phí  trong suốt Tay png Tải về.">
            <a:extLst>
              <a:ext uri="{FF2B5EF4-FFF2-40B4-BE49-F238E27FC236}">
                <a16:creationId xmlns:a16="http://schemas.microsoft.com/office/drawing/2014/main" id="{365D4A82-6740-51AA-72FB-3A303FA799DB}"/>
              </a:ext>
            </a:extLst>
          </p:cNvPr>
          <p:cNvPicPr preferRelativeResize="0"/>
          <p:nvPr/>
        </p:nvPicPr>
        <p:blipFill rotWithShape="1">
          <a:blip r:embed="rId5">
            <a:alphaModFix/>
          </a:blip>
          <a:srcRect/>
          <a:stretch/>
        </p:blipFill>
        <p:spPr>
          <a:xfrm rot="16200000">
            <a:off x="5679086" y="2851979"/>
            <a:ext cx="1053311" cy="749021"/>
          </a:xfrm>
          <a:prstGeom prst="rect">
            <a:avLst/>
          </a:prstGeom>
          <a:noFill/>
          <a:ln>
            <a:noFill/>
          </a:ln>
        </p:spPr>
      </p:pic>
      <p:pic>
        <p:nvPicPr>
          <p:cNvPr id="7" name="Google Shape;133;p11">
            <a:extLst>
              <a:ext uri="{FF2B5EF4-FFF2-40B4-BE49-F238E27FC236}">
                <a16:creationId xmlns:a16="http://schemas.microsoft.com/office/drawing/2014/main" id="{FB86CA55-F4EF-DF31-F23E-025F59EA1C81}"/>
              </a:ext>
            </a:extLst>
          </p:cNvPr>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397</TotalTime>
  <Words>1648</Words>
  <Application>Microsoft Office PowerPoint</Application>
  <PresentationFormat>Widescreen</PresentationFormat>
  <Paragraphs>236</Paragraphs>
  <Slides>38</Slides>
  <Notes>38</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38</vt:i4>
      </vt:variant>
    </vt:vector>
  </HeadingPairs>
  <TitlesOfParts>
    <vt:vector size="46" baseType="lpstr">
      <vt:lpstr>Arial</vt:lpstr>
      <vt:lpstr>Calibri</vt:lpstr>
      <vt:lpstr>Calibri Light</vt:lpstr>
      <vt:lpstr>Times New Roman</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 Nguyên tố hóa học là gì?</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VẬN DỤNG</vt:lpstr>
      <vt:lpstr>PowerPoint Presentation</vt:lpstr>
      <vt:lpstr>PowerPoint Presentation</vt:lpstr>
      <vt:lpstr>HƯỚNG DẪN VỀ NHÀ</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8</cp:revision>
  <dcterms:created xsi:type="dcterms:W3CDTF">2023-10-18T06:55:26Z</dcterms:created>
  <dcterms:modified xsi:type="dcterms:W3CDTF">2023-12-20T09:01:49Z</dcterms:modified>
</cp:coreProperties>
</file>