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3"/>
  </p:notesMasterIdLst>
  <p:sldIdLst>
    <p:sldId id="257" r:id="rId3"/>
    <p:sldId id="256" r:id="rId4"/>
    <p:sldId id="267" r:id="rId5"/>
    <p:sldId id="268" r:id="rId6"/>
    <p:sldId id="269" r:id="rId7"/>
    <p:sldId id="270" r:id="rId8"/>
    <p:sldId id="271" r:id="rId9"/>
    <p:sldId id="260" r:id="rId10"/>
    <p:sldId id="262" r:id="rId11"/>
    <p:sldId id="272" r:id="rId12"/>
    <p:sldId id="273" r:id="rId13"/>
    <p:sldId id="274" r:id="rId14"/>
    <p:sldId id="261" r:id="rId15"/>
    <p:sldId id="258" r:id="rId16"/>
    <p:sldId id="275" r:id="rId17"/>
    <p:sldId id="259" r:id="rId18"/>
    <p:sldId id="263" r:id="rId19"/>
    <p:sldId id="264" r:id="rId20"/>
    <p:sldId id="266" r:id="rId21"/>
    <p:sldId id="287"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UTM Avo" panose="02040603050506020204" pitchFamily="18"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12" autoAdjust="0"/>
    <p:restoredTop sz="94660"/>
  </p:normalViewPr>
  <p:slideViewPr>
    <p:cSldViewPr snapToGrid="0">
      <p:cViewPr varScale="1">
        <p:scale>
          <a:sx n="110" d="100"/>
          <a:sy n="110" d="100"/>
        </p:scale>
        <p:origin x="3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1BB86-C3DD-AE43-9A70-E6E3B1D1A0A7}" type="datetimeFigureOut">
              <a:rPr lang="en-VN" smtClean="0"/>
              <a:t>12/21/2023</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3DED5-C8AB-FF43-BA19-7A2DB753546A}" type="slidenum">
              <a:rPr lang="en-VN" smtClean="0"/>
              <a:t>‹#›</a:t>
            </a:fld>
            <a:endParaRPr lang="en-VN"/>
          </a:p>
        </p:txBody>
      </p:sp>
    </p:spTree>
    <p:extLst>
      <p:ext uri="{BB962C8B-B14F-4D97-AF65-F5344CB8AC3E}">
        <p14:creationId xmlns:p14="http://schemas.microsoft.com/office/powerpoint/2010/main" val="3482371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56323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3914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534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5723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01967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328705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17506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051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5353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63977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1678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580303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4/1/409/66/"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4.jp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hoat-dong-trai-nghiem-4/1/409/66/" TargetMode="External"/><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jp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12.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4/1/409/67/" TargetMode="External"/><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jpg"/><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4/1/409/67/" TargetMode="External"/><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3" Type="http://schemas.openxmlformats.org/officeDocument/2006/relationships/image" Target="../media/image23.png"/><Relationship Id="rId7" Type="http://schemas.openxmlformats.org/officeDocument/2006/relationships/image" Target="../media/image66.png"/><Relationship Id="rId12" Type="http://schemas.openxmlformats.org/officeDocument/2006/relationships/image" Target="../media/image71.svg"/><Relationship Id="rId2" Type="http://schemas.openxmlformats.org/officeDocument/2006/relationships/image" Target="../media/image63.jpg"/><Relationship Id="rId1" Type="http://schemas.openxmlformats.org/officeDocument/2006/relationships/slideLayout" Target="../slideLayouts/slideLayout1.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24.svg"/><Relationship Id="rId9" Type="http://schemas.openxmlformats.org/officeDocument/2006/relationships/image" Target="../media/image68.png"/><Relationship Id="rId14" Type="http://schemas.openxmlformats.org/officeDocument/2006/relationships/image" Target="../media/image73.svg"/></Relationships>
</file>

<file path=ppt/slides/_rels/slide1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5D2891-3845-AA3A-C532-E27E84227DBB}"/>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4</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8" name="Title 1">
            <a:extLst>
              <a:ext uri="{FF2B5EF4-FFF2-40B4-BE49-F238E27FC236}">
                <a16:creationId xmlns:a16="http://schemas.microsoft.com/office/drawing/2014/main" id="{9190BD0C-4189-D8C8-18F7-5D23BA2A55CC}"/>
              </a:ext>
            </a:extLst>
          </p:cNvPr>
          <p:cNvSpPr txBox="1">
            <a:spLocks/>
          </p:cNvSpPr>
          <p:nvPr/>
        </p:nvSpPr>
        <p:spPr>
          <a:xfrm>
            <a:off x="9063429" y="214971"/>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4</a:t>
            </a:r>
          </a:p>
        </p:txBody>
      </p:sp>
      <p:sp>
        <p:nvSpPr>
          <p:cNvPr id="9" name="Title 1">
            <a:extLst>
              <a:ext uri="{FF2B5EF4-FFF2-40B4-BE49-F238E27FC236}">
                <a16:creationId xmlns:a16="http://schemas.microsoft.com/office/drawing/2014/main" id="{06AF1ADC-7AD4-F7B5-0F86-F7EEDD8ABF28}"/>
              </a:ext>
            </a:extLst>
          </p:cNvPr>
          <p:cNvSpPr txBox="1">
            <a:spLocks/>
          </p:cNvSpPr>
          <p:nvPr/>
        </p:nvSpPr>
        <p:spPr>
          <a:xfrm>
            <a:off x="0" y="2375113"/>
            <a:ext cx="12037255"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 </a:t>
            </a:r>
          </a:p>
          <a:p>
            <a:pPr>
              <a:lnSpc>
                <a:spcPct val="100000"/>
              </a:lnSpc>
              <a:spcBef>
                <a:spcPts val="600"/>
              </a:spcBef>
            </a:pP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tươi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đẹp</a:t>
            </a:r>
            <a:endParaRPr lang="en-US" sz="5200" b="1" dirty="0">
              <a:solidFill>
                <a:srgbClr val="002060"/>
              </a:solidFill>
              <a:latin typeface="UTM Avo" panose="02040603050506020204" pitchFamily="18" charset="0"/>
            </a:endParaRPr>
          </a:p>
        </p:txBody>
      </p:sp>
      <p:sp>
        <p:nvSpPr>
          <p:cNvPr id="10" name="Subtitle 2">
            <a:extLst>
              <a:ext uri="{FF2B5EF4-FFF2-40B4-BE49-F238E27FC236}">
                <a16:creationId xmlns:a16="http://schemas.microsoft.com/office/drawing/2014/main" id="{81C01733-3B5A-DEA9-0F28-CD2E47FFF159}"/>
              </a:ext>
            </a:extLst>
          </p:cNvPr>
          <p:cNvSpPr txBox="1">
            <a:spLocks/>
          </p:cNvSpPr>
          <p:nvPr/>
        </p:nvSpPr>
        <p:spPr>
          <a:xfrm>
            <a:off x="1523999" y="405799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F185EE2-793F-E7AC-B18F-29DF6C6B6ABC}"/>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27535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children in a row&#10;&#10;Description automatically generated">
            <a:extLst>
              <a:ext uri="{FF2B5EF4-FFF2-40B4-BE49-F238E27FC236}">
                <a16:creationId xmlns:a16="http://schemas.microsoft.com/office/drawing/2014/main" id="{2FBD480D-2551-C6C6-5A45-97EEBC7023B1}"/>
              </a:ext>
            </a:extLst>
          </p:cNvPr>
          <p:cNvPicPr>
            <a:picLocks noChangeAspect="1"/>
          </p:cNvPicPr>
          <p:nvPr/>
        </p:nvPicPr>
        <p:blipFill rotWithShape="1">
          <a:blip r:embed="rId3">
            <a:extLst>
              <a:ext uri="{28A0092B-C50C-407E-A947-70E740481C1C}">
                <a14:useLocalDpi xmlns:a14="http://schemas.microsoft.com/office/drawing/2010/main" val="0"/>
              </a:ext>
            </a:extLst>
          </a:blip>
          <a:srcRect l="9920" t="39348" r="8843" b="3484"/>
          <a:stretch/>
        </p:blipFill>
        <p:spPr>
          <a:xfrm>
            <a:off x="1423982" y="3429000"/>
            <a:ext cx="9344025" cy="3067075"/>
          </a:xfrm>
          <a:prstGeom prst="rect">
            <a:avLst/>
          </a:prstGeom>
        </p:spPr>
      </p:pic>
      <p:sp>
        <p:nvSpPr>
          <p:cNvPr id="5" name="TextBox 4">
            <a:extLst>
              <a:ext uri="{FF2B5EF4-FFF2-40B4-BE49-F238E27FC236}">
                <a16:creationId xmlns:a16="http://schemas.microsoft.com/office/drawing/2014/main" id="{055DB4B5-660C-80E4-266B-A7572452DAF7}"/>
              </a:ext>
            </a:extLst>
          </p:cNvPr>
          <p:cNvSpPr txBox="1"/>
          <p:nvPr/>
        </p:nvSpPr>
        <p:spPr>
          <a:xfrm>
            <a:off x="689883" y="2059169"/>
            <a:ext cx="11502117" cy="1121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VN" sz="2400" dirty="0">
                <a:latin typeface="UTM Avo" panose="02040603050506020204" pitchFamily="18"/>
              </a:rPr>
              <a:t>Nghe phổ biến việc thực hiện phong trào </a:t>
            </a:r>
            <a:r>
              <a:rPr lang="en-VN" sz="2400" i="1" dirty="0">
                <a:latin typeface="UTM Avo" panose="02040603050506020204" pitchFamily="18"/>
              </a:rPr>
              <a:t>Bảo vệ cảnh quan thiên nhiên</a:t>
            </a:r>
            <a:r>
              <a:rPr lang="en-VN" sz="2400" dirty="0">
                <a:latin typeface="UTM Avo" panose="02040603050506020204" pitchFamily="18"/>
              </a:rPr>
              <a:t>.</a:t>
            </a:r>
          </a:p>
          <a:p>
            <a:pPr marL="342900" indent="-342900">
              <a:lnSpc>
                <a:spcPct val="150000"/>
              </a:lnSpc>
              <a:buFont typeface="Arial" panose="020B0604020202020204" pitchFamily="34" charset="0"/>
              <a:buChar char="•"/>
            </a:pPr>
            <a:r>
              <a:rPr lang="en-VN" sz="2400" dirty="0">
                <a:latin typeface="UTM Avo" panose="02040603050506020204" pitchFamily="18"/>
              </a:rPr>
              <a:t>Để xuất những việc làm phù hợp để hưởng ứng phong trào.</a:t>
            </a:r>
          </a:p>
        </p:txBody>
      </p:sp>
      <p:sp>
        <p:nvSpPr>
          <p:cNvPr id="6" name="TextBox 5">
            <a:extLst>
              <a:ext uri="{FF2B5EF4-FFF2-40B4-BE49-F238E27FC236}">
                <a16:creationId xmlns:a16="http://schemas.microsoft.com/office/drawing/2014/main" id="{52CC1CE0-33D0-E30D-939A-49894CF4EEF4}"/>
              </a:ext>
            </a:extLst>
          </p:cNvPr>
          <p:cNvSpPr txBox="1"/>
          <p:nvPr/>
        </p:nvSpPr>
        <p:spPr>
          <a:xfrm>
            <a:off x="344935" y="1698146"/>
            <a:ext cx="7135728" cy="461665"/>
          </a:xfrm>
          <a:prstGeom prst="rect">
            <a:avLst/>
          </a:prstGeom>
          <a:noFill/>
        </p:spPr>
        <p:txBody>
          <a:bodyPr wrap="square">
            <a:spAutoFit/>
          </a:bodyPr>
          <a:lstStyle/>
          <a:p>
            <a:pPr algn="ctr"/>
            <a:r>
              <a:rPr lang="en-VN" sz="2400" b="1" dirty="0">
                <a:solidFill>
                  <a:schemeClr val="tx1"/>
                </a:solidFill>
                <a:latin typeface="UTM Avo" panose="02040603050506020204" pitchFamily="18"/>
              </a:rPr>
              <a:t>Phong trào </a:t>
            </a:r>
            <a:r>
              <a:rPr lang="en-VN" sz="2400" b="1" i="1" dirty="0">
                <a:solidFill>
                  <a:schemeClr val="tx1"/>
                </a:solidFill>
                <a:latin typeface="UTM Avo" panose="02040603050506020204" pitchFamily="18"/>
              </a:rPr>
              <a:t>Bảo vệ cảnh quan thiên nhiên</a:t>
            </a:r>
          </a:p>
        </p:txBody>
      </p:sp>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8" name="Picture 6">
            <a:extLst>
              <a:ext uri="{FF2B5EF4-FFF2-40B4-BE49-F238E27FC236}">
                <a16:creationId xmlns:a16="http://schemas.microsoft.com/office/drawing/2014/main" id="{D44C53F0-011E-3127-799E-6EDB5A3853C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7452">
            <a:off x="369484" y="746102"/>
            <a:ext cx="5519436" cy="6524045"/>
          </a:xfrm>
          <a:prstGeom prst="rect">
            <a:avLst/>
          </a:prstGeom>
        </p:spPr>
      </p:pic>
      <p:grpSp>
        <p:nvGrpSpPr>
          <p:cNvPr id="9" name="Group 8">
            <a:extLst>
              <a:ext uri="{FF2B5EF4-FFF2-40B4-BE49-F238E27FC236}">
                <a16:creationId xmlns:a16="http://schemas.microsoft.com/office/drawing/2014/main" id="{8B080370-3C89-0D56-CCF8-74452E96405C}"/>
              </a:ext>
            </a:extLst>
          </p:cNvPr>
          <p:cNvGrpSpPr/>
          <p:nvPr/>
        </p:nvGrpSpPr>
        <p:grpSpPr>
          <a:xfrm>
            <a:off x="174419" y="758255"/>
            <a:ext cx="4241553" cy="771407"/>
            <a:chOff x="203535" y="554089"/>
            <a:chExt cx="5907795" cy="1157110"/>
          </a:xfrm>
        </p:grpSpPr>
        <p:grpSp>
          <p:nvGrpSpPr>
            <p:cNvPr id="10" name="Group 10">
              <a:extLst>
                <a:ext uri="{FF2B5EF4-FFF2-40B4-BE49-F238E27FC236}">
                  <a16:creationId xmlns:a16="http://schemas.microsoft.com/office/drawing/2014/main" id="{33DF3759-4C8C-EDD5-34B0-94199BEA111E}"/>
                </a:ext>
              </a:extLst>
            </p:cNvPr>
            <p:cNvGrpSpPr/>
            <p:nvPr/>
          </p:nvGrpSpPr>
          <p:grpSpPr>
            <a:xfrm rot="-143938">
              <a:off x="203535" y="554089"/>
              <a:ext cx="5907795" cy="1157110"/>
              <a:chOff x="0" y="0"/>
              <a:chExt cx="4985284" cy="848774"/>
            </a:xfrm>
          </p:grpSpPr>
          <p:sp>
            <p:nvSpPr>
              <p:cNvPr id="12" name="Freeform 11">
                <a:extLst>
                  <a:ext uri="{FF2B5EF4-FFF2-40B4-BE49-F238E27FC236}">
                    <a16:creationId xmlns:a16="http://schemas.microsoft.com/office/drawing/2014/main" id="{1C536D05-2962-B31C-4F90-EFA7F586DDB2}"/>
                  </a:ext>
                </a:extLst>
              </p:cNvPr>
              <p:cNvSpPr/>
              <p:nvPr/>
            </p:nvSpPr>
            <p:spPr>
              <a:xfrm>
                <a:off x="0" y="0"/>
                <a:ext cx="4985284" cy="848774"/>
              </a:xfrm>
              <a:custGeom>
                <a:avLst/>
                <a:gdLst/>
                <a:ahLst/>
                <a:cxnLst/>
                <a:rect l="l" t="t" r="r" b="b"/>
                <a:pathLst>
                  <a:path w="5761308" h="848774">
                    <a:moveTo>
                      <a:pt x="5636848" y="848774"/>
                    </a:moveTo>
                    <a:lnTo>
                      <a:pt x="124460" y="848774"/>
                    </a:lnTo>
                    <a:cubicBezTo>
                      <a:pt x="55880" y="848774"/>
                      <a:pt x="0" y="792894"/>
                      <a:pt x="0" y="724314"/>
                    </a:cubicBezTo>
                    <a:lnTo>
                      <a:pt x="0" y="124460"/>
                    </a:lnTo>
                    <a:cubicBezTo>
                      <a:pt x="0" y="55880"/>
                      <a:pt x="55880" y="0"/>
                      <a:pt x="124460" y="0"/>
                    </a:cubicBezTo>
                    <a:lnTo>
                      <a:pt x="5636848" y="0"/>
                    </a:lnTo>
                    <a:cubicBezTo>
                      <a:pt x="5705428" y="0"/>
                      <a:pt x="5761308" y="55880"/>
                      <a:pt x="5761308" y="124460"/>
                    </a:cubicBezTo>
                    <a:lnTo>
                      <a:pt x="5761308" y="724314"/>
                    </a:lnTo>
                    <a:cubicBezTo>
                      <a:pt x="5761308" y="792894"/>
                      <a:pt x="5705428" y="848774"/>
                      <a:pt x="5636848" y="848774"/>
                    </a:cubicBezTo>
                    <a:close/>
                  </a:path>
                </a:pathLst>
              </a:custGeom>
              <a:solidFill>
                <a:schemeClr val="accent2">
                  <a:lumMod val="75000"/>
                </a:schemeClr>
              </a:solidFill>
              <a:ln>
                <a:noFill/>
              </a:ln>
            </p:spPr>
            <p:txBody>
              <a:bodyPr/>
              <a:lstStyle/>
              <a:p>
                <a:pPr algn="just"/>
                <a:endParaRPr lang="en-US" sz="800">
                  <a:latin typeface="UTM Avo" panose="02040603050506020204" pitchFamily="18"/>
                  <a:cs typeface="Arial" panose="020B0604020202020204" pitchFamily="34" charset="0"/>
                </a:endParaRPr>
              </a:p>
            </p:txBody>
          </p:sp>
        </p:grpSp>
        <p:sp>
          <p:nvSpPr>
            <p:cNvPr id="11" name="TextBox 10">
              <a:extLst>
                <a:ext uri="{FF2B5EF4-FFF2-40B4-BE49-F238E27FC236}">
                  <a16:creationId xmlns:a16="http://schemas.microsoft.com/office/drawing/2014/main" id="{1A08F9C7-0D05-F6A3-B1C9-FA13424CC92A}"/>
                </a:ext>
              </a:extLst>
            </p:cNvPr>
            <p:cNvSpPr txBox="1"/>
            <p:nvPr/>
          </p:nvSpPr>
          <p:spPr>
            <a:xfrm rot="21459337">
              <a:off x="489508" y="763310"/>
              <a:ext cx="5335850" cy="738664"/>
            </a:xfrm>
            <a:prstGeom prst="rect">
              <a:avLst/>
            </a:prstGeom>
          </p:spPr>
          <p:txBody>
            <a:bodyPr wrap="square" lIns="0" tIns="0" rIns="0" bIns="0" rtlCol="0" anchor="t">
              <a:spAutoFit/>
            </a:bodyPr>
            <a:lstStyle/>
            <a:p>
              <a:pPr algn="ctr">
                <a:spcBef>
                  <a:spcPct val="0"/>
                </a:spcBef>
              </a:pPr>
              <a:r>
                <a:rPr lang="en-US" sz="3200" b="1" spc="119" dirty="0">
                  <a:solidFill>
                    <a:srgbClr val="FFFFFF"/>
                  </a:solidFill>
                  <a:latin typeface="UTM Avo" panose="02040603050506020204" pitchFamily="18"/>
                  <a:cs typeface="Arial" panose="020B0604020202020204" pitchFamily="34" charset="0"/>
                </a:rPr>
                <a:t>KHỞI ĐỘNG</a:t>
              </a:r>
            </a:p>
          </p:txBody>
        </p:sp>
      </p:grpSp>
      <p:sp>
        <p:nvSpPr>
          <p:cNvPr id="13" name="Freeform 5">
            <a:extLst>
              <a:ext uri="{FF2B5EF4-FFF2-40B4-BE49-F238E27FC236}">
                <a16:creationId xmlns:a16="http://schemas.microsoft.com/office/drawing/2014/main" id="{93E78F90-380C-3297-104C-43608008B947}"/>
              </a:ext>
            </a:extLst>
          </p:cNvPr>
          <p:cNvSpPr/>
          <p:nvPr/>
        </p:nvSpPr>
        <p:spPr>
          <a:xfrm>
            <a:off x="6348182" y="2241302"/>
            <a:ext cx="5240635" cy="3007226"/>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pPr algn="just"/>
            <a:endParaRPr lang="en-US" sz="800">
              <a:latin typeface="UTM Avo" panose="02040603050506020204" pitchFamily="18"/>
              <a:cs typeface="Arial" panose="020B0604020202020204" pitchFamily="34" charset="0"/>
            </a:endParaRPr>
          </a:p>
        </p:txBody>
      </p:sp>
      <p:sp>
        <p:nvSpPr>
          <p:cNvPr id="14" name="TextBox 13">
            <a:extLst>
              <a:ext uri="{FF2B5EF4-FFF2-40B4-BE49-F238E27FC236}">
                <a16:creationId xmlns:a16="http://schemas.microsoft.com/office/drawing/2014/main" id="{96BE6D42-0808-7C5B-B89E-56230B999F5A}"/>
              </a:ext>
            </a:extLst>
          </p:cNvPr>
          <p:cNvSpPr txBox="1"/>
          <p:nvPr/>
        </p:nvSpPr>
        <p:spPr>
          <a:xfrm>
            <a:off x="6646363" y="2629995"/>
            <a:ext cx="4644275" cy="2229841"/>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hãy</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cùng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nhau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xem video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sau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về bảo vệ môi trường và cảnh quan di sản thiên nhiên. </a:t>
            </a:r>
            <a:endParaRPr lang="en-US" sz="2400" dirty="0">
              <a:latin typeface="UTM Avo" panose="02040603050506020204" pitchFamily="18"/>
              <a:cs typeface="Arial" panose="020B0604020202020204" pitchFamily="34" charset="0"/>
            </a:endParaRPr>
          </a:p>
        </p:txBody>
      </p:sp>
      <p:sp>
        <p:nvSpPr>
          <p:cNvPr id="15" name="Freeform 9">
            <a:extLst>
              <a:ext uri="{FF2B5EF4-FFF2-40B4-BE49-F238E27FC236}">
                <a16:creationId xmlns:a16="http://schemas.microsoft.com/office/drawing/2014/main" id="{755A97CB-16F7-70DE-923C-2E80A091CC49}"/>
              </a:ext>
            </a:extLst>
          </p:cNvPr>
          <p:cNvSpPr/>
          <p:nvPr/>
        </p:nvSpPr>
        <p:spPr>
          <a:xfrm>
            <a:off x="440782" y="5390466"/>
            <a:ext cx="1224666" cy="1467534"/>
          </a:xfrm>
          <a:custGeom>
            <a:avLst/>
            <a:gdLst/>
            <a:ahLst/>
            <a:cxnLst/>
            <a:rect l="l" t="t" r="r" b="b"/>
            <a:pathLst>
              <a:path w="2111231" h="2395723">
                <a:moveTo>
                  <a:pt x="0" y="0"/>
                </a:moveTo>
                <a:lnTo>
                  <a:pt x="2111231" y="0"/>
                </a:lnTo>
                <a:lnTo>
                  <a:pt x="2111231" y="2395723"/>
                </a:lnTo>
                <a:lnTo>
                  <a:pt x="0" y="239572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lgn="just"/>
            <a:endParaRPr lang="en-US" sz="800">
              <a:latin typeface="UTM Avo" panose="02040603050506020204" pitchFamily="18"/>
            </a:endParaRPr>
          </a:p>
        </p:txBody>
      </p:sp>
      <p:pic>
        <p:nvPicPr>
          <p:cNvPr id="16" name="Bảo vệ môi trường di sản thiên nhiên">
            <a:hlinkClick r:id="" action="ppaction://media"/>
            <a:extLst>
              <a:ext uri="{FF2B5EF4-FFF2-40B4-BE49-F238E27FC236}">
                <a16:creationId xmlns:a16="http://schemas.microsoft.com/office/drawing/2014/main" id="{2D9B7E06-94B8-3BAE-2960-64EF872958E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40782" y="2413072"/>
            <a:ext cx="5040812" cy="2835456"/>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Freeform 11">
            <a:extLst>
              <a:ext uri="{FF2B5EF4-FFF2-40B4-BE49-F238E27FC236}">
                <a16:creationId xmlns:a16="http://schemas.microsoft.com/office/drawing/2014/main" id="{4A1136C9-00B5-A7F8-41FD-B6D6A28336C7}"/>
              </a:ext>
            </a:extLst>
          </p:cNvPr>
          <p:cNvSpPr/>
          <p:nvPr/>
        </p:nvSpPr>
        <p:spPr>
          <a:xfrm>
            <a:off x="10736646" y="1774564"/>
            <a:ext cx="1107983" cy="933475"/>
          </a:xfrm>
          <a:custGeom>
            <a:avLst/>
            <a:gdLst/>
            <a:ahLst/>
            <a:cxnLst/>
            <a:rect l="l" t="t" r="r" b="b"/>
            <a:pathLst>
              <a:path w="1661974" h="1400213">
                <a:moveTo>
                  <a:pt x="0" y="0"/>
                </a:moveTo>
                <a:lnTo>
                  <a:pt x="1661974" y="0"/>
                </a:lnTo>
                <a:lnTo>
                  <a:pt x="1661974" y="1400214"/>
                </a:lnTo>
                <a:lnTo>
                  <a:pt x="0" y="140021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algn="just"/>
            <a:endParaRPr lang="en-US" sz="800">
              <a:latin typeface="UTM Avo" panose="02040603050506020204" pitchFamily="18"/>
            </a:endParaRPr>
          </a:p>
        </p:txBody>
      </p:sp>
    </p:spTree>
    <p:extLst>
      <p:ext uri="{BB962C8B-B14F-4D97-AF65-F5344CB8AC3E}">
        <p14:creationId xmlns:p14="http://schemas.microsoft.com/office/powerpoint/2010/main" val="238596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539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5" fill="hold" display="0">
                  <p:stCondLst>
                    <p:cond delay="indefinite"/>
                  </p:stCondLst>
                </p:cTn>
                <p:tgtEl>
                  <p:spTgt spid="16"/>
                </p:tgtEl>
              </p:cMediaNode>
            </p:video>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DD5AEE1-F92D-CAA3-1B74-5F67D03097E9}"/>
              </a:ext>
            </a:extLst>
          </p:cNvPr>
          <p:cNvSpPr/>
          <p:nvPr/>
        </p:nvSpPr>
        <p:spPr>
          <a:xfrm>
            <a:off x="0" y="670699"/>
            <a:ext cx="5120988" cy="1065085"/>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3" name="Group 2">
            <a:extLst>
              <a:ext uri="{FF2B5EF4-FFF2-40B4-BE49-F238E27FC236}">
                <a16:creationId xmlns:a16="http://schemas.microsoft.com/office/drawing/2014/main" id="{EAA87351-5848-B9D6-F4A2-2167164E0322}"/>
              </a:ext>
            </a:extLst>
          </p:cNvPr>
          <p:cNvGrpSpPr/>
          <p:nvPr/>
        </p:nvGrpSpPr>
        <p:grpSpPr>
          <a:xfrm>
            <a:off x="599788" y="832649"/>
            <a:ext cx="4521200" cy="5192701"/>
            <a:chOff x="195297" y="-195300"/>
            <a:chExt cx="6781800" cy="8173091"/>
          </a:xfrm>
        </p:grpSpPr>
        <p:sp>
          <p:nvSpPr>
            <p:cNvPr id="4" name="Rectangle: Rounded Corners 16">
              <a:extLst>
                <a:ext uri="{FF2B5EF4-FFF2-40B4-BE49-F238E27FC236}">
                  <a16:creationId xmlns:a16="http://schemas.microsoft.com/office/drawing/2014/main" id="{74FB2B10-43D5-27E0-9FFB-06CAA385A032}"/>
                </a:ext>
              </a:extLst>
            </p:cNvPr>
            <p:cNvSpPr/>
            <p:nvPr/>
          </p:nvSpPr>
          <p:spPr>
            <a:xfrm>
              <a:off x="195297" y="1080553"/>
              <a:ext cx="6781800" cy="689723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2">
                      <a:lumMod val="50000"/>
                    </a:schemeClr>
                  </a:solidFill>
                  <a:latin typeface="UTM Avo" panose="02040603050506020204" pitchFamily="18"/>
                  <a:cs typeface="Arial" panose="020B0604020202020204" pitchFamily="34" charset="0"/>
                </a:rPr>
                <a:t>HOẠT ĐỘNG NHÓM</a:t>
              </a:r>
            </a:p>
            <a:p>
              <a:pPr algn="ctr">
                <a:lnSpc>
                  <a:spcPct val="150000"/>
                </a:lnSpc>
              </a:pPr>
              <a:r>
                <a:rPr lang="en-US" sz="2400" dirty="0">
                  <a:solidFill>
                    <a:schemeClr val="tx1"/>
                  </a:solidFill>
                  <a:latin typeface="UTM Avo" panose="02040603050506020204" pitchFamily="18"/>
                  <a:cs typeface="Arial" panose="020B0604020202020204" pitchFamily="34" charset="0"/>
                </a:rPr>
                <a:t>Sau </a:t>
              </a:r>
              <a:r>
                <a:rPr lang="en-US" sz="2400" dirty="0" err="1">
                  <a:solidFill>
                    <a:schemeClr val="tx1"/>
                  </a:solidFill>
                  <a:latin typeface="UTM Avo" panose="02040603050506020204" pitchFamily="18"/>
                  <a:cs typeface="Arial" panose="020B0604020202020204" pitchFamily="34" charset="0"/>
                </a:rPr>
                <a:t>khi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xong</a:t>
              </a:r>
              <a:r>
                <a:rPr lang="en-US" sz="2400" dirty="0">
                  <a:solidFill>
                    <a:schemeClr val="tx1"/>
                  </a:solidFill>
                  <a:latin typeface="UTM Avo" panose="02040603050506020204" pitchFamily="18"/>
                  <a:cs typeface="Arial" panose="020B0604020202020204" pitchFamily="34" charset="0"/>
                </a:rPr>
                <a:t> video, </a:t>
              </a:r>
              <a:r>
                <a:rPr lang="en-US" sz="2400" dirty="0" err="1">
                  <a:solidFill>
                    <a:schemeClr val="tx1"/>
                  </a:solidFill>
                  <a:latin typeface="UTM Avo" panose="02040603050506020204" pitchFamily="18"/>
                  <a:cs typeface="Arial" panose="020B0604020202020204" pitchFamily="34" charset="0"/>
                </a:rPr>
                <a:t>cả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lớp</a:t>
              </a:r>
              <a:r>
                <a:rPr lang="en-US" sz="2400" dirty="0">
                  <a:solidFill>
                    <a:schemeClr val="tx1"/>
                  </a:solidFill>
                  <a:latin typeface="UTM Avo" panose="02040603050506020204" pitchFamily="18"/>
                  <a:cs typeface="Arial" panose="020B0604020202020204" pitchFamily="34" charset="0"/>
                </a:rPr>
                <a:t> chia </a:t>
              </a:r>
              <a:r>
                <a:rPr lang="en-US" sz="2400" dirty="0" err="1">
                  <a:solidFill>
                    <a:schemeClr val="tx1"/>
                  </a:solidFill>
                  <a:latin typeface="UTM Avo" panose="02040603050506020204" pitchFamily="18"/>
                  <a:cs typeface="Arial" panose="020B0604020202020204" pitchFamily="34" charset="0"/>
                </a:rPr>
                <a:t>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r>
                <a:rPr lang="en-US" sz="2400" dirty="0">
                  <a:solidFill>
                    <a:schemeClr val="tx1"/>
                  </a:solidFill>
                  <a:latin typeface="UTM Avo" panose="02040603050506020204" pitchFamily="18"/>
                  <a:cs typeface="Arial" panose="020B0604020202020204" pitchFamily="34" charset="0"/>
                </a:rPr>
                <a:t> (4 – 6 HS) </a:t>
              </a:r>
              <a:r>
                <a:rPr lang="en-US" sz="2400" dirty="0" err="1">
                  <a:solidFill>
                    <a:schemeClr val="tx1"/>
                  </a:solidFill>
                  <a:latin typeface="UTM Avo" panose="02040603050506020204" pitchFamily="18"/>
                  <a:cs typeface="Arial" panose="020B0604020202020204" pitchFamily="34" charset="0"/>
                </a:rPr>
                <a:t>thảo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luận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vấn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sau</a:t>
              </a:r>
              <a:r>
                <a:rPr lang="en-US" sz="2400" dirty="0">
                  <a:solidFill>
                    <a:schemeClr val="tx1"/>
                  </a:solidFill>
                  <a:latin typeface="UTM Avo" panose="02040603050506020204" pitchFamily="18"/>
                  <a:cs typeface="Arial" panose="020B0604020202020204" pitchFamily="34" charset="0"/>
                </a:rPr>
                <a:t>: </a:t>
              </a:r>
              <a:endParaRPr lang="vi-VN" sz="2400" dirty="0">
                <a:solidFill>
                  <a:schemeClr val="tx1"/>
                </a:solidFill>
                <a:latin typeface="UTM Avo" panose="02040603050506020204" pitchFamily="18"/>
                <a:cs typeface="Arial" panose="020B0604020202020204" pitchFamily="34" charset="0"/>
              </a:endParaRPr>
            </a:p>
          </p:txBody>
        </p:sp>
        <p:pic>
          <p:nvPicPr>
            <p:cNvPr id="5" name="Picture 6">
              <a:extLst>
                <a:ext uri="{FF2B5EF4-FFF2-40B4-BE49-F238E27FC236}">
                  <a16:creationId xmlns:a16="http://schemas.microsoft.com/office/drawing/2014/main" id="{49929534-2497-3F83-2203-A10B8FF35E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27607" y="-195300"/>
              <a:ext cx="1717179" cy="1676399"/>
            </a:xfrm>
            <a:prstGeom prst="rect">
              <a:avLst/>
            </a:prstGeom>
          </p:spPr>
        </p:pic>
      </p:grpSp>
      <p:sp>
        <p:nvSpPr>
          <p:cNvPr id="6" name="Speech Bubble: Rectangle with Corners Rounded 18">
            <a:extLst>
              <a:ext uri="{FF2B5EF4-FFF2-40B4-BE49-F238E27FC236}">
                <a16:creationId xmlns:a16="http://schemas.microsoft.com/office/drawing/2014/main" id="{903EB47E-2208-5066-B9BC-D1801F2DDA87}"/>
              </a:ext>
            </a:extLst>
          </p:cNvPr>
          <p:cNvSpPr/>
          <p:nvPr/>
        </p:nvSpPr>
        <p:spPr>
          <a:xfrm>
            <a:off x="5960565" y="1735784"/>
            <a:ext cx="5715602" cy="2365991"/>
          </a:xfrm>
          <a:prstGeom prst="wedgeRoundRectCallout">
            <a:avLst>
              <a:gd name="adj1" fmla="val -58661"/>
              <a:gd name="adj2" fmla="val 49363"/>
              <a:gd name="adj3" fmla="val 16667"/>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Sự phát triển của cuộc sống có đang trả giá bằng cảnh quan, môi trường thiên nhiên hay không?</a:t>
            </a:r>
            <a:endParaRPr lang="en-US" sz="2400" dirty="0">
              <a:solidFill>
                <a:schemeClr val="tx1"/>
              </a:solidFill>
              <a:latin typeface="UTM Avo" panose="02040603050506020204" pitchFamily="18"/>
              <a:cs typeface="Arial" panose="020B0604020202020204" pitchFamily="34" charset="0"/>
            </a:endParaRPr>
          </a:p>
        </p:txBody>
      </p:sp>
      <p:sp>
        <p:nvSpPr>
          <p:cNvPr id="7" name="Speech Bubble: Rectangle with Corners Rounded 20">
            <a:extLst>
              <a:ext uri="{FF2B5EF4-FFF2-40B4-BE49-F238E27FC236}">
                <a16:creationId xmlns:a16="http://schemas.microsoft.com/office/drawing/2014/main" id="{F800F3B4-7DEA-79E7-2110-1227BF8848A0}"/>
              </a:ext>
            </a:extLst>
          </p:cNvPr>
          <p:cNvSpPr/>
          <p:nvPr/>
        </p:nvSpPr>
        <p:spPr>
          <a:xfrm>
            <a:off x="5973675" y="4531816"/>
            <a:ext cx="5913525" cy="1835285"/>
          </a:xfrm>
          <a:prstGeom prst="wedgeRoundRectCallout">
            <a:avLst>
              <a:gd name="adj1" fmla="val -58754"/>
              <a:gd name="adj2" fmla="val -40035"/>
              <a:gd name="adj3" fmla="val 16667"/>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Những vật dụng nào chúng ta đang sử dụng được tạo ra từ thiên nhiên?</a:t>
            </a:r>
            <a:endParaRPr lang="en-US" sz="2400" dirty="0">
              <a:solidFill>
                <a:schemeClr val="tx1"/>
              </a:solidFill>
              <a:latin typeface="UTM Avo" panose="02040603050506020204" pitchFamily="18"/>
              <a:cs typeface="Arial" panose="020B0604020202020204" pitchFamily="34" charset="0"/>
            </a:endParaRPr>
          </a:p>
        </p:txBody>
      </p:sp>
      <p:sp>
        <p:nvSpPr>
          <p:cNvPr id="18" name="Freeform 11">
            <a:extLst>
              <a:ext uri="{FF2B5EF4-FFF2-40B4-BE49-F238E27FC236}">
                <a16:creationId xmlns:a16="http://schemas.microsoft.com/office/drawing/2014/main" id="{D5996BC8-0054-3D0A-0AC3-385A73ED4DDD}"/>
              </a:ext>
            </a:extLst>
          </p:cNvPr>
          <p:cNvSpPr/>
          <p:nvPr/>
        </p:nvSpPr>
        <p:spPr>
          <a:xfrm>
            <a:off x="937014" y="5347662"/>
            <a:ext cx="3847637" cy="1561699"/>
          </a:xfrm>
          <a:custGeom>
            <a:avLst/>
            <a:gdLst/>
            <a:ahLst/>
            <a:cxnLst/>
            <a:rect l="l" t="t" r="r" b="b"/>
            <a:pathLst>
              <a:path w="7056456" h="2676226">
                <a:moveTo>
                  <a:pt x="0" y="0"/>
                </a:moveTo>
                <a:lnTo>
                  <a:pt x="7056456" y="0"/>
                </a:lnTo>
                <a:lnTo>
                  <a:pt x="7056456" y="2676226"/>
                </a:lnTo>
                <a:lnTo>
                  <a:pt x="0" y="26762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19" name="Freeform 14">
            <a:extLst>
              <a:ext uri="{FF2B5EF4-FFF2-40B4-BE49-F238E27FC236}">
                <a16:creationId xmlns:a16="http://schemas.microsoft.com/office/drawing/2014/main" id="{DAEA9232-B5D5-0061-1AAC-0D68D47FABD0}"/>
              </a:ext>
            </a:extLst>
          </p:cNvPr>
          <p:cNvSpPr/>
          <p:nvPr/>
        </p:nvSpPr>
        <p:spPr>
          <a:xfrm>
            <a:off x="10813146" y="1331232"/>
            <a:ext cx="863021" cy="680817"/>
          </a:xfrm>
          <a:custGeom>
            <a:avLst/>
            <a:gdLst/>
            <a:ahLst/>
            <a:cxnLst/>
            <a:rect l="l" t="t" r="r" b="b"/>
            <a:pathLst>
              <a:path w="2220286" h="1501468">
                <a:moveTo>
                  <a:pt x="0" y="0"/>
                </a:moveTo>
                <a:lnTo>
                  <a:pt x="2220286" y="0"/>
                </a:lnTo>
                <a:lnTo>
                  <a:pt x="2220286" y="1501468"/>
                </a:lnTo>
                <a:lnTo>
                  <a:pt x="0" y="15014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20" name="Freeform 10">
            <a:extLst>
              <a:ext uri="{FF2B5EF4-FFF2-40B4-BE49-F238E27FC236}">
                <a16:creationId xmlns:a16="http://schemas.microsoft.com/office/drawing/2014/main" id="{1D9F2C32-5635-F7FC-0073-22C47B4D3F94}"/>
              </a:ext>
            </a:extLst>
          </p:cNvPr>
          <p:cNvSpPr/>
          <p:nvPr/>
        </p:nvSpPr>
        <p:spPr>
          <a:xfrm rot="2506917">
            <a:off x="11178222" y="5700840"/>
            <a:ext cx="621361" cy="855343"/>
          </a:xfrm>
          <a:custGeom>
            <a:avLst/>
            <a:gdLst/>
            <a:ahLst/>
            <a:cxnLst/>
            <a:rect l="l" t="t" r="r" b="b"/>
            <a:pathLst>
              <a:path w="2456334" h="3599025">
                <a:moveTo>
                  <a:pt x="0" y="0"/>
                </a:moveTo>
                <a:lnTo>
                  <a:pt x="2456334" y="0"/>
                </a:lnTo>
                <a:lnTo>
                  <a:pt x="2456334" y="3599024"/>
                </a:lnTo>
                <a:lnTo>
                  <a:pt x="0" y="359902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376314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peech Bubble: Rectangle with Corners Rounded 18">
            <a:extLst>
              <a:ext uri="{FF2B5EF4-FFF2-40B4-BE49-F238E27FC236}">
                <a16:creationId xmlns:a16="http://schemas.microsoft.com/office/drawing/2014/main" id="{DCB08D7E-6161-168D-73F4-46BE79C12556}"/>
              </a:ext>
            </a:extLst>
          </p:cNvPr>
          <p:cNvSpPr/>
          <p:nvPr/>
        </p:nvSpPr>
        <p:spPr>
          <a:xfrm>
            <a:off x="6063875" y="1815403"/>
            <a:ext cx="5528337" cy="1924953"/>
          </a:xfrm>
          <a:prstGeom prst="wedgeRoundRectCallout">
            <a:avLst>
              <a:gd name="adj1" fmla="val -58661"/>
              <a:gd name="adj2" fmla="val 47523"/>
              <a:gd name="adj3" fmla="val 16667"/>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a:solidFill>
                  <a:schemeClr val="tx1"/>
                </a:solidFill>
                <a:latin typeface="UTM Avo" panose="02040603050506020204" pitchFamily="18"/>
                <a:cs typeface="Arial" panose="020B0604020202020204" pitchFamily="34" charset="0"/>
              </a:rPr>
              <a:t>Thiên nhiên nói chung là cảnh quan thiên nhiên nói riêng đã gặp những vấn đề gì?</a:t>
            </a:r>
            <a:endParaRPr lang="en-US" sz="2400">
              <a:solidFill>
                <a:schemeClr val="tx1"/>
              </a:solidFill>
              <a:latin typeface="UTM Avo" panose="02040603050506020204" pitchFamily="18"/>
              <a:cs typeface="Arial" panose="020B0604020202020204" pitchFamily="34" charset="0"/>
            </a:endParaRPr>
          </a:p>
        </p:txBody>
      </p:sp>
      <p:sp>
        <p:nvSpPr>
          <p:cNvPr id="8" name="Speech Bubble: Rectangle with Corners Rounded 20">
            <a:extLst>
              <a:ext uri="{FF2B5EF4-FFF2-40B4-BE49-F238E27FC236}">
                <a16:creationId xmlns:a16="http://schemas.microsoft.com/office/drawing/2014/main" id="{3D307228-3AF3-FDDB-C46F-4424EA6B6AFD}"/>
              </a:ext>
            </a:extLst>
          </p:cNvPr>
          <p:cNvSpPr/>
          <p:nvPr/>
        </p:nvSpPr>
        <p:spPr>
          <a:xfrm>
            <a:off x="6076985" y="4283355"/>
            <a:ext cx="5515227" cy="1845156"/>
          </a:xfrm>
          <a:prstGeom prst="wedgeRoundRectCallout">
            <a:avLst>
              <a:gd name="adj1" fmla="val -58754"/>
              <a:gd name="adj2" fmla="val -40035"/>
              <a:gd name="adj3" fmla="val 16667"/>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a:solidFill>
                  <a:schemeClr val="tx1"/>
                </a:solidFill>
                <a:latin typeface="UTM Avo" panose="02040603050506020204" pitchFamily="18"/>
                <a:cs typeface="Arial" panose="020B0604020202020204" pitchFamily="34" charset="0"/>
              </a:rPr>
              <a:t>Ai cần có trách nhiệm bảo vệ thiên nhiên nói chung và cảnh quan thiên nhiên nói riêng? </a:t>
            </a:r>
            <a:endParaRPr lang="en-US" sz="2400">
              <a:solidFill>
                <a:schemeClr val="tx1"/>
              </a:solidFill>
              <a:latin typeface="UTM Avo" panose="02040603050506020204" pitchFamily="18"/>
              <a:cs typeface="Arial" panose="020B0604020202020204" pitchFamily="34" charset="0"/>
            </a:endParaRPr>
          </a:p>
        </p:txBody>
      </p:sp>
      <p:sp>
        <p:nvSpPr>
          <p:cNvPr id="21" name="Rectangle 20">
            <a:extLst>
              <a:ext uri="{FF2B5EF4-FFF2-40B4-BE49-F238E27FC236}">
                <a16:creationId xmlns:a16="http://schemas.microsoft.com/office/drawing/2014/main" id="{CDD5AEE1-F92D-CAA3-1B74-5F67D03097E9}"/>
              </a:ext>
            </a:extLst>
          </p:cNvPr>
          <p:cNvSpPr/>
          <p:nvPr/>
        </p:nvSpPr>
        <p:spPr>
          <a:xfrm>
            <a:off x="0" y="670699"/>
            <a:ext cx="5120988" cy="1065085"/>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3" name="Group 2">
            <a:extLst>
              <a:ext uri="{FF2B5EF4-FFF2-40B4-BE49-F238E27FC236}">
                <a16:creationId xmlns:a16="http://schemas.microsoft.com/office/drawing/2014/main" id="{EAA87351-5848-B9D6-F4A2-2167164E0322}"/>
              </a:ext>
            </a:extLst>
          </p:cNvPr>
          <p:cNvGrpSpPr/>
          <p:nvPr/>
        </p:nvGrpSpPr>
        <p:grpSpPr>
          <a:xfrm>
            <a:off x="599788" y="832649"/>
            <a:ext cx="4521200" cy="5192701"/>
            <a:chOff x="195297" y="-195300"/>
            <a:chExt cx="6781800" cy="8173091"/>
          </a:xfrm>
        </p:grpSpPr>
        <p:sp>
          <p:nvSpPr>
            <p:cNvPr id="4" name="Rectangle: Rounded Corners 16">
              <a:extLst>
                <a:ext uri="{FF2B5EF4-FFF2-40B4-BE49-F238E27FC236}">
                  <a16:creationId xmlns:a16="http://schemas.microsoft.com/office/drawing/2014/main" id="{74FB2B10-43D5-27E0-9FFB-06CAA385A032}"/>
                </a:ext>
              </a:extLst>
            </p:cNvPr>
            <p:cNvSpPr/>
            <p:nvPr/>
          </p:nvSpPr>
          <p:spPr>
            <a:xfrm>
              <a:off x="195297" y="1080553"/>
              <a:ext cx="6781800" cy="689723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2">
                      <a:lumMod val="50000"/>
                    </a:schemeClr>
                  </a:solidFill>
                  <a:latin typeface="UTM Avo" panose="02040603050506020204" pitchFamily="18"/>
                  <a:cs typeface="Arial" panose="020B0604020202020204" pitchFamily="34" charset="0"/>
                </a:rPr>
                <a:t>HOẠT ĐỘNG NHÓM</a:t>
              </a:r>
            </a:p>
            <a:p>
              <a:pPr algn="ctr">
                <a:lnSpc>
                  <a:spcPct val="150000"/>
                </a:lnSpc>
              </a:pPr>
              <a:r>
                <a:rPr lang="en-US" sz="2400" dirty="0">
                  <a:solidFill>
                    <a:schemeClr val="tx1"/>
                  </a:solidFill>
                  <a:latin typeface="UTM Avo" panose="02040603050506020204" pitchFamily="18"/>
                  <a:cs typeface="Arial" panose="020B0604020202020204" pitchFamily="34" charset="0"/>
                </a:rPr>
                <a:t>Sau </a:t>
              </a:r>
              <a:r>
                <a:rPr lang="en-US" sz="2400" dirty="0" err="1">
                  <a:solidFill>
                    <a:schemeClr val="tx1"/>
                  </a:solidFill>
                  <a:latin typeface="UTM Avo" panose="02040603050506020204" pitchFamily="18"/>
                  <a:cs typeface="Arial" panose="020B0604020202020204" pitchFamily="34" charset="0"/>
                </a:rPr>
                <a:t>khi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xong</a:t>
              </a:r>
              <a:r>
                <a:rPr lang="en-US" sz="2400" dirty="0">
                  <a:solidFill>
                    <a:schemeClr val="tx1"/>
                  </a:solidFill>
                  <a:latin typeface="UTM Avo" panose="02040603050506020204" pitchFamily="18"/>
                  <a:cs typeface="Arial" panose="020B0604020202020204" pitchFamily="34" charset="0"/>
                </a:rPr>
                <a:t> video, </a:t>
              </a:r>
              <a:r>
                <a:rPr lang="en-US" sz="2400" dirty="0" err="1">
                  <a:solidFill>
                    <a:schemeClr val="tx1"/>
                  </a:solidFill>
                  <a:latin typeface="UTM Avo" panose="02040603050506020204" pitchFamily="18"/>
                  <a:cs typeface="Arial" panose="020B0604020202020204" pitchFamily="34" charset="0"/>
                </a:rPr>
                <a:t>cả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lớp</a:t>
              </a:r>
              <a:r>
                <a:rPr lang="en-US" sz="2400" dirty="0">
                  <a:solidFill>
                    <a:schemeClr val="tx1"/>
                  </a:solidFill>
                  <a:latin typeface="UTM Avo" panose="02040603050506020204" pitchFamily="18"/>
                  <a:cs typeface="Arial" panose="020B0604020202020204" pitchFamily="34" charset="0"/>
                </a:rPr>
                <a:t> chia </a:t>
              </a:r>
              <a:r>
                <a:rPr lang="en-US" sz="2400" dirty="0" err="1">
                  <a:solidFill>
                    <a:schemeClr val="tx1"/>
                  </a:solidFill>
                  <a:latin typeface="UTM Avo" panose="02040603050506020204" pitchFamily="18"/>
                  <a:cs typeface="Arial" panose="020B0604020202020204" pitchFamily="34" charset="0"/>
                </a:rPr>
                <a:t>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r>
                <a:rPr lang="en-US" sz="2400" dirty="0">
                  <a:solidFill>
                    <a:schemeClr val="tx1"/>
                  </a:solidFill>
                  <a:latin typeface="UTM Avo" panose="02040603050506020204" pitchFamily="18"/>
                  <a:cs typeface="Arial" panose="020B0604020202020204" pitchFamily="34" charset="0"/>
                </a:rPr>
                <a:t> (4 – 6 HS) </a:t>
              </a:r>
              <a:r>
                <a:rPr lang="en-US" sz="2400" dirty="0" err="1">
                  <a:solidFill>
                    <a:schemeClr val="tx1"/>
                  </a:solidFill>
                  <a:latin typeface="UTM Avo" panose="02040603050506020204" pitchFamily="18"/>
                  <a:cs typeface="Arial" panose="020B0604020202020204" pitchFamily="34" charset="0"/>
                </a:rPr>
                <a:t>thảo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luận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vấn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sau</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pic>
          <p:nvPicPr>
            <p:cNvPr id="5" name="Picture 6">
              <a:extLst>
                <a:ext uri="{FF2B5EF4-FFF2-40B4-BE49-F238E27FC236}">
                  <a16:creationId xmlns:a16="http://schemas.microsoft.com/office/drawing/2014/main" id="{49929534-2497-3F83-2203-A10B8FF35E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27607" y="-195300"/>
              <a:ext cx="1717179" cy="1676399"/>
            </a:xfrm>
            <a:prstGeom prst="rect">
              <a:avLst/>
            </a:prstGeom>
          </p:spPr>
        </p:pic>
      </p:grpSp>
      <p:sp>
        <p:nvSpPr>
          <p:cNvPr id="18" name="Freeform 11">
            <a:extLst>
              <a:ext uri="{FF2B5EF4-FFF2-40B4-BE49-F238E27FC236}">
                <a16:creationId xmlns:a16="http://schemas.microsoft.com/office/drawing/2014/main" id="{D5996BC8-0054-3D0A-0AC3-385A73ED4DDD}"/>
              </a:ext>
            </a:extLst>
          </p:cNvPr>
          <p:cNvSpPr/>
          <p:nvPr/>
        </p:nvSpPr>
        <p:spPr>
          <a:xfrm>
            <a:off x="937014" y="5347662"/>
            <a:ext cx="3847637" cy="1561699"/>
          </a:xfrm>
          <a:custGeom>
            <a:avLst/>
            <a:gdLst/>
            <a:ahLst/>
            <a:cxnLst/>
            <a:rect l="l" t="t" r="r" b="b"/>
            <a:pathLst>
              <a:path w="7056456" h="2676226">
                <a:moveTo>
                  <a:pt x="0" y="0"/>
                </a:moveTo>
                <a:lnTo>
                  <a:pt x="7056456" y="0"/>
                </a:lnTo>
                <a:lnTo>
                  <a:pt x="7056456" y="2676226"/>
                </a:lnTo>
                <a:lnTo>
                  <a:pt x="0" y="26762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19" name="Freeform 14">
            <a:extLst>
              <a:ext uri="{FF2B5EF4-FFF2-40B4-BE49-F238E27FC236}">
                <a16:creationId xmlns:a16="http://schemas.microsoft.com/office/drawing/2014/main" id="{DAEA9232-B5D5-0061-1AAC-0D68D47FABD0}"/>
              </a:ext>
            </a:extLst>
          </p:cNvPr>
          <p:cNvSpPr/>
          <p:nvPr/>
        </p:nvSpPr>
        <p:spPr>
          <a:xfrm>
            <a:off x="10898260" y="1474994"/>
            <a:ext cx="863021" cy="680817"/>
          </a:xfrm>
          <a:custGeom>
            <a:avLst/>
            <a:gdLst/>
            <a:ahLst/>
            <a:cxnLst/>
            <a:rect l="l" t="t" r="r" b="b"/>
            <a:pathLst>
              <a:path w="2220286" h="1501468">
                <a:moveTo>
                  <a:pt x="0" y="0"/>
                </a:moveTo>
                <a:lnTo>
                  <a:pt x="2220286" y="0"/>
                </a:lnTo>
                <a:lnTo>
                  <a:pt x="2220286" y="1501468"/>
                </a:lnTo>
                <a:lnTo>
                  <a:pt x="0" y="15014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20" name="Freeform 10">
            <a:extLst>
              <a:ext uri="{FF2B5EF4-FFF2-40B4-BE49-F238E27FC236}">
                <a16:creationId xmlns:a16="http://schemas.microsoft.com/office/drawing/2014/main" id="{1D9F2C32-5635-F7FC-0073-22C47B4D3F94}"/>
              </a:ext>
            </a:extLst>
          </p:cNvPr>
          <p:cNvSpPr/>
          <p:nvPr/>
        </p:nvSpPr>
        <p:spPr>
          <a:xfrm rot="2506917">
            <a:off x="11019091" y="5445905"/>
            <a:ext cx="621361" cy="855343"/>
          </a:xfrm>
          <a:custGeom>
            <a:avLst/>
            <a:gdLst/>
            <a:ahLst/>
            <a:cxnLst/>
            <a:rect l="l" t="t" r="r" b="b"/>
            <a:pathLst>
              <a:path w="2456334" h="3599025">
                <a:moveTo>
                  <a:pt x="0" y="0"/>
                </a:moveTo>
                <a:lnTo>
                  <a:pt x="2456334" y="0"/>
                </a:lnTo>
                <a:lnTo>
                  <a:pt x="2456334" y="3599024"/>
                </a:lnTo>
                <a:lnTo>
                  <a:pt x="0" y="359902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397626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DD5AEE1-F92D-CAA3-1B74-5F67D03097E9}"/>
              </a:ext>
            </a:extLst>
          </p:cNvPr>
          <p:cNvSpPr/>
          <p:nvPr/>
        </p:nvSpPr>
        <p:spPr>
          <a:xfrm>
            <a:off x="0" y="670699"/>
            <a:ext cx="5120988" cy="1065085"/>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6" name="Picture 3">
            <a:extLst>
              <a:ext uri="{FF2B5EF4-FFF2-40B4-BE49-F238E27FC236}">
                <a16:creationId xmlns:a16="http://schemas.microsoft.com/office/drawing/2014/main" id="{E6F72004-8DF9-9051-3A5B-BEB914CE11E0}"/>
              </a:ext>
            </a:extLst>
          </p:cNvPr>
          <p:cNvPicPr>
            <a:picLocks noChangeAspect="1"/>
          </p:cNvPicPr>
          <p:nvPr/>
        </p:nvPicPr>
        <p:blipFill>
          <a:blip r:embed="rId3">
            <a:alphaModFix amt="49000"/>
          </a:blip>
          <a:srcRect/>
          <a:stretch>
            <a:fillRect/>
          </a:stretch>
        </p:blipFill>
        <p:spPr>
          <a:xfrm>
            <a:off x="451505" y="1124874"/>
            <a:ext cx="11354057" cy="5550050"/>
          </a:xfrm>
          <a:prstGeom prst="rect">
            <a:avLst/>
          </a:prstGeom>
          <a:solidFill>
            <a:srgbClr val="EBF6F9"/>
          </a:solidFill>
        </p:spPr>
      </p:pic>
      <p:sp>
        <p:nvSpPr>
          <p:cNvPr id="7" name="TextBox 6">
            <a:extLst>
              <a:ext uri="{FF2B5EF4-FFF2-40B4-BE49-F238E27FC236}">
                <a16:creationId xmlns:a16="http://schemas.microsoft.com/office/drawing/2014/main" id="{5821A66B-8433-5B24-FCF8-52C275E4FDA1}"/>
              </a:ext>
            </a:extLst>
          </p:cNvPr>
          <p:cNvSpPr txBox="1"/>
          <p:nvPr/>
        </p:nvSpPr>
        <p:spPr>
          <a:xfrm>
            <a:off x="776213" y="1504551"/>
            <a:ext cx="6470291" cy="5261120"/>
          </a:xfrm>
          <a:prstGeom prst="rect">
            <a:avLst/>
          </a:prstGeom>
          <a:noFill/>
        </p:spPr>
        <p:txBody>
          <a:bodyPr wrap="square">
            <a:spAutoFit/>
          </a:bodyPr>
          <a:lstStyle/>
          <a:p>
            <a:pPr marL="304815" indent="-304815" algn="just">
              <a:lnSpc>
                <a:spcPct val="150000"/>
              </a:lnSpc>
              <a:buFont typeface="Wingdings" panose="05000000000000000000" pitchFamily="2" charset="2"/>
              <a:buChar char="§"/>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Sự phát triển của cuộc sống đang dần bị đánh đổi bởi sự thay đổi về thiên nhiên. </a:t>
            </a:r>
          </a:p>
          <a:p>
            <a:pPr marL="304815" indent="-304815" algn="just">
              <a:lnSpc>
                <a:spcPct val="150000"/>
              </a:lnSpc>
              <a:buFont typeface="Wingdings" panose="05000000000000000000" pitchFamily="2" charset="2"/>
              <a:buChar char="§"/>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Có rất nhiều đồ vật được tạo ra từ thiên nhiên: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i="1" dirty="0" err="1">
                <a:solidFill>
                  <a:srgbClr val="000000"/>
                </a:solidFill>
                <a:latin typeface="UTM Avo" panose="02040603050506020204" pitchFamily="18"/>
                <a:ea typeface="Calibri" panose="020F0502020204030204" pitchFamily="34" charset="0"/>
                <a:cs typeface="Arial" panose="020B0604020202020204" pitchFamily="34" charset="0"/>
              </a:rPr>
              <a:t>đ</a:t>
            </a:r>
            <a:r>
              <a:rPr lang="vi-VN" sz="2200" i="1" dirty="0">
                <a:solidFill>
                  <a:srgbClr val="000000"/>
                </a:solidFill>
                <a:latin typeface="UTM Avo" panose="02040603050506020204" pitchFamily="18"/>
                <a:ea typeface="Calibri" panose="020F0502020204030204" pitchFamily="34" charset="0"/>
                <a:cs typeface="Arial" panose="020B0604020202020204" pitchFamily="34" charset="0"/>
              </a:rPr>
              <a:t>iện thoại, giấy viết, túi,....</a:t>
            </a:r>
          </a:p>
          <a:p>
            <a:pPr marL="304815" indent="-304815" algn="just">
              <a:lnSpc>
                <a:spcPct val="150000"/>
              </a:lnSpc>
              <a:buFont typeface="Wingdings" panose="05000000000000000000" pitchFamily="2" charset="2"/>
              <a:buChar char="§"/>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Thiên nhiên nói chung </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v</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à cảnh quan thiên nhiên nói riêng gặp những vấn đề như</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200" i="1" dirty="0">
                <a:solidFill>
                  <a:srgbClr val="000000"/>
                </a:solidFill>
                <a:latin typeface="UTM Avo" panose="02040603050506020204" pitchFamily="18"/>
                <a:ea typeface="Calibri" panose="020F0502020204030204" pitchFamily="34" charset="0"/>
                <a:cs typeface="Arial" panose="020B0604020202020204" pitchFamily="34" charset="0"/>
              </a:rPr>
              <a:t>ô nhiễm, bị khai thác,...</a:t>
            </a:r>
          </a:p>
          <a:p>
            <a:pPr marL="304815" indent="-304815" algn="just">
              <a:lnSpc>
                <a:spcPct val="150000"/>
              </a:lnSpc>
              <a:buFont typeface="Wingdings" panose="05000000000000000000" pitchFamily="2" charset="2"/>
              <a:buChar char="§"/>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Tất cả mọi người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đều</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cần có trách nhiệm bảo vệ thiên nhiên nói chung và cảnh quan thiên nhiên nói riêng. </a:t>
            </a:r>
          </a:p>
        </p:txBody>
      </p:sp>
      <p:pic>
        <p:nvPicPr>
          <p:cNvPr id="9" name="Picture 8" descr="Icon&#10;&#10;Description automatically generated">
            <a:extLst>
              <a:ext uri="{FF2B5EF4-FFF2-40B4-BE49-F238E27FC236}">
                <a16:creationId xmlns:a16="http://schemas.microsoft.com/office/drawing/2014/main" id="{1DF19421-A994-5521-A641-E7BBEAC709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2266" y="634590"/>
            <a:ext cx="1145283" cy="1145283"/>
          </a:xfrm>
          <a:prstGeom prst="rect">
            <a:avLst/>
          </a:prstGeom>
        </p:spPr>
      </p:pic>
      <p:grpSp>
        <p:nvGrpSpPr>
          <p:cNvPr id="10" name="Group 9">
            <a:extLst>
              <a:ext uri="{FF2B5EF4-FFF2-40B4-BE49-F238E27FC236}">
                <a16:creationId xmlns:a16="http://schemas.microsoft.com/office/drawing/2014/main" id="{3659E9B9-F0AE-97F9-C25E-EE8E4D37EA31}"/>
              </a:ext>
            </a:extLst>
          </p:cNvPr>
          <p:cNvGrpSpPr/>
          <p:nvPr/>
        </p:nvGrpSpPr>
        <p:grpSpPr>
          <a:xfrm>
            <a:off x="386438" y="777026"/>
            <a:ext cx="3950725" cy="635195"/>
            <a:chOff x="409960" y="440671"/>
            <a:chExt cx="5926088" cy="952793"/>
          </a:xfrm>
        </p:grpSpPr>
        <p:grpSp>
          <p:nvGrpSpPr>
            <p:cNvPr id="11" name="Group 8">
              <a:extLst>
                <a:ext uri="{FF2B5EF4-FFF2-40B4-BE49-F238E27FC236}">
                  <a16:creationId xmlns:a16="http://schemas.microsoft.com/office/drawing/2014/main" id="{2CEC5B53-DAA2-A2E1-3FD9-2ED9458D5E52}"/>
                </a:ext>
              </a:extLst>
            </p:cNvPr>
            <p:cNvGrpSpPr/>
            <p:nvPr/>
          </p:nvGrpSpPr>
          <p:grpSpPr>
            <a:xfrm rot="36615">
              <a:off x="409960" y="440671"/>
              <a:ext cx="5926088" cy="952048"/>
              <a:chOff x="-4263" y="526876"/>
              <a:chExt cx="5491572" cy="729296"/>
            </a:xfrm>
          </p:grpSpPr>
          <p:sp>
            <p:nvSpPr>
              <p:cNvPr id="13" name="Freeform 9">
                <a:extLst>
                  <a:ext uri="{FF2B5EF4-FFF2-40B4-BE49-F238E27FC236}">
                    <a16:creationId xmlns:a16="http://schemas.microsoft.com/office/drawing/2014/main" id="{1FEA3B19-8D39-5725-B426-F0B6AF68DB47}"/>
                  </a:ext>
                </a:extLst>
              </p:cNvPr>
              <p:cNvSpPr/>
              <p:nvPr/>
            </p:nvSpPr>
            <p:spPr>
              <a:xfrm>
                <a:off x="-4263" y="526876"/>
                <a:ext cx="5491572" cy="729296"/>
              </a:xfrm>
              <a:custGeom>
                <a:avLst/>
                <a:gdLst/>
                <a:ahLst/>
                <a:cxnLst/>
                <a:rect l="l" t="t" r="r" b="b"/>
                <a:pathLst>
                  <a:path w="5491572" h="848774">
                    <a:moveTo>
                      <a:pt x="5367112" y="848774"/>
                    </a:moveTo>
                    <a:lnTo>
                      <a:pt x="124460" y="848774"/>
                    </a:lnTo>
                    <a:cubicBezTo>
                      <a:pt x="55880" y="848774"/>
                      <a:pt x="0" y="792894"/>
                      <a:pt x="0" y="724314"/>
                    </a:cubicBezTo>
                    <a:lnTo>
                      <a:pt x="0" y="124460"/>
                    </a:lnTo>
                    <a:cubicBezTo>
                      <a:pt x="0" y="55880"/>
                      <a:pt x="55880" y="0"/>
                      <a:pt x="124460" y="0"/>
                    </a:cubicBezTo>
                    <a:lnTo>
                      <a:pt x="5367112" y="0"/>
                    </a:lnTo>
                    <a:cubicBezTo>
                      <a:pt x="5435692" y="0"/>
                      <a:pt x="5491572" y="55880"/>
                      <a:pt x="5491572" y="124460"/>
                    </a:cubicBezTo>
                    <a:lnTo>
                      <a:pt x="5491572" y="724314"/>
                    </a:lnTo>
                    <a:cubicBezTo>
                      <a:pt x="5491572" y="792894"/>
                      <a:pt x="5435692" y="848774"/>
                      <a:pt x="5367112" y="848774"/>
                    </a:cubicBezTo>
                    <a:close/>
                  </a:path>
                </a:pathLst>
              </a:custGeom>
              <a:solidFill>
                <a:schemeClr val="accent5">
                  <a:lumMod val="75000"/>
                </a:schemeClr>
              </a:solidFill>
              <a:ln>
                <a:solidFill>
                  <a:schemeClr val="accent5">
                    <a:lumMod val="50000"/>
                  </a:schemeClr>
                </a:solidFill>
              </a:ln>
            </p:spPr>
            <p:txBody>
              <a:bodyPr/>
              <a:lstStyle/>
              <a:p>
                <a:endParaRPr lang="en-US" sz="700">
                  <a:latin typeface="UTM Avo" panose="02040603050506020204" pitchFamily="18"/>
                  <a:cs typeface="Arial" panose="020B0604020202020204" pitchFamily="34" charset="0"/>
                </a:endParaRPr>
              </a:p>
            </p:txBody>
          </p:sp>
        </p:grpSp>
        <p:sp>
          <p:nvSpPr>
            <p:cNvPr id="12" name="TextBox 11">
              <a:extLst>
                <a:ext uri="{FF2B5EF4-FFF2-40B4-BE49-F238E27FC236}">
                  <a16:creationId xmlns:a16="http://schemas.microsoft.com/office/drawing/2014/main" id="{37AE8891-127C-2FEC-A009-63D240B41A06}"/>
                </a:ext>
              </a:extLst>
            </p:cNvPr>
            <p:cNvSpPr txBox="1"/>
            <p:nvPr/>
          </p:nvSpPr>
          <p:spPr>
            <a:xfrm>
              <a:off x="725449" y="608634"/>
              <a:ext cx="5293445" cy="784830"/>
            </a:xfrm>
            <a:prstGeom prst="rect">
              <a:avLst/>
            </a:prstGeom>
            <a:noFill/>
          </p:spPr>
          <p:txBody>
            <a:bodyPr wrap="square">
              <a:spAutoFit/>
            </a:bodyPr>
            <a:lstStyle/>
            <a:p>
              <a:pPr algn="ctr"/>
              <a:r>
                <a:rPr lang="en-US" sz="2800" b="1" dirty="0">
                  <a:solidFill>
                    <a:schemeClr val="bg1"/>
                  </a:solidFill>
                  <a:latin typeface="UTM Avo" panose="02040603050506020204" pitchFamily="18"/>
                  <a:ea typeface="Calibri" panose="020F0502020204030204" pitchFamily="34" charset="0"/>
                  <a:cs typeface="Arial" panose="020B0604020202020204" pitchFamily="34" charset="0"/>
                </a:rPr>
                <a:t>GỢI </a:t>
              </a:r>
              <a:r>
                <a:rPr lang="en-US" sz="2800" b="1" dirty="0" err="1">
                  <a:solidFill>
                    <a:schemeClr val="bg1"/>
                  </a:solidFill>
                  <a:latin typeface="UTM Avo" panose="02040603050506020204" pitchFamily="18"/>
                  <a:ea typeface="Calibri" panose="020F0502020204030204" pitchFamily="34" charset="0"/>
                  <a:cs typeface="Arial" panose="020B0604020202020204" pitchFamily="34" charset="0"/>
                </a:rPr>
                <a:t>Ý</a:t>
              </a:r>
              <a:r>
                <a:rPr lang="en-US" sz="2800" b="1" dirty="0">
                  <a:solidFill>
                    <a:schemeClr val="bg1"/>
                  </a:solidFill>
                  <a:latin typeface="UTM Avo" panose="02040603050506020204" pitchFamily="18"/>
                  <a:ea typeface="Calibri" panose="020F0502020204030204" pitchFamily="34" charset="0"/>
                  <a:cs typeface="Arial" panose="020B0604020202020204" pitchFamily="34" charset="0"/>
                </a:rPr>
                <a:t> TRẢ LỜI</a:t>
              </a:r>
            </a:p>
          </p:txBody>
        </p:sp>
      </p:grpSp>
      <p:sp>
        <p:nvSpPr>
          <p:cNvPr id="14" name="Freeform 21">
            <a:extLst>
              <a:ext uri="{FF2B5EF4-FFF2-40B4-BE49-F238E27FC236}">
                <a16:creationId xmlns:a16="http://schemas.microsoft.com/office/drawing/2014/main" id="{5E7CD61A-C625-16FF-7440-3750A7F9FE15}"/>
              </a:ext>
            </a:extLst>
          </p:cNvPr>
          <p:cNvSpPr/>
          <p:nvPr/>
        </p:nvSpPr>
        <p:spPr>
          <a:xfrm rot="651991">
            <a:off x="265729" y="6155210"/>
            <a:ext cx="603410" cy="651756"/>
          </a:xfrm>
          <a:custGeom>
            <a:avLst/>
            <a:gdLst/>
            <a:ahLst/>
            <a:cxnLst/>
            <a:rect l="l" t="t" r="r" b="b"/>
            <a:pathLst>
              <a:path w="905115" h="977634">
                <a:moveTo>
                  <a:pt x="0" y="0"/>
                </a:moveTo>
                <a:lnTo>
                  <a:pt x="905115" y="0"/>
                </a:lnTo>
                <a:lnTo>
                  <a:pt x="905115" y="977634"/>
                </a:lnTo>
                <a:lnTo>
                  <a:pt x="0" y="977634"/>
                </a:lnTo>
                <a:lnTo>
                  <a:pt x="0" y="0"/>
                </a:lnTo>
                <a:close/>
              </a:path>
            </a:pathLst>
          </a:custGeom>
          <a:blipFill>
            <a:blip r:embed="rId5">
              <a:extLst>
                <a:ext uri="{96DAC541-7B7A-43D3-8B79-37D633B846F1}">
                  <asvg:svgBlip xmlns:asvg="http://schemas.microsoft.com/office/drawing/2016/SVG/main" r:embed="rId6"/>
                </a:ext>
              </a:extLst>
            </a:blip>
            <a:stretch>
              <a:fillRect r="-59722"/>
            </a:stretch>
          </a:blipFill>
        </p:spPr>
        <p:txBody>
          <a:bodyPr/>
          <a:lstStyle/>
          <a:p>
            <a:endParaRPr lang="en-US" sz="800">
              <a:latin typeface="UTM Avo" panose="02040603050506020204" pitchFamily="18"/>
              <a:cs typeface="Arial" panose="020B0604020202020204" pitchFamily="34" charset="0"/>
            </a:endParaRPr>
          </a:p>
        </p:txBody>
      </p:sp>
      <p:grpSp>
        <p:nvGrpSpPr>
          <p:cNvPr id="16" name="Group 15">
            <a:extLst>
              <a:ext uri="{FF2B5EF4-FFF2-40B4-BE49-F238E27FC236}">
                <a16:creationId xmlns:a16="http://schemas.microsoft.com/office/drawing/2014/main" id="{42914B19-A8D9-5DBA-5A72-4B3FFA4B45B3}"/>
              </a:ext>
            </a:extLst>
          </p:cNvPr>
          <p:cNvGrpSpPr/>
          <p:nvPr/>
        </p:nvGrpSpPr>
        <p:grpSpPr>
          <a:xfrm>
            <a:off x="7679621" y="1723315"/>
            <a:ext cx="3558290" cy="2331057"/>
            <a:chOff x="11571809" y="1960234"/>
            <a:chExt cx="5337435" cy="3496585"/>
          </a:xfrm>
        </p:grpSpPr>
        <p:pic>
          <p:nvPicPr>
            <p:cNvPr id="17" name="Picture 2" descr="Thiên nhiên là gì? Vai trò của thiên nhiên trong đời sống con người">
              <a:extLst>
                <a:ext uri="{FF2B5EF4-FFF2-40B4-BE49-F238E27FC236}">
                  <a16:creationId xmlns:a16="http://schemas.microsoft.com/office/drawing/2014/main" id="{1AEA86FF-98F0-DBA3-FA1A-3C265E031B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71809" y="2313241"/>
              <a:ext cx="5337435" cy="31435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2" name="Picture 2" descr="Push pin ">
              <a:extLst>
                <a:ext uri="{FF2B5EF4-FFF2-40B4-BE49-F238E27FC236}">
                  <a16:creationId xmlns:a16="http://schemas.microsoft.com/office/drawing/2014/main" id="{B47921CF-2295-6D4C-D8EF-EC3B5EE909E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877923">
              <a:off x="13887519" y="1960234"/>
              <a:ext cx="706015" cy="7060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D65909FC-46F7-E379-B5D2-75D06F71F731}"/>
              </a:ext>
            </a:extLst>
          </p:cNvPr>
          <p:cNvGrpSpPr/>
          <p:nvPr/>
        </p:nvGrpSpPr>
        <p:grpSpPr>
          <a:xfrm>
            <a:off x="7916792" y="4179008"/>
            <a:ext cx="3836233" cy="2038589"/>
            <a:chOff x="11655804" y="5723105"/>
            <a:chExt cx="5754350" cy="3057884"/>
          </a:xfrm>
        </p:grpSpPr>
        <p:pic>
          <p:nvPicPr>
            <p:cNvPr id="24" name="Picture 4" descr="Đoạn văn nghị luận về tình yêu thiên nhiên của con người (7 Mẫu) - Ngữ Văn  12 - Phòng GD&amp;DT Sa Thầy">
              <a:extLst>
                <a:ext uri="{FF2B5EF4-FFF2-40B4-BE49-F238E27FC236}">
                  <a16:creationId xmlns:a16="http://schemas.microsoft.com/office/drawing/2014/main" id="{A8461CF6-63AB-6EDB-3B1C-9CF1AD3EAA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61596">
              <a:off x="11655804" y="5966352"/>
              <a:ext cx="5368517" cy="28146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5" name="Picture 2" descr="Push pin ">
              <a:extLst>
                <a:ext uri="{FF2B5EF4-FFF2-40B4-BE49-F238E27FC236}">
                  <a16:creationId xmlns:a16="http://schemas.microsoft.com/office/drawing/2014/main" id="{4262EC75-9E09-018E-0069-84FD691FB26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877923">
              <a:off x="16704139" y="5723105"/>
              <a:ext cx="706015" cy="70601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270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barn(outVertical)">
                                      <p:cBhvr>
                                        <p:cTn id="21" dur="500"/>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barn(outVertical)">
                                      <p:cBhvr>
                                        <p:cTn id="26" dur="500"/>
                                        <p:tgtEl>
                                          <p:spTgt spid="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barn(outVertical)">
                                      <p:cBhvr>
                                        <p:cTn id="31" dur="500"/>
                                        <p:tgtEl>
                                          <p:spTgt spid="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barn(outVertical)">
                                      <p:cBhvr>
                                        <p:cTn id="3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27DCB87-0B66-0A9B-6B46-FA864FCC4D71}"/>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610134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8B60B0F8-F77D-2683-62C3-A3936E27ED97}"/>
              </a:ext>
            </a:extLst>
          </p:cNvPr>
          <p:cNvSpPr txBox="1"/>
          <p:nvPr/>
        </p:nvSpPr>
        <p:spPr>
          <a:xfrm>
            <a:off x="493647" y="1538422"/>
            <a:ext cx="11379963" cy="482055"/>
          </a:xfrm>
          <a:prstGeom prst="rect">
            <a:avLst/>
          </a:prstGeom>
        </p:spPr>
        <p:txBody>
          <a:bodyPr wrap="square" lIns="0" tIns="0" rIns="0" bIns="0" rtlCol="0" anchor="t">
            <a:spAutoFit/>
          </a:bodyPr>
          <a:lstStyle/>
          <a:p>
            <a:pPr lvl="0" algn="ctr">
              <a:lnSpc>
                <a:spcPct val="150000"/>
              </a:lnSpc>
              <a:spcBef>
                <a:spcPct val="0"/>
              </a:spcBef>
            </a:pPr>
            <a:r>
              <a:rPr lang="vi-VN" sz="2400" b="1" dirty="0">
                <a:latin typeface="UTM Avo" panose="02040603050506020204" pitchFamily="18"/>
                <a:cs typeface="Arial" panose="020B0604020202020204" pitchFamily="34" charset="0"/>
              </a:rPr>
              <a:t>Hoạt động 1: Lập kế hoạch khảo sát thực trạng cảnh quan thiên nhiên</a:t>
            </a:r>
            <a:endParaRPr lang="vi-VN" sz="2400" b="1" i="1" dirty="0">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18C17716-6B3B-2BC7-2C68-CA35A3F11415}"/>
              </a:ext>
            </a:extLst>
          </p:cNvPr>
          <p:cNvSpPr/>
          <p:nvPr/>
        </p:nvSpPr>
        <p:spPr>
          <a:xfrm>
            <a:off x="0" y="5257800"/>
            <a:ext cx="1422400" cy="1600200"/>
          </a:xfrm>
          <a:custGeom>
            <a:avLst/>
            <a:gdLst/>
            <a:ahLst/>
            <a:cxnLst/>
            <a:rect l="l" t="t" r="r" b="b"/>
            <a:pathLst>
              <a:path w="5514773" h="4298834">
                <a:moveTo>
                  <a:pt x="0" y="0"/>
                </a:moveTo>
                <a:lnTo>
                  <a:pt x="5514773" y="0"/>
                </a:lnTo>
                <a:lnTo>
                  <a:pt x="5514773" y="4298834"/>
                </a:lnTo>
                <a:lnTo>
                  <a:pt x="0" y="4298834"/>
                </a:lnTo>
                <a:lnTo>
                  <a:pt x="0" y="0"/>
                </a:lnTo>
                <a:close/>
              </a:path>
            </a:pathLst>
          </a:custGeom>
          <a:blipFill>
            <a:blip r:embed="rId3">
              <a:extLst>
                <a:ext uri="{96DAC541-7B7A-43D3-8B79-37D633B846F1}">
                  <asvg:svgBlip xmlns:asvg="http://schemas.microsoft.com/office/drawing/2016/SVG/main" r:embed="rId4"/>
                </a:ext>
              </a:extLst>
            </a:blip>
            <a:stretch>
              <a:fillRect l="-82610" t="-6852" b="-35462"/>
            </a:stretch>
          </a:blipFill>
        </p:spPr>
        <p:txBody>
          <a:bodyPr/>
          <a:lstStyle/>
          <a:p>
            <a:endParaRPr lang="en-US" sz="800">
              <a:latin typeface="UTM Avo" panose="02040603050506020204" pitchFamily="18"/>
            </a:endParaRPr>
          </a:p>
        </p:txBody>
      </p:sp>
      <p:grpSp>
        <p:nvGrpSpPr>
          <p:cNvPr id="5" name="Group 4">
            <a:extLst>
              <a:ext uri="{FF2B5EF4-FFF2-40B4-BE49-F238E27FC236}">
                <a16:creationId xmlns:a16="http://schemas.microsoft.com/office/drawing/2014/main" id="{3D8DA2AC-5359-B294-FC5F-CA75E03CF0C5}"/>
              </a:ext>
            </a:extLst>
          </p:cNvPr>
          <p:cNvGrpSpPr/>
          <p:nvPr/>
        </p:nvGrpSpPr>
        <p:grpSpPr>
          <a:xfrm>
            <a:off x="5132610" y="1779449"/>
            <a:ext cx="6565743" cy="4976784"/>
            <a:chOff x="7753587" y="1699178"/>
            <a:chExt cx="9848615" cy="7465176"/>
          </a:xfrm>
        </p:grpSpPr>
        <p:grpSp>
          <p:nvGrpSpPr>
            <p:cNvPr id="6" name="Group 5">
              <a:extLst>
                <a:ext uri="{FF2B5EF4-FFF2-40B4-BE49-F238E27FC236}">
                  <a16:creationId xmlns:a16="http://schemas.microsoft.com/office/drawing/2014/main" id="{7EB76DB9-E06D-6708-271F-84EEAEFE803B}"/>
                </a:ext>
              </a:extLst>
            </p:cNvPr>
            <p:cNvGrpSpPr/>
            <p:nvPr/>
          </p:nvGrpSpPr>
          <p:grpSpPr>
            <a:xfrm>
              <a:off x="7753587" y="1699178"/>
              <a:ext cx="9848615" cy="7465176"/>
              <a:chOff x="0" y="-47625"/>
              <a:chExt cx="2528007" cy="2050459"/>
            </a:xfrm>
          </p:grpSpPr>
          <p:sp>
            <p:nvSpPr>
              <p:cNvPr id="8" name="Freeform 7">
                <a:extLst>
                  <a:ext uri="{FF2B5EF4-FFF2-40B4-BE49-F238E27FC236}">
                    <a16:creationId xmlns:a16="http://schemas.microsoft.com/office/drawing/2014/main" id="{38BC0013-DEB3-48B5-245B-162A24154026}"/>
                  </a:ext>
                </a:extLst>
              </p:cNvPr>
              <p:cNvSpPr/>
              <p:nvPr/>
            </p:nvSpPr>
            <p:spPr>
              <a:xfrm>
                <a:off x="0" y="204506"/>
                <a:ext cx="2528007" cy="1798328"/>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3">
                  <a:lumMod val="20000"/>
                  <a:lumOff val="80000"/>
                </a:schemeClr>
              </a:solidFill>
            </p:spPr>
            <p:txBody>
              <a:bodyPr/>
              <a:lstStyle/>
              <a:p>
                <a:endParaRPr lang="en-US" sz="800">
                  <a:latin typeface="UTM Avo" panose="02040603050506020204" pitchFamily="18"/>
                </a:endParaRPr>
              </a:p>
            </p:txBody>
          </p:sp>
          <p:sp>
            <p:nvSpPr>
              <p:cNvPr id="9" name="TextBox 8">
                <a:extLst>
                  <a:ext uri="{FF2B5EF4-FFF2-40B4-BE49-F238E27FC236}">
                    <a16:creationId xmlns:a16="http://schemas.microsoft.com/office/drawing/2014/main" id="{371DF1A4-7411-2CF1-9C31-E186B30DB854}"/>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latin typeface="UTM Avo" panose="02040603050506020204" pitchFamily="18"/>
                </a:endParaRPr>
              </a:p>
            </p:txBody>
          </p:sp>
        </p:grpSp>
        <p:pic>
          <p:nvPicPr>
            <p:cNvPr id="7" name="Picture 9">
              <a:extLst>
                <a:ext uri="{FF2B5EF4-FFF2-40B4-BE49-F238E27FC236}">
                  <a16:creationId xmlns:a16="http://schemas.microsoft.com/office/drawing/2014/main" id="{10E62DBA-2344-4CF7-862A-9A5EB11199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008330" y="2197714"/>
              <a:ext cx="3339128" cy="862102"/>
            </a:xfrm>
            <a:prstGeom prst="rect">
              <a:avLst/>
            </a:prstGeom>
          </p:spPr>
        </p:pic>
      </p:grpSp>
      <p:sp>
        <p:nvSpPr>
          <p:cNvPr id="10" name="TextBox 9">
            <a:extLst>
              <a:ext uri="{FF2B5EF4-FFF2-40B4-BE49-F238E27FC236}">
                <a16:creationId xmlns:a16="http://schemas.microsoft.com/office/drawing/2014/main" id="{1C9A3985-E958-C2C9-A0BA-BCA99AA3FC50}"/>
              </a:ext>
            </a:extLst>
          </p:cNvPr>
          <p:cNvSpPr txBox="1"/>
          <p:nvPr/>
        </p:nvSpPr>
        <p:spPr>
          <a:xfrm>
            <a:off x="5576605" y="2821636"/>
            <a:ext cx="5677751" cy="3799502"/>
          </a:xfrm>
          <a:prstGeom prst="rect">
            <a:avLst/>
          </a:prstGeom>
        </p:spPr>
        <p:txBody>
          <a:bodyPr wrap="square" lIns="0" tIns="0" rIns="0" bIns="0" rtlCol="0" anchor="t">
            <a:spAutoFit/>
          </a:bodyPr>
          <a:lstStyle/>
          <a:p>
            <a:pPr marL="381019" indent="-381019" algn="just">
              <a:lnSpc>
                <a:spcPct val="150000"/>
              </a:lnSpc>
              <a:buFont typeface="Courier New" panose="02070309020205020404" pitchFamily="49" charset="0"/>
              <a:buChar char="o"/>
            </a:pPr>
            <a:r>
              <a:rPr lang="vi-VN" sz="2400" dirty="0">
                <a:latin typeface="UTM Avo" panose="02040603050506020204" pitchFamily="18"/>
                <a:cs typeface="Arial" panose="020B0604020202020204" pitchFamily="34" charset="0"/>
              </a:rPr>
              <a:t>Các nhóm thảo luận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nhau</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để xây dựng kế hoạch khảo sát thực trạng cảnh quan thiên nhiên theo gợi ý</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sẵn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dưới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đây</a:t>
            </a:r>
            <a:r>
              <a:rPr lang="en-US" sz="2400" dirty="0">
                <a:latin typeface="UTM Avo" panose="02040603050506020204" pitchFamily="18"/>
                <a:cs typeface="Arial" panose="020B0604020202020204" pitchFamily="34" charset="0"/>
              </a:rPr>
              <a:t>.</a:t>
            </a:r>
          </a:p>
          <a:p>
            <a:pPr marL="381019" indent="-381019" algn="just">
              <a:lnSpc>
                <a:spcPct val="150000"/>
              </a:lnSpc>
              <a:buFont typeface="Courier New" panose="02070309020205020404" pitchFamily="49" charset="0"/>
              <a:buChar char="o"/>
            </a:pPr>
            <a:r>
              <a:rPr lang="vi-VN" sz="2400" b="1" dirty="0">
                <a:solidFill>
                  <a:srgbClr val="FF0000"/>
                </a:solidFill>
                <a:latin typeface="UTM Avo" panose="02040603050506020204" pitchFamily="18"/>
                <a:cs typeface="Arial" panose="020B0604020202020204" pitchFamily="34" charset="0"/>
              </a:rPr>
              <a:t>Lưu ý: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có thể xây dựng kế hoạch bằng cách lập sơ đồ tư duy, bảng biểu</a:t>
            </a:r>
            <a:r>
              <a:rPr lang="en-US" sz="2400" dirty="0">
                <a:latin typeface="UTM Avo" panose="02040603050506020204" pitchFamily="18"/>
                <a:cs typeface="Arial" panose="020B0604020202020204" pitchFamily="34" charset="0"/>
              </a:rPr>
              <a:t>,</a:t>
            </a:r>
            <a:r>
              <a:rPr lang="vi-VN" sz="2400" dirty="0">
                <a:latin typeface="UTM Avo" panose="02040603050506020204" pitchFamily="18"/>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nvGrpSpPr>
          <p:cNvPr id="11" name="Group 10">
            <a:extLst>
              <a:ext uri="{FF2B5EF4-FFF2-40B4-BE49-F238E27FC236}">
                <a16:creationId xmlns:a16="http://schemas.microsoft.com/office/drawing/2014/main" id="{A17BE018-7D27-E459-C1B5-690ECC2F672B}"/>
              </a:ext>
            </a:extLst>
          </p:cNvPr>
          <p:cNvGrpSpPr/>
          <p:nvPr/>
        </p:nvGrpSpPr>
        <p:grpSpPr>
          <a:xfrm>
            <a:off x="555276" y="2198796"/>
            <a:ext cx="4216400" cy="4557437"/>
            <a:chOff x="935045" y="1851067"/>
            <a:chExt cx="6324600" cy="6836156"/>
          </a:xfrm>
        </p:grpSpPr>
        <p:grpSp>
          <p:nvGrpSpPr>
            <p:cNvPr id="12" name="Group 11">
              <a:extLst>
                <a:ext uri="{FF2B5EF4-FFF2-40B4-BE49-F238E27FC236}">
                  <a16:creationId xmlns:a16="http://schemas.microsoft.com/office/drawing/2014/main" id="{60BADE94-7028-338B-2CD5-46D079CD4266}"/>
                </a:ext>
              </a:extLst>
            </p:cNvPr>
            <p:cNvGrpSpPr/>
            <p:nvPr/>
          </p:nvGrpSpPr>
          <p:grpSpPr>
            <a:xfrm>
              <a:off x="935045" y="1851067"/>
              <a:ext cx="6324600" cy="6836156"/>
              <a:chOff x="849062" y="2617120"/>
              <a:chExt cx="6324600" cy="6836156"/>
            </a:xfrm>
          </p:grpSpPr>
          <p:sp>
            <p:nvSpPr>
              <p:cNvPr id="14" name="Freeform 7">
                <a:extLst>
                  <a:ext uri="{FF2B5EF4-FFF2-40B4-BE49-F238E27FC236}">
                    <a16:creationId xmlns:a16="http://schemas.microsoft.com/office/drawing/2014/main" id="{E26DD0FA-EDE7-299A-2354-1A4440DE896B}"/>
                  </a:ext>
                </a:extLst>
              </p:cNvPr>
              <p:cNvSpPr/>
              <p:nvPr/>
            </p:nvSpPr>
            <p:spPr>
              <a:xfrm>
                <a:off x="849062" y="2617120"/>
                <a:ext cx="6324600" cy="6836156"/>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5">
                  <a:lumMod val="60000"/>
                  <a:lumOff val="40000"/>
                </a:schemeClr>
              </a:solidFill>
            </p:spPr>
            <p:txBody>
              <a:bodyPr/>
              <a:lstStyle/>
              <a:p>
                <a:endParaRPr lang="en-US" sz="800">
                  <a:latin typeface="UTM Avo" panose="02040603050506020204" pitchFamily="18"/>
                </a:endParaRPr>
              </a:p>
            </p:txBody>
          </p:sp>
          <p:grpSp>
            <p:nvGrpSpPr>
              <p:cNvPr id="15" name="Group 14">
                <a:extLst>
                  <a:ext uri="{FF2B5EF4-FFF2-40B4-BE49-F238E27FC236}">
                    <a16:creationId xmlns:a16="http://schemas.microsoft.com/office/drawing/2014/main" id="{3AE5D392-61EE-3158-C70A-DE9A7C422F08}"/>
                  </a:ext>
                </a:extLst>
              </p:cNvPr>
              <p:cNvGrpSpPr/>
              <p:nvPr/>
            </p:nvGrpSpPr>
            <p:grpSpPr>
              <a:xfrm>
                <a:off x="1112837" y="3118373"/>
                <a:ext cx="5826740" cy="1751337"/>
                <a:chOff x="1426698" y="3315451"/>
                <a:chExt cx="5826740" cy="1751337"/>
              </a:xfrm>
            </p:grpSpPr>
            <p:sp>
              <p:nvSpPr>
                <p:cNvPr id="16" name="Freeform 10">
                  <a:extLst>
                    <a:ext uri="{FF2B5EF4-FFF2-40B4-BE49-F238E27FC236}">
                      <a16:creationId xmlns:a16="http://schemas.microsoft.com/office/drawing/2014/main" id="{554D8C36-F583-0EA9-2BA5-0EA041BE48F5}"/>
                    </a:ext>
                  </a:extLst>
                </p:cNvPr>
                <p:cNvSpPr/>
                <p:nvPr/>
              </p:nvSpPr>
              <p:spPr>
                <a:xfrm>
                  <a:off x="1426698" y="3315451"/>
                  <a:ext cx="5826740" cy="175133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a:latin typeface="UTM Avo" panose="02040603050506020204" pitchFamily="18"/>
                  </a:endParaRPr>
                </a:p>
              </p:txBody>
            </p:sp>
            <p:sp>
              <p:nvSpPr>
                <p:cNvPr id="17" name="TextBox 16">
                  <a:extLst>
                    <a:ext uri="{FF2B5EF4-FFF2-40B4-BE49-F238E27FC236}">
                      <a16:creationId xmlns:a16="http://schemas.microsoft.com/office/drawing/2014/main" id="{33C84B85-8671-07B0-E31B-5B69EAD960E3}"/>
                    </a:ext>
                  </a:extLst>
                </p:cNvPr>
                <p:cNvSpPr txBox="1"/>
                <p:nvPr/>
              </p:nvSpPr>
              <p:spPr>
                <a:xfrm>
                  <a:off x="1426698" y="3760233"/>
                  <a:ext cx="5826740" cy="877163"/>
                </a:xfrm>
                <a:prstGeom prst="rect">
                  <a:avLst/>
                </a:prstGeom>
                <a:noFill/>
              </p:spPr>
              <p:txBody>
                <a:bodyPr wrap="square" rtlCol="0">
                  <a:spAutoFit/>
                </a:bodyPr>
                <a:lstStyle/>
                <a:p>
                  <a:pPr algn="ctr"/>
                  <a:r>
                    <a:rPr lang="en-US" sz="3200" b="1">
                      <a:solidFill>
                        <a:schemeClr val="tx2">
                          <a:lumMod val="50000"/>
                        </a:schemeClr>
                      </a:solidFill>
                      <a:latin typeface="UTM Avo" panose="02040603050506020204" pitchFamily="18"/>
                      <a:cs typeface="Arial" panose="020B0604020202020204" pitchFamily="34" charset="0"/>
                    </a:rPr>
                    <a:t>Hoạt động nhóm</a:t>
                  </a:r>
                  <a:endParaRPr lang="en-US" sz="3200" b="1" dirty="0">
                    <a:solidFill>
                      <a:schemeClr val="tx2">
                        <a:lumMod val="50000"/>
                      </a:schemeClr>
                    </a:solidFill>
                    <a:latin typeface="UTM Avo" panose="02040603050506020204" pitchFamily="18"/>
                    <a:cs typeface="Arial" panose="020B0604020202020204" pitchFamily="34" charset="0"/>
                  </a:endParaRPr>
                </a:p>
              </p:txBody>
            </p:sp>
          </p:grpSp>
        </p:grpSp>
        <p:pic>
          <p:nvPicPr>
            <p:cNvPr id="13" name="Picture 12" descr="A group of children sitting at a table&#10;&#10;Description automatically generated">
              <a:extLst>
                <a:ext uri="{FF2B5EF4-FFF2-40B4-BE49-F238E27FC236}">
                  <a16:creationId xmlns:a16="http://schemas.microsoft.com/office/drawing/2014/main" id="{89E4A3D6-CEA0-9058-3126-4344224FF5D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192" t="56667" r="24943"/>
            <a:stretch/>
          </p:blipFill>
          <p:spPr>
            <a:xfrm>
              <a:off x="1198820" y="4630212"/>
              <a:ext cx="5822738" cy="3530455"/>
            </a:xfrm>
            <a:prstGeom prst="round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wipe(left)">
                                      <p:cBhvr>
                                        <p:cTn id="2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5339CAB0-E9D3-4C91-52D8-88CCC196DB11}"/>
              </a:ext>
            </a:extLst>
          </p:cNvPr>
          <p:cNvGrpSpPr/>
          <p:nvPr/>
        </p:nvGrpSpPr>
        <p:grpSpPr>
          <a:xfrm>
            <a:off x="519843" y="1588766"/>
            <a:ext cx="4007966" cy="2339143"/>
            <a:chOff x="-88413" y="1385285"/>
            <a:chExt cx="6011949" cy="3508714"/>
          </a:xfrm>
        </p:grpSpPr>
        <p:sp>
          <p:nvSpPr>
            <p:cNvPr id="20" name="Line Callout 1 (Border and Accent Bar) 3">
              <a:extLst>
                <a:ext uri="{FF2B5EF4-FFF2-40B4-BE49-F238E27FC236}">
                  <a16:creationId xmlns:a16="http://schemas.microsoft.com/office/drawing/2014/main" id="{D63DF800-3267-B10D-6FB1-DA8422831460}"/>
                </a:ext>
              </a:extLst>
            </p:cNvPr>
            <p:cNvSpPr/>
            <p:nvPr/>
          </p:nvSpPr>
          <p:spPr>
            <a:xfrm>
              <a:off x="-88413" y="1961765"/>
              <a:ext cx="6011949" cy="2932234"/>
            </a:xfrm>
            <a:prstGeom prst="roundRect">
              <a:avLst/>
            </a:prstGeom>
            <a:solidFill>
              <a:schemeClr val="bg1"/>
            </a:solidFill>
            <a:ln>
              <a:solidFill>
                <a:srgbClr val="C00000"/>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3200" b="1">
                  <a:solidFill>
                    <a:srgbClr val="C00000"/>
                  </a:solidFill>
                  <a:latin typeface="UTM Avo" panose="02040603050506020204" pitchFamily="18"/>
                  <a:cs typeface="Arial" panose="020B0604020202020204" pitchFamily="34" charset="0"/>
                </a:rPr>
                <a:t>GỢI Ý THỰC HIỆN </a:t>
              </a:r>
            </a:p>
          </p:txBody>
        </p:sp>
        <p:pic>
          <p:nvPicPr>
            <p:cNvPr id="21" name="Picture 2">
              <a:extLst>
                <a:ext uri="{FF2B5EF4-FFF2-40B4-BE49-F238E27FC236}">
                  <a16:creationId xmlns:a16="http://schemas.microsoft.com/office/drawing/2014/main" id="{613AD9A0-C5D9-00AC-746B-F1179FB49D6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38026" y="1385285"/>
              <a:ext cx="759069" cy="780351"/>
            </a:xfrm>
            <a:prstGeom prst="rect">
              <a:avLst/>
            </a:prstGeom>
          </p:spPr>
        </p:pic>
      </p:grpSp>
      <p:sp>
        <p:nvSpPr>
          <p:cNvPr id="22" name="Rounded Rectangle 18">
            <a:extLst>
              <a:ext uri="{FF2B5EF4-FFF2-40B4-BE49-F238E27FC236}">
                <a16:creationId xmlns:a16="http://schemas.microsoft.com/office/drawing/2014/main" id="{F2230E42-8554-7182-1325-E1E3E689A410}"/>
              </a:ext>
            </a:extLst>
          </p:cNvPr>
          <p:cNvSpPr/>
          <p:nvPr/>
        </p:nvSpPr>
        <p:spPr>
          <a:xfrm>
            <a:off x="5551154" y="4251119"/>
            <a:ext cx="6119879" cy="736594"/>
          </a:xfrm>
          <a:prstGeom prst="roundRect">
            <a:avLst/>
          </a:prstGeom>
          <a:solidFill>
            <a:schemeClr val="bg1"/>
          </a:solidFill>
          <a:ln w="57150">
            <a:solidFill>
              <a:schemeClr val="accent1">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a:r>
              <a:rPr lang="vi-VN" sz="2533">
                <a:solidFill>
                  <a:prstClr val="black"/>
                </a:solidFill>
                <a:latin typeface="UTM Avo" panose="02040603050506020204" pitchFamily="18"/>
                <a:cs typeface="Arial" panose="020B0604020202020204" pitchFamily="34" charset="0"/>
              </a:rPr>
              <a:t>Thời gian thực hiện</a:t>
            </a:r>
            <a:endParaRPr lang="en-US" sz="2533" dirty="0">
              <a:solidFill>
                <a:prstClr val="black"/>
              </a:solidFill>
              <a:latin typeface="UTM Avo" panose="02040603050506020204" pitchFamily="18"/>
              <a:cs typeface="Arial" panose="020B0604020202020204" pitchFamily="34" charset="0"/>
            </a:endParaRPr>
          </a:p>
        </p:txBody>
      </p:sp>
      <p:sp>
        <p:nvSpPr>
          <p:cNvPr id="23" name="Rounded Rectangle 19">
            <a:extLst>
              <a:ext uri="{FF2B5EF4-FFF2-40B4-BE49-F238E27FC236}">
                <a16:creationId xmlns:a16="http://schemas.microsoft.com/office/drawing/2014/main" id="{192921D5-FD38-9B6F-A4DF-9C0380D4C5FD}"/>
              </a:ext>
            </a:extLst>
          </p:cNvPr>
          <p:cNvSpPr/>
          <p:nvPr/>
        </p:nvSpPr>
        <p:spPr>
          <a:xfrm>
            <a:off x="5551154" y="3163008"/>
            <a:ext cx="6118962" cy="736600"/>
          </a:xfrm>
          <a:prstGeom prst="roundRect">
            <a:avLst/>
          </a:prstGeom>
          <a:solidFill>
            <a:schemeClr val="bg1"/>
          </a:solidFill>
          <a:ln w="57150">
            <a:solidFill>
              <a:schemeClr val="accent1">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a:r>
              <a:rPr lang="vi-VN" sz="2533">
                <a:solidFill>
                  <a:prstClr val="black"/>
                </a:solidFill>
                <a:latin typeface="UTM Avo" panose="02040603050506020204" pitchFamily="18"/>
                <a:cs typeface="Arial" panose="020B0604020202020204" pitchFamily="34" charset="0"/>
              </a:rPr>
              <a:t>Nội dung khảo sát</a:t>
            </a:r>
            <a:endParaRPr lang="en-US" sz="2533" dirty="0">
              <a:solidFill>
                <a:prstClr val="black"/>
              </a:solidFill>
              <a:latin typeface="UTM Avo" panose="02040603050506020204" pitchFamily="18"/>
              <a:cs typeface="Arial" panose="020B0604020202020204" pitchFamily="34" charset="0"/>
            </a:endParaRPr>
          </a:p>
        </p:txBody>
      </p:sp>
      <p:sp>
        <p:nvSpPr>
          <p:cNvPr id="24" name="Rounded Rectangle 23">
            <a:extLst>
              <a:ext uri="{FF2B5EF4-FFF2-40B4-BE49-F238E27FC236}">
                <a16:creationId xmlns:a16="http://schemas.microsoft.com/office/drawing/2014/main" id="{981A58D2-15BD-3AF2-E568-A314B3FD9290}"/>
              </a:ext>
            </a:extLst>
          </p:cNvPr>
          <p:cNvSpPr/>
          <p:nvPr/>
        </p:nvSpPr>
        <p:spPr>
          <a:xfrm>
            <a:off x="5549113" y="5339224"/>
            <a:ext cx="6123044" cy="1081078"/>
          </a:xfrm>
          <a:prstGeom prst="roundRect">
            <a:avLst/>
          </a:prstGeom>
          <a:solidFill>
            <a:schemeClr val="bg1"/>
          </a:solidFill>
          <a:ln w="57150">
            <a:solidFill>
              <a:schemeClr val="accent1">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a:r>
              <a:rPr lang="en-US" sz="2533">
                <a:solidFill>
                  <a:prstClr val="black"/>
                </a:solidFill>
                <a:latin typeface="UTM Avo" panose="02040603050506020204" pitchFamily="18"/>
                <a:cs typeface="Arial" panose="020B0604020202020204" pitchFamily="34" charset="0"/>
              </a:rPr>
              <a:t>Phân công nhiệm vụ cho các thành viên</a:t>
            </a:r>
            <a:endParaRPr lang="en-US" sz="2533" dirty="0">
              <a:solidFill>
                <a:prstClr val="black"/>
              </a:solidFill>
              <a:latin typeface="UTM Avo" panose="02040603050506020204" pitchFamily="18"/>
              <a:cs typeface="Arial" panose="020B0604020202020204" pitchFamily="34" charset="0"/>
            </a:endParaRPr>
          </a:p>
        </p:txBody>
      </p:sp>
      <p:sp>
        <p:nvSpPr>
          <p:cNvPr id="25" name="Rounded Rectangle 19">
            <a:extLst>
              <a:ext uri="{FF2B5EF4-FFF2-40B4-BE49-F238E27FC236}">
                <a16:creationId xmlns:a16="http://schemas.microsoft.com/office/drawing/2014/main" id="{92175B2A-98C0-8A25-E152-1268F23A4117}"/>
              </a:ext>
            </a:extLst>
          </p:cNvPr>
          <p:cNvSpPr/>
          <p:nvPr/>
        </p:nvSpPr>
        <p:spPr>
          <a:xfrm>
            <a:off x="5551154" y="2079960"/>
            <a:ext cx="6097695" cy="736601"/>
          </a:xfrm>
          <a:prstGeom prst="roundRect">
            <a:avLst/>
          </a:prstGeom>
          <a:solidFill>
            <a:schemeClr val="bg1"/>
          </a:solidFill>
          <a:ln w="57150">
            <a:solidFill>
              <a:schemeClr val="accent1">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lvl="0" algn="ctr"/>
            <a:r>
              <a:rPr lang="vi-VN" sz="2533">
                <a:solidFill>
                  <a:prstClr val="black"/>
                </a:solidFill>
                <a:latin typeface="UTM Avo" panose="02040603050506020204" pitchFamily="18"/>
                <a:cs typeface="Arial" panose="020B0604020202020204" pitchFamily="34" charset="0"/>
              </a:rPr>
              <a:t>Địa điểm khảo sát</a:t>
            </a:r>
            <a:endParaRPr lang="en-US" sz="2533" dirty="0">
              <a:solidFill>
                <a:prstClr val="black"/>
              </a:solidFill>
              <a:latin typeface="UTM Avo" panose="02040603050506020204" pitchFamily="18"/>
              <a:cs typeface="Arial" panose="020B0604020202020204" pitchFamily="34" charset="0"/>
            </a:endParaRPr>
          </a:p>
        </p:txBody>
      </p:sp>
      <p:pic>
        <p:nvPicPr>
          <p:cNvPr id="26" name="Picture 25">
            <a:extLst>
              <a:ext uri="{FF2B5EF4-FFF2-40B4-BE49-F238E27FC236}">
                <a16:creationId xmlns:a16="http://schemas.microsoft.com/office/drawing/2014/main" id="{FC1F6764-7065-7F50-F572-E336D3649685}"/>
              </a:ext>
            </a:extLst>
          </p:cNvPr>
          <p:cNvPicPr>
            <a:picLocks noChangeAspect="1"/>
          </p:cNvPicPr>
          <p:nvPr/>
        </p:nvPicPr>
        <p:blipFill rotWithShape="1">
          <a:blip r:embed="rId5">
            <a:extLst>
              <a:ext uri="{28A0092B-C50C-407E-A947-70E740481C1C}">
                <a14:useLocalDpi xmlns:a14="http://schemas.microsoft.com/office/drawing/2010/main" val="0"/>
              </a:ext>
            </a:extLst>
          </a:blip>
          <a:srcRect b="11228"/>
          <a:stretch/>
        </p:blipFill>
        <p:spPr>
          <a:xfrm>
            <a:off x="519843" y="3429000"/>
            <a:ext cx="4431311" cy="3429000"/>
          </a:xfrm>
          <a:prstGeom prst="rect">
            <a:avLst/>
          </a:prstGeom>
        </p:spPr>
      </p:pic>
      <p:grpSp>
        <p:nvGrpSpPr>
          <p:cNvPr id="27" name="Group 26">
            <a:extLst>
              <a:ext uri="{FF2B5EF4-FFF2-40B4-BE49-F238E27FC236}">
                <a16:creationId xmlns:a16="http://schemas.microsoft.com/office/drawing/2014/main" id="{A749F2DD-779E-E468-EDFA-C47742DEEFDF}"/>
              </a:ext>
            </a:extLst>
          </p:cNvPr>
          <p:cNvGrpSpPr/>
          <p:nvPr/>
        </p:nvGrpSpPr>
        <p:grpSpPr>
          <a:xfrm rot="16200000">
            <a:off x="4774514" y="2787895"/>
            <a:ext cx="1076258" cy="410567"/>
            <a:chOff x="6498137" y="3625822"/>
            <a:chExt cx="558104" cy="973671"/>
          </a:xfrm>
        </p:grpSpPr>
        <p:cxnSp>
          <p:nvCxnSpPr>
            <p:cNvPr id="28" name="Straight Connector 27">
              <a:extLst>
                <a:ext uri="{FF2B5EF4-FFF2-40B4-BE49-F238E27FC236}">
                  <a16:creationId xmlns:a16="http://schemas.microsoft.com/office/drawing/2014/main" id="{DE0D246B-8451-9F6B-4D47-A9AB0BD930D4}"/>
                </a:ext>
              </a:extLst>
            </p:cNvPr>
            <p:cNvCxnSpPr>
              <a:cxnSpLocks/>
            </p:cNvCxnSpPr>
            <p:nvPr/>
          </p:nvCxnSpPr>
          <p:spPr>
            <a:xfrm flipH="1">
              <a:off x="6498137" y="3625823"/>
              <a:ext cx="558104"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1D925F6-71C8-0F1E-5F7B-B4B6884D4EB3}"/>
                </a:ext>
              </a:extLst>
            </p:cNvPr>
            <p:cNvCxnSpPr>
              <a:cxnSpLocks/>
            </p:cNvCxnSpPr>
            <p:nvPr/>
          </p:nvCxnSpPr>
          <p:spPr>
            <a:xfrm>
              <a:off x="6498137" y="3625822"/>
              <a:ext cx="0" cy="973671"/>
            </a:xfrm>
            <a:prstGeom prst="line">
              <a:avLst/>
            </a:prstGeom>
            <a:ln w="28575">
              <a:solidFill>
                <a:schemeClr val="accent1">
                  <a:lumMod val="50000"/>
                </a:schemeClr>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45E2174A-18B8-17F2-0391-69D53DC0C33C}"/>
              </a:ext>
            </a:extLst>
          </p:cNvPr>
          <p:cNvGrpSpPr/>
          <p:nvPr/>
        </p:nvGrpSpPr>
        <p:grpSpPr>
          <a:xfrm rot="16200000" flipH="1">
            <a:off x="3580026" y="3955291"/>
            <a:ext cx="3465235" cy="410572"/>
            <a:chOff x="6498137" y="3625822"/>
            <a:chExt cx="428767" cy="973671"/>
          </a:xfrm>
        </p:grpSpPr>
        <p:cxnSp>
          <p:nvCxnSpPr>
            <p:cNvPr id="31" name="Straight Connector 30">
              <a:extLst>
                <a:ext uri="{FF2B5EF4-FFF2-40B4-BE49-F238E27FC236}">
                  <a16:creationId xmlns:a16="http://schemas.microsoft.com/office/drawing/2014/main" id="{A9C720C7-9ECC-7EA2-7D86-44D8A1FC9C9B}"/>
                </a:ext>
              </a:extLst>
            </p:cNvPr>
            <p:cNvCxnSpPr>
              <a:cxnSpLocks/>
            </p:cNvCxnSpPr>
            <p:nvPr/>
          </p:nvCxnSpPr>
          <p:spPr>
            <a:xfrm rot="16200000" flipH="1" flipV="1">
              <a:off x="6712521" y="3411438"/>
              <a:ext cx="0" cy="428767"/>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1A68DE7-9A9D-2039-1250-8B8149CEBE9B}"/>
                </a:ext>
              </a:extLst>
            </p:cNvPr>
            <p:cNvCxnSpPr>
              <a:cxnSpLocks/>
            </p:cNvCxnSpPr>
            <p:nvPr/>
          </p:nvCxnSpPr>
          <p:spPr>
            <a:xfrm>
              <a:off x="6498137" y="3625822"/>
              <a:ext cx="0" cy="973671"/>
            </a:xfrm>
            <a:prstGeom prst="line">
              <a:avLst/>
            </a:prstGeom>
            <a:ln w="28575">
              <a:solidFill>
                <a:schemeClr val="accent1">
                  <a:lumMod val="50000"/>
                </a:schemeClr>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3DBC58BB-B9E1-1847-F11A-AD5864D5ADD0}"/>
              </a:ext>
            </a:extLst>
          </p:cNvPr>
          <p:cNvGrpSpPr/>
          <p:nvPr/>
        </p:nvGrpSpPr>
        <p:grpSpPr>
          <a:xfrm rot="16200000">
            <a:off x="4543809" y="3674061"/>
            <a:ext cx="1513689" cy="386578"/>
            <a:chOff x="6498137" y="3625822"/>
            <a:chExt cx="558104" cy="973671"/>
          </a:xfrm>
        </p:grpSpPr>
        <p:cxnSp>
          <p:nvCxnSpPr>
            <p:cNvPr id="34" name="Straight Connector 33">
              <a:extLst>
                <a:ext uri="{FF2B5EF4-FFF2-40B4-BE49-F238E27FC236}">
                  <a16:creationId xmlns:a16="http://schemas.microsoft.com/office/drawing/2014/main" id="{DE34106E-A2B1-F974-4390-FA1C4385013D}"/>
                </a:ext>
              </a:extLst>
            </p:cNvPr>
            <p:cNvCxnSpPr>
              <a:cxnSpLocks/>
            </p:cNvCxnSpPr>
            <p:nvPr/>
          </p:nvCxnSpPr>
          <p:spPr>
            <a:xfrm flipH="1">
              <a:off x="6498137" y="3625823"/>
              <a:ext cx="558104"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CE80A50-31FF-865D-C10B-DD1E6ECB52C6}"/>
                </a:ext>
              </a:extLst>
            </p:cNvPr>
            <p:cNvCxnSpPr>
              <a:cxnSpLocks/>
            </p:cNvCxnSpPr>
            <p:nvPr/>
          </p:nvCxnSpPr>
          <p:spPr>
            <a:xfrm>
              <a:off x="6498137" y="3625822"/>
              <a:ext cx="0" cy="973671"/>
            </a:xfrm>
            <a:prstGeom prst="line">
              <a:avLst/>
            </a:prstGeom>
            <a:ln w="28575">
              <a:solidFill>
                <a:schemeClr val="accent1">
                  <a:lumMod val="50000"/>
                </a:schemeClr>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2CFEBC78-0B0C-BBE5-E8F0-3989CFB8D3C0}"/>
              </a:ext>
            </a:extLst>
          </p:cNvPr>
          <p:cNvGrpSpPr/>
          <p:nvPr/>
        </p:nvGrpSpPr>
        <p:grpSpPr>
          <a:xfrm rot="16200000">
            <a:off x="4479613" y="4878863"/>
            <a:ext cx="1642071" cy="386583"/>
            <a:chOff x="6498137" y="3625822"/>
            <a:chExt cx="558104" cy="973671"/>
          </a:xfrm>
        </p:grpSpPr>
        <p:cxnSp>
          <p:nvCxnSpPr>
            <p:cNvPr id="37" name="Straight Connector 36">
              <a:extLst>
                <a:ext uri="{FF2B5EF4-FFF2-40B4-BE49-F238E27FC236}">
                  <a16:creationId xmlns:a16="http://schemas.microsoft.com/office/drawing/2014/main" id="{807AB565-4C9A-8F57-A72A-9BF8C944207E}"/>
                </a:ext>
              </a:extLst>
            </p:cNvPr>
            <p:cNvCxnSpPr>
              <a:cxnSpLocks/>
            </p:cNvCxnSpPr>
            <p:nvPr/>
          </p:nvCxnSpPr>
          <p:spPr>
            <a:xfrm flipH="1">
              <a:off x="6498137" y="3625823"/>
              <a:ext cx="558104"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661AF31-66D1-0324-2656-68032F465852}"/>
                </a:ext>
              </a:extLst>
            </p:cNvPr>
            <p:cNvCxnSpPr>
              <a:cxnSpLocks/>
            </p:cNvCxnSpPr>
            <p:nvPr/>
          </p:nvCxnSpPr>
          <p:spPr>
            <a:xfrm>
              <a:off x="6498137" y="3625822"/>
              <a:ext cx="0" cy="973671"/>
            </a:xfrm>
            <a:prstGeom prst="line">
              <a:avLst/>
            </a:prstGeom>
            <a:ln w="28575">
              <a:solidFill>
                <a:schemeClr val="accent1">
                  <a:lumMod val="50000"/>
                </a:schemeClr>
              </a:solidFill>
              <a:tailEnd type="diamond"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311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16" presetClass="entr" presetSubtype="2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randombar(horizontal)">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500"/>
                                        <p:tgtEl>
                                          <p:spTgt spid="36"/>
                                        </p:tgtEl>
                                      </p:cBhvr>
                                    </p:animEffect>
                                  </p:childTnLst>
                                </p:cTn>
                              </p:par>
                            </p:childTnLst>
                          </p:cTn>
                        </p:par>
                        <p:par>
                          <p:cTn id="43" fill="hold">
                            <p:stCondLst>
                              <p:cond delay="500"/>
                            </p:stCondLst>
                            <p:childTnLst>
                              <p:par>
                                <p:cTn id="44" presetID="14" presetClass="entr" presetSubtype="1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randombar(horizontal)">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3" name="Picture 13">
            <a:extLst>
              <a:ext uri="{FF2B5EF4-FFF2-40B4-BE49-F238E27FC236}">
                <a16:creationId xmlns:a16="http://schemas.microsoft.com/office/drawing/2014/main" id="{315D9598-FECB-B924-27D8-0DC0492100D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0238" y="6277321"/>
            <a:ext cx="845749" cy="510896"/>
          </a:xfrm>
          <a:prstGeom prst="rect">
            <a:avLst/>
          </a:prstGeom>
        </p:spPr>
      </p:pic>
      <p:grpSp>
        <p:nvGrpSpPr>
          <p:cNvPr id="54" name="Group 53">
            <a:extLst>
              <a:ext uri="{FF2B5EF4-FFF2-40B4-BE49-F238E27FC236}">
                <a16:creationId xmlns:a16="http://schemas.microsoft.com/office/drawing/2014/main" id="{6F81A6A4-F7FE-D4D1-2FCE-F8B92FA7D073}"/>
              </a:ext>
            </a:extLst>
          </p:cNvPr>
          <p:cNvGrpSpPr/>
          <p:nvPr/>
        </p:nvGrpSpPr>
        <p:grpSpPr>
          <a:xfrm>
            <a:off x="734301" y="2419072"/>
            <a:ext cx="5141155" cy="4089887"/>
            <a:chOff x="1051269" y="2935148"/>
            <a:chExt cx="7711732" cy="6134830"/>
          </a:xfrm>
        </p:grpSpPr>
        <p:sp>
          <p:nvSpPr>
            <p:cNvPr id="55" name="Freeform 3">
              <a:extLst>
                <a:ext uri="{FF2B5EF4-FFF2-40B4-BE49-F238E27FC236}">
                  <a16:creationId xmlns:a16="http://schemas.microsoft.com/office/drawing/2014/main" id="{049B64B6-87BD-C93B-9079-507A16B4E3D1}"/>
                </a:ext>
              </a:extLst>
            </p:cNvPr>
            <p:cNvSpPr/>
            <p:nvPr/>
          </p:nvSpPr>
          <p:spPr>
            <a:xfrm>
              <a:off x="1051269" y="3977895"/>
              <a:ext cx="7711732" cy="5092083"/>
            </a:xfrm>
            <a:custGeom>
              <a:avLst/>
              <a:gdLst/>
              <a:ahLst/>
              <a:cxnLst/>
              <a:rect l="l" t="t" r="r" b="b"/>
              <a:pathLst>
                <a:path w="1866430" h="1298564">
                  <a:moveTo>
                    <a:pt x="55716" y="0"/>
                  </a:moveTo>
                  <a:lnTo>
                    <a:pt x="1810714" y="0"/>
                  </a:lnTo>
                  <a:cubicBezTo>
                    <a:pt x="1825490" y="0"/>
                    <a:pt x="1839662" y="5870"/>
                    <a:pt x="1850111" y="16319"/>
                  </a:cubicBezTo>
                  <a:cubicBezTo>
                    <a:pt x="1860560" y="26768"/>
                    <a:pt x="1866430" y="40939"/>
                    <a:pt x="1866430" y="55716"/>
                  </a:cubicBezTo>
                  <a:lnTo>
                    <a:pt x="1866430" y="1242848"/>
                  </a:lnTo>
                  <a:cubicBezTo>
                    <a:pt x="1866430" y="1257625"/>
                    <a:pt x="1860560" y="1271797"/>
                    <a:pt x="1850111" y="1282245"/>
                  </a:cubicBezTo>
                  <a:cubicBezTo>
                    <a:pt x="1839662" y="1292694"/>
                    <a:pt x="1825490" y="1298564"/>
                    <a:pt x="1810714" y="1298564"/>
                  </a:cubicBezTo>
                  <a:lnTo>
                    <a:pt x="55716" y="1298564"/>
                  </a:lnTo>
                  <a:cubicBezTo>
                    <a:pt x="40939" y="1298564"/>
                    <a:pt x="26768" y="1292694"/>
                    <a:pt x="16319" y="1282245"/>
                  </a:cubicBezTo>
                  <a:cubicBezTo>
                    <a:pt x="5870" y="1271797"/>
                    <a:pt x="0" y="1257625"/>
                    <a:pt x="0" y="1242848"/>
                  </a:cubicBezTo>
                  <a:lnTo>
                    <a:pt x="0" y="55716"/>
                  </a:lnTo>
                  <a:cubicBezTo>
                    <a:pt x="0" y="40939"/>
                    <a:pt x="5870" y="26768"/>
                    <a:pt x="16319" y="16319"/>
                  </a:cubicBezTo>
                  <a:cubicBezTo>
                    <a:pt x="26768" y="5870"/>
                    <a:pt x="40939" y="0"/>
                    <a:pt x="55716" y="0"/>
                  </a:cubicBez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56" name="TextBox 55">
              <a:extLst>
                <a:ext uri="{FF2B5EF4-FFF2-40B4-BE49-F238E27FC236}">
                  <a16:creationId xmlns:a16="http://schemas.microsoft.com/office/drawing/2014/main" id="{8DA03930-F07D-61A0-124D-A1837FFDA829}"/>
                </a:ext>
              </a:extLst>
            </p:cNvPr>
            <p:cNvSpPr txBox="1"/>
            <p:nvPr/>
          </p:nvSpPr>
          <p:spPr>
            <a:xfrm>
              <a:off x="1536327" y="4555952"/>
              <a:ext cx="6741613" cy="4175760"/>
            </a:xfrm>
            <a:prstGeom prst="rect">
              <a:avLst/>
            </a:prstGeom>
            <a:noFill/>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Sau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khi</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kết</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thúc</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thảo</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luận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xây</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dựng</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kế</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hoạch</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đại</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diện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từng</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lên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trình</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bày</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sẻ</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kế</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hoạch</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khảo</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sát</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a:t>
              </a:r>
            </a:p>
          </p:txBody>
        </p:sp>
        <p:grpSp>
          <p:nvGrpSpPr>
            <p:cNvPr id="57" name="Group 56">
              <a:extLst>
                <a:ext uri="{FF2B5EF4-FFF2-40B4-BE49-F238E27FC236}">
                  <a16:creationId xmlns:a16="http://schemas.microsoft.com/office/drawing/2014/main" id="{60F4B2FC-5ECF-D609-CC40-D485CF1AB06C}"/>
                </a:ext>
              </a:extLst>
            </p:cNvPr>
            <p:cNvGrpSpPr/>
            <p:nvPr/>
          </p:nvGrpSpPr>
          <p:grpSpPr>
            <a:xfrm>
              <a:off x="3260056" y="2935148"/>
              <a:ext cx="2712014" cy="1612329"/>
              <a:chOff x="3260056" y="2935148"/>
              <a:chExt cx="2712014" cy="1612329"/>
            </a:xfrm>
          </p:grpSpPr>
          <p:grpSp>
            <p:nvGrpSpPr>
              <p:cNvPr id="58" name="Group 57">
                <a:extLst>
                  <a:ext uri="{FF2B5EF4-FFF2-40B4-BE49-F238E27FC236}">
                    <a16:creationId xmlns:a16="http://schemas.microsoft.com/office/drawing/2014/main" id="{D4C34940-DF15-1BC7-1F3A-BDDAE5DCC791}"/>
                  </a:ext>
                </a:extLst>
              </p:cNvPr>
              <p:cNvGrpSpPr/>
              <p:nvPr/>
            </p:nvGrpSpPr>
            <p:grpSpPr>
              <a:xfrm>
                <a:off x="3817005" y="2935148"/>
                <a:ext cx="1978318" cy="1612329"/>
                <a:chOff x="3355682" y="2997771"/>
                <a:chExt cx="3257544" cy="2679123"/>
              </a:xfrm>
            </p:grpSpPr>
            <p:grpSp>
              <p:nvGrpSpPr>
                <p:cNvPr id="60" name="Group 5">
                  <a:extLst>
                    <a:ext uri="{FF2B5EF4-FFF2-40B4-BE49-F238E27FC236}">
                      <a16:creationId xmlns:a16="http://schemas.microsoft.com/office/drawing/2014/main" id="{7A2CA684-A70B-E2F6-E4B5-A0FF83FE2626}"/>
                    </a:ext>
                  </a:extLst>
                </p:cNvPr>
                <p:cNvGrpSpPr/>
                <p:nvPr/>
              </p:nvGrpSpPr>
              <p:grpSpPr>
                <a:xfrm>
                  <a:off x="3981728" y="2997771"/>
                  <a:ext cx="2631498" cy="2679123"/>
                  <a:chOff x="0" y="0"/>
                  <a:chExt cx="812800" cy="827510"/>
                </a:xfrm>
              </p:grpSpPr>
              <p:sp>
                <p:nvSpPr>
                  <p:cNvPr id="64" name="Freeform 6">
                    <a:extLst>
                      <a:ext uri="{FF2B5EF4-FFF2-40B4-BE49-F238E27FC236}">
                        <a16:creationId xmlns:a16="http://schemas.microsoft.com/office/drawing/2014/main" id="{D169985E-A6C1-6438-62D3-A252838CDF39}"/>
                      </a:ext>
                    </a:extLst>
                  </p:cNvPr>
                  <p:cNvSpPr/>
                  <p:nvPr/>
                </p:nvSpPr>
                <p:spPr>
                  <a:xfrm>
                    <a:off x="-5509" y="0"/>
                    <a:ext cx="823818" cy="827510"/>
                  </a:xfrm>
                  <a:custGeom>
                    <a:avLst/>
                    <a:gdLst/>
                    <a:ahLst/>
                    <a:cxnLst/>
                    <a:rect l="l" t="t" r="r" b="b"/>
                    <a:pathLst>
                      <a:path w="823818" h="827510">
                        <a:moveTo>
                          <a:pt x="411909" y="0"/>
                        </a:moveTo>
                        <a:cubicBezTo>
                          <a:pt x="639697" y="1019"/>
                          <a:pt x="823818" y="185964"/>
                          <a:pt x="823818" y="413755"/>
                        </a:cubicBezTo>
                        <a:cubicBezTo>
                          <a:pt x="823818" y="641546"/>
                          <a:pt x="639697" y="826491"/>
                          <a:pt x="411909" y="827510"/>
                        </a:cubicBezTo>
                        <a:cubicBezTo>
                          <a:pt x="184121" y="826491"/>
                          <a:pt x="0" y="641546"/>
                          <a:pt x="0" y="413755"/>
                        </a:cubicBezTo>
                        <a:cubicBezTo>
                          <a:pt x="0" y="185964"/>
                          <a:pt x="184121" y="1019"/>
                          <a:pt x="411909" y="0"/>
                        </a:cubicBezTo>
                        <a:close/>
                      </a:path>
                    </a:pathLst>
                  </a:custGeom>
                  <a:solidFill>
                    <a:srgbClr val="9BBB59">
                      <a:lumMod val="75000"/>
                    </a:srgbClr>
                  </a:solidFill>
                  <a:ln w="38100">
                    <a:solidFill>
                      <a:srgbClr val="FFFFFF"/>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65" name="TextBox 7">
                    <a:extLst>
                      <a:ext uri="{FF2B5EF4-FFF2-40B4-BE49-F238E27FC236}">
                        <a16:creationId xmlns:a16="http://schemas.microsoft.com/office/drawing/2014/main" id="{A1D86997-2AFE-9013-F12B-9B0889700C40}"/>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grpSp>
              <p:nvGrpSpPr>
                <p:cNvPr id="61" name="Group 60">
                  <a:extLst>
                    <a:ext uri="{FF2B5EF4-FFF2-40B4-BE49-F238E27FC236}">
                      <a16:creationId xmlns:a16="http://schemas.microsoft.com/office/drawing/2014/main" id="{955712BA-3489-C413-1AE8-713806ADF824}"/>
                    </a:ext>
                  </a:extLst>
                </p:cNvPr>
                <p:cNvGrpSpPr/>
                <p:nvPr/>
              </p:nvGrpSpPr>
              <p:grpSpPr>
                <a:xfrm>
                  <a:off x="3355682" y="2997771"/>
                  <a:ext cx="2631498" cy="2631498"/>
                  <a:chOff x="0" y="0"/>
                  <a:chExt cx="812800" cy="812800"/>
                </a:xfrm>
              </p:grpSpPr>
              <p:sp>
                <p:nvSpPr>
                  <p:cNvPr id="62" name="Freeform 9">
                    <a:extLst>
                      <a:ext uri="{FF2B5EF4-FFF2-40B4-BE49-F238E27FC236}">
                        <a16:creationId xmlns:a16="http://schemas.microsoft.com/office/drawing/2014/main" id="{8BCC3839-6C04-AC96-E2C6-9DC067BB868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BBB59">
                      <a:lumMod val="20000"/>
                      <a:lumOff val="80000"/>
                    </a:srgbClr>
                  </a:solidFill>
                  <a:ln w="38100">
                    <a:solidFill>
                      <a:srgbClr val="FFFFFF"/>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63" name="TextBox 10">
                    <a:extLst>
                      <a:ext uri="{FF2B5EF4-FFF2-40B4-BE49-F238E27FC236}">
                        <a16:creationId xmlns:a16="http://schemas.microsoft.com/office/drawing/2014/main" id="{E04C364A-3244-7B66-62B8-2F1B7301C445}"/>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grpSp>
          <p:sp>
            <p:nvSpPr>
              <p:cNvPr id="59" name="TextBox 26">
                <a:extLst>
                  <a:ext uri="{FF2B5EF4-FFF2-40B4-BE49-F238E27FC236}">
                    <a16:creationId xmlns:a16="http://schemas.microsoft.com/office/drawing/2014/main" id="{2F4FAB67-9451-F8C4-ED05-E68EB5A5C017}"/>
                  </a:ext>
                </a:extLst>
              </p:cNvPr>
              <p:cNvSpPr txBox="1"/>
              <p:nvPr/>
            </p:nvSpPr>
            <p:spPr>
              <a:xfrm>
                <a:off x="3260056" y="3342261"/>
                <a:ext cx="2712014" cy="769634"/>
              </a:xfrm>
              <a:prstGeom prst="rect">
                <a:avLst/>
              </a:prstGeom>
            </p:spPr>
            <p:txBody>
              <a:bodyPr lIns="0" tIns="0" rIns="0" bIns="0" rtlCol="0" anchor="t">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3334" b="1"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01</a:t>
                </a:r>
                <a:endParaRPr kumimoji="0" lang="en-US" sz="3334" b="1"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grpSp>
      <p:grpSp>
        <p:nvGrpSpPr>
          <p:cNvPr id="66" name="Group 65">
            <a:extLst>
              <a:ext uri="{FF2B5EF4-FFF2-40B4-BE49-F238E27FC236}">
                <a16:creationId xmlns:a16="http://schemas.microsoft.com/office/drawing/2014/main" id="{B33783C2-99E4-E947-10C7-22855BACF745}"/>
              </a:ext>
            </a:extLst>
          </p:cNvPr>
          <p:cNvGrpSpPr/>
          <p:nvPr/>
        </p:nvGrpSpPr>
        <p:grpSpPr>
          <a:xfrm>
            <a:off x="6316546" y="2468562"/>
            <a:ext cx="5275781" cy="4089887"/>
            <a:chOff x="849329" y="2935148"/>
            <a:chExt cx="7913672" cy="6134830"/>
          </a:xfrm>
        </p:grpSpPr>
        <p:sp>
          <p:nvSpPr>
            <p:cNvPr id="67" name="Freeform 3">
              <a:extLst>
                <a:ext uri="{FF2B5EF4-FFF2-40B4-BE49-F238E27FC236}">
                  <a16:creationId xmlns:a16="http://schemas.microsoft.com/office/drawing/2014/main" id="{243F741E-EF0C-8690-1DB8-D86D0C36C539}"/>
                </a:ext>
              </a:extLst>
            </p:cNvPr>
            <p:cNvSpPr/>
            <p:nvPr/>
          </p:nvSpPr>
          <p:spPr>
            <a:xfrm>
              <a:off x="849329" y="3977895"/>
              <a:ext cx="7913672" cy="5092083"/>
            </a:xfrm>
            <a:custGeom>
              <a:avLst/>
              <a:gdLst/>
              <a:ahLst/>
              <a:cxnLst/>
              <a:rect l="l" t="t" r="r" b="b"/>
              <a:pathLst>
                <a:path w="1866430" h="1298564">
                  <a:moveTo>
                    <a:pt x="55716" y="0"/>
                  </a:moveTo>
                  <a:lnTo>
                    <a:pt x="1810714" y="0"/>
                  </a:lnTo>
                  <a:cubicBezTo>
                    <a:pt x="1825490" y="0"/>
                    <a:pt x="1839662" y="5870"/>
                    <a:pt x="1850111" y="16319"/>
                  </a:cubicBezTo>
                  <a:cubicBezTo>
                    <a:pt x="1860560" y="26768"/>
                    <a:pt x="1866430" y="40939"/>
                    <a:pt x="1866430" y="55716"/>
                  </a:cubicBezTo>
                  <a:lnTo>
                    <a:pt x="1866430" y="1242848"/>
                  </a:lnTo>
                  <a:cubicBezTo>
                    <a:pt x="1866430" y="1257625"/>
                    <a:pt x="1860560" y="1271797"/>
                    <a:pt x="1850111" y="1282245"/>
                  </a:cubicBezTo>
                  <a:cubicBezTo>
                    <a:pt x="1839662" y="1292694"/>
                    <a:pt x="1825490" y="1298564"/>
                    <a:pt x="1810714" y="1298564"/>
                  </a:cubicBezTo>
                  <a:lnTo>
                    <a:pt x="55716" y="1298564"/>
                  </a:lnTo>
                  <a:cubicBezTo>
                    <a:pt x="40939" y="1298564"/>
                    <a:pt x="26768" y="1292694"/>
                    <a:pt x="16319" y="1282245"/>
                  </a:cubicBezTo>
                  <a:cubicBezTo>
                    <a:pt x="5870" y="1271797"/>
                    <a:pt x="0" y="1257625"/>
                    <a:pt x="0" y="1242848"/>
                  </a:cubicBezTo>
                  <a:lnTo>
                    <a:pt x="0" y="55716"/>
                  </a:lnTo>
                  <a:cubicBezTo>
                    <a:pt x="0" y="40939"/>
                    <a:pt x="5870" y="26768"/>
                    <a:pt x="16319" y="16319"/>
                  </a:cubicBezTo>
                  <a:cubicBezTo>
                    <a:pt x="26768" y="5870"/>
                    <a:pt x="40939" y="0"/>
                    <a:pt x="55716" y="0"/>
                  </a:cubicBez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68" name="TextBox 67">
              <a:extLst>
                <a:ext uri="{FF2B5EF4-FFF2-40B4-BE49-F238E27FC236}">
                  <a16:creationId xmlns:a16="http://schemas.microsoft.com/office/drawing/2014/main" id="{07CE9577-AC3C-934A-9E13-751FF2E018E1}"/>
                </a:ext>
              </a:extLst>
            </p:cNvPr>
            <p:cNvSpPr txBox="1"/>
            <p:nvPr/>
          </p:nvSpPr>
          <p:spPr>
            <a:xfrm>
              <a:off x="1542505" y="4898348"/>
              <a:ext cx="6527319" cy="3352841"/>
            </a:xfrm>
            <a:prstGeom prst="rect">
              <a:avLst/>
            </a:prstGeom>
            <a:noFill/>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khác</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lắng</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nghe</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phần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trình</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bày</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bạn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đóng</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góp</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ý</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kiến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đặt</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câu</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hỏi</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về</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bản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kế</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hoạch</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endParaRPr kumimoji="0" lang="en-US" sz="2400" b="1" i="1"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nvGrpSpPr>
            <p:cNvPr id="69" name="Group 68">
              <a:extLst>
                <a:ext uri="{FF2B5EF4-FFF2-40B4-BE49-F238E27FC236}">
                  <a16:creationId xmlns:a16="http://schemas.microsoft.com/office/drawing/2014/main" id="{08BF0E2D-B648-580A-C209-B0D138479F7E}"/>
                </a:ext>
              </a:extLst>
            </p:cNvPr>
            <p:cNvGrpSpPr/>
            <p:nvPr/>
          </p:nvGrpSpPr>
          <p:grpSpPr>
            <a:xfrm>
              <a:off x="3260056" y="2935148"/>
              <a:ext cx="2712014" cy="1612329"/>
              <a:chOff x="3260056" y="2935148"/>
              <a:chExt cx="2712014" cy="1612329"/>
            </a:xfrm>
          </p:grpSpPr>
          <p:grpSp>
            <p:nvGrpSpPr>
              <p:cNvPr id="70" name="Group 69">
                <a:extLst>
                  <a:ext uri="{FF2B5EF4-FFF2-40B4-BE49-F238E27FC236}">
                    <a16:creationId xmlns:a16="http://schemas.microsoft.com/office/drawing/2014/main" id="{12EAB892-9448-51FA-9294-7FB5A3D9293D}"/>
                  </a:ext>
                </a:extLst>
              </p:cNvPr>
              <p:cNvGrpSpPr/>
              <p:nvPr/>
            </p:nvGrpSpPr>
            <p:grpSpPr>
              <a:xfrm>
                <a:off x="3817005" y="2935148"/>
                <a:ext cx="1978318" cy="1612329"/>
                <a:chOff x="3355682" y="2997771"/>
                <a:chExt cx="3257544" cy="2679123"/>
              </a:xfrm>
            </p:grpSpPr>
            <p:grpSp>
              <p:nvGrpSpPr>
                <p:cNvPr id="72" name="Group 5">
                  <a:extLst>
                    <a:ext uri="{FF2B5EF4-FFF2-40B4-BE49-F238E27FC236}">
                      <a16:creationId xmlns:a16="http://schemas.microsoft.com/office/drawing/2014/main" id="{00D9C169-20F9-2B79-7E9D-EBD73F00589C}"/>
                    </a:ext>
                  </a:extLst>
                </p:cNvPr>
                <p:cNvGrpSpPr/>
                <p:nvPr/>
              </p:nvGrpSpPr>
              <p:grpSpPr>
                <a:xfrm>
                  <a:off x="3981728" y="2997771"/>
                  <a:ext cx="2631498" cy="2679123"/>
                  <a:chOff x="0" y="0"/>
                  <a:chExt cx="812800" cy="827510"/>
                </a:xfrm>
              </p:grpSpPr>
              <p:sp>
                <p:nvSpPr>
                  <p:cNvPr id="76" name="Freeform 6">
                    <a:extLst>
                      <a:ext uri="{FF2B5EF4-FFF2-40B4-BE49-F238E27FC236}">
                        <a16:creationId xmlns:a16="http://schemas.microsoft.com/office/drawing/2014/main" id="{A6B837AA-FCB0-C911-23AB-6135E10D45C0}"/>
                      </a:ext>
                    </a:extLst>
                  </p:cNvPr>
                  <p:cNvSpPr/>
                  <p:nvPr/>
                </p:nvSpPr>
                <p:spPr>
                  <a:xfrm>
                    <a:off x="-5509" y="0"/>
                    <a:ext cx="823818" cy="827510"/>
                  </a:xfrm>
                  <a:custGeom>
                    <a:avLst/>
                    <a:gdLst/>
                    <a:ahLst/>
                    <a:cxnLst/>
                    <a:rect l="l" t="t" r="r" b="b"/>
                    <a:pathLst>
                      <a:path w="823818" h="827510">
                        <a:moveTo>
                          <a:pt x="411909" y="0"/>
                        </a:moveTo>
                        <a:cubicBezTo>
                          <a:pt x="639697" y="1019"/>
                          <a:pt x="823818" y="185964"/>
                          <a:pt x="823818" y="413755"/>
                        </a:cubicBezTo>
                        <a:cubicBezTo>
                          <a:pt x="823818" y="641546"/>
                          <a:pt x="639697" y="826491"/>
                          <a:pt x="411909" y="827510"/>
                        </a:cubicBezTo>
                        <a:cubicBezTo>
                          <a:pt x="184121" y="826491"/>
                          <a:pt x="0" y="641546"/>
                          <a:pt x="0" y="413755"/>
                        </a:cubicBezTo>
                        <a:cubicBezTo>
                          <a:pt x="0" y="185964"/>
                          <a:pt x="184121" y="1019"/>
                          <a:pt x="411909" y="0"/>
                        </a:cubicBezTo>
                        <a:close/>
                      </a:path>
                    </a:pathLst>
                  </a:custGeom>
                  <a:solidFill>
                    <a:srgbClr val="9BBB59">
                      <a:lumMod val="75000"/>
                    </a:srgbClr>
                  </a:solidFill>
                  <a:ln w="38100">
                    <a:solidFill>
                      <a:srgbClr val="FFFFFF"/>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77" name="TextBox 7">
                    <a:extLst>
                      <a:ext uri="{FF2B5EF4-FFF2-40B4-BE49-F238E27FC236}">
                        <a16:creationId xmlns:a16="http://schemas.microsoft.com/office/drawing/2014/main" id="{6C257B4C-69F3-8689-8832-D00D5A56088E}"/>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grpSp>
              <p:nvGrpSpPr>
                <p:cNvPr id="73" name="Group 72">
                  <a:extLst>
                    <a:ext uri="{FF2B5EF4-FFF2-40B4-BE49-F238E27FC236}">
                      <a16:creationId xmlns:a16="http://schemas.microsoft.com/office/drawing/2014/main" id="{DCC512B3-F429-3561-7EB1-A0E4C963F0BA}"/>
                    </a:ext>
                  </a:extLst>
                </p:cNvPr>
                <p:cNvGrpSpPr/>
                <p:nvPr/>
              </p:nvGrpSpPr>
              <p:grpSpPr>
                <a:xfrm>
                  <a:off x="3355682" y="2997771"/>
                  <a:ext cx="2631498" cy="2631498"/>
                  <a:chOff x="0" y="0"/>
                  <a:chExt cx="812800" cy="812800"/>
                </a:xfrm>
              </p:grpSpPr>
              <p:sp>
                <p:nvSpPr>
                  <p:cNvPr id="74" name="Freeform 9">
                    <a:extLst>
                      <a:ext uri="{FF2B5EF4-FFF2-40B4-BE49-F238E27FC236}">
                        <a16:creationId xmlns:a16="http://schemas.microsoft.com/office/drawing/2014/main" id="{78DF4426-3E88-7E7B-C9D1-28260EA4CF29}"/>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9BBB59">
                      <a:lumMod val="20000"/>
                      <a:lumOff val="80000"/>
                    </a:srgbClr>
                  </a:solidFill>
                  <a:ln w="38100">
                    <a:solidFill>
                      <a:srgbClr val="FFFFFF"/>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75" name="TextBox 10">
                    <a:extLst>
                      <a:ext uri="{FF2B5EF4-FFF2-40B4-BE49-F238E27FC236}">
                        <a16:creationId xmlns:a16="http://schemas.microsoft.com/office/drawing/2014/main" id="{559BEB56-DBC4-7084-878C-51CC4876855D}"/>
                      </a:ext>
                    </a:extLst>
                  </p:cNvPr>
                  <p:cNvSpPr txBox="1"/>
                  <p:nvPr/>
                </p:nvSpPr>
                <p:spPr>
                  <a:xfrm>
                    <a:off x="76200" y="38100"/>
                    <a:ext cx="660400" cy="698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grpSp>
          <p:sp>
            <p:nvSpPr>
              <p:cNvPr id="71" name="TextBox 26">
                <a:extLst>
                  <a:ext uri="{FF2B5EF4-FFF2-40B4-BE49-F238E27FC236}">
                    <a16:creationId xmlns:a16="http://schemas.microsoft.com/office/drawing/2014/main" id="{280F1691-2199-738F-C078-7FADA8BAC070}"/>
                  </a:ext>
                </a:extLst>
              </p:cNvPr>
              <p:cNvSpPr txBox="1"/>
              <p:nvPr/>
            </p:nvSpPr>
            <p:spPr>
              <a:xfrm>
                <a:off x="3260056" y="3342261"/>
                <a:ext cx="2712014" cy="769634"/>
              </a:xfrm>
              <a:prstGeom prst="rect">
                <a:avLst/>
              </a:prstGeom>
            </p:spPr>
            <p:txBody>
              <a:bodyPr lIns="0" tIns="0" rIns="0" bIns="0" rtlCol="0" anchor="t">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3334" b="1"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02</a:t>
                </a:r>
                <a:endParaRPr kumimoji="0" lang="en-US" sz="3334" b="1"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grpSp>
      <p:pic>
        <p:nvPicPr>
          <p:cNvPr id="78" name="Picture 2">
            <a:extLst>
              <a:ext uri="{FF2B5EF4-FFF2-40B4-BE49-F238E27FC236}">
                <a16:creationId xmlns:a16="http://schemas.microsoft.com/office/drawing/2014/main" id="{5D837742-2EE4-3B4A-908B-B0BAF9FE3F9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41676" y="5726247"/>
            <a:ext cx="1529679" cy="1162556"/>
          </a:xfrm>
          <a:prstGeom prst="rect">
            <a:avLst/>
          </a:prstGeom>
        </p:spPr>
      </p:pic>
      <p:grpSp>
        <p:nvGrpSpPr>
          <p:cNvPr id="79" name="Group 78">
            <a:extLst>
              <a:ext uri="{FF2B5EF4-FFF2-40B4-BE49-F238E27FC236}">
                <a16:creationId xmlns:a16="http://schemas.microsoft.com/office/drawing/2014/main" id="{9EE11B3C-4B6D-F552-5283-C760879B3F1C}"/>
              </a:ext>
            </a:extLst>
          </p:cNvPr>
          <p:cNvGrpSpPr/>
          <p:nvPr/>
        </p:nvGrpSpPr>
        <p:grpSpPr>
          <a:xfrm>
            <a:off x="-2614788" y="1509203"/>
            <a:ext cx="8432800" cy="994372"/>
            <a:chOff x="3467284" y="286730"/>
            <a:chExt cx="12649200" cy="1491558"/>
          </a:xfrm>
        </p:grpSpPr>
        <p:grpSp>
          <p:nvGrpSpPr>
            <p:cNvPr id="80" name="Group 18">
              <a:extLst>
                <a:ext uri="{FF2B5EF4-FFF2-40B4-BE49-F238E27FC236}">
                  <a16:creationId xmlns:a16="http://schemas.microsoft.com/office/drawing/2014/main" id="{FEF08EC2-79B6-1E45-6EBB-A615A5998323}"/>
                </a:ext>
              </a:extLst>
            </p:cNvPr>
            <p:cNvGrpSpPr/>
            <p:nvPr/>
          </p:nvGrpSpPr>
          <p:grpSpPr>
            <a:xfrm>
              <a:off x="3467284" y="286730"/>
              <a:ext cx="12649200" cy="1491558"/>
              <a:chOff x="0" y="-38100"/>
              <a:chExt cx="3452053" cy="444500"/>
            </a:xfrm>
          </p:grpSpPr>
          <p:sp>
            <p:nvSpPr>
              <p:cNvPr id="82" name="Freeform 19">
                <a:extLst>
                  <a:ext uri="{FF2B5EF4-FFF2-40B4-BE49-F238E27FC236}">
                    <a16:creationId xmlns:a16="http://schemas.microsoft.com/office/drawing/2014/main" id="{021B2768-16FD-00C7-0EDE-BB77D11466B2}"/>
                  </a:ext>
                </a:extLst>
              </p:cNvPr>
              <p:cNvSpPr/>
              <p:nvPr/>
            </p:nvSpPr>
            <p:spPr>
              <a:xfrm>
                <a:off x="203200" y="-326"/>
                <a:ext cx="3248853" cy="351275"/>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rgbClr val="F79646">
                  <a:lumMod val="5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prstClr val="black"/>
                  </a:solidFill>
                  <a:effectLst/>
                  <a:uLnTx/>
                  <a:uFillTx/>
                  <a:latin typeface="UTM Avo" panose="02040603050506020204" pitchFamily="18"/>
                </a:endParaRPr>
              </a:p>
            </p:txBody>
          </p:sp>
          <p:sp>
            <p:nvSpPr>
              <p:cNvPr id="83" name="TextBox 20">
                <a:extLst>
                  <a:ext uri="{FF2B5EF4-FFF2-40B4-BE49-F238E27FC236}">
                    <a16:creationId xmlns:a16="http://schemas.microsoft.com/office/drawing/2014/main" id="{3308A7A4-4F21-4FAD-7410-F1B22B4F2756}"/>
                  </a:ext>
                </a:extLst>
              </p:cNvPr>
              <p:cNvSpPr txBox="1"/>
              <p:nvPr/>
            </p:nvSpPr>
            <p:spPr>
              <a:xfrm>
                <a:off x="0" y="-38100"/>
                <a:ext cx="812800" cy="444500"/>
              </a:xfrm>
              <a:prstGeom prst="rect">
                <a:avLst/>
              </a:prstGeom>
            </p:spPr>
            <p:txBody>
              <a:bodyPr lIns="33867" tIns="33867" rIns="33867" bIns="33867" rtlCol="0" anchor="ctr"/>
              <a:lstStyle/>
              <a:p>
                <a:pPr marL="0" marR="0" lvl="0" indent="0" algn="ctr" defTabSz="609630" eaLnBrk="1" fontAlgn="auto" latinLnBrk="0" hangingPunct="1">
                  <a:lnSpc>
                    <a:spcPts val="1773"/>
                  </a:lnSpc>
                  <a:spcBef>
                    <a:spcPct val="0"/>
                  </a:spcBef>
                  <a:spcAft>
                    <a:spcPts val="0"/>
                  </a:spcAft>
                  <a:buClrTx/>
                  <a:buSzTx/>
                  <a:buFontTx/>
                  <a:buNone/>
                  <a:tabLst/>
                  <a:defRPr/>
                </a:pPr>
                <a:endParaRPr kumimoji="0" sz="2800" b="0" i="0" u="none" strike="noStrike" kern="0" cap="none" spc="0" normalizeH="0" baseline="0" noProof="0">
                  <a:ln>
                    <a:noFill/>
                  </a:ln>
                  <a:solidFill>
                    <a:prstClr val="black"/>
                  </a:solidFill>
                  <a:effectLst/>
                  <a:uLnTx/>
                  <a:uFillTx/>
                  <a:latin typeface="UTM Avo" panose="02040603050506020204" pitchFamily="18"/>
                </a:endParaRPr>
              </a:p>
            </p:txBody>
          </p:sp>
        </p:grpSp>
        <p:sp>
          <p:nvSpPr>
            <p:cNvPr id="81" name="TextBox 80">
              <a:extLst>
                <a:ext uri="{FF2B5EF4-FFF2-40B4-BE49-F238E27FC236}">
                  <a16:creationId xmlns:a16="http://schemas.microsoft.com/office/drawing/2014/main" id="{2256E2F1-0E87-3C8C-8708-BA2CB861F2B9}"/>
                </a:ext>
              </a:extLst>
            </p:cNvPr>
            <p:cNvSpPr txBox="1"/>
            <p:nvPr/>
          </p:nvSpPr>
          <p:spPr>
            <a:xfrm>
              <a:off x="6913884" y="640094"/>
              <a:ext cx="8115848" cy="784830"/>
            </a:xfrm>
            <a:prstGeom prst="rect">
              <a:avLst/>
            </a:prstGeom>
            <a:noFill/>
          </p:spPr>
          <p:txBody>
            <a:bodyPr wrap="square" rtlCol="0">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a:cs typeface="Arial" panose="020B0604020202020204" pitchFamily="34" charset="0"/>
                </a:rPr>
                <a:t>LÀM VIỆC CẢ LỚP</a:t>
              </a:r>
            </a:p>
          </p:txBody>
        </p:sp>
      </p:grpSp>
    </p:spTree>
    <p:extLst>
      <p:ext uri="{BB962C8B-B14F-4D97-AF65-F5344CB8AC3E}">
        <p14:creationId xmlns:p14="http://schemas.microsoft.com/office/powerpoint/2010/main" val="224373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randombar(horizontal)">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 fill="hold"/>
                                        <p:tgtEl>
                                          <p:spTgt spid="54"/>
                                        </p:tgtEl>
                                        <p:attrNameLst>
                                          <p:attrName>ppt_x</p:attrName>
                                        </p:attrNameLst>
                                      </p:cBhvr>
                                      <p:tavLst>
                                        <p:tav tm="0">
                                          <p:val>
                                            <p:strVal val="#ppt_x"/>
                                          </p:val>
                                        </p:tav>
                                        <p:tav tm="100000">
                                          <p:val>
                                            <p:strVal val="#ppt_x"/>
                                          </p:val>
                                        </p:tav>
                                      </p:tavLst>
                                    </p:anim>
                                    <p:anim calcmode="lin" valueType="num">
                                      <p:cBhvr additive="base">
                                        <p:cTn id="13" dur="500" fill="hold"/>
                                        <p:tgtEl>
                                          <p:spTgt spid="5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ppt_x"/>
                                          </p:val>
                                        </p:tav>
                                        <p:tav tm="100000">
                                          <p:val>
                                            <p:strVal val="#ppt_x"/>
                                          </p:val>
                                        </p:tav>
                                      </p:tavLst>
                                    </p:anim>
                                    <p:anim calcmode="lin" valueType="num">
                                      <p:cBhvr additive="base">
                                        <p:cTn id="18"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129413E-5087-36ED-3945-965B129FDD21}"/>
              </a:ext>
            </a:extLst>
          </p:cNvPr>
          <p:cNvGrpSpPr/>
          <p:nvPr/>
        </p:nvGrpSpPr>
        <p:grpSpPr>
          <a:xfrm>
            <a:off x="845880" y="1789668"/>
            <a:ext cx="10500242" cy="4544779"/>
            <a:chOff x="0" y="0"/>
            <a:chExt cx="6350000" cy="4756986"/>
          </a:xfrm>
        </p:grpSpPr>
        <p:sp>
          <p:nvSpPr>
            <p:cNvPr id="3" name="Freeform 3">
              <a:extLst>
                <a:ext uri="{FF2B5EF4-FFF2-40B4-BE49-F238E27FC236}">
                  <a16:creationId xmlns:a16="http://schemas.microsoft.com/office/drawing/2014/main" id="{F8998663-3727-95DF-8DEF-5050A3354DB9}"/>
                </a:ext>
              </a:extLst>
            </p:cNvPr>
            <p:cNvSpPr/>
            <p:nvPr/>
          </p:nvSpPr>
          <p:spPr>
            <a:xfrm>
              <a:off x="0" y="0"/>
              <a:ext cx="6350000" cy="4756986"/>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chemeClr val="accent2">
                <a:lumMod val="40000"/>
                <a:lumOff val="60000"/>
              </a:schemeClr>
            </a:solidFill>
          </p:spPr>
          <p:txBody>
            <a:bodyPr/>
            <a:lstStyle/>
            <a:p>
              <a:endParaRPr lang="en-US" sz="800">
                <a:latin typeface="UTM Avo" panose="02040603050506020204" pitchFamily="18"/>
                <a:cs typeface="Arial" panose="020B0604020202020204" pitchFamily="34" charset="0"/>
              </a:endParaRPr>
            </a:p>
          </p:txBody>
        </p:sp>
      </p:grpSp>
      <p:sp>
        <p:nvSpPr>
          <p:cNvPr id="4" name="Freeform 16">
            <a:extLst>
              <a:ext uri="{FF2B5EF4-FFF2-40B4-BE49-F238E27FC236}">
                <a16:creationId xmlns:a16="http://schemas.microsoft.com/office/drawing/2014/main" id="{FE17421A-2649-7E06-ED26-0A920E929E15}"/>
              </a:ext>
            </a:extLst>
          </p:cNvPr>
          <p:cNvSpPr/>
          <p:nvPr/>
        </p:nvSpPr>
        <p:spPr>
          <a:xfrm>
            <a:off x="5781147" y="1544082"/>
            <a:ext cx="629707" cy="491171"/>
          </a:xfrm>
          <a:custGeom>
            <a:avLst/>
            <a:gdLst/>
            <a:ahLst/>
            <a:cxnLst/>
            <a:rect l="l" t="t" r="r" b="b"/>
            <a:pathLst>
              <a:path w="944560" h="736757">
                <a:moveTo>
                  <a:pt x="0" y="0"/>
                </a:moveTo>
                <a:lnTo>
                  <a:pt x="944560" y="0"/>
                </a:lnTo>
                <a:lnTo>
                  <a:pt x="944560" y="736757"/>
                </a:lnTo>
                <a:lnTo>
                  <a:pt x="0" y="7367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5" name="Freeform 17">
            <a:extLst>
              <a:ext uri="{FF2B5EF4-FFF2-40B4-BE49-F238E27FC236}">
                <a16:creationId xmlns:a16="http://schemas.microsoft.com/office/drawing/2014/main" id="{07A3F3D6-95CD-A73B-6E34-851586132757}"/>
              </a:ext>
            </a:extLst>
          </p:cNvPr>
          <p:cNvSpPr/>
          <p:nvPr/>
        </p:nvSpPr>
        <p:spPr>
          <a:xfrm>
            <a:off x="6410854" y="1674092"/>
            <a:ext cx="463027" cy="361161"/>
          </a:xfrm>
          <a:custGeom>
            <a:avLst/>
            <a:gdLst/>
            <a:ahLst/>
            <a:cxnLst/>
            <a:rect l="l" t="t" r="r" b="b"/>
            <a:pathLst>
              <a:path w="694541" h="541742">
                <a:moveTo>
                  <a:pt x="0" y="0"/>
                </a:moveTo>
                <a:lnTo>
                  <a:pt x="694542" y="0"/>
                </a:lnTo>
                <a:lnTo>
                  <a:pt x="694542" y="541742"/>
                </a:lnTo>
                <a:lnTo>
                  <a:pt x="0" y="5417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6" name="Freeform 18">
            <a:extLst>
              <a:ext uri="{FF2B5EF4-FFF2-40B4-BE49-F238E27FC236}">
                <a16:creationId xmlns:a16="http://schemas.microsoft.com/office/drawing/2014/main" id="{ACD7A045-42BE-C776-22EA-097A102A2397}"/>
              </a:ext>
            </a:extLst>
          </p:cNvPr>
          <p:cNvSpPr/>
          <p:nvPr/>
        </p:nvSpPr>
        <p:spPr>
          <a:xfrm>
            <a:off x="5318119" y="1674092"/>
            <a:ext cx="463027" cy="361161"/>
          </a:xfrm>
          <a:custGeom>
            <a:avLst/>
            <a:gdLst/>
            <a:ahLst/>
            <a:cxnLst/>
            <a:rect l="l" t="t" r="r" b="b"/>
            <a:pathLst>
              <a:path w="694541" h="541742">
                <a:moveTo>
                  <a:pt x="0" y="0"/>
                </a:moveTo>
                <a:lnTo>
                  <a:pt x="694542" y="0"/>
                </a:lnTo>
                <a:lnTo>
                  <a:pt x="694542" y="541742"/>
                </a:lnTo>
                <a:lnTo>
                  <a:pt x="0" y="5417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7" name="Freeform 19">
            <a:extLst>
              <a:ext uri="{FF2B5EF4-FFF2-40B4-BE49-F238E27FC236}">
                <a16:creationId xmlns:a16="http://schemas.microsoft.com/office/drawing/2014/main" id="{973F15B2-92BF-B6F8-F87F-936C4D2FCA5F}"/>
              </a:ext>
            </a:extLst>
          </p:cNvPr>
          <p:cNvSpPr/>
          <p:nvPr/>
        </p:nvSpPr>
        <p:spPr>
          <a:xfrm>
            <a:off x="255685" y="5974308"/>
            <a:ext cx="1180385" cy="414610"/>
          </a:xfrm>
          <a:custGeom>
            <a:avLst/>
            <a:gdLst/>
            <a:ahLst/>
            <a:cxnLst/>
            <a:rect l="l" t="t" r="r" b="b"/>
            <a:pathLst>
              <a:path w="1770577" h="621915">
                <a:moveTo>
                  <a:pt x="0" y="0"/>
                </a:moveTo>
                <a:lnTo>
                  <a:pt x="1770576" y="0"/>
                </a:lnTo>
                <a:lnTo>
                  <a:pt x="1770576" y="621915"/>
                </a:lnTo>
                <a:lnTo>
                  <a:pt x="0" y="6219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19E487BF-629F-49F8-18C7-A2E65BC222C9}"/>
              </a:ext>
            </a:extLst>
          </p:cNvPr>
          <p:cNvSpPr txBox="1"/>
          <p:nvPr/>
        </p:nvSpPr>
        <p:spPr>
          <a:xfrm>
            <a:off x="2581010" y="2150829"/>
            <a:ext cx="7029979" cy="3522503"/>
          </a:xfrm>
          <a:prstGeom prst="rect">
            <a:avLst/>
          </a:prstGeom>
          <a:noFill/>
        </p:spPr>
        <p:txBody>
          <a:bodyPr wrap="square" rtlCol="0">
            <a:spAutoFit/>
          </a:bodyPr>
          <a:lstStyle/>
          <a:p>
            <a:pPr algn="ctr">
              <a:lnSpc>
                <a:spcPct val="150000"/>
              </a:lnSpc>
            </a:pPr>
            <a:r>
              <a:rPr lang="en-US" sz="3200" b="1" dirty="0">
                <a:solidFill>
                  <a:srgbClr val="C00000"/>
                </a:solidFill>
                <a:latin typeface="UTM Avo" panose="02040603050506020204" pitchFamily="18"/>
                <a:cs typeface="Arial" panose="020B0604020202020204" pitchFamily="34" charset="0"/>
              </a:rPr>
              <a:t>KẾT LUẬN</a:t>
            </a:r>
          </a:p>
          <a:p>
            <a:pPr algn="just">
              <a:lnSpc>
                <a:spcPct val="150000"/>
              </a:lnSpc>
            </a:pPr>
            <a:r>
              <a:rPr lang="vi-VN" sz="2400" dirty="0">
                <a:latin typeface="UTM Avo" panose="02040603050506020204" pitchFamily="18"/>
                <a:cs typeface="Arial" panose="020B0604020202020204" pitchFamily="34" charset="0"/>
              </a:rPr>
              <a:t>Khảo sát thực trạng cảnh quan thiên nhiên là việc làm cần thiết và quan trọng để chúng ta nắm rõ thực trạng cảnh quan thiên nhiên, từ đó xây dựng được kế hoặc chăm sóc, bảo vệ cảnh quan thiên nhiên phù hợp. </a:t>
            </a:r>
          </a:p>
        </p:txBody>
      </p:sp>
      <p:sp>
        <p:nvSpPr>
          <p:cNvPr id="9" name="Freeform 14">
            <a:extLst>
              <a:ext uri="{FF2B5EF4-FFF2-40B4-BE49-F238E27FC236}">
                <a16:creationId xmlns:a16="http://schemas.microsoft.com/office/drawing/2014/main" id="{F733127C-F51A-3E74-7FF3-691B60E42B95}"/>
              </a:ext>
            </a:extLst>
          </p:cNvPr>
          <p:cNvSpPr/>
          <p:nvPr/>
        </p:nvSpPr>
        <p:spPr>
          <a:xfrm>
            <a:off x="10180071" y="1665691"/>
            <a:ext cx="1948400" cy="736600"/>
          </a:xfrm>
          <a:custGeom>
            <a:avLst/>
            <a:gdLst/>
            <a:ahLst/>
            <a:cxnLst/>
            <a:rect l="l" t="t" r="r" b="b"/>
            <a:pathLst>
              <a:path w="4882998" h="1715153">
                <a:moveTo>
                  <a:pt x="0" y="0"/>
                </a:moveTo>
                <a:lnTo>
                  <a:pt x="4882998" y="0"/>
                </a:lnTo>
                <a:lnTo>
                  <a:pt x="4882998" y="1715153"/>
                </a:lnTo>
                <a:lnTo>
                  <a:pt x="0" y="171515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0" name="Freeform 14">
            <a:extLst>
              <a:ext uri="{FF2B5EF4-FFF2-40B4-BE49-F238E27FC236}">
                <a16:creationId xmlns:a16="http://schemas.microsoft.com/office/drawing/2014/main" id="{487481A1-17D0-F58E-484A-0D82FFDB096F}"/>
              </a:ext>
            </a:extLst>
          </p:cNvPr>
          <p:cNvSpPr/>
          <p:nvPr/>
        </p:nvSpPr>
        <p:spPr>
          <a:xfrm>
            <a:off x="108087" y="1665691"/>
            <a:ext cx="1948400" cy="736600"/>
          </a:xfrm>
          <a:custGeom>
            <a:avLst/>
            <a:gdLst/>
            <a:ahLst/>
            <a:cxnLst/>
            <a:rect l="l" t="t" r="r" b="b"/>
            <a:pathLst>
              <a:path w="4882998" h="1715153">
                <a:moveTo>
                  <a:pt x="0" y="0"/>
                </a:moveTo>
                <a:lnTo>
                  <a:pt x="4882998" y="0"/>
                </a:lnTo>
                <a:lnTo>
                  <a:pt x="4882998" y="1715153"/>
                </a:lnTo>
                <a:lnTo>
                  <a:pt x="0" y="171515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pic>
        <p:nvPicPr>
          <p:cNvPr id="11" name="Picture 10" descr="A group of kids sitting around a table&#10;&#10;Description automatically generated with low confidence">
            <a:extLst>
              <a:ext uri="{FF2B5EF4-FFF2-40B4-BE49-F238E27FC236}">
                <a16:creationId xmlns:a16="http://schemas.microsoft.com/office/drawing/2014/main" id="{3CFC1F92-194A-63F3-3484-13AB5B88A8D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34152" y="5016010"/>
            <a:ext cx="3510975" cy="1841990"/>
          </a:xfrm>
          <a:prstGeom prst="rect">
            <a:avLst/>
          </a:prstGeom>
        </p:spPr>
      </p:pic>
    </p:spTree>
    <p:extLst>
      <p:ext uri="{BB962C8B-B14F-4D97-AF65-F5344CB8AC3E}">
        <p14:creationId xmlns:p14="http://schemas.microsoft.com/office/powerpoint/2010/main" val="229486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EF554F-9FDE-972E-4ABF-4D35B45FB36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2253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15">
            <a:extLst>
              <a:ext uri="{FF2B5EF4-FFF2-40B4-BE49-F238E27FC236}">
                <a16:creationId xmlns:a16="http://schemas.microsoft.com/office/drawing/2014/main" id="{7CC44FC2-1496-FA46-C425-D4064F0C8DD9}"/>
              </a:ext>
            </a:extLst>
          </p:cNvPr>
          <p:cNvSpPr/>
          <p:nvPr/>
        </p:nvSpPr>
        <p:spPr>
          <a:xfrm>
            <a:off x="250733" y="2322201"/>
            <a:ext cx="806498" cy="729089"/>
          </a:xfrm>
          <a:custGeom>
            <a:avLst/>
            <a:gdLst/>
            <a:ahLst/>
            <a:cxnLst/>
            <a:rect l="l" t="t" r="r" b="b"/>
            <a:pathLst>
              <a:path w="2232196" h="1880625">
                <a:moveTo>
                  <a:pt x="0" y="0"/>
                </a:moveTo>
                <a:lnTo>
                  <a:pt x="2232197" y="0"/>
                </a:lnTo>
                <a:lnTo>
                  <a:pt x="2232197" y="1880626"/>
                </a:lnTo>
                <a:lnTo>
                  <a:pt x="0" y="1880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pic>
        <p:nvPicPr>
          <p:cNvPr id="4" name="Picture 7">
            <a:extLst>
              <a:ext uri="{FF2B5EF4-FFF2-40B4-BE49-F238E27FC236}">
                <a16:creationId xmlns:a16="http://schemas.microsoft.com/office/drawing/2014/main" id="{1860C0BC-E23B-BC6E-082D-43D5385F971A}"/>
              </a:ext>
            </a:extLst>
          </p:cNvPr>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271611" y="1658677"/>
            <a:ext cx="7011927" cy="4633845"/>
          </a:xfrm>
          <a:prstGeom prst="rect">
            <a:avLst/>
          </a:prstGeom>
        </p:spPr>
      </p:pic>
      <p:sp>
        <p:nvSpPr>
          <p:cNvPr id="5" name="TextBox 4">
            <a:extLst>
              <a:ext uri="{FF2B5EF4-FFF2-40B4-BE49-F238E27FC236}">
                <a16:creationId xmlns:a16="http://schemas.microsoft.com/office/drawing/2014/main" id="{89C3F96B-8209-D172-7144-6C4716685820}"/>
              </a:ext>
            </a:extLst>
          </p:cNvPr>
          <p:cNvSpPr txBox="1"/>
          <p:nvPr/>
        </p:nvSpPr>
        <p:spPr>
          <a:xfrm>
            <a:off x="5143946" y="2444121"/>
            <a:ext cx="5402134" cy="2229841"/>
          </a:xfrm>
          <a:prstGeom prst="rect">
            <a:avLst/>
          </a:prstGeom>
          <a:noFill/>
        </p:spPr>
        <p:txBody>
          <a:bodyPr wrap="square" rtlCol="0">
            <a:spAutoFit/>
          </a:bodyPr>
          <a:lstStyle/>
          <a:p>
            <a:pPr algn="just">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tiến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hành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khảo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trạng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cảnh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thiên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nhiên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kế</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hoạch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xây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dựng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hoàn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thành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phiếu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mẫu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dưới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đây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vi-VN"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6" name="Picture 14">
            <a:extLst>
              <a:ext uri="{FF2B5EF4-FFF2-40B4-BE49-F238E27FC236}">
                <a16:creationId xmlns:a16="http://schemas.microsoft.com/office/drawing/2014/main" id="{61B94674-D6C3-34F1-A5EA-9E71D56F3F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08462" y="3714120"/>
            <a:ext cx="2927409" cy="3188267"/>
          </a:xfrm>
          <a:prstGeom prst="rect">
            <a:avLst/>
          </a:prstGeom>
        </p:spPr>
      </p:pic>
    </p:spTree>
    <p:extLst>
      <p:ext uri="{BB962C8B-B14F-4D97-AF65-F5344CB8AC3E}">
        <p14:creationId xmlns:p14="http://schemas.microsoft.com/office/powerpoint/2010/main" val="156725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barn(outVertical)">
                                      <p:cBhvr>
                                        <p:cTn id="1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descr="A pink and blue card with text and emojis&#10;&#10;Description automatically generated">
            <a:extLst>
              <a:ext uri="{FF2B5EF4-FFF2-40B4-BE49-F238E27FC236}">
                <a16:creationId xmlns:a16="http://schemas.microsoft.com/office/drawing/2014/main" id="{90084A11-D883-D2E6-0251-233A5FF00878}"/>
              </a:ext>
            </a:extLst>
          </p:cNvPr>
          <p:cNvPicPr>
            <a:picLocks noChangeAspect="1"/>
          </p:cNvPicPr>
          <p:nvPr/>
        </p:nvPicPr>
        <p:blipFill rotWithShape="1">
          <a:blip r:embed="rId3">
            <a:extLst>
              <a:ext uri="{28A0092B-C50C-407E-A947-70E740481C1C}">
                <a14:useLocalDpi xmlns:a14="http://schemas.microsoft.com/office/drawing/2010/main" val="0"/>
              </a:ext>
            </a:extLst>
          </a:blip>
          <a:srcRect l="14853" t="27453" r="12656" b="3926"/>
          <a:stretch/>
        </p:blipFill>
        <p:spPr>
          <a:xfrm>
            <a:off x="1642503" y="2650741"/>
            <a:ext cx="8906994" cy="37787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Arrow: Pentagon 21">
            <a:extLst>
              <a:ext uri="{FF2B5EF4-FFF2-40B4-BE49-F238E27FC236}">
                <a16:creationId xmlns:a16="http://schemas.microsoft.com/office/drawing/2014/main" id="{3C3075FD-8F4D-14E5-6923-DB99777310B4}"/>
              </a:ext>
            </a:extLst>
          </p:cNvPr>
          <p:cNvSpPr/>
          <p:nvPr/>
        </p:nvSpPr>
        <p:spPr>
          <a:xfrm>
            <a:off x="0" y="1601382"/>
            <a:ext cx="5994400" cy="716516"/>
          </a:xfrm>
          <a:prstGeom prst="homePlate">
            <a:avLst/>
          </a:prstGeom>
          <a:solidFill>
            <a:srgbClr val="9BBB59">
              <a:lumMod val="20000"/>
              <a:lumOff val="80000"/>
            </a:srgb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MẪU PHIẾU KHẢO SÁT</a:t>
            </a:r>
          </a:p>
        </p:txBody>
      </p:sp>
    </p:spTree>
    <p:extLst>
      <p:ext uri="{BB962C8B-B14F-4D97-AF65-F5344CB8AC3E}">
        <p14:creationId xmlns:p14="http://schemas.microsoft.com/office/powerpoint/2010/main" val="1570693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B9F0B55-1374-463D-6134-6D3D8EC56281}"/>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121275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B093C3-8C05-DA33-B5F5-0B15DFDDCA8D}"/>
              </a:ext>
            </a:extLst>
          </p:cNvPr>
          <p:cNvSpPr txBox="1"/>
          <p:nvPr/>
        </p:nvSpPr>
        <p:spPr>
          <a:xfrm>
            <a:off x="1215655" y="2137211"/>
            <a:ext cx="9760688" cy="2060757"/>
          </a:xfrm>
          <a:prstGeom prst="rect">
            <a:avLst/>
          </a:prstGeom>
          <a:noFill/>
        </p:spPr>
        <p:txBody>
          <a:bodyPr wrap="square">
            <a:spAutoFit/>
          </a:bodyPr>
          <a:lstStyle/>
          <a:p>
            <a:pPr>
              <a:lnSpc>
                <a:spcPct val="150000"/>
              </a:lnSpc>
            </a:pPr>
            <a:r>
              <a:rPr lang="en-US" sz="2200" dirty="0">
                <a:latin typeface="UTM Avo" panose="02040603050506020204" pitchFamily="18"/>
              </a:rPr>
              <a:t>• Chia </a:t>
            </a:r>
            <a:r>
              <a:rPr lang="en-US" sz="2200" dirty="0" err="1">
                <a:latin typeface="UTM Avo" panose="02040603050506020204" pitchFamily="18"/>
              </a:rPr>
              <a:t>sẻ</a:t>
            </a:r>
            <a:r>
              <a:rPr lang="en-US" sz="2200" dirty="0">
                <a:latin typeface="UTM Avo" panose="02040603050506020204" pitchFamily="18"/>
              </a:rPr>
              <a:t> </a:t>
            </a:r>
            <a:r>
              <a:rPr lang="en-US" sz="2200" dirty="0" err="1">
                <a:latin typeface="UTM Avo" panose="02040603050506020204" pitchFamily="18"/>
              </a:rPr>
              <a:t>kết</a:t>
            </a:r>
            <a:r>
              <a:rPr lang="en-US" sz="2200" dirty="0">
                <a:latin typeface="UTM Avo" panose="02040603050506020204" pitchFamily="18"/>
              </a:rPr>
              <a:t> </a:t>
            </a:r>
            <a:r>
              <a:rPr lang="en-US" sz="2200" dirty="0" err="1">
                <a:latin typeface="UTM Avo" panose="02040603050506020204" pitchFamily="18"/>
              </a:rPr>
              <a:t>quả</a:t>
            </a:r>
            <a:r>
              <a:rPr lang="en-US" sz="2200" dirty="0">
                <a:latin typeface="UTM Avo" panose="02040603050506020204" pitchFamily="18"/>
              </a:rPr>
              <a:t> </a:t>
            </a:r>
            <a:r>
              <a:rPr lang="en-US" sz="2200" dirty="0" err="1">
                <a:latin typeface="UTM Avo" panose="02040603050506020204" pitchFamily="18"/>
              </a:rPr>
              <a:t>khảo</a:t>
            </a:r>
            <a:r>
              <a:rPr lang="en-US" sz="2200" dirty="0">
                <a:latin typeface="UTM Avo" panose="02040603050506020204" pitchFamily="18"/>
              </a:rPr>
              <a:t> </a:t>
            </a:r>
            <a:r>
              <a:rPr lang="en-US" sz="2200" dirty="0" err="1">
                <a:latin typeface="UTM Avo" panose="02040603050506020204" pitchFamily="18"/>
              </a:rPr>
              <a:t>sát</a:t>
            </a:r>
            <a:r>
              <a:rPr lang="en-US" sz="2200" dirty="0">
                <a:latin typeface="UTM Avo" panose="02040603050506020204" pitchFamily="18"/>
              </a:rPr>
              <a:t> </a:t>
            </a:r>
            <a:r>
              <a:rPr lang="en-US" sz="2200" dirty="0" err="1">
                <a:latin typeface="UTM Avo" panose="02040603050506020204" pitchFamily="18"/>
              </a:rPr>
              <a:t>của</a:t>
            </a:r>
            <a:r>
              <a:rPr lang="en-US" sz="2200" dirty="0">
                <a:latin typeface="UTM Avo" panose="02040603050506020204" pitchFamily="18"/>
              </a:rPr>
              <a:t> </a:t>
            </a:r>
            <a:r>
              <a:rPr lang="en-US" sz="2200" dirty="0" err="1">
                <a:latin typeface="UTM Avo" panose="02040603050506020204" pitchFamily="18"/>
              </a:rPr>
              <a:t>nhóm</a:t>
            </a:r>
            <a:r>
              <a:rPr lang="en-US" sz="2200" dirty="0">
                <a:latin typeface="UTM Avo" panose="02040603050506020204" pitchFamily="18"/>
              </a:rPr>
              <a:t> </a:t>
            </a:r>
            <a:r>
              <a:rPr lang="en-US" sz="2200" dirty="0" err="1">
                <a:latin typeface="UTM Avo" panose="02040603050506020204" pitchFamily="18"/>
              </a:rPr>
              <a:t>em</a:t>
            </a:r>
            <a:r>
              <a:rPr lang="en-US" sz="2200" dirty="0">
                <a:latin typeface="UTM Avo" panose="02040603050506020204" pitchFamily="18"/>
              </a:rPr>
              <a:t>. </a:t>
            </a:r>
          </a:p>
          <a:p>
            <a:pPr>
              <a:lnSpc>
                <a:spcPct val="150000"/>
              </a:lnSpc>
            </a:pPr>
            <a:r>
              <a:rPr lang="en-US" sz="2200" dirty="0">
                <a:latin typeface="UTM Avo" panose="02040603050506020204" pitchFamily="18"/>
              </a:rPr>
              <a:t>• </a:t>
            </a:r>
            <a:r>
              <a:rPr lang="en-US" sz="2200" dirty="0" err="1">
                <a:latin typeface="UTM Avo" panose="02040603050506020204" pitchFamily="18"/>
              </a:rPr>
              <a:t>Thảo</a:t>
            </a:r>
            <a:r>
              <a:rPr lang="en-US" sz="2200" dirty="0">
                <a:latin typeface="UTM Avo" panose="02040603050506020204" pitchFamily="18"/>
              </a:rPr>
              <a:t> </a:t>
            </a:r>
            <a:r>
              <a:rPr lang="en-US" sz="2200" dirty="0" err="1">
                <a:latin typeface="UTM Avo" panose="02040603050506020204" pitchFamily="18"/>
              </a:rPr>
              <a:t>luận</a:t>
            </a:r>
            <a:r>
              <a:rPr lang="en-US" sz="2200" dirty="0">
                <a:latin typeface="UTM Avo" panose="02040603050506020204" pitchFamily="18"/>
              </a:rPr>
              <a:t> </a:t>
            </a:r>
            <a:r>
              <a:rPr lang="en-US" sz="2200" dirty="0" err="1">
                <a:latin typeface="UTM Avo" panose="02040603050506020204" pitchFamily="18"/>
              </a:rPr>
              <a:t>xây</a:t>
            </a:r>
            <a:r>
              <a:rPr lang="en-US" sz="2200" dirty="0">
                <a:latin typeface="UTM Avo" panose="02040603050506020204" pitchFamily="18"/>
              </a:rPr>
              <a:t> </a:t>
            </a:r>
            <a:r>
              <a:rPr lang="en-US" sz="2200" dirty="0" err="1">
                <a:latin typeface="UTM Avo" panose="02040603050506020204" pitchFamily="18"/>
              </a:rPr>
              <a:t>dựng</a:t>
            </a:r>
            <a:r>
              <a:rPr lang="en-US" sz="2200" dirty="0">
                <a:latin typeface="UTM Avo" panose="02040603050506020204" pitchFamily="18"/>
              </a:rPr>
              <a:t> </a:t>
            </a:r>
            <a:r>
              <a:rPr lang="en-US" sz="2200" dirty="0" err="1">
                <a:latin typeface="UTM Avo" panose="02040603050506020204" pitchFamily="18"/>
              </a:rPr>
              <a:t>kế</a:t>
            </a:r>
            <a:r>
              <a:rPr lang="en-US" sz="2200" dirty="0">
                <a:latin typeface="UTM Avo" panose="02040603050506020204" pitchFamily="18"/>
              </a:rPr>
              <a:t> </a:t>
            </a:r>
            <a:r>
              <a:rPr lang="en-US" sz="2200" dirty="0" err="1">
                <a:latin typeface="UTM Avo" panose="02040603050506020204" pitchFamily="18"/>
              </a:rPr>
              <a:t>hoạch</a:t>
            </a:r>
            <a:r>
              <a:rPr lang="en-US" sz="2200" dirty="0">
                <a:latin typeface="UTM Avo" panose="02040603050506020204" pitchFamily="18"/>
              </a:rPr>
              <a:t> </a:t>
            </a:r>
            <a:r>
              <a:rPr lang="en-US" sz="2200" dirty="0" err="1">
                <a:latin typeface="UTM Avo" panose="02040603050506020204" pitchFamily="18"/>
              </a:rPr>
              <a:t>chăm</a:t>
            </a:r>
            <a:r>
              <a:rPr lang="en-US" sz="2200" dirty="0">
                <a:latin typeface="UTM Avo" panose="02040603050506020204" pitchFamily="18"/>
              </a:rPr>
              <a:t> </a:t>
            </a:r>
            <a:r>
              <a:rPr lang="en-US" sz="2200" dirty="0" err="1">
                <a:latin typeface="UTM Avo" panose="02040603050506020204" pitchFamily="18"/>
              </a:rPr>
              <a:t>sóc</a:t>
            </a:r>
            <a:r>
              <a:rPr lang="en-US" sz="2200" dirty="0">
                <a:latin typeface="UTM Avo" panose="02040603050506020204" pitchFamily="18"/>
              </a:rPr>
              <a:t>, </a:t>
            </a:r>
            <a:r>
              <a:rPr lang="en-US" sz="2200" dirty="0" err="1">
                <a:latin typeface="UTM Avo" panose="02040603050506020204" pitchFamily="18"/>
              </a:rPr>
              <a:t>bảo</a:t>
            </a:r>
            <a:r>
              <a:rPr lang="en-US" sz="2200" dirty="0">
                <a:latin typeface="UTM Avo" panose="02040603050506020204" pitchFamily="18"/>
              </a:rPr>
              <a:t> </a:t>
            </a:r>
            <a:r>
              <a:rPr lang="en-US" sz="2200" dirty="0" err="1">
                <a:latin typeface="UTM Avo" panose="02040603050506020204" pitchFamily="18"/>
              </a:rPr>
              <a:t>vệ</a:t>
            </a:r>
            <a:r>
              <a:rPr lang="en-US" sz="2200" dirty="0">
                <a:latin typeface="UTM Avo" panose="02040603050506020204" pitchFamily="18"/>
              </a:rPr>
              <a:t> </a:t>
            </a:r>
            <a:r>
              <a:rPr lang="en-US" sz="2200" dirty="0" err="1">
                <a:latin typeface="UTM Avo" panose="02040603050506020204" pitchFamily="18"/>
              </a:rPr>
              <a:t>cảnh</a:t>
            </a:r>
            <a:r>
              <a:rPr lang="en-US" sz="2200" dirty="0">
                <a:latin typeface="UTM Avo" panose="02040603050506020204" pitchFamily="18"/>
              </a:rPr>
              <a:t> </a:t>
            </a:r>
            <a:r>
              <a:rPr lang="en-US" sz="2200" dirty="0" err="1">
                <a:latin typeface="UTM Avo" panose="02040603050506020204" pitchFamily="18"/>
              </a:rPr>
              <a:t>quan</a:t>
            </a:r>
            <a:r>
              <a:rPr lang="en-US" sz="2200" dirty="0">
                <a:latin typeface="UTM Avo" panose="02040603050506020204" pitchFamily="18"/>
              </a:rPr>
              <a:t> </a:t>
            </a:r>
            <a:r>
              <a:rPr lang="en-US" sz="2200" dirty="0" err="1">
                <a:latin typeface="UTM Avo" panose="02040603050506020204" pitchFamily="18"/>
              </a:rPr>
              <a:t>thiên</a:t>
            </a:r>
            <a:r>
              <a:rPr lang="en-US" sz="2200" dirty="0">
                <a:latin typeface="UTM Avo" panose="02040603050506020204" pitchFamily="18"/>
              </a:rPr>
              <a:t> </a:t>
            </a:r>
            <a:r>
              <a:rPr lang="en-US" sz="2200" dirty="0" err="1">
                <a:latin typeface="UTM Avo" panose="02040603050506020204" pitchFamily="18"/>
              </a:rPr>
              <a:t>nhiên</a:t>
            </a:r>
            <a:r>
              <a:rPr lang="en-US" sz="2200" dirty="0">
                <a:latin typeface="UTM Avo" panose="02040603050506020204" pitchFamily="18"/>
              </a:rPr>
              <a:t> </a:t>
            </a:r>
            <a:r>
              <a:rPr lang="en-US" sz="2200" dirty="0" err="1">
                <a:latin typeface="UTM Avo" panose="02040603050506020204" pitchFamily="18"/>
              </a:rPr>
              <a:t>theo</a:t>
            </a:r>
            <a:r>
              <a:rPr lang="en-US" sz="2200" dirty="0">
                <a:latin typeface="UTM Avo" panose="02040603050506020204" pitchFamily="18"/>
              </a:rPr>
              <a:t> </a:t>
            </a:r>
            <a:r>
              <a:rPr lang="en-US" sz="2200" dirty="0" err="1">
                <a:latin typeface="UTM Avo" panose="02040603050506020204" pitchFamily="18"/>
              </a:rPr>
              <a:t>gợi</a:t>
            </a:r>
            <a:r>
              <a:rPr lang="en-US" sz="2200" dirty="0">
                <a:latin typeface="UTM Avo" panose="02040603050506020204" pitchFamily="18"/>
              </a:rPr>
              <a:t> ý.</a:t>
            </a:r>
          </a:p>
          <a:p>
            <a:pPr>
              <a:lnSpc>
                <a:spcPct val="150000"/>
              </a:lnSpc>
            </a:pPr>
            <a:r>
              <a:rPr lang="en-US" sz="2200" dirty="0">
                <a:latin typeface="UTM Avo" panose="02040603050506020204" pitchFamily="18"/>
              </a:rPr>
              <a:t>• Chia </a:t>
            </a:r>
            <a:r>
              <a:rPr lang="en-US" sz="2200" dirty="0" err="1">
                <a:latin typeface="UTM Avo" panose="02040603050506020204" pitchFamily="18"/>
              </a:rPr>
              <a:t>sẻ</a:t>
            </a:r>
            <a:r>
              <a:rPr lang="en-US" sz="2200" dirty="0">
                <a:latin typeface="UTM Avo" panose="02040603050506020204" pitchFamily="18"/>
              </a:rPr>
              <a:t> </a:t>
            </a:r>
            <a:r>
              <a:rPr lang="en-US" sz="2200" dirty="0" err="1">
                <a:latin typeface="UTM Avo" panose="02040603050506020204" pitchFamily="18"/>
              </a:rPr>
              <a:t>kế</a:t>
            </a:r>
            <a:r>
              <a:rPr lang="en-US" sz="2200" dirty="0">
                <a:latin typeface="UTM Avo" panose="02040603050506020204" pitchFamily="18"/>
              </a:rPr>
              <a:t> </a:t>
            </a:r>
            <a:r>
              <a:rPr lang="en-US" sz="2200" dirty="0" err="1">
                <a:latin typeface="UTM Avo" panose="02040603050506020204" pitchFamily="18"/>
              </a:rPr>
              <a:t>hoạch</a:t>
            </a:r>
            <a:r>
              <a:rPr lang="en-US" sz="2200" dirty="0">
                <a:latin typeface="UTM Avo" panose="02040603050506020204" pitchFamily="18"/>
              </a:rPr>
              <a:t> </a:t>
            </a:r>
            <a:r>
              <a:rPr lang="en-US" sz="2200" dirty="0" err="1">
                <a:latin typeface="UTM Avo" panose="02040603050506020204" pitchFamily="18"/>
              </a:rPr>
              <a:t>trước</a:t>
            </a:r>
            <a:r>
              <a:rPr lang="en-US" sz="2200" dirty="0">
                <a:latin typeface="UTM Avo" panose="02040603050506020204" pitchFamily="18"/>
              </a:rPr>
              <a:t> </a:t>
            </a:r>
            <a:r>
              <a:rPr lang="en-US" sz="2200" dirty="0" err="1">
                <a:latin typeface="UTM Avo" panose="02040603050506020204" pitchFamily="18"/>
              </a:rPr>
              <a:t>lớp</a:t>
            </a:r>
            <a:r>
              <a:rPr lang="en-US" sz="2200" dirty="0">
                <a:latin typeface="UTM Avo" panose="02040603050506020204" pitchFamily="18"/>
              </a:rPr>
              <a:t>.</a:t>
            </a:r>
          </a:p>
        </p:txBody>
      </p:sp>
      <p:sp>
        <p:nvSpPr>
          <p:cNvPr id="3" name="TextBox 2">
            <a:extLst>
              <a:ext uri="{FF2B5EF4-FFF2-40B4-BE49-F238E27FC236}">
                <a16:creationId xmlns:a16="http://schemas.microsoft.com/office/drawing/2014/main" id="{A3A9032F-DF14-9306-FF55-67237956C310}"/>
              </a:ext>
            </a:extLst>
          </p:cNvPr>
          <p:cNvSpPr txBox="1"/>
          <p:nvPr/>
        </p:nvSpPr>
        <p:spPr>
          <a:xfrm>
            <a:off x="70955" y="1489753"/>
            <a:ext cx="12121045" cy="562398"/>
          </a:xfrm>
          <a:prstGeom prst="rect">
            <a:avLst/>
          </a:prstGeom>
        </p:spPr>
        <p:txBody>
          <a:bodyPr wrap="square" lIns="0" tIns="0" rIns="0" bIns="0" rtlCol="0" anchor="t">
            <a:spAutoFit/>
          </a:bodyPr>
          <a:lstStyle/>
          <a:p>
            <a:pPr lvl="0" algn="ctr">
              <a:lnSpc>
                <a:spcPct val="150000"/>
              </a:lnSpc>
              <a:defRPr/>
            </a:pPr>
            <a:r>
              <a:rPr lang="en-US" sz="2800" b="1" dirty="0">
                <a:latin typeface="UTM Avo" panose="02040603050506020204" pitchFamily="18"/>
                <a:ea typeface="Calibri" panose="020F0502020204030204" pitchFamily="34" charset="0"/>
                <a:cs typeface="Arial" panose="020B0604020202020204" pitchFamily="34" charset="0"/>
              </a:rPr>
              <a:t>K</a:t>
            </a:r>
            <a:r>
              <a:rPr lang="vi-VN" sz="2800" b="1" dirty="0">
                <a:latin typeface="UTM Avo" panose="02040603050506020204" pitchFamily="18"/>
                <a:ea typeface="Calibri" panose="020F0502020204030204" pitchFamily="34" charset="0"/>
                <a:cs typeface="Arial" panose="020B0604020202020204" pitchFamily="34" charset="0"/>
              </a:rPr>
              <a:t>ế hoạch </a:t>
            </a:r>
            <a:r>
              <a:rPr lang="en-US" sz="2800" b="1" dirty="0" err="1">
                <a:latin typeface="UTM Avo" panose="02040603050506020204" pitchFamily="18"/>
                <a:ea typeface="Calibri" panose="020F0502020204030204" pitchFamily="34" charset="0"/>
                <a:cs typeface="Arial" panose="020B0604020202020204" pitchFamily="34" charset="0"/>
              </a:rPr>
              <a:t>chăm</a:t>
            </a:r>
            <a:r>
              <a:rPr lang="en-US" sz="2800" b="1" dirty="0">
                <a:latin typeface="UTM Avo" panose="02040603050506020204" pitchFamily="18"/>
                <a:ea typeface="Calibri" panose="020F0502020204030204" pitchFamily="34" charset="0"/>
                <a:cs typeface="Arial" panose="020B0604020202020204" pitchFamily="34" charset="0"/>
              </a:rPr>
              <a:t> </a:t>
            </a:r>
            <a:r>
              <a:rPr lang="en-US" sz="2800" b="1" dirty="0" err="1">
                <a:latin typeface="UTM Avo" panose="02040603050506020204" pitchFamily="18"/>
                <a:ea typeface="Calibri" panose="020F0502020204030204" pitchFamily="34" charset="0"/>
                <a:cs typeface="Arial" panose="020B0604020202020204" pitchFamily="34" charset="0"/>
              </a:rPr>
              <a:t>sóc</a:t>
            </a:r>
            <a:r>
              <a:rPr lang="en-US" sz="2800" b="1" dirty="0">
                <a:latin typeface="UTM Avo" panose="02040603050506020204" pitchFamily="18"/>
                <a:ea typeface="Calibri" panose="020F0502020204030204" pitchFamily="34" charset="0"/>
                <a:cs typeface="Arial" panose="020B0604020202020204" pitchFamily="34" charset="0"/>
              </a:rPr>
              <a:t>, </a:t>
            </a:r>
            <a:r>
              <a:rPr lang="en-US" sz="2800" b="1" dirty="0" err="1">
                <a:latin typeface="UTM Avo" panose="02040603050506020204" pitchFamily="18"/>
                <a:ea typeface="Calibri" panose="020F0502020204030204" pitchFamily="34" charset="0"/>
                <a:cs typeface="Arial" panose="020B0604020202020204" pitchFamily="34" charset="0"/>
              </a:rPr>
              <a:t>bảo</a:t>
            </a:r>
            <a:r>
              <a:rPr lang="en-US" sz="2800" b="1" dirty="0">
                <a:latin typeface="UTM Avo" panose="02040603050506020204" pitchFamily="18"/>
                <a:ea typeface="Calibri" panose="020F0502020204030204" pitchFamily="34" charset="0"/>
                <a:cs typeface="Arial" panose="020B0604020202020204" pitchFamily="34" charset="0"/>
              </a:rPr>
              <a:t> </a:t>
            </a:r>
            <a:r>
              <a:rPr lang="en-US" sz="2800" b="1" dirty="0" err="1">
                <a:latin typeface="UTM Avo" panose="02040603050506020204" pitchFamily="18"/>
                <a:ea typeface="Calibri" panose="020F0502020204030204" pitchFamily="34" charset="0"/>
                <a:cs typeface="Arial" panose="020B0604020202020204" pitchFamily="34" charset="0"/>
              </a:rPr>
              <a:t>vệ</a:t>
            </a:r>
            <a:r>
              <a:rPr lang="en-US" sz="2800" b="1" dirty="0">
                <a:latin typeface="UTM Avo" panose="02040603050506020204" pitchFamily="18"/>
                <a:ea typeface="Calibri" panose="020F0502020204030204" pitchFamily="34" charset="0"/>
                <a:cs typeface="Arial" panose="020B0604020202020204" pitchFamily="34" charset="0"/>
              </a:rPr>
              <a:t> </a:t>
            </a:r>
            <a:r>
              <a:rPr lang="vi-VN" sz="2800" b="1" dirty="0">
                <a:latin typeface="UTM Avo" panose="02040603050506020204" pitchFamily="18"/>
                <a:ea typeface="Calibri" panose="020F0502020204030204" pitchFamily="34" charset="0"/>
                <a:cs typeface="Arial" panose="020B0604020202020204" pitchFamily="34" charset="0"/>
              </a:rPr>
              <a:t>cảnh quan thiên nhiên </a:t>
            </a:r>
          </a:p>
        </p:txBody>
      </p:sp>
      <p:pic>
        <p:nvPicPr>
          <p:cNvPr id="4" name="Picture 3">
            <a:extLst>
              <a:ext uri="{FF2B5EF4-FFF2-40B4-BE49-F238E27FC236}">
                <a16:creationId xmlns:a16="http://schemas.microsoft.com/office/drawing/2014/main" id="{1292177A-69BD-6526-1388-F46D10EF14C9}"/>
              </a:ext>
            </a:extLst>
          </p:cNvPr>
          <p:cNvPicPr>
            <a:picLocks noChangeAspect="1"/>
          </p:cNvPicPr>
          <p:nvPr/>
        </p:nvPicPr>
        <p:blipFill>
          <a:blip r:embed="rId3"/>
          <a:stretch>
            <a:fillRect/>
          </a:stretch>
        </p:blipFill>
        <p:spPr>
          <a:xfrm>
            <a:off x="5633634" y="3590444"/>
            <a:ext cx="5784112" cy="3090142"/>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1">
            <a:extLst>
              <a:ext uri="{FF2B5EF4-FFF2-40B4-BE49-F238E27FC236}">
                <a16:creationId xmlns:a16="http://schemas.microsoft.com/office/drawing/2014/main" id="{006E553C-6B5F-1A1D-A37D-DAE5F677BE42}"/>
              </a:ext>
            </a:extLst>
          </p:cNvPr>
          <p:cNvSpPr/>
          <p:nvPr/>
        </p:nvSpPr>
        <p:spPr>
          <a:xfrm rot="651991">
            <a:off x="11306417" y="1092993"/>
            <a:ext cx="603410" cy="651756"/>
          </a:xfrm>
          <a:custGeom>
            <a:avLst/>
            <a:gdLst/>
            <a:ahLst/>
            <a:cxnLst/>
            <a:rect l="l" t="t" r="r" b="b"/>
            <a:pathLst>
              <a:path w="905115" h="977634">
                <a:moveTo>
                  <a:pt x="0" y="0"/>
                </a:moveTo>
                <a:lnTo>
                  <a:pt x="905115" y="0"/>
                </a:lnTo>
                <a:lnTo>
                  <a:pt x="905115" y="977634"/>
                </a:lnTo>
                <a:lnTo>
                  <a:pt x="0" y="977634"/>
                </a:lnTo>
                <a:lnTo>
                  <a:pt x="0" y="0"/>
                </a:lnTo>
                <a:close/>
              </a:path>
            </a:pathLst>
          </a:custGeom>
          <a:blipFill>
            <a:blip r:embed="rId3">
              <a:extLst>
                <a:ext uri="{96DAC541-7B7A-43D3-8B79-37D633B846F1}">
                  <asvg:svgBlip xmlns:asvg="http://schemas.microsoft.com/office/drawing/2016/SVG/main" r:embed="rId4"/>
                </a:ext>
              </a:extLst>
            </a:blip>
            <a:stretch>
              <a:fillRect r="-59722"/>
            </a:stretch>
          </a:blipFill>
        </p:spPr>
        <p:txBody>
          <a:bodyPr/>
          <a:lstStyle/>
          <a:p>
            <a:endParaRPr lang="en-US" sz="800">
              <a:latin typeface="UTM Avo" panose="02040603050506020204" pitchFamily="18"/>
              <a:cs typeface="Arial" panose="020B0604020202020204" pitchFamily="34" charset="0"/>
            </a:endParaRPr>
          </a:p>
        </p:txBody>
      </p:sp>
      <p:sp>
        <p:nvSpPr>
          <p:cNvPr id="3" name="Freeform 12">
            <a:extLst>
              <a:ext uri="{FF2B5EF4-FFF2-40B4-BE49-F238E27FC236}">
                <a16:creationId xmlns:a16="http://schemas.microsoft.com/office/drawing/2014/main" id="{2B320E5C-9D99-A7A7-D09D-747BA640DBCD}"/>
              </a:ext>
            </a:extLst>
          </p:cNvPr>
          <p:cNvSpPr/>
          <p:nvPr/>
        </p:nvSpPr>
        <p:spPr>
          <a:xfrm>
            <a:off x="41145" y="6193653"/>
            <a:ext cx="829055" cy="625639"/>
          </a:xfrm>
          <a:custGeom>
            <a:avLst/>
            <a:gdLst/>
            <a:ahLst/>
            <a:cxnLst/>
            <a:rect l="l" t="t" r="r" b="b"/>
            <a:pathLst>
              <a:path w="463938" h="488129">
                <a:moveTo>
                  <a:pt x="0" y="0"/>
                </a:moveTo>
                <a:lnTo>
                  <a:pt x="463938" y="0"/>
                </a:lnTo>
                <a:lnTo>
                  <a:pt x="463938" y="488129"/>
                </a:lnTo>
                <a:lnTo>
                  <a:pt x="0" y="488129"/>
                </a:lnTo>
                <a:lnTo>
                  <a:pt x="0" y="0"/>
                </a:lnTo>
                <a:close/>
              </a:path>
            </a:pathLst>
          </a:custGeom>
          <a:blipFill>
            <a:blip r:embed="rId5">
              <a:extLst>
                <a:ext uri="{96DAC541-7B7A-43D3-8B79-37D633B846F1}">
                  <asvg:svgBlip xmlns:asvg="http://schemas.microsoft.com/office/drawing/2016/SVG/main" r:embed="rId6"/>
                </a:ext>
              </a:extLst>
            </a:blip>
            <a:stretch>
              <a:fillRect r="-68867" b="-28599"/>
            </a:stretch>
          </a:blipFill>
        </p:spPr>
        <p:txBody>
          <a:bodyPr/>
          <a:lstStyle/>
          <a:p>
            <a:endParaRPr lang="en-US" sz="800">
              <a:latin typeface="UTM Avo" panose="02040603050506020204" pitchFamily="18"/>
              <a:cs typeface="Arial" panose="020B0604020202020204" pitchFamily="34" charset="0"/>
            </a:endParaRPr>
          </a:p>
        </p:txBody>
      </p:sp>
      <p:sp>
        <p:nvSpPr>
          <p:cNvPr id="4" name="Freeform 2">
            <a:extLst>
              <a:ext uri="{FF2B5EF4-FFF2-40B4-BE49-F238E27FC236}">
                <a16:creationId xmlns:a16="http://schemas.microsoft.com/office/drawing/2014/main" id="{4626F4C0-C81D-E235-344F-FBFB584CD8D7}"/>
              </a:ext>
            </a:extLst>
          </p:cNvPr>
          <p:cNvSpPr/>
          <p:nvPr/>
        </p:nvSpPr>
        <p:spPr>
          <a:xfrm rot="-2700000">
            <a:off x="-50625" y="897041"/>
            <a:ext cx="1511777" cy="699827"/>
          </a:xfrm>
          <a:custGeom>
            <a:avLst/>
            <a:gdLst/>
            <a:ahLst/>
            <a:cxnLst/>
            <a:rect l="l" t="t" r="r" b="b"/>
            <a:pathLst>
              <a:path w="2267666" h="1049740">
                <a:moveTo>
                  <a:pt x="0" y="0"/>
                </a:moveTo>
                <a:lnTo>
                  <a:pt x="2267666" y="0"/>
                </a:lnTo>
                <a:lnTo>
                  <a:pt x="2267666" y="1049740"/>
                </a:lnTo>
                <a:lnTo>
                  <a:pt x="0" y="10497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grpSp>
        <p:nvGrpSpPr>
          <p:cNvPr id="5" name="Group 6">
            <a:extLst>
              <a:ext uri="{FF2B5EF4-FFF2-40B4-BE49-F238E27FC236}">
                <a16:creationId xmlns:a16="http://schemas.microsoft.com/office/drawing/2014/main" id="{53576CFB-1D47-3570-4457-87E8B2917EB7}"/>
              </a:ext>
            </a:extLst>
          </p:cNvPr>
          <p:cNvGrpSpPr/>
          <p:nvPr/>
        </p:nvGrpSpPr>
        <p:grpSpPr>
          <a:xfrm>
            <a:off x="7481031" y="1848213"/>
            <a:ext cx="3991571" cy="3757189"/>
            <a:chOff x="1813" y="0"/>
            <a:chExt cx="809173" cy="761659"/>
          </a:xfrm>
        </p:grpSpPr>
        <p:sp>
          <p:nvSpPr>
            <p:cNvPr id="6" name="Freeform 7">
              <a:extLst>
                <a:ext uri="{FF2B5EF4-FFF2-40B4-BE49-F238E27FC236}">
                  <a16:creationId xmlns:a16="http://schemas.microsoft.com/office/drawing/2014/main" id="{B15F78EB-983D-637F-87AF-55108B0E0693}"/>
                </a:ext>
              </a:extLst>
            </p:cNvPr>
            <p:cNvSpPr/>
            <p:nvPr/>
          </p:nvSpPr>
          <p:spPr>
            <a:xfrm>
              <a:off x="1813" y="0"/>
              <a:ext cx="809173" cy="761659"/>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DEE"/>
            </a:solidFill>
          </p:spPr>
          <p:txBody>
            <a:bodyPr/>
            <a:lstStyle/>
            <a:p>
              <a:endParaRPr lang="en-US" sz="800" dirty="0">
                <a:latin typeface="UTM Avo" panose="02040603050506020204" pitchFamily="18"/>
                <a:cs typeface="Arial" panose="020B0604020202020204" pitchFamily="34" charset="0"/>
              </a:endParaRPr>
            </a:p>
          </p:txBody>
        </p:sp>
        <p:sp>
          <p:nvSpPr>
            <p:cNvPr id="7" name="TextBox 8">
              <a:extLst>
                <a:ext uri="{FF2B5EF4-FFF2-40B4-BE49-F238E27FC236}">
                  <a16:creationId xmlns:a16="http://schemas.microsoft.com/office/drawing/2014/main" id="{55011190-6887-F145-A4D0-6D717E17317A}"/>
                </a:ext>
              </a:extLst>
            </p:cNvPr>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800">
                <a:latin typeface="UTM Avo" panose="02040603050506020204" pitchFamily="18"/>
                <a:cs typeface="Arial" panose="020B0604020202020204" pitchFamily="34" charset="0"/>
              </a:endParaRPr>
            </a:p>
          </p:txBody>
        </p:sp>
      </p:grpSp>
      <p:pic>
        <p:nvPicPr>
          <p:cNvPr id="8" name="Picture 10">
            <a:extLst>
              <a:ext uri="{FF2B5EF4-FFF2-40B4-BE49-F238E27FC236}">
                <a16:creationId xmlns:a16="http://schemas.microsoft.com/office/drawing/2014/main" id="{73809F8F-FEB6-881D-B7FB-8DD3C0C0F75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695080">
            <a:off x="8118259" y="1627109"/>
            <a:ext cx="2376430" cy="613551"/>
          </a:xfrm>
          <a:prstGeom prst="rect">
            <a:avLst/>
          </a:prstGeom>
        </p:spPr>
      </p:pic>
      <p:sp>
        <p:nvSpPr>
          <p:cNvPr id="9" name="TextBox 8">
            <a:extLst>
              <a:ext uri="{FF2B5EF4-FFF2-40B4-BE49-F238E27FC236}">
                <a16:creationId xmlns:a16="http://schemas.microsoft.com/office/drawing/2014/main" id="{3743B775-2A79-A6F5-94CC-D8B3A6E5CA98}"/>
              </a:ext>
            </a:extLst>
          </p:cNvPr>
          <p:cNvSpPr txBox="1"/>
          <p:nvPr/>
        </p:nvSpPr>
        <p:spPr>
          <a:xfrm>
            <a:off x="7703243" y="2955861"/>
            <a:ext cx="3547148" cy="1473737"/>
          </a:xfrm>
          <a:prstGeom prst="rect">
            <a:avLst/>
          </a:prstGeom>
          <a:noFill/>
        </p:spPr>
        <p:txBody>
          <a:bodyPr wrap="square" rtlCol="0">
            <a:spAutoFit/>
          </a:bodyPr>
          <a:lstStyle/>
          <a:p>
            <a:pPr algn="ctr">
              <a:lnSpc>
                <a:spcPct val="150000"/>
              </a:lnSpc>
            </a:pPr>
            <a:r>
              <a:rPr lang="en-US" sz="3200" b="1" dirty="0">
                <a:latin typeface="UTM Avo" panose="02040603050506020204" pitchFamily="18"/>
                <a:ea typeface="Calibri" panose="020F0502020204030204" pitchFamily="34" charset="0"/>
                <a:cs typeface="Arial" panose="020B0604020202020204" pitchFamily="34" charset="0"/>
              </a:rPr>
              <a:t>HƯỚNG DẪN </a:t>
            </a:r>
            <a:br>
              <a:rPr lang="en-US" sz="3200" b="1" dirty="0">
                <a:latin typeface="UTM Avo" panose="02040603050506020204" pitchFamily="18"/>
                <a:ea typeface="Calibri" panose="020F0502020204030204" pitchFamily="34" charset="0"/>
                <a:cs typeface="Arial" panose="020B0604020202020204" pitchFamily="34" charset="0"/>
              </a:rPr>
            </a:br>
            <a:r>
              <a:rPr lang="en-US" sz="3200" b="1" dirty="0">
                <a:latin typeface="UTM Avo" panose="02040603050506020204" pitchFamily="18"/>
                <a:ea typeface="Calibri" panose="020F0502020204030204" pitchFamily="34" charset="0"/>
                <a:cs typeface="Arial" panose="020B0604020202020204" pitchFamily="34" charset="0"/>
              </a:rPr>
              <a:t>VỀ NHÀ</a:t>
            </a:r>
          </a:p>
        </p:txBody>
      </p:sp>
      <p:grpSp>
        <p:nvGrpSpPr>
          <p:cNvPr id="10" name="Group 9">
            <a:extLst>
              <a:ext uri="{FF2B5EF4-FFF2-40B4-BE49-F238E27FC236}">
                <a16:creationId xmlns:a16="http://schemas.microsoft.com/office/drawing/2014/main" id="{3543E42D-01C1-A928-E457-609BB79094F5}"/>
              </a:ext>
            </a:extLst>
          </p:cNvPr>
          <p:cNvGrpSpPr/>
          <p:nvPr/>
        </p:nvGrpSpPr>
        <p:grpSpPr>
          <a:xfrm>
            <a:off x="640685" y="1069512"/>
            <a:ext cx="6366386" cy="2621984"/>
            <a:chOff x="1077906" y="763814"/>
            <a:chExt cx="9549579" cy="3932975"/>
          </a:xfrm>
        </p:grpSpPr>
        <p:grpSp>
          <p:nvGrpSpPr>
            <p:cNvPr id="11" name="Group 10">
              <a:extLst>
                <a:ext uri="{FF2B5EF4-FFF2-40B4-BE49-F238E27FC236}">
                  <a16:creationId xmlns:a16="http://schemas.microsoft.com/office/drawing/2014/main" id="{8555AFA3-4C50-3463-705E-F06B9F9492BC}"/>
                </a:ext>
              </a:extLst>
            </p:cNvPr>
            <p:cNvGrpSpPr/>
            <p:nvPr/>
          </p:nvGrpSpPr>
          <p:grpSpPr>
            <a:xfrm>
              <a:off x="1077906" y="1204311"/>
              <a:ext cx="9549579" cy="3492478"/>
              <a:chOff x="1051751" y="1519237"/>
              <a:chExt cx="9549579" cy="3492478"/>
            </a:xfrm>
          </p:grpSpPr>
          <p:grpSp>
            <p:nvGrpSpPr>
              <p:cNvPr id="13" name="Group 3">
                <a:extLst>
                  <a:ext uri="{FF2B5EF4-FFF2-40B4-BE49-F238E27FC236}">
                    <a16:creationId xmlns:a16="http://schemas.microsoft.com/office/drawing/2014/main" id="{9327AA3F-16C5-A64C-AC8E-57CD15077751}"/>
                  </a:ext>
                </a:extLst>
              </p:cNvPr>
              <p:cNvGrpSpPr/>
              <p:nvPr/>
            </p:nvGrpSpPr>
            <p:grpSpPr>
              <a:xfrm>
                <a:off x="1051751" y="1519237"/>
                <a:ext cx="9549579" cy="3492478"/>
                <a:chOff x="0" y="-47625"/>
                <a:chExt cx="2355171" cy="2758145"/>
              </a:xfrm>
            </p:grpSpPr>
            <p:sp>
              <p:nvSpPr>
                <p:cNvPr id="15" name="Freeform 4">
                  <a:extLst>
                    <a:ext uri="{FF2B5EF4-FFF2-40B4-BE49-F238E27FC236}">
                      <a16:creationId xmlns:a16="http://schemas.microsoft.com/office/drawing/2014/main" id="{5C70108A-2B3C-A52B-BF07-856577FF92AA}"/>
                    </a:ext>
                  </a:extLst>
                </p:cNvPr>
                <p:cNvSpPr/>
                <p:nvPr/>
              </p:nvSpPr>
              <p:spPr>
                <a:xfrm>
                  <a:off x="0" y="0"/>
                  <a:ext cx="2355171" cy="2710520"/>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E8EFFC"/>
                </a:solidFill>
              </p:spPr>
              <p:txBody>
                <a:bodyPr/>
                <a:lstStyle/>
                <a:p>
                  <a:endParaRPr lang="en-US" sz="800">
                    <a:latin typeface="UTM Avo" panose="02040603050506020204" pitchFamily="18"/>
                    <a:cs typeface="Arial" panose="020B0604020202020204" pitchFamily="34" charset="0"/>
                  </a:endParaRPr>
                </a:p>
              </p:txBody>
            </p:sp>
            <p:sp>
              <p:nvSpPr>
                <p:cNvPr id="16" name="TextBox 5">
                  <a:extLst>
                    <a:ext uri="{FF2B5EF4-FFF2-40B4-BE49-F238E27FC236}">
                      <a16:creationId xmlns:a16="http://schemas.microsoft.com/office/drawing/2014/main" id="{E0B8FBDD-0C12-2ACF-3E42-0270896340F9}"/>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latin typeface="UTM Avo" panose="02040603050506020204" pitchFamily="18"/>
                    <a:cs typeface="Arial" panose="020B0604020202020204" pitchFamily="34" charset="0"/>
                  </a:endParaRPr>
                </a:p>
              </p:txBody>
            </p:sp>
          </p:grpSp>
          <p:sp>
            <p:nvSpPr>
              <p:cNvPr id="14" name="TextBox 13">
                <a:extLst>
                  <a:ext uri="{FF2B5EF4-FFF2-40B4-BE49-F238E27FC236}">
                    <a16:creationId xmlns:a16="http://schemas.microsoft.com/office/drawing/2014/main" id="{6AAEE25B-40CE-E2E5-DECD-446DBF60636B}"/>
                  </a:ext>
                </a:extLst>
              </p:cNvPr>
              <p:cNvSpPr txBox="1"/>
              <p:nvPr/>
            </p:nvSpPr>
            <p:spPr>
              <a:xfrm>
                <a:off x="1598518" y="2171928"/>
                <a:ext cx="8456045" cy="2513765"/>
              </a:xfrm>
              <a:prstGeom prst="rect">
                <a:avLst/>
              </a:prstGeom>
              <a:noFill/>
            </p:spPr>
            <p:txBody>
              <a:bodyPr wrap="square">
                <a:spAutoFit/>
              </a:bodyP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Chia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sẻ</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rPr>
                  <a:t>người thân kế hoạch chăm sóc, bảo vệ cảnh quan thiên nhiên của lớp em.</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grpSp>
        <p:pic>
          <p:nvPicPr>
            <p:cNvPr id="12" name="Picture 9">
              <a:extLst>
                <a:ext uri="{FF2B5EF4-FFF2-40B4-BE49-F238E27FC236}">
                  <a16:creationId xmlns:a16="http://schemas.microsoft.com/office/drawing/2014/main" id="{B290DAEF-53A1-1E7F-5FD5-C58ABFDF9DE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742787" y="763814"/>
              <a:ext cx="3600289" cy="877161"/>
            </a:xfrm>
            <a:prstGeom prst="rect">
              <a:avLst/>
            </a:prstGeom>
          </p:spPr>
        </p:pic>
      </p:grpSp>
      <p:pic>
        <p:nvPicPr>
          <p:cNvPr id="17" name="Picture 11">
            <a:extLst>
              <a:ext uri="{FF2B5EF4-FFF2-40B4-BE49-F238E27FC236}">
                <a16:creationId xmlns:a16="http://schemas.microsoft.com/office/drawing/2014/main" id="{3F21B574-523D-0AC0-3953-99B34C9A88A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b="10819"/>
          <a:stretch>
            <a:fillRect/>
          </a:stretch>
        </p:blipFill>
        <p:spPr>
          <a:xfrm>
            <a:off x="6594284" y="4980814"/>
            <a:ext cx="5687601" cy="1921118"/>
          </a:xfrm>
          <a:prstGeom prst="rect">
            <a:avLst/>
          </a:prstGeom>
        </p:spPr>
      </p:pic>
      <p:grpSp>
        <p:nvGrpSpPr>
          <p:cNvPr id="34" name="Group 33">
            <a:extLst>
              <a:ext uri="{FF2B5EF4-FFF2-40B4-BE49-F238E27FC236}">
                <a16:creationId xmlns:a16="http://schemas.microsoft.com/office/drawing/2014/main" id="{E5C24227-BD3C-2E30-816C-E31B7909236C}"/>
              </a:ext>
            </a:extLst>
          </p:cNvPr>
          <p:cNvGrpSpPr/>
          <p:nvPr/>
        </p:nvGrpSpPr>
        <p:grpSpPr>
          <a:xfrm>
            <a:off x="640685" y="3992272"/>
            <a:ext cx="6366386" cy="2328318"/>
            <a:chOff x="1077906" y="763814"/>
            <a:chExt cx="9549579" cy="3492478"/>
          </a:xfrm>
        </p:grpSpPr>
        <p:grpSp>
          <p:nvGrpSpPr>
            <p:cNvPr id="35" name="Group 34">
              <a:extLst>
                <a:ext uri="{FF2B5EF4-FFF2-40B4-BE49-F238E27FC236}">
                  <a16:creationId xmlns:a16="http://schemas.microsoft.com/office/drawing/2014/main" id="{E64A69F8-8D80-F400-8D5B-D1C20FE50683}"/>
                </a:ext>
              </a:extLst>
            </p:cNvPr>
            <p:cNvGrpSpPr/>
            <p:nvPr/>
          </p:nvGrpSpPr>
          <p:grpSpPr>
            <a:xfrm>
              <a:off x="1077906" y="1204311"/>
              <a:ext cx="9549579" cy="3051981"/>
              <a:chOff x="1051751" y="1519237"/>
              <a:chExt cx="9549579" cy="3051981"/>
            </a:xfrm>
          </p:grpSpPr>
          <p:grpSp>
            <p:nvGrpSpPr>
              <p:cNvPr id="37" name="Group 3">
                <a:extLst>
                  <a:ext uri="{FF2B5EF4-FFF2-40B4-BE49-F238E27FC236}">
                    <a16:creationId xmlns:a16="http://schemas.microsoft.com/office/drawing/2014/main" id="{8C17098D-205E-8EF7-0511-DFEE271E869A}"/>
                  </a:ext>
                </a:extLst>
              </p:cNvPr>
              <p:cNvGrpSpPr/>
              <p:nvPr/>
            </p:nvGrpSpPr>
            <p:grpSpPr>
              <a:xfrm>
                <a:off x="1051751" y="1519237"/>
                <a:ext cx="9549579" cy="3051981"/>
                <a:chOff x="0" y="-47625"/>
                <a:chExt cx="2355171" cy="2410268"/>
              </a:xfrm>
            </p:grpSpPr>
            <p:sp>
              <p:nvSpPr>
                <p:cNvPr id="39" name="Freeform 4">
                  <a:extLst>
                    <a:ext uri="{FF2B5EF4-FFF2-40B4-BE49-F238E27FC236}">
                      <a16:creationId xmlns:a16="http://schemas.microsoft.com/office/drawing/2014/main" id="{1C9C07C3-7149-3DDF-697D-2DC99B9D438C}"/>
                    </a:ext>
                  </a:extLst>
                </p:cNvPr>
                <p:cNvSpPr/>
                <p:nvPr/>
              </p:nvSpPr>
              <p:spPr>
                <a:xfrm>
                  <a:off x="0" y="-1"/>
                  <a:ext cx="2355171" cy="2362644"/>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E8EFFC"/>
                </a:solidFill>
              </p:spPr>
              <p:txBody>
                <a:bodyPr/>
                <a:lstStyle/>
                <a:p>
                  <a:endParaRPr lang="en-US" sz="800">
                    <a:latin typeface="UTM Avo" panose="02040603050506020204" pitchFamily="18"/>
                    <a:cs typeface="Arial" panose="020B0604020202020204" pitchFamily="34" charset="0"/>
                  </a:endParaRPr>
                </a:p>
              </p:txBody>
            </p:sp>
            <p:sp>
              <p:nvSpPr>
                <p:cNvPr id="40" name="TextBox 5">
                  <a:extLst>
                    <a:ext uri="{FF2B5EF4-FFF2-40B4-BE49-F238E27FC236}">
                      <a16:creationId xmlns:a16="http://schemas.microsoft.com/office/drawing/2014/main" id="{A7B15644-EC08-DA39-35FA-843E508297BF}"/>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latin typeface="UTM Avo" panose="02040603050506020204" pitchFamily="18"/>
                    <a:cs typeface="Arial" panose="020B0604020202020204" pitchFamily="34" charset="0"/>
                  </a:endParaRPr>
                </a:p>
              </p:txBody>
            </p:sp>
          </p:grpSp>
          <p:sp>
            <p:nvSpPr>
              <p:cNvPr id="38" name="TextBox 37">
                <a:extLst>
                  <a:ext uri="{FF2B5EF4-FFF2-40B4-BE49-F238E27FC236}">
                    <a16:creationId xmlns:a16="http://schemas.microsoft.com/office/drawing/2014/main" id="{1E0E2E64-6965-F608-5C81-A473CE746E20}"/>
                  </a:ext>
                </a:extLst>
              </p:cNvPr>
              <p:cNvSpPr txBox="1"/>
              <p:nvPr/>
            </p:nvSpPr>
            <p:spPr>
              <a:xfrm>
                <a:off x="2091256" y="2397522"/>
                <a:ext cx="7611293" cy="1692579"/>
              </a:xfrm>
              <a:prstGeom prst="rect">
                <a:avLst/>
              </a:prstGeom>
              <a:noFill/>
            </p:spPr>
            <p:txBody>
              <a:bodyPr wrap="square">
                <a:spAutoFit/>
              </a:bodyPr>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Đọc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chuẩn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trước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học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Tuần</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24</a:t>
                </a:r>
              </a:p>
            </p:txBody>
          </p:sp>
        </p:grpSp>
        <p:pic>
          <p:nvPicPr>
            <p:cNvPr id="36" name="Picture 9">
              <a:extLst>
                <a:ext uri="{FF2B5EF4-FFF2-40B4-BE49-F238E27FC236}">
                  <a16:creationId xmlns:a16="http://schemas.microsoft.com/office/drawing/2014/main" id="{A492445D-4BC0-6E51-CF9F-A1EFE7E5D87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742787" y="763814"/>
              <a:ext cx="3600289" cy="877161"/>
            </a:xfrm>
            <a:prstGeom prst="rect">
              <a:avLst/>
            </a:prstGeom>
          </p:spPr>
        </p:pic>
      </p:grpSp>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up)">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
        <p:cNvGrpSpPr/>
        <p:nvPr/>
      </p:nvGrpSpPr>
      <p:grpSpPr>
        <a:xfrm>
          <a:off x="0" y="0"/>
          <a:ext cx="0" cy="0"/>
          <a:chOff x="0" y="0"/>
          <a:chExt cx="0" cy="0"/>
        </a:xfrm>
      </p:grpSpPr>
      <p:sp>
        <p:nvSpPr>
          <p:cNvPr id="85" name="Google Shape;85;p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kết</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nối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cộng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và</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dạy</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mời</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quý</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thầy</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cô</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tham</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gia</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Group Facebook</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8" name="Google Shape;88;p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Hoc10 –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hành</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cùng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tiểu</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học</a:t>
            </a:r>
            <a:endParaRPr kumimoji="0" sz="1400" b="0" i="0" u="sng"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a:ea typeface="+mn-ea"/>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a:ea typeface="+mn-ea"/>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91" name="Google Shape;91;p1"/>
          <p:cNvPicPr preferRelativeResize="0"/>
          <p:nvPr/>
        </p:nvPicPr>
        <p:blipFill rotWithShape="1">
          <a:blip r:embed="rId6">
            <a:alphaModFix/>
          </a:blip>
          <a:srcRect/>
          <a:stretch/>
        </p:blipFill>
        <p:spPr>
          <a:xfrm>
            <a:off x="4905420" y="3722149"/>
            <a:ext cx="2684400" cy="2684400"/>
          </a:xfrm>
          <a:prstGeom prst="roundRect">
            <a:avLst>
              <a:gd name="adj" fmla="val 12957"/>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TotalTime>
  <Words>658</Words>
  <Application>Microsoft Office PowerPoint</Application>
  <PresentationFormat>Widescreen</PresentationFormat>
  <Paragraphs>53</Paragraphs>
  <Slides>20</Slides>
  <Notes>1</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UTM Avo</vt:lpstr>
      <vt:lpstr>Arial</vt:lpstr>
      <vt:lpstr>Calibri</vt:lpstr>
      <vt:lpstr>Wingdings</vt:lpstr>
      <vt:lpstr>Courier New</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Tuanhh Nguyễn</dc:creator>
  <cp:lastModifiedBy>Huy Nguyễn</cp:lastModifiedBy>
  <cp:revision>4</cp:revision>
  <dcterms:created xsi:type="dcterms:W3CDTF">2023-12-09T03:32:47Z</dcterms:created>
  <dcterms:modified xsi:type="dcterms:W3CDTF">2023-12-21T04:53:43Z</dcterms:modified>
</cp:coreProperties>
</file>