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720" r:id="rId3"/>
  </p:sldMasterIdLst>
  <p:notesMasterIdLst>
    <p:notesMasterId r:id="rId27"/>
  </p:notesMasterIdLst>
  <p:sldIdLst>
    <p:sldId id="266" r:id="rId4"/>
    <p:sldId id="256" r:id="rId5"/>
    <p:sldId id="268" r:id="rId6"/>
    <p:sldId id="258" r:id="rId7"/>
    <p:sldId id="274" r:id="rId8"/>
    <p:sldId id="269" r:id="rId9"/>
    <p:sldId id="428" r:id="rId10"/>
    <p:sldId id="433" r:id="rId11"/>
    <p:sldId id="434" r:id="rId12"/>
    <p:sldId id="435" r:id="rId13"/>
    <p:sldId id="436" r:id="rId14"/>
    <p:sldId id="291" r:id="rId15"/>
    <p:sldId id="429" r:id="rId16"/>
    <p:sldId id="292" r:id="rId17"/>
    <p:sldId id="437" r:id="rId18"/>
    <p:sldId id="260" r:id="rId19"/>
    <p:sldId id="297" r:id="rId20"/>
    <p:sldId id="439" r:id="rId21"/>
    <p:sldId id="440" r:id="rId22"/>
    <p:sldId id="263" r:id="rId23"/>
    <p:sldId id="272" r:id="rId24"/>
    <p:sldId id="267" r:id="rId25"/>
    <p:sldId id="265" r:id="rId26"/>
  </p:sldIdLst>
  <p:sldSz cx="12192000" cy="6858000"/>
  <p:notesSz cx="6858000" cy="9144000"/>
  <p:embeddedFontLst>
    <p:embeddedFont>
      <p:font typeface="Calibri" panose="020F0502020204030204" pitchFamily="34" charset="0"/>
      <p:regular r:id="rId28"/>
      <p:bold r:id="rId29"/>
      <p:italic r:id="rId30"/>
      <p:boldItalic r:id="rId31"/>
    </p:embeddedFont>
    <p:embeddedFont>
      <p:font typeface="Calibri Light" panose="020F0302020204030204" pitchFamily="34" charset="0"/>
      <p:regular r:id="rId32"/>
      <p:italic r:id="rId33"/>
    </p:embeddedFont>
    <p:embeddedFont>
      <p:font typeface="Cambria Math" panose="02040503050406030204" pitchFamily="18" charset="0"/>
      <p:regular r:id="rId34"/>
    </p:embeddedFont>
    <p:embeddedFont>
      <p:font typeface="UTM Avo" panose="02040603050506020204" pitchFamily="18" charset="0"/>
      <p:regular r:id="rId35"/>
      <p:bold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 clrIdx="0">
    <p:extLst>
      <p:ext uri="{19B8F6BF-5375-455C-9EA6-DF929625EA0E}">
        <p15:presenceInfo xmlns:p15="http://schemas.microsoft.com/office/powerpoint/2012/main" userId="adm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77" autoAdjust="0"/>
    <p:restoredTop sz="93842" autoAdjust="0"/>
  </p:normalViewPr>
  <p:slideViewPr>
    <p:cSldViewPr snapToGrid="0">
      <p:cViewPr varScale="1">
        <p:scale>
          <a:sx n="107" d="100"/>
          <a:sy n="107" d="100"/>
        </p:scale>
        <p:origin x="774" y="144"/>
      </p:cViewPr>
      <p:guideLst/>
    </p:cSldViewPr>
  </p:slid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21" Type="http://schemas.openxmlformats.org/officeDocument/2006/relationships/slide" Target="slides/slide18.xml"/><Relationship Id="rId34" Type="http://schemas.openxmlformats.org/officeDocument/2006/relationships/font" Target="fonts/font7.fntdata"/><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2.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5.fntdata"/><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4.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6.fntdata"/><Relationship Id="rId38"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11-28T16:32:41.516" idx="1">
    <p:pos x="10" y="10"/>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63348C-5437-482A-A3F0-1AB0EA65E42A}" type="datetimeFigureOut">
              <a:rPr lang="en-US" smtClean="0"/>
              <a:t>12/14/2023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EA7444-5083-4C6F-A16B-68B68B8A95DA}" type="slidenum">
              <a:rPr lang="en-US" smtClean="0"/>
              <a:t>‹#›</a:t>
            </a:fld>
            <a:endParaRPr lang="en-US"/>
          </a:p>
        </p:txBody>
      </p:sp>
    </p:spTree>
    <p:extLst>
      <p:ext uri="{BB962C8B-B14F-4D97-AF65-F5344CB8AC3E}">
        <p14:creationId xmlns:p14="http://schemas.microsoft.com/office/powerpoint/2010/main" val="3032960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EA7444-5083-4C6F-A16B-68B68B8A95DA}" type="slidenum">
              <a:rPr lang="en-US" smtClean="0"/>
              <a:t>6</a:t>
            </a:fld>
            <a:endParaRPr lang="en-US"/>
          </a:p>
        </p:txBody>
      </p:sp>
    </p:spTree>
    <p:extLst>
      <p:ext uri="{BB962C8B-B14F-4D97-AF65-F5344CB8AC3E}">
        <p14:creationId xmlns:p14="http://schemas.microsoft.com/office/powerpoint/2010/main" val="1896473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EA7444-5083-4C6F-A16B-68B68B8A95DA}" type="slidenum">
              <a:rPr lang="en-US" smtClean="0"/>
              <a:t>11</a:t>
            </a:fld>
            <a:endParaRPr lang="en-US"/>
          </a:p>
        </p:txBody>
      </p:sp>
    </p:spTree>
    <p:extLst>
      <p:ext uri="{BB962C8B-B14F-4D97-AF65-F5344CB8AC3E}">
        <p14:creationId xmlns:p14="http://schemas.microsoft.com/office/powerpoint/2010/main" val="498754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EA7444-5083-4C6F-A16B-68B68B8A95DA}" type="slidenum">
              <a:rPr lang="en-US" smtClean="0"/>
              <a:t>17</a:t>
            </a:fld>
            <a:endParaRPr lang="en-US"/>
          </a:p>
        </p:txBody>
      </p:sp>
    </p:spTree>
    <p:extLst>
      <p:ext uri="{BB962C8B-B14F-4D97-AF65-F5344CB8AC3E}">
        <p14:creationId xmlns:p14="http://schemas.microsoft.com/office/powerpoint/2010/main" val="683956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238D-1519-F0C3-3001-616DFC3E94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2E6494-D844-43C2-71E4-99329AC05A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99316F-E22E-0798-B4DC-5ED94A94662F}"/>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30896712-0A3B-37B4-CFF2-8E2B8F20E9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D86A16-CEA5-D0FA-59B9-D7C65FFD7E1E}"/>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187532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392A-0DFE-8B0B-3292-945C59A22C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BC8675-DA72-73BD-9211-D50C781D0F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909AA1-782E-C868-8914-1562EF490680}"/>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AEC49C54-24E0-1E2F-9BF6-25ABBE1BB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811588-CBBE-8D8F-8093-2331C8BCCA5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320045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244E4-D55C-25F4-6FA9-227D33A01D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D186C0-C24F-2FA5-515D-3FD9312D17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3CC7D0-2DB7-93CF-8C18-A9F674BE3251}"/>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B9FF90FB-775E-2A13-F6E8-5D3BFD6C72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3291CA-8322-46D9-9D8B-8F6AF163EB7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556776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9927B-B148-6210-CFE9-2A7DB6D253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146B65-D05F-E8F7-42D1-301902A4CF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63C981-7C0F-88D8-97F1-F429D044ED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A716DF-BFF2-F217-F6FF-8E0402DD1DEE}"/>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6" name="Footer Placeholder 5">
            <a:extLst>
              <a:ext uri="{FF2B5EF4-FFF2-40B4-BE49-F238E27FC236}">
                <a16:creationId xmlns:a16="http://schemas.microsoft.com/office/drawing/2014/main" id="{B33E59E3-ECBC-0C13-3D1A-00F460818C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FE8249-2B02-A63F-C73B-8011D9D2CEB8}"/>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479494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DA36B-F99D-4F29-48CC-3FF7D92061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8B5669-9E52-266C-966B-1856EF60C1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B2372F-0767-4B3B-37E2-2ABCDF615D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7FF35D-2549-236B-B8D7-9BC13EEB6E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B66D27-7C2D-F56A-060C-1C522A66C8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902163-1AAE-54A1-F475-580D98A979F9}"/>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8" name="Footer Placeholder 7">
            <a:extLst>
              <a:ext uri="{FF2B5EF4-FFF2-40B4-BE49-F238E27FC236}">
                <a16:creationId xmlns:a16="http://schemas.microsoft.com/office/drawing/2014/main" id="{9B491746-AE34-C8BF-ECAD-B330C36B674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7B52BE-BF1D-5BF2-A388-AE6EBC27044A}"/>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278896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E1628-676A-263E-BA86-E5D4AC6382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F857F9-CF4E-42B6-7DAB-323FF35D873A}"/>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4" name="Footer Placeholder 3">
            <a:extLst>
              <a:ext uri="{FF2B5EF4-FFF2-40B4-BE49-F238E27FC236}">
                <a16:creationId xmlns:a16="http://schemas.microsoft.com/office/drawing/2014/main" id="{CAC470AE-CE00-0E55-CFB3-AB766CC9B4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D3724B-477E-B1CC-49E4-CFCF711BFCC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086356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C9AC67-63C8-E99D-71F9-BA84B4FE8E6B}"/>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3" name="Footer Placeholder 2">
            <a:extLst>
              <a:ext uri="{FF2B5EF4-FFF2-40B4-BE49-F238E27FC236}">
                <a16:creationId xmlns:a16="http://schemas.microsoft.com/office/drawing/2014/main" id="{AC93FBA2-441A-DC22-9E62-39F0C6610B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F3FCB0-7A57-95DE-127C-8DA0B98C4CA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757910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3ACD9-35E5-7E84-535C-9F70DC806B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D687E6-071A-7658-943F-15FD8E0F63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ACCE08-CF5C-4AC7-84D9-107C50398F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356C85-538E-3A3F-E22B-79B9E36C3BF4}"/>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6" name="Footer Placeholder 5">
            <a:extLst>
              <a:ext uri="{FF2B5EF4-FFF2-40B4-BE49-F238E27FC236}">
                <a16:creationId xmlns:a16="http://schemas.microsoft.com/office/drawing/2014/main" id="{542F4A0D-2A05-0DDC-AC06-5D772D8668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2B269-9560-B7AF-BB0A-11B17C987AAB}"/>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73870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49834-6D7A-7BBA-FB1D-79430D586A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667670-6F04-2218-FEE6-26EEA7BB6C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612F760-4BA7-A773-B670-6DCD40C71E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267793-0529-EFC4-239F-24A29407F3D6}"/>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6" name="Footer Placeholder 5">
            <a:extLst>
              <a:ext uri="{FF2B5EF4-FFF2-40B4-BE49-F238E27FC236}">
                <a16:creationId xmlns:a16="http://schemas.microsoft.com/office/drawing/2014/main" id="{AC84E47D-C65A-3804-779A-74E63A610D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C17135-CB6C-1303-9BF2-831EB9856F37}"/>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136929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4A02A-4203-18E5-4279-197B05071A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65994B-A0EC-4030-AFF5-A978D5E348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9B3321-3A12-7B8E-DCBF-CE23F1A5CF59}"/>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E052F551-76F6-031A-1564-C8BFD661BF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E32457-AB69-67BD-CC72-A7BDDB6F75B2}"/>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173991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837D3-0DCD-A092-1188-5F1BE26E07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BE0947-A6B4-0F97-B359-514D24D25D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A1E06-80FF-9FD3-C6C2-F3DB0D0E7824}"/>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9A4FC0B3-58B2-54D2-69D3-05577FBFC1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379C85-1CF4-26DD-F0DC-DA6F779E3B36}"/>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368097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46337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92179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08221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24583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633794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351775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915395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882275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611265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101960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790208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238D-1519-F0C3-3001-616DFC3E94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2E6494-D844-43C2-71E4-99329AC05A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99316F-E22E-0798-B4DC-5ED94A94662F}"/>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30896712-0A3B-37B4-CFF2-8E2B8F20E9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D86A16-CEA5-D0FA-59B9-D7C65FFD7E1E}"/>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3624815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392A-0DFE-8B0B-3292-945C59A22C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BC8675-DA72-73BD-9211-D50C781D0F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909AA1-782E-C868-8914-1562EF490680}"/>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AEC49C54-24E0-1E2F-9BF6-25ABBE1BB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811588-CBBE-8D8F-8093-2331C8BCCA5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2846474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244E4-D55C-25F4-6FA9-227D33A01D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D186C0-C24F-2FA5-515D-3FD9312D17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3CC7D0-2DB7-93CF-8C18-A9F674BE3251}"/>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B9FF90FB-775E-2A13-F6E8-5D3BFD6C72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3291CA-8322-46D9-9D8B-8F6AF163EB7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802226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9927B-B148-6210-CFE9-2A7DB6D253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146B65-D05F-E8F7-42D1-301902A4CF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63C981-7C0F-88D8-97F1-F429D044ED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A716DF-BFF2-F217-F6FF-8E0402DD1DEE}"/>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6" name="Footer Placeholder 5">
            <a:extLst>
              <a:ext uri="{FF2B5EF4-FFF2-40B4-BE49-F238E27FC236}">
                <a16:creationId xmlns:a16="http://schemas.microsoft.com/office/drawing/2014/main" id="{B33E59E3-ECBC-0C13-3D1A-00F460818C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FE8249-2B02-A63F-C73B-8011D9D2CEB8}"/>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9070789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DA36B-F99D-4F29-48CC-3FF7D92061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8B5669-9E52-266C-966B-1856EF60C1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B2372F-0767-4B3B-37E2-2ABCDF615D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7FF35D-2549-236B-B8D7-9BC13EEB6E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B66D27-7C2D-F56A-060C-1C522A66C8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902163-1AAE-54A1-F475-580D98A979F9}"/>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8" name="Footer Placeholder 7">
            <a:extLst>
              <a:ext uri="{FF2B5EF4-FFF2-40B4-BE49-F238E27FC236}">
                <a16:creationId xmlns:a16="http://schemas.microsoft.com/office/drawing/2014/main" id="{9B491746-AE34-C8BF-ECAD-B330C36B674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7B52BE-BF1D-5BF2-A388-AE6EBC27044A}"/>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9777593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E1628-676A-263E-BA86-E5D4AC6382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F857F9-CF4E-42B6-7DAB-323FF35D873A}"/>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4" name="Footer Placeholder 3">
            <a:extLst>
              <a:ext uri="{FF2B5EF4-FFF2-40B4-BE49-F238E27FC236}">
                <a16:creationId xmlns:a16="http://schemas.microsoft.com/office/drawing/2014/main" id="{CAC470AE-CE00-0E55-CFB3-AB766CC9B4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D3724B-477E-B1CC-49E4-CFCF711BFCC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7900780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C9AC67-63C8-E99D-71F9-BA84B4FE8E6B}"/>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3" name="Footer Placeholder 2">
            <a:extLst>
              <a:ext uri="{FF2B5EF4-FFF2-40B4-BE49-F238E27FC236}">
                <a16:creationId xmlns:a16="http://schemas.microsoft.com/office/drawing/2014/main" id="{AC93FBA2-441A-DC22-9E62-39F0C6610B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F3FCB0-7A57-95DE-127C-8DA0B98C4CA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8092228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3ACD9-35E5-7E84-535C-9F70DC806B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D687E6-071A-7658-943F-15FD8E0F63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ACCE08-CF5C-4AC7-84D9-107C50398F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356C85-538E-3A3F-E22B-79B9E36C3BF4}"/>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6" name="Footer Placeholder 5">
            <a:extLst>
              <a:ext uri="{FF2B5EF4-FFF2-40B4-BE49-F238E27FC236}">
                <a16:creationId xmlns:a16="http://schemas.microsoft.com/office/drawing/2014/main" id="{542F4A0D-2A05-0DDC-AC06-5D772D8668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2B269-9560-B7AF-BB0A-11B17C987AAB}"/>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0131640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49834-6D7A-7BBA-FB1D-79430D586A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667670-6F04-2218-FEE6-26EEA7BB6C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612F760-4BA7-A773-B670-6DCD40C71E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267793-0529-EFC4-239F-24A29407F3D6}"/>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6" name="Footer Placeholder 5">
            <a:extLst>
              <a:ext uri="{FF2B5EF4-FFF2-40B4-BE49-F238E27FC236}">
                <a16:creationId xmlns:a16="http://schemas.microsoft.com/office/drawing/2014/main" id="{AC84E47D-C65A-3804-779A-74E63A610D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C17135-CB6C-1303-9BF2-831EB9856F37}"/>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4035296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4A02A-4203-18E5-4279-197B05071A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65994B-A0EC-4030-AFF5-A978D5E348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9B3321-3A12-7B8E-DCBF-CE23F1A5CF59}"/>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E052F551-76F6-031A-1564-C8BFD661BF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E32457-AB69-67BD-CC72-A7BDDB6F75B2}"/>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2832085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837D3-0DCD-A092-1188-5F1BE26E07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BE0947-A6B4-0F97-B359-514D24D25D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A1E06-80FF-9FD3-C6C2-F3DB0D0E7824}"/>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9A4FC0B3-58B2-54D2-69D3-05577FBFC1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379C85-1CF4-26DD-F0DC-DA6F779E3B36}"/>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813616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66F46B38-4B82-4F6F-83C1-92CFC1F91359}"/>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B7C91319-5201-80C9-23EF-4C2FC5353D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E813D7-D476-A248-6FE3-27E4CE67A9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6A3E4-556A-808E-C3D8-CC68A6AB9D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12B9C22D-7CF8-242C-3A43-4484AE3938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4DA370-F270-7FA1-8B5A-2CD9BBE84B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085F18-DA87-46F2-9D97-611BEF94D6BB}" type="slidenum">
              <a:rPr lang="en-US" smtClean="0"/>
              <a:t>‹#›</a:t>
            </a:fld>
            <a:endParaRPr lang="en-US"/>
          </a:p>
        </p:txBody>
      </p:sp>
    </p:spTree>
    <p:extLst>
      <p:ext uri="{BB962C8B-B14F-4D97-AF65-F5344CB8AC3E}">
        <p14:creationId xmlns:p14="http://schemas.microsoft.com/office/powerpoint/2010/main" val="1459512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3" name="9Slide.vn - 2019">
            <a:extLst>
              <a:ext uri="{FF2B5EF4-FFF2-40B4-BE49-F238E27FC236}">
                <a16:creationId xmlns:a16="http://schemas.microsoft.com/office/drawing/2014/main" id="{4F41454E-0089-4030-85F9-FED74A4CF4B4}"/>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5799024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1531BEC-55A8-4004-9A22-CB529488D8A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B7C91319-5201-80C9-23EF-4C2FC5353D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E813D7-D476-A248-6FE3-27E4CE67A9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6A3E4-556A-808E-C3D8-CC68A6AB9D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12B9C22D-7CF8-242C-3A43-4484AE3938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4DA370-F270-7FA1-8B5A-2CD9BBE84B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085F18-DA87-46F2-9D97-611BEF94D6BB}" type="slidenum">
              <a:rPr lang="en-US" smtClean="0"/>
              <a:t>‹#›</a:t>
            </a:fld>
            <a:endParaRPr lang="en-US"/>
          </a:p>
        </p:txBody>
      </p:sp>
    </p:spTree>
    <p:extLst>
      <p:ext uri="{BB962C8B-B14F-4D97-AF65-F5344CB8AC3E}">
        <p14:creationId xmlns:p14="http://schemas.microsoft.com/office/powerpoint/2010/main" val="284992049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oan-8-tap-1/1/417/116/" TargetMode="External"/><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comments" Target="../comments/commen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oan-8-tap-1/1/417/116/" TargetMode="External"/><Relationship Id="rId2" Type="http://schemas.openxmlformats.org/officeDocument/2006/relationships/image" Target="../media/image6.png"/><Relationship Id="rId1" Type="http://schemas.openxmlformats.org/officeDocument/2006/relationships/slideLayout" Target="../slideLayouts/slideLayout23.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3.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3.xml"/><Relationship Id="rId6" Type="http://schemas.microsoft.com/office/2007/relationships/hdphoto" Target="../media/hdphoto1.wdp"/><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23.xml"/><Relationship Id="rId6" Type="http://schemas.microsoft.com/office/2007/relationships/hdphoto" Target="../media/hdphoto1.wdp"/><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23.xml"/><Relationship Id="rId6" Type="http://schemas.microsoft.com/office/2007/relationships/hdphoto" Target="../media/hdphoto1.wdp"/><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23.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23.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toan-8-tap-1/1/417/119/" TargetMode="External"/><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Layout" Target="../slideLayouts/slideLayout29.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29.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hyperlink" Target="https://hoc10.vn/doc-sach/toan-8-tap-1/1/417/118/" TargetMode="External"/><Relationship Id="rId2" Type="http://schemas.openxmlformats.org/officeDocument/2006/relationships/image" Target="../media/image27.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4" Type="http://schemas.openxmlformats.org/officeDocument/2006/relationships/image" Target="../media/image30.svg"/></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0"/>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TOÁN </a:t>
            </a:r>
            <a:r>
              <a:rPr kumimoji="0" lang="vi-VN" sz="3600" b="0" i="0" u="none" strike="noStrike" kern="0" cap="none" spc="0" normalizeH="0" baseline="0" noProof="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8</a:t>
            </a:r>
            <a:endPar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endParaRPr>
          </a:p>
        </p:txBody>
      </p:sp>
      <p:sp>
        <p:nvSpPr>
          <p:cNvPr id="6" name="Rectangle 5">
            <a:extLst>
              <a:ext uri="{FF2B5EF4-FFF2-40B4-BE49-F238E27FC236}">
                <a16:creationId xmlns:a16="http://schemas.microsoft.com/office/drawing/2014/main" id="{E749AAE4-AAE8-4F14-B963-C4BD00694A92}"/>
              </a:ext>
            </a:extLst>
          </p:cNvPr>
          <p:cNvSpPr/>
          <p:nvPr/>
        </p:nvSpPr>
        <p:spPr>
          <a:xfrm>
            <a:off x="10603076" y="589132"/>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a:t>
            </a:r>
            <a:r>
              <a:rPr kumimoji="0" lang="vi-VN"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1</a:t>
            </a:r>
            <a:endPar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endParaRP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727107" y="980463"/>
            <a:ext cx="10737785" cy="368146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4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vi-VN" sz="54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a:t>
            </a:r>
            <a:r>
              <a:rPr kumimoji="0" lang="en-US" sz="54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6</a:t>
            </a:r>
          </a:p>
          <a:p>
            <a:pPr lvl="0" algn="ctr" defTabSz="914377">
              <a:lnSpc>
                <a:spcPct val="150000"/>
              </a:lnSpc>
              <a:buClr>
                <a:srgbClr val="000000"/>
              </a:buClr>
              <a:defRPr/>
            </a:pPr>
            <a:r>
              <a:rPr lang="en-US" sz="5400" b="1" kern="0" dirty="0">
                <a:solidFill>
                  <a:srgbClr val="FF0000"/>
                </a:solidFill>
                <a:latin typeface="UTM Avo" panose="02040603050506020204" pitchFamily="18" charset="0"/>
                <a:cs typeface="Arial" panose="020B0604020202020204" pitchFamily="34" charset="0"/>
              </a:rPr>
              <a:t>Bài 7: </a:t>
            </a:r>
            <a:r>
              <a:rPr lang="en-US" sz="5400" b="1" kern="0" dirty="0" err="1">
                <a:solidFill>
                  <a:srgbClr val="FF0000"/>
                </a:solidFill>
                <a:latin typeface="UTM Avo" panose="02040603050506020204" pitchFamily="18" charset="0"/>
                <a:cs typeface="Arial" panose="020B0604020202020204" pitchFamily="34" charset="0"/>
              </a:rPr>
              <a:t>Hình</a:t>
            </a:r>
            <a:r>
              <a:rPr lang="en-US" sz="5400" b="1" kern="0" dirty="0">
                <a:solidFill>
                  <a:srgbClr val="FF0000"/>
                </a:solidFill>
                <a:latin typeface="UTM Avo" panose="02040603050506020204" pitchFamily="18" charset="0"/>
                <a:cs typeface="Arial" panose="020B0604020202020204" pitchFamily="34" charset="0"/>
              </a:rPr>
              <a:t> </a:t>
            </a:r>
            <a:r>
              <a:rPr lang="en-US" sz="5400" b="1" kern="0" dirty="0" err="1">
                <a:solidFill>
                  <a:srgbClr val="FF0000"/>
                </a:solidFill>
                <a:latin typeface="UTM Avo" panose="02040603050506020204" pitchFamily="18" charset="0"/>
                <a:cs typeface="Arial" panose="020B0604020202020204" pitchFamily="34" charset="0"/>
              </a:rPr>
              <a:t>vuông</a:t>
            </a:r>
            <a:r>
              <a:rPr lang="en-US" sz="5400" b="1" kern="0" dirty="0">
                <a:solidFill>
                  <a:srgbClr val="FF0000"/>
                </a:solidFill>
                <a:latin typeface="UTM Avo" panose="02040603050506020204" pitchFamily="18" charset="0"/>
                <a:cs typeface="Arial" panose="020B0604020202020204" pitchFamily="34" charset="0"/>
              </a:rPr>
              <a:t> - </a:t>
            </a:r>
            <a:r>
              <a:rPr lang="en-US" sz="5400" b="1" kern="0" dirty="0" err="1">
                <a:solidFill>
                  <a:srgbClr val="FF0000"/>
                </a:solidFill>
                <a:latin typeface="UTM Avo" panose="02040603050506020204" pitchFamily="18" charset="0"/>
                <a:cs typeface="Arial" panose="020B0604020202020204" pitchFamily="34" charset="0"/>
              </a:rPr>
              <a:t>Tiết</a:t>
            </a:r>
            <a:r>
              <a:rPr lang="en-US" sz="5400" b="1" kern="0" dirty="0">
                <a:solidFill>
                  <a:srgbClr val="FF0000"/>
                </a:solidFill>
                <a:latin typeface="UTM Avo" panose="02040603050506020204" pitchFamily="18" charset="0"/>
                <a:cs typeface="Arial" panose="020B0604020202020204" pitchFamily="34" charset="0"/>
              </a:rPr>
              <a:t> 1</a:t>
            </a:r>
            <a:endParaRPr kumimoji="0" lang="en-US" sz="54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37886C7F-8ED6-48F9-9E54-2DA6DB9DF9E3}"/>
              </a:ext>
            </a:extLst>
          </p:cNvPr>
          <p:cNvPicPr>
            <a:picLocks noChangeAspect="1"/>
          </p:cNvPicPr>
          <p:nvPr/>
        </p:nvPicPr>
        <p:blipFill>
          <a:blip r:embed="rId4"/>
          <a:stretch>
            <a:fillRect/>
          </a:stretch>
        </p:blipFill>
        <p:spPr>
          <a:xfrm>
            <a:off x="4803035" y="2641040"/>
            <a:ext cx="2866614" cy="1879966"/>
          </a:xfrm>
          <a:prstGeom prst="rect">
            <a:avLst/>
          </a:prstGeom>
        </p:spPr>
      </p:pic>
    </p:spTree>
    <p:extLst>
      <p:ext uri="{BB962C8B-B14F-4D97-AF65-F5344CB8AC3E}">
        <p14:creationId xmlns:p14="http://schemas.microsoft.com/office/powerpoint/2010/main" val="84277263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F99B14A-71CA-B213-3875-73304FDE3E1F}"/>
              </a:ext>
            </a:extLst>
          </p:cNvPr>
          <p:cNvSpPr txBox="1"/>
          <p:nvPr/>
        </p:nvSpPr>
        <p:spPr>
          <a:xfrm>
            <a:off x="1055168" y="1697385"/>
            <a:ext cx="10547827" cy="567848"/>
          </a:xfrm>
          <a:prstGeom prst="rect">
            <a:avLst/>
          </a:prstGeom>
          <a:noFill/>
        </p:spPr>
        <p:txBody>
          <a:bodyPr wrap="square">
            <a:spAutoFit/>
          </a:bodyPr>
          <a:lstStyle/>
          <a:p>
            <a:pPr algn="ctr">
              <a:lnSpc>
                <a:spcPct val="150000"/>
              </a:lnSpc>
              <a:spcBef>
                <a:spcPts val="100"/>
              </a:spcBef>
              <a:spcAft>
                <a:spcPts val="100"/>
              </a:spcAft>
            </a:pPr>
            <a:r>
              <a:rPr lang="da-DK" sz="2400" dirty="0">
                <a:latin typeface="UTM Avo" panose="02040603050506020204" pitchFamily="18" charset="0"/>
                <a:ea typeface="Calibri" panose="020F0502020204030204" pitchFamily="34" charset="0"/>
              </a:rPr>
              <a:t>Một họa tiết và hoa văn trên thổ cẩm (</a:t>
            </a:r>
            <a:r>
              <a:rPr lang="da-DK" sz="2400" i="1" dirty="0">
                <a:latin typeface="UTM Avo" panose="02040603050506020204" pitchFamily="18" charset="0"/>
                <a:ea typeface="Calibri" panose="020F0502020204030204" pitchFamily="34" charset="0"/>
              </a:rPr>
              <a:t>Hình 64 </a:t>
            </a:r>
            <a:r>
              <a:rPr lang="da-DK" sz="2400" dirty="0">
                <a:latin typeface="UTM Avo" panose="02040603050506020204" pitchFamily="18" charset="0"/>
                <a:ea typeface="Calibri" panose="020F0502020204030204" pitchFamily="34" charset="0"/>
              </a:rPr>
              <a:t>) có dạng hình vuông.</a:t>
            </a:r>
          </a:p>
        </p:txBody>
      </p:sp>
      <p:sp>
        <p:nvSpPr>
          <p:cNvPr id="2" name="Rectangle 1">
            <a:extLst>
              <a:ext uri="{FF2B5EF4-FFF2-40B4-BE49-F238E27FC236}">
                <a16:creationId xmlns:a16="http://schemas.microsoft.com/office/drawing/2014/main" id="{CFEFF333-E527-9DB5-B731-F83822537145}"/>
              </a:ext>
            </a:extLst>
          </p:cNvPr>
          <p:cNvSpPr/>
          <p:nvPr/>
        </p:nvSpPr>
        <p:spPr>
          <a:xfrm>
            <a:off x="4746783" y="2722852"/>
            <a:ext cx="6495621" cy="1675843"/>
          </a:xfrm>
          <a:prstGeom prst="rect">
            <a:avLst/>
          </a:prstGeom>
        </p:spPr>
        <p:txBody>
          <a:bodyPr wrap="square">
            <a:spAutoFit/>
          </a:bodyPr>
          <a:lstStyle/>
          <a:p>
            <a:pPr algn="just">
              <a:lnSpc>
                <a:spcPct val="150000"/>
              </a:lnSpc>
              <a:spcBef>
                <a:spcPts val="100"/>
              </a:spcBef>
              <a:spcAft>
                <a:spcPts val="100"/>
              </a:spcAft>
            </a:pPr>
            <a:r>
              <a:rPr lang="da-DK" sz="2400" i="1" kern="100" dirty="0">
                <a:latin typeface="UTM Avo" panose="02040603050506020204" pitchFamily="18" charset="0"/>
                <a:ea typeface="Calibri" panose="020F0502020204030204" pitchFamily="34" charset="0"/>
                <a:cs typeface="Times New Roman" panose="02020603050405020304" pitchFamily="18" charset="0"/>
              </a:rPr>
              <a:t>Hình vuông có những tính chất gì? Có những dấu hiệu nào để nhận biết một hình chữ nhật là hình vuông?</a:t>
            </a:r>
            <a:endParaRPr lang="en-US" sz="2400" kern="100" dirty="0">
              <a:effectLst/>
              <a:latin typeface="UTM Avo" panose="02040603050506020204" pitchFamily="18"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C2C60BAA-B571-B124-B9B3-F3D4781AE3FE}"/>
              </a:ext>
            </a:extLst>
          </p:cNvPr>
          <p:cNvPicPr>
            <a:picLocks noChangeAspect="1"/>
          </p:cNvPicPr>
          <p:nvPr/>
        </p:nvPicPr>
        <p:blipFill rotWithShape="1">
          <a:blip r:embed="rId3"/>
          <a:srcRect r="3398"/>
          <a:stretch/>
        </p:blipFill>
        <p:spPr>
          <a:xfrm>
            <a:off x="949596" y="2466586"/>
            <a:ext cx="3469007" cy="3527814"/>
          </a:xfrm>
          <a:prstGeom prst="rect">
            <a:avLst/>
          </a:prstGeom>
          <a:ln>
            <a:solidFill>
              <a:schemeClr val="tx1"/>
            </a:solidFill>
          </a:ln>
        </p:spPr>
      </p:pic>
    </p:spTree>
    <p:extLst>
      <p:ext uri="{BB962C8B-B14F-4D97-AF65-F5344CB8AC3E}">
        <p14:creationId xmlns:p14="http://schemas.microsoft.com/office/powerpoint/2010/main" val="42102342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anim calcmode="lin" valueType="num">
                                      <p:cBhvr>
                                        <p:cTn id="11" dur="500" fill="hold"/>
                                        <p:tgtEl>
                                          <p:spTgt spid="3"/>
                                        </p:tgtEl>
                                        <p:attrNameLst>
                                          <p:attrName>ppt_x</p:attrName>
                                        </p:attrNameLst>
                                      </p:cBhvr>
                                      <p:tavLst>
                                        <p:tav tm="0">
                                          <p:val>
                                            <p:strVal val="#ppt_x"/>
                                          </p:val>
                                        </p:tav>
                                        <p:tav tm="100000">
                                          <p:val>
                                            <p:strVal val="#ppt_x"/>
                                          </p:val>
                                        </p:tav>
                                      </p:tavLst>
                                    </p:anim>
                                    <p:anim calcmode="lin" valueType="num">
                                      <p:cBhvr>
                                        <p:cTn id="12"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7399CDC1-584D-5111-A59A-C0759852FE8E}"/>
              </a:ext>
            </a:extLst>
          </p:cNvPr>
          <p:cNvPicPr>
            <a:picLocks noChangeAspect="1"/>
          </p:cNvPicPr>
          <p:nvPr/>
        </p:nvPicPr>
        <p:blipFill>
          <a:blip r:embed="rId4"/>
          <a:stretch>
            <a:fillRect/>
          </a:stretch>
        </p:blipFill>
        <p:spPr>
          <a:xfrm>
            <a:off x="4803035" y="2641040"/>
            <a:ext cx="2866614" cy="1879966"/>
          </a:xfrm>
          <a:prstGeom prst="rect">
            <a:avLst/>
          </a:prstGeom>
        </p:spPr>
      </p:pic>
    </p:spTree>
    <p:extLst>
      <p:ext uri="{BB962C8B-B14F-4D97-AF65-F5344CB8AC3E}">
        <p14:creationId xmlns:p14="http://schemas.microsoft.com/office/powerpoint/2010/main" val="224084844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597;p41">
            <a:extLst>
              <a:ext uri="{FF2B5EF4-FFF2-40B4-BE49-F238E27FC236}">
                <a16:creationId xmlns:a16="http://schemas.microsoft.com/office/drawing/2014/main" id="{9F23500F-0984-5F6C-5602-D25B66AE593C}"/>
              </a:ext>
            </a:extLst>
          </p:cNvPr>
          <p:cNvSpPr txBox="1">
            <a:spLocks/>
          </p:cNvSpPr>
          <p:nvPr/>
        </p:nvSpPr>
        <p:spPr>
          <a:xfrm>
            <a:off x="3215034" y="2846886"/>
            <a:ext cx="6454514" cy="10785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0"/>
              </a:spcAft>
              <a:buClr>
                <a:schemeClr val="dk1"/>
              </a:buClr>
              <a:buSzPts val="3600"/>
              <a:buFont typeface="Kumbh Sans"/>
              <a:buNone/>
              <a:defRPr sz="5000" b="1" i="0" u="none" strike="noStrike" cap="none">
                <a:solidFill>
                  <a:schemeClr val="dk1"/>
                </a:solidFill>
                <a:latin typeface="Kumbh Sans"/>
                <a:ea typeface="Kumbh Sans"/>
                <a:cs typeface="Kumbh Sans"/>
                <a:sym typeface="Kumbh Sans"/>
              </a:defRPr>
            </a:lvl1pPr>
            <a:lvl2pPr marR="0" lvl="1"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2pPr>
            <a:lvl3pPr marR="0" lvl="2"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3pPr>
            <a:lvl4pPr marR="0" lvl="3"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4pPr>
            <a:lvl5pPr marR="0" lvl="4"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5pPr>
            <a:lvl6pPr marR="0" lvl="5"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6pPr>
            <a:lvl7pPr marR="0" lvl="6"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7pPr>
            <a:lvl8pPr marR="0" lvl="7"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8pPr>
            <a:lvl9pPr marR="0" lvl="8"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9pPr>
          </a:lstStyle>
          <a:p>
            <a:pPr marL="0" lvl="0" indent="0" algn="ctr" rtl="0">
              <a:lnSpc>
                <a:spcPct val="150000"/>
              </a:lnSpc>
              <a:spcBef>
                <a:spcPts val="0"/>
              </a:spcBef>
              <a:spcAft>
                <a:spcPts val="0"/>
              </a:spcAft>
              <a:buNone/>
            </a:pPr>
            <a:r>
              <a:rPr lang="en-US" sz="4800" dirty="0">
                <a:latin typeface="UTM Avo" panose="02040603050506020204" pitchFamily="18" charset="0"/>
              </a:rPr>
              <a:t>ĐỊNH NGHĨA</a:t>
            </a:r>
          </a:p>
        </p:txBody>
      </p:sp>
      <p:sp>
        <p:nvSpPr>
          <p:cNvPr id="5" name="Google Shape;598;p41">
            <a:extLst>
              <a:ext uri="{FF2B5EF4-FFF2-40B4-BE49-F238E27FC236}">
                <a16:creationId xmlns:a16="http://schemas.microsoft.com/office/drawing/2014/main" id="{5AC655D4-4F89-E31E-A515-DBE229EB1210}"/>
              </a:ext>
            </a:extLst>
          </p:cNvPr>
          <p:cNvSpPr txBox="1">
            <a:spLocks/>
          </p:cNvSpPr>
          <p:nvPr/>
        </p:nvSpPr>
        <p:spPr>
          <a:xfrm>
            <a:off x="2890731" y="2817111"/>
            <a:ext cx="1104363" cy="1069089"/>
          </a:xfrm>
          <a:prstGeom prst="rect">
            <a:avLst/>
          </a:prstGeom>
          <a:solidFill>
            <a:srgbClr val="EFA329"/>
          </a:solidFill>
          <a:ln w="38100" cap="rnd" cmpd="sng">
            <a:solidFill>
              <a:srgbClr val="EFA329"/>
            </a:solidFill>
            <a:prstDash val="solid"/>
            <a:round/>
            <a:headEnd type="none" w="sm" len="sm"/>
            <a:tailEnd type="none" w="sm" len="sm"/>
          </a:ln>
          <a:effectLst>
            <a:outerShdw blurRad="57150" dist="19050" dir="5400000" algn="bl" rotWithShape="0">
              <a:srgbClr val="242424">
                <a:alpha val="50000"/>
              </a:srgbClr>
            </a:outerShdw>
          </a:effectLst>
        </p:spPr>
        <p:txBody>
          <a:bodyPr spcFirstLastPara="1" wrap="square" lIns="91425" tIns="228600" rIns="91425" bIns="91425" anchor="ctr" anchorCtr="0">
            <a:noAutofit/>
          </a:bodyPr>
          <a:lstStyle>
            <a:defPPr marR="0" lvl="0" algn="l" rtl="0">
              <a:lnSpc>
                <a:spcPct val="100000"/>
              </a:lnSpc>
              <a:spcBef>
                <a:spcPts val="0"/>
              </a:spcBef>
              <a:spcAft>
                <a:spcPts val="0"/>
              </a:spcAft>
            </a:defPPr>
            <a:lvl1pPr marR="0" lvl="0" algn="ctr" rtl="0">
              <a:lnSpc>
                <a:spcPct val="115000"/>
              </a:lnSpc>
              <a:spcBef>
                <a:spcPts val="0"/>
              </a:spcBef>
              <a:spcAft>
                <a:spcPts val="0"/>
              </a:spcAft>
              <a:buClr>
                <a:schemeClr val="lt1"/>
              </a:buClr>
              <a:buSzPts val="6000"/>
              <a:buFont typeface="Kumbh Sans"/>
              <a:buNone/>
              <a:defRPr sz="7000" b="1" i="0" u="none" strike="noStrike" cap="none">
                <a:solidFill>
                  <a:schemeClr val="lt2"/>
                </a:solidFill>
                <a:latin typeface="Kumbh Sans"/>
                <a:ea typeface="Kumbh Sans"/>
                <a:cs typeface="Kumbh Sans"/>
                <a:sym typeface="Kumbh Sans"/>
              </a:defRPr>
            </a:lvl1pPr>
            <a:lvl2pPr marR="0" lvl="1"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2pPr>
            <a:lvl3pPr marR="0" lvl="2"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3pPr>
            <a:lvl4pPr marR="0" lvl="3"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4pPr>
            <a:lvl5pPr marR="0" lvl="4"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5pPr>
            <a:lvl6pPr marR="0" lvl="5"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6pPr>
            <a:lvl7pPr marR="0" lvl="6"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7pPr>
            <a:lvl8pPr marR="0" lvl="7"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8pPr>
            <a:lvl9pPr marR="0" lvl="8"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9pPr>
          </a:lstStyle>
          <a:p>
            <a:pPr marL="0" marR="0" lvl="0" indent="0" algn="ctr" defTabSz="914400" rtl="0" eaLnBrk="1" fontAlgn="auto" latinLnBrk="0" hangingPunct="1">
              <a:lnSpc>
                <a:spcPct val="115000"/>
              </a:lnSpc>
              <a:spcBef>
                <a:spcPts val="0"/>
              </a:spcBef>
              <a:spcAft>
                <a:spcPts val="0"/>
              </a:spcAft>
              <a:buClr>
                <a:srgbClr val="242424"/>
              </a:buClr>
              <a:buSzPts val="6000"/>
              <a:buFont typeface="Kumbh Sans"/>
              <a:buNone/>
              <a:tabLst/>
              <a:defRPr/>
            </a:pPr>
            <a:r>
              <a:rPr kumimoji="0" lang="en-US" sz="5000" b="1" i="0" u="none" strike="noStrike" kern="0" cap="none" spc="0" normalizeH="0" baseline="0" noProof="0" dirty="0">
                <a:ln>
                  <a:noFill/>
                </a:ln>
                <a:solidFill>
                  <a:srgbClr val="FFFFFF"/>
                </a:solidFill>
                <a:effectLst/>
                <a:uLnTx/>
                <a:uFillTx/>
                <a:latin typeface="UTM Avo" panose="02040603050506020204" pitchFamily="18" charset="0"/>
                <a:sym typeface="Kumbh Sans"/>
              </a:rPr>
              <a:t>I.</a:t>
            </a:r>
          </a:p>
        </p:txBody>
      </p:sp>
    </p:spTree>
    <p:extLst>
      <p:ext uri="{BB962C8B-B14F-4D97-AF65-F5344CB8AC3E}">
        <p14:creationId xmlns:p14="http://schemas.microsoft.com/office/powerpoint/2010/main" val="337632502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Hình chữ nhật: Góc Tròn 16">
            <a:extLst>
              <a:ext uri="{FF2B5EF4-FFF2-40B4-BE49-F238E27FC236}">
                <a16:creationId xmlns:a16="http://schemas.microsoft.com/office/drawing/2014/main" id="{38A44AFF-FA05-41D9-A98E-0AF776578714}"/>
              </a:ext>
            </a:extLst>
          </p:cNvPr>
          <p:cNvSpPr/>
          <p:nvPr/>
        </p:nvSpPr>
        <p:spPr>
          <a:xfrm>
            <a:off x="552451" y="1737199"/>
            <a:ext cx="1016000" cy="558800"/>
          </a:xfrm>
          <a:prstGeom prst="roundRect">
            <a:avLst/>
          </a:prstGeom>
          <a:solidFill>
            <a:srgbClr val="E7AF60"/>
          </a:solidFill>
          <a:ln>
            <a:solidFill>
              <a:srgbClr val="E7AF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Arial" panose="020B0604020202020204" pitchFamily="34" charset="0"/>
              </a:rPr>
              <a:t>HĐ1</a:t>
            </a:r>
          </a:p>
        </p:txBody>
      </p:sp>
      <p:sp>
        <p:nvSpPr>
          <p:cNvPr id="4" name="Hộp Văn bản 18">
            <a:extLst>
              <a:ext uri="{FF2B5EF4-FFF2-40B4-BE49-F238E27FC236}">
                <a16:creationId xmlns:a16="http://schemas.microsoft.com/office/drawing/2014/main" id="{62A2D88C-50E5-4507-BCE5-DD7864A98BFD}"/>
              </a:ext>
            </a:extLst>
          </p:cNvPr>
          <p:cNvSpPr txBox="1"/>
          <p:nvPr/>
        </p:nvSpPr>
        <p:spPr>
          <a:xfrm>
            <a:off x="1733551" y="1576762"/>
            <a:ext cx="6014136" cy="1129925"/>
          </a:xfrm>
          <a:prstGeom prst="rect">
            <a:avLst/>
          </a:prstGeom>
          <a:noFill/>
        </p:spPr>
        <p:txBody>
          <a:bodyPr wrap="square" rtlCol="0">
            <a:spAutoFit/>
          </a:bodyPr>
          <a:lstStyle/>
          <a:p>
            <a:pPr lvl="0" algn="just">
              <a:lnSpc>
                <a:spcPct val="150000"/>
              </a:lnSpc>
            </a:pPr>
            <a:r>
              <a:rPr lang="vi-VN" sz="2400" dirty="0">
                <a:solidFill>
                  <a:prstClr val="black"/>
                </a:solidFill>
                <a:latin typeface="UTM Avo" panose="02040603050506020204" pitchFamily="18" charset="0"/>
                <a:cs typeface="Arial" panose="020B0604020202020204" pitchFamily="34" charset="0"/>
              </a:rPr>
              <a:t>Cho biết các góc và các cạnh của tứ giác ABCD ở </a:t>
            </a:r>
            <a:r>
              <a:rPr lang="vi-VN" sz="2400" i="1" dirty="0">
                <a:solidFill>
                  <a:prstClr val="black"/>
                </a:solidFill>
                <a:latin typeface="UTM Avo" panose="02040603050506020204" pitchFamily="18" charset="0"/>
                <a:cs typeface="Arial" panose="020B0604020202020204" pitchFamily="34" charset="0"/>
              </a:rPr>
              <a:t>Hình 65 </a:t>
            </a:r>
            <a:r>
              <a:rPr lang="vi-VN" sz="2400" dirty="0">
                <a:solidFill>
                  <a:prstClr val="black"/>
                </a:solidFill>
                <a:latin typeface="UTM Avo" panose="02040603050506020204" pitchFamily="18" charset="0"/>
                <a:cs typeface="Arial" panose="020B0604020202020204" pitchFamily="34" charset="0"/>
              </a:rPr>
              <a:t>có đặc điểm gì?</a:t>
            </a:r>
          </a:p>
        </p:txBody>
      </p:sp>
      <p:pic>
        <p:nvPicPr>
          <p:cNvPr id="14" name="Picture 13">
            <a:extLst>
              <a:ext uri="{FF2B5EF4-FFF2-40B4-BE49-F238E27FC236}">
                <a16:creationId xmlns:a16="http://schemas.microsoft.com/office/drawing/2014/main" id="{0A4559C5-B586-A4EE-E701-AFFF142C34F8}"/>
              </a:ext>
            </a:extLst>
          </p:cNvPr>
          <p:cNvPicPr>
            <a:picLocks noChangeAspect="1"/>
          </p:cNvPicPr>
          <p:nvPr/>
        </p:nvPicPr>
        <p:blipFill>
          <a:blip r:embed="rId4"/>
          <a:stretch>
            <a:fillRect/>
          </a:stretch>
        </p:blipFill>
        <p:spPr>
          <a:xfrm>
            <a:off x="8211017" y="1454045"/>
            <a:ext cx="3330194" cy="3653599"/>
          </a:xfrm>
          <a:prstGeom prst="rect">
            <a:avLst/>
          </a:prstGeom>
        </p:spPr>
      </p:pic>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F0A98EAE-8006-BEFE-84ED-4250F87F1A0B}"/>
                  </a:ext>
                </a:extLst>
              </p:cNvPr>
              <p:cNvSpPr/>
              <p:nvPr/>
            </p:nvSpPr>
            <p:spPr>
              <a:xfrm>
                <a:off x="1199249" y="2910705"/>
                <a:ext cx="4670210" cy="1854995"/>
              </a:xfrm>
              <a:prstGeom prst="rect">
                <a:avLst/>
              </a:prstGeom>
            </p:spPr>
            <p:txBody>
              <a:bodyPr wrap="square">
                <a:spAutoFit/>
              </a:bodyPr>
              <a:lstStyle/>
              <a:p>
                <a:pPr>
                  <a:lnSpc>
                    <a:spcPct val="150000"/>
                  </a:lnSpc>
                  <a:spcBef>
                    <a:spcPts val="300"/>
                  </a:spcBef>
                  <a:spcAft>
                    <a:spcPts val="300"/>
                  </a:spcAft>
                </a:pPr>
                <a:r>
                  <a:rPr lang="en-US" sz="2400" kern="100" dirty="0">
                    <a:latin typeface="UTM Avo" panose="02040603050506020204" pitchFamily="18" charset="0"/>
                    <a:ea typeface="Malgun Gothic" panose="020B0503020000020004" pitchFamily="34" charset="-127"/>
                    <a:cs typeface="Times New Roman" panose="02020603050405020304" pitchFamily="18" charset="0"/>
                  </a:rPr>
                  <a:t>Trong </a:t>
                </a:r>
                <a:r>
                  <a:rPr lang="en-US" sz="2400" kern="100" dirty="0" err="1">
                    <a:latin typeface="UTM Avo" panose="02040603050506020204" pitchFamily="18" charset="0"/>
                    <a:ea typeface="Malgun Gothic" panose="020B0503020000020004" pitchFamily="34" charset="-127"/>
                    <a:cs typeface="Times New Roman" panose="02020603050405020304" pitchFamily="18" charset="0"/>
                  </a:rPr>
                  <a:t>t</a:t>
                </a:r>
                <a:r>
                  <a:rPr lang="en-US" sz="2400" kern="100" dirty="0" err="1">
                    <a:effectLst/>
                    <a:latin typeface="UTM Avo" panose="02040603050506020204" pitchFamily="18" charset="0"/>
                    <a:ea typeface="Malgun Gothic" panose="020B0503020000020004" pitchFamily="34" charset="-127"/>
                    <a:cs typeface="Times New Roman" panose="02020603050405020304" pitchFamily="18" charset="0"/>
                  </a:rPr>
                  <a:t>ứ</a:t>
                </a:r>
                <a:r>
                  <a:rPr lang="en-US" sz="2400" kern="100" dirty="0">
                    <a:effectLst/>
                    <a:latin typeface="UTM Avo" panose="02040603050506020204" pitchFamily="18" charset="0"/>
                    <a:ea typeface="Malgun Gothic" panose="020B0503020000020004" pitchFamily="34" charset="-127"/>
                    <a:cs typeface="Times New Roman" panose="02020603050405020304" pitchFamily="18" charset="0"/>
                  </a:rPr>
                  <a:t> </a:t>
                </a:r>
                <a:r>
                  <a:rPr lang="en-US" sz="2400" kern="100" dirty="0" err="1">
                    <a:effectLst/>
                    <a:latin typeface="UTM Avo" panose="02040603050506020204" pitchFamily="18" charset="0"/>
                    <a:ea typeface="Malgun Gothic" panose="020B0503020000020004" pitchFamily="34" charset="-127"/>
                    <a:cs typeface="Times New Roman" panose="02020603050405020304" pitchFamily="18" charset="0"/>
                  </a:rPr>
                  <a:t>giác</a:t>
                </a:r>
                <a:r>
                  <a:rPr lang="en-US" sz="2400" kern="100" dirty="0">
                    <a:effectLst/>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400" i="0" kern="100">
                        <a:effectLst/>
                        <a:latin typeface="Cambria Math" panose="02040503050406030204" pitchFamily="18" charset="0"/>
                        <a:ea typeface="Malgun Gothic" panose="020B0503020000020004" pitchFamily="34" charset="-127"/>
                        <a:cs typeface="Times New Roman" panose="02020603050405020304" pitchFamily="18" charset="0"/>
                      </a:rPr>
                      <m:t>ABCD</m:t>
                    </m:r>
                  </m:oMath>
                </a14:m>
                <a:r>
                  <a:rPr lang="en-US" sz="2400" kern="100" dirty="0">
                    <a:effectLst/>
                    <a:latin typeface="UTM Avo" panose="02040603050506020204" pitchFamily="18" charset="0"/>
                    <a:ea typeface="Malgun Gothic" panose="020B0503020000020004" pitchFamily="34" charset="-127"/>
                    <a:cs typeface="Times New Roman" panose="02020603050405020304" pitchFamily="18" charset="0"/>
                  </a:rPr>
                  <a:t> </a:t>
                </a:r>
                <a:r>
                  <a:rPr lang="en-US" sz="2400" kern="100" dirty="0" err="1">
                    <a:effectLst/>
                    <a:latin typeface="UTM Avo" panose="02040603050506020204" pitchFamily="18" charset="0"/>
                    <a:ea typeface="Malgun Gothic" panose="020B0503020000020004" pitchFamily="34" charset="-127"/>
                    <a:cs typeface="Times New Roman" panose="02020603050405020304" pitchFamily="18" charset="0"/>
                  </a:rPr>
                  <a:t>có</a:t>
                </a:r>
                <a:r>
                  <a:rPr lang="en-US" sz="2400" kern="100" dirty="0">
                    <a:effectLst/>
                    <a:latin typeface="UTM Avo" panose="02040603050506020204" pitchFamily="18" charset="0"/>
                    <a:ea typeface="Malgun Gothic" panose="020B0503020000020004" pitchFamily="34" charset="-127"/>
                    <a:cs typeface="Times New Roman" panose="02020603050405020304" pitchFamily="18" charset="0"/>
                  </a:rPr>
                  <a:t>: </a:t>
                </a:r>
                <a:endParaRPr lang="en-US" sz="2400" kern="100" dirty="0">
                  <a:effectLst/>
                  <a:latin typeface="UTM Avo" panose="02040603050506020204" pitchFamily="18" charset="0"/>
                  <a:ea typeface="Calibri" panose="020F0502020204030204" pitchFamily="34" charset="0"/>
                  <a:cs typeface="Times New Roman" panose="02020603050405020304" pitchFamily="18" charset="0"/>
                </a:endParaRPr>
              </a:p>
              <a:p>
                <a:pPr>
                  <a:lnSpc>
                    <a:spcPct val="150000"/>
                  </a:lnSpc>
                  <a:spcBef>
                    <a:spcPts val="300"/>
                  </a:spcBef>
                  <a:spcAft>
                    <a:spcPts val="300"/>
                  </a:spcAft>
                </a:pPr>
                <a14:m>
                  <m:oMath xmlns:m="http://schemas.openxmlformats.org/officeDocument/2006/math">
                    <m:acc>
                      <m:accPr>
                        <m:chr m:val="̂"/>
                        <m:ctrlPr>
                          <a:rPr lang="en-US" sz="2400" i="1" kern="100">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400" i="0" kern="100">
                            <a:effectLst/>
                            <a:latin typeface="Cambria Math" panose="02040503050406030204" pitchFamily="18" charset="0"/>
                            <a:ea typeface="Malgun Gothic" panose="020B0503020000020004" pitchFamily="34" charset="-127"/>
                            <a:cs typeface="Times New Roman" panose="02020603050405020304" pitchFamily="18" charset="0"/>
                          </a:rPr>
                          <m:t>A</m:t>
                        </m:r>
                      </m:e>
                    </m:acc>
                    <m:r>
                      <a:rPr lang="en-US" sz="2400" i="0" kern="100">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400" i="1" kern="100">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400" i="0" kern="100">
                            <a:effectLst/>
                            <a:latin typeface="Cambria Math" panose="02040503050406030204" pitchFamily="18" charset="0"/>
                            <a:ea typeface="Malgun Gothic" panose="020B0503020000020004" pitchFamily="34" charset="-127"/>
                            <a:cs typeface="Times New Roman" panose="02020603050405020304" pitchFamily="18" charset="0"/>
                          </a:rPr>
                          <m:t>B</m:t>
                        </m:r>
                      </m:e>
                    </m:acc>
                    <m:r>
                      <a:rPr lang="en-US" sz="2400" i="0" kern="100">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400" i="1" kern="100">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400" i="0" kern="100">
                            <a:effectLst/>
                            <a:latin typeface="Cambria Math" panose="02040503050406030204" pitchFamily="18" charset="0"/>
                            <a:ea typeface="Malgun Gothic" panose="020B0503020000020004" pitchFamily="34" charset="-127"/>
                            <a:cs typeface="Times New Roman" panose="02020603050405020304" pitchFamily="18" charset="0"/>
                          </a:rPr>
                          <m:t>C</m:t>
                        </m:r>
                      </m:e>
                    </m:acc>
                    <m:r>
                      <a:rPr lang="en-US" sz="2400" i="0" kern="100">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400" i="1" kern="100">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400" i="0" kern="100">
                            <a:effectLst/>
                            <a:latin typeface="Cambria Math" panose="02040503050406030204" pitchFamily="18" charset="0"/>
                            <a:ea typeface="Malgun Gothic" panose="020B0503020000020004" pitchFamily="34" charset="-127"/>
                            <a:cs typeface="Times New Roman" panose="02020603050405020304" pitchFamily="18" charset="0"/>
                          </a:rPr>
                          <m:t>D</m:t>
                        </m:r>
                      </m:e>
                    </m:acc>
                    <m:r>
                      <a:rPr lang="en-US" sz="2400" i="0" kern="100">
                        <a:effectLst/>
                        <a:latin typeface="Cambria Math" panose="02040503050406030204" pitchFamily="18" charset="0"/>
                        <a:ea typeface="Malgun Gothic" panose="020B0503020000020004" pitchFamily="34" charset="-127"/>
                        <a:cs typeface="Times New Roman" panose="02020603050405020304" pitchFamily="18" charset="0"/>
                      </a:rPr>
                      <m:t>=</m:t>
                    </m:r>
                    <m:sSup>
                      <m:sSupPr>
                        <m:ctrlPr>
                          <a:rPr lang="en-US" sz="2400" i="1" kern="100">
                            <a:effectLst/>
                            <a:latin typeface="Cambria Math" panose="02040503050406030204" pitchFamily="18" charset="0"/>
                            <a:ea typeface="Malgun Gothic" panose="020B0503020000020004" pitchFamily="34" charset="-127"/>
                            <a:cs typeface="Times New Roman" panose="02020603050405020304" pitchFamily="18" charset="0"/>
                          </a:rPr>
                        </m:ctrlPr>
                      </m:sSupPr>
                      <m:e>
                        <m:r>
                          <m:rPr>
                            <m:nor/>
                          </m:rPr>
                          <a:rPr lang="en-US" sz="2400" i="0" kern="100">
                            <a:effectLst/>
                            <a:latin typeface="UTM Avo" panose="02040603050506020204" pitchFamily="18" charset="0"/>
                            <a:ea typeface="Malgun Gothic" panose="020B0503020000020004" pitchFamily="34" charset="-127"/>
                            <a:cs typeface="Times New Roman" panose="02020603050405020304" pitchFamily="18" charset="0"/>
                          </a:rPr>
                          <m:t>90</m:t>
                        </m:r>
                      </m:e>
                      <m:sup>
                        <m:r>
                          <m:rPr>
                            <m:sty m:val="p"/>
                          </m:rPr>
                          <a:rPr lang="en-US" sz="2400" i="0" kern="100">
                            <a:effectLst/>
                            <a:latin typeface="Cambria Math" panose="02040503050406030204" pitchFamily="18" charset="0"/>
                            <a:ea typeface="Malgun Gothic" panose="020B0503020000020004" pitchFamily="34" charset="-127"/>
                            <a:cs typeface="Times New Roman" panose="02020603050405020304" pitchFamily="18" charset="0"/>
                          </a:rPr>
                          <m:t>o</m:t>
                        </m:r>
                      </m:sup>
                    </m:sSup>
                  </m:oMath>
                </a14:m>
                <a:r>
                  <a:rPr lang="en-US" sz="2400" kern="100" dirty="0">
                    <a:effectLst/>
                    <a:latin typeface="UTM Avo" panose="02040603050506020204" pitchFamily="18" charset="0"/>
                    <a:ea typeface="Malgun Gothic" panose="020B0503020000020004" pitchFamily="34" charset="-127"/>
                    <a:cs typeface="Times New Roman" panose="02020603050405020304" pitchFamily="18" charset="0"/>
                  </a:rPr>
                  <a:t> </a:t>
                </a:r>
                <a:endParaRPr lang="en-US" sz="2400" kern="100" dirty="0">
                  <a:latin typeface="UTM Avo" panose="02040603050506020204" pitchFamily="18" charset="0"/>
                  <a:ea typeface="Malgun Gothic" panose="020B0503020000020004" pitchFamily="34" charset="-127"/>
                  <a:cs typeface="Times New Roman" panose="02020603050405020304" pitchFamily="18" charset="0"/>
                </a:endParaRPr>
              </a:p>
              <a:p>
                <a:pPr>
                  <a:lnSpc>
                    <a:spcPct val="150000"/>
                  </a:lnSpc>
                  <a:spcBef>
                    <a:spcPts val="300"/>
                  </a:spcBef>
                  <a:spcAft>
                    <a:spcPts val="300"/>
                  </a:spcAft>
                </a:pPr>
                <a14:m>
                  <m:oMath xmlns:m="http://schemas.openxmlformats.org/officeDocument/2006/math">
                    <m:r>
                      <m:rPr>
                        <m:sty m:val="p"/>
                      </m:rPr>
                      <a:rPr lang="en-US" sz="2400" i="0" kern="100">
                        <a:effectLst/>
                        <a:latin typeface="Cambria Math" panose="02040503050406030204" pitchFamily="18" charset="0"/>
                        <a:ea typeface="Malgun Gothic" panose="020B0503020000020004" pitchFamily="34" charset="-127"/>
                        <a:cs typeface="Times New Roman" panose="02020603050405020304" pitchFamily="18" charset="0"/>
                      </a:rPr>
                      <m:t>AB</m:t>
                    </m:r>
                    <m:r>
                      <a:rPr lang="en-US" sz="2400" i="0" kern="10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400" i="0" kern="100">
                        <a:effectLst/>
                        <a:latin typeface="Cambria Math" panose="02040503050406030204" pitchFamily="18" charset="0"/>
                        <a:ea typeface="Malgun Gothic" panose="020B0503020000020004" pitchFamily="34" charset="-127"/>
                        <a:cs typeface="Times New Roman" panose="02020603050405020304" pitchFamily="18" charset="0"/>
                      </a:rPr>
                      <m:t>BC</m:t>
                    </m:r>
                    <m:r>
                      <a:rPr lang="en-US" sz="2400" i="0" kern="10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400" i="0" kern="100">
                        <a:effectLst/>
                        <a:latin typeface="Cambria Math" panose="02040503050406030204" pitchFamily="18" charset="0"/>
                        <a:ea typeface="Malgun Gothic" panose="020B0503020000020004" pitchFamily="34" charset="-127"/>
                        <a:cs typeface="Times New Roman" panose="02020603050405020304" pitchFamily="18" charset="0"/>
                      </a:rPr>
                      <m:t>CD</m:t>
                    </m:r>
                    <m:r>
                      <a:rPr lang="en-US" sz="2400" i="0" kern="10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400" i="0" kern="100">
                        <a:effectLst/>
                        <a:latin typeface="Cambria Math" panose="02040503050406030204" pitchFamily="18" charset="0"/>
                        <a:ea typeface="Malgun Gothic" panose="020B0503020000020004" pitchFamily="34" charset="-127"/>
                        <a:cs typeface="Times New Roman" panose="02020603050405020304" pitchFamily="18" charset="0"/>
                      </a:rPr>
                      <m:t>DA</m:t>
                    </m:r>
                  </m:oMath>
                </a14:m>
                <a:r>
                  <a:rPr lang="en-US" sz="2400" kern="100" dirty="0">
                    <a:effectLst/>
                    <a:latin typeface="UTM Avo" panose="02040603050506020204" pitchFamily="18" charset="0"/>
                    <a:ea typeface="Malgun Gothic" panose="020B0503020000020004" pitchFamily="34" charset="-127"/>
                    <a:cs typeface="Times New Roman" panose="02020603050405020304" pitchFamily="18" charset="0"/>
                  </a:rPr>
                  <a:t> </a:t>
                </a:r>
                <a:endParaRPr lang="en-US" sz="2400" kern="100" dirty="0">
                  <a:effectLst/>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15" name="Rectangle 14">
                <a:extLst>
                  <a:ext uri="{FF2B5EF4-FFF2-40B4-BE49-F238E27FC236}">
                    <a16:creationId xmlns:a16="http://schemas.microsoft.com/office/drawing/2014/main" id="{F0A98EAE-8006-BEFE-84ED-4250F87F1A0B}"/>
                  </a:ext>
                </a:extLst>
              </p:cNvPr>
              <p:cNvSpPr>
                <a:spLocks noRot="1" noChangeAspect="1" noMove="1" noResize="1" noEditPoints="1" noAdjustHandles="1" noChangeArrowheads="1" noChangeShapeType="1" noTextEdit="1"/>
              </p:cNvSpPr>
              <p:nvPr/>
            </p:nvSpPr>
            <p:spPr>
              <a:xfrm>
                <a:off x="1199249" y="2910705"/>
                <a:ext cx="4670210" cy="1854995"/>
              </a:xfrm>
              <a:prstGeom prst="rect">
                <a:avLst/>
              </a:prstGeom>
              <a:blipFill>
                <a:blip r:embed="rId5"/>
                <a:stretch>
                  <a:fillRect l="-2089"/>
                </a:stretch>
              </a:blipFill>
            </p:spPr>
            <p:txBody>
              <a:bodyPr/>
              <a:lstStyle/>
              <a:p>
                <a:r>
                  <a:rPr lang="en-US">
                    <a:noFill/>
                  </a:rPr>
                  <a:t> </a:t>
                </a:r>
              </a:p>
            </p:txBody>
          </p:sp>
        </mc:Fallback>
      </mc:AlternateContent>
      <p:sp>
        <p:nvSpPr>
          <p:cNvPr id="16" name="Right Arrow 4">
            <a:extLst>
              <a:ext uri="{FF2B5EF4-FFF2-40B4-BE49-F238E27FC236}">
                <a16:creationId xmlns:a16="http://schemas.microsoft.com/office/drawing/2014/main" id="{84598811-C0B1-78C5-7AC0-50E59AD93491}"/>
              </a:ext>
            </a:extLst>
          </p:cNvPr>
          <p:cNvSpPr/>
          <p:nvPr/>
        </p:nvSpPr>
        <p:spPr>
          <a:xfrm>
            <a:off x="718196" y="3091022"/>
            <a:ext cx="381662" cy="238540"/>
          </a:xfrm>
          <a:prstGeom prst="rightArrow">
            <a:avLst/>
          </a:prstGeom>
          <a:solidFill>
            <a:schemeClr val="bg2">
              <a:lumMod val="50000"/>
            </a:schemeClr>
          </a:solidFill>
          <a:ln w="9525">
            <a:solidFill>
              <a:schemeClr val="bg2">
                <a:lumMod val="75000"/>
              </a:schemeClr>
            </a:solid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en-US" sz="2000" dirty="0">
              <a:latin typeface="UTM Avo" panose="02040603050506020204" pitchFamily="18" charset="0"/>
            </a:endParaRPr>
          </a:p>
        </p:txBody>
      </p:sp>
      <p:grpSp>
        <p:nvGrpSpPr>
          <p:cNvPr id="17" name="Group 16">
            <a:extLst>
              <a:ext uri="{FF2B5EF4-FFF2-40B4-BE49-F238E27FC236}">
                <a16:creationId xmlns:a16="http://schemas.microsoft.com/office/drawing/2014/main" id="{18770908-98CE-7349-DC41-D07753D01545}"/>
              </a:ext>
            </a:extLst>
          </p:cNvPr>
          <p:cNvGrpSpPr/>
          <p:nvPr/>
        </p:nvGrpSpPr>
        <p:grpSpPr>
          <a:xfrm>
            <a:off x="675415" y="5239265"/>
            <a:ext cx="10865796" cy="2049041"/>
            <a:chOff x="798003" y="1310226"/>
            <a:chExt cx="7733239" cy="3493361"/>
          </a:xfrm>
        </p:grpSpPr>
        <p:grpSp>
          <p:nvGrpSpPr>
            <p:cNvPr id="18" name="Group 17">
              <a:extLst>
                <a:ext uri="{FF2B5EF4-FFF2-40B4-BE49-F238E27FC236}">
                  <a16:creationId xmlns:a16="http://schemas.microsoft.com/office/drawing/2014/main" id="{BF7D90FF-E078-7645-BFD3-CA64E532AF7B}"/>
                </a:ext>
              </a:extLst>
            </p:cNvPr>
            <p:cNvGrpSpPr/>
            <p:nvPr/>
          </p:nvGrpSpPr>
          <p:grpSpPr>
            <a:xfrm>
              <a:off x="798003" y="1310226"/>
              <a:ext cx="7733239" cy="2053148"/>
              <a:chOff x="1329707" y="1313392"/>
              <a:chExt cx="3364800" cy="2321100"/>
            </a:xfrm>
          </p:grpSpPr>
          <p:sp>
            <p:nvSpPr>
              <p:cNvPr id="20" name="Google Shape;388;p32">
                <a:extLst>
                  <a:ext uri="{FF2B5EF4-FFF2-40B4-BE49-F238E27FC236}">
                    <a16:creationId xmlns:a16="http://schemas.microsoft.com/office/drawing/2014/main" id="{A3B2939C-6451-FC6E-0C2A-0794FA81B878}"/>
                  </a:ext>
                </a:extLst>
              </p:cNvPr>
              <p:cNvSpPr/>
              <p:nvPr/>
            </p:nvSpPr>
            <p:spPr>
              <a:xfrm>
                <a:off x="1329707" y="1313392"/>
                <a:ext cx="3364800" cy="2312400"/>
              </a:xfrm>
              <a:prstGeom prst="rect">
                <a:avLst/>
              </a:prstGeom>
              <a:solidFill>
                <a:srgbClr val="C7EB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dirty="0">
                  <a:latin typeface="UTM Avo" panose="02040603050506020204" pitchFamily="18" charset="0"/>
                </a:endParaRPr>
              </a:p>
            </p:txBody>
          </p:sp>
          <p:sp>
            <p:nvSpPr>
              <p:cNvPr id="21" name="Google Shape;389;p32">
                <a:extLst>
                  <a:ext uri="{FF2B5EF4-FFF2-40B4-BE49-F238E27FC236}">
                    <a16:creationId xmlns:a16="http://schemas.microsoft.com/office/drawing/2014/main" id="{6D20A1F9-C6FD-30BC-4544-5B2C50B3804B}"/>
                  </a:ext>
                </a:extLst>
              </p:cNvPr>
              <p:cNvSpPr/>
              <p:nvPr/>
            </p:nvSpPr>
            <p:spPr>
              <a:xfrm>
                <a:off x="1329707" y="1322092"/>
                <a:ext cx="3364800" cy="23124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dirty="0">
                  <a:latin typeface="UTM Avo" panose="02040603050506020204" pitchFamily="18" charset="0"/>
                </a:endParaRPr>
              </a:p>
            </p:txBody>
          </p:sp>
        </p:grpSp>
        <p:sp>
          <p:nvSpPr>
            <p:cNvPr id="19" name="Rectangle 18">
              <a:extLst>
                <a:ext uri="{FF2B5EF4-FFF2-40B4-BE49-F238E27FC236}">
                  <a16:creationId xmlns:a16="http://schemas.microsoft.com/office/drawing/2014/main" id="{41176C8D-B24C-3BEB-B907-00DACC88983B}"/>
                </a:ext>
              </a:extLst>
            </p:cNvPr>
            <p:cNvSpPr/>
            <p:nvPr/>
          </p:nvSpPr>
          <p:spPr>
            <a:xfrm>
              <a:off x="850591" y="1377323"/>
              <a:ext cx="7532112" cy="3426264"/>
            </a:xfrm>
            <a:prstGeom prst="rect">
              <a:avLst/>
            </a:prstGeom>
          </p:spPr>
          <p:txBody>
            <a:bodyPr wrap="square">
              <a:spAutoFit/>
            </a:bodyPr>
            <a:lstStyle/>
            <a:p>
              <a:pPr algn="just">
                <a:lnSpc>
                  <a:spcPct val="150000"/>
                </a:lnSpc>
              </a:pPr>
              <a:r>
                <a:rPr lang="en-US" sz="2400" b="1" dirty="0">
                  <a:solidFill>
                    <a:srgbClr val="C00000"/>
                  </a:solidFill>
                  <a:latin typeface="UTM Avo" panose="02040603050506020204" pitchFamily="18" charset="0"/>
                  <a:ea typeface="Arial" panose="020B0604020202020204" pitchFamily="34" charset="0"/>
                  <a:cs typeface="Times New Roman" panose="02020603050405020304" pitchFamily="18" charset="0"/>
                </a:rPr>
                <a:t>Định </a:t>
              </a:r>
              <a:r>
                <a:rPr lang="en-US" sz="2400" b="1" dirty="0" err="1">
                  <a:solidFill>
                    <a:srgbClr val="C00000"/>
                  </a:solidFill>
                  <a:latin typeface="UTM Avo" panose="02040603050506020204" pitchFamily="18" charset="0"/>
                  <a:ea typeface="Arial" panose="020B0604020202020204" pitchFamily="34" charset="0"/>
                  <a:cs typeface="Times New Roman" panose="02020603050405020304" pitchFamily="18" charset="0"/>
                </a:rPr>
                <a:t>nghĩa</a:t>
              </a:r>
              <a:endParaRPr lang="en-US" sz="2400" b="1" dirty="0">
                <a:solidFill>
                  <a:srgbClr val="C00000"/>
                </a:solidFill>
                <a:latin typeface="UTM Avo" panose="02040603050506020204" pitchFamily="18" charset="0"/>
                <a:ea typeface="Arial" panose="020B0604020202020204" pitchFamily="34" charset="0"/>
                <a:cs typeface="Times New Roman" panose="02020603050405020304" pitchFamily="18" charset="0"/>
              </a:endParaRPr>
            </a:p>
            <a:p>
              <a:pPr algn="just">
                <a:lnSpc>
                  <a:spcPct val="150000"/>
                </a:lnSpc>
              </a:pPr>
              <a:r>
                <a:rPr lang="en-US" sz="2400" dirty="0">
                  <a:latin typeface="UTM Avo" panose="02040603050506020204" pitchFamily="18" charset="0"/>
                  <a:ea typeface="Arial" panose="020B0604020202020204" pitchFamily="34" charset="0"/>
                  <a:cs typeface="Times New Roman" panose="02020603050405020304" pitchFamily="18" charset="0"/>
                </a:rPr>
                <a:t>Hình </a:t>
              </a:r>
              <a:r>
                <a:rPr lang="en-US" sz="2400" dirty="0" err="1">
                  <a:latin typeface="UTM Avo" panose="02040603050506020204" pitchFamily="18" charset="0"/>
                  <a:ea typeface="Arial" panose="020B0604020202020204" pitchFamily="34" charset="0"/>
                  <a:cs typeface="Times New Roman" panose="02020603050405020304" pitchFamily="18" charset="0"/>
                </a:rPr>
                <a:t>vuông</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là</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tứ</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giác</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có</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bốn</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góc</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vuông</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và</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bốn</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cạnh</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bằng</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nhau</a:t>
              </a:r>
              <a:r>
                <a:rPr lang="en-US" sz="2400" dirty="0">
                  <a:latin typeface="UTM Avo" panose="02040603050506020204" pitchFamily="18" charset="0"/>
                  <a:ea typeface="Arial" panose="020B0604020202020204" pitchFamily="34" charset="0"/>
                  <a:cs typeface="Times New Roman" panose="02020603050405020304" pitchFamily="18" charset="0"/>
                </a:rPr>
                <a:t>.</a:t>
              </a:r>
            </a:p>
            <a:p>
              <a:pPr algn="just"/>
              <a:endParaRPr lang="vi-VN" sz="2400" dirty="0">
                <a:ea typeface="Arial" panose="020B0604020202020204" pitchFamily="34" charset="0"/>
                <a:cs typeface="Times New Roman" panose="02020603050405020304" pitchFamily="18" charset="0"/>
              </a:endParaRPr>
            </a:p>
          </p:txBody>
        </p:sp>
      </p:grpSp>
    </p:spTree>
    <p:extLst>
      <p:ext uri="{BB962C8B-B14F-4D97-AF65-F5344CB8AC3E}">
        <p14:creationId xmlns:p14="http://schemas.microsoft.com/office/powerpoint/2010/main" val="28869020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12"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strips(downLeft)">
                                      <p:cBhvr>
                                        <p:cTn id="18" dur="500"/>
                                        <p:tgtEl>
                                          <p:spTgt spid="16"/>
                                        </p:tgtEl>
                                      </p:cBhvr>
                                    </p:animEffect>
                                  </p:childTnLst>
                                </p:cTn>
                              </p:par>
                              <p:par>
                                <p:cTn id="19" presetID="18" presetClass="entr" presetSubtype="12"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strips(downLeft)">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circle(in)">
                                      <p:cBhvr>
                                        <p:cTn id="2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5" grpId="0"/>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EA8D71A-0E8D-BCF9-3FD1-8B7CD52882DB}"/>
              </a:ext>
            </a:extLst>
          </p:cNvPr>
          <p:cNvSpPr/>
          <p:nvPr/>
        </p:nvSpPr>
        <p:spPr>
          <a:xfrm>
            <a:off x="455518" y="1626174"/>
            <a:ext cx="11245945" cy="573234"/>
          </a:xfrm>
          <a:prstGeom prst="rect">
            <a:avLst/>
          </a:prstGeom>
        </p:spPr>
        <p:txBody>
          <a:bodyPr wrap="square">
            <a:spAutoFit/>
          </a:bodyPr>
          <a:lstStyle/>
          <a:p>
            <a:pPr>
              <a:lnSpc>
                <a:spcPct val="150000"/>
              </a:lnSpc>
              <a:buClrTx/>
              <a:buFontTx/>
              <a:buNone/>
            </a:pPr>
            <a:r>
              <a:rPr kumimoji="0" lang="vi-VN" sz="2400" b="1"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Ví dụ 1</a:t>
            </a:r>
            <a:r>
              <a:rPr lang="en-US" sz="2400" b="1"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en-US" sz="2400" dirty="0">
                <a:solidFill>
                  <a:prstClr val="black"/>
                </a:solidFill>
                <a:latin typeface="UTM Avo" panose="02040603050506020204" pitchFamily="18" charset="0"/>
              </a:rPr>
              <a:t> </a:t>
            </a:r>
            <a:r>
              <a:rPr lang="en-US" sz="2400" dirty="0">
                <a:solidFill>
                  <a:srgbClr val="000000"/>
                </a:solidFill>
                <a:latin typeface="UTM Avo" panose="02040603050506020204" pitchFamily="18" charset="0"/>
                <a:cs typeface="Arial" panose="020B0604020202020204" pitchFamily="34" charset="0"/>
                <a:sym typeface="Arial"/>
              </a:rPr>
              <a:t>Ở </a:t>
            </a:r>
            <a:r>
              <a:rPr lang="en-US" sz="2400" i="1" dirty="0" err="1">
                <a:solidFill>
                  <a:srgbClr val="000000"/>
                </a:solidFill>
                <a:latin typeface="UTM Avo" panose="02040603050506020204" pitchFamily="18" charset="0"/>
                <a:cs typeface="Arial" panose="020B0604020202020204" pitchFamily="34" charset="0"/>
                <a:sym typeface="Arial"/>
              </a:rPr>
              <a:t>Hình</a:t>
            </a:r>
            <a:r>
              <a:rPr lang="en-US" sz="2400" i="1" dirty="0">
                <a:solidFill>
                  <a:srgbClr val="000000"/>
                </a:solidFill>
                <a:latin typeface="UTM Avo" panose="02040603050506020204" pitchFamily="18" charset="0"/>
                <a:cs typeface="Arial" panose="020B0604020202020204" pitchFamily="34" charset="0"/>
                <a:sym typeface="Arial"/>
              </a:rPr>
              <a:t> 66</a:t>
            </a:r>
            <a:r>
              <a:rPr lang="en-US" sz="2400" dirty="0">
                <a:solidFill>
                  <a:srgbClr val="000000"/>
                </a:solidFill>
                <a:latin typeface="UTM Avo" panose="02040603050506020204" pitchFamily="18" charset="0"/>
                <a:cs typeface="Arial" panose="020B0604020202020204" pitchFamily="34" charset="0"/>
                <a:sym typeface="Arial"/>
              </a:rPr>
              <a:t>, </a:t>
            </a:r>
            <a:r>
              <a:rPr lang="en-US" sz="2400" dirty="0" err="1">
                <a:solidFill>
                  <a:srgbClr val="000000"/>
                </a:solidFill>
                <a:latin typeface="UTM Avo" panose="02040603050506020204" pitchFamily="18" charset="0"/>
                <a:cs typeface="Arial" panose="020B0604020202020204" pitchFamily="34" charset="0"/>
                <a:sym typeface="Arial"/>
              </a:rPr>
              <a:t>tứ</a:t>
            </a:r>
            <a:r>
              <a:rPr lang="en-US" sz="2400" dirty="0">
                <a:solidFill>
                  <a:srgbClr val="000000"/>
                </a:solidFill>
                <a:latin typeface="UTM Avo" panose="02040603050506020204" pitchFamily="18" charset="0"/>
                <a:cs typeface="Arial" panose="020B0604020202020204" pitchFamily="34" charset="0"/>
                <a:sym typeface="Arial"/>
              </a:rPr>
              <a:t> </a:t>
            </a:r>
            <a:r>
              <a:rPr lang="en-US" sz="2400" dirty="0" err="1">
                <a:solidFill>
                  <a:srgbClr val="000000"/>
                </a:solidFill>
                <a:latin typeface="UTM Avo" panose="02040603050506020204" pitchFamily="18" charset="0"/>
                <a:cs typeface="Arial" panose="020B0604020202020204" pitchFamily="34" charset="0"/>
                <a:sym typeface="Arial"/>
              </a:rPr>
              <a:t>giác</a:t>
            </a:r>
            <a:r>
              <a:rPr lang="en-US" sz="2400" dirty="0">
                <a:solidFill>
                  <a:srgbClr val="000000"/>
                </a:solidFill>
                <a:latin typeface="UTM Avo" panose="02040603050506020204" pitchFamily="18" charset="0"/>
                <a:cs typeface="Arial" panose="020B0604020202020204" pitchFamily="34" charset="0"/>
                <a:sym typeface="Arial"/>
              </a:rPr>
              <a:t> </a:t>
            </a:r>
            <a:r>
              <a:rPr lang="en-US" sz="2400" dirty="0" err="1">
                <a:solidFill>
                  <a:srgbClr val="000000"/>
                </a:solidFill>
                <a:latin typeface="UTM Avo" panose="02040603050506020204" pitchFamily="18" charset="0"/>
                <a:cs typeface="Arial" panose="020B0604020202020204" pitchFamily="34" charset="0"/>
                <a:sym typeface="Arial"/>
              </a:rPr>
              <a:t>nào</a:t>
            </a:r>
            <a:r>
              <a:rPr lang="en-US" sz="2400" dirty="0">
                <a:solidFill>
                  <a:srgbClr val="000000"/>
                </a:solidFill>
                <a:latin typeface="UTM Avo" panose="02040603050506020204" pitchFamily="18" charset="0"/>
                <a:cs typeface="Arial" panose="020B0604020202020204" pitchFamily="34" charset="0"/>
                <a:sym typeface="Arial"/>
              </a:rPr>
              <a:t> </a:t>
            </a:r>
            <a:r>
              <a:rPr lang="en-US" sz="2400" dirty="0" err="1">
                <a:solidFill>
                  <a:srgbClr val="000000"/>
                </a:solidFill>
                <a:latin typeface="UTM Avo" panose="02040603050506020204" pitchFamily="18" charset="0"/>
                <a:cs typeface="Arial" panose="020B0604020202020204" pitchFamily="34" charset="0"/>
                <a:sym typeface="Arial"/>
              </a:rPr>
              <a:t>là</a:t>
            </a:r>
            <a:r>
              <a:rPr lang="en-US" sz="2400" dirty="0">
                <a:solidFill>
                  <a:srgbClr val="000000"/>
                </a:solidFill>
                <a:latin typeface="UTM Avo" panose="02040603050506020204" pitchFamily="18" charset="0"/>
                <a:cs typeface="Arial" panose="020B0604020202020204" pitchFamily="34" charset="0"/>
                <a:sym typeface="Arial"/>
              </a:rPr>
              <a:t> </a:t>
            </a:r>
            <a:r>
              <a:rPr lang="en-US" sz="2400" dirty="0" err="1">
                <a:solidFill>
                  <a:srgbClr val="000000"/>
                </a:solidFill>
                <a:latin typeface="UTM Avo" panose="02040603050506020204" pitchFamily="18" charset="0"/>
                <a:cs typeface="Arial" panose="020B0604020202020204" pitchFamily="34" charset="0"/>
                <a:sym typeface="Arial"/>
              </a:rPr>
              <a:t>hình</a:t>
            </a:r>
            <a:r>
              <a:rPr lang="en-US" sz="2400" dirty="0">
                <a:solidFill>
                  <a:srgbClr val="000000"/>
                </a:solidFill>
                <a:latin typeface="UTM Avo" panose="02040603050506020204" pitchFamily="18" charset="0"/>
                <a:cs typeface="Arial" panose="020B0604020202020204" pitchFamily="34" charset="0"/>
                <a:sym typeface="Arial"/>
              </a:rPr>
              <a:t> </a:t>
            </a:r>
            <a:r>
              <a:rPr lang="en-US" sz="2400" dirty="0" err="1">
                <a:solidFill>
                  <a:srgbClr val="000000"/>
                </a:solidFill>
                <a:latin typeface="UTM Avo" panose="02040603050506020204" pitchFamily="18" charset="0"/>
                <a:cs typeface="Arial" panose="020B0604020202020204" pitchFamily="34" charset="0"/>
                <a:sym typeface="Arial"/>
              </a:rPr>
              <a:t>vuông</a:t>
            </a:r>
            <a:r>
              <a:rPr lang="en-US" sz="2400" dirty="0">
                <a:solidFill>
                  <a:srgbClr val="000000"/>
                </a:solidFill>
                <a:latin typeface="UTM Avo" panose="02040603050506020204" pitchFamily="18" charset="0"/>
                <a:cs typeface="Arial" panose="020B0604020202020204" pitchFamily="34" charset="0"/>
                <a:sym typeface="Arial"/>
              </a:rPr>
              <a:t>? </a:t>
            </a:r>
            <a:r>
              <a:rPr lang="en-US" sz="2400" dirty="0" err="1">
                <a:solidFill>
                  <a:srgbClr val="000000"/>
                </a:solidFill>
                <a:latin typeface="UTM Avo" panose="02040603050506020204" pitchFamily="18" charset="0"/>
                <a:cs typeface="Arial" panose="020B0604020202020204" pitchFamily="34" charset="0"/>
                <a:sym typeface="Arial"/>
              </a:rPr>
              <a:t>Vì</a:t>
            </a:r>
            <a:r>
              <a:rPr lang="en-US" sz="2400" dirty="0">
                <a:solidFill>
                  <a:srgbClr val="000000"/>
                </a:solidFill>
                <a:latin typeface="UTM Avo" panose="02040603050506020204" pitchFamily="18" charset="0"/>
                <a:cs typeface="Arial" panose="020B0604020202020204" pitchFamily="34" charset="0"/>
                <a:sym typeface="Arial"/>
              </a:rPr>
              <a:t> </a:t>
            </a:r>
            <a:r>
              <a:rPr lang="en-US" sz="2400" dirty="0" err="1">
                <a:solidFill>
                  <a:srgbClr val="000000"/>
                </a:solidFill>
                <a:latin typeface="UTM Avo" panose="02040603050506020204" pitchFamily="18" charset="0"/>
                <a:cs typeface="Arial" panose="020B0604020202020204" pitchFamily="34" charset="0"/>
                <a:sym typeface="Arial"/>
              </a:rPr>
              <a:t>sao</a:t>
            </a:r>
            <a:r>
              <a:rPr lang="en-US" sz="2400" dirty="0">
                <a:solidFill>
                  <a:srgbClr val="000000"/>
                </a:solidFill>
                <a:latin typeface="UTM Avo" panose="02040603050506020204" pitchFamily="18" charset="0"/>
                <a:cs typeface="Arial" panose="020B0604020202020204" pitchFamily="34" charset="0"/>
                <a:sym typeface="Arial"/>
              </a:rPr>
              <a:t>?</a:t>
            </a:r>
            <a:endParaRPr lang="en-US" sz="2400" dirty="0">
              <a:solidFill>
                <a:prstClr val="black"/>
              </a:solidFill>
              <a:latin typeface="UTM Avo" panose="02040603050506020204" pitchFamily="18" charset="0"/>
            </a:endParaRP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8852B0A2-80B0-D968-1ACB-1BFEFF206C6E}"/>
                  </a:ext>
                </a:extLst>
              </p:cNvPr>
              <p:cNvSpPr/>
              <p:nvPr/>
            </p:nvSpPr>
            <p:spPr>
              <a:xfrm>
                <a:off x="587635" y="5066239"/>
                <a:ext cx="9587979" cy="1204432"/>
              </a:xfrm>
              <a:prstGeom prst="rect">
                <a:avLst/>
              </a:prstGeom>
            </p:spPr>
            <p:txBody>
              <a:bodyPr wrap="square">
                <a:spAutoFit/>
              </a:bodyPr>
              <a:lstStyle/>
              <a:p>
                <a:pPr lvl="0" algn="just">
                  <a:lnSpc>
                    <a:spcPct val="150000"/>
                  </a:lnSpc>
                  <a:spcAft>
                    <a:spcPts val="500"/>
                  </a:spcAft>
                  <a:buClr>
                    <a:srgbClr val="000000"/>
                  </a:buClr>
                  <a:defRPr/>
                </a:pPr>
                <a:r>
                  <a:rPr lang="en-US" sz="2400" kern="0" dirty="0">
                    <a:solidFill>
                      <a:schemeClr val="tx1"/>
                    </a:solidFill>
                    <a:latin typeface="UTM Avo" panose="02040603050506020204" pitchFamily="18" charset="0"/>
                    <a:sym typeface="Arial"/>
                  </a:rPr>
                  <a:t>Ở Hình 66a, ta </a:t>
                </a:r>
                <a:r>
                  <a:rPr lang="en-US" sz="2400" kern="0" dirty="0" err="1">
                    <a:solidFill>
                      <a:schemeClr val="tx1"/>
                    </a:solidFill>
                    <a:latin typeface="UTM Avo" panose="02040603050506020204" pitchFamily="18" charset="0"/>
                    <a:sym typeface="Arial"/>
                  </a:rPr>
                  <a:t>có</a:t>
                </a:r>
                <a:r>
                  <a:rPr lang="en-US" sz="2400" kern="0" dirty="0">
                    <a:solidFill>
                      <a:schemeClr val="tx1"/>
                    </a:solidFill>
                    <a:latin typeface="UTM Avo" panose="02040603050506020204" pitchFamily="18" charset="0"/>
                    <a:sym typeface="Arial"/>
                  </a:rPr>
                  <a:t> </a:t>
                </a:r>
                <a14:m>
                  <m:oMath xmlns:m="http://schemas.openxmlformats.org/officeDocument/2006/math">
                    <m:acc>
                      <m:accPr>
                        <m:chr m:val="̂"/>
                        <m:ctrlP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sym typeface="Arial"/>
                          </a:rPr>
                        </m:ctrlPr>
                      </m:accPr>
                      <m:e>
                        <m:r>
                          <m:rPr>
                            <m:nor/>
                          </m:rP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sym typeface="Arial"/>
                          </a:rPr>
                          <m:t>A</m:t>
                        </m:r>
                      </m:e>
                    </m:acc>
                    <m:r>
                      <m:rPr>
                        <m:nor/>
                      </m:rP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sym typeface="Arial"/>
                      </a:rPr>
                      <m:t> = </m:t>
                    </m:r>
                    <m:acc>
                      <m:accPr>
                        <m:chr m:val="̂"/>
                        <m:ctrlP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sym typeface="Arial"/>
                          </a:rPr>
                        </m:ctrlPr>
                      </m:accPr>
                      <m:e>
                        <m:r>
                          <m:rPr>
                            <m:nor/>
                          </m:rP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sym typeface="Arial"/>
                          </a:rPr>
                          <m:t>B</m:t>
                        </m:r>
                      </m:e>
                    </m:acc>
                    <m:r>
                      <m:rPr>
                        <m:nor/>
                      </m:rP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sym typeface="Arial"/>
                      </a:rPr>
                      <m:t> = </m:t>
                    </m:r>
                    <m:acc>
                      <m:accPr>
                        <m:chr m:val="̂"/>
                        <m:ctrlP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sym typeface="Arial"/>
                          </a:rPr>
                        </m:ctrlPr>
                      </m:accPr>
                      <m:e>
                        <m:r>
                          <m:rPr>
                            <m:nor/>
                          </m:rP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sym typeface="Arial"/>
                          </a:rPr>
                          <m:t>C</m:t>
                        </m:r>
                      </m:e>
                    </m:acc>
                    <m:r>
                      <m:rPr>
                        <m:nor/>
                      </m:rP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sym typeface="Arial"/>
                      </a:rPr>
                      <m:t> = </m:t>
                    </m:r>
                    <m:acc>
                      <m:accPr>
                        <m:chr m:val="̂"/>
                        <m:ctrlP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sym typeface="Arial"/>
                          </a:rPr>
                        </m:ctrlPr>
                      </m:accPr>
                      <m:e>
                        <m:r>
                          <m:rPr>
                            <m:nor/>
                          </m:rP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sym typeface="Arial"/>
                          </a:rPr>
                          <m:t>D</m:t>
                        </m:r>
                      </m:e>
                    </m:acc>
                    <m:r>
                      <m:rPr>
                        <m:nor/>
                      </m:rPr>
                      <a:rPr lang="en-US" sz="2400"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sym typeface="Arial"/>
                      </a:rPr>
                      <m:t> = </m:t>
                    </m:r>
                    <m:sSup>
                      <m:sSupPr>
                        <m:ctrlP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sym typeface="Arial"/>
                          </a:rPr>
                        </m:ctrlPr>
                      </m:sSupPr>
                      <m:e>
                        <m:r>
                          <m:rPr>
                            <m:nor/>
                          </m:rPr>
                          <a:rPr lang="en-US" sz="2400" i="0" kern="100">
                            <a:solidFill>
                              <a:schemeClr val="tx1"/>
                            </a:solidFill>
                            <a:latin typeface="UTM Avo" panose="02040603050506020204" pitchFamily="18" charset="0"/>
                            <a:ea typeface="Malgun Gothic" panose="020B0503020000020004" pitchFamily="34" charset="-127"/>
                            <a:cs typeface="Times New Roman" panose="02020603050405020304" pitchFamily="18" charset="0"/>
                            <a:sym typeface="Arial"/>
                          </a:rPr>
                          <m:t>90</m:t>
                        </m:r>
                      </m:e>
                      <m:sup>
                        <m:r>
                          <m:rPr>
                            <m:nor/>
                          </m:rPr>
                          <a:rPr lang="en-US" sz="2400"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sym typeface="Arial"/>
                          </a:rPr>
                          <m:t>o</m:t>
                        </m:r>
                      </m:sup>
                    </m:sSup>
                  </m:oMath>
                </a14:m>
                <a:r>
                  <a:rPr lang="en-US" sz="2400" kern="100" dirty="0">
                    <a:solidFill>
                      <a:schemeClr val="tx1"/>
                    </a:solidFill>
                    <a:latin typeface="UTM Avo" panose="02040603050506020204" pitchFamily="18" charset="0"/>
                    <a:ea typeface="Malgun Gothic" panose="020B0503020000020004" pitchFamily="34" charset="-127"/>
                    <a:cs typeface="Times New Roman" panose="02020603050405020304" pitchFamily="18" charset="0"/>
                    <a:sym typeface="Arial"/>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sym typeface="Arial"/>
                  </a:rPr>
                  <a:t>và</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sym typeface="Arial"/>
                  </a:rPr>
                  <a:t> </a:t>
                </a:r>
                <a14:m>
                  <m:oMath xmlns:m="http://schemas.openxmlformats.org/officeDocument/2006/math">
                    <m:r>
                      <m:rPr>
                        <m:nor/>
                      </m:rP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sym typeface="Arial"/>
                      </a:rPr>
                      <m:t>AB</m:t>
                    </m:r>
                    <m:r>
                      <m:rPr>
                        <m:nor/>
                      </m:rP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sym typeface="Arial"/>
                      </a:rPr>
                      <m:t> = </m:t>
                    </m:r>
                    <m:r>
                      <m:rPr>
                        <m:nor/>
                      </m:rP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sym typeface="Arial"/>
                      </a:rPr>
                      <m:t>BC</m:t>
                    </m:r>
                    <m:r>
                      <m:rPr>
                        <m:nor/>
                      </m:rP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sym typeface="Arial"/>
                      </a:rPr>
                      <m:t> = </m:t>
                    </m:r>
                    <m:r>
                      <m:rPr>
                        <m:nor/>
                      </m:rP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sym typeface="Arial"/>
                      </a:rPr>
                      <m:t>CD</m:t>
                    </m:r>
                    <m:r>
                      <m:rPr>
                        <m:nor/>
                      </m:rP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sym typeface="Arial"/>
                      </a:rPr>
                      <m:t> = </m:t>
                    </m:r>
                    <m:r>
                      <m:rPr>
                        <m:nor/>
                      </m:rP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sym typeface="Arial"/>
                      </a:rPr>
                      <m:t>DA</m:t>
                    </m:r>
                  </m:oMath>
                </a14:m>
                <a:r>
                  <a:rPr lang="en-US" sz="2400" i="1" kern="100" dirty="0">
                    <a:solidFill>
                      <a:schemeClr val="tx1"/>
                    </a:solidFill>
                    <a:latin typeface="UTM Avo" panose="02040603050506020204" pitchFamily="18" charset="0"/>
                    <a:ea typeface="Malgun Gothic" panose="020B0503020000020004" pitchFamily="34" charset="-127"/>
                    <a:cs typeface="Times New Roman" panose="02020603050405020304" pitchFamily="18" charset="0"/>
                    <a:sym typeface="Arial"/>
                  </a:rPr>
                  <a:t> </a:t>
                </a:r>
              </a:p>
              <a:p>
                <a:pPr lvl="0" algn="just">
                  <a:lnSpc>
                    <a:spcPct val="150000"/>
                  </a:lnSpc>
                  <a:spcAft>
                    <a:spcPts val="500"/>
                  </a:spcAft>
                  <a:buClr>
                    <a:srgbClr val="000000"/>
                  </a:buClr>
                  <a:defRPr/>
                </a:pP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sym typeface="Arial"/>
                  </a:rPr>
                  <a:t>(</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sym typeface="Arial"/>
                  </a:rPr>
                  <a:t>vì</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sym typeface="Arial"/>
                  </a:rPr>
                  <a:t>cùng</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sym typeface="Arial"/>
                  </a:rPr>
                  <a:t>bằng</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sym typeface="Arial"/>
                  </a:rPr>
                  <a:t> 3 cm)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sym typeface="Arial"/>
                  </a:rPr>
                  <a:t>nên</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sym typeface="Arial"/>
                  </a:rPr>
                  <a:t>tứ</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sym typeface="Arial"/>
                  </a:rPr>
                  <a:t>giác</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i="1" kern="100" dirty="0">
                    <a:solidFill>
                      <a:schemeClr val="tx1"/>
                    </a:solidFill>
                    <a:latin typeface="Cambria Math" panose="02040503050406030204" pitchFamily="18" charset="0"/>
                    <a:ea typeface="Cambria Math" panose="02040503050406030204" pitchFamily="18" charset="0"/>
                    <a:cs typeface="Times New Roman" panose="02020603050405020304" pitchFamily="18" charset="0"/>
                    <a:sym typeface="Arial"/>
                  </a:rPr>
                  <a:t>ABCD</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sym typeface="Arial"/>
                  </a:rPr>
                  <a:t>là</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sym typeface="Arial"/>
                  </a:rPr>
                  <a:t>hình</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sym typeface="Arial"/>
                  </a:rPr>
                  <a:t>vuông</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sym typeface="Arial"/>
                  </a:rPr>
                  <a:t>.</a:t>
                </a:r>
                <a:endParaRPr lang="en-US" sz="2400" kern="0" dirty="0">
                  <a:solidFill>
                    <a:schemeClr val="tx1"/>
                  </a:solidFill>
                  <a:latin typeface="UTM Avo" panose="02040603050506020204" pitchFamily="18" charset="0"/>
                  <a:sym typeface="Arial"/>
                </a:endParaRPr>
              </a:p>
            </p:txBody>
          </p:sp>
        </mc:Choice>
        <mc:Fallback xmlns="">
          <p:sp>
            <p:nvSpPr>
              <p:cNvPr id="5" name="Rectangle 4">
                <a:extLst>
                  <a:ext uri="{FF2B5EF4-FFF2-40B4-BE49-F238E27FC236}">
                    <a16:creationId xmlns:a16="http://schemas.microsoft.com/office/drawing/2014/main" id="{8852B0A2-80B0-D968-1ACB-1BFEFF206C6E}"/>
                  </a:ext>
                </a:extLst>
              </p:cNvPr>
              <p:cNvSpPr>
                <a:spLocks noRot="1" noChangeAspect="1" noMove="1" noResize="1" noEditPoints="1" noAdjustHandles="1" noChangeArrowheads="1" noChangeShapeType="1" noTextEdit="1"/>
              </p:cNvSpPr>
              <p:nvPr/>
            </p:nvSpPr>
            <p:spPr>
              <a:xfrm>
                <a:off x="587635" y="5066239"/>
                <a:ext cx="9587979" cy="1204432"/>
              </a:xfrm>
              <a:prstGeom prst="rect">
                <a:avLst/>
              </a:prstGeom>
              <a:blipFill>
                <a:blip r:embed="rId3"/>
                <a:stretch>
                  <a:fillRect l="-954" b="-11111"/>
                </a:stretch>
              </a:blipFill>
            </p:spPr>
            <p:txBody>
              <a:bodyPr/>
              <a:lstStyle/>
              <a:p>
                <a:r>
                  <a:rPr lang="en-US">
                    <a:noFill/>
                  </a:rPr>
                  <a:t> </a:t>
                </a:r>
              </a:p>
            </p:txBody>
          </p:sp>
        </mc:Fallback>
      </mc:AlternateContent>
      <p:sp>
        <p:nvSpPr>
          <p:cNvPr id="8" name="Rectangle 7">
            <a:extLst>
              <a:ext uri="{FF2B5EF4-FFF2-40B4-BE49-F238E27FC236}">
                <a16:creationId xmlns:a16="http://schemas.microsoft.com/office/drawing/2014/main" id="{EA90348C-F5AE-2746-C30B-7BFF4B178534}"/>
              </a:ext>
            </a:extLst>
          </p:cNvPr>
          <p:cNvSpPr/>
          <p:nvPr/>
        </p:nvSpPr>
        <p:spPr>
          <a:xfrm>
            <a:off x="565500" y="4632271"/>
            <a:ext cx="840295"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9" name="Picture 8">
            <a:extLst>
              <a:ext uri="{FF2B5EF4-FFF2-40B4-BE49-F238E27FC236}">
                <a16:creationId xmlns:a16="http://schemas.microsoft.com/office/drawing/2014/main" id="{BAD3606A-AAE2-51E7-4DFD-5FBDD20EC7E4}"/>
              </a:ext>
            </a:extLst>
          </p:cNvPr>
          <p:cNvPicPr>
            <a:picLocks noChangeAspect="1"/>
          </p:cNvPicPr>
          <p:nvPr/>
        </p:nvPicPr>
        <p:blipFill rotWithShape="1">
          <a:blip r:embed="rId4"/>
          <a:srcRect l="29076" r="27310"/>
          <a:stretch/>
        </p:blipFill>
        <p:spPr>
          <a:xfrm>
            <a:off x="10001250" y="4502492"/>
            <a:ext cx="1585913" cy="2045405"/>
          </a:xfrm>
          <a:prstGeom prst="rect">
            <a:avLst/>
          </a:prstGeom>
        </p:spPr>
      </p:pic>
      <p:pic>
        <p:nvPicPr>
          <p:cNvPr id="6" name="Picture 5">
            <a:extLst>
              <a:ext uri="{FF2B5EF4-FFF2-40B4-BE49-F238E27FC236}">
                <a16:creationId xmlns:a16="http://schemas.microsoft.com/office/drawing/2014/main" id="{36AD1268-0865-5129-B865-DD7241E3541D}"/>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t="18794"/>
          <a:stretch/>
        </p:blipFill>
        <p:spPr>
          <a:xfrm>
            <a:off x="1631090" y="2347783"/>
            <a:ext cx="8447903" cy="2551139"/>
          </a:xfrm>
          <a:prstGeom prst="rect">
            <a:avLst/>
          </a:prstGeom>
        </p:spPr>
      </p:pic>
    </p:spTree>
    <p:extLst>
      <p:ext uri="{BB962C8B-B14F-4D97-AF65-F5344CB8AC3E}">
        <p14:creationId xmlns:p14="http://schemas.microsoft.com/office/powerpoint/2010/main" val="15738368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EA8D71A-0E8D-BCF9-3FD1-8B7CD52882DB}"/>
              </a:ext>
            </a:extLst>
          </p:cNvPr>
          <p:cNvSpPr/>
          <p:nvPr/>
        </p:nvSpPr>
        <p:spPr>
          <a:xfrm>
            <a:off x="455518" y="1626174"/>
            <a:ext cx="11245945" cy="573234"/>
          </a:xfrm>
          <a:prstGeom prst="rect">
            <a:avLst/>
          </a:prstGeom>
        </p:spPr>
        <p:txBody>
          <a:bodyPr wrap="square">
            <a:spAutoFit/>
          </a:bodyPr>
          <a:lstStyle/>
          <a:p>
            <a:pPr>
              <a:lnSpc>
                <a:spcPct val="150000"/>
              </a:lnSpc>
              <a:buClrTx/>
              <a:buFontTx/>
              <a:buNone/>
            </a:pPr>
            <a:r>
              <a:rPr kumimoji="0" lang="vi-VN" sz="2400" b="1"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Ví dụ 1</a:t>
            </a:r>
            <a:r>
              <a:rPr lang="en-US" sz="2400" b="1"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en-US" sz="2400" dirty="0">
                <a:solidFill>
                  <a:prstClr val="black"/>
                </a:solidFill>
                <a:latin typeface="UTM Avo" panose="02040603050506020204" pitchFamily="18" charset="0"/>
              </a:rPr>
              <a:t> </a:t>
            </a:r>
            <a:r>
              <a:rPr lang="en-US" sz="2400" dirty="0">
                <a:solidFill>
                  <a:srgbClr val="000000"/>
                </a:solidFill>
                <a:latin typeface="UTM Avo" panose="02040603050506020204" pitchFamily="18" charset="0"/>
                <a:cs typeface="Arial" panose="020B0604020202020204" pitchFamily="34" charset="0"/>
                <a:sym typeface="Arial"/>
              </a:rPr>
              <a:t>Ở Hình 6, </a:t>
            </a:r>
            <a:r>
              <a:rPr lang="en-US" sz="2400" dirty="0" err="1">
                <a:solidFill>
                  <a:srgbClr val="000000"/>
                </a:solidFill>
                <a:latin typeface="UTM Avo" panose="02040603050506020204" pitchFamily="18" charset="0"/>
                <a:cs typeface="Arial" panose="020B0604020202020204" pitchFamily="34" charset="0"/>
                <a:sym typeface="Arial"/>
              </a:rPr>
              <a:t>tứ</a:t>
            </a:r>
            <a:r>
              <a:rPr lang="en-US" sz="2400" dirty="0">
                <a:solidFill>
                  <a:srgbClr val="000000"/>
                </a:solidFill>
                <a:latin typeface="UTM Avo" panose="02040603050506020204" pitchFamily="18" charset="0"/>
                <a:cs typeface="Arial" panose="020B0604020202020204" pitchFamily="34" charset="0"/>
                <a:sym typeface="Arial"/>
              </a:rPr>
              <a:t> </a:t>
            </a:r>
            <a:r>
              <a:rPr lang="en-US" sz="2400" dirty="0" err="1">
                <a:solidFill>
                  <a:srgbClr val="000000"/>
                </a:solidFill>
                <a:latin typeface="UTM Avo" panose="02040603050506020204" pitchFamily="18" charset="0"/>
                <a:cs typeface="Arial" panose="020B0604020202020204" pitchFamily="34" charset="0"/>
                <a:sym typeface="Arial"/>
              </a:rPr>
              <a:t>giác</a:t>
            </a:r>
            <a:r>
              <a:rPr lang="en-US" sz="2400" dirty="0">
                <a:solidFill>
                  <a:srgbClr val="000000"/>
                </a:solidFill>
                <a:latin typeface="UTM Avo" panose="02040603050506020204" pitchFamily="18" charset="0"/>
                <a:cs typeface="Arial" panose="020B0604020202020204" pitchFamily="34" charset="0"/>
                <a:sym typeface="Arial"/>
              </a:rPr>
              <a:t> </a:t>
            </a:r>
            <a:r>
              <a:rPr lang="en-US" sz="2400" dirty="0" err="1">
                <a:solidFill>
                  <a:srgbClr val="000000"/>
                </a:solidFill>
                <a:latin typeface="UTM Avo" panose="02040603050506020204" pitchFamily="18" charset="0"/>
                <a:cs typeface="Arial" panose="020B0604020202020204" pitchFamily="34" charset="0"/>
                <a:sym typeface="Arial"/>
              </a:rPr>
              <a:t>nào</a:t>
            </a:r>
            <a:r>
              <a:rPr lang="en-US" sz="2400" dirty="0">
                <a:solidFill>
                  <a:srgbClr val="000000"/>
                </a:solidFill>
                <a:latin typeface="UTM Avo" panose="02040603050506020204" pitchFamily="18" charset="0"/>
                <a:cs typeface="Arial" panose="020B0604020202020204" pitchFamily="34" charset="0"/>
                <a:sym typeface="Arial"/>
              </a:rPr>
              <a:t> </a:t>
            </a:r>
            <a:r>
              <a:rPr lang="en-US" sz="2400" dirty="0" err="1">
                <a:solidFill>
                  <a:srgbClr val="000000"/>
                </a:solidFill>
                <a:latin typeface="UTM Avo" panose="02040603050506020204" pitchFamily="18" charset="0"/>
                <a:cs typeface="Arial" panose="020B0604020202020204" pitchFamily="34" charset="0"/>
                <a:sym typeface="Arial"/>
              </a:rPr>
              <a:t>là</a:t>
            </a:r>
            <a:r>
              <a:rPr lang="en-US" sz="2400" dirty="0">
                <a:solidFill>
                  <a:srgbClr val="000000"/>
                </a:solidFill>
                <a:latin typeface="UTM Avo" panose="02040603050506020204" pitchFamily="18" charset="0"/>
                <a:cs typeface="Arial" panose="020B0604020202020204" pitchFamily="34" charset="0"/>
                <a:sym typeface="Arial"/>
              </a:rPr>
              <a:t> </a:t>
            </a:r>
            <a:r>
              <a:rPr lang="en-US" sz="2400" dirty="0" err="1">
                <a:solidFill>
                  <a:srgbClr val="000000"/>
                </a:solidFill>
                <a:latin typeface="UTM Avo" panose="02040603050506020204" pitchFamily="18" charset="0"/>
                <a:cs typeface="Arial" panose="020B0604020202020204" pitchFamily="34" charset="0"/>
                <a:sym typeface="Arial"/>
              </a:rPr>
              <a:t>hình</a:t>
            </a:r>
            <a:r>
              <a:rPr lang="en-US" sz="2400" dirty="0">
                <a:solidFill>
                  <a:srgbClr val="000000"/>
                </a:solidFill>
                <a:latin typeface="UTM Avo" panose="02040603050506020204" pitchFamily="18" charset="0"/>
                <a:cs typeface="Arial" panose="020B0604020202020204" pitchFamily="34" charset="0"/>
                <a:sym typeface="Arial"/>
              </a:rPr>
              <a:t> </a:t>
            </a:r>
            <a:r>
              <a:rPr lang="en-US" sz="2400" dirty="0" err="1">
                <a:solidFill>
                  <a:srgbClr val="000000"/>
                </a:solidFill>
                <a:latin typeface="UTM Avo" panose="02040603050506020204" pitchFamily="18" charset="0"/>
                <a:cs typeface="Arial" panose="020B0604020202020204" pitchFamily="34" charset="0"/>
                <a:sym typeface="Arial"/>
              </a:rPr>
              <a:t>vuông</a:t>
            </a:r>
            <a:r>
              <a:rPr lang="en-US" sz="2400" dirty="0">
                <a:solidFill>
                  <a:srgbClr val="000000"/>
                </a:solidFill>
                <a:latin typeface="UTM Avo" panose="02040603050506020204" pitchFamily="18" charset="0"/>
                <a:cs typeface="Arial" panose="020B0604020202020204" pitchFamily="34" charset="0"/>
                <a:sym typeface="Arial"/>
              </a:rPr>
              <a:t>? </a:t>
            </a:r>
            <a:r>
              <a:rPr lang="en-US" sz="2400" dirty="0" err="1">
                <a:solidFill>
                  <a:srgbClr val="000000"/>
                </a:solidFill>
                <a:latin typeface="UTM Avo" panose="02040603050506020204" pitchFamily="18" charset="0"/>
                <a:cs typeface="Arial" panose="020B0604020202020204" pitchFamily="34" charset="0"/>
                <a:sym typeface="Arial"/>
              </a:rPr>
              <a:t>Vì</a:t>
            </a:r>
            <a:r>
              <a:rPr lang="en-US" sz="2400" dirty="0">
                <a:solidFill>
                  <a:srgbClr val="000000"/>
                </a:solidFill>
                <a:latin typeface="UTM Avo" panose="02040603050506020204" pitchFamily="18" charset="0"/>
                <a:cs typeface="Arial" panose="020B0604020202020204" pitchFamily="34" charset="0"/>
                <a:sym typeface="Arial"/>
              </a:rPr>
              <a:t> </a:t>
            </a:r>
            <a:r>
              <a:rPr lang="en-US" sz="2400" dirty="0" err="1">
                <a:solidFill>
                  <a:srgbClr val="000000"/>
                </a:solidFill>
                <a:latin typeface="UTM Avo" panose="02040603050506020204" pitchFamily="18" charset="0"/>
                <a:cs typeface="Arial" panose="020B0604020202020204" pitchFamily="34" charset="0"/>
                <a:sym typeface="Arial"/>
              </a:rPr>
              <a:t>sao</a:t>
            </a:r>
            <a:r>
              <a:rPr lang="en-US" sz="2400" dirty="0">
                <a:solidFill>
                  <a:srgbClr val="000000"/>
                </a:solidFill>
                <a:latin typeface="UTM Avo" panose="02040603050506020204" pitchFamily="18" charset="0"/>
                <a:cs typeface="Arial" panose="020B0604020202020204" pitchFamily="34" charset="0"/>
                <a:sym typeface="Arial"/>
              </a:rPr>
              <a:t>?</a:t>
            </a:r>
            <a:endParaRPr lang="en-US" sz="2400" dirty="0">
              <a:solidFill>
                <a:prstClr val="black"/>
              </a:solidFill>
              <a:latin typeface="UTM Avo" panose="02040603050506020204" pitchFamily="18" charset="0"/>
            </a:endParaRP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8852B0A2-80B0-D968-1ACB-1BFEFF206C6E}"/>
                  </a:ext>
                </a:extLst>
              </p:cNvPr>
              <p:cNvSpPr/>
              <p:nvPr/>
            </p:nvSpPr>
            <p:spPr>
              <a:xfrm>
                <a:off x="587635" y="5066239"/>
                <a:ext cx="9587979" cy="1140312"/>
              </a:xfrm>
              <a:prstGeom prst="rect">
                <a:avLst/>
              </a:prstGeom>
            </p:spPr>
            <p:txBody>
              <a:bodyPr wrap="square">
                <a:spAutoFit/>
              </a:bodyPr>
              <a:lstStyle/>
              <a:p>
                <a:pPr lvl="0" algn="just">
                  <a:lnSpc>
                    <a:spcPct val="150000"/>
                  </a:lnSpc>
                  <a:spcAft>
                    <a:spcPts val="500"/>
                  </a:spcAft>
                  <a:defRPr/>
                </a:pPr>
                <a:r>
                  <a:rPr lang="en-US" sz="2400" dirty="0">
                    <a:solidFill>
                      <a:schemeClr val="tx1"/>
                    </a:solidFill>
                    <a:latin typeface="UTM Avo" panose="02040603050506020204" pitchFamily="18" charset="0"/>
                  </a:rPr>
                  <a:t>Ở Hình 66b, ta </a:t>
                </a:r>
                <a:r>
                  <a:rPr lang="en-US" sz="2400" dirty="0" err="1">
                    <a:solidFill>
                      <a:schemeClr val="tx1"/>
                    </a:solidFill>
                    <a:latin typeface="UTM Avo" panose="02040603050506020204" pitchFamily="18" charset="0"/>
                  </a:rPr>
                  <a:t>có</a:t>
                </a:r>
                <a:r>
                  <a:rPr lang="en-US" sz="2400" dirty="0">
                    <a:solidFill>
                      <a:schemeClr val="tx1"/>
                    </a:solidFill>
                    <a:latin typeface="UTM Avo" panose="02040603050506020204" pitchFamily="18" charset="0"/>
                  </a:rPr>
                  <a:t> </a:t>
                </a:r>
                <a14:m>
                  <m:oMath xmlns:m="http://schemas.openxmlformats.org/officeDocument/2006/math">
                    <m:acc>
                      <m:accPr>
                        <m:chr m:val="̂"/>
                        <m:ctrlP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rPr>
                        </m:ctrlPr>
                      </m:accPr>
                      <m:e>
                        <m: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rPr>
                          <m:t>𝑀</m:t>
                        </m:r>
                      </m:e>
                    </m:acc>
                    <m: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rPr>
                        </m:ctrlPr>
                      </m:accPr>
                      <m:e>
                        <m: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rPr>
                          <m:t>𝑁</m:t>
                        </m:r>
                      </m:e>
                    </m:acc>
                    <m: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rPr>
                      <m:t>, </m:t>
                    </m:r>
                    <m:acc>
                      <m:accPr>
                        <m:chr m:val="̂"/>
                        <m:ctrlP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rPr>
                        </m:ctrlPr>
                      </m:accPr>
                      <m:e>
                        <m: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rPr>
                          <m:t>𝑃</m:t>
                        </m:r>
                      </m:e>
                    </m:acc>
                    <m: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rPr>
                        </m:ctrlPr>
                      </m:accPr>
                      <m:e>
                        <m:r>
                          <a:rPr lang="en-US" sz="2400" i="1" kern="100">
                            <a:solidFill>
                              <a:schemeClr val="tx1"/>
                            </a:solidFill>
                            <a:latin typeface="Cambria Math" panose="02040503050406030204" pitchFamily="18" charset="0"/>
                            <a:ea typeface="Malgun Gothic" panose="020B0503020000020004" pitchFamily="34" charset="-127"/>
                            <a:cs typeface="Times New Roman" panose="02020603050405020304" pitchFamily="18" charset="0"/>
                          </a:rPr>
                          <m:t>𝑄</m:t>
                        </m:r>
                      </m:e>
                    </m:acc>
                  </m:oMath>
                </a14:m>
                <a:r>
                  <a:rPr lang="en-US" sz="2400" i="1" kern="100" dirty="0">
                    <a:solidFill>
                      <a:schemeClr val="tx1"/>
                    </a:solidFill>
                    <a:latin typeface="UTM Avo" panose="02040603050506020204" pitchFamily="18" charset="0"/>
                    <a:ea typeface="Malgun Gothic" panose="020B0503020000020004" pitchFamily="34" charset="-127"/>
                    <a:cs typeface="Times New Roman" panose="02020603050405020304" pitchFamily="18" charset="0"/>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không</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là</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góc</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vuông</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nên</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tứ</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giác</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i="1" kern="100" dirty="0">
                    <a:solidFill>
                      <a:schemeClr val="tx1"/>
                    </a:solidFill>
                    <a:latin typeface="Cambria Math" panose="02040503050406030204" pitchFamily="18" charset="0"/>
                    <a:ea typeface="Cambria Math" panose="02040503050406030204" pitchFamily="18" charset="0"/>
                    <a:cs typeface="Times New Roman" panose="02020603050405020304" pitchFamily="18" charset="0"/>
                  </a:rPr>
                  <a:t>MNPQ</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không</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phải</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là</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hình</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vuông</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rPr>
                  <a:t>.</a:t>
                </a:r>
                <a:endParaRPr lang="en-US" sz="2400" dirty="0">
                  <a:solidFill>
                    <a:schemeClr val="tx1"/>
                  </a:solidFill>
                  <a:latin typeface="UTM Avo" panose="02040603050506020204" pitchFamily="18" charset="0"/>
                </a:endParaRPr>
              </a:p>
            </p:txBody>
          </p:sp>
        </mc:Choice>
        <mc:Fallback xmlns="">
          <p:sp>
            <p:nvSpPr>
              <p:cNvPr id="5" name="Rectangle 4">
                <a:extLst>
                  <a:ext uri="{FF2B5EF4-FFF2-40B4-BE49-F238E27FC236}">
                    <a16:creationId xmlns:a16="http://schemas.microsoft.com/office/drawing/2014/main" id="{8852B0A2-80B0-D968-1ACB-1BFEFF206C6E}"/>
                  </a:ext>
                </a:extLst>
              </p:cNvPr>
              <p:cNvSpPr>
                <a:spLocks noRot="1" noChangeAspect="1" noMove="1" noResize="1" noEditPoints="1" noAdjustHandles="1" noChangeArrowheads="1" noChangeShapeType="1" noTextEdit="1"/>
              </p:cNvSpPr>
              <p:nvPr/>
            </p:nvSpPr>
            <p:spPr>
              <a:xfrm>
                <a:off x="587635" y="5066239"/>
                <a:ext cx="9587979" cy="1140312"/>
              </a:xfrm>
              <a:prstGeom prst="rect">
                <a:avLst/>
              </a:prstGeom>
              <a:blipFill>
                <a:blip r:embed="rId3"/>
                <a:stretch>
                  <a:fillRect l="-954" r="-1017" b="-12299"/>
                </a:stretch>
              </a:blipFill>
            </p:spPr>
            <p:txBody>
              <a:bodyPr/>
              <a:lstStyle/>
              <a:p>
                <a:r>
                  <a:rPr lang="en-US">
                    <a:noFill/>
                  </a:rPr>
                  <a:t> </a:t>
                </a:r>
              </a:p>
            </p:txBody>
          </p:sp>
        </mc:Fallback>
      </mc:AlternateContent>
      <p:sp>
        <p:nvSpPr>
          <p:cNvPr id="8" name="Rectangle 7">
            <a:extLst>
              <a:ext uri="{FF2B5EF4-FFF2-40B4-BE49-F238E27FC236}">
                <a16:creationId xmlns:a16="http://schemas.microsoft.com/office/drawing/2014/main" id="{EA90348C-F5AE-2746-C30B-7BFF4B178534}"/>
              </a:ext>
            </a:extLst>
          </p:cNvPr>
          <p:cNvSpPr/>
          <p:nvPr/>
        </p:nvSpPr>
        <p:spPr>
          <a:xfrm>
            <a:off x="565500" y="4632271"/>
            <a:ext cx="840295"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9" name="Picture 8">
            <a:extLst>
              <a:ext uri="{FF2B5EF4-FFF2-40B4-BE49-F238E27FC236}">
                <a16:creationId xmlns:a16="http://schemas.microsoft.com/office/drawing/2014/main" id="{BAD3606A-AAE2-51E7-4DFD-5FBDD20EC7E4}"/>
              </a:ext>
            </a:extLst>
          </p:cNvPr>
          <p:cNvPicPr>
            <a:picLocks noChangeAspect="1"/>
          </p:cNvPicPr>
          <p:nvPr/>
        </p:nvPicPr>
        <p:blipFill rotWithShape="1">
          <a:blip r:embed="rId4"/>
          <a:srcRect l="29076" r="27310"/>
          <a:stretch/>
        </p:blipFill>
        <p:spPr>
          <a:xfrm>
            <a:off x="10001250" y="4502492"/>
            <a:ext cx="1585913" cy="2045405"/>
          </a:xfrm>
          <a:prstGeom prst="rect">
            <a:avLst/>
          </a:prstGeom>
        </p:spPr>
      </p:pic>
      <p:pic>
        <p:nvPicPr>
          <p:cNvPr id="6" name="Picture 5">
            <a:extLst>
              <a:ext uri="{FF2B5EF4-FFF2-40B4-BE49-F238E27FC236}">
                <a16:creationId xmlns:a16="http://schemas.microsoft.com/office/drawing/2014/main" id="{36AD1268-0865-5129-B865-DD7241E3541D}"/>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t="18794"/>
          <a:stretch/>
        </p:blipFill>
        <p:spPr>
          <a:xfrm>
            <a:off x="1631090" y="2347783"/>
            <a:ext cx="8447903" cy="2551139"/>
          </a:xfrm>
          <a:prstGeom prst="rect">
            <a:avLst/>
          </a:prstGeom>
        </p:spPr>
      </p:pic>
    </p:spTree>
    <p:extLst>
      <p:ext uri="{BB962C8B-B14F-4D97-AF65-F5344CB8AC3E}">
        <p14:creationId xmlns:p14="http://schemas.microsoft.com/office/powerpoint/2010/main" val="27487928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EA8D71A-0E8D-BCF9-3FD1-8B7CD52882DB}"/>
              </a:ext>
            </a:extLst>
          </p:cNvPr>
          <p:cNvSpPr/>
          <p:nvPr/>
        </p:nvSpPr>
        <p:spPr>
          <a:xfrm>
            <a:off x="455518" y="1626174"/>
            <a:ext cx="11245945" cy="573234"/>
          </a:xfrm>
          <a:prstGeom prst="rect">
            <a:avLst/>
          </a:prstGeom>
        </p:spPr>
        <p:txBody>
          <a:bodyPr wrap="square">
            <a:spAutoFit/>
          </a:bodyPr>
          <a:lstStyle/>
          <a:p>
            <a:pPr>
              <a:lnSpc>
                <a:spcPct val="150000"/>
              </a:lnSpc>
              <a:buClrTx/>
              <a:buFontTx/>
              <a:buNone/>
            </a:pPr>
            <a:r>
              <a:rPr kumimoji="0" lang="vi-VN" sz="2400" b="1"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Ví dụ 1</a:t>
            </a:r>
            <a:r>
              <a:rPr lang="en-US" sz="2400" b="1"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en-US" sz="2400" dirty="0">
                <a:solidFill>
                  <a:prstClr val="black"/>
                </a:solidFill>
                <a:latin typeface="UTM Avo" panose="02040603050506020204" pitchFamily="18" charset="0"/>
              </a:rPr>
              <a:t> </a:t>
            </a:r>
            <a:r>
              <a:rPr lang="en-US" sz="2400" dirty="0">
                <a:solidFill>
                  <a:srgbClr val="000000"/>
                </a:solidFill>
                <a:latin typeface="UTM Avo" panose="02040603050506020204" pitchFamily="18" charset="0"/>
                <a:cs typeface="Arial" panose="020B0604020202020204" pitchFamily="34" charset="0"/>
                <a:sym typeface="Arial"/>
              </a:rPr>
              <a:t>Ở Hình 6, </a:t>
            </a:r>
            <a:r>
              <a:rPr lang="en-US" sz="2400" dirty="0" err="1">
                <a:solidFill>
                  <a:srgbClr val="000000"/>
                </a:solidFill>
                <a:latin typeface="UTM Avo" panose="02040603050506020204" pitchFamily="18" charset="0"/>
                <a:cs typeface="Arial" panose="020B0604020202020204" pitchFamily="34" charset="0"/>
                <a:sym typeface="Arial"/>
              </a:rPr>
              <a:t>tứ</a:t>
            </a:r>
            <a:r>
              <a:rPr lang="en-US" sz="2400" dirty="0">
                <a:solidFill>
                  <a:srgbClr val="000000"/>
                </a:solidFill>
                <a:latin typeface="UTM Avo" panose="02040603050506020204" pitchFamily="18" charset="0"/>
                <a:cs typeface="Arial" panose="020B0604020202020204" pitchFamily="34" charset="0"/>
                <a:sym typeface="Arial"/>
              </a:rPr>
              <a:t> </a:t>
            </a:r>
            <a:r>
              <a:rPr lang="en-US" sz="2400" dirty="0" err="1">
                <a:solidFill>
                  <a:srgbClr val="000000"/>
                </a:solidFill>
                <a:latin typeface="UTM Avo" panose="02040603050506020204" pitchFamily="18" charset="0"/>
                <a:cs typeface="Arial" panose="020B0604020202020204" pitchFamily="34" charset="0"/>
                <a:sym typeface="Arial"/>
              </a:rPr>
              <a:t>giác</a:t>
            </a:r>
            <a:r>
              <a:rPr lang="en-US" sz="2400" dirty="0">
                <a:solidFill>
                  <a:srgbClr val="000000"/>
                </a:solidFill>
                <a:latin typeface="UTM Avo" panose="02040603050506020204" pitchFamily="18" charset="0"/>
                <a:cs typeface="Arial" panose="020B0604020202020204" pitchFamily="34" charset="0"/>
                <a:sym typeface="Arial"/>
              </a:rPr>
              <a:t> </a:t>
            </a:r>
            <a:r>
              <a:rPr lang="en-US" sz="2400" dirty="0" err="1">
                <a:solidFill>
                  <a:srgbClr val="000000"/>
                </a:solidFill>
                <a:latin typeface="UTM Avo" panose="02040603050506020204" pitchFamily="18" charset="0"/>
                <a:cs typeface="Arial" panose="020B0604020202020204" pitchFamily="34" charset="0"/>
                <a:sym typeface="Arial"/>
              </a:rPr>
              <a:t>nào</a:t>
            </a:r>
            <a:r>
              <a:rPr lang="en-US" sz="2400" dirty="0">
                <a:solidFill>
                  <a:srgbClr val="000000"/>
                </a:solidFill>
                <a:latin typeface="UTM Avo" panose="02040603050506020204" pitchFamily="18" charset="0"/>
                <a:cs typeface="Arial" panose="020B0604020202020204" pitchFamily="34" charset="0"/>
                <a:sym typeface="Arial"/>
              </a:rPr>
              <a:t> </a:t>
            </a:r>
            <a:r>
              <a:rPr lang="en-US" sz="2400" dirty="0" err="1">
                <a:solidFill>
                  <a:srgbClr val="000000"/>
                </a:solidFill>
                <a:latin typeface="UTM Avo" panose="02040603050506020204" pitchFamily="18" charset="0"/>
                <a:cs typeface="Arial" panose="020B0604020202020204" pitchFamily="34" charset="0"/>
                <a:sym typeface="Arial"/>
              </a:rPr>
              <a:t>là</a:t>
            </a:r>
            <a:r>
              <a:rPr lang="en-US" sz="2400" dirty="0">
                <a:solidFill>
                  <a:srgbClr val="000000"/>
                </a:solidFill>
                <a:latin typeface="UTM Avo" panose="02040603050506020204" pitchFamily="18" charset="0"/>
                <a:cs typeface="Arial" panose="020B0604020202020204" pitchFamily="34" charset="0"/>
                <a:sym typeface="Arial"/>
              </a:rPr>
              <a:t> </a:t>
            </a:r>
            <a:r>
              <a:rPr lang="en-US" sz="2400" dirty="0" err="1">
                <a:solidFill>
                  <a:srgbClr val="000000"/>
                </a:solidFill>
                <a:latin typeface="UTM Avo" panose="02040603050506020204" pitchFamily="18" charset="0"/>
                <a:cs typeface="Arial" panose="020B0604020202020204" pitchFamily="34" charset="0"/>
                <a:sym typeface="Arial"/>
              </a:rPr>
              <a:t>hình</a:t>
            </a:r>
            <a:r>
              <a:rPr lang="en-US" sz="2400" dirty="0">
                <a:solidFill>
                  <a:srgbClr val="000000"/>
                </a:solidFill>
                <a:latin typeface="UTM Avo" panose="02040603050506020204" pitchFamily="18" charset="0"/>
                <a:cs typeface="Arial" panose="020B0604020202020204" pitchFamily="34" charset="0"/>
                <a:sym typeface="Arial"/>
              </a:rPr>
              <a:t> </a:t>
            </a:r>
            <a:r>
              <a:rPr lang="en-US" sz="2400" dirty="0" err="1">
                <a:solidFill>
                  <a:srgbClr val="000000"/>
                </a:solidFill>
                <a:latin typeface="UTM Avo" panose="02040603050506020204" pitchFamily="18" charset="0"/>
                <a:cs typeface="Arial" panose="020B0604020202020204" pitchFamily="34" charset="0"/>
                <a:sym typeface="Arial"/>
              </a:rPr>
              <a:t>vuông</a:t>
            </a:r>
            <a:r>
              <a:rPr lang="en-US" sz="2400" dirty="0">
                <a:solidFill>
                  <a:srgbClr val="000000"/>
                </a:solidFill>
                <a:latin typeface="UTM Avo" panose="02040603050506020204" pitchFamily="18" charset="0"/>
                <a:cs typeface="Arial" panose="020B0604020202020204" pitchFamily="34" charset="0"/>
                <a:sym typeface="Arial"/>
              </a:rPr>
              <a:t>? </a:t>
            </a:r>
            <a:r>
              <a:rPr lang="en-US" sz="2400" dirty="0" err="1">
                <a:solidFill>
                  <a:srgbClr val="000000"/>
                </a:solidFill>
                <a:latin typeface="UTM Avo" panose="02040603050506020204" pitchFamily="18" charset="0"/>
                <a:cs typeface="Arial" panose="020B0604020202020204" pitchFamily="34" charset="0"/>
                <a:sym typeface="Arial"/>
              </a:rPr>
              <a:t>Vì</a:t>
            </a:r>
            <a:r>
              <a:rPr lang="en-US" sz="2400" dirty="0">
                <a:solidFill>
                  <a:srgbClr val="000000"/>
                </a:solidFill>
                <a:latin typeface="UTM Avo" panose="02040603050506020204" pitchFamily="18" charset="0"/>
                <a:cs typeface="Arial" panose="020B0604020202020204" pitchFamily="34" charset="0"/>
                <a:sym typeface="Arial"/>
              </a:rPr>
              <a:t> </a:t>
            </a:r>
            <a:r>
              <a:rPr lang="en-US" sz="2400" dirty="0" err="1">
                <a:solidFill>
                  <a:srgbClr val="000000"/>
                </a:solidFill>
                <a:latin typeface="UTM Avo" panose="02040603050506020204" pitchFamily="18" charset="0"/>
                <a:cs typeface="Arial" panose="020B0604020202020204" pitchFamily="34" charset="0"/>
                <a:sym typeface="Arial"/>
              </a:rPr>
              <a:t>sao</a:t>
            </a:r>
            <a:r>
              <a:rPr lang="en-US" sz="2400" dirty="0">
                <a:solidFill>
                  <a:srgbClr val="000000"/>
                </a:solidFill>
                <a:latin typeface="UTM Avo" panose="02040603050506020204" pitchFamily="18" charset="0"/>
                <a:cs typeface="Arial" panose="020B0604020202020204" pitchFamily="34" charset="0"/>
                <a:sym typeface="Arial"/>
              </a:rPr>
              <a:t>?</a:t>
            </a:r>
            <a:endParaRPr lang="en-US" sz="2400" dirty="0">
              <a:solidFill>
                <a:prstClr val="black"/>
              </a:solidFill>
              <a:latin typeface="UTM Avo" panose="02040603050506020204" pitchFamily="18" charset="0"/>
            </a:endParaRP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8852B0A2-80B0-D968-1ACB-1BFEFF206C6E}"/>
                  </a:ext>
                </a:extLst>
              </p:cNvPr>
              <p:cNvSpPr/>
              <p:nvPr/>
            </p:nvSpPr>
            <p:spPr>
              <a:xfrm>
                <a:off x="587635" y="5066239"/>
                <a:ext cx="9587979" cy="1121846"/>
              </a:xfrm>
              <a:prstGeom prst="rect">
                <a:avLst/>
              </a:prstGeom>
            </p:spPr>
            <p:txBody>
              <a:bodyPr wrap="square">
                <a:spAutoFit/>
              </a:bodyPr>
              <a:lstStyle/>
              <a:p>
                <a:pPr lvl="0" algn="just">
                  <a:lnSpc>
                    <a:spcPct val="150000"/>
                  </a:lnSpc>
                  <a:spcAft>
                    <a:spcPts val="500"/>
                  </a:spcAft>
                  <a:defRPr/>
                </a:pPr>
                <a:r>
                  <a:rPr lang="en-US" sz="2400" dirty="0">
                    <a:solidFill>
                      <a:schemeClr val="tx1"/>
                    </a:solidFill>
                    <a:latin typeface="UTM Avo" panose="02040603050506020204" pitchFamily="18" charset="0"/>
                  </a:rPr>
                  <a:t>Ở Hình 66c, ta </a:t>
                </a:r>
                <a:r>
                  <a:rPr lang="en-US" sz="2400" dirty="0" err="1">
                    <a:solidFill>
                      <a:schemeClr val="tx1"/>
                    </a:solidFill>
                    <a:latin typeface="UTM Avo" panose="02040603050506020204" pitchFamily="18" charset="0"/>
                  </a:rPr>
                  <a:t>có</a:t>
                </a:r>
                <a:r>
                  <a:rPr lang="en-US" sz="2400" dirty="0">
                    <a:solidFill>
                      <a:schemeClr val="tx1"/>
                    </a:solidFill>
                    <a:latin typeface="UTM Avo" panose="02040603050506020204" pitchFamily="18" charset="0"/>
                  </a:rPr>
                  <a:t> </a:t>
                </a:r>
                <a:r>
                  <a:rPr lang="en-US" sz="2400" i="1" dirty="0">
                    <a:solidFill>
                      <a:schemeClr val="tx1"/>
                    </a:solidFill>
                    <a:latin typeface="Cambria Math" panose="02040503050406030204" pitchFamily="18" charset="0"/>
                    <a:ea typeface="Cambria Math" panose="02040503050406030204" pitchFamily="18" charset="0"/>
                  </a:rPr>
                  <a:t>GH </a:t>
                </a:r>
                <a14:m>
                  <m:oMath xmlns:m="http://schemas.openxmlformats.org/officeDocument/2006/math">
                    <m:r>
                      <a:rPr lang="en-US" sz="2400" i="1">
                        <a:solidFill>
                          <a:schemeClr val="tx1"/>
                        </a:solidFill>
                        <a:latin typeface="Cambria Math" panose="02040503050406030204" pitchFamily="18" charset="0"/>
                        <a:ea typeface="Cambria Math" panose="02040503050406030204" pitchFamily="18" charset="0"/>
                      </a:rPr>
                      <m:t>≠</m:t>
                    </m:r>
                  </m:oMath>
                </a14:m>
                <a:r>
                  <a:rPr lang="en-US" sz="2400" i="1" dirty="0">
                    <a:solidFill>
                      <a:schemeClr val="tx1"/>
                    </a:solidFill>
                    <a:latin typeface="Cambria Math" panose="02040503050406030204" pitchFamily="18" charset="0"/>
                    <a:ea typeface="Cambria Math" panose="02040503050406030204" pitchFamily="18" charset="0"/>
                  </a:rPr>
                  <a:t> HI </a:t>
                </a:r>
                <a:r>
                  <a:rPr lang="en-US" sz="2400" dirty="0">
                    <a:solidFill>
                      <a:schemeClr val="tx1"/>
                    </a:solidFill>
                    <a:latin typeface="UTM Avo" panose="02040603050506020204" pitchFamily="18" charset="0"/>
                  </a:rPr>
                  <a:t>(</a:t>
                </a:r>
                <a:r>
                  <a:rPr lang="en-US" sz="2400" dirty="0" err="1">
                    <a:solidFill>
                      <a:schemeClr val="tx1"/>
                    </a:solidFill>
                    <a:latin typeface="UTM Avo" panose="02040603050506020204" pitchFamily="18" charset="0"/>
                  </a:rPr>
                  <a:t>vì</a:t>
                </a:r>
                <a:r>
                  <a:rPr lang="en-US" sz="2400" dirty="0">
                    <a:solidFill>
                      <a:schemeClr val="tx1"/>
                    </a:solidFill>
                    <a:latin typeface="UTM Avo" panose="02040603050506020204" pitchFamily="18" charset="0"/>
                  </a:rPr>
                  <a:t> 3,2 cm </a:t>
                </a:r>
                <a14:m>
                  <m:oMath xmlns:m="http://schemas.openxmlformats.org/officeDocument/2006/math">
                    <m:r>
                      <a:rPr lang="en-US" sz="2400" i="1">
                        <a:solidFill>
                          <a:schemeClr val="tx1"/>
                        </a:solidFill>
                        <a:latin typeface="Cambria Math" panose="02040503050406030204" pitchFamily="18" charset="0"/>
                        <a:ea typeface="Cambria Math" panose="02040503050406030204" pitchFamily="18" charset="0"/>
                      </a:rPr>
                      <m:t>≠ </m:t>
                    </m:r>
                  </m:oMath>
                </a14:m>
                <a:r>
                  <a:rPr lang="en-US" sz="2400" dirty="0">
                    <a:solidFill>
                      <a:schemeClr val="tx1"/>
                    </a:solidFill>
                    <a:latin typeface="UTM Avo" panose="02040603050506020204" pitchFamily="18" charset="0"/>
                  </a:rPr>
                  <a:t> 3 cm)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nên</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tứ</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giác</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i="1" kern="100" dirty="0">
                    <a:solidFill>
                      <a:schemeClr val="tx1"/>
                    </a:solidFill>
                    <a:latin typeface="Cambria Math" panose="02040503050406030204" pitchFamily="18" charset="0"/>
                    <a:ea typeface="Cambria Math" panose="02040503050406030204" pitchFamily="18" charset="0"/>
                    <a:cs typeface="Times New Roman" panose="02020603050405020304" pitchFamily="18" charset="0"/>
                  </a:rPr>
                  <a:t>GHIK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không</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phải</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là</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hình</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vuông</a:t>
                </a:r>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rPr>
                  <a:t>.</a:t>
                </a:r>
                <a:endParaRPr lang="en-US" sz="2400" dirty="0">
                  <a:solidFill>
                    <a:schemeClr val="tx1"/>
                  </a:solidFill>
                  <a:latin typeface="UTM Avo" panose="02040603050506020204" pitchFamily="18" charset="0"/>
                </a:endParaRPr>
              </a:p>
            </p:txBody>
          </p:sp>
        </mc:Choice>
        <mc:Fallback xmlns="">
          <p:sp>
            <p:nvSpPr>
              <p:cNvPr id="5" name="Rectangle 4">
                <a:extLst>
                  <a:ext uri="{FF2B5EF4-FFF2-40B4-BE49-F238E27FC236}">
                    <a16:creationId xmlns:a16="http://schemas.microsoft.com/office/drawing/2014/main" id="{8852B0A2-80B0-D968-1ACB-1BFEFF206C6E}"/>
                  </a:ext>
                </a:extLst>
              </p:cNvPr>
              <p:cNvSpPr>
                <a:spLocks noRot="1" noChangeAspect="1" noMove="1" noResize="1" noEditPoints="1" noAdjustHandles="1" noChangeArrowheads="1" noChangeShapeType="1" noTextEdit="1"/>
              </p:cNvSpPr>
              <p:nvPr/>
            </p:nvSpPr>
            <p:spPr>
              <a:xfrm>
                <a:off x="587635" y="5066239"/>
                <a:ext cx="9587979" cy="1121846"/>
              </a:xfrm>
              <a:prstGeom prst="rect">
                <a:avLst/>
              </a:prstGeom>
              <a:blipFill>
                <a:blip r:embed="rId3"/>
                <a:stretch>
                  <a:fillRect l="-954" r="-1017" b="-11957"/>
                </a:stretch>
              </a:blipFill>
            </p:spPr>
            <p:txBody>
              <a:bodyPr/>
              <a:lstStyle/>
              <a:p>
                <a:r>
                  <a:rPr lang="en-US">
                    <a:noFill/>
                  </a:rPr>
                  <a:t> </a:t>
                </a:r>
              </a:p>
            </p:txBody>
          </p:sp>
        </mc:Fallback>
      </mc:AlternateContent>
      <p:sp>
        <p:nvSpPr>
          <p:cNvPr id="8" name="Rectangle 7">
            <a:extLst>
              <a:ext uri="{FF2B5EF4-FFF2-40B4-BE49-F238E27FC236}">
                <a16:creationId xmlns:a16="http://schemas.microsoft.com/office/drawing/2014/main" id="{EA90348C-F5AE-2746-C30B-7BFF4B178534}"/>
              </a:ext>
            </a:extLst>
          </p:cNvPr>
          <p:cNvSpPr/>
          <p:nvPr/>
        </p:nvSpPr>
        <p:spPr>
          <a:xfrm>
            <a:off x="565500" y="4632271"/>
            <a:ext cx="840295"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9" name="Picture 8">
            <a:extLst>
              <a:ext uri="{FF2B5EF4-FFF2-40B4-BE49-F238E27FC236}">
                <a16:creationId xmlns:a16="http://schemas.microsoft.com/office/drawing/2014/main" id="{BAD3606A-AAE2-51E7-4DFD-5FBDD20EC7E4}"/>
              </a:ext>
            </a:extLst>
          </p:cNvPr>
          <p:cNvPicPr>
            <a:picLocks noChangeAspect="1"/>
          </p:cNvPicPr>
          <p:nvPr/>
        </p:nvPicPr>
        <p:blipFill rotWithShape="1">
          <a:blip r:embed="rId4"/>
          <a:srcRect l="29076" r="27310"/>
          <a:stretch/>
        </p:blipFill>
        <p:spPr>
          <a:xfrm>
            <a:off x="10001250" y="4502492"/>
            <a:ext cx="1585913" cy="2045405"/>
          </a:xfrm>
          <a:prstGeom prst="rect">
            <a:avLst/>
          </a:prstGeom>
        </p:spPr>
      </p:pic>
      <p:pic>
        <p:nvPicPr>
          <p:cNvPr id="6" name="Picture 5">
            <a:extLst>
              <a:ext uri="{FF2B5EF4-FFF2-40B4-BE49-F238E27FC236}">
                <a16:creationId xmlns:a16="http://schemas.microsoft.com/office/drawing/2014/main" id="{36AD1268-0865-5129-B865-DD7241E3541D}"/>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t="18794"/>
          <a:stretch/>
        </p:blipFill>
        <p:spPr>
          <a:xfrm>
            <a:off x="1631090" y="2347783"/>
            <a:ext cx="8447903" cy="2551139"/>
          </a:xfrm>
          <a:prstGeom prst="rect">
            <a:avLst/>
          </a:prstGeom>
        </p:spPr>
      </p:pic>
    </p:spTree>
    <p:extLst>
      <p:ext uri="{BB962C8B-B14F-4D97-AF65-F5344CB8AC3E}">
        <p14:creationId xmlns:p14="http://schemas.microsoft.com/office/powerpoint/2010/main" val="16776344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597;p41">
            <a:extLst>
              <a:ext uri="{FF2B5EF4-FFF2-40B4-BE49-F238E27FC236}">
                <a16:creationId xmlns:a16="http://schemas.microsoft.com/office/drawing/2014/main" id="{9F23500F-0984-5F6C-5602-D25B66AE593C}"/>
              </a:ext>
            </a:extLst>
          </p:cNvPr>
          <p:cNvSpPr txBox="1">
            <a:spLocks/>
          </p:cNvSpPr>
          <p:nvPr/>
        </p:nvSpPr>
        <p:spPr>
          <a:xfrm>
            <a:off x="3548667" y="3069307"/>
            <a:ext cx="6454514" cy="10785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0"/>
              </a:spcAft>
              <a:buClr>
                <a:schemeClr val="dk1"/>
              </a:buClr>
              <a:buSzPts val="3600"/>
              <a:buFont typeface="Kumbh Sans"/>
              <a:buNone/>
              <a:defRPr sz="5000" b="1" i="0" u="none" strike="noStrike" cap="none">
                <a:solidFill>
                  <a:schemeClr val="dk1"/>
                </a:solidFill>
                <a:latin typeface="Kumbh Sans"/>
                <a:ea typeface="Kumbh Sans"/>
                <a:cs typeface="Kumbh Sans"/>
                <a:sym typeface="Kumbh Sans"/>
              </a:defRPr>
            </a:lvl1pPr>
            <a:lvl2pPr marR="0" lvl="1"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2pPr>
            <a:lvl3pPr marR="0" lvl="2"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3pPr>
            <a:lvl4pPr marR="0" lvl="3"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4pPr>
            <a:lvl5pPr marR="0" lvl="4"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5pPr>
            <a:lvl6pPr marR="0" lvl="5"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6pPr>
            <a:lvl7pPr marR="0" lvl="6"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7pPr>
            <a:lvl8pPr marR="0" lvl="7"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8pPr>
            <a:lvl9pPr marR="0" lvl="8"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9pPr>
          </a:lstStyle>
          <a:p>
            <a:pPr marL="0" lvl="0" indent="0" algn="ctr" rtl="0">
              <a:lnSpc>
                <a:spcPct val="150000"/>
              </a:lnSpc>
              <a:spcBef>
                <a:spcPts val="0"/>
              </a:spcBef>
              <a:spcAft>
                <a:spcPts val="0"/>
              </a:spcAft>
              <a:buNone/>
            </a:pPr>
            <a:r>
              <a:rPr lang="en-US" sz="6000" dirty="0">
                <a:latin typeface="UTM Avo" panose="02040603050506020204" pitchFamily="18" charset="0"/>
              </a:rPr>
              <a:t>TÍNH CHẤT</a:t>
            </a:r>
          </a:p>
        </p:txBody>
      </p:sp>
      <p:sp>
        <p:nvSpPr>
          <p:cNvPr id="5" name="Google Shape;598;p41">
            <a:extLst>
              <a:ext uri="{FF2B5EF4-FFF2-40B4-BE49-F238E27FC236}">
                <a16:creationId xmlns:a16="http://schemas.microsoft.com/office/drawing/2014/main" id="{5AC655D4-4F89-E31E-A515-DBE229EB1210}"/>
              </a:ext>
            </a:extLst>
          </p:cNvPr>
          <p:cNvSpPr txBox="1">
            <a:spLocks/>
          </p:cNvSpPr>
          <p:nvPr/>
        </p:nvSpPr>
        <p:spPr>
          <a:xfrm>
            <a:off x="2890731" y="2817111"/>
            <a:ext cx="1104363" cy="1069089"/>
          </a:xfrm>
          <a:prstGeom prst="rect">
            <a:avLst/>
          </a:prstGeom>
          <a:solidFill>
            <a:srgbClr val="EFA329"/>
          </a:solidFill>
          <a:ln w="38100" cap="rnd" cmpd="sng">
            <a:solidFill>
              <a:srgbClr val="EFA329"/>
            </a:solidFill>
            <a:prstDash val="solid"/>
            <a:round/>
            <a:headEnd type="none" w="sm" len="sm"/>
            <a:tailEnd type="none" w="sm" len="sm"/>
          </a:ln>
          <a:effectLst>
            <a:outerShdw blurRad="57150" dist="19050" dir="5400000" algn="bl" rotWithShape="0">
              <a:srgbClr val="242424">
                <a:alpha val="50000"/>
              </a:srgbClr>
            </a:outerShdw>
          </a:effectLst>
        </p:spPr>
        <p:txBody>
          <a:bodyPr spcFirstLastPara="1" wrap="square" lIns="91425" tIns="228600" rIns="91425" bIns="91425" anchor="ctr" anchorCtr="0">
            <a:noAutofit/>
          </a:bodyPr>
          <a:lstStyle>
            <a:defPPr marR="0" lvl="0" algn="l" rtl="0">
              <a:lnSpc>
                <a:spcPct val="100000"/>
              </a:lnSpc>
              <a:spcBef>
                <a:spcPts val="0"/>
              </a:spcBef>
              <a:spcAft>
                <a:spcPts val="0"/>
              </a:spcAft>
            </a:defPPr>
            <a:lvl1pPr marR="0" lvl="0" algn="ctr" rtl="0">
              <a:lnSpc>
                <a:spcPct val="115000"/>
              </a:lnSpc>
              <a:spcBef>
                <a:spcPts val="0"/>
              </a:spcBef>
              <a:spcAft>
                <a:spcPts val="0"/>
              </a:spcAft>
              <a:buClr>
                <a:schemeClr val="lt1"/>
              </a:buClr>
              <a:buSzPts val="6000"/>
              <a:buFont typeface="Kumbh Sans"/>
              <a:buNone/>
              <a:defRPr sz="7000" b="1" i="0" u="none" strike="noStrike" cap="none">
                <a:solidFill>
                  <a:schemeClr val="lt2"/>
                </a:solidFill>
                <a:latin typeface="Kumbh Sans"/>
                <a:ea typeface="Kumbh Sans"/>
                <a:cs typeface="Kumbh Sans"/>
                <a:sym typeface="Kumbh Sans"/>
              </a:defRPr>
            </a:lvl1pPr>
            <a:lvl2pPr marR="0" lvl="1"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2pPr>
            <a:lvl3pPr marR="0" lvl="2"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3pPr>
            <a:lvl4pPr marR="0" lvl="3"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4pPr>
            <a:lvl5pPr marR="0" lvl="4"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5pPr>
            <a:lvl6pPr marR="0" lvl="5"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6pPr>
            <a:lvl7pPr marR="0" lvl="6"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7pPr>
            <a:lvl8pPr marR="0" lvl="7"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8pPr>
            <a:lvl9pPr marR="0" lvl="8"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9pPr>
          </a:lstStyle>
          <a:p>
            <a:pPr marL="0" marR="0" lvl="0" indent="0" algn="ctr" defTabSz="914400" rtl="0" eaLnBrk="1" fontAlgn="auto" latinLnBrk="0" hangingPunct="1">
              <a:lnSpc>
                <a:spcPct val="115000"/>
              </a:lnSpc>
              <a:spcBef>
                <a:spcPts val="0"/>
              </a:spcBef>
              <a:spcAft>
                <a:spcPts val="0"/>
              </a:spcAft>
              <a:buClr>
                <a:srgbClr val="242424"/>
              </a:buClr>
              <a:buSzPts val="6000"/>
              <a:buFont typeface="Kumbh Sans"/>
              <a:buNone/>
              <a:tabLst/>
              <a:defRPr/>
            </a:pPr>
            <a:r>
              <a:rPr kumimoji="0" lang="en-US" sz="5000" b="1" i="0" u="none" strike="noStrike" kern="0" cap="none" spc="0" normalizeH="0" baseline="0" noProof="0" dirty="0">
                <a:ln>
                  <a:noFill/>
                </a:ln>
                <a:solidFill>
                  <a:srgbClr val="FFFFFF"/>
                </a:solidFill>
                <a:effectLst/>
                <a:uLnTx/>
                <a:uFillTx/>
                <a:latin typeface="UTM Avo" panose="02040603050506020204" pitchFamily="18" charset="0"/>
                <a:sym typeface="Kumbh Sans"/>
              </a:rPr>
              <a:t>II.</a:t>
            </a:r>
          </a:p>
        </p:txBody>
      </p:sp>
    </p:spTree>
    <p:extLst>
      <p:ext uri="{BB962C8B-B14F-4D97-AF65-F5344CB8AC3E}">
        <p14:creationId xmlns:p14="http://schemas.microsoft.com/office/powerpoint/2010/main" val="296498029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Hình chữ nhật: Góc Tròn 16">
            <a:extLst>
              <a:ext uri="{FF2B5EF4-FFF2-40B4-BE49-F238E27FC236}">
                <a16:creationId xmlns:a16="http://schemas.microsoft.com/office/drawing/2014/main" id="{38A44AFF-FA05-41D9-A98E-0AF776578714}"/>
              </a:ext>
            </a:extLst>
          </p:cNvPr>
          <p:cNvSpPr/>
          <p:nvPr/>
        </p:nvSpPr>
        <p:spPr>
          <a:xfrm>
            <a:off x="552451" y="1737199"/>
            <a:ext cx="1016000" cy="558800"/>
          </a:xfrm>
          <a:prstGeom prst="roundRect">
            <a:avLst/>
          </a:prstGeom>
          <a:solidFill>
            <a:srgbClr val="E7AF60"/>
          </a:solidFill>
          <a:ln>
            <a:solidFill>
              <a:srgbClr val="E7AF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Arial" panose="020B0604020202020204" pitchFamily="34" charset="0"/>
              </a:rPr>
              <a:t>HĐ2</a:t>
            </a:r>
          </a:p>
        </p:txBody>
      </p:sp>
      <p:sp>
        <p:nvSpPr>
          <p:cNvPr id="4" name="Hộp Văn bản 18">
            <a:extLst>
              <a:ext uri="{FF2B5EF4-FFF2-40B4-BE49-F238E27FC236}">
                <a16:creationId xmlns:a16="http://schemas.microsoft.com/office/drawing/2014/main" id="{62A2D88C-50E5-4507-BCE5-DD7864A98BFD}"/>
              </a:ext>
            </a:extLst>
          </p:cNvPr>
          <p:cNvSpPr txBox="1"/>
          <p:nvPr/>
        </p:nvSpPr>
        <p:spPr>
          <a:xfrm>
            <a:off x="1733550" y="1576762"/>
            <a:ext cx="9659379" cy="1121846"/>
          </a:xfrm>
          <a:prstGeom prst="rect">
            <a:avLst/>
          </a:prstGeom>
          <a:noFill/>
        </p:spPr>
        <p:txBody>
          <a:bodyPr wrap="square" rtlCol="0">
            <a:spAutoFit/>
          </a:bodyPr>
          <a:lstStyle/>
          <a:p>
            <a:pPr lvl="0" algn="just">
              <a:lnSpc>
                <a:spcPct val="150000"/>
              </a:lnSpc>
            </a:pPr>
            <a:r>
              <a:rPr lang="vi-VN" sz="2400" dirty="0">
                <a:solidFill>
                  <a:prstClr val="black"/>
                </a:solidFill>
                <a:latin typeface="UTM Avo" panose="02040603050506020204" pitchFamily="18" charset="0"/>
                <a:cs typeface="Arial" panose="020B0604020202020204" pitchFamily="34" charset="0"/>
              </a:rPr>
              <a:t>a) Mỗi hình vuông có là một hình chữ nhật hay không?</a:t>
            </a:r>
          </a:p>
          <a:p>
            <a:pPr lvl="0" algn="just">
              <a:lnSpc>
                <a:spcPct val="150000"/>
              </a:lnSpc>
            </a:pPr>
            <a:r>
              <a:rPr lang="vi-VN" sz="2400" dirty="0">
                <a:solidFill>
                  <a:prstClr val="black"/>
                </a:solidFill>
                <a:latin typeface="UTM Avo" panose="02040603050506020204" pitchFamily="18" charset="0"/>
                <a:cs typeface="Arial" panose="020B0604020202020204" pitchFamily="34" charset="0"/>
              </a:rPr>
              <a:t>b) Mỗi hình vuông có là một hình thoi hay không?</a:t>
            </a:r>
          </a:p>
        </p:txBody>
      </p:sp>
      <p:grpSp>
        <p:nvGrpSpPr>
          <p:cNvPr id="17" name="Group 16">
            <a:extLst>
              <a:ext uri="{FF2B5EF4-FFF2-40B4-BE49-F238E27FC236}">
                <a16:creationId xmlns:a16="http://schemas.microsoft.com/office/drawing/2014/main" id="{18770908-98CE-7349-DC41-D07753D01545}"/>
              </a:ext>
            </a:extLst>
          </p:cNvPr>
          <p:cNvGrpSpPr/>
          <p:nvPr/>
        </p:nvGrpSpPr>
        <p:grpSpPr>
          <a:xfrm>
            <a:off x="558750" y="4611910"/>
            <a:ext cx="10507450" cy="1672039"/>
            <a:chOff x="798003" y="1310226"/>
            <a:chExt cx="7733239" cy="2515870"/>
          </a:xfrm>
        </p:grpSpPr>
        <p:grpSp>
          <p:nvGrpSpPr>
            <p:cNvPr id="18" name="Group 17">
              <a:extLst>
                <a:ext uri="{FF2B5EF4-FFF2-40B4-BE49-F238E27FC236}">
                  <a16:creationId xmlns:a16="http://schemas.microsoft.com/office/drawing/2014/main" id="{BF7D90FF-E078-7645-BFD3-CA64E532AF7B}"/>
                </a:ext>
              </a:extLst>
            </p:cNvPr>
            <p:cNvGrpSpPr/>
            <p:nvPr/>
          </p:nvGrpSpPr>
          <p:grpSpPr>
            <a:xfrm>
              <a:off x="798003" y="1310226"/>
              <a:ext cx="7733239" cy="2053148"/>
              <a:chOff x="1329707" y="1313392"/>
              <a:chExt cx="3364800" cy="2321100"/>
            </a:xfrm>
          </p:grpSpPr>
          <p:sp>
            <p:nvSpPr>
              <p:cNvPr id="20" name="Google Shape;388;p32">
                <a:extLst>
                  <a:ext uri="{FF2B5EF4-FFF2-40B4-BE49-F238E27FC236}">
                    <a16:creationId xmlns:a16="http://schemas.microsoft.com/office/drawing/2014/main" id="{A3B2939C-6451-FC6E-0C2A-0794FA81B878}"/>
                  </a:ext>
                </a:extLst>
              </p:cNvPr>
              <p:cNvSpPr/>
              <p:nvPr/>
            </p:nvSpPr>
            <p:spPr>
              <a:xfrm>
                <a:off x="1329707" y="1313392"/>
                <a:ext cx="3364800" cy="2312400"/>
              </a:xfrm>
              <a:prstGeom prst="rect">
                <a:avLst/>
              </a:prstGeom>
              <a:solidFill>
                <a:srgbClr val="C7EB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dirty="0">
                  <a:latin typeface="UTM Avo" panose="02040603050506020204" pitchFamily="18" charset="0"/>
                </a:endParaRPr>
              </a:p>
            </p:txBody>
          </p:sp>
          <p:sp>
            <p:nvSpPr>
              <p:cNvPr id="21" name="Google Shape;389;p32">
                <a:extLst>
                  <a:ext uri="{FF2B5EF4-FFF2-40B4-BE49-F238E27FC236}">
                    <a16:creationId xmlns:a16="http://schemas.microsoft.com/office/drawing/2014/main" id="{6D20A1F9-C6FD-30BC-4544-5B2C50B3804B}"/>
                  </a:ext>
                </a:extLst>
              </p:cNvPr>
              <p:cNvSpPr/>
              <p:nvPr/>
            </p:nvSpPr>
            <p:spPr>
              <a:xfrm>
                <a:off x="1329707" y="1322092"/>
                <a:ext cx="3364800" cy="23124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dirty="0">
                  <a:latin typeface="UTM Avo" panose="02040603050506020204" pitchFamily="18" charset="0"/>
                </a:endParaRPr>
              </a:p>
            </p:txBody>
          </p:sp>
        </p:grpSp>
        <p:sp>
          <p:nvSpPr>
            <p:cNvPr id="19" name="Rectangle 18">
              <a:extLst>
                <a:ext uri="{FF2B5EF4-FFF2-40B4-BE49-F238E27FC236}">
                  <a16:creationId xmlns:a16="http://schemas.microsoft.com/office/drawing/2014/main" id="{41176C8D-B24C-3BEB-B907-00DACC88983B}"/>
                </a:ext>
              </a:extLst>
            </p:cNvPr>
            <p:cNvSpPr/>
            <p:nvPr/>
          </p:nvSpPr>
          <p:spPr>
            <a:xfrm>
              <a:off x="850591" y="1377323"/>
              <a:ext cx="7532112" cy="2448773"/>
            </a:xfrm>
            <a:prstGeom prst="rect">
              <a:avLst/>
            </a:prstGeom>
          </p:spPr>
          <p:txBody>
            <a:bodyPr wrap="square">
              <a:spAutoFit/>
            </a:bodyPr>
            <a:lstStyle/>
            <a:p>
              <a:pPr algn="just">
                <a:lnSpc>
                  <a:spcPct val="150000"/>
                </a:lnSpc>
              </a:pPr>
              <a:r>
                <a:rPr lang="en-US" sz="2400" b="1" i="1" dirty="0" err="1">
                  <a:solidFill>
                    <a:srgbClr val="C00000"/>
                  </a:solidFill>
                  <a:latin typeface="UTM Avo" panose="02040603050506020204" pitchFamily="18" charset="0"/>
                  <a:ea typeface="Arial" panose="020B0604020202020204" pitchFamily="34" charset="0"/>
                  <a:cs typeface="Times New Roman" panose="02020603050405020304" pitchFamily="18" charset="0"/>
                </a:rPr>
                <a:t>Nhận</a:t>
              </a:r>
              <a:r>
                <a:rPr lang="en-US" sz="2400" b="1" i="1" dirty="0">
                  <a:solidFill>
                    <a:srgbClr val="C00000"/>
                  </a:solidFill>
                  <a:latin typeface="UTM Avo" panose="02040603050506020204" pitchFamily="18" charset="0"/>
                  <a:ea typeface="Arial" panose="020B0604020202020204" pitchFamily="34" charset="0"/>
                  <a:cs typeface="Times New Roman" panose="02020603050405020304" pitchFamily="18" charset="0"/>
                </a:rPr>
                <a:t> </a:t>
              </a:r>
              <a:r>
                <a:rPr lang="en-US" sz="2400" b="1" i="1" dirty="0" err="1">
                  <a:solidFill>
                    <a:srgbClr val="C00000"/>
                  </a:solidFill>
                  <a:latin typeface="UTM Avo" panose="02040603050506020204" pitchFamily="18" charset="0"/>
                  <a:ea typeface="Arial" panose="020B0604020202020204" pitchFamily="34" charset="0"/>
                  <a:cs typeface="Times New Roman" panose="02020603050405020304" pitchFamily="18" charset="0"/>
                </a:rPr>
                <a:t>xét</a:t>
              </a:r>
              <a:r>
                <a:rPr lang="en-US" sz="2400" b="1" i="1" dirty="0">
                  <a:solidFill>
                    <a:srgbClr val="C00000"/>
                  </a:solidFill>
                  <a:latin typeface="UTM Avo" panose="02040603050506020204" pitchFamily="18" charset="0"/>
                  <a:ea typeface="Arial" panose="020B0604020202020204" pitchFamily="34" charset="0"/>
                  <a:cs typeface="Times New Roman" panose="02020603050405020304" pitchFamily="18" charset="0"/>
                </a:rPr>
                <a:t>: </a:t>
              </a:r>
            </a:p>
            <a:p>
              <a:pPr algn="just">
                <a:lnSpc>
                  <a:spcPct val="150000"/>
                </a:lnSpc>
              </a:pPr>
              <a:r>
                <a:rPr lang="en-US" sz="2400" dirty="0" err="1">
                  <a:latin typeface="UTM Avo" panose="02040603050506020204" pitchFamily="18" charset="0"/>
                  <a:ea typeface="Arial" panose="020B0604020202020204" pitchFamily="34" charset="0"/>
                  <a:cs typeface="Times New Roman" panose="02020603050405020304" pitchFamily="18" charset="0"/>
                </a:rPr>
                <a:t>Hình</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vuông</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có</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tất</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cả</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các</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tính</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chất</a:t>
              </a:r>
              <a:r>
                <a:rPr lang="en-US" sz="2400" dirty="0">
                  <a:latin typeface="UTM Avo" panose="02040603050506020204" pitchFamily="18" charset="0"/>
                  <a:ea typeface="Arial" panose="020B0604020202020204" pitchFamily="34" charset="0"/>
                  <a:cs typeface="Times New Roman" panose="02020603050405020304" pitchFamily="18" charset="0"/>
                </a:rPr>
                <a:t> của </a:t>
              </a:r>
              <a:r>
                <a:rPr lang="en-US" sz="2400" dirty="0" err="1">
                  <a:latin typeface="UTM Avo" panose="02040603050506020204" pitchFamily="18" charset="0"/>
                  <a:ea typeface="Arial" panose="020B0604020202020204" pitchFamily="34" charset="0"/>
                  <a:cs typeface="Times New Roman" panose="02020603050405020304" pitchFamily="18" charset="0"/>
                </a:rPr>
                <a:t>hình</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chữ</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nhật</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và</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hình</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thoi</a:t>
              </a:r>
              <a:r>
                <a:rPr lang="en-US" sz="2400" dirty="0">
                  <a:latin typeface="UTM Avo" panose="02040603050506020204" pitchFamily="18" charset="0"/>
                  <a:ea typeface="Arial" panose="020B0604020202020204" pitchFamily="34" charset="0"/>
                  <a:cs typeface="Times New Roman" panose="02020603050405020304" pitchFamily="18" charset="0"/>
                </a:rPr>
                <a:t>.</a:t>
              </a:r>
            </a:p>
          </p:txBody>
        </p:sp>
      </p:grpSp>
      <p:sp>
        <p:nvSpPr>
          <p:cNvPr id="3" name="Rectangle 2">
            <a:extLst>
              <a:ext uri="{FF2B5EF4-FFF2-40B4-BE49-F238E27FC236}">
                <a16:creationId xmlns:a16="http://schemas.microsoft.com/office/drawing/2014/main" id="{92212B03-9A9A-795A-D892-FCDD820A5BC3}"/>
              </a:ext>
            </a:extLst>
          </p:cNvPr>
          <p:cNvSpPr/>
          <p:nvPr/>
        </p:nvSpPr>
        <p:spPr>
          <a:xfrm>
            <a:off x="132724" y="2759156"/>
            <a:ext cx="158005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2400" b="1" u="sng" strike="noStrike" kern="1200" cap="none" spc="0" normalizeH="0" baseline="0" noProof="0" dirty="0">
                <a:ln>
                  <a:noFill/>
                </a:ln>
                <a:effectLst/>
                <a:uLnTx/>
                <a:uFillTx/>
                <a:latin typeface="UTM Avo" panose="02040603050506020204" pitchFamily="18" charset="0"/>
                <a:ea typeface="+mn-ea"/>
                <a:sym typeface="Arial"/>
              </a:rPr>
              <a:t>Giải:</a:t>
            </a:r>
            <a:endParaRPr kumimoji="0" lang="en-US" sz="2400" b="1" u="sng" strike="noStrike" kern="1200" cap="none" spc="0" normalizeH="0" baseline="0" noProof="0" dirty="0">
              <a:ln>
                <a:noFill/>
              </a:ln>
              <a:effectLst/>
              <a:uLnTx/>
              <a:uFillTx/>
              <a:latin typeface="Calibri"/>
              <a:ea typeface="+mn-ea"/>
              <a:sym typeface="Arial"/>
            </a:endParaRPr>
          </a:p>
        </p:txBody>
      </p:sp>
      <p:sp>
        <p:nvSpPr>
          <p:cNvPr id="5" name="Rectangle 4">
            <a:extLst>
              <a:ext uri="{FF2B5EF4-FFF2-40B4-BE49-F238E27FC236}">
                <a16:creationId xmlns:a16="http://schemas.microsoft.com/office/drawing/2014/main" id="{E7CE0B83-5AC0-5786-90EE-6C55F4BB7750}"/>
              </a:ext>
            </a:extLst>
          </p:cNvPr>
          <p:cNvSpPr/>
          <p:nvPr/>
        </p:nvSpPr>
        <p:spPr>
          <a:xfrm>
            <a:off x="497738" y="3094336"/>
            <a:ext cx="9387667" cy="1121846"/>
          </a:xfrm>
          <a:prstGeom prst="rect">
            <a:avLst/>
          </a:prstGeom>
        </p:spPr>
        <p:txBody>
          <a:bodyPr wrap="square">
            <a:spAutoFit/>
          </a:bodyPr>
          <a:lstStyle/>
          <a:p>
            <a:pPr>
              <a:lnSpc>
                <a:spcPct val="150000"/>
              </a:lnSpc>
            </a:pPr>
            <a:r>
              <a:rPr lang="en-US" sz="2400" dirty="0">
                <a:latin typeface="UTM Avo" panose="02040603050506020204" pitchFamily="18" charset="0"/>
                <a:ea typeface="Arial" panose="020B0604020202020204" pitchFamily="34" charset="0"/>
                <a:cs typeface="Times New Roman" panose="02020603050405020304" pitchFamily="18" charset="0"/>
              </a:rPr>
              <a:t>a) </a:t>
            </a:r>
            <a:r>
              <a:rPr lang="en-US" sz="2400" dirty="0" err="1">
                <a:latin typeface="UTM Avo" panose="02040603050506020204" pitchFamily="18" charset="0"/>
                <a:ea typeface="Arial" panose="020B0604020202020204" pitchFamily="34" charset="0"/>
                <a:cs typeface="Times New Roman" panose="02020603050405020304" pitchFamily="18" charset="0"/>
              </a:rPr>
              <a:t>Mỗi</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hình</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vuông</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là</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một</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hình</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chữ</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nhật</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vì</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có</a:t>
            </a:r>
            <a:r>
              <a:rPr lang="en-US" sz="2400" dirty="0">
                <a:latin typeface="UTM Avo" panose="02040603050506020204" pitchFamily="18" charset="0"/>
                <a:ea typeface="Arial" panose="020B0604020202020204" pitchFamily="34" charset="0"/>
                <a:cs typeface="Times New Roman" panose="02020603050405020304" pitchFamily="18" charset="0"/>
              </a:rPr>
              <a:t> 4 </a:t>
            </a:r>
            <a:r>
              <a:rPr lang="en-US" sz="2400" dirty="0" err="1">
                <a:latin typeface="UTM Avo" panose="02040603050506020204" pitchFamily="18" charset="0"/>
                <a:ea typeface="Arial" panose="020B0604020202020204" pitchFamily="34" charset="0"/>
                <a:cs typeface="Times New Roman" panose="02020603050405020304" pitchFamily="18" charset="0"/>
              </a:rPr>
              <a:t>góc</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vuông</a:t>
            </a:r>
            <a:r>
              <a:rPr lang="en-US" sz="2400" dirty="0">
                <a:latin typeface="UTM Avo" panose="02040603050506020204" pitchFamily="18" charset="0"/>
                <a:ea typeface="Arial" panose="020B0604020202020204" pitchFamily="34" charset="0"/>
                <a:cs typeface="Times New Roman" panose="02020603050405020304" pitchFamily="18" charset="0"/>
              </a:rPr>
              <a:t>.</a:t>
            </a:r>
          </a:p>
          <a:p>
            <a:pPr>
              <a:lnSpc>
                <a:spcPct val="150000"/>
              </a:lnSpc>
            </a:pPr>
            <a:r>
              <a:rPr lang="en-US" sz="2400" dirty="0">
                <a:latin typeface="UTM Avo" panose="02040603050506020204" pitchFamily="18" charset="0"/>
                <a:ea typeface="Arial" panose="020B0604020202020204" pitchFamily="34" charset="0"/>
                <a:cs typeface="Times New Roman" panose="02020603050405020304" pitchFamily="18" charset="0"/>
              </a:rPr>
              <a:t>b) </a:t>
            </a:r>
            <a:r>
              <a:rPr lang="en-US" sz="2400" dirty="0" err="1">
                <a:latin typeface="UTM Avo" panose="02040603050506020204" pitchFamily="18" charset="0"/>
                <a:ea typeface="Arial" panose="020B0604020202020204" pitchFamily="34" charset="0"/>
                <a:cs typeface="Times New Roman" panose="02020603050405020304" pitchFamily="18" charset="0"/>
              </a:rPr>
              <a:t>Mỗi</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hình</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vuông</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là</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một</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hình</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thoi</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vì</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có</a:t>
            </a:r>
            <a:r>
              <a:rPr lang="en-US" sz="2400" dirty="0">
                <a:latin typeface="UTM Avo" panose="02040603050506020204" pitchFamily="18" charset="0"/>
                <a:ea typeface="Arial" panose="020B0604020202020204" pitchFamily="34" charset="0"/>
                <a:cs typeface="Times New Roman" panose="02020603050405020304" pitchFamily="18" charset="0"/>
              </a:rPr>
              <a:t> 4 </a:t>
            </a:r>
            <a:r>
              <a:rPr lang="en-US" sz="2400" dirty="0" err="1">
                <a:latin typeface="UTM Avo" panose="02040603050506020204" pitchFamily="18" charset="0"/>
                <a:ea typeface="Arial" panose="020B0604020202020204" pitchFamily="34" charset="0"/>
                <a:cs typeface="Times New Roman" panose="02020603050405020304" pitchFamily="18" charset="0"/>
              </a:rPr>
              <a:t>cạnh</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bằng</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nhau</a:t>
            </a:r>
            <a:r>
              <a:rPr lang="en-US" sz="2400" dirty="0">
                <a:latin typeface="UTM Avo" panose="02040603050506020204" pitchFamily="18" charset="0"/>
                <a:ea typeface="Arial" panose="020B0604020202020204" pitchFamily="34" charset="0"/>
                <a:cs typeface="Times New Roman" panose="02020603050405020304" pitchFamily="18" charset="0"/>
              </a:rPr>
              <a:t>.</a:t>
            </a:r>
          </a:p>
        </p:txBody>
      </p:sp>
    </p:spTree>
    <p:extLst>
      <p:ext uri="{BB962C8B-B14F-4D97-AF65-F5344CB8AC3E}">
        <p14:creationId xmlns:p14="http://schemas.microsoft.com/office/powerpoint/2010/main" val="17908197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500"/>
                                        <p:tgtEl>
                                          <p:spTgt spid="5">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Effect transition="in" filter="fade">
                                      <p:cBhvr>
                                        <p:cTn id="25" dur="500"/>
                                        <p:tgtEl>
                                          <p:spTgt spid="5">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circle(in)">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entagon 6">
            <a:extLst>
              <a:ext uri="{FF2B5EF4-FFF2-40B4-BE49-F238E27FC236}">
                <a16:creationId xmlns:a16="http://schemas.microsoft.com/office/drawing/2014/main" id="{D03E57E1-B7ED-499F-9DBF-6EAC54A979E7}"/>
              </a:ext>
            </a:extLst>
          </p:cNvPr>
          <p:cNvSpPr/>
          <p:nvPr/>
        </p:nvSpPr>
        <p:spPr>
          <a:xfrm>
            <a:off x="381000" y="1795236"/>
            <a:ext cx="2686050" cy="611068"/>
          </a:xfrm>
          <a:prstGeom prst="homePlat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b="1" dirty="0">
                <a:solidFill>
                  <a:prstClr val="black"/>
                </a:solidFill>
                <a:latin typeface="UTM Avo" panose="02040603050506020204" pitchFamily="18" charset="0"/>
                <a:cs typeface="Arial" panose="020B0604020202020204" pitchFamily="34" charset="0"/>
              </a:rPr>
              <a:t>ĐỊNH LÍ</a:t>
            </a:r>
          </a:p>
        </p:txBody>
      </p:sp>
      <p:grpSp>
        <p:nvGrpSpPr>
          <p:cNvPr id="2" name="Group 1">
            <a:extLst>
              <a:ext uri="{FF2B5EF4-FFF2-40B4-BE49-F238E27FC236}">
                <a16:creationId xmlns:a16="http://schemas.microsoft.com/office/drawing/2014/main" id="{684980C9-4B4F-5D30-9477-9F075572B090}"/>
              </a:ext>
            </a:extLst>
          </p:cNvPr>
          <p:cNvGrpSpPr/>
          <p:nvPr/>
        </p:nvGrpSpPr>
        <p:grpSpPr>
          <a:xfrm>
            <a:off x="381000" y="2568945"/>
            <a:ext cx="10820423" cy="3912537"/>
            <a:chOff x="798003" y="1317922"/>
            <a:chExt cx="7869157" cy="2547322"/>
          </a:xfrm>
        </p:grpSpPr>
        <p:grpSp>
          <p:nvGrpSpPr>
            <p:cNvPr id="8" name="Group 7">
              <a:extLst>
                <a:ext uri="{FF2B5EF4-FFF2-40B4-BE49-F238E27FC236}">
                  <a16:creationId xmlns:a16="http://schemas.microsoft.com/office/drawing/2014/main" id="{C6436B20-319F-51ED-B06C-0B62E2753D36}"/>
                </a:ext>
              </a:extLst>
            </p:cNvPr>
            <p:cNvGrpSpPr/>
            <p:nvPr/>
          </p:nvGrpSpPr>
          <p:grpSpPr>
            <a:xfrm>
              <a:off x="798003" y="1317922"/>
              <a:ext cx="7869157" cy="2097764"/>
              <a:chOff x="1329707" y="1322092"/>
              <a:chExt cx="3423939" cy="2371539"/>
            </a:xfrm>
          </p:grpSpPr>
          <p:sp>
            <p:nvSpPr>
              <p:cNvPr id="10" name="Google Shape;388;p32">
                <a:extLst>
                  <a:ext uri="{FF2B5EF4-FFF2-40B4-BE49-F238E27FC236}">
                    <a16:creationId xmlns:a16="http://schemas.microsoft.com/office/drawing/2014/main" id="{43D1F6CE-C2D6-B099-48CF-D08AB6FCDB6E}"/>
                  </a:ext>
                </a:extLst>
              </p:cNvPr>
              <p:cNvSpPr/>
              <p:nvPr/>
            </p:nvSpPr>
            <p:spPr>
              <a:xfrm>
                <a:off x="1388846" y="1381231"/>
                <a:ext cx="3364800" cy="2312400"/>
              </a:xfrm>
              <a:prstGeom prst="rect">
                <a:avLst/>
              </a:prstGeom>
              <a:solidFill>
                <a:schemeClr val="accent3">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 name="Google Shape;389;p32">
                <a:extLst>
                  <a:ext uri="{FF2B5EF4-FFF2-40B4-BE49-F238E27FC236}">
                    <a16:creationId xmlns:a16="http://schemas.microsoft.com/office/drawing/2014/main" id="{E9F011C6-C748-DD40-5869-8BA7C235A22E}"/>
                  </a:ext>
                </a:extLst>
              </p:cNvPr>
              <p:cNvSpPr/>
              <p:nvPr/>
            </p:nvSpPr>
            <p:spPr>
              <a:xfrm>
                <a:off x="1329707" y="1322092"/>
                <a:ext cx="3364800" cy="23124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grpSp>
        <p:sp>
          <p:nvSpPr>
            <p:cNvPr id="9" name="Rectangle 8">
              <a:extLst>
                <a:ext uri="{FF2B5EF4-FFF2-40B4-BE49-F238E27FC236}">
                  <a16:creationId xmlns:a16="http://schemas.microsoft.com/office/drawing/2014/main" id="{56439149-FD8B-E6E5-2D98-4072DB9B1C59}"/>
                </a:ext>
              </a:extLst>
            </p:cNvPr>
            <p:cNvSpPr/>
            <p:nvPr/>
          </p:nvSpPr>
          <p:spPr>
            <a:xfrm>
              <a:off x="996324" y="1430405"/>
              <a:ext cx="7322069" cy="2434839"/>
            </a:xfrm>
            <a:prstGeom prst="rect">
              <a:avLst/>
            </a:prstGeom>
          </p:spPr>
          <p:txBody>
            <a:bodyPr wrap="square">
              <a:spAutoFit/>
            </a:bodyPr>
            <a:lstStyle/>
            <a:p>
              <a:pPr algn="just">
                <a:lnSpc>
                  <a:spcPct val="150000"/>
                </a:lnSpc>
              </a:pPr>
              <a:r>
                <a:rPr lang="vi-VN" sz="2400" dirty="0">
                  <a:latin typeface="UTM Avo" panose="02040603050506020204" pitchFamily="18" charset="0"/>
                  <a:ea typeface="Arial" panose="020B0604020202020204" pitchFamily="34" charset="0"/>
                  <a:cs typeface="Times New Roman" panose="02020603050405020304" pitchFamily="18" charset="0"/>
                </a:rPr>
                <a:t>Trong một hình vuông:</a:t>
              </a:r>
            </a:p>
            <a:p>
              <a:pPr algn="just">
                <a:lnSpc>
                  <a:spcPct val="150000"/>
                </a:lnSpc>
              </a:pPr>
              <a:r>
                <a:rPr lang="vi-VN" sz="2400" dirty="0">
                  <a:latin typeface="UTM Avo" panose="02040603050506020204" pitchFamily="18" charset="0"/>
                  <a:ea typeface="Arial" panose="020B0604020202020204" pitchFamily="34" charset="0"/>
                  <a:cs typeface="Times New Roman" panose="02020603050405020304" pitchFamily="18" charset="0"/>
                </a:rPr>
                <a:t>a) Các cạnh đối song song;</a:t>
              </a:r>
            </a:p>
            <a:p>
              <a:pPr algn="just">
                <a:lnSpc>
                  <a:spcPct val="150000"/>
                </a:lnSpc>
              </a:pPr>
              <a:r>
                <a:rPr lang="vi-VN" sz="2400" dirty="0">
                  <a:latin typeface="UTM Avo" panose="02040603050506020204" pitchFamily="18" charset="0"/>
                  <a:ea typeface="Arial" panose="020B0604020202020204" pitchFamily="34" charset="0"/>
                  <a:cs typeface="Times New Roman" panose="02020603050405020304" pitchFamily="18" charset="0"/>
                </a:rPr>
                <a:t>b) Hai đường chéo bằng nhau, vuông góc với nhau và cắt nhau ở trung điểm của mỗi đường.</a:t>
              </a:r>
            </a:p>
            <a:p>
              <a:pPr algn="just">
                <a:lnSpc>
                  <a:spcPct val="150000"/>
                </a:lnSpc>
              </a:pPr>
              <a:r>
                <a:rPr lang="vi-VN" sz="2400" dirty="0">
                  <a:latin typeface="UTM Avo" panose="02040603050506020204" pitchFamily="18" charset="0"/>
                  <a:ea typeface="Arial" panose="020B0604020202020204" pitchFamily="34" charset="0"/>
                  <a:cs typeface="Times New Roman" panose="02020603050405020304" pitchFamily="18" charset="0"/>
                </a:rPr>
                <a:t>c) Hai đường chéo là các đường phân giác của góc ở đỉnh</a:t>
              </a:r>
              <a:r>
                <a:rPr lang="vi-VN" sz="2100" dirty="0">
                  <a:latin typeface="UTM Avo" panose="02040603050506020204" pitchFamily="18" charset="0"/>
                  <a:ea typeface="Arial" panose="020B0604020202020204" pitchFamily="34" charset="0"/>
                  <a:cs typeface="Times New Roman" panose="02020603050405020304" pitchFamily="18" charset="0"/>
                </a:rPr>
                <a:t>.</a:t>
              </a:r>
            </a:p>
          </p:txBody>
        </p:sp>
      </p:grpSp>
    </p:spTree>
    <p:extLst>
      <p:ext uri="{BB962C8B-B14F-4D97-AF65-F5344CB8AC3E}">
        <p14:creationId xmlns:p14="http://schemas.microsoft.com/office/powerpoint/2010/main" val="25677722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E468B1-49C1-C061-A3D9-48228D2B839D}"/>
              </a:ext>
            </a:extLst>
          </p:cNvPr>
          <p:cNvSpPr/>
          <p:nvPr/>
        </p:nvSpPr>
        <p:spPr>
          <a:xfrm>
            <a:off x="455518" y="1626174"/>
            <a:ext cx="11245945" cy="1036117"/>
          </a:xfrm>
          <a:prstGeom prst="rect">
            <a:avLst/>
          </a:prstGeom>
        </p:spPr>
        <p:txBody>
          <a:bodyPr wrap="square">
            <a:spAutoFit/>
          </a:bodyPr>
          <a:lstStyle/>
          <a:p>
            <a:pPr>
              <a:lnSpc>
                <a:spcPct val="150000"/>
              </a:lnSpc>
            </a:pPr>
            <a:r>
              <a:rPr kumimoji="0" lang="vi-VN" sz="2200" b="1"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Ví dụ </a:t>
            </a:r>
            <a:r>
              <a:rPr kumimoji="0" lang="en-US" sz="2200" b="1"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2</a:t>
            </a:r>
            <a:r>
              <a:rPr lang="en-US" sz="2200" b="1"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en-US" sz="2200" dirty="0">
                <a:solidFill>
                  <a:prstClr val="black"/>
                </a:solidFill>
                <a:latin typeface="UTM Avo" panose="02040603050506020204" pitchFamily="18" charset="0"/>
              </a:rPr>
              <a:t> </a:t>
            </a:r>
            <a:r>
              <a:rPr lang="vi-VN" sz="2200" dirty="0">
                <a:solidFill>
                  <a:prstClr val="black"/>
                </a:solidFill>
                <a:latin typeface="UTM Avo" panose="02040603050506020204" pitchFamily="18" charset="0"/>
                <a:ea typeface="Calibri" panose="020F0502020204030204" pitchFamily="34" charset="0"/>
                <a:cs typeface="Times New Roman" panose="02020603050405020304" pitchFamily="18" charset="0"/>
              </a:rPr>
              <a:t>Cho hình vuông ABCD có hai đường chéo AC và BD cắt nhau tại O. Chứng minh các tam giác OAB, OBC, OCD, ODA là những tam giác vuông cân.</a:t>
            </a:r>
            <a:endParaRPr lang="en-US" sz="2200" dirty="0">
              <a:solidFill>
                <a:prstClr val="black"/>
              </a:solidFill>
              <a:latin typeface="UTM Avo" panose="02040603050506020204" pitchFamily="18" charset="0"/>
            </a:endParaRPr>
          </a:p>
        </p:txBody>
      </p:sp>
      <p:sp>
        <p:nvSpPr>
          <p:cNvPr id="6" name="Rectangle 5">
            <a:extLst>
              <a:ext uri="{FF2B5EF4-FFF2-40B4-BE49-F238E27FC236}">
                <a16:creationId xmlns:a16="http://schemas.microsoft.com/office/drawing/2014/main" id="{6734C37E-54B6-ED50-7424-C7E599F78725}"/>
              </a:ext>
            </a:extLst>
          </p:cNvPr>
          <p:cNvSpPr/>
          <p:nvPr/>
        </p:nvSpPr>
        <p:spPr>
          <a:xfrm>
            <a:off x="482023" y="2787484"/>
            <a:ext cx="784189" cy="430887"/>
          </a:xfrm>
          <a:prstGeom prst="rect">
            <a:avLst/>
          </a:prstGeom>
        </p:spPr>
        <p:txBody>
          <a:bodyPr wrap="none">
            <a:spAutoFit/>
          </a:bodyPr>
          <a:lstStyle/>
          <a:p>
            <a:pPr lvl="0" algn="ctr">
              <a:defRPr/>
            </a:pPr>
            <a:r>
              <a:rPr lang="en-US" sz="2200" b="1" dirty="0" err="1">
                <a:latin typeface="UTM Avo" panose="02040603050506020204" pitchFamily="18" charset="0"/>
                <a:cs typeface="Arial" panose="020B0604020202020204" pitchFamily="34" charset="0"/>
              </a:rPr>
              <a:t>Giải</a:t>
            </a:r>
            <a:endParaRPr lang="en-US" sz="2200" b="1" dirty="0">
              <a:latin typeface="UTM Avo" panose="02040603050506020204" pitchFamily="18" charset="0"/>
              <a:cs typeface="Arial" panose="020B0604020202020204" pitchFamily="34" charset="0"/>
            </a:endParaRPr>
          </a:p>
        </p:txBody>
      </p:sp>
      <p:sp>
        <p:nvSpPr>
          <p:cNvPr id="7" name="Rectangle 6">
            <a:extLst>
              <a:ext uri="{FF2B5EF4-FFF2-40B4-BE49-F238E27FC236}">
                <a16:creationId xmlns:a16="http://schemas.microsoft.com/office/drawing/2014/main" id="{CD39AF42-6300-9A9E-7FA7-AA178316C834}"/>
              </a:ext>
            </a:extLst>
          </p:cNvPr>
          <p:cNvSpPr/>
          <p:nvPr/>
        </p:nvSpPr>
        <p:spPr>
          <a:xfrm>
            <a:off x="464659" y="3171591"/>
            <a:ext cx="7684259" cy="3067443"/>
          </a:xfrm>
          <a:prstGeom prst="rect">
            <a:avLst/>
          </a:prstGeom>
        </p:spPr>
        <p:txBody>
          <a:bodyPr wrap="square">
            <a:spAutoFit/>
          </a:bodyPr>
          <a:lstStyle/>
          <a:p>
            <a:pPr>
              <a:lnSpc>
                <a:spcPct val="150000"/>
              </a:lnSpc>
              <a:buClrTx/>
              <a:buFontTx/>
              <a:buNone/>
            </a:pPr>
            <a:r>
              <a:rPr lang="vi-VN" sz="2200" dirty="0">
                <a:solidFill>
                  <a:prstClr val="black"/>
                </a:solidFill>
                <a:latin typeface="UTM Avo" panose="02040603050506020204" pitchFamily="18" charset="0"/>
              </a:rPr>
              <a:t>Do </a:t>
            </a:r>
            <a:r>
              <a:rPr lang="vi-VN" sz="2200" i="1" dirty="0">
                <a:solidFill>
                  <a:prstClr val="black"/>
                </a:solidFill>
                <a:latin typeface="Cambria Math" panose="02040503050406030204" pitchFamily="18" charset="0"/>
                <a:ea typeface="Cambria Math" panose="02040503050406030204" pitchFamily="18" charset="0"/>
              </a:rPr>
              <a:t>ABCD</a:t>
            </a:r>
            <a:r>
              <a:rPr lang="vi-VN" sz="2200" dirty="0">
                <a:solidFill>
                  <a:prstClr val="black"/>
                </a:solidFill>
                <a:latin typeface="UTM Avo" panose="02040603050506020204" pitchFamily="18" charset="0"/>
              </a:rPr>
              <a:t> là hình vuông nên </a:t>
            </a:r>
            <a:r>
              <a:rPr lang="vi-VN" sz="2200" i="1" dirty="0">
                <a:solidFill>
                  <a:prstClr val="black"/>
                </a:solidFill>
                <a:latin typeface="Cambria Math" panose="02040503050406030204" pitchFamily="18" charset="0"/>
                <a:ea typeface="Cambria Math" panose="02040503050406030204" pitchFamily="18" charset="0"/>
              </a:rPr>
              <a:t>AC = BD, AC⊥ BD, AC </a:t>
            </a:r>
            <a:r>
              <a:rPr lang="vi-VN" sz="2200" dirty="0">
                <a:solidFill>
                  <a:prstClr val="black"/>
                </a:solidFill>
                <a:latin typeface="UTM Avo" panose="02040603050506020204" pitchFamily="18" charset="0"/>
              </a:rPr>
              <a:t>và </a:t>
            </a:r>
            <a:r>
              <a:rPr lang="vi-VN" sz="2200" i="1" dirty="0">
                <a:solidFill>
                  <a:prstClr val="black"/>
                </a:solidFill>
                <a:latin typeface="Cambria Math" panose="02040503050406030204" pitchFamily="18" charset="0"/>
                <a:ea typeface="Cambria Math" panose="02040503050406030204" pitchFamily="18" charset="0"/>
              </a:rPr>
              <a:t>BD</a:t>
            </a:r>
            <a:r>
              <a:rPr lang="vi-VN" sz="2200" dirty="0">
                <a:solidFill>
                  <a:prstClr val="black"/>
                </a:solidFill>
                <a:latin typeface="UTM Avo" panose="02040603050506020204" pitchFamily="18" charset="0"/>
              </a:rPr>
              <a:t> cắt nhau tại trung điểm </a:t>
            </a:r>
            <a:r>
              <a:rPr lang="vi-VN" sz="2200" i="1" dirty="0">
                <a:solidFill>
                  <a:prstClr val="black"/>
                </a:solidFill>
                <a:latin typeface="Cambria Math" panose="02040503050406030204" pitchFamily="18" charset="0"/>
                <a:ea typeface="Cambria Math" panose="02040503050406030204" pitchFamily="18" charset="0"/>
              </a:rPr>
              <a:t>O</a:t>
            </a:r>
            <a:r>
              <a:rPr lang="vi-VN" sz="2200" dirty="0">
                <a:solidFill>
                  <a:prstClr val="black"/>
                </a:solidFill>
                <a:latin typeface="UTM Avo" panose="02040603050506020204" pitchFamily="18" charset="0"/>
              </a:rPr>
              <a:t> của mỗi đường.</a:t>
            </a:r>
          </a:p>
          <a:p>
            <a:pPr>
              <a:lnSpc>
                <a:spcPct val="150000"/>
              </a:lnSpc>
              <a:buClrTx/>
              <a:buFontTx/>
              <a:buNone/>
            </a:pPr>
            <a:r>
              <a:rPr lang="vi-VN" sz="2200" dirty="0">
                <a:solidFill>
                  <a:prstClr val="black"/>
                </a:solidFill>
                <a:latin typeface="UTM Avo" panose="02040603050506020204" pitchFamily="18" charset="0"/>
              </a:rPr>
              <a:t>Suy ra các tam giác </a:t>
            </a:r>
            <a:r>
              <a:rPr lang="vi-VN" sz="2200" i="1" dirty="0">
                <a:solidFill>
                  <a:prstClr val="black"/>
                </a:solidFill>
                <a:latin typeface="Cambria Math" panose="02040503050406030204" pitchFamily="18" charset="0"/>
                <a:ea typeface="Cambria Math" panose="02040503050406030204" pitchFamily="18" charset="0"/>
              </a:rPr>
              <a:t>OAB, OBC, OCD, ODA </a:t>
            </a:r>
            <a:r>
              <a:rPr lang="vi-VN" sz="2200" dirty="0">
                <a:solidFill>
                  <a:prstClr val="black"/>
                </a:solidFill>
                <a:latin typeface="UTM Avo" panose="02040603050506020204" pitchFamily="18" charset="0"/>
              </a:rPr>
              <a:t>là những tam giác vuông tại </a:t>
            </a:r>
            <a:r>
              <a:rPr lang="vi-VN" sz="2200" i="1" dirty="0">
                <a:solidFill>
                  <a:prstClr val="black"/>
                </a:solidFill>
                <a:latin typeface="Cambria Math" panose="02040503050406030204" pitchFamily="18" charset="0"/>
                <a:ea typeface="Cambria Math" panose="02040503050406030204" pitchFamily="18" charset="0"/>
              </a:rPr>
              <a:t>O</a:t>
            </a:r>
            <a:r>
              <a:rPr lang="vi-VN" sz="2200" dirty="0">
                <a:solidFill>
                  <a:prstClr val="black"/>
                </a:solidFill>
                <a:latin typeface="UTM Avo" panose="02040603050506020204" pitchFamily="18" charset="0"/>
              </a:rPr>
              <a:t> và </a:t>
            </a:r>
            <a:r>
              <a:rPr lang="vi-VN" sz="2200" i="1" dirty="0">
                <a:solidFill>
                  <a:prstClr val="black"/>
                </a:solidFill>
                <a:latin typeface="Cambria Math" panose="02040503050406030204" pitchFamily="18" charset="0"/>
                <a:ea typeface="Cambria Math" panose="02040503050406030204" pitchFamily="18" charset="0"/>
              </a:rPr>
              <a:t>OA = OB = OC = OD</a:t>
            </a:r>
            <a:r>
              <a:rPr lang="vi-VN" sz="2200" dirty="0">
                <a:solidFill>
                  <a:prstClr val="black"/>
                </a:solidFill>
                <a:latin typeface="UTM Avo" panose="02040603050506020204" pitchFamily="18" charset="0"/>
              </a:rPr>
              <a:t>.</a:t>
            </a:r>
          </a:p>
          <a:p>
            <a:pPr>
              <a:lnSpc>
                <a:spcPct val="150000"/>
              </a:lnSpc>
              <a:buClrTx/>
              <a:buFontTx/>
              <a:buNone/>
            </a:pPr>
            <a:r>
              <a:rPr lang="vi-VN" sz="2200" dirty="0">
                <a:solidFill>
                  <a:prstClr val="black"/>
                </a:solidFill>
                <a:latin typeface="UTM Avo" panose="02040603050506020204" pitchFamily="18" charset="0"/>
              </a:rPr>
              <a:t>Do đó các tam giác </a:t>
            </a:r>
            <a:r>
              <a:rPr lang="vi-VN" sz="2200" i="1" dirty="0">
                <a:solidFill>
                  <a:prstClr val="black"/>
                </a:solidFill>
                <a:latin typeface="Cambria Math" panose="02040503050406030204" pitchFamily="18" charset="0"/>
                <a:ea typeface="Cambria Math" panose="02040503050406030204" pitchFamily="18" charset="0"/>
              </a:rPr>
              <a:t>OAB, OBC, OCD, ODA </a:t>
            </a:r>
            <a:r>
              <a:rPr lang="vi-VN" sz="2200" dirty="0">
                <a:solidFill>
                  <a:prstClr val="black"/>
                </a:solidFill>
                <a:latin typeface="UTM Avo" panose="02040603050506020204" pitchFamily="18" charset="0"/>
              </a:rPr>
              <a:t>là những tam giác vuông cân.</a:t>
            </a:r>
          </a:p>
        </p:txBody>
      </p:sp>
      <p:pic>
        <p:nvPicPr>
          <p:cNvPr id="12" name="Picture 11">
            <a:extLst>
              <a:ext uri="{FF2B5EF4-FFF2-40B4-BE49-F238E27FC236}">
                <a16:creationId xmlns:a16="http://schemas.microsoft.com/office/drawing/2014/main" id="{E438E8C1-D722-6392-CB31-69B2597290A3}"/>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69426" r="3311"/>
          <a:stretch/>
        </p:blipFill>
        <p:spPr>
          <a:xfrm>
            <a:off x="8241956" y="2905382"/>
            <a:ext cx="3323968" cy="3543300"/>
          </a:xfrm>
          <a:prstGeom prst="rect">
            <a:avLst/>
          </a:prstGeom>
        </p:spPr>
      </p:pic>
    </p:spTree>
    <p:extLst>
      <p:ext uri="{BB962C8B-B14F-4D97-AF65-F5344CB8AC3E}">
        <p14:creationId xmlns:p14="http://schemas.microsoft.com/office/powerpoint/2010/main" val="21807580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907308-6F44-8E1C-2930-1D0E5E763FE4}"/>
              </a:ext>
            </a:extLst>
          </p:cNvPr>
          <p:cNvSpPr/>
          <p:nvPr/>
        </p:nvSpPr>
        <p:spPr>
          <a:xfrm>
            <a:off x="455518" y="1626174"/>
            <a:ext cx="11245945" cy="573234"/>
          </a:xfrm>
          <a:prstGeom prst="rect">
            <a:avLst/>
          </a:prstGeom>
        </p:spPr>
        <p:txBody>
          <a:bodyPr wrap="square">
            <a:spAutoFit/>
          </a:bodyPr>
          <a:lstStyle/>
          <a:p>
            <a:pPr lvl="0">
              <a:lnSpc>
                <a:spcPct val="150000"/>
              </a:lnSpc>
              <a:buClrTx/>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Luyện</a:t>
            </a:r>
            <a:r>
              <a:rPr kumimoji="0" lang="en-US" sz="2400" b="1" i="0" u="none" strike="noStrike" kern="1200" cap="none" spc="0" normalizeH="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1200" cap="none" spc="0" normalizeH="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tập</a:t>
            </a:r>
            <a:r>
              <a:rPr kumimoji="0" lang="en-US" sz="2400" b="1" i="0" u="none" strike="noStrike" kern="1200" cap="none" spc="0" normalizeH="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vi-VN" sz="2400" b="1"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1</a:t>
            </a:r>
            <a:r>
              <a:rPr lang="en-US" sz="2400" b="1"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en-US" sz="2400" dirty="0">
                <a:solidFill>
                  <a:prstClr val="black"/>
                </a:solidFill>
                <a:latin typeface="UTM Avo" panose="02040603050506020204" pitchFamily="18" charset="0"/>
              </a:rPr>
              <a:t> Cho </a:t>
            </a:r>
            <a:r>
              <a:rPr lang="en-US" sz="2400" dirty="0" err="1">
                <a:solidFill>
                  <a:prstClr val="black"/>
                </a:solidFill>
                <a:latin typeface="UTM Avo" panose="02040603050506020204" pitchFamily="18" charset="0"/>
              </a:rPr>
              <a:t>hình</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vuông</a:t>
            </a:r>
            <a:r>
              <a:rPr lang="en-US" sz="2400" dirty="0">
                <a:solidFill>
                  <a:prstClr val="black"/>
                </a:solidFill>
                <a:latin typeface="UTM Avo" panose="02040603050506020204" pitchFamily="18" charset="0"/>
              </a:rPr>
              <a:t> </a:t>
            </a:r>
            <a:r>
              <a:rPr lang="en-US" sz="2400" i="1" dirty="0">
                <a:solidFill>
                  <a:prstClr val="black"/>
                </a:solidFill>
                <a:latin typeface="Cambria Math" panose="02040503050406030204" pitchFamily="18" charset="0"/>
                <a:ea typeface="Cambria Math" panose="02040503050406030204" pitchFamily="18" charset="0"/>
              </a:rPr>
              <a:t>ABCD</a:t>
            </a:r>
            <a:r>
              <a:rPr lang="en-US" sz="2400" dirty="0">
                <a:solidFill>
                  <a:prstClr val="black"/>
                </a:solidFill>
                <a:latin typeface="UTM Avo" panose="02040603050506020204" pitchFamily="18" charset="0"/>
              </a:rPr>
              <a:t>. Tính </a:t>
            </a:r>
            <a:r>
              <a:rPr lang="en-US" sz="2400" dirty="0" err="1">
                <a:solidFill>
                  <a:prstClr val="black"/>
                </a:solidFill>
                <a:latin typeface="UTM Avo" panose="02040603050506020204" pitchFamily="18" charset="0"/>
              </a:rPr>
              <a:t>số</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đo</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các</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góc</a:t>
            </a:r>
            <a:r>
              <a:rPr lang="en-US" sz="2400" dirty="0">
                <a:solidFill>
                  <a:prstClr val="black"/>
                </a:solidFill>
                <a:latin typeface="UTM Avo" panose="02040603050506020204" pitchFamily="18" charset="0"/>
              </a:rPr>
              <a:t> </a:t>
            </a:r>
            <a:r>
              <a:rPr lang="en-US" sz="2400" i="1" dirty="0">
                <a:solidFill>
                  <a:prstClr val="black"/>
                </a:solidFill>
                <a:latin typeface="Cambria Math" panose="02040503050406030204" pitchFamily="18" charset="0"/>
                <a:ea typeface="Cambria Math" panose="02040503050406030204" pitchFamily="18" charset="0"/>
              </a:rPr>
              <a:t>CAB, DAC</a:t>
            </a:r>
            <a:r>
              <a:rPr lang="en-US" sz="2400" dirty="0">
                <a:solidFill>
                  <a:prstClr val="black"/>
                </a:solidFill>
                <a:latin typeface="UTM Avo" panose="02040603050506020204" pitchFamily="18" charset="0"/>
              </a:rPr>
              <a:t>.</a:t>
            </a: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2792694E-954F-7594-B0E4-AEFCA2CBEFE7}"/>
                  </a:ext>
                </a:extLst>
              </p:cNvPr>
              <p:cNvSpPr/>
              <p:nvPr/>
            </p:nvSpPr>
            <p:spPr>
              <a:xfrm>
                <a:off x="455518" y="2969246"/>
                <a:ext cx="8150397" cy="1527085"/>
              </a:xfrm>
              <a:prstGeom prst="rect">
                <a:avLst/>
              </a:prstGeom>
            </p:spPr>
            <p:txBody>
              <a:bodyPr wrap="square">
                <a:spAutoFit/>
              </a:bodyPr>
              <a:lstStyle/>
              <a:p>
                <a:pPr>
                  <a:lnSpc>
                    <a:spcPct val="150000"/>
                  </a:lnSpc>
                  <a:spcBef>
                    <a:spcPts val="300"/>
                  </a:spcBef>
                  <a:spcAft>
                    <a:spcPts val="300"/>
                  </a:spcAft>
                </a:pPr>
                <a:r>
                  <a:rPr lang="en-US" sz="2400" kern="100" dirty="0">
                    <a:latin typeface="UTM Avo" panose="02040603050506020204" pitchFamily="18" charset="0"/>
                    <a:ea typeface="Calibri" panose="020F0502020204030204" pitchFamily="34" charset="0"/>
                    <a:cs typeface="Times New Roman" panose="02020603050405020304" pitchFamily="18" charset="0"/>
                  </a:rPr>
                  <a:t>Do </a:t>
                </a:r>
                <a14:m>
                  <m:oMath xmlns:m="http://schemas.openxmlformats.org/officeDocument/2006/math">
                    <m:r>
                      <m:rPr>
                        <m:sty m:val="p"/>
                      </m:rPr>
                      <a:rPr lang="en-US" sz="2400" kern="100">
                        <a:latin typeface="Cambria Math" panose="02040503050406030204" pitchFamily="18" charset="0"/>
                        <a:ea typeface="Calibri" panose="020F0502020204030204" pitchFamily="34" charset="0"/>
                        <a:cs typeface="Times New Roman" panose="02020603050405020304" pitchFamily="18" charset="0"/>
                      </a:rPr>
                      <m:t>ABCD</m:t>
                    </m:r>
                  </m:oMath>
                </a14:m>
                <a:r>
                  <a:rPr lang="en-US" sz="24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400" kern="100" dirty="0" err="1">
                    <a:latin typeface="UTM Avo" panose="02040603050506020204" pitchFamily="18" charset="0"/>
                    <a:ea typeface="Malgun Gothic" panose="020B0503020000020004" pitchFamily="34" charset="-127"/>
                    <a:cs typeface="Times New Roman" panose="02020603050405020304" pitchFamily="18" charset="0"/>
                  </a:rPr>
                  <a:t>là</a:t>
                </a:r>
                <a:r>
                  <a:rPr lang="en-US" sz="24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400" kern="100" dirty="0" err="1">
                    <a:latin typeface="UTM Avo" panose="02040603050506020204" pitchFamily="18" charset="0"/>
                    <a:ea typeface="Malgun Gothic" panose="020B0503020000020004" pitchFamily="34" charset="-127"/>
                    <a:cs typeface="Times New Roman" panose="02020603050405020304" pitchFamily="18" charset="0"/>
                  </a:rPr>
                  <a:t>hình</a:t>
                </a:r>
                <a:r>
                  <a:rPr lang="en-US" sz="24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400" kern="100" dirty="0" err="1">
                    <a:latin typeface="UTM Avo" panose="02040603050506020204" pitchFamily="18" charset="0"/>
                    <a:ea typeface="Malgun Gothic" panose="020B0503020000020004" pitchFamily="34" charset="-127"/>
                    <a:cs typeface="Times New Roman" panose="02020603050405020304" pitchFamily="18" charset="0"/>
                  </a:rPr>
                  <a:t>vuông</a:t>
                </a:r>
                <a:r>
                  <a:rPr lang="en-US" sz="24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acc>
                      <m:accPr>
                        <m:chr m:val="̂"/>
                        <m:ctrlPr>
                          <a:rPr lang="en-US" sz="2400" i="1" kern="100">
                            <a:latin typeface="Cambria Math" panose="02040503050406030204" pitchFamily="18" charset="0"/>
                            <a:ea typeface="Malgun Gothic" panose="020B0503020000020004" pitchFamily="34" charset="-127"/>
                            <a:cs typeface="Times New Roman" panose="02020603050405020304" pitchFamily="18" charset="0"/>
                          </a:rPr>
                        </m:ctrlPr>
                      </m:accPr>
                      <m:e>
                        <m:r>
                          <a:rPr lang="en-US" sz="2400" i="1" kern="100">
                            <a:latin typeface="Cambria Math" panose="02040503050406030204" pitchFamily="18" charset="0"/>
                            <a:ea typeface="Malgun Gothic" panose="020B0503020000020004" pitchFamily="34" charset="-127"/>
                            <a:cs typeface="Times New Roman" panose="02020603050405020304" pitchFamily="18" charset="0"/>
                          </a:rPr>
                          <m:t>𝐷𝐴𝐵</m:t>
                        </m:r>
                      </m:e>
                    </m:acc>
                    <m:r>
                      <a:rPr lang="en-US" sz="2400" kern="100">
                        <a:latin typeface="Cambria Math" panose="02040503050406030204" pitchFamily="18" charset="0"/>
                        <a:ea typeface="Malgun Gothic" panose="020B0503020000020004" pitchFamily="34" charset="-127"/>
                        <a:cs typeface="Times New Roman" panose="02020603050405020304" pitchFamily="18" charset="0"/>
                      </a:rPr>
                      <m:t>=</m:t>
                    </m:r>
                    <m:sSup>
                      <m:sSupPr>
                        <m:ctrlPr>
                          <a:rPr lang="en-US" sz="2400" i="1" kern="100">
                            <a:latin typeface="Cambria Math" panose="02040503050406030204" pitchFamily="18" charset="0"/>
                            <a:ea typeface="Malgun Gothic" panose="020B0503020000020004" pitchFamily="34" charset="-127"/>
                            <a:cs typeface="Times New Roman" panose="02020603050405020304" pitchFamily="18" charset="0"/>
                          </a:rPr>
                        </m:ctrlPr>
                      </m:sSupPr>
                      <m:e>
                        <m:r>
                          <m:rPr>
                            <m:nor/>
                          </m:rPr>
                          <a:rPr lang="en-US" sz="2400" i="0" kern="100">
                            <a:latin typeface="UTM Avo" panose="02040603050506020204" pitchFamily="18" charset="0"/>
                            <a:ea typeface="Malgun Gothic" panose="020B0503020000020004" pitchFamily="34" charset="-127"/>
                            <a:cs typeface="Times New Roman" panose="02020603050405020304" pitchFamily="18" charset="0"/>
                          </a:rPr>
                          <m:t>90</m:t>
                        </m:r>
                      </m:e>
                      <m:sup>
                        <m:r>
                          <m:rPr>
                            <m:sty m:val="p"/>
                          </m:rPr>
                          <a:rPr lang="en-US" sz="2400" kern="100">
                            <a:latin typeface="Cambria Math" panose="02040503050406030204" pitchFamily="18" charset="0"/>
                            <a:ea typeface="Malgun Gothic" panose="020B0503020000020004" pitchFamily="34" charset="-127"/>
                            <a:cs typeface="Times New Roman" panose="02020603050405020304" pitchFamily="18" charset="0"/>
                          </a:rPr>
                          <m:t>o</m:t>
                        </m:r>
                      </m:sup>
                    </m:sSup>
                  </m:oMath>
                </a14:m>
                <a:r>
                  <a:rPr lang="en-US" sz="24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400" kern="100" dirty="0" err="1">
                    <a:latin typeface="UTM Avo" panose="02040603050506020204" pitchFamily="18" charset="0"/>
                    <a:ea typeface="Malgun Gothic" panose="020B0503020000020004" pitchFamily="34" charset="-127"/>
                    <a:cs typeface="Times New Roman" panose="02020603050405020304" pitchFamily="18" charset="0"/>
                  </a:rPr>
                  <a:t>và</a:t>
                </a:r>
                <a:r>
                  <a:rPr lang="en-US" sz="24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400" kern="100">
                        <a:latin typeface="Cambria Math" panose="02040503050406030204" pitchFamily="18" charset="0"/>
                        <a:ea typeface="Malgun Gothic" panose="020B0503020000020004" pitchFamily="34" charset="-127"/>
                        <a:cs typeface="Times New Roman" panose="02020603050405020304" pitchFamily="18" charset="0"/>
                      </a:rPr>
                      <m:t>AC</m:t>
                    </m:r>
                  </m:oMath>
                </a14:m>
                <a:r>
                  <a:rPr lang="en-US" sz="24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400" kern="100" dirty="0" err="1">
                    <a:latin typeface="UTM Avo" panose="02040603050506020204" pitchFamily="18" charset="0"/>
                    <a:ea typeface="Malgun Gothic" panose="020B0503020000020004" pitchFamily="34" charset="-127"/>
                    <a:cs typeface="Times New Roman" panose="02020603050405020304" pitchFamily="18" charset="0"/>
                  </a:rPr>
                  <a:t>là</a:t>
                </a:r>
                <a:r>
                  <a:rPr lang="en-US" sz="24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400" kern="100" dirty="0" err="1">
                    <a:latin typeface="UTM Avo" panose="02040603050506020204" pitchFamily="18" charset="0"/>
                    <a:ea typeface="Malgun Gothic" panose="020B0503020000020004" pitchFamily="34" charset="-127"/>
                    <a:cs typeface="Times New Roman" panose="02020603050405020304" pitchFamily="18" charset="0"/>
                  </a:rPr>
                  <a:t>tia</a:t>
                </a:r>
                <a:r>
                  <a:rPr lang="en-US" sz="24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400" kern="100" dirty="0" err="1">
                    <a:latin typeface="UTM Avo" panose="02040603050506020204" pitchFamily="18" charset="0"/>
                    <a:ea typeface="Malgun Gothic" panose="020B0503020000020004" pitchFamily="34" charset="-127"/>
                    <a:cs typeface="Times New Roman" panose="02020603050405020304" pitchFamily="18" charset="0"/>
                  </a:rPr>
                  <a:t>phân</a:t>
                </a:r>
                <a:r>
                  <a:rPr lang="en-US" sz="24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400" kern="100" dirty="0" err="1">
                    <a:latin typeface="UTM Avo" panose="02040603050506020204" pitchFamily="18" charset="0"/>
                    <a:ea typeface="Malgun Gothic" panose="020B0503020000020004" pitchFamily="34" charset="-127"/>
                    <a:cs typeface="Times New Roman" panose="02020603050405020304" pitchFamily="18" charset="0"/>
                  </a:rPr>
                  <a:t>giác</a:t>
                </a:r>
                <a:r>
                  <a:rPr lang="en-US" sz="24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400" kern="100" dirty="0" err="1">
                    <a:latin typeface="UTM Avo" panose="02040603050506020204" pitchFamily="18" charset="0"/>
                    <a:ea typeface="Malgun Gothic" panose="020B0503020000020004" pitchFamily="34" charset="-127"/>
                    <a:cs typeface="Times New Roman" panose="02020603050405020304" pitchFamily="18" charset="0"/>
                  </a:rPr>
                  <a:t>của</a:t>
                </a:r>
                <a:r>
                  <a:rPr lang="en-US" sz="24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acc>
                      <m:accPr>
                        <m:chr m:val="̂"/>
                        <m:ctrlPr>
                          <a:rPr lang="en-US" sz="2400" i="1" kern="100">
                            <a:latin typeface="Cambria Math" panose="02040503050406030204" pitchFamily="18" charset="0"/>
                            <a:ea typeface="Malgun Gothic" panose="020B0503020000020004" pitchFamily="34" charset="-127"/>
                            <a:cs typeface="Times New Roman" panose="02020603050405020304" pitchFamily="18" charset="0"/>
                          </a:rPr>
                        </m:ctrlPr>
                      </m:accPr>
                      <m:e>
                        <m:r>
                          <a:rPr lang="en-US" sz="2400" i="1" kern="100">
                            <a:latin typeface="Cambria Math" panose="02040503050406030204" pitchFamily="18" charset="0"/>
                            <a:ea typeface="Malgun Gothic" panose="020B0503020000020004" pitchFamily="34" charset="-127"/>
                            <a:cs typeface="Times New Roman" panose="02020603050405020304" pitchFamily="18" charset="0"/>
                          </a:rPr>
                          <m:t>𝐷𝐴𝐵</m:t>
                        </m:r>
                      </m:e>
                    </m:acc>
                    <m:r>
                      <a:rPr lang="en-US" sz="2400" i="1" kern="100">
                        <a:latin typeface="Cambria Math" panose="02040503050406030204" pitchFamily="18" charset="0"/>
                        <a:ea typeface="Calibri" panose="020F0502020204030204" pitchFamily="34" charset="0"/>
                        <a:cs typeface="Times New Roman" panose="02020603050405020304" pitchFamily="18" charset="0"/>
                      </a:rPr>
                      <m:t>⇒</m:t>
                    </m:r>
                    <m:acc>
                      <m:accPr>
                        <m:chr m:val="̂"/>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accPr>
                      <m:e>
                        <m:r>
                          <a:rPr lang="en-US" sz="2400" i="1" kern="100">
                            <a:latin typeface="Cambria Math" panose="02040503050406030204" pitchFamily="18" charset="0"/>
                            <a:ea typeface="Calibri" panose="020F0502020204030204" pitchFamily="34" charset="0"/>
                            <a:cs typeface="Times New Roman" panose="02020603050405020304" pitchFamily="18" charset="0"/>
                          </a:rPr>
                          <m:t>𝐶𝐴𝐵</m:t>
                        </m:r>
                      </m:e>
                    </m:acc>
                    <m:r>
                      <a:rPr lang="en-US" sz="2400" i="1" kern="100">
                        <a:latin typeface="Cambria Math" panose="02040503050406030204" pitchFamily="18" charset="0"/>
                        <a:ea typeface="Calibri" panose="020F0502020204030204" pitchFamily="34" charset="0"/>
                        <a:cs typeface="Times New Roman" panose="02020603050405020304" pitchFamily="18" charset="0"/>
                      </a:rPr>
                      <m:t>=</m:t>
                    </m:r>
                    <m:acc>
                      <m:accPr>
                        <m:chr m:val="̂"/>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accPr>
                      <m:e>
                        <m:r>
                          <a:rPr lang="en-US" sz="2400" i="1" kern="100">
                            <a:latin typeface="Cambria Math" panose="02040503050406030204" pitchFamily="18" charset="0"/>
                            <a:ea typeface="Calibri" panose="020F0502020204030204" pitchFamily="34" charset="0"/>
                            <a:cs typeface="Times New Roman" panose="02020603050405020304" pitchFamily="18" charset="0"/>
                          </a:rPr>
                          <m:t>𝐷𝐴𝐶</m:t>
                        </m:r>
                      </m:e>
                    </m:acc>
                    <m:r>
                      <a:rPr lang="en-US" sz="2400" i="1" kern="100">
                        <a:latin typeface="Cambria Math" panose="02040503050406030204" pitchFamily="18" charset="0"/>
                        <a:ea typeface="Calibri" panose="020F0502020204030204" pitchFamily="34" charset="0"/>
                        <a:cs typeface="Times New Roman" panose="02020603050405020304" pitchFamily="18" charset="0"/>
                      </a:rPr>
                      <m:t>=</m:t>
                    </m:r>
                    <m:f>
                      <m:fPr>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fPr>
                      <m:num>
                        <m:r>
                          <m:rPr>
                            <m:nor/>
                          </m:rPr>
                          <a:rPr lang="en-US" sz="2400" i="0" kern="100">
                            <a:latin typeface="UTM Avo" panose="02040603050506020204" pitchFamily="18" charset="0"/>
                            <a:ea typeface="Calibri" panose="020F0502020204030204" pitchFamily="34" charset="0"/>
                            <a:cs typeface="Times New Roman" panose="02020603050405020304" pitchFamily="18" charset="0"/>
                          </a:rPr>
                          <m:t>1</m:t>
                        </m:r>
                      </m:num>
                      <m:den>
                        <m:r>
                          <m:rPr>
                            <m:nor/>
                          </m:rPr>
                          <a:rPr lang="en-US" sz="2400" i="0" kern="100">
                            <a:latin typeface="UTM Avo" panose="02040603050506020204" pitchFamily="18" charset="0"/>
                            <a:ea typeface="Calibri" panose="020F0502020204030204" pitchFamily="34" charset="0"/>
                            <a:cs typeface="Times New Roman" panose="02020603050405020304" pitchFamily="18" charset="0"/>
                          </a:rPr>
                          <m:t>2</m:t>
                        </m:r>
                      </m:den>
                    </m:f>
                    <m:acc>
                      <m:accPr>
                        <m:chr m:val="̂"/>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accPr>
                      <m:e>
                        <m:r>
                          <a:rPr lang="en-US" sz="2400" i="1" kern="100">
                            <a:latin typeface="Cambria Math" panose="02040503050406030204" pitchFamily="18" charset="0"/>
                            <a:ea typeface="Calibri" panose="020F0502020204030204" pitchFamily="34" charset="0"/>
                            <a:cs typeface="Times New Roman" panose="02020603050405020304" pitchFamily="18" charset="0"/>
                          </a:rPr>
                          <m:t>𝐷𝐴𝐵</m:t>
                        </m:r>
                      </m:e>
                    </m:acc>
                    <m:r>
                      <a:rPr lang="en-US" sz="2400" kern="100">
                        <a:latin typeface="Cambria Math" panose="02040503050406030204" pitchFamily="18" charset="0"/>
                        <a:ea typeface="Calibri" panose="020F0502020204030204" pitchFamily="34" charset="0"/>
                        <a:cs typeface="Times New Roman" panose="02020603050405020304" pitchFamily="18" charset="0"/>
                      </a:rPr>
                      <m:t>=</m:t>
                    </m:r>
                    <m:f>
                      <m:fPr>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fPr>
                      <m:num>
                        <m:r>
                          <m:rPr>
                            <m:nor/>
                          </m:rPr>
                          <a:rPr lang="en-US" sz="2400" kern="100">
                            <a:latin typeface="UTM Avo" panose="02040603050506020204" pitchFamily="18" charset="0"/>
                            <a:ea typeface="Calibri" panose="020F0502020204030204" pitchFamily="34" charset="0"/>
                            <a:cs typeface="Times New Roman" panose="02020603050405020304" pitchFamily="18" charset="0"/>
                          </a:rPr>
                          <m:t>1</m:t>
                        </m:r>
                      </m:num>
                      <m:den>
                        <m:r>
                          <m:rPr>
                            <m:nor/>
                          </m:rPr>
                          <a:rPr lang="en-US" sz="2400" kern="100">
                            <a:latin typeface="UTM Avo" panose="02040603050506020204" pitchFamily="18" charset="0"/>
                            <a:ea typeface="Calibri" panose="020F0502020204030204" pitchFamily="34" charset="0"/>
                            <a:cs typeface="Times New Roman" panose="02020603050405020304" pitchFamily="18" charset="0"/>
                          </a:rPr>
                          <m:t>2</m:t>
                        </m:r>
                      </m:den>
                    </m:f>
                    <m:r>
                      <a:rPr lang="en-US" sz="2400" kern="100">
                        <a:latin typeface="Cambria Math" panose="02040503050406030204" pitchFamily="18" charset="0"/>
                        <a:ea typeface="Calibri" panose="020F0502020204030204" pitchFamily="34" charset="0"/>
                        <a:cs typeface="Times New Roman" panose="02020603050405020304" pitchFamily="18" charset="0"/>
                      </a:rPr>
                      <m:t>.</m:t>
                    </m:r>
                    <m:sSup>
                      <m:sSupPr>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sSupPr>
                      <m:e>
                        <m:r>
                          <m:rPr>
                            <m:nor/>
                          </m:rPr>
                          <a:rPr lang="en-US" sz="2400" i="0" kern="100">
                            <a:latin typeface="UTM Avo" panose="02040603050506020204" pitchFamily="18" charset="0"/>
                            <a:ea typeface="Calibri" panose="020F0502020204030204" pitchFamily="34" charset="0"/>
                            <a:cs typeface="Times New Roman" panose="02020603050405020304" pitchFamily="18" charset="0"/>
                          </a:rPr>
                          <m:t>90</m:t>
                        </m:r>
                      </m:e>
                      <m:sup>
                        <m:r>
                          <m:rPr>
                            <m:sty m:val="p"/>
                          </m:rPr>
                          <a:rPr lang="en-US" sz="2400" kern="100">
                            <a:latin typeface="Cambria Math" panose="02040503050406030204" pitchFamily="18" charset="0"/>
                            <a:ea typeface="Calibri" panose="020F0502020204030204" pitchFamily="34" charset="0"/>
                            <a:cs typeface="Times New Roman" panose="02020603050405020304" pitchFamily="18" charset="0"/>
                          </a:rPr>
                          <m:t>o</m:t>
                        </m:r>
                      </m:sup>
                    </m:sSup>
                    <m:r>
                      <a:rPr lang="en-US" sz="2400" kern="100">
                        <a:latin typeface="Cambria Math" panose="02040503050406030204" pitchFamily="18" charset="0"/>
                        <a:ea typeface="Calibri" panose="020F0502020204030204" pitchFamily="34" charset="0"/>
                        <a:cs typeface="Times New Roman" panose="02020603050405020304" pitchFamily="18" charset="0"/>
                      </a:rPr>
                      <m:t>=</m:t>
                    </m:r>
                    <m:sSup>
                      <m:sSupPr>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sSupPr>
                      <m:e>
                        <m:r>
                          <m:rPr>
                            <m:nor/>
                          </m:rPr>
                          <a:rPr lang="en-US" sz="2400" i="0" kern="100">
                            <a:latin typeface="UTM Avo" panose="02040603050506020204" pitchFamily="18" charset="0"/>
                            <a:ea typeface="Calibri" panose="020F0502020204030204" pitchFamily="34" charset="0"/>
                            <a:cs typeface="Times New Roman" panose="02020603050405020304" pitchFamily="18" charset="0"/>
                          </a:rPr>
                          <m:t>45</m:t>
                        </m:r>
                      </m:e>
                      <m:sup>
                        <m:r>
                          <m:rPr>
                            <m:sty m:val="p"/>
                          </m:rPr>
                          <a:rPr lang="en-US" sz="2400" kern="100">
                            <a:latin typeface="Cambria Math" panose="02040503050406030204" pitchFamily="18" charset="0"/>
                            <a:ea typeface="Calibri" panose="020F0502020204030204" pitchFamily="34" charset="0"/>
                            <a:cs typeface="Times New Roman" panose="02020603050405020304" pitchFamily="18" charset="0"/>
                          </a:rPr>
                          <m:t>o</m:t>
                        </m:r>
                      </m:sup>
                    </m:sSup>
                  </m:oMath>
                </a14:m>
                <a:r>
                  <a:rPr lang="en-US" sz="2400" kern="100" dirty="0">
                    <a:latin typeface="UTM Avo" panose="02040603050506020204" pitchFamily="18" charset="0"/>
                    <a:ea typeface="Calibri" panose="020F0502020204030204" pitchFamily="34" charset="0"/>
                    <a:cs typeface="Times New Roman" panose="02020603050405020304" pitchFamily="18" charset="0"/>
                  </a:rPr>
                  <a:t>.</a:t>
                </a:r>
              </a:p>
            </p:txBody>
          </p:sp>
        </mc:Choice>
        <mc:Fallback xmlns="">
          <p:sp>
            <p:nvSpPr>
              <p:cNvPr id="3" name="Rectangle 2">
                <a:extLst>
                  <a:ext uri="{FF2B5EF4-FFF2-40B4-BE49-F238E27FC236}">
                    <a16:creationId xmlns:a16="http://schemas.microsoft.com/office/drawing/2014/main" id="{2792694E-954F-7594-B0E4-AEFCA2CBEFE7}"/>
                  </a:ext>
                </a:extLst>
              </p:cNvPr>
              <p:cNvSpPr>
                <a:spLocks noRot="1" noChangeAspect="1" noMove="1" noResize="1" noEditPoints="1" noAdjustHandles="1" noChangeArrowheads="1" noChangeShapeType="1" noTextEdit="1"/>
              </p:cNvSpPr>
              <p:nvPr/>
            </p:nvSpPr>
            <p:spPr>
              <a:xfrm>
                <a:off x="455518" y="2969246"/>
                <a:ext cx="8150397" cy="1527085"/>
              </a:xfrm>
              <a:prstGeom prst="rect">
                <a:avLst/>
              </a:prstGeom>
              <a:blipFill>
                <a:blip r:embed="rId3"/>
                <a:stretch>
                  <a:fillRect l="-1197" b="-797"/>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41E26250-135E-43A8-B1EE-48F0724641EF}"/>
              </a:ext>
            </a:extLst>
          </p:cNvPr>
          <p:cNvSpPr/>
          <p:nvPr/>
        </p:nvSpPr>
        <p:spPr>
          <a:xfrm>
            <a:off x="482363" y="2415709"/>
            <a:ext cx="840295"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95FBD070-F916-4C74-F342-C5FDB8061119}"/>
              </a:ext>
            </a:extLst>
          </p:cNvPr>
          <p:cNvGrpSpPr/>
          <p:nvPr/>
        </p:nvGrpSpPr>
        <p:grpSpPr>
          <a:xfrm>
            <a:off x="8502535" y="2199408"/>
            <a:ext cx="2428665" cy="2157555"/>
            <a:chOff x="913096" y="2589967"/>
            <a:chExt cx="2428665" cy="2157555"/>
          </a:xfrm>
        </p:grpSpPr>
        <p:sp>
          <p:nvSpPr>
            <p:cNvPr id="11" name="TextBox 10">
              <a:extLst>
                <a:ext uri="{FF2B5EF4-FFF2-40B4-BE49-F238E27FC236}">
                  <a16:creationId xmlns:a16="http://schemas.microsoft.com/office/drawing/2014/main" id="{2EBF51B0-93A6-FC51-1C40-4C43FAD2A90C}"/>
                </a:ext>
              </a:extLst>
            </p:cNvPr>
            <p:cNvSpPr txBox="1"/>
            <p:nvPr/>
          </p:nvSpPr>
          <p:spPr>
            <a:xfrm>
              <a:off x="2834630" y="2589967"/>
              <a:ext cx="445273"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i="0" u="none" strike="noStrike" kern="0" cap="none" spc="0" normalizeH="0" baseline="0" noProof="0" dirty="0">
                  <a:ln>
                    <a:noFill/>
                  </a:ln>
                  <a:solidFill>
                    <a:schemeClr val="tx1"/>
                  </a:solidFill>
                  <a:effectLst/>
                  <a:uLnTx/>
                  <a:uFillTx/>
                  <a:latin typeface="UTM Avo" panose="02040603050506020204" pitchFamily="18" charset="0"/>
                  <a:sym typeface="Arial"/>
                </a:rPr>
                <a:t>B</a:t>
              </a:r>
            </a:p>
          </p:txBody>
        </p:sp>
        <p:sp>
          <p:nvSpPr>
            <p:cNvPr id="12" name="TextBox 11">
              <a:extLst>
                <a:ext uri="{FF2B5EF4-FFF2-40B4-BE49-F238E27FC236}">
                  <a16:creationId xmlns:a16="http://schemas.microsoft.com/office/drawing/2014/main" id="{FD229CF8-8DC2-FB55-0C57-84A052753B3E}"/>
                </a:ext>
              </a:extLst>
            </p:cNvPr>
            <p:cNvSpPr txBox="1"/>
            <p:nvPr/>
          </p:nvSpPr>
          <p:spPr>
            <a:xfrm>
              <a:off x="1003111" y="2609303"/>
              <a:ext cx="445273"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i="0" u="none" strike="noStrike" kern="0" cap="none" spc="0" normalizeH="0" baseline="0" noProof="0" dirty="0">
                  <a:ln>
                    <a:noFill/>
                  </a:ln>
                  <a:solidFill>
                    <a:schemeClr val="tx1"/>
                  </a:solidFill>
                  <a:effectLst/>
                  <a:uLnTx/>
                  <a:uFillTx/>
                  <a:latin typeface="UTM Avo" panose="02040603050506020204" pitchFamily="18" charset="0"/>
                  <a:sym typeface="Arial"/>
                </a:rPr>
                <a:t>A</a:t>
              </a:r>
            </a:p>
          </p:txBody>
        </p:sp>
        <p:sp>
          <p:nvSpPr>
            <p:cNvPr id="13" name="TextBox 12">
              <a:extLst>
                <a:ext uri="{FF2B5EF4-FFF2-40B4-BE49-F238E27FC236}">
                  <a16:creationId xmlns:a16="http://schemas.microsoft.com/office/drawing/2014/main" id="{F69FC917-7241-3936-53D5-518ACBA5FE4F}"/>
                </a:ext>
              </a:extLst>
            </p:cNvPr>
            <p:cNvSpPr txBox="1"/>
            <p:nvPr/>
          </p:nvSpPr>
          <p:spPr>
            <a:xfrm>
              <a:off x="2896488" y="4378190"/>
              <a:ext cx="445273"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i="0" u="none" strike="noStrike" kern="0" cap="none" spc="0" normalizeH="0" baseline="0" noProof="0" dirty="0">
                  <a:ln>
                    <a:noFill/>
                  </a:ln>
                  <a:solidFill>
                    <a:schemeClr val="tx1"/>
                  </a:solidFill>
                  <a:effectLst/>
                  <a:uLnTx/>
                  <a:uFillTx/>
                  <a:latin typeface="UTM Avo" panose="02040603050506020204" pitchFamily="18" charset="0"/>
                  <a:sym typeface="Arial"/>
                </a:rPr>
                <a:t>C</a:t>
              </a:r>
            </a:p>
          </p:txBody>
        </p:sp>
        <p:sp>
          <p:nvSpPr>
            <p:cNvPr id="14" name="TextBox 13">
              <a:extLst>
                <a:ext uri="{FF2B5EF4-FFF2-40B4-BE49-F238E27FC236}">
                  <a16:creationId xmlns:a16="http://schemas.microsoft.com/office/drawing/2014/main" id="{A2BC9D22-E519-9D33-D054-286516E7DBA7}"/>
                </a:ext>
              </a:extLst>
            </p:cNvPr>
            <p:cNvSpPr txBox="1"/>
            <p:nvPr/>
          </p:nvSpPr>
          <p:spPr>
            <a:xfrm>
              <a:off x="913096" y="4366298"/>
              <a:ext cx="445273"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i="0" u="none" strike="noStrike" kern="0" cap="none" spc="0" normalizeH="0" baseline="0" noProof="0" dirty="0">
                  <a:ln>
                    <a:noFill/>
                  </a:ln>
                  <a:solidFill>
                    <a:schemeClr val="tx1"/>
                  </a:solidFill>
                  <a:effectLst/>
                  <a:uLnTx/>
                  <a:uFillTx/>
                  <a:latin typeface="UTM Avo" panose="02040603050506020204" pitchFamily="18" charset="0"/>
                  <a:sym typeface="Arial"/>
                </a:rPr>
                <a:t>D</a:t>
              </a:r>
            </a:p>
          </p:txBody>
        </p:sp>
        <p:sp>
          <p:nvSpPr>
            <p:cNvPr id="15" name="Rectangle 14">
              <a:extLst>
                <a:ext uri="{FF2B5EF4-FFF2-40B4-BE49-F238E27FC236}">
                  <a16:creationId xmlns:a16="http://schemas.microsoft.com/office/drawing/2014/main" id="{1824CFCD-5095-B4DD-E616-3DF99DB6D944}"/>
                </a:ext>
              </a:extLst>
            </p:cNvPr>
            <p:cNvSpPr/>
            <p:nvPr/>
          </p:nvSpPr>
          <p:spPr>
            <a:xfrm>
              <a:off x="1249667" y="2970056"/>
              <a:ext cx="1669556" cy="1543875"/>
            </a:xfrm>
            <a:prstGeom prst="rect">
              <a:avLst/>
            </a:prstGeom>
            <a:noFill/>
            <a:ln w="19050">
              <a:solidFill>
                <a:srgbClr val="000000"/>
              </a:solid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solidFill>
                  <a:schemeClr val="accent4"/>
                </a:solidFill>
                <a:latin typeface="UTM Avo" panose="02040603050506020204" pitchFamily="18" charset="0"/>
              </a:endParaRPr>
            </a:p>
          </p:txBody>
        </p:sp>
        <p:sp>
          <p:nvSpPr>
            <p:cNvPr id="16" name="Rectangle 15">
              <a:extLst>
                <a:ext uri="{FF2B5EF4-FFF2-40B4-BE49-F238E27FC236}">
                  <a16:creationId xmlns:a16="http://schemas.microsoft.com/office/drawing/2014/main" id="{F7BE8FCE-D3C7-CB22-90F1-90232D1F3B6F}"/>
                </a:ext>
              </a:extLst>
            </p:cNvPr>
            <p:cNvSpPr/>
            <p:nvPr/>
          </p:nvSpPr>
          <p:spPr>
            <a:xfrm>
              <a:off x="1249667" y="2970494"/>
              <a:ext cx="198717" cy="186596"/>
            </a:xfrm>
            <a:prstGeom prst="rect">
              <a:avLst/>
            </a:prstGeom>
            <a:no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sp>
          <p:nvSpPr>
            <p:cNvPr id="17" name="Rectangle 16">
              <a:extLst>
                <a:ext uri="{FF2B5EF4-FFF2-40B4-BE49-F238E27FC236}">
                  <a16:creationId xmlns:a16="http://schemas.microsoft.com/office/drawing/2014/main" id="{A37F633B-9036-E1AC-F499-A82DE30024C3}"/>
                </a:ext>
              </a:extLst>
            </p:cNvPr>
            <p:cNvSpPr/>
            <p:nvPr/>
          </p:nvSpPr>
          <p:spPr>
            <a:xfrm>
              <a:off x="1249667" y="4327335"/>
              <a:ext cx="198717" cy="186596"/>
            </a:xfrm>
            <a:prstGeom prst="rect">
              <a:avLst/>
            </a:prstGeom>
            <a:no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sp>
          <p:nvSpPr>
            <p:cNvPr id="18" name="Rectangle 17">
              <a:extLst>
                <a:ext uri="{FF2B5EF4-FFF2-40B4-BE49-F238E27FC236}">
                  <a16:creationId xmlns:a16="http://schemas.microsoft.com/office/drawing/2014/main" id="{23E8E9C9-E9A9-2649-2A66-C1357319539C}"/>
                </a:ext>
              </a:extLst>
            </p:cNvPr>
            <p:cNvSpPr/>
            <p:nvPr/>
          </p:nvSpPr>
          <p:spPr>
            <a:xfrm>
              <a:off x="2720506" y="2966878"/>
              <a:ext cx="198717" cy="186596"/>
            </a:xfrm>
            <a:prstGeom prst="rect">
              <a:avLst/>
            </a:prstGeom>
            <a:no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sp>
          <p:nvSpPr>
            <p:cNvPr id="19" name="Rectangle 18">
              <a:extLst>
                <a:ext uri="{FF2B5EF4-FFF2-40B4-BE49-F238E27FC236}">
                  <a16:creationId xmlns:a16="http://schemas.microsoft.com/office/drawing/2014/main" id="{A9BD60FA-1F3E-731B-E03B-A0C6CA2D479A}"/>
                </a:ext>
              </a:extLst>
            </p:cNvPr>
            <p:cNvSpPr/>
            <p:nvPr/>
          </p:nvSpPr>
          <p:spPr>
            <a:xfrm>
              <a:off x="2720506" y="4327437"/>
              <a:ext cx="198717" cy="186596"/>
            </a:xfrm>
            <a:prstGeom prst="rect">
              <a:avLst/>
            </a:prstGeom>
            <a:no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cxnSp>
          <p:nvCxnSpPr>
            <p:cNvPr id="20" name="Straight Connector 19">
              <a:extLst>
                <a:ext uri="{FF2B5EF4-FFF2-40B4-BE49-F238E27FC236}">
                  <a16:creationId xmlns:a16="http://schemas.microsoft.com/office/drawing/2014/main" id="{A461A606-36FB-86F7-A5A8-352F5212BB8D}"/>
                </a:ext>
              </a:extLst>
            </p:cNvPr>
            <p:cNvCxnSpPr/>
            <p:nvPr/>
          </p:nvCxnSpPr>
          <p:spPr>
            <a:xfrm>
              <a:off x="1249667" y="2965721"/>
              <a:ext cx="1669556" cy="154821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950679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par>
                                <p:cTn id="18" presetID="22" presetClass="entr" presetSubtype="1"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up)">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63373FB-E8E1-B580-4C51-2A9989994F66}"/>
              </a:ext>
            </a:extLst>
          </p:cNvPr>
          <p:cNvSpPr/>
          <p:nvPr/>
        </p:nvSpPr>
        <p:spPr>
          <a:xfrm>
            <a:off x="455518" y="1626174"/>
            <a:ext cx="11245945" cy="1675843"/>
          </a:xfrm>
          <a:prstGeom prst="rect">
            <a:avLst/>
          </a:prstGeom>
        </p:spPr>
        <p:txBody>
          <a:bodyPr wrap="square">
            <a:spAutoFit/>
          </a:bodyPr>
          <a:lstStyle/>
          <a:p>
            <a:pPr>
              <a:lnSpc>
                <a:spcPct val="150000"/>
              </a:lnSpc>
            </a:pPr>
            <a:r>
              <a:rPr lang="en-US" sz="2400" b="1" dirty="0" err="1">
                <a:solidFill>
                  <a:prstClr val="black"/>
                </a:solidFill>
                <a:latin typeface="UTM Avo" panose="02040603050506020204" pitchFamily="18" charset="0"/>
                <a:cs typeface="Arial" panose="020B0604020202020204" pitchFamily="34" charset="0"/>
              </a:rPr>
              <a:t>Ví</a:t>
            </a:r>
            <a:r>
              <a:rPr lang="en-US" sz="2400" b="1" dirty="0">
                <a:solidFill>
                  <a:prstClr val="black"/>
                </a:solidFill>
                <a:latin typeface="UTM Avo" panose="02040603050506020204" pitchFamily="18" charset="0"/>
                <a:cs typeface="Arial" panose="020B0604020202020204" pitchFamily="34" charset="0"/>
              </a:rPr>
              <a:t> </a:t>
            </a:r>
            <a:r>
              <a:rPr lang="en-US" sz="2400" b="1" dirty="0" err="1">
                <a:solidFill>
                  <a:prstClr val="black"/>
                </a:solidFill>
                <a:latin typeface="UTM Avo" panose="02040603050506020204" pitchFamily="18" charset="0"/>
                <a:cs typeface="Arial" panose="020B0604020202020204" pitchFamily="34" charset="0"/>
              </a:rPr>
              <a:t>dụ</a:t>
            </a:r>
            <a:r>
              <a:rPr lang="en-US" sz="2400" b="1" dirty="0">
                <a:solidFill>
                  <a:prstClr val="black"/>
                </a:solidFill>
                <a:latin typeface="UTM Avo" panose="02040603050506020204" pitchFamily="18" charset="0"/>
                <a:cs typeface="Arial" panose="020B0604020202020204" pitchFamily="34" charset="0"/>
              </a:rPr>
              <a:t> 3</a:t>
            </a:r>
            <a:r>
              <a:rPr lang="en-US" sz="2400" b="1"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en-US" sz="2400" dirty="0">
                <a:solidFill>
                  <a:prstClr val="black"/>
                </a:solidFill>
                <a:latin typeface="UTM Avo" panose="02040603050506020204" pitchFamily="18" charset="0"/>
              </a:rPr>
              <a:t> </a:t>
            </a:r>
            <a:r>
              <a:rPr lang="vi-VN" sz="2400" dirty="0">
                <a:solidFill>
                  <a:prstClr val="black"/>
                </a:solidFill>
                <a:latin typeface="UTM Avo" panose="02040603050506020204" pitchFamily="18" charset="0"/>
              </a:rPr>
              <a:t> Mặt của một bàn cờ vua có dạng hình vuông với độ dài cạnh là 40 cm. Độ dài đường chéo của mặt bàn cờ vua đó là bao nhiêu centimét (làm tròn kết quả đến hàng phần mười)?</a:t>
            </a:r>
            <a:endParaRPr lang="en-US" sz="2400" dirty="0">
              <a:solidFill>
                <a:prstClr val="black"/>
              </a:solidFill>
              <a:latin typeface="UTM Avo" panose="02040603050506020204" pitchFamily="18" charset="0"/>
            </a:endParaRPr>
          </a:p>
        </p:txBody>
      </p:sp>
      <p:sp>
        <p:nvSpPr>
          <p:cNvPr id="18" name="Rectangle 17">
            <a:extLst>
              <a:ext uri="{FF2B5EF4-FFF2-40B4-BE49-F238E27FC236}">
                <a16:creationId xmlns:a16="http://schemas.microsoft.com/office/drawing/2014/main" id="{FB7E8EAE-4E6B-FB40-4B16-627D71160A57}"/>
              </a:ext>
            </a:extLst>
          </p:cNvPr>
          <p:cNvSpPr/>
          <p:nvPr/>
        </p:nvSpPr>
        <p:spPr>
          <a:xfrm>
            <a:off x="453970" y="3405323"/>
            <a:ext cx="840295" cy="461665"/>
          </a:xfrm>
          <a:prstGeom prst="rect">
            <a:avLst/>
          </a:prstGeom>
        </p:spPr>
        <p:txBody>
          <a:bodyPr wrap="none">
            <a:spAutoFit/>
          </a:bodyPr>
          <a:lstStyle/>
          <a:p>
            <a:pPr lvl="0" algn="ctr">
              <a:defRPr/>
            </a:pPr>
            <a:r>
              <a:rPr lang="en-US" sz="2400" b="1" dirty="0" err="1">
                <a:latin typeface="UTM Avo" panose="02040603050506020204" pitchFamily="18" charset="0"/>
                <a:cs typeface="Arial" panose="020B0604020202020204" pitchFamily="34" charset="0"/>
              </a:rPr>
              <a:t>Giải</a:t>
            </a:r>
            <a:endParaRPr lang="en-US" sz="2400" b="1" dirty="0">
              <a:latin typeface="UTM Avo" panose="02040603050506020204" pitchFamily="18" charset="0"/>
              <a:cs typeface="Arial" panose="020B0604020202020204" pitchFamily="34" charset="0"/>
            </a:endParaRPr>
          </a:p>
        </p:txBody>
      </p:sp>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8D4F0638-935F-7608-4AF7-624DF31B5D83}"/>
                  </a:ext>
                </a:extLst>
              </p:cNvPr>
              <p:cNvSpPr/>
              <p:nvPr/>
            </p:nvSpPr>
            <p:spPr>
              <a:xfrm>
                <a:off x="464659" y="3789430"/>
                <a:ext cx="6492195" cy="2843920"/>
              </a:xfrm>
              <a:prstGeom prst="rect">
                <a:avLst/>
              </a:prstGeom>
            </p:spPr>
            <p:txBody>
              <a:bodyPr wrap="square">
                <a:spAutoFit/>
              </a:bodyPr>
              <a:lstStyle/>
              <a:p>
                <a:pPr>
                  <a:lnSpc>
                    <a:spcPct val="150000"/>
                  </a:lnSpc>
                </a:pPr>
                <a:r>
                  <a:rPr lang="vi-VN" sz="2400" dirty="0">
                    <a:solidFill>
                      <a:prstClr val="black"/>
                    </a:solidFill>
                    <a:latin typeface="UTM Avo" panose="02040603050506020204" pitchFamily="18" charset="0"/>
                  </a:rPr>
                  <a:t>Gọi độ dài đường chéo của mặt bàn cờ vua đó là </a:t>
                </a:r>
                <a14:m>
                  <m:oMath xmlns:m="http://schemas.openxmlformats.org/officeDocument/2006/math">
                    <m:r>
                      <a:rPr lang="en-US" sz="2400">
                        <a:solidFill>
                          <a:prstClr val="black"/>
                        </a:solidFill>
                        <a:latin typeface="Cambria Math" panose="02040503050406030204" pitchFamily="18" charset="0"/>
                      </a:rPr>
                      <m:t>𝑥</m:t>
                    </m:r>
                  </m:oMath>
                </a14:m>
                <a:r>
                  <a:rPr lang="en-US" sz="2400" dirty="0">
                    <a:solidFill>
                      <a:prstClr val="black"/>
                    </a:solidFill>
                    <a:latin typeface="UTM Avo" panose="02040603050506020204" pitchFamily="18" charset="0"/>
                  </a:rPr>
                  <a:t> </a:t>
                </a:r>
                <a:r>
                  <a:rPr lang="vi-VN" sz="2400" dirty="0">
                    <a:solidFill>
                      <a:prstClr val="black"/>
                    </a:solidFill>
                    <a:latin typeface="UTM Avo" panose="02040603050506020204" pitchFamily="18" charset="0"/>
                  </a:rPr>
                  <a:t>(cm) với </a:t>
                </a:r>
                <a14:m>
                  <m:oMath xmlns:m="http://schemas.openxmlformats.org/officeDocument/2006/math">
                    <m:r>
                      <a:rPr lang="en-US" sz="2400">
                        <a:solidFill>
                          <a:prstClr val="black"/>
                        </a:solidFill>
                        <a:latin typeface="Cambria Math" panose="02040503050406030204" pitchFamily="18" charset="0"/>
                      </a:rPr>
                      <m:t>𝑥</m:t>
                    </m:r>
                    <m:r>
                      <a:rPr lang="en-US" sz="2400">
                        <a:solidFill>
                          <a:prstClr val="black"/>
                        </a:solidFill>
                        <a:latin typeface="Cambria Math" panose="02040503050406030204" pitchFamily="18" charset="0"/>
                      </a:rPr>
                      <m:t>&gt;</m:t>
                    </m:r>
                    <m:r>
                      <m:rPr>
                        <m:nor/>
                      </m:rPr>
                      <a:rPr lang="en-US" sz="2400" i="0">
                        <a:solidFill>
                          <a:prstClr val="black"/>
                        </a:solidFill>
                        <a:latin typeface="UTM Avo" panose="02040603050506020204" pitchFamily="18" charset="0"/>
                      </a:rPr>
                      <m:t>0</m:t>
                    </m:r>
                  </m:oMath>
                </a14:m>
                <a:r>
                  <a:rPr lang="en-US" sz="2400" dirty="0">
                    <a:solidFill>
                      <a:prstClr val="black"/>
                    </a:solidFill>
                    <a:latin typeface="UTM Avo" panose="02040603050506020204" pitchFamily="18" charset="0"/>
                  </a:rPr>
                  <a:t>.</a:t>
                </a:r>
                <a:endParaRPr lang="vi-VN" sz="2400" dirty="0">
                  <a:solidFill>
                    <a:prstClr val="black"/>
                  </a:solidFill>
                  <a:latin typeface="UTM Avo" panose="02040603050506020204" pitchFamily="18" charset="0"/>
                </a:endParaRPr>
              </a:p>
              <a:p>
                <a:pPr>
                  <a:lnSpc>
                    <a:spcPct val="150000"/>
                  </a:lnSpc>
                </a:pPr>
                <a:r>
                  <a:rPr lang="vi-VN" sz="2400" dirty="0">
                    <a:solidFill>
                      <a:prstClr val="black"/>
                    </a:solidFill>
                    <a:latin typeface="UTM Avo" panose="02040603050506020204" pitchFamily="18" charset="0"/>
                  </a:rPr>
                  <a:t>Áp dụng định lí Pythagore, ta có: </a:t>
                </a:r>
                <a:endParaRPr lang="en-US" sz="2400" dirty="0">
                  <a:solidFill>
                    <a:prstClr val="black"/>
                  </a:solidFill>
                  <a:latin typeface="UTM Avo" panose="02040603050506020204" pitchFamily="18" charset="0"/>
                </a:endParaRPr>
              </a:p>
              <a:p>
                <a:pPr>
                  <a:lnSpc>
                    <a:spcPct val="150000"/>
                  </a:lnSpc>
                </a:pPr>
                <a14:m>
                  <m:oMath xmlns:m="http://schemas.openxmlformats.org/officeDocument/2006/math">
                    <m:sSup>
                      <m:sSupPr>
                        <m:ctrlPr>
                          <a:rPr lang="vi-VN" sz="2400" i="1">
                            <a:solidFill>
                              <a:prstClr val="black"/>
                            </a:solidFill>
                            <a:latin typeface="Cambria Math" panose="02040503050406030204" pitchFamily="18" charset="0"/>
                          </a:rPr>
                        </m:ctrlPr>
                      </m:sSupPr>
                      <m:e>
                        <m:r>
                          <a:rPr lang="en-US" sz="2400">
                            <a:solidFill>
                              <a:prstClr val="black"/>
                            </a:solidFill>
                            <a:latin typeface="Cambria Math" panose="02040503050406030204" pitchFamily="18" charset="0"/>
                          </a:rPr>
                          <m:t>𝑥</m:t>
                        </m:r>
                      </m:e>
                      <m:sup>
                        <m:r>
                          <a:rPr lang="en-US" sz="2400">
                            <a:solidFill>
                              <a:prstClr val="black"/>
                            </a:solidFill>
                            <a:latin typeface="Cambria Math" panose="02040503050406030204" pitchFamily="18" charset="0"/>
                          </a:rPr>
                          <m:t>2</m:t>
                        </m:r>
                      </m:sup>
                    </m:sSup>
                    <m:r>
                      <a:rPr lang="en-US" sz="2400">
                        <a:solidFill>
                          <a:prstClr val="black"/>
                        </a:solidFill>
                        <a:latin typeface="Cambria Math" panose="02040503050406030204" pitchFamily="18" charset="0"/>
                      </a:rPr>
                      <m:t>=</m:t>
                    </m:r>
                    <m:sSup>
                      <m:sSupPr>
                        <m:ctrlPr>
                          <a:rPr lang="en-US" sz="2400" i="1">
                            <a:solidFill>
                              <a:prstClr val="black"/>
                            </a:solidFill>
                            <a:latin typeface="Cambria Math" panose="02040503050406030204" pitchFamily="18" charset="0"/>
                          </a:rPr>
                        </m:ctrlPr>
                      </m:sSupPr>
                      <m:e>
                        <m:r>
                          <m:rPr>
                            <m:nor/>
                          </m:rPr>
                          <a:rPr lang="en-US" sz="2400" i="0">
                            <a:solidFill>
                              <a:prstClr val="black"/>
                            </a:solidFill>
                            <a:latin typeface="UTM Avo" panose="02040603050506020204" pitchFamily="18" charset="0"/>
                          </a:rPr>
                          <m:t>40</m:t>
                        </m:r>
                      </m:e>
                      <m:sup>
                        <m:r>
                          <a:rPr lang="en-US" sz="2400">
                            <a:solidFill>
                              <a:prstClr val="black"/>
                            </a:solidFill>
                            <a:latin typeface="Cambria Math" panose="02040503050406030204" pitchFamily="18" charset="0"/>
                          </a:rPr>
                          <m:t>2</m:t>
                        </m:r>
                      </m:sup>
                    </m:sSup>
                    <m:r>
                      <a:rPr lang="en-US" sz="2400">
                        <a:solidFill>
                          <a:prstClr val="black"/>
                        </a:solidFill>
                        <a:latin typeface="Cambria Math" panose="02040503050406030204" pitchFamily="18" charset="0"/>
                      </a:rPr>
                      <m:t>+</m:t>
                    </m:r>
                    <m:sSup>
                      <m:sSupPr>
                        <m:ctrlPr>
                          <a:rPr lang="en-US" sz="2400" i="1">
                            <a:solidFill>
                              <a:prstClr val="black"/>
                            </a:solidFill>
                            <a:latin typeface="Cambria Math" panose="02040503050406030204" pitchFamily="18" charset="0"/>
                          </a:rPr>
                        </m:ctrlPr>
                      </m:sSupPr>
                      <m:e>
                        <m:r>
                          <m:rPr>
                            <m:nor/>
                          </m:rPr>
                          <a:rPr lang="en-US" sz="2400" i="0">
                            <a:solidFill>
                              <a:prstClr val="black"/>
                            </a:solidFill>
                            <a:latin typeface="UTM Avo" panose="02040603050506020204" pitchFamily="18" charset="0"/>
                          </a:rPr>
                          <m:t>40</m:t>
                        </m:r>
                      </m:e>
                      <m:sup>
                        <m:r>
                          <a:rPr lang="en-US" sz="2400">
                            <a:solidFill>
                              <a:prstClr val="black"/>
                            </a:solidFill>
                            <a:latin typeface="Cambria Math" panose="02040503050406030204" pitchFamily="18" charset="0"/>
                          </a:rPr>
                          <m:t>2</m:t>
                        </m:r>
                      </m:sup>
                    </m:sSup>
                    <m:r>
                      <a:rPr lang="en-US" sz="2400">
                        <a:solidFill>
                          <a:prstClr val="black"/>
                        </a:solidFill>
                        <a:latin typeface="Cambria Math" panose="02040503050406030204" pitchFamily="18" charset="0"/>
                      </a:rPr>
                      <m:t>=</m:t>
                    </m:r>
                    <m:r>
                      <m:rPr>
                        <m:nor/>
                      </m:rPr>
                      <a:rPr lang="en-US" sz="2400" i="0">
                        <a:solidFill>
                          <a:prstClr val="black"/>
                        </a:solidFill>
                        <a:latin typeface="UTM Avo" panose="02040603050506020204" pitchFamily="18" charset="0"/>
                      </a:rPr>
                      <m:t>3 200</m:t>
                    </m:r>
                  </m:oMath>
                </a14:m>
                <a:r>
                  <a:rPr lang="vi-VN" sz="2400" dirty="0">
                    <a:solidFill>
                      <a:prstClr val="black"/>
                    </a:solidFill>
                    <a:latin typeface="UTM Avo" panose="02040603050506020204" pitchFamily="18" charset="0"/>
                  </a:rPr>
                  <a:t> </a:t>
                </a:r>
                <a:endParaRPr lang="en-US" sz="2400" dirty="0">
                  <a:solidFill>
                    <a:prstClr val="black"/>
                  </a:solidFill>
                  <a:latin typeface="UTM Avo" panose="02040603050506020204" pitchFamily="18" charset="0"/>
                </a:endParaRPr>
              </a:p>
              <a:p>
                <a:pPr>
                  <a:lnSpc>
                    <a:spcPct val="150000"/>
                  </a:lnSpc>
                </a:pPr>
                <a:r>
                  <a:rPr lang="vi-VN" sz="2400" dirty="0">
                    <a:solidFill>
                      <a:prstClr val="black"/>
                    </a:solidFill>
                    <a:latin typeface="UTM Avo" panose="02040603050506020204" pitchFamily="18" charset="0"/>
                  </a:rPr>
                  <a:t>Mà </a:t>
                </a:r>
                <a14:m>
                  <m:oMath xmlns:m="http://schemas.openxmlformats.org/officeDocument/2006/math">
                    <m:r>
                      <a:rPr lang="en-US" sz="2400">
                        <a:solidFill>
                          <a:prstClr val="black"/>
                        </a:solidFill>
                        <a:latin typeface="Cambria Math" panose="02040503050406030204" pitchFamily="18" charset="0"/>
                      </a:rPr>
                      <m:t>𝑥</m:t>
                    </m:r>
                    <m:r>
                      <a:rPr lang="en-US" sz="2400">
                        <a:solidFill>
                          <a:prstClr val="black"/>
                        </a:solidFill>
                        <a:latin typeface="Cambria Math" panose="02040503050406030204" pitchFamily="18" charset="0"/>
                      </a:rPr>
                      <m:t>&gt;</m:t>
                    </m:r>
                    <m:r>
                      <m:rPr>
                        <m:nor/>
                      </m:rPr>
                      <a:rPr lang="en-US" sz="2400" i="0">
                        <a:solidFill>
                          <a:prstClr val="black"/>
                        </a:solidFill>
                        <a:latin typeface="UTM Avo" panose="02040603050506020204" pitchFamily="18" charset="0"/>
                      </a:rPr>
                      <m:t>0</m:t>
                    </m:r>
                  </m:oMath>
                </a14:m>
                <a:r>
                  <a:rPr lang="vi-VN" sz="2400" dirty="0">
                    <a:solidFill>
                      <a:prstClr val="black"/>
                    </a:solidFill>
                    <a:latin typeface="UTM Avo" panose="02040603050506020204" pitchFamily="18" charset="0"/>
                  </a:rPr>
                  <a:t> nên</a:t>
                </a:r>
                <a:r>
                  <a:rPr lang="en-US" sz="2400" dirty="0">
                    <a:solidFill>
                      <a:prstClr val="black"/>
                    </a:solidFill>
                    <a:latin typeface="UTM Avo" panose="02040603050506020204" pitchFamily="18" charset="0"/>
                  </a:rPr>
                  <a:t> </a:t>
                </a:r>
                <a14:m>
                  <m:oMath xmlns:m="http://schemas.openxmlformats.org/officeDocument/2006/math">
                    <m:r>
                      <a:rPr lang="en-US" sz="2400">
                        <a:solidFill>
                          <a:prstClr val="black"/>
                        </a:solidFill>
                        <a:latin typeface="Cambria Math" panose="02040503050406030204" pitchFamily="18" charset="0"/>
                      </a:rPr>
                      <m:t>𝑥</m:t>
                    </m:r>
                    <m:r>
                      <a:rPr lang="en-US" sz="2400">
                        <a:solidFill>
                          <a:prstClr val="black"/>
                        </a:solidFill>
                        <a:latin typeface="Cambria Math" panose="02040503050406030204" pitchFamily="18" charset="0"/>
                      </a:rPr>
                      <m:t>≈</m:t>
                    </m:r>
                    <m:rad>
                      <m:radPr>
                        <m:degHide m:val="on"/>
                        <m:ctrlPr>
                          <a:rPr lang="en-US" sz="2400" i="1">
                            <a:solidFill>
                              <a:prstClr val="black"/>
                            </a:solidFill>
                            <a:latin typeface="Cambria Math" panose="02040503050406030204" pitchFamily="18" charset="0"/>
                          </a:rPr>
                        </m:ctrlPr>
                      </m:radPr>
                      <m:deg/>
                      <m:e>
                        <m:r>
                          <m:rPr>
                            <m:nor/>
                          </m:rPr>
                          <a:rPr lang="en-US" sz="2400" i="0">
                            <a:solidFill>
                              <a:prstClr val="black"/>
                            </a:solidFill>
                            <a:latin typeface="UTM Avo" panose="02040603050506020204" pitchFamily="18" charset="0"/>
                          </a:rPr>
                          <m:t>3 200</m:t>
                        </m:r>
                      </m:e>
                    </m:rad>
                    <m:r>
                      <a:rPr lang="en-US" sz="2400">
                        <a:solidFill>
                          <a:prstClr val="black"/>
                        </a:solidFill>
                        <a:latin typeface="Cambria Math" panose="02040503050406030204" pitchFamily="18" charset="0"/>
                      </a:rPr>
                      <m:t>≈</m:t>
                    </m:r>
                    <m:r>
                      <m:rPr>
                        <m:nor/>
                      </m:rPr>
                      <a:rPr lang="en-US" sz="2400" i="0">
                        <a:solidFill>
                          <a:prstClr val="black"/>
                        </a:solidFill>
                        <a:latin typeface="UTM Avo" panose="02040603050506020204" pitchFamily="18" charset="0"/>
                      </a:rPr>
                      <m:t>56,6</m:t>
                    </m:r>
                    <m:r>
                      <a:rPr lang="en-US" sz="2400">
                        <a:solidFill>
                          <a:prstClr val="black"/>
                        </a:solidFill>
                        <a:latin typeface="Cambria Math" panose="02040503050406030204" pitchFamily="18" charset="0"/>
                      </a:rPr>
                      <m:t> (</m:t>
                    </m:r>
                    <m:r>
                      <m:rPr>
                        <m:nor/>
                      </m:rPr>
                      <a:rPr lang="en-US" sz="2400">
                        <a:solidFill>
                          <a:prstClr val="black"/>
                        </a:solidFill>
                        <a:latin typeface="UTM Avo" panose="02040603050506020204" pitchFamily="18" charset="0"/>
                      </a:rPr>
                      <m:t>cm</m:t>
                    </m:r>
                    <m:r>
                      <a:rPr lang="en-US" sz="2400">
                        <a:solidFill>
                          <a:prstClr val="black"/>
                        </a:solidFill>
                        <a:latin typeface="Cambria Math" panose="02040503050406030204" pitchFamily="18" charset="0"/>
                      </a:rPr>
                      <m:t>)</m:t>
                    </m:r>
                  </m:oMath>
                </a14:m>
                <a:r>
                  <a:rPr lang="en-US" sz="2400" dirty="0">
                    <a:solidFill>
                      <a:prstClr val="black"/>
                    </a:solidFill>
                    <a:latin typeface="UTM Avo" panose="02040603050506020204" pitchFamily="18" charset="0"/>
                  </a:rPr>
                  <a:t>.</a:t>
                </a:r>
                <a:endParaRPr lang="vi-VN" sz="2400" dirty="0">
                  <a:solidFill>
                    <a:prstClr val="black"/>
                  </a:solidFill>
                  <a:latin typeface="UTM Avo" panose="02040603050506020204" pitchFamily="18" charset="0"/>
                </a:endParaRPr>
              </a:p>
            </p:txBody>
          </p:sp>
        </mc:Choice>
        <mc:Fallback xmlns="">
          <p:sp>
            <p:nvSpPr>
              <p:cNvPr id="19" name="Rectangle 18">
                <a:extLst>
                  <a:ext uri="{FF2B5EF4-FFF2-40B4-BE49-F238E27FC236}">
                    <a16:creationId xmlns:a16="http://schemas.microsoft.com/office/drawing/2014/main" id="{8D4F0638-935F-7608-4AF7-624DF31B5D83}"/>
                  </a:ext>
                </a:extLst>
              </p:cNvPr>
              <p:cNvSpPr>
                <a:spLocks noRot="1" noChangeAspect="1" noMove="1" noResize="1" noEditPoints="1" noAdjustHandles="1" noChangeArrowheads="1" noChangeShapeType="1" noTextEdit="1"/>
              </p:cNvSpPr>
              <p:nvPr/>
            </p:nvSpPr>
            <p:spPr>
              <a:xfrm>
                <a:off x="464659" y="3789430"/>
                <a:ext cx="6492195" cy="2843920"/>
              </a:xfrm>
              <a:prstGeom prst="rect">
                <a:avLst/>
              </a:prstGeom>
              <a:blipFill>
                <a:blip r:embed="rId3"/>
                <a:stretch>
                  <a:fillRect l="-1408" b="-3863"/>
                </a:stretch>
              </a:blipFill>
            </p:spPr>
            <p:txBody>
              <a:bodyPr/>
              <a:lstStyle/>
              <a:p>
                <a:r>
                  <a:rPr lang="en-US">
                    <a:noFill/>
                  </a:rPr>
                  <a:t> </a:t>
                </a:r>
              </a:p>
            </p:txBody>
          </p:sp>
        </mc:Fallback>
      </mc:AlternateContent>
      <p:pic>
        <p:nvPicPr>
          <p:cNvPr id="20" name="Picture 19">
            <a:extLst>
              <a:ext uri="{FF2B5EF4-FFF2-40B4-BE49-F238E27FC236}">
                <a16:creationId xmlns:a16="http://schemas.microsoft.com/office/drawing/2014/main" id="{9188593A-AAC8-0956-0293-CDA638DEAEF1}"/>
              </a:ext>
            </a:extLst>
          </p:cNvPr>
          <p:cNvPicPr>
            <a:picLocks noChangeAspect="1"/>
          </p:cNvPicPr>
          <p:nvPr/>
        </p:nvPicPr>
        <p:blipFill>
          <a:blip r:embed="rId4"/>
          <a:stretch>
            <a:fillRect/>
          </a:stretch>
        </p:blipFill>
        <p:spPr>
          <a:xfrm>
            <a:off x="7674144" y="3199172"/>
            <a:ext cx="3298656" cy="3306510"/>
          </a:xfrm>
          <a:prstGeom prst="rect">
            <a:avLst/>
          </a:prstGeom>
        </p:spPr>
      </p:pic>
    </p:spTree>
    <p:extLst>
      <p:ext uri="{BB962C8B-B14F-4D97-AF65-F5344CB8AC3E}">
        <p14:creationId xmlns:p14="http://schemas.microsoft.com/office/powerpoint/2010/main" val="27594757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randombar(horizontal)">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barn(inVertical)">
                                      <p:cBhvr>
                                        <p:cTn id="2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68885397-515B-45B3-8392-7F0AE1EF6C38}"/>
              </a:ext>
            </a:extLst>
          </p:cNvPr>
          <p:cNvPicPr>
            <a:picLocks noChangeAspect="1"/>
          </p:cNvPicPr>
          <p:nvPr/>
        </p:nvPicPr>
        <p:blipFill>
          <a:blip r:embed="rId4"/>
          <a:stretch>
            <a:fillRect/>
          </a:stretch>
        </p:blipFill>
        <p:spPr>
          <a:xfrm>
            <a:off x="4803035" y="2641040"/>
            <a:ext cx="2866614" cy="1879966"/>
          </a:xfrm>
          <a:prstGeom prst="rect">
            <a:avLst/>
          </a:prstGeom>
        </p:spPr>
      </p:pic>
    </p:spTree>
    <p:extLst>
      <p:ext uri="{BB962C8B-B14F-4D97-AF65-F5344CB8AC3E}">
        <p14:creationId xmlns:p14="http://schemas.microsoft.com/office/powerpoint/2010/main" val="394604558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D9A9B13-DAFD-A11B-2054-74D9C4B8BF7A}"/>
              </a:ext>
            </a:extLst>
          </p:cNvPr>
          <p:cNvSpPr/>
          <p:nvPr/>
        </p:nvSpPr>
        <p:spPr>
          <a:xfrm>
            <a:off x="433754" y="1758462"/>
            <a:ext cx="644769" cy="410307"/>
          </a:xfrm>
          <a:prstGeom prst="round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ysClr val="windowText" lastClr="000000"/>
                </a:solidFill>
                <a:latin typeface="UTM Avo" panose="02040603050506020204" pitchFamily="18" charset="0"/>
                <a:cs typeface="Arial" panose="020B0604020202020204" pitchFamily="34" charset="0"/>
              </a:rPr>
              <a:t>0</a:t>
            </a:r>
            <a:r>
              <a:rPr lang="en-US" sz="2400" b="1" dirty="0">
                <a:solidFill>
                  <a:sysClr val="windowText" lastClr="000000"/>
                </a:solidFill>
                <a:latin typeface="UTM Avo" panose="02040603050506020204" pitchFamily="18" charset="0"/>
                <a:cs typeface="Arial" panose="020B0604020202020204" pitchFamily="34" charset="0"/>
              </a:rPr>
              <a:t>1</a:t>
            </a:r>
            <a:endParaRPr lang="en-US" sz="2400" b="1" dirty="0">
              <a:solidFill>
                <a:sysClr val="windowText" lastClr="000000"/>
              </a:solidFill>
              <a:latin typeface="UTM Avo" panose="02040603050506020204" pitchFamily="18" charset="0"/>
            </a:endParaRPr>
          </a:p>
        </p:txBody>
      </p:sp>
      <p:sp>
        <p:nvSpPr>
          <p:cNvPr id="3" name="Hộp Văn bản 8">
            <a:extLst>
              <a:ext uri="{FF2B5EF4-FFF2-40B4-BE49-F238E27FC236}">
                <a16:creationId xmlns:a16="http://schemas.microsoft.com/office/drawing/2014/main" id="{DCEAF474-D50C-5694-E15E-C85A1A2695D2}"/>
              </a:ext>
            </a:extLst>
          </p:cNvPr>
          <p:cNvSpPr txBox="1"/>
          <p:nvPr/>
        </p:nvSpPr>
        <p:spPr>
          <a:xfrm>
            <a:off x="1144918" y="1658646"/>
            <a:ext cx="10593008" cy="535724"/>
          </a:xfrm>
          <a:prstGeom prst="rect">
            <a:avLst/>
          </a:prstGeom>
          <a:noFill/>
        </p:spPr>
        <p:txBody>
          <a:bodyPr wrap="square" rtlCol="0">
            <a:spAutoFit/>
          </a:bodyPr>
          <a:lstStyle/>
          <a:p>
            <a:pPr algn="just">
              <a:lnSpc>
                <a:spcPct val="150000"/>
              </a:lnSpc>
              <a:defRPr/>
            </a:pP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Cho hình thoi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ABCD</a:t>
            </a: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 có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AC = BD</a:t>
            </a: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 Chứng minh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ABCD</a:t>
            </a: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 là hình vuông.</a:t>
            </a:r>
          </a:p>
        </p:txBody>
      </p:sp>
      <p:sp>
        <p:nvSpPr>
          <p:cNvPr id="4" name="Rectangle 3">
            <a:extLst>
              <a:ext uri="{FF2B5EF4-FFF2-40B4-BE49-F238E27FC236}">
                <a16:creationId xmlns:a16="http://schemas.microsoft.com/office/drawing/2014/main" id="{060720C0-CD99-D170-D7B8-35CACAE185CE}"/>
              </a:ext>
            </a:extLst>
          </p:cNvPr>
          <p:cNvSpPr/>
          <p:nvPr/>
        </p:nvSpPr>
        <p:spPr>
          <a:xfrm>
            <a:off x="330200" y="2286100"/>
            <a:ext cx="1356726" cy="430887"/>
          </a:xfrm>
          <a:prstGeom prst="rect">
            <a:avLst/>
          </a:prstGeom>
        </p:spPr>
        <p:txBody>
          <a:bodyPr wrap="square">
            <a:spAutoFit/>
          </a:bodyPr>
          <a:lstStyle/>
          <a:p>
            <a:pPr marL="0" marR="0" lvl="0" indent="0" defTabSz="457200" rtl="0" eaLnBrk="1" fontAlgn="auto" latinLnBrk="0" hangingPunct="1">
              <a:lnSpc>
                <a:spcPct val="100000"/>
              </a:lnSpc>
              <a:spcBef>
                <a:spcPts val="0"/>
              </a:spcBef>
              <a:spcAft>
                <a:spcPts val="0"/>
              </a:spcAft>
              <a:buClrTx/>
              <a:buSzTx/>
              <a:buFont typeface="Arial"/>
              <a:buNone/>
              <a:tabLst/>
              <a:defRPr/>
            </a:pPr>
            <a:r>
              <a:rPr lang="vi-VN" sz="2200" b="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Giải</a:t>
            </a:r>
            <a:endParaRPr lang="en-US" sz="2200" b="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endParaRP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D54E0690-CF2D-481D-8081-0D8E658AAB0C}"/>
                  </a:ext>
                </a:extLst>
              </p:cNvPr>
              <p:cNvSpPr/>
              <p:nvPr/>
            </p:nvSpPr>
            <p:spPr>
              <a:xfrm>
                <a:off x="294677" y="2762492"/>
                <a:ext cx="8087323" cy="3067443"/>
              </a:xfrm>
              <a:prstGeom prst="rect">
                <a:avLst/>
              </a:prstGeom>
            </p:spPr>
            <p:txBody>
              <a:bodyPr wrap="square">
                <a:spAutoFit/>
              </a:bodyPr>
              <a:lstStyle/>
              <a:p>
                <a:pPr lvl="0" algn="just">
                  <a:lnSpc>
                    <a:spcPct val="150000"/>
                  </a:lnSpc>
                  <a:defRPr/>
                </a:pP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Do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ABCD</a:t>
                </a: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 là hình thoi nên cũng là hình bình hành.</a:t>
                </a:r>
              </a:p>
              <a:p>
                <a:pPr lvl="0" algn="just">
                  <a:lnSpc>
                    <a:spcPct val="150000"/>
                  </a:lnSpc>
                  <a:defRPr/>
                </a:pP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ABCD</a:t>
                </a: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 là hình bình hành có hai đường chéo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AC,</a:t>
                </a:r>
                <a:r>
                  <a:rPr lang="en-US"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BD </a:t>
                </a: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bằng nhau nên là hình chữ nhật.</a:t>
                </a:r>
              </a:p>
              <a:p>
                <a:pPr lvl="0" algn="just">
                  <a:lnSpc>
                    <a:spcPct val="150000"/>
                  </a:lnSpc>
                  <a:defRPr/>
                </a:pP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Mà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AD</a:t>
                </a:r>
                <a:r>
                  <a:rPr lang="en-US"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t>
                </a:r>
                <a:r>
                  <a:rPr lang="en-US"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AB</a:t>
                </a:r>
                <a:r>
                  <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rPr>
                  <a:t>.</a:t>
                </a:r>
              </a:p>
              <a:p>
                <a:pPr lvl="0" algn="just">
                  <a:lnSpc>
                    <a:spcPct val="150000"/>
                  </a:lnSpc>
                  <a:defRPr/>
                </a:pPr>
                <a14:m>
                  <m:oMath xmlns:m="http://schemas.openxmlformats.org/officeDocument/2006/math">
                    <m:r>
                      <a:rPr lang="en-US" sz="2200">
                        <a:solidFill>
                          <a:prstClr val="black"/>
                        </a:solidFill>
                        <a:latin typeface="Cambria Math" panose="02040503050406030204" pitchFamily="18" charset="0"/>
                        <a:ea typeface="Calibri" panose="020F0502020204030204" pitchFamily="34" charset="0"/>
                        <a:cs typeface="Arial" panose="020B0604020202020204" pitchFamily="34" charset="0"/>
                      </a:rPr>
                      <m:t>⇒</m:t>
                    </m:r>
                  </m:oMath>
                </a14:m>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 Hình chữ nhật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ABCD</a:t>
                </a:r>
                <a:r>
                  <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rPr>
                  <a:t> 2 </a:t>
                </a:r>
                <a:r>
                  <a:rPr lang="en-US" sz="2200" dirty="0" err="1">
                    <a:solidFill>
                      <a:prstClr val="black"/>
                    </a:solidFill>
                    <a:latin typeface="UTM Avo" panose="02040603050506020204" pitchFamily="18" charset="0"/>
                    <a:ea typeface="Calibri" panose="020F0502020204030204" pitchFamily="34" charset="0"/>
                    <a:cs typeface="Arial" panose="020B0604020202020204" pitchFamily="34" charset="0"/>
                  </a:rPr>
                  <a:t>cạnh</a:t>
                </a:r>
                <a:r>
                  <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prstClr val="black"/>
                    </a:solidFill>
                    <a:latin typeface="UTM Avo" panose="02040603050506020204" pitchFamily="18" charset="0"/>
                    <a:ea typeface="Calibri" panose="020F0502020204030204" pitchFamily="34" charset="0"/>
                    <a:cs typeface="Arial" panose="020B0604020202020204" pitchFamily="34" charset="0"/>
                  </a:rPr>
                  <a:t>kề</a:t>
                </a:r>
                <a:r>
                  <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prstClr val="black"/>
                    </a:solidFill>
                    <a:latin typeface="UTM Avo" panose="02040603050506020204" pitchFamily="18" charset="0"/>
                    <a:ea typeface="Calibri" panose="020F0502020204030204" pitchFamily="34" charset="0"/>
                    <a:cs typeface="Arial" panose="020B0604020202020204" pitchFamily="34" charset="0"/>
                  </a:rPr>
                  <a:t>bằng</a:t>
                </a:r>
                <a:r>
                  <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prstClr val="black"/>
                    </a:solidFill>
                    <a:latin typeface="UTM Avo" panose="02040603050506020204" pitchFamily="18" charset="0"/>
                    <a:ea typeface="Calibri" panose="020F0502020204030204" pitchFamily="34" charset="0"/>
                    <a:cs typeface="Arial" panose="020B0604020202020204" pitchFamily="34" charset="0"/>
                  </a:rPr>
                  <a:t>nhau</a:t>
                </a:r>
                <a:r>
                  <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prstClr val="black"/>
                    </a:solidFill>
                    <a:latin typeface="UTM Avo" panose="02040603050506020204" pitchFamily="18" charset="0"/>
                    <a:ea typeface="Calibri" panose="020F0502020204030204" pitchFamily="34" charset="0"/>
                    <a:cs typeface="Arial" panose="020B0604020202020204" pitchFamily="34" charset="0"/>
                  </a:rPr>
                  <a:t>nên</a:t>
                </a: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 là hình vuông.</a:t>
                </a:r>
              </a:p>
            </p:txBody>
          </p:sp>
        </mc:Choice>
        <mc:Fallback xmlns="">
          <p:sp>
            <p:nvSpPr>
              <p:cNvPr id="7" name="Rectangle 6">
                <a:extLst>
                  <a:ext uri="{FF2B5EF4-FFF2-40B4-BE49-F238E27FC236}">
                    <a16:creationId xmlns:a16="http://schemas.microsoft.com/office/drawing/2014/main" id="{D54E0690-CF2D-481D-8081-0D8E658AAB0C}"/>
                  </a:ext>
                </a:extLst>
              </p:cNvPr>
              <p:cNvSpPr>
                <a:spLocks noRot="1" noChangeAspect="1" noMove="1" noResize="1" noEditPoints="1" noAdjustHandles="1" noChangeArrowheads="1" noChangeShapeType="1" noTextEdit="1"/>
              </p:cNvSpPr>
              <p:nvPr/>
            </p:nvSpPr>
            <p:spPr>
              <a:xfrm>
                <a:off x="294677" y="2762492"/>
                <a:ext cx="8087323" cy="3067443"/>
              </a:xfrm>
              <a:prstGeom prst="rect">
                <a:avLst/>
              </a:prstGeom>
              <a:blipFill>
                <a:blip r:embed="rId4"/>
                <a:stretch>
                  <a:fillRect l="-980" r="-980" b="-3181"/>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id="{A4A83E41-2138-5C24-808C-9D20C7388588}"/>
              </a:ext>
            </a:extLst>
          </p:cNvPr>
          <p:cNvSpPr/>
          <p:nvPr/>
        </p:nvSpPr>
        <p:spPr>
          <a:xfrm>
            <a:off x="294677" y="5988752"/>
            <a:ext cx="9300862" cy="575992"/>
          </a:xfrm>
          <a:prstGeom prst="rect">
            <a:avLst/>
          </a:prstGeom>
          <a:solidFill>
            <a:srgbClr val="FFCC66"/>
          </a:solidFill>
        </p:spPr>
        <p:txBody>
          <a:bodyPr wrap="square">
            <a:spAutoFit/>
          </a:bodyPr>
          <a:lstStyle/>
          <a:p>
            <a:pPr lvl="0">
              <a:lnSpc>
                <a:spcPct val="150000"/>
              </a:lnSpc>
              <a:defRPr/>
            </a:pPr>
            <a:r>
              <a:rPr lang="en-US" sz="2400" b="1" dirty="0" err="1">
                <a:latin typeface="UTM Avo" panose="02040603050506020204" pitchFamily="18" charset="0"/>
                <a:ea typeface="Arial" panose="020B0604020202020204" pitchFamily="34" charset="0"/>
                <a:cs typeface="Times New Roman" panose="02020603050405020304" pitchFamily="18" charset="0"/>
              </a:rPr>
              <a:t>Lưu</a:t>
            </a:r>
            <a:r>
              <a:rPr lang="en-US" sz="2400" b="1" dirty="0">
                <a:latin typeface="UTM Avo" panose="02040603050506020204" pitchFamily="18" charset="0"/>
                <a:ea typeface="Arial" panose="020B0604020202020204" pitchFamily="34" charset="0"/>
                <a:cs typeface="Times New Roman" panose="02020603050405020304" pitchFamily="18" charset="0"/>
              </a:rPr>
              <a:t> ý</a:t>
            </a:r>
            <a:r>
              <a:rPr lang="en-US" sz="2400" dirty="0">
                <a:latin typeface="UTM Avo" panose="02040603050506020204" pitchFamily="18" charset="0"/>
                <a:ea typeface="Arial" panose="020B0604020202020204" pitchFamily="34" charset="0"/>
                <a:cs typeface="Times New Roman" panose="02020603050405020304" pitchFamily="18" charset="0"/>
              </a:rPr>
              <a:t>: Hình </a:t>
            </a:r>
            <a:r>
              <a:rPr lang="en-US" sz="2400" dirty="0" err="1">
                <a:latin typeface="UTM Avo" panose="02040603050506020204" pitchFamily="18" charset="0"/>
                <a:ea typeface="Arial" panose="020B0604020202020204" pitchFamily="34" charset="0"/>
                <a:cs typeface="Times New Roman" panose="02020603050405020304" pitchFamily="18" charset="0"/>
              </a:rPr>
              <a:t>thoi</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có</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hai</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đường</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chéo</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bằng</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nhau</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là</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hình</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vuông</a:t>
            </a:r>
            <a:r>
              <a:rPr lang="en-US" sz="2400" dirty="0">
                <a:latin typeface="UTM Avo" panose="02040603050506020204" pitchFamily="18" charset="0"/>
                <a:ea typeface="Arial" panose="020B0604020202020204" pitchFamily="34" charset="0"/>
                <a:cs typeface="Times New Roman" panose="02020603050405020304" pitchFamily="18" charset="0"/>
              </a:rPr>
              <a:t>.</a:t>
            </a:r>
            <a:endParaRPr lang="vi-VN" sz="2400" dirty="0">
              <a:ea typeface="Arial" panose="020B0604020202020204" pitchFamily="34" charset="0"/>
              <a:cs typeface="Times New Roman" panose="02020603050405020304" pitchFamily="18" charset="0"/>
            </a:endParaRPr>
          </a:p>
        </p:txBody>
      </p:sp>
      <p:grpSp>
        <p:nvGrpSpPr>
          <p:cNvPr id="5" name="Group 4">
            <a:extLst>
              <a:ext uri="{FF2B5EF4-FFF2-40B4-BE49-F238E27FC236}">
                <a16:creationId xmlns:a16="http://schemas.microsoft.com/office/drawing/2014/main" id="{8DF095B2-230F-B915-53AC-1CDDE7CB9868}"/>
              </a:ext>
            </a:extLst>
          </p:cNvPr>
          <p:cNvGrpSpPr/>
          <p:nvPr/>
        </p:nvGrpSpPr>
        <p:grpSpPr>
          <a:xfrm>
            <a:off x="8661670" y="2295165"/>
            <a:ext cx="3530330" cy="3101369"/>
            <a:chOff x="8381584" y="2361609"/>
            <a:chExt cx="3530330" cy="3101369"/>
          </a:xfrm>
        </p:grpSpPr>
        <p:sp>
          <p:nvSpPr>
            <p:cNvPr id="15" name="Rectangle 14">
              <a:extLst>
                <a:ext uri="{FF2B5EF4-FFF2-40B4-BE49-F238E27FC236}">
                  <a16:creationId xmlns:a16="http://schemas.microsoft.com/office/drawing/2014/main" id="{21E358EB-092E-A1F5-9D44-421738B2BAA8}"/>
                </a:ext>
              </a:extLst>
            </p:cNvPr>
            <p:cNvSpPr/>
            <p:nvPr/>
          </p:nvSpPr>
          <p:spPr>
            <a:xfrm>
              <a:off x="8915400" y="2806700"/>
              <a:ext cx="2311400" cy="231140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B8D67E73-FE8D-43EC-0021-C8F302C4E020}"/>
                </a:ext>
              </a:extLst>
            </p:cNvPr>
            <p:cNvCxnSpPr>
              <a:cxnSpLocks/>
            </p:cNvCxnSpPr>
            <p:nvPr/>
          </p:nvCxnSpPr>
          <p:spPr>
            <a:xfrm>
              <a:off x="8917517" y="2808817"/>
              <a:ext cx="2296583" cy="2296583"/>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7FBF8C88-1B5E-0DF2-688E-40CE05BE5C57}"/>
                </a:ext>
              </a:extLst>
            </p:cNvPr>
            <p:cNvCxnSpPr>
              <a:cxnSpLocks/>
            </p:cNvCxnSpPr>
            <p:nvPr/>
          </p:nvCxnSpPr>
          <p:spPr>
            <a:xfrm flipV="1">
              <a:off x="8913283" y="2804583"/>
              <a:ext cx="2309284" cy="2315634"/>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23" name="Hộp Văn bản 8">
              <a:extLst>
                <a:ext uri="{FF2B5EF4-FFF2-40B4-BE49-F238E27FC236}">
                  <a16:creationId xmlns:a16="http://schemas.microsoft.com/office/drawing/2014/main" id="{526724D0-B1C2-A3F2-BA4E-634C5AE33A6A}"/>
                </a:ext>
              </a:extLst>
            </p:cNvPr>
            <p:cNvSpPr txBox="1"/>
            <p:nvPr/>
          </p:nvSpPr>
          <p:spPr>
            <a:xfrm>
              <a:off x="8381584" y="2361609"/>
              <a:ext cx="651205" cy="654731"/>
            </a:xfrm>
            <a:prstGeom prst="rect">
              <a:avLst/>
            </a:prstGeom>
            <a:noFill/>
          </p:spPr>
          <p:txBody>
            <a:bodyPr wrap="square" rtlCol="0">
              <a:spAutoFit/>
            </a:bodyPr>
            <a:lstStyle/>
            <a:p>
              <a:pPr algn="just">
                <a:lnSpc>
                  <a:spcPct val="150000"/>
                </a:lnSpc>
                <a:defRPr/>
              </a:pPr>
              <a:r>
                <a:rPr lang="en-US" sz="2800" b="1" dirty="0">
                  <a:solidFill>
                    <a:prstClr val="black"/>
                  </a:solidFill>
                  <a:latin typeface="UTM Avo" panose="02040603050506020204" pitchFamily="18" charset="0"/>
                  <a:ea typeface="Calibri" panose="020F0502020204030204" pitchFamily="34" charset="0"/>
                  <a:cs typeface="Arial" panose="020B0604020202020204" pitchFamily="34" charset="0"/>
                </a:rPr>
                <a:t>A</a:t>
              </a:r>
              <a:endParaRPr lang="vi-VN" sz="2800" b="1"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sp>
          <p:nvSpPr>
            <p:cNvPr id="24" name="Hộp Văn bản 8">
              <a:extLst>
                <a:ext uri="{FF2B5EF4-FFF2-40B4-BE49-F238E27FC236}">
                  <a16:creationId xmlns:a16="http://schemas.microsoft.com/office/drawing/2014/main" id="{8A8CCBDA-ED17-2070-838A-D9EBF12CD4BD}"/>
                </a:ext>
              </a:extLst>
            </p:cNvPr>
            <p:cNvSpPr txBox="1"/>
            <p:nvPr/>
          </p:nvSpPr>
          <p:spPr>
            <a:xfrm>
              <a:off x="11260709" y="2361609"/>
              <a:ext cx="651205" cy="654731"/>
            </a:xfrm>
            <a:prstGeom prst="rect">
              <a:avLst/>
            </a:prstGeom>
            <a:noFill/>
          </p:spPr>
          <p:txBody>
            <a:bodyPr wrap="square" rtlCol="0">
              <a:spAutoFit/>
            </a:bodyPr>
            <a:lstStyle/>
            <a:p>
              <a:pPr algn="just">
                <a:lnSpc>
                  <a:spcPct val="150000"/>
                </a:lnSpc>
                <a:defRPr/>
              </a:pPr>
              <a:r>
                <a:rPr lang="en-US" sz="2800" b="1" dirty="0">
                  <a:solidFill>
                    <a:prstClr val="black"/>
                  </a:solidFill>
                  <a:latin typeface="UTM Avo" panose="02040603050506020204" pitchFamily="18" charset="0"/>
                  <a:ea typeface="Calibri" panose="020F0502020204030204" pitchFamily="34" charset="0"/>
                  <a:cs typeface="Arial" panose="020B0604020202020204" pitchFamily="34" charset="0"/>
                </a:rPr>
                <a:t>B</a:t>
              </a:r>
              <a:endParaRPr lang="vi-VN" sz="2800" b="1"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sp>
          <p:nvSpPr>
            <p:cNvPr id="25" name="Hộp Văn bản 8">
              <a:extLst>
                <a:ext uri="{FF2B5EF4-FFF2-40B4-BE49-F238E27FC236}">
                  <a16:creationId xmlns:a16="http://schemas.microsoft.com/office/drawing/2014/main" id="{7DE830EB-2F5F-2AD1-EA67-F6CF41DD7901}"/>
                </a:ext>
              </a:extLst>
            </p:cNvPr>
            <p:cNvSpPr txBox="1"/>
            <p:nvPr/>
          </p:nvSpPr>
          <p:spPr>
            <a:xfrm>
              <a:off x="11260709" y="4808247"/>
              <a:ext cx="651205" cy="654731"/>
            </a:xfrm>
            <a:prstGeom prst="rect">
              <a:avLst/>
            </a:prstGeom>
            <a:noFill/>
          </p:spPr>
          <p:txBody>
            <a:bodyPr wrap="square" rtlCol="0">
              <a:spAutoFit/>
            </a:bodyPr>
            <a:lstStyle/>
            <a:p>
              <a:pPr algn="just">
                <a:lnSpc>
                  <a:spcPct val="150000"/>
                </a:lnSpc>
                <a:defRPr/>
              </a:pPr>
              <a:r>
                <a:rPr lang="en-US" sz="2800" b="1" dirty="0">
                  <a:solidFill>
                    <a:prstClr val="black"/>
                  </a:solidFill>
                  <a:latin typeface="UTM Avo" panose="02040603050506020204" pitchFamily="18" charset="0"/>
                  <a:ea typeface="Calibri" panose="020F0502020204030204" pitchFamily="34" charset="0"/>
                  <a:cs typeface="Arial" panose="020B0604020202020204" pitchFamily="34" charset="0"/>
                </a:rPr>
                <a:t>C</a:t>
              </a:r>
              <a:endParaRPr lang="vi-VN" sz="2800" b="1"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sp>
          <p:nvSpPr>
            <p:cNvPr id="26" name="Hộp Văn bản 8">
              <a:extLst>
                <a:ext uri="{FF2B5EF4-FFF2-40B4-BE49-F238E27FC236}">
                  <a16:creationId xmlns:a16="http://schemas.microsoft.com/office/drawing/2014/main" id="{69BACBB1-E6C0-98F9-2FA8-3280DD81FAA4}"/>
                </a:ext>
              </a:extLst>
            </p:cNvPr>
            <p:cNvSpPr txBox="1"/>
            <p:nvPr/>
          </p:nvSpPr>
          <p:spPr>
            <a:xfrm>
              <a:off x="8381585" y="4808247"/>
              <a:ext cx="651205" cy="654731"/>
            </a:xfrm>
            <a:prstGeom prst="rect">
              <a:avLst/>
            </a:prstGeom>
            <a:noFill/>
          </p:spPr>
          <p:txBody>
            <a:bodyPr wrap="square" rtlCol="0">
              <a:spAutoFit/>
            </a:bodyPr>
            <a:lstStyle/>
            <a:p>
              <a:pPr algn="just">
                <a:lnSpc>
                  <a:spcPct val="150000"/>
                </a:lnSpc>
                <a:defRPr/>
              </a:pPr>
              <a:r>
                <a:rPr lang="en-US" sz="2800" b="1" dirty="0">
                  <a:solidFill>
                    <a:prstClr val="black"/>
                  </a:solidFill>
                  <a:latin typeface="UTM Avo" panose="02040603050506020204" pitchFamily="18" charset="0"/>
                  <a:ea typeface="Calibri" panose="020F0502020204030204" pitchFamily="34" charset="0"/>
                  <a:cs typeface="Arial" panose="020B0604020202020204" pitchFamily="34" charset="0"/>
                </a:rPr>
                <a:t>D</a:t>
              </a:r>
              <a:endParaRPr lang="vi-VN" sz="2800" b="1"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14372936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par>
                                <p:cTn id="21" presetID="10"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fade">
                                      <p:cBhvr>
                                        <p:cTn id="28" dur="500"/>
                                        <p:tgtEl>
                                          <p:spTgt spid="7">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7">
                                            <p:txEl>
                                              <p:pRg st="1" end="1"/>
                                            </p:txEl>
                                          </p:spTgt>
                                        </p:tgtEl>
                                        <p:attrNameLst>
                                          <p:attrName>style.visibility</p:attrName>
                                        </p:attrNameLst>
                                      </p:cBhvr>
                                      <p:to>
                                        <p:strVal val="visible"/>
                                      </p:to>
                                    </p:set>
                                    <p:animEffect transition="in" filter="randombar(horizontal)">
                                      <p:cBhvr>
                                        <p:cTn id="33" dur="500"/>
                                        <p:tgtEl>
                                          <p:spTgt spid="7">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7">
                                            <p:txEl>
                                              <p:pRg st="2" end="2"/>
                                            </p:txEl>
                                          </p:spTgt>
                                        </p:tgtEl>
                                        <p:attrNameLst>
                                          <p:attrName>style.visibility</p:attrName>
                                        </p:attrNameLst>
                                      </p:cBhvr>
                                      <p:to>
                                        <p:strVal val="visible"/>
                                      </p:to>
                                    </p:set>
                                    <p:animEffect transition="in" filter="barn(inVertical)">
                                      <p:cBhvr>
                                        <p:cTn id="38" dur="500"/>
                                        <p:tgtEl>
                                          <p:spTgt spid="7">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7">
                                            <p:txEl>
                                              <p:pRg st="3" end="3"/>
                                            </p:txEl>
                                          </p:spTgt>
                                        </p:tgtEl>
                                        <p:attrNameLst>
                                          <p:attrName>style.visibility</p:attrName>
                                        </p:attrNameLst>
                                      </p:cBhvr>
                                      <p:to>
                                        <p:strVal val="visible"/>
                                      </p:to>
                                    </p:set>
                                    <p:animEffect transition="in" filter="barn(inVertical)">
                                      <p:cBhvr>
                                        <p:cTn id="43" dur="500"/>
                                        <p:tgtEl>
                                          <p:spTgt spid="7">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7" grpId="0"/>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6EAFD75-9734-8A4A-A504-6483CEDD9FFB}"/>
              </a:ext>
            </a:extLst>
          </p:cNvPr>
          <p:cNvSpPr/>
          <p:nvPr/>
        </p:nvSpPr>
        <p:spPr>
          <a:xfrm>
            <a:off x="433754" y="1758462"/>
            <a:ext cx="644769" cy="410307"/>
          </a:xfrm>
          <a:prstGeom prst="round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ysClr val="windowText" lastClr="000000"/>
                </a:solidFill>
                <a:latin typeface="UTM Avo" panose="02040603050506020204" pitchFamily="18" charset="0"/>
                <a:cs typeface="Arial" panose="020B0604020202020204" pitchFamily="34" charset="0"/>
              </a:rPr>
              <a:t>0</a:t>
            </a:r>
            <a:r>
              <a:rPr lang="en-US" sz="2400" b="1" dirty="0">
                <a:solidFill>
                  <a:sysClr val="windowText" lastClr="000000"/>
                </a:solidFill>
                <a:latin typeface="UTM Avo" panose="02040603050506020204" pitchFamily="18" charset="0"/>
                <a:cs typeface="Arial" panose="020B0604020202020204" pitchFamily="34" charset="0"/>
              </a:rPr>
              <a:t>2</a:t>
            </a:r>
            <a:endParaRPr lang="en-US" sz="2400" b="1" dirty="0">
              <a:solidFill>
                <a:sysClr val="windowText" lastClr="000000"/>
              </a:solidFill>
              <a:latin typeface="UTM Avo" panose="02040603050506020204" pitchFamily="18" charset="0"/>
            </a:endParaRPr>
          </a:p>
        </p:txBody>
      </p:sp>
      <mc:AlternateContent xmlns:mc="http://schemas.openxmlformats.org/markup-compatibility/2006" xmlns:a14="http://schemas.microsoft.com/office/drawing/2010/main">
        <mc:Choice Requires="a14">
          <p:sp>
            <p:nvSpPr>
              <p:cNvPr id="6" name="Hộp Văn bản 8">
                <a:extLst>
                  <a:ext uri="{FF2B5EF4-FFF2-40B4-BE49-F238E27FC236}">
                    <a16:creationId xmlns:a16="http://schemas.microsoft.com/office/drawing/2014/main" id="{2C1E1D7B-1043-9DA5-A4C5-2EFE816D037E}"/>
                  </a:ext>
                </a:extLst>
              </p:cNvPr>
              <p:cNvSpPr txBox="1"/>
              <p:nvPr/>
            </p:nvSpPr>
            <p:spPr>
              <a:xfrm>
                <a:off x="1151383" y="1649410"/>
                <a:ext cx="10593008" cy="550022"/>
              </a:xfrm>
              <a:prstGeom prst="rect">
                <a:avLst/>
              </a:prstGeom>
              <a:noFill/>
            </p:spPr>
            <p:txBody>
              <a:bodyPr wrap="square" rtlCol="0">
                <a:spAutoFit/>
              </a:bodyPr>
              <a:lstStyle/>
              <a:p>
                <a:pPr algn="just">
                  <a:lnSpc>
                    <a:spcPct val="150000"/>
                  </a:lnSpc>
                  <a:spcBef>
                    <a:spcPts val="600"/>
                  </a:spcBef>
                  <a:spcAft>
                    <a:spcPts val="600"/>
                  </a:spcAft>
                  <a:defRPr/>
                </a:pPr>
                <a:r>
                  <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rPr>
                  <a:t>Cho </a:t>
                </a:r>
                <a:r>
                  <a:rPr lang="en-US" sz="2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prstClr val="black"/>
                    </a:solidFill>
                    <a:latin typeface="UTM Avo" panose="02040603050506020204" pitchFamily="18" charset="0"/>
                    <a:ea typeface="Calibri" panose="020F0502020204030204" pitchFamily="34" charset="0"/>
                    <a:cs typeface="Arial" panose="020B0604020202020204" pitchFamily="34" charset="0"/>
                  </a:rPr>
                  <a:t>thoi</a:t>
                </a:r>
                <a:r>
                  <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ABCD</a:t>
                </a:r>
                <a:r>
                  <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14:m>
                  <m:oMath xmlns:m="http://schemas.openxmlformats.org/officeDocument/2006/math">
                    <m:acc>
                      <m:accPr>
                        <m:chr m:val="̂"/>
                        <m:ctrlPr>
                          <a:rPr lang="en-US" sz="2200" i="1">
                            <a:solidFill>
                              <a:prstClr val="black"/>
                            </a:solidFill>
                            <a:latin typeface="Cambria Math" panose="02040503050406030204" pitchFamily="18" charset="0"/>
                            <a:ea typeface="Calibri" panose="020F0502020204030204" pitchFamily="34" charset="0"/>
                            <a:cs typeface="Arial" panose="020B0604020202020204" pitchFamily="34" charset="0"/>
                          </a:rPr>
                        </m:ctrlPr>
                      </m:accPr>
                      <m:e>
                        <m:r>
                          <a:rPr lang="fr-FR" sz="2200" i="1">
                            <a:solidFill>
                              <a:prstClr val="black"/>
                            </a:solidFill>
                            <a:latin typeface="Cambria Math" panose="02040503050406030204" pitchFamily="18" charset="0"/>
                            <a:ea typeface="Calibri" panose="020F0502020204030204" pitchFamily="34" charset="0"/>
                            <a:cs typeface="Arial" panose="020B0604020202020204" pitchFamily="34" charset="0"/>
                          </a:rPr>
                          <m:t>𝐴</m:t>
                        </m:r>
                      </m:e>
                    </m:acc>
                    <m:r>
                      <a:rPr lang="fr-FR" sz="2200">
                        <a:solidFill>
                          <a:prstClr val="black"/>
                        </a:solidFill>
                        <a:latin typeface="Cambria Math" panose="02040503050406030204" pitchFamily="18" charset="0"/>
                        <a:ea typeface="Calibri" panose="020F0502020204030204" pitchFamily="34" charset="0"/>
                        <a:cs typeface="Arial" panose="020B0604020202020204" pitchFamily="34" charset="0"/>
                      </a:rPr>
                      <m:t>=</m:t>
                    </m:r>
                    <m:sSup>
                      <m:sSupPr>
                        <m:ctrlPr>
                          <a:rPr lang="en-US" sz="22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m:rPr>
                            <m:nor/>
                          </m:rPr>
                          <a:rPr lang="fr-FR" sz="2200" i="0">
                            <a:solidFill>
                              <a:prstClr val="black"/>
                            </a:solidFill>
                            <a:latin typeface="UTM Avo" panose="02040603050506020204" pitchFamily="18" charset="0"/>
                            <a:ea typeface="Calibri" panose="020F0502020204030204" pitchFamily="34" charset="0"/>
                            <a:cs typeface="Arial" panose="020B0604020202020204" pitchFamily="34" charset="0"/>
                          </a:rPr>
                          <m:t>90</m:t>
                        </m:r>
                      </m:e>
                      <m:sup>
                        <m:r>
                          <m:rPr>
                            <m:sty m:val="p"/>
                          </m:rPr>
                          <a:rPr lang="fr-FR" sz="2200">
                            <a:solidFill>
                              <a:prstClr val="black"/>
                            </a:solidFill>
                            <a:latin typeface="Cambria Math" panose="02040503050406030204" pitchFamily="18" charset="0"/>
                            <a:ea typeface="Calibri" panose="020F0502020204030204" pitchFamily="34" charset="0"/>
                            <a:cs typeface="Arial" panose="020B0604020202020204" pitchFamily="34" charset="0"/>
                          </a:rPr>
                          <m:t>o</m:t>
                        </m:r>
                      </m:sup>
                    </m:sSup>
                    <m:r>
                      <a:rPr lang="en-US" sz="2200">
                        <a:solidFill>
                          <a:prstClr val="black"/>
                        </a:solidFill>
                        <a:latin typeface="Cambria Math" panose="02040503050406030204" pitchFamily="18" charset="0"/>
                        <a:ea typeface="Calibri" panose="020F0502020204030204" pitchFamily="34" charset="0"/>
                        <a:cs typeface="Arial" panose="020B0604020202020204" pitchFamily="34" charset="0"/>
                      </a:rPr>
                      <m:t>.</m:t>
                    </m:r>
                  </m:oMath>
                </a14:m>
                <a:r>
                  <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prstClr val="black"/>
                    </a:solidFill>
                    <a:latin typeface="UTM Avo" panose="02040603050506020204" pitchFamily="18" charset="0"/>
                    <a:ea typeface="Calibri" panose="020F0502020204030204" pitchFamily="34" charset="0"/>
                    <a:cs typeface="Arial" panose="020B0604020202020204" pitchFamily="34" charset="0"/>
                  </a:rPr>
                  <a:t>Chứng</a:t>
                </a:r>
                <a:r>
                  <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prstClr val="black"/>
                    </a:solidFill>
                    <a:latin typeface="UTM Avo" panose="02040603050506020204" pitchFamily="18" charset="0"/>
                    <a:ea typeface="Calibri" panose="020F0502020204030204" pitchFamily="34" charset="0"/>
                    <a:cs typeface="Arial" panose="020B0604020202020204" pitchFamily="34" charset="0"/>
                  </a:rPr>
                  <a:t>minh</a:t>
                </a:r>
                <a:r>
                  <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ABCD</a:t>
                </a:r>
                <a:r>
                  <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prstClr val="black"/>
                    </a:solidFill>
                    <a:latin typeface="UTM Avo" panose="02040603050506020204" pitchFamily="18" charset="0"/>
                    <a:ea typeface="Calibri" panose="020F0502020204030204" pitchFamily="34" charset="0"/>
                    <a:cs typeface="Arial" panose="020B0604020202020204" pitchFamily="34" charset="0"/>
                  </a:rPr>
                  <a:t>là</a:t>
                </a:r>
                <a:r>
                  <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prstClr val="black"/>
                    </a:solidFill>
                    <a:latin typeface="UTM Avo" panose="02040603050506020204" pitchFamily="18" charset="0"/>
                    <a:ea typeface="Calibri" panose="020F0502020204030204" pitchFamily="34" charset="0"/>
                    <a:cs typeface="Arial" panose="020B0604020202020204" pitchFamily="34" charset="0"/>
                  </a:rPr>
                  <a:t>vuông</a:t>
                </a:r>
                <a:r>
                  <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rPr>
                  <a:t>.</a:t>
                </a:r>
              </a:p>
            </p:txBody>
          </p:sp>
        </mc:Choice>
        <mc:Fallback xmlns="">
          <p:sp>
            <p:nvSpPr>
              <p:cNvPr id="6" name="Hộp Văn bản 8">
                <a:extLst>
                  <a:ext uri="{FF2B5EF4-FFF2-40B4-BE49-F238E27FC236}">
                    <a16:creationId xmlns:a16="http://schemas.microsoft.com/office/drawing/2014/main" id="{2C1E1D7B-1043-9DA5-A4C5-2EFE816D037E}"/>
                  </a:ext>
                </a:extLst>
              </p:cNvPr>
              <p:cNvSpPr txBox="1">
                <a:spLocks noRot="1" noChangeAspect="1" noMove="1" noResize="1" noEditPoints="1" noAdjustHandles="1" noChangeArrowheads="1" noChangeShapeType="1" noTextEdit="1"/>
              </p:cNvSpPr>
              <p:nvPr/>
            </p:nvSpPr>
            <p:spPr>
              <a:xfrm>
                <a:off x="1151383" y="1649410"/>
                <a:ext cx="10593008" cy="550022"/>
              </a:xfrm>
              <a:prstGeom prst="rect">
                <a:avLst/>
              </a:prstGeom>
              <a:blipFill>
                <a:blip r:embed="rId3"/>
                <a:stretch>
                  <a:fillRect l="-748" b="-21111"/>
                </a:stretch>
              </a:blipFill>
            </p:spPr>
            <p:txBody>
              <a:bodyPr/>
              <a:lstStyle/>
              <a:p>
                <a:r>
                  <a:rPr lang="en-US">
                    <a:noFill/>
                  </a:rPr>
                  <a:t> </a:t>
                </a:r>
              </a:p>
            </p:txBody>
          </p:sp>
        </mc:Fallback>
      </mc:AlternateContent>
      <p:sp>
        <p:nvSpPr>
          <p:cNvPr id="8" name="Rectangle 7">
            <a:extLst>
              <a:ext uri="{FF2B5EF4-FFF2-40B4-BE49-F238E27FC236}">
                <a16:creationId xmlns:a16="http://schemas.microsoft.com/office/drawing/2014/main" id="{186A9C95-C3F6-1452-A733-D2F23E4392B0}"/>
              </a:ext>
            </a:extLst>
          </p:cNvPr>
          <p:cNvSpPr/>
          <p:nvPr/>
        </p:nvSpPr>
        <p:spPr>
          <a:xfrm>
            <a:off x="330200" y="2286100"/>
            <a:ext cx="1356726" cy="430887"/>
          </a:xfrm>
          <a:prstGeom prst="rect">
            <a:avLst/>
          </a:prstGeom>
        </p:spPr>
        <p:txBody>
          <a:bodyPr wrap="square">
            <a:spAutoFit/>
          </a:bodyPr>
          <a:lstStyle/>
          <a:p>
            <a:pPr marL="0" marR="0" lvl="0" indent="0" defTabSz="457200" rtl="0" eaLnBrk="1" fontAlgn="auto" latinLnBrk="0" hangingPunct="1">
              <a:lnSpc>
                <a:spcPct val="100000"/>
              </a:lnSpc>
              <a:spcBef>
                <a:spcPts val="0"/>
              </a:spcBef>
              <a:spcAft>
                <a:spcPts val="0"/>
              </a:spcAft>
              <a:buClrTx/>
              <a:buSzTx/>
              <a:buFont typeface="Arial"/>
              <a:buNone/>
              <a:tabLst/>
              <a:defRPr/>
            </a:pPr>
            <a:r>
              <a:rPr lang="vi-VN" sz="2200" b="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Giải</a:t>
            </a:r>
            <a:r>
              <a:rPr lang="en-US" sz="2200" b="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8F16F662-B7D8-0A10-76D0-8C8D1A9DB719}"/>
                  </a:ext>
                </a:extLst>
              </p:cNvPr>
              <p:cNvSpPr/>
              <p:nvPr/>
            </p:nvSpPr>
            <p:spPr>
              <a:xfrm>
                <a:off x="336824" y="2805126"/>
                <a:ext cx="8256999" cy="3392339"/>
              </a:xfrm>
              <a:prstGeom prst="rect">
                <a:avLst/>
              </a:prstGeom>
            </p:spPr>
            <p:txBody>
              <a:bodyPr wrap="square">
                <a:spAutoFit/>
              </a:bodyPr>
              <a:lstStyle/>
              <a:p>
                <a:pPr algn="just">
                  <a:lnSpc>
                    <a:spcPct val="150000"/>
                  </a:lnSpc>
                  <a:spcBef>
                    <a:spcPts val="600"/>
                  </a:spcBef>
                  <a:spcAft>
                    <a:spcPts val="600"/>
                  </a:spcAft>
                  <a:defRPr/>
                </a:pP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Do </a:t>
                </a:r>
                <a14:m>
                  <m:oMath xmlns:m="http://schemas.openxmlformats.org/officeDocument/2006/math">
                    <m:r>
                      <a:rPr lang="fr-FR" sz="2200" i="1">
                        <a:solidFill>
                          <a:prstClr val="black"/>
                        </a:solidFill>
                        <a:latin typeface="Cambria Math" panose="02040503050406030204" pitchFamily="18" charset="0"/>
                        <a:ea typeface="Calibri" panose="020F0502020204030204" pitchFamily="34" charset="0"/>
                        <a:cs typeface="Arial" panose="020B0604020202020204" pitchFamily="34" charset="0"/>
                      </a:rPr>
                      <m:t>𝐴𝐵𝐶𝐷</m:t>
                    </m:r>
                  </m:oMath>
                </a14:m>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là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thoi</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nên</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cũng</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là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bình</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hành</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Lại</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14:m>
                  <m:oMath xmlns:m="http://schemas.openxmlformats.org/officeDocument/2006/math">
                    <m:acc>
                      <m:accPr>
                        <m:chr m:val="̂"/>
                        <m:ctrlPr>
                          <a:rPr lang="en-US" sz="2200" i="1">
                            <a:solidFill>
                              <a:prstClr val="black"/>
                            </a:solidFill>
                            <a:latin typeface="Cambria Math" panose="02040503050406030204" pitchFamily="18" charset="0"/>
                            <a:ea typeface="Calibri" panose="020F0502020204030204" pitchFamily="34" charset="0"/>
                            <a:cs typeface="Arial" panose="020B0604020202020204" pitchFamily="34" charset="0"/>
                          </a:rPr>
                        </m:ctrlPr>
                      </m:accPr>
                      <m:e>
                        <m:r>
                          <a:rPr lang="fr-FR" sz="2200" i="1">
                            <a:solidFill>
                              <a:prstClr val="black"/>
                            </a:solidFill>
                            <a:latin typeface="Cambria Math" panose="02040503050406030204" pitchFamily="18" charset="0"/>
                            <a:ea typeface="Calibri" panose="020F0502020204030204" pitchFamily="34" charset="0"/>
                            <a:cs typeface="Arial" panose="020B0604020202020204" pitchFamily="34" charset="0"/>
                          </a:rPr>
                          <m:t>𝐴</m:t>
                        </m:r>
                      </m:e>
                    </m:acc>
                    <m:r>
                      <a:rPr lang="fr-FR" sz="2200">
                        <a:solidFill>
                          <a:prstClr val="black"/>
                        </a:solidFill>
                        <a:latin typeface="Cambria Math" panose="02040503050406030204" pitchFamily="18" charset="0"/>
                        <a:ea typeface="Calibri" panose="020F0502020204030204" pitchFamily="34" charset="0"/>
                        <a:cs typeface="Arial" panose="020B0604020202020204" pitchFamily="34" charset="0"/>
                      </a:rPr>
                      <m:t>=</m:t>
                    </m:r>
                    <m:sSup>
                      <m:sSupPr>
                        <m:ctrlPr>
                          <a:rPr lang="en-US" sz="2200" i="1">
                            <a:solidFill>
                              <a:prstClr val="black"/>
                            </a:solidFill>
                            <a:latin typeface="Cambria Math" panose="02040503050406030204" pitchFamily="18" charset="0"/>
                            <a:ea typeface="Calibri" panose="020F0502020204030204" pitchFamily="34" charset="0"/>
                            <a:cs typeface="Arial" panose="020B0604020202020204" pitchFamily="34" charset="0"/>
                          </a:rPr>
                        </m:ctrlPr>
                      </m:sSupPr>
                      <m:e>
                        <m:r>
                          <m:rPr>
                            <m:nor/>
                          </m:rPr>
                          <a:rPr lang="fr-FR" sz="2200" i="0">
                            <a:solidFill>
                              <a:prstClr val="black"/>
                            </a:solidFill>
                            <a:latin typeface="UTM Avo" panose="02040603050506020204" pitchFamily="18" charset="0"/>
                            <a:ea typeface="Calibri" panose="020F0502020204030204" pitchFamily="34" charset="0"/>
                            <a:cs typeface="Arial" panose="020B0604020202020204" pitchFamily="34" charset="0"/>
                          </a:rPr>
                          <m:t>90</m:t>
                        </m:r>
                      </m:e>
                      <m:sup>
                        <m:r>
                          <m:rPr>
                            <m:sty m:val="p"/>
                          </m:rPr>
                          <a:rPr lang="fr-FR" sz="2200">
                            <a:solidFill>
                              <a:prstClr val="black"/>
                            </a:solidFill>
                            <a:latin typeface="Cambria Math" panose="02040503050406030204" pitchFamily="18" charset="0"/>
                            <a:ea typeface="Calibri" panose="020F0502020204030204" pitchFamily="34" charset="0"/>
                            <a:cs typeface="Arial" panose="020B0604020202020204" pitchFamily="34" charset="0"/>
                          </a:rPr>
                          <m:t>o</m:t>
                        </m:r>
                      </m:sup>
                    </m:sSup>
                    <m:r>
                      <a:rPr lang="en-US" sz="2200">
                        <a:solidFill>
                          <a:prstClr val="black"/>
                        </a:solidFill>
                        <a:latin typeface="Cambria Math" panose="02040503050406030204" pitchFamily="18" charset="0"/>
                        <a:ea typeface="Calibri" panose="020F0502020204030204" pitchFamily="34" charset="0"/>
                        <a:cs typeface="Arial" panose="020B0604020202020204" pitchFamily="34" charset="0"/>
                      </a:rPr>
                      <m:t>⇒</m:t>
                    </m:r>
                  </m:oMath>
                </a14:m>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14:m>
                  <m:oMath xmlns:m="http://schemas.openxmlformats.org/officeDocument/2006/math">
                    <m:r>
                      <a:rPr lang="fr-FR" sz="2200" i="1">
                        <a:solidFill>
                          <a:prstClr val="black"/>
                        </a:solidFill>
                        <a:latin typeface="Cambria Math" panose="02040503050406030204" pitchFamily="18" charset="0"/>
                        <a:ea typeface="Calibri" panose="020F0502020204030204" pitchFamily="34" charset="0"/>
                        <a:cs typeface="Arial" panose="020B0604020202020204" pitchFamily="34" charset="0"/>
                      </a:rPr>
                      <m:t>𝐴𝐵𝐶𝐷</m:t>
                    </m:r>
                  </m:oMath>
                </a14:m>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là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chữ</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nhật</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Mà</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14:m>
                  <m:oMath xmlns:m="http://schemas.openxmlformats.org/officeDocument/2006/math">
                    <m:r>
                      <a:rPr lang="fr-FR" sz="2200" i="1">
                        <a:solidFill>
                          <a:prstClr val="black"/>
                        </a:solidFill>
                        <a:latin typeface="Cambria Math" panose="02040503050406030204" pitchFamily="18" charset="0"/>
                        <a:ea typeface="Calibri" panose="020F0502020204030204" pitchFamily="34" charset="0"/>
                        <a:cs typeface="Arial" panose="020B0604020202020204" pitchFamily="34" charset="0"/>
                      </a:rPr>
                      <m:t>𝐴𝐷</m:t>
                    </m:r>
                    <m:r>
                      <a:rPr lang="fr-FR" sz="22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fr-FR" sz="2200" i="1">
                        <a:solidFill>
                          <a:prstClr val="black"/>
                        </a:solidFill>
                        <a:latin typeface="Cambria Math" panose="02040503050406030204" pitchFamily="18" charset="0"/>
                        <a:ea typeface="Calibri" panose="020F0502020204030204" pitchFamily="34" charset="0"/>
                        <a:cs typeface="Arial" panose="020B0604020202020204" pitchFamily="34" charset="0"/>
                      </a:rPr>
                      <m:t>𝐴𝐵</m:t>
                    </m:r>
                  </m:oMath>
                </a14:m>
                <a:r>
                  <a:rPr lang="fr-FR" sz="2200" i="1"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(do </a:t>
                </a:r>
                <a14:m>
                  <m:oMath xmlns:m="http://schemas.openxmlformats.org/officeDocument/2006/math">
                    <m:r>
                      <a:rPr lang="fr-FR" sz="2200" i="1">
                        <a:solidFill>
                          <a:prstClr val="black"/>
                        </a:solidFill>
                        <a:latin typeface="Cambria Math" panose="02040503050406030204" pitchFamily="18" charset="0"/>
                        <a:ea typeface="Calibri" panose="020F0502020204030204" pitchFamily="34" charset="0"/>
                        <a:cs typeface="Arial" panose="020B0604020202020204" pitchFamily="34" charset="0"/>
                      </a:rPr>
                      <m:t>𝐴𝐵𝐶𝐷</m:t>
                    </m:r>
                  </m:oMath>
                </a14:m>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là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thoi</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a:t>
                </a:r>
              </a:p>
              <a:p>
                <a:pPr algn="just">
                  <a:lnSpc>
                    <a:spcPct val="150000"/>
                  </a:lnSpc>
                  <a:spcBef>
                    <a:spcPts val="600"/>
                  </a:spcBef>
                  <a:spcAft>
                    <a:spcPts val="600"/>
                  </a:spcAft>
                  <a:defRPr/>
                </a:pP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chữ</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nhật</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ABCD</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2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cạnh</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kề</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bằng</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nhau</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nên</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ABCD</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là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fr-FR" sz="2200" dirty="0" err="1">
                    <a:solidFill>
                      <a:prstClr val="black"/>
                    </a:solidFill>
                    <a:latin typeface="UTM Avo" panose="02040603050506020204" pitchFamily="18" charset="0"/>
                    <a:ea typeface="Calibri" panose="020F0502020204030204" pitchFamily="34" charset="0"/>
                    <a:cs typeface="Arial" panose="020B0604020202020204" pitchFamily="34" charset="0"/>
                  </a:rPr>
                  <a:t>vuông</a:t>
                </a:r>
                <a:r>
                  <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rPr>
                  <a:t>.</a:t>
                </a:r>
              </a:p>
              <a:p>
                <a:pPr algn="just">
                  <a:lnSpc>
                    <a:spcPct val="150000"/>
                  </a:lnSpc>
                  <a:spcBef>
                    <a:spcPts val="600"/>
                  </a:spcBef>
                  <a:spcAft>
                    <a:spcPts val="600"/>
                  </a:spcAft>
                  <a:defRPr/>
                </a:pPr>
                <a:endParaRPr lang="fr-FR" sz="22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9" name="Rectangle 8">
                <a:extLst>
                  <a:ext uri="{FF2B5EF4-FFF2-40B4-BE49-F238E27FC236}">
                    <a16:creationId xmlns:a16="http://schemas.microsoft.com/office/drawing/2014/main" id="{8F16F662-B7D8-0A10-76D0-8C8D1A9DB719}"/>
                  </a:ext>
                </a:extLst>
              </p:cNvPr>
              <p:cNvSpPr>
                <a:spLocks noRot="1" noChangeAspect="1" noMove="1" noResize="1" noEditPoints="1" noAdjustHandles="1" noChangeArrowheads="1" noChangeShapeType="1" noTextEdit="1"/>
              </p:cNvSpPr>
              <p:nvPr/>
            </p:nvSpPr>
            <p:spPr>
              <a:xfrm>
                <a:off x="336824" y="2805126"/>
                <a:ext cx="8256999" cy="3392339"/>
              </a:xfrm>
              <a:prstGeom prst="rect">
                <a:avLst/>
              </a:prstGeom>
              <a:blipFill>
                <a:blip r:embed="rId4"/>
                <a:stretch>
                  <a:fillRect l="-959" r="-886"/>
                </a:stretch>
              </a:blipFill>
            </p:spPr>
            <p:txBody>
              <a:bodyPr/>
              <a:lstStyle/>
              <a:p>
                <a:r>
                  <a:rPr lang="en-US">
                    <a:noFill/>
                  </a:rPr>
                  <a:t> </a:t>
                </a:r>
              </a:p>
            </p:txBody>
          </p:sp>
        </mc:Fallback>
      </mc:AlternateContent>
      <p:sp>
        <p:nvSpPr>
          <p:cNvPr id="11" name="Rectangle 10">
            <a:extLst>
              <a:ext uri="{FF2B5EF4-FFF2-40B4-BE49-F238E27FC236}">
                <a16:creationId xmlns:a16="http://schemas.microsoft.com/office/drawing/2014/main" id="{98BE82D8-F1E9-5B7B-4D49-515C0A33EA8C}"/>
              </a:ext>
            </a:extLst>
          </p:cNvPr>
          <p:cNvSpPr/>
          <p:nvPr/>
        </p:nvSpPr>
        <p:spPr>
          <a:xfrm>
            <a:off x="330200" y="5830383"/>
            <a:ext cx="7674107" cy="575992"/>
          </a:xfrm>
          <a:prstGeom prst="rect">
            <a:avLst/>
          </a:prstGeom>
          <a:solidFill>
            <a:srgbClr val="FFCC66"/>
          </a:solidFill>
        </p:spPr>
        <p:txBody>
          <a:bodyPr wrap="square">
            <a:spAutoFit/>
          </a:bodyPr>
          <a:lstStyle/>
          <a:p>
            <a:pPr lvl="0">
              <a:lnSpc>
                <a:spcPct val="150000"/>
              </a:lnSpc>
              <a:defRPr/>
            </a:pPr>
            <a:r>
              <a:rPr lang="en-US" sz="2400" b="1" dirty="0" err="1">
                <a:latin typeface="UTM Avo" panose="02040603050506020204" pitchFamily="18" charset="0"/>
                <a:ea typeface="Arial" panose="020B0604020202020204" pitchFamily="34" charset="0"/>
                <a:cs typeface="Times New Roman" panose="02020603050405020304" pitchFamily="18" charset="0"/>
              </a:rPr>
              <a:t>Lưu</a:t>
            </a:r>
            <a:r>
              <a:rPr lang="en-US" sz="2400" b="1" dirty="0">
                <a:latin typeface="UTM Avo" panose="02040603050506020204" pitchFamily="18" charset="0"/>
                <a:ea typeface="Arial" panose="020B0604020202020204" pitchFamily="34" charset="0"/>
                <a:cs typeface="Times New Roman" panose="02020603050405020304" pitchFamily="18" charset="0"/>
              </a:rPr>
              <a:t> ý</a:t>
            </a:r>
            <a:r>
              <a:rPr lang="en-US" sz="2400" dirty="0">
                <a:latin typeface="UTM Avo" panose="02040603050506020204" pitchFamily="18" charset="0"/>
                <a:ea typeface="Arial" panose="020B0604020202020204" pitchFamily="34" charset="0"/>
                <a:cs typeface="Times New Roman" panose="02020603050405020304" pitchFamily="18" charset="0"/>
              </a:rPr>
              <a:t>: Hình </a:t>
            </a:r>
            <a:r>
              <a:rPr lang="en-US" sz="2400" dirty="0" err="1">
                <a:latin typeface="UTM Avo" panose="02040603050506020204" pitchFamily="18" charset="0"/>
                <a:ea typeface="Arial" panose="020B0604020202020204" pitchFamily="34" charset="0"/>
                <a:cs typeface="Times New Roman" panose="02020603050405020304" pitchFamily="18" charset="0"/>
              </a:rPr>
              <a:t>thoi</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có</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một</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góc</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vuông</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là</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hình</a:t>
            </a:r>
            <a:r>
              <a:rPr lang="en-US" sz="2400" dirty="0">
                <a:latin typeface="UTM Avo" panose="02040603050506020204" pitchFamily="18" charset="0"/>
                <a:ea typeface="Arial" panose="020B0604020202020204" pitchFamily="34" charset="0"/>
                <a:cs typeface="Times New Roman" panose="02020603050405020304" pitchFamily="18" charset="0"/>
              </a:rPr>
              <a:t> </a:t>
            </a:r>
            <a:r>
              <a:rPr lang="en-US" sz="2400" dirty="0" err="1">
                <a:latin typeface="UTM Avo" panose="02040603050506020204" pitchFamily="18" charset="0"/>
                <a:ea typeface="Arial" panose="020B0604020202020204" pitchFamily="34" charset="0"/>
                <a:cs typeface="Times New Roman" panose="02020603050405020304" pitchFamily="18" charset="0"/>
              </a:rPr>
              <a:t>vuông</a:t>
            </a:r>
            <a:r>
              <a:rPr lang="en-US" sz="2400" dirty="0">
                <a:latin typeface="UTM Avo" panose="02040603050506020204" pitchFamily="18" charset="0"/>
                <a:ea typeface="Arial" panose="020B0604020202020204" pitchFamily="34" charset="0"/>
                <a:cs typeface="Times New Roman" panose="02020603050405020304" pitchFamily="18" charset="0"/>
              </a:rPr>
              <a:t>.</a:t>
            </a:r>
            <a:endParaRPr lang="vi-VN" sz="2400" dirty="0">
              <a:ea typeface="Arial" panose="020B0604020202020204" pitchFamily="34" charset="0"/>
              <a:cs typeface="Times New Roman" panose="02020603050405020304" pitchFamily="18" charset="0"/>
            </a:endParaRPr>
          </a:p>
        </p:txBody>
      </p:sp>
      <p:grpSp>
        <p:nvGrpSpPr>
          <p:cNvPr id="29" name="Group 28">
            <a:extLst>
              <a:ext uri="{FF2B5EF4-FFF2-40B4-BE49-F238E27FC236}">
                <a16:creationId xmlns:a16="http://schemas.microsoft.com/office/drawing/2014/main" id="{8CA7DE6B-DC76-950A-E362-E11E2C09F692}"/>
              </a:ext>
            </a:extLst>
          </p:cNvPr>
          <p:cNvGrpSpPr/>
          <p:nvPr/>
        </p:nvGrpSpPr>
        <p:grpSpPr>
          <a:xfrm>
            <a:off x="8661670" y="2361609"/>
            <a:ext cx="3530330" cy="3101369"/>
            <a:chOff x="8381584" y="2361609"/>
            <a:chExt cx="3530330" cy="3101369"/>
          </a:xfrm>
        </p:grpSpPr>
        <p:sp>
          <p:nvSpPr>
            <p:cNvPr id="12" name="Rectangle 11">
              <a:extLst>
                <a:ext uri="{FF2B5EF4-FFF2-40B4-BE49-F238E27FC236}">
                  <a16:creationId xmlns:a16="http://schemas.microsoft.com/office/drawing/2014/main" id="{E4DC6D65-B900-E02D-CF28-CA113C4B6263}"/>
                </a:ext>
              </a:extLst>
            </p:cNvPr>
            <p:cNvSpPr/>
            <p:nvPr/>
          </p:nvSpPr>
          <p:spPr>
            <a:xfrm>
              <a:off x="8915400" y="2806700"/>
              <a:ext cx="2311400" cy="231140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Hộp Văn bản 8">
              <a:extLst>
                <a:ext uri="{FF2B5EF4-FFF2-40B4-BE49-F238E27FC236}">
                  <a16:creationId xmlns:a16="http://schemas.microsoft.com/office/drawing/2014/main" id="{2D0564BA-7F80-44FF-B625-C5175380F0F0}"/>
                </a:ext>
              </a:extLst>
            </p:cNvPr>
            <p:cNvSpPr txBox="1"/>
            <p:nvPr/>
          </p:nvSpPr>
          <p:spPr>
            <a:xfrm>
              <a:off x="8381584" y="2361609"/>
              <a:ext cx="651205" cy="654731"/>
            </a:xfrm>
            <a:prstGeom prst="rect">
              <a:avLst/>
            </a:prstGeom>
            <a:noFill/>
          </p:spPr>
          <p:txBody>
            <a:bodyPr wrap="square" rtlCol="0">
              <a:spAutoFit/>
            </a:bodyPr>
            <a:lstStyle/>
            <a:p>
              <a:pPr algn="just">
                <a:lnSpc>
                  <a:spcPct val="150000"/>
                </a:lnSpc>
                <a:defRPr/>
              </a:pPr>
              <a:r>
                <a:rPr lang="en-US" sz="2800" b="1" dirty="0">
                  <a:solidFill>
                    <a:prstClr val="black"/>
                  </a:solidFill>
                  <a:latin typeface="UTM Avo" panose="02040603050506020204" pitchFamily="18" charset="0"/>
                  <a:ea typeface="Calibri" panose="020F0502020204030204" pitchFamily="34" charset="0"/>
                  <a:cs typeface="Arial" panose="020B0604020202020204" pitchFamily="34" charset="0"/>
                </a:rPr>
                <a:t>A</a:t>
              </a:r>
              <a:endParaRPr lang="vi-VN" sz="2800" b="1"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sp>
          <p:nvSpPr>
            <p:cNvPr id="14" name="Hộp Văn bản 8">
              <a:extLst>
                <a:ext uri="{FF2B5EF4-FFF2-40B4-BE49-F238E27FC236}">
                  <a16:creationId xmlns:a16="http://schemas.microsoft.com/office/drawing/2014/main" id="{CC35AED4-D478-4F1B-2698-EE137AC9345E}"/>
                </a:ext>
              </a:extLst>
            </p:cNvPr>
            <p:cNvSpPr txBox="1"/>
            <p:nvPr/>
          </p:nvSpPr>
          <p:spPr>
            <a:xfrm>
              <a:off x="11260709" y="2361609"/>
              <a:ext cx="651205" cy="654731"/>
            </a:xfrm>
            <a:prstGeom prst="rect">
              <a:avLst/>
            </a:prstGeom>
            <a:noFill/>
          </p:spPr>
          <p:txBody>
            <a:bodyPr wrap="square" rtlCol="0">
              <a:spAutoFit/>
            </a:bodyPr>
            <a:lstStyle/>
            <a:p>
              <a:pPr algn="just">
                <a:lnSpc>
                  <a:spcPct val="150000"/>
                </a:lnSpc>
                <a:defRPr/>
              </a:pPr>
              <a:r>
                <a:rPr lang="en-US" sz="2800" b="1" dirty="0">
                  <a:solidFill>
                    <a:prstClr val="black"/>
                  </a:solidFill>
                  <a:latin typeface="UTM Avo" panose="02040603050506020204" pitchFamily="18" charset="0"/>
                  <a:ea typeface="Calibri" panose="020F0502020204030204" pitchFamily="34" charset="0"/>
                  <a:cs typeface="Arial" panose="020B0604020202020204" pitchFamily="34" charset="0"/>
                </a:rPr>
                <a:t>B</a:t>
              </a:r>
              <a:endParaRPr lang="vi-VN" sz="2800" b="1"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sp>
          <p:nvSpPr>
            <p:cNvPr id="16" name="Hộp Văn bản 8">
              <a:extLst>
                <a:ext uri="{FF2B5EF4-FFF2-40B4-BE49-F238E27FC236}">
                  <a16:creationId xmlns:a16="http://schemas.microsoft.com/office/drawing/2014/main" id="{08B37617-7603-0612-B9AC-07FE4FC907C2}"/>
                </a:ext>
              </a:extLst>
            </p:cNvPr>
            <p:cNvSpPr txBox="1"/>
            <p:nvPr/>
          </p:nvSpPr>
          <p:spPr>
            <a:xfrm>
              <a:off x="11260709" y="4808247"/>
              <a:ext cx="651205" cy="654731"/>
            </a:xfrm>
            <a:prstGeom prst="rect">
              <a:avLst/>
            </a:prstGeom>
            <a:noFill/>
          </p:spPr>
          <p:txBody>
            <a:bodyPr wrap="square" rtlCol="0">
              <a:spAutoFit/>
            </a:bodyPr>
            <a:lstStyle/>
            <a:p>
              <a:pPr algn="just">
                <a:lnSpc>
                  <a:spcPct val="150000"/>
                </a:lnSpc>
                <a:defRPr/>
              </a:pPr>
              <a:r>
                <a:rPr lang="en-US" sz="2800" b="1" dirty="0">
                  <a:solidFill>
                    <a:prstClr val="black"/>
                  </a:solidFill>
                  <a:latin typeface="UTM Avo" panose="02040603050506020204" pitchFamily="18" charset="0"/>
                  <a:ea typeface="Calibri" panose="020F0502020204030204" pitchFamily="34" charset="0"/>
                  <a:cs typeface="Arial" panose="020B0604020202020204" pitchFamily="34" charset="0"/>
                </a:rPr>
                <a:t>C</a:t>
              </a:r>
              <a:endParaRPr lang="vi-VN" sz="2800" b="1"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sp>
          <p:nvSpPr>
            <p:cNvPr id="18" name="Hộp Văn bản 8">
              <a:extLst>
                <a:ext uri="{FF2B5EF4-FFF2-40B4-BE49-F238E27FC236}">
                  <a16:creationId xmlns:a16="http://schemas.microsoft.com/office/drawing/2014/main" id="{A003AAB1-C548-6083-E1C5-C503C4B49A34}"/>
                </a:ext>
              </a:extLst>
            </p:cNvPr>
            <p:cNvSpPr txBox="1"/>
            <p:nvPr/>
          </p:nvSpPr>
          <p:spPr>
            <a:xfrm>
              <a:off x="8381585" y="4808247"/>
              <a:ext cx="651205" cy="654731"/>
            </a:xfrm>
            <a:prstGeom prst="rect">
              <a:avLst/>
            </a:prstGeom>
            <a:noFill/>
          </p:spPr>
          <p:txBody>
            <a:bodyPr wrap="square" rtlCol="0">
              <a:spAutoFit/>
            </a:bodyPr>
            <a:lstStyle/>
            <a:p>
              <a:pPr algn="just">
                <a:lnSpc>
                  <a:spcPct val="150000"/>
                </a:lnSpc>
                <a:defRPr/>
              </a:pPr>
              <a:r>
                <a:rPr lang="en-US" sz="2800" b="1" dirty="0">
                  <a:solidFill>
                    <a:prstClr val="black"/>
                  </a:solidFill>
                  <a:latin typeface="UTM Avo" panose="02040603050506020204" pitchFamily="18" charset="0"/>
                  <a:ea typeface="Calibri" panose="020F0502020204030204" pitchFamily="34" charset="0"/>
                  <a:cs typeface="Arial" panose="020B0604020202020204" pitchFamily="34" charset="0"/>
                </a:rPr>
                <a:t>D</a:t>
              </a:r>
              <a:endParaRPr lang="vi-VN" sz="2800" b="1"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7FD6A2AA-3904-30F0-4549-F47124FE873F}"/>
                </a:ext>
              </a:extLst>
            </p:cNvPr>
            <p:cNvSpPr/>
            <p:nvPr/>
          </p:nvSpPr>
          <p:spPr>
            <a:xfrm>
              <a:off x="8921750" y="2806699"/>
              <a:ext cx="130175" cy="130175"/>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8B739E46-9B2B-75B5-E6C5-699FB353E6EA}"/>
                </a:ext>
              </a:extLst>
            </p:cNvPr>
            <p:cNvCxnSpPr/>
            <p:nvPr/>
          </p:nvCxnSpPr>
          <p:spPr>
            <a:xfrm>
              <a:off x="10001250" y="2692400"/>
              <a:ext cx="1397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BFE3C82-549D-8B8E-7796-C95E7F050D04}"/>
                </a:ext>
              </a:extLst>
            </p:cNvPr>
            <p:cNvCxnSpPr/>
            <p:nvPr/>
          </p:nvCxnSpPr>
          <p:spPr>
            <a:xfrm>
              <a:off x="10013950" y="5022850"/>
              <a:ext cx="1397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4A8770F-4672-DD79-EEA8-551B271C81DC}"/>
                </a:ext>
              </a:extLst>
            </p:cNvPr>
            <p:cNvCxnSpPr>
              <a:cxnSpLocks/>
            </p:cNvCxnSpPr>
            <p:nvPr/>
          </p:nvCxnSpPr>
          <p:spPr>
            <a:xfrm flipV="1">
              <a:off x="8788400" y="3956050"/>
              <a:ext cx="254000" cy="127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8856147-6365-D785-C6A0-F6E0504CE1FB}"/>
                </a:ext>
              </a:extLst>
            </p:cNvPr>
            <p:cNvCxnSpPr>
              <a:cxnSpLocks/>
            </p:cNvCxnSpPr>
            <p:nvPr/>
          </p:nvCxnSpPr>
          <p:spPr>
            <a:xfrm flipV="1">
              <a:off x="11106150" y="3956050"/>
              <a:ext cx="254000" cy="127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094535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xEl>
                                              <p:pRg st="0" end="0"/>
                                            </p:txEl>
                                          </p:spTgt>
                                        </p:tgtEl>
                                        <p:attrNameLst>
                                          <p:attrName>style.visibility</p:attrName>
                                        </p:attrNameLst>
                                      </p:cBhvr>
                                      <p:to>
                                        <p:strVal val="visible"/>
                                      </p:to>
                                    </p:set>
                                    <p:animEffect transition="in" filter="fade">
                                      <p:cBhvr>
                                        <p:cTn id="20" dur="500"/>
                                        <p:tgtEl>
                                          <p:spTgt spid="9">
                                            <p:txEl>
                                              <p:pRg st="0" end="0"/>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9">
                                            <p:txEl>
                                              <p:pRg st="1" end="1"/>
                                            </p:txEl>
                                          </p:spTgt>
                                        </p:tgtEl>
                                        <p:attrNameLst>
                                          <p:attrName>style.visibility</p:attrName>
                                        </p:attrNameLst>
                                      </p:cBhvr>
                                      <p:to>
                                        <p:strVal val="visible"/>
                                      </p:to>
                                    </p:set>
                                    <p:animEffect transition="in" filter="fade">
                                      <p:cBhvr>
                                        <p:cTn id="28" dur="500"/>
                                        <p:tgtEl>
                                          <p:spTgt spid="9">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6EAFD75-9734-8A4A-A504-6483CEDD9FFB}"/>
              </a:ext>
            </a:extLst>
          </p:cNvPr>
          <p:cNvSpPr/>
          <p:nvPr/>
        </p:nvSpPr>
        <p:spPr>
          <a:xfrm>
            <a:off x="433754" y="1758462"/>
            <a:ext cx="644769" cy="410307"/>
          </a:xfrm>
          <a:prstGeom prst="round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ysClr val="windowText" lastClr="000000"/>
                </a:solidFill>
                <a:latin typeface="UTM Avo" panose="02040603050506020204" pitchFamily="18" charset="0"/>
                <a:cs typeface="Arial" panose="020B0604020202020204" pitchFamily="34" charset="0"/>
              </a:rPr>
              <a:t>0</a:t>
            </a:r>
            <a:r>
              <a:rPr lang="en-US" sz="2400" b="1" dirty="0">
                <a:solidFill>
                  <a:sysClr val="windowText" lastClr="000000"/>
                </a:solidFill>
                <a:latin typeface="UTM Avo" panose="02040603050506020204" pitchFamily="18" charset="0"/>
                <a:cs typeface="Arial" panose="020B0604020202020204" pitchFamily="34" charset="0"/>
              </a:rPr>
              <a:t>3</a:t>
            </a:r>
            <a:endParaRPr lang="en-US" sz="2400" b="1" dirty="0">
              <a:solidFill>
                <a:sysClr val="windowText" lastClr="000000"/>
              </a:solidFill>
              <a:latin typeface="UTM Avo" panose="02040603050506020204" pitchFamily="18" charset="0"/>
            </a:endParaRPr>
          </a:p>
        </p:txBody>
      </p:sp>
      <p:sp>
        <p:nvSpPr>
          <p:cNvPr id="6" name="Hộp Văn bản 8">
            <a:extLst>
              <a:ext uri="{FF2B5EF4-FFF2-40B4-BE49-F238E27FC236}">
                <a16:creationId xmlns:a16="http://schemas.microsoft.com/office/drawing/2014/main" id="{2C1E1D7B-1043-9DA5-A4C5-2EFE816D037E}"/>
              </a:ext>
            </a:extLst>
          </p:cNvPr>
          <p:cNvSpPr txBox="1"/>
          <p:nvPr/>
        </p:nvSpPr>
        <p:spPr>
          <a:xfrm>
            <a:off x="1151383" y="1649410"/>
            <a:ext cx="10593008" cy="1036117"/>
          </a:xfrm>
          <a:prstGeom prst="rect">
            <a:avLst/>
          </a:prstGeom>
          <a:noFill/>
        </p:spPr>
        <p:txBody>
          <a:bodyPr wrap="square" rtlCol="0">
            <a:spAutoFit/>
          </a:bodyPr>
          <a:lstStyle/>
          <a:p>
            <a:pPr algn="just">
              <a:lnSpc>
                <a:spcPct val="150000"/>
              </a:lnSpc>
              <a:spcBef>
                <a:spcPts val="600"/>
              </a:spcBef>
              <a:spcAft>
                <a:spcPts val="600"/>
              </a:spcAft>
              <a:defRPr/>
            </a:pP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Cho tam giác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ABC</a:t>
            </a: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 vuông tại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a:t>
            </a: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 có đường phân giác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AD</a:t>
            </a: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 Gọi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H, K</a:t>
            </a: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 lần lượt là hình chiếu của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D</a:t>
            </a: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 trên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AB, AC</a:t>
            </a: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 Chứng minh tứ giác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AHDK</a:t>
            </a: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 là hình vuông.</a:t>
            </a:r>
            <a:endPar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186A9C95-C3F6-1452-A733-D2F23E4392B0}"/>
              </a:ext>
            </a:extLst>
          </p:cNvPr>
          <p:cNvSpPr/>
          <p:nvPr/>
        </p:nvSpPr>
        <p:spPr>
          <a:xfrm>
            <a:off x="1078523" y="2797914"/>
            <a:ext cx="1356726" cy="430887"/>
          </a:xfrm>
          <a:prstGeom prst="rect">
            <a:avLst/>
          </a:prstGeom>
        </p:spPr>
        <p:txBody>
          <a:bodyPr wrap="square">
            <a:spAutoFit/>
          </a:bodyPr>
          <a:lstStyle/>
          <a:p>
            <a:pPr marL="0" marR="0" lvl="0" indent="0" defTabSz="457200" rtl="0" eaLnBrk="1" fontAlgn="auto" latinLnBrk="0" hangingPunct="1">
              <a:lnSpc>
                <a:spcPct val="100000"/>
              </a:lnSpc>
              <a:spcBef>
                <a:spcPts val="0"/>
              </a:spcBef>
              <a:spcAft>
                <a:spcPts val="0"/>
              </a:spcAft>
              <a:buClrTx/>
              <a:buSzTx/>
              <a:buFont typeface="Arial"/>
              <a:buNone/>
              <a:tabLst/>
              <a:defRPr/>
            </a:pPr>
            <a:r>
              <a:rPr lang="vi-VN" sz="2200" b="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Giải</a:t>
            </a:r>
            <a:endParaRPr lang="en-US" sz="2200" b="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endParaRP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8F16F662-B7D8-0A10-76D0-8C8D1A9DB719}"/>
                  </a:ext>
                </a:extLst>
              </p:cNvPr>
              <p:cNvSpPr/>
              <p:nvPr/>
            </p:nvSpPr>
            <p:spPr>
              <a:xfrm>
                <a:off x="612354" y="3259670"/>
                <a:ext cx="7169010" cy="3222934"/>
              </a:xfrm>
              <a:prstGeom prst="rect">
                <a:avLst/>
              </a:prstGeom>
            </p:spPr>
            <p:txBody>
              <a:bodyPr wrap="square">
                <a:spAutoFit/>
              </a:bodyPr>
              <a:lstStyle/>
              <a:p>
                <a:pPr algn="just">
                  <a:lnSpc>
                    <a:spcPct val="150000"/>
                  </a:lnSpc>
                  <a:spcBef>
                    <a:spcPts val="100"/>
                  </a:spcBef>
                  <a:spcAft>
                    <a:spcPts val="100"/>
                  </a:spcAft>
                </a:pPr>
                <a:r>
                  <a:rPr lang="fr-FR" sz="2200" kern="100" dirty="0">
                    <a:latin typeface="UTM Avo" panose="02040603050506020204" pitchFamily="18" charset="0"/>
                    <a:ea typeface="Times New Roman" panose="02020603050405020304" pitchFamily="18" charset="0"/>
                    <a:cs typeface="Times New Roman" panose="02020603050405020304" pitchFamily="18" charset="0"/>
                  </a:rPr>
                  <a:t>Do </a:t>
                </a:r>
                <a14:m>
                  <m:oMath xmlns:m="http://schemas.openxmlformats.org/officeDocument/2006/math">
                    <m:r>
                      <a:rPr lang="fr-FR" sz="2200" i="1" kern="100">
                        <a:latin typeface="Cambria Math" panose="02040503050406030204" pitchFamily="18" charset="0"/>
                        <a:ea typeface="Times New Roman" panose="02020603050405020304" pitchFamily="18" charset="0"/>
                        <a:cs typeface="Times New Roman" panose="02020603050405020304" pitchFamily="18" charset="0"/>
                      </a:rPr>
                      <m:t>𝐻</m:t>
                    </m:r>
                    <m:r>
                      <a:rPr lang="fr-FR" sz="2200" i="1" kern="100">
                        <a:latin typeface="Cambria Math" panose="02040503050406030204" pitchFamily="18" charset="0"/>
                        <a:ea typeface="Times New Roman" panose="02020603050405020304" pitchFamily="18" charset="0"/>
                        <a:cs typeface="Times New Roman" panose="02020603050405020304" pitchFamily="18" charset="0"/>
                      </a:rPr>
                      <m:t>, </m:t>
                    </m:r>
                    <m:r>
                      <a:rPr lang="fr-FR" sz="2200" i="1" kern="100">
                        <a:latin typeface="Cambria Math" panose="02040503050406030204" pitchFamily="18" charset="0"/>
                        <a:ea typeface="Times New Roman" panose="02020603050405020304" pitchFamily="18" charset="0"/>
                        <a:cs typeface="Times New Roman" panose="02020603050405020304" pitchFamily="18" charset="0"/>
                      </a:rPr>
                      <m:t>𝐾</m:t>
                    </m:r>
                  </m:oMath>
                </a14:m>
                <a:r>
                  <a:rPr lang="fr-FR" sz="2200" i="1" kern="100" dirty="0">
                    <a:latin typeface="UTM Avo" panose="02040603050506020204" pitchFamily="18" charset="0"/>
                    <a:ea typeface="Times New Roman" panose="02020603050405020304" pitchFamily="18" charset="0"/>
                    <a:cs typeface="Times New Roman" panose="02020603050405020304" pitchFamily="18" charset="0"/>
                  </a:rPr>
                  <a:t> </a:t>
                </a:r>
                <a:r>
                  <a:rPr lang="fr-FR" sz="2200" kern="100" dirty="0" err="1">
                    <a:latin typeface="UTM Avo" panose="02040603050506020204" pitchFamily="18" charset="0"/>
                    <a:ea typeface="Times New Roman" panose="02020603050405020304" pitchFamily="18" charset="0"/>
                    <a:cs typeface="Times New Roman" panose="02020603050405020304" pitchFamily="18" charset="0"/>
                  </a:rPr>
                  <a:t>lần</a:t>
                </a:r>
                <a:r>
                  <a:rPr lang="fr-FR" sz="2200" kern="100" dirty="0">
                    <a:latin typeface="UTM Avo" panose="02040603050506020204" pitchFamily="18" charset="0"/>
                    <a:ea typeface="Times New Roman" panose="02020603050405020304" pitchFamily="18" charset="0"/>
                    <a:cs typeface="Times New Roman" panose="02020603050405020304" pitchFamily="18" charset="0"/>
                  </a:rPr>
                  <a:t> </a:t>
                </a:r>
                <a:r>
                  <a:rPr lang="fr-FR" sz="2200" kern="100" dirty="0" err="1">
                    <a:latin typeface="UTM Avo" panose="02040603050506020204" pitchFamily="18" charset="0"/>
                    <a:ea typeface="Times New Roman" panose="02020603050405020304" pitchFamily="18" charset="0"/>
                    <a:cs typeface="Times New Roman" panose="02020603050405020304" pitchFamily="18" charset="0"/>
                  </a:rPr>
                  <a:t>lượt</a:t>
                </a:r>
                <a:r>
                  <a:rPr lang="fr-FR" sz="2200" kern="100" dirty="0">
                    <a:latin typeface="UTM Avo" panose="02040603050506020204" pitchFamily="18" charset="0"/>
                    <a:ea typeface="Times New Roman" panose="02020603050405020304" pitchFamily="18" charset="0"/>
                    <a:cs typeface="Times New Roman" panose="02020603050405020304" pitchFamily="18" charset="0"/>
                  </a:rPr>
                  <a:t> là </a:t>
                </a:r>
                <a:r>
                  <a:rPr lang="fr-FR" sz="2200" kern="100" dirty="0" err="1">
                    <a:latin typeface="UTM Avo" panose="02040603050506020204" pitchFamily="18" charset="0"/>
                    <a:ea typeface="Times New Roman" panose="02020603050405020304" pitchFamily="18" charset="0"/>
                    <a:cs typeface="Times New Roman" panose="02020603050405020304" pitchFamily="18" charset="0"/>
                  </a:rPr>
                  <a:t>hình</a:t>
                </a:r>
                <a:r>
                  <a:rPr lang="fr-FR" sz="2200" kern="100" dirty="0">
                    <a:latin typeface="UTM Avo" panose="02040603050506020204" pitchFamily="18" charset="0"/>
                    <a:ea typeface="Times New Roman" panose="02020603050405020304" pitchFamily="18" charset="0"/>
                    <a:cs typeface="Times New Roman" panose="02020603050405020304" pitchFamily="18" charset="0"/>
                  </a:rPr>
                  <a:t> </a:t>
                </a:r>
                <a:r>
                  <a:rPr lang="fr-FR" sz="2200" kern="100" dirty="0" err="1">
                    <a:latin typeface="UTM Avo" panose="02040603050506020204" pitchFamily="18" charset="0"/>
                    <a:ea typeface="Times New Roman" panose="02020603050405020304" pitchFamily="18" charset="0"/>
                    <a:cs typeface="Times New Roman" panose="02020603050405020304" pitchFamily="18" charset="0"/>
                  </a:rPr>
                  <a:t>chiếu</a:t>
                </a:r>
                <a:r>
                  <a:rPr lang="fr-FR" sz="2200" kern="100" dirty="0">
                    <a:latin typeface="UTM Avo" panose="02040603050506020204" pitchFamily="18" charset="0"/>
                    <a:ea typeface="Times New Roman" panose="02020603050405020304" pitchFamily="18" charset="0"/>
                    <a:cs typeface="Times New Roman" panose="02020603050405020304" pitchFamily="18" charset="0"/>
                  </a:rPr>
                  <a:t> của </a:t>
                </a:r>
                <a14:m>
                  <m:oMath xmlns:m="http://schemas.openxmlformats.org/officeDocument/2006/math">
                    <m:r>
                      <a:rPr lang="fr-FR" sz="2200" i="1" kern="100">
                        <a:latin typeface="Cambria Math" panose="02040503050406030204" pitchFamily="18" charset="0"/>
                        <a:ea typeface="Times New Roman" panose="02020603050405020304" pitchFamily="18" charset="0"/>
                        <a:cs typeface="Times New Roman" panose="02020603050405020304" pitchFamily="18" charset="0"/>
                      </a:rPr>
                      <m:t>𝐷</m:t>
                    </m:r>
                  </m:oMath>
                </a14:m>
                <a:r>
                  <a:rPr lang="fr-FR" sz="2200" kern="100" dirty="0">
                    <a:latin typeface="UTM Avo" panose="02040603050506020204" pitchFamily="18" charset="0"/>
                    <a:ea typeface="Times New Roman" panose="02020603050405020304" pitchFamily="18" charset="0"/>
                    <a:cs typeface="Times New Roman" panose="02020603050405020304" pitchFamily="18" charset="0"/>
                  </a:rPr>
                  <a:t> </a:t>
                </a:r>
                <a:r>
                  <a:rPr lang="fr-FR" sz="2200" kern="100" dirty="0" err="1">
                    <a:latin typeface="UTM Avo" panose="02040603050506020204" pitchFamily="18" charset="0"/>
                    <a:ea typeface="Times New Roman" panose="02020603050405020304" pitchFamily="18" charset="0"/>
                    <a:cs typeface="Times New Roman" panose="02020603050405020304" pitchFamily="18" charset="0"/>
                  </a:rPr>
                  <a:t>trên</a:t>
                </a:r>
                <a:r>
                  <a:rPr lang="fr-FR" sz="2200" kern="100" dirty="0">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r>
                      <a:rPr lang="fr-FR" sz="2200" i="1" kern="100">
                        <a:latin typeface="Cambria Math" panose="02040503050406030204" pitchFamily="18" charset="0"/>
                        <a:ea typeface="Times New Roman" panose="02020603050405020304" pitchFamily="18" charset="0"/>
                        <a:cs typeface="Times New Roman" panose="02020603050405020304" pitchFamily="18" charset="0"/>
                      </a:rPr>
                      <m:t>𝐴𝐵</m:t>
                    </m:r>
                    <m:r>
                      <a:rPr lang="fr-FR" sz="2200" i="1" kern="100">
                        <a:latin typeface="Cambria Math" panose="02040503050406030204" pitchFamily="18" charset="0"/>
                        <a:ea typeface="Times New Roman" panose="02020603050405020304" pitchFamily="18" charset="0"/>
                        <a:cs typeface="Times New Roman" panose="02020603050405020304" pitchFamily="18" charset="0"/>
                      </a:rPr>
                      <m:t>, </m:t>
                    </m:r>
                    <m:r>
                      <a:rPr lang="fr-FR" sz="2200" i="1" kern="100">
                        <a:latin typeface="Cambria Math" panose="02040503050406030204" pitchFamily="18" charset="0"/>
                        <a:ea typeface="Times New Roman" panose="02020603050405020304" pitchFamily="18" charset="0"/>
                        <a:cs typeface="Times New Roman" panose="02020603050405020304" pitchFamily="18" charset="0"/>
                      </a:rPr>
                      <m:t>𝐴𝐶</m:t>
                    </m:r>
                  </m:oMath>
                </a14:m>
                <a:r>
                  <a:rPr lang="fr-FR" sz="2200" i="1" kern="100" dirty="0">
                    <a:latin typeface="UTM Avo" panose="02040603050506020204" pitchFamily="18" charset="0"/>
                    <a:ea typeface="Times New Roman" panose="02020603050405020304" pitchFamily="18" charset="0"/>
                    <a:cs typeface="Times New Roman" panose="02020603050405020304" pitchFamily="18" charset="0"/>
                  </a:rPr>
                  <a:t> </a:t>
                </a:r>
                <a:r>
                  <a:rPr lang="fr-FR" sz="2200" kern="100" dirty="0" err="1">
                    <a:latin typeface="UTM Avo" panose="02040603050506020204" pitchFamily="18" charset="0"/>
                    <a:ea typeface="Times New Roman" panose="02020603050405020304" pitchFamily="18" charset="0"/>
                    <a:cs typeface="Times New Roman" panose="02020603050405020304" pitchFamily="18" charset="0"/>
                  </a:rPr>
                  <a:t>nên</a:t>
                </a:r>
                <a:r>
                  <a:rPr lang="fr-FR" sz="2200" kern="100" dirty="0">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r>
                      <a:rPr lang="fr-FR" sz="2200" i="1" kern="100">
                        <a:latin typeface="Cambria Math" panose="02040503050406030204" pitchFamily="18" charset="0"/>
                        <a:ea typeface="Times New Roman" panose="02020603050405020304" pitchFamily="18" charset="0"/>
                        <a:cs typeface="Times New Roman" panose="02020603050405020304" pitchFamily="18" charset="0"/>
                      </a:rPr>
                      <m:t>𝐷𝐻</m:t>
                    </m:r>
                    <m:r>
                      <a:rPr lang="fr-FR" sz="2200" i="1" kern="100">
                        <a:latin typeface="Cambria Math" panose="02040503050406030204" pitchFamily="18" charset="0"/>
                        <a:ea typeface="Times New Roman" panose="02020603050405020304" pitchFamily="18" charset="0"/>
                        <a:cs typeface="Times New Roman" panose="02020603050405020304" pitchFamily="18" charset="0"/>
                      </a:rPr>
                      <m:t>⊥</m:t>
                    </m:r>
                    <m:r>
                      <a:rPr lang="fr-FR" sz="2200" i="1" kern="100">
                        <a:latin typeface="Cambria Math" panose="02040503050406030204" pitchFamily="18" charset="0"/>
                        <a:ea typeface="Times New Roman" panose="02020603050405020304" pitchFamily="18" charset="0"/>
                        <a:cs typeface="Times New Roman" panose="02020603050405020304" pitchFamily="18" charset="0"/>
                      </a:rPr>
                      <m:t>𝐴𝐵</m:t>
                    </m:r>
                    <m:r>
                      <a:rPr lang="fr-FR" sz="2200" i="1" kern="100">
                        <a:latin typeface="Cambria Math" panose="02040503050406030204" pitchFamily="18" charset="0"/>
                        <a:ea typeface="Times New Roman" panose="02020603050405020304" pitchFamily="18" charset="0"/>
                        <a:cs typeface="Times New Roman" panose="02020603050405020304" pitchFamily="18" charset="0"/>
                      </a:rPr>
                      <m:t> </m:t>
                    </m:r>
                  </m:oMath>
                </a14:m>
                <a:r>
                  <a:rPr lang="fr-FR" sz="2200" i="1" kern="100" dirty="0">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r>
                      <a:rPr lang="fr-FR" sz="2200" i="1" kern="100">
                        <a:latin typeface="Cambria Math" panose="02040503050406030204" pitchFamily="18" charset="0"/>
                        <a:ea typeface="Times New Roman" panose="02020603050405020304" pitchFamily="18" charset="0"/>
                        <a:cs typeface="Times New Roman" panose="02020603050405020304" pitchFamily="18" charset="0"/>
                      </a:rPr>
                      <m:t>𝐷𝐾</m:t>
                    </m:r>
                    <m:r>
                      <a:rPr lang="fr-FR" sz="2200" i="1" kern="100">
                        <a:latin typeface="Cambria Math" panose="02040503050406030204" pitchFamily="18" charset="0"/>
                        <a:ea typeface="Times New Roman" panose="02020603050405020304" pitchFamily="18" charset="0"/>
                        <a:cs typeface="Times New Roman" panose="02020603050405020304" pitchFamily="18" charset="0"/>
                      </a:rPr>
                      <m:t>⊥</m:t>
                    </m:r>
                    <m:r>
                      <a:rPr lang="fr-FR" sz="2200" i="1" kern="100">
                        <a:latin typeface="Cambria Math" panose="02040503050406030204" pitchFamily="18" charset="0"/>
                        <a:ea typeface="Times New Roman" panose="02020603050405020304" pitchFamily="18" charset="0"/>
                        <a:cs typeface="Times New Roman" panose="02020603050405020304" pitchFamily="18" charset="0"/>
                      </a:rPr>
                      <m:t>𝐴𝐶</m:t>
                    </m:r>
                  </m:oMath>
                </a14:m>
                <a:r>
                  <a:rPr lang="en-US" sz="2200" kern="100" dirty="0">
                    <a:latin typeface="UTM Avo" panose="02040603050506020204" pitchFamily="18" charset="0"/>
                    <a:ea typeface="Calibri" panose="020F0502020204030204" pitchFamily="34" charset="0"/>
                    <a:cs typeface="Times New Roman" panose="02020603050405020304" pitchFamily="18" charset="0"/>
                  </a:rPr>
                  <a:t>.</a:t>
                </a:r>
              </a:p>
              <a:p>
                <a:pPr algn="just">
                  <a:lnSpc>
                    <a:spcPct val="150000"/>
                  </a:lnSpc>
                  <a:spcBef>
                    <a:spcPts val="100"/>
                  </a:spcBef>
                  <a:spcAft>
                    <a:spcPts val="100"/>
                  </a:spcAft>
                </a:pPr>
                <a:r>
                  <a:rPr lang="fr-FR" sz="2200" kern="100" dirty="0">
                    <a:latin typeface="UTM Avo" panose="02040603050506020204" pitchFamily="18" charset="0"/>
                    <a:ea typeface="Times New Roman" panose="02020603050405020304" pitchFamily="18" charset="0"/>
                    <a:cs typeface="Times New Roman" panose="02020603050405020304" pitchFamily="18" charset="0"/>
                  </a:rPr>
                  <a:t>Hay </a:t>
                </a:r>
                <a14:m>
                  <m:oMath xmlns:m="http://schemas.openxmlformats.org/officeDocument/2006/math">
                    <m:acc>
                      <m:accPr>
                        <m:chr m:val="̂"/>
                        <m:ctrlPr>
                          <a:rPr lang="en-US" sz="2200" i="1" kern="100">
                            <a:latin typeface="Cambria Math" panose="02040503050406030204" pitchFamily="18" charset="0"/>
                            <a:ea typeface="Times New Roman" panose="02020603050405020304" pitchFamily="18" charset="0"/>
                            <a:cs typeface="Times New Roman" panose="02020603050405020304" pitchFamily="18" charset="0"/>
                          </a:rPr>
                        </m:ctrlPr>
                      </m:accPr>
                      <m:e>
                        <m:r>
                          <a:rPr lang="fr-FR" sz="2200" i="1" kern="100">
                            <a:latin typeface="Cambria Math" panose="02040503050406030204" pitchFamily="18" charset="0"/>
                            <a:ea typeface="Times New Roman" panose="02020603050405020304" pitchFamily="18" charset="0"/>
                            <a:cs typeface="Times New Roman" panose="02020603050405020304" pitchFamily="18" charset="0"/>
                          </a:rPr>
                          <m:t>𝐻</m:t>
                        </m:r>
                      </m:e>
                    </m:acc>
                    <m:r>
                      <a:rPr lang="fr-FR" sz="2200" i="1" kern="100">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2200" i="1" kern="100">
                            <a:latin typeface="Cambria Math" panose="02040503050406030204" pitchFamily="18" charset="0"/>
                            <a:ea typeface="Times New Roman" panose="02020603050405020304" pitchFamily="18" charset="0"/>
                            <a:cs typeface="Times New Roman" panose="02020603050405020304" pitchFamily="18" charset="0"/>
                          </a:rPr>
                        </m:ctrlPr>
                      </m:accPr>
                      <m:e>
                        <m:r>
                          <a:rPr lang="fr-FR" sz="2200" i="1" kern="100">
                            <a:latin typeface="Cambria Math" panose="02040503050406030204" pitchFamily="18" charset="0"/>
                            <a:ea typeface="Times New Roman" panose="02020603050405020304" pitchFamily="18" charset="0"/>
                            <a:cs typeface="Times New Roman" panose="02020603050405020304" pitchFamily="18" charset="0"/>
                          </a:rPr>
                          <m:t>𝐾</m:t>
                        </m:r>
                      </m:e>
                    </m:acc>
                    <m:r>
                      <a:rPr lang="fr-FR" sz="2200" i="1" kern="100">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US" sz="2200" i="1" kern="10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200" kern="100">
                            <a:latin typeface="UTM Avo" panose="02040603050506020204" pitchFamily="18" charset="0"/>
                            <a:ea typeface="Times New Roman" panose="02020603050405020304" pitchFamily="18" charset="0"/>
                            <a:cs typeface="Times New Roman" panose="02020603050405020304" pitchFamily="18" charset="0"/>
                          </a:rPr>
                          <m:t>90</m:t>
                        </m:r>
                      </m:e>
                      <m:sup>
                        <m:r>
                          <m:rPr>
                            <m:sty m:val="p"/>
                          </m:rPr>
                          <a:rPr lang="fr-FR" sz="2200" i="0" kern="100">
                            <a:latin typeface="Cambria Math" panose="02040503050406030204" pitchFamily="18" charset="0"/>
                            <a:ea typeface="Times New Roman" panose="02020603050405020304" pitchFamily="18" charset="0"/>
                            <a:cs typeface="Times New Roman" panose="02020603050405020304" pitchFamily="18" charset="0"/>
                          </a:rPr>
                          <m:t>o</m:t>
                        </m:r>
                      </m:sup>
                    </m:sSup>
                  </m:oMath>
                </a14:m>
                <a:endParaRPr lang="en-US" sz="2200" kern="100" dirty="0">
                  <a:latin typeface="UTM Avo" panose="02040603050506020204" pitchFamily="18" charset="0"/>
                  <a:ea typeface="Times New Roman" panose="02020603050405020304" pitchFamily="18" charset="0"/>
                  <a:cs typeface="Times New Roman" panose="02020603050405020304" pitchFamily="18" charset="0"/>
                </a:endParaRPr>
              </a:p>
              <a:p>
                <a:pPr algn="just">
                  <a:lnSpc>
                    <a:spcPct val="150000"/>
                  </a:lnSpc>
                  <a:spcBef>
                    <a:spcPts val="100"/>
                  </a:spcBef>
                  <a:spcAft>
                    <a:spcPts val="100"/>
                  </a:spcAft>
                </a:pPr>
                <a:r>
                  <a:rPr lang="fr-FR" sz="2200" kern="100" dirty="0">
                    <a:latin typeface="UTM Avo" panose="02040603050506020204" pitchFamily="18" charset="0"/>
                    <a:ea typeface="Times New Roman" panose="02020603050405020304" pitchFamily="18" charset="0"/>
                    <a:cs typeface="Times New Roman" panose="02020603050405020304" pitchFamily="18" charset="0"/>
                  </a:rPr>
                  <a:t>Tứ </a:t>
                </a:r>
                <a:r>
                  <a:rPr lang="fr-FR" sz="2200" kern="100" dirty="0" err="1">
                    <a:latin typeface="UTM Avo" panose="02040603050506020204" pitchFamily="18" charset="0"/>
                    <a:ea typeface="Times New Roman" panose="02020603050405020304" pitchFamily="18" charset="0"/>
                    <a:cs typeface="Times New Roman" panose="02020603050405020304" pitchFamily="18" charset="0"/>
                  </a:rPr>
                  <a:t>giác</a:t>
                </a:r>
                <a:r>
                  <a:rPr lang="fr-FR" sz="2200" kern="100" dirty="0">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r>
                      <a:rPr lang="fr-FR" sz="2200" i="1" kern="100">
                        <a:latin typeface="Cambria Math" panose="02040503050406030204" pitchFamily="18" charset="0"/>
                        <a:ea typeface="Times New Roman" panose="02020603050405020304" pitchFamily="18" charset="0"/>
                        <a:cs typeface="Times New Roman" panose="02020603050405020304" pitchFamily="18" charset="0"/>
                      </a:rPr>
                      <m:t>𝐴𝐻𝐷𝐾</m:t>
                    </m:r>
                  </m:oMath>
                </a14:m>
                <a:r>
                  <a:rPr lang="fr-FR" sz="2200" kern="100" dirty="0">
                    <a:latin typeface="UTM Avo" panose="02040603050506020204" pitchFamily="18" charset="0"/>
                    <a:ea typeface="Times New Roman" panose="02020603050405020304" pitchFamily="18" charset="0"/>
                    <a:cs typeface="Times New Roman" panose="02020603050405020304" pitchFamily="18" charset="0"/>
                  </a:rPr>
                  <a:t> </a:t>
                </a:r>
                <a:r>
                  <a:rPr lang="fr-FR" sz="2200" kern="100" dirty="0" err="1">
                    <a:latin typeface="UTM Avo" panose="02040603050506020204" pitchFamily="18" charset="0"/>
                    <a:ea typeface="Times New Roman" panose="02020603050405020304" pitchFamily="18" charset="0"/>
                    <a:cs typeface="Times New Roman" panose="02020603050405020304" pitchFamily="18" charset="0"/>
                  </a:rPr>
                  <a:t>có</a:t>
                </a:r>
                <a:r>
                  <a:rPr lang="fr-FR" sz="2200" kern="100" dirty="0">
                    <a:latin typeface="UTM Avo" panose="02040603050506020204" pitchFamily="18" charset="0"/>
                    <a:ea typeface="Times New Roman" panose="02020603050405020304" pitchFamily="18" charset="0"/>
                    <a:cs typeface="Times New Roman" panose="02020603050405020304" pitchFamily="18" charset="0"/>
                  </a:rPr>
                  <a:t> : </a:t>
                </a:r>
                <a14:m>
                  <m:oMath xmlns:m="http://schemas.openxmlformats.org/officeDocument/2006/math">
                    <m:acc>
                      <m:accPr>
                        <m:chr m:val="̂"/>
                        <m:ctrlPr>
                          <a:rPr lang="en-US" sz="2200" i="1" kern="100">
                            <a:latin typeface="Cambria Math" panose="02040503050406030204" pitchFamily="18" charset="0"/>
                            <a:ea typeface="Times New Roman" panose="02020603050405020304" pitchFamily="18" charset="0"/>
                            <a:cs typeface="Times New Roman" panose="02020603050405020304" pitchFamily="18" charset="0"/>
                          </a:rPr>
                        </m:ctrlPr>
                      </m:accPr>
                      <m:e>
                        <m:r>
                          <a:rPr lang="fr-FR" sz="2200" i="1" kern="100">
                            <a:latin typeface="Cambria Math" panose="02040503050406030204" pitchFamily="18" charset="0"/>
                            <a:ea typeface="Times New Roman" panose="02020603050405020304" pitchFamily="18" charset="0"/>
                            <a:cs typeface="Times New Roman" panose="02020603050405020304" pitchFamily="18" charset="0"/>
                          </a:rPr>
                          <m:t>𝐴</m:t>
                        </m:r>
                      </m:e>
                    </m:acc>
                    <m:r>
                      <a:rPr lang="fr-FR" sz="2200" i="1" kern="100">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2200" i="1" kern="100">
                            <a:latin typeface="Cambria Math" panose="02040503050406030204" pitchFamily="18" charset="0"/>
                            <a:ea typeface="Times New Roman" panose="02020603050405020304" pitchFamily="18" charset="0"/>
                            <a:cs typeface="Times New Roman" panose="02020603050405020304" pitchFamily="18" charset="0"/>
                          </a:rPr>
                        </m:ctrlPr>
                      </m:accPr>
                      <m:e>
                        <m:r>
                          <a:rPr lang="fr-FR" sz="2200" i="1" kern="100">
                            <a:latin typeface="Cambria Math" panose="02040503050406030204" pitchFamily="18" charset="0"/>
                            <a:ea typeface="Times New Roman" panose="02020603050405020304" pitchFamily="18" charset="0"/>
                            <a:cs typeface="Times New Roman" panose="02020603050405020304" pitchFamily="18" charset="0"/>
                          </a:rPr>
                          <m:t>𝐻</m:t>
                        </m:r>
                      </m:e>
                    </m:acc>
                    <m:r>
                      <a:rPr lang="fr-FR" sz="2200" i="1" kern="100">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2200" i="1" kern="100">
                            <a:latin typeface="Cambria Math" panose="02040503050406030204" pitchFamily="18" charset="0"/>
                            <a:ea typeface="Times New Roman" panose="02020603050405020304" pitchFamily="18" charset="0"/>
                            <a:cs typeface="Times New Roman" panose="02020603050405020304" pitchFamily="18" charset="0"/>
                          </a:rPr>
                        </m:ctrlPr>
                      </m:accPr>
                      <m:e>
                        <m:r>
                          <a:rPr lang="fr-FR" sz="2200" i="1" kern="100">
                            <a:latin typeface="Cambria Math" panose="02040503050406030204" pitchFamily="18" charset="0"/>
                            <a:ea typeface="Times New Roman" panose="02020603050405020304" pitchFamily="18" charset="0"/>
                            <a:cs typeface="Times New Roman" panose="02020603050405020304" pitchFamily="18" charset="0"/>
                          </a:rPr>
                          <m:t>𝐾</m:t>
                        </m:r>
                      </m:e>
                    </m:acc>
                    <m:r>
                      <a:rPr lang="fr-FR" sz="2200" kern="100">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US" sz="2200" i="1" kern="10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200" i="0" kern="100">
                            <a:latin typeface="UTM Avo" panose="02040603050506020204" pitchFamily="18" charset="0"/>
                            <a:ea typeface="Times New Roman" panose="02020603050405020304" pitchFamily="18" charset="0"/>
                            <a:cs typeface="Times New Roman" panose="02020603050405020304" pitchFamily="18" charset="0"/>
                          </a:rPr>
                          <m:t>90</m:t>
                        </m:r>
                      </m:e>
                      <m:sup>
                        <m:r>
                          <m:rPr>
                            <m:sty m:val="p"/>
                          </m:rPr>
                          <a:rPr lang="fr-FR" sz="2200" kern="100">
                            <a:latin typeface="Cambria Math" panose="02040503050406030204" pitchFamily="18" charset="0"/>
                            <a:ea typeface="Times New Roman" panose="02020603050405020304" pitchFamily="18" charset="0"/>
                            <a:cs typeface="Times New Roman" panose="02020603050405020304" pitchFamily="18" charset="0"/>
                          </a:rPr>
                          <m:t>o</m:t>
                        </m:r>
                      </m:sup>
                    </m:sSup>
                  </m:oMath>
                </a14:m>
                <a:endParaRPr lang="fr-FR" sz="2200" kern="100" dirty="0">
                  <a:latin typeface="UTM Avo" panose="02040603050506020204" pitchFamily="18" charset="0"/>
                  <a:ea typeface="Times New Roman" panose="02020603050405020304" pitchFamily="18" charset="0"/>
                  <a:cs typeface="Times New Roman" panose="02020603050405020304" pitchFamily="18" charset="0"/>
                </a:endParaRPr>
              </a:p>
              <a:p>
                <a:pPr algn="just">
                  <a:lnSpc>
                    <a:spcPct val="150000"/>
                  </a:lnSpc>
                  <a:spcBef>
                    <a:spcPts val="100"/>
                  </a:spcBef>
                  <a:spcAft>
                    <a:spcPts val="100"/>
                  </a:spcAft>
                </a:pPr>
                <a14:m>
                  <m:oMath xmlns:m="http://schemas.openxmlformats.org/officeDocument/2006/math">
                    <m:r>
                      <a:rPr lang="en-US" sz="2200" kern="100">
                        <a:latin typeface="Cambria Math" panose="02040503050406030204" pitchFamily="18" charset="0"/>
                        <a:ea typeface="Times New Roman" panose="02020603050405020304" pitchFamily="18" charset="0"/>
                        <a:cs typeface="Times New Roman" panose="02020603050405020304" pitchFamily="18" charset="0"/>
                      </a:rPr>
                      <m:t>⇒</m:t>
                    </m:r>
                    <m:r>
                      <a:rPr lang="fr-FR" sz="2200" i="1" kern="100">
                        <a:latin typeface="Cambria Math" panose="02040503050406030204" pitchFamily="18" charset="0"/>
                        <a:ea typeface="Times New Roman" panose="02020603050405020304" pitchFamily="18" charset="0"/>
                        <a:cs typeface="Times New Roman" panose="02020603050405020304" pitchFamily="18" charset="0"/>
                      </a:rPr>
                      <m:t>𝐴𝐻𝐷𝐾</m:t>
                    </m:r>
                  </m:oMath>
                </a14:m>
                <a:r>
                  <a:rPr lang="fr-FR" sz="2200" kern="100" dirty="0">
                    <a:latin typeface="UTM Avo" panose="02040603050506020204" pitchFamily="18" charset="0"/>
                    <a:ea typeface="Times New Roman" panose="02020603050405020304" pitchFamily="18" charset="0"/>
                    <a:cs typeface="Times New Roman" panose="02020603050405020304" pitchFamily="18" charset="0"/>
                  </a:rPr>
                  <a:t> là </a:t>
                </a:r>
                <a:r>
                  <a:rPr lang="fr-FR" sz="2200" kern="100" dirty="0" err="1">
                    <a:latin typeface="UTM Avo" panose="02040603050506020204" pitchFamily="18" charset="0"/>
                    <a:ea typeface="Times New Roman" panose="02020603050405020304" pitchFamily="18" charset="0"/>
                    <a:cs typeface="Times New Roman" panose="02020603050405020304" pitchFamily="18" charset="0"/>
                  </a:rPr>
                  <a:t>hình</a:t>
                </a:r>
                <a:r>
                  <a:rPr lang="fr-FR" sz="2200" kern="100" dirty="0">
                    <a:latin typeface="UTM Avo" panose="02040603050506020204" pitchFamily="18" charset="0"/>
                    <a:ea typeface="Times New Roman" panose="02020603050405020304" pitchFamily="18" charset="0"/>
                    <a:cs typeface="Times New Roman" panose="02020603050405020304" pitchFamily="18" charset="0"/>
                  </a:rPr>
                  <a:t> </a:t>
                </a:r>
                <a:r>
                  <a:rPr lang="fr-FR" sz="2200" kern="100" dirty="0" err="1">
                    <a:latin typeface="UTM Avo" panose="02040603050506020204" pitchFamily="18" charset="0"/>
                    <a:ea typeface="Times New Roman" panose="02020603050405020304" pitchFamily="18" charset="0"/>
                    <a:cs typeface="Times New Roman" panose="02020603050405020304" pitchFamily="18" charset="0"/>
                  </a:rPr>
                  <a:t>chữ</a:t>
                </a:r>
                <a:r>
                  <a:rPr lang="fr-FR" sz="2200" kern="100" dirty="0">
                    <a:latin typeface="UTM Avo" panose="02040603050506020204" pitchFamily="18" charset="0"/>
                    <a:ea typeface="Times New Roman" panose="02020603050405020304" pitchFamily="18" charset="0"/>
                    <a:cs typeface="Times New Roman" panose="02020603050405020304" pitchFamily="18" charset="0"/>
                  </a:rPr>
                  <a:t> </a:t>
                </a:r>
                <a:r>
                  <a:rPr lang="fr-FR" sz="2200" kern="100" dirty="0" err="1">
                    <a:latin typeface="UTM Avo" panose="02040603050506020204" pitchFamily="18" charset="0"/>
                    <a:ea typeface="Times New Roman" panose="02020603050405020304" pitchFamily="18" charset="0"/>
                    <a:cs typeface="Times New Roman" panose="02020603050405020304" pitchFamily="18" charset="0"/>
                  </a:rPr>
                  <a:t>nhật</a:t>
                </a:r>
                <a:r>
                  <a:rPr lang="fr-FR" sz="2200" kern="100" dirty="0">
                    <a:latin typeface="UTM Avo" panose="02040603050506020204" pitchFamily="18" charset="0"/>
                    <a:ea typeface="Times New Roman" panose="02020603050405020304" pitchFamily="18" charset="0"/>
                    <a:cs typeface="Times New Roman" panose="02020603050405020304" pitchFamily="18" charset="0"/>
                  </a:rPr>
                  <a:t>.</a:t>
                </a:r>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100"/>
                  </a:spcBef>
                  <a:spcAft>
                    <a:spcPts val="100"/>
                  </a:spcAft>
                </a:pPr>
                <a:r>
                  <a:rPr lang="fr-FR" sz="2200" kern="100" dirty="0" err="1">
                    <a:latin typeface="UTM Avo" panose="02040603050506020204" pitchFamily="18" charset="0"/>
                    <a:ea typeface="Times New Roman" panose="02020603050405020304" pitchFamily="18" charset="0"/>
                    <a:cs typeface="Times New Roman" panose="02020603050405020304" pitchFamily="18" charset="0"/>
                  </a:rPr>
                  <a:t>Mà</a:t>
                </a:r>
                <a:r>
                  <a:rPr lang="fr-FR" sz="2200" kern="100" dirty="0">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r>
                      <m:rPr>
                        <m:sty m:val="p"/>
                      </m:rPr>
                      <a:rPr lang="fr-FR" sz="2200" kern="100">
                        <a:latin typeface="Cambria Math" panose="02040503050406030204" pitchFamily="18" charset="0"/>
                        <a:ea typeface="Times New Roman" panose="02020603050405020304" pitchFamily="18" charset="0"/>
                        <a:cs typeface="Times New Roman" panose="02020603050405020304" pitchFamily="18" charset="0"/>
                      </a:rPr>
                      <m:t>AD</m:t>
                    </m:r>
                  </m:oMath>
                </a14:m>
                <a:r>
                  <a:rPr lang="fr-FR" sz="2200" kern="100" dirty="0">
                    <a:latin typeface="UTM Avo" panose="02040603050506020204" pitchFamily="18" charset="0"/>
                    <a:ea typeface="Times New Roman" panose="02020603050405020304" pitchFamily="18" charset="0"/>
                    <a:cs typeface="Times New Roman" panose="02020603050405020304" pitchFamily="18" charset="0"/>
                  </a:rPr>
                  <a:t> là </a:t>
                </a:r>
                <a:r>
                  <a:rPr lang="fr-FR" sz="2200" kern="100" dirty="0" err="1">
                    <a:latin typeface="UTM Avo" panose="02040603050506020204" pitchFamily="18" charset="0"/>
                    <a:ea typeface="Times New Roman" panose="02020603050405020304" pitchFamily="18" charset="0"/>
                    <a:cs typeface="Times New Roman" panose="02020603050405020304" pitchFamily="18" charset="0"/>
                  </a:rPr>
                  <a:t>phân</a:t>
                </a:r>
                <a:r>
                  <a:rPr lang="fr-FR" sz="2200" kern="100" dirty="0">
                    <a:latin typeface="UTM Avo" panose="02040603050506020204" pitchFamily="18" charset="0"/>
                    <a:ea typeface="Times New Roman" panose="02020603050405020304" pitchFamily="18" charset="0"/>
                    <a:cs typeface="Times New Roman" panose="02020603050405020304" pitchFamily="18" charset="0"/>
                  </a:rPr>
                  <a:t> </a:t>
                </a:r>
                <a:r>
                  <a:rPr lang="fr-FR" sz="2200" kern="100" dirty="0" err="1">
                    <a:latin typeface="UTM Avo" panose="02040603050506020204" pitchFamily="18" charset="0"/>
                    <a:ea typeface="Times New Roman" panose="02020603050405020304" pitchFamily="18" charset="0"/>
                    <a:cs typeface="Times New Roman" panose="02020603050405020304" pitchFamily="18" charset="0"/>
                  </a:rPr>
                  <a:t>giác</a:t>
                </a:r>
                <a:r>
                  <a:rPr lang="fr-FR" sz="2200" kern="100" dirty="0">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acc>
                      <m:accPr>
                        <m:chr m:val="̂"/>
                        <m:ctrlPr>
                          <a:rPr lang="en-US" sz="2200" i="1" kern="100">
                            <a:latin typeface="Cambria Math" panose="02040503050406030204" pitchFamily="18" charset="0"/>
                            <a:ea typeface="Times New Roman" panose="02020603050405020304" pitchFamily="18" charset="0"/>
                            <a:cs typeface="Times New Roman" panose="02020603050405020304" pitchFamily="18" charset="0"/>
                          </a:rPr>
                        </m:ctrlPr>
                      </m:accPr>
                      <m:e>
                        <m:r>
                          <a:rPr lang="fr-FR" sz="2200" i="1" kern="100">
                            <a:latin typeface="Cambria Math" panose="02040503050406030204" pitchFamily="18" charset="0"/>
                            <a:ea typeface="Times New Roman" panose="02020603050405020304" pitchFamily="18" charset="0"/>
                            <a:cs typeface="Times New Roman" panose="02020603050405020304" pitchFamily="18" charset="0"/>
                          </a:rPr>
                          <m:t>𝐻𝐴𝐾</m:t>
                        </m:r>
                      </m:e>
                    </m:acc>
                  </m:oMath>
                </a14:m>
                <a:r>
                  <a:rPr lang="fr-FR" sz="2200" i="1" kern="100" dirty="0">
                    <a:latin typeface="UTM Avo" panose="02040603050506020204" pitchFamily="18" charset="0"/>
                    <a:ea typeface="Times New Roman" panose="02020603050405020304" pitchFamily="18" charset="0"/>
                    <a:cs typeface="Times New Roman" panose="02020603050405020304" pitchFamily="18" charset="0"/>
                  </a:rPr>
                  <a:t> </a:t>
                </a:r>
                <a:r>
                  <a:rPr lang="fr-FR" sz="2200" kern="100" dirty="0" err="1">
                    <a:latin typeface="UTM Avo" panose="02040603050506020204" pitchFamily="18" charset="0"/>
                    <a:ea typeface="Times New Roman" panose="02020603050405020304" pitchFamily="18" charset="0"/>
                    <a:cs typeface="Times New Roman" panose="02020603050405020304" pitchFamily="18" charset="0"/>
                  </a:rPr>
                  <a:t>nên</a:t>
                </a:r>
                <a:r>
                  <a:rPr lang="fr-FR" sz="2200" kern="100" dirty="0">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r>
                      <a:rPr lang="fr-FR" sz="2200" i="1" kern="100">
                        <a:latin typeface="Cambria Math" panose="02040503050406030204" pitchFamily="18" charset="0"/>
                        <a:ea typeface="Times New Roman" panose="02020603050405020304" pitchFamily="18" charset="0"/>
                        <a:cs typeface="Times New Roman" panose="02020603050405020304" pitchFamily="18" charset="0"/>
                      </a:rPr>
                      <m:t>𝐴𝐻𝐷𝐾</m:t>
                    </m:r>
                  </m:oMath>
                </a14:m>
                <a:r>
                  <a:rPr lang="fr-FR" sz="2200" kern="100" dirty="0">
                    <a:latin typeface="UTM Avo" panose="02040603050506020204" pitchFamily="18" charset="0"/>
                    <a:ea typeface="Times New Roman" panose="02020603050405020304" pitchFamily="18" charset="0"/>
                    <a:cs typeface="Times New Roman" panose="02020603050405020304" pitchFamily="18" charset="0"/>
                  </a:rPr>
                  <a:t> là </a:t>
                </a:r>
                <a:r>
                  <a:rPr lang="fr-FR" sz="2200" kern="100" dirty="0" err="1">
                    <a:latin typeface="UTM Avo" panose="02040603050506020204" pitchFamily="18" charset="0"/>
                    <a:ea typeface="Times New Roman" panose="02020603050405020304" pitchFamily="18" charset="0"/>
                    <a:cs typeface="Times New Roman" panose="02020603050405020304" pitchFamily="18" charset="0"/>
                  </a:rPr>
                  <a:t>hình</a:t>
                </a:r>
                <a:r>
                  <a:rPr lang="fr-FR" sz="2200" kern="100" dirty="0">
                    <a:latin typeface="UTM Avo" panose="02040603050506020204" pitchFamily="18" charset="0"/>
                    <a:ea typeface="Times New Roman" panose="02020603050405020304" pitchFamily="18" charset="0"/>
                    <a:cs typeface="Times New Roman" panose="02020603050405020304" pitchFamily="18" charset="0"/>
                  </a:rPr>
                  <a:t> </a:t>
                </a:r>
                <a:r>
                  <a:rPr lang="fr-FR" sz="2200" kern="100" dirty="0" err="1">
                    <a:latin typeface="UTM Avo" panose="02040603050506020204" pitchFamily="18" charset="0"/>
                    <a:ea typeface="Times New Roman" panose="02020603050405020304" pitchFamily="18" charset="0"/>
                    <a:cs typeface="Times New Roman" panose="02020603050405020304" pitchFamily="18" charset="0"/>
                  </a:rPr>
                  <a:t>vuông</a:t>
                </a:r>
                <a:r>
                  <a:rPr lang="fr-FR" sz="2200" kern="100" dirty="0">
                    <a:latin typeface="UTM Avo" panose="02040603050506020204" pitchFamily="18" charset="0"/>
                    <a:ea typeface="Times New Roman" panose="02020603050405020304" pitchFamily="18" charset="0"/>
                    <a:cs typeface="Times New Roman" panose="02020603050405020304" pitchFamily="18" charset="0"/>
                  </a:rPr>
                  <a:t>.</a:t>
                </a:r>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9" name="Rectangle 8">
                <a:extLst>
                  <a:ext uri="{FF2B5EF4-FFF2-40B4-BE49-F238E27FC236}">
                    <a16:creationId xmlns:a16="http://schemas.microsoft.com/office/drawing/2014/main" id="{8F16F662-B7D8-0A10-76D0-8C8D1A9DB719}"/>
                  </a:ext>
                </a:extLst>
              </p:cNvPr>
              <p:cNvSpPr>
                <a:spLocks noRot="1" noChangeAspect="1" noMove="1" noResize="1" noEditPoints="1" noAdjustHandles="1" noChangeArrowheads="1" noChangeShapeType="1" noTextEdit="1"/>
              </p:cNvSpPr>
              <p:nvPr/>
            </p:nvSpPr>
            <p:spPr>
              <a:xfrm>
                <a:off x="612354" y="3259670"/>
                <a:ext cx="7169010" cy="3222934"/>
              </a:xfrm>
              <a:prstGeom prst="rect">
                <a:avLst/>
              </a:prstGeom>
              <a:blipFill>
                <a:blip r:embed="rId3"/>
                <a:stretch>
                  <a:fillRect l="-1105" r="-1105" b="-2652"/>
                </a:stretch>
              </a:blipFill>
            </p:spPr>
            <p:txBody>
              <a:bodyPr/>
              <a:lstStyle/>
              <a:p>
                <a:r>
                  <a:rPr lang="en-US">
                    <a:noFill/>
                  </a:rPr>
                  <a:t> </a:t>
                </a:r>
              </a:p>
            </p:txBody>
          </p:sp>
        </mc:Fallback>
      </mc:AlternateContent>
      <p:pic>
        <p:nvPicPr>
          <p:cNvPr id="2" name="Picture 1">
            <a:extLst>
              <a:ext uri="{FF2B5EF4-FFF2-40B4-BE49-F238E27FC236}">
                <a16:creationId xmlns:a16="http://schemas.microsoft.com/office/drawing/2014/main" id="{A0713273-6D3F-1526-F33C-7EADFC274E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6538" y="3428335"/>
            <a:ext cx="3794682" cy="2525381"/>
          </a:xfrm>
          <a:prstGeom prst="rect">
            <a:avLst/>
          </a:prstGeom>
        </p:spPr>
      </p:pic>
    </p:spTree>
    <p:extLst>
      <p:ext uri="{BB962C8B-B14F-4D97-AF65-F5344CB8AC3E}">
        <p14:creationId xmlns:p14="http://schemas.microsoft.com/office/powerpoint/2010/main" val="26492300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22" presetClass="entr" presetSubtype="1"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up)">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animEffect transition="in" filter="fade">
                                      <p:cBhvr>
                                        <p:cTn id="23" dur="500"/>
                                        <p:tgtEl>
                                          <p:spTgt spid="9">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9">
                                            <p:txEl>
                                              <p:pRg st="1" end="1"/>
                                            </p:txEl>
                                          </p:spTgt>
                                        </p:tgtEl>
                                        <p:attrNameLst>
                                          <p:attrName>style.visibility</p:attrName>
                                        </p:attrNameLst>
                                      </p:cBhvr>
                                      <p:to>
                                        <p:strVal val="visible"/>
                                      </p:to>
                                    </p:set>
                                    <p:animEffect transition="in" filter="fade">
                                      <p:cBhvr>
                                        <p:cTn id="28" dur="500"/>
                                        <p:tgtEl>
                                          <p:spTgt spid="9">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9">
                                            <p:txEl>
                                              <p:pRg st="2" end="2"/>
                                            </p:txEl>
                                          </p:spTgt>
                                        </p:tgtEl>
                                        <p:attrNameLst>
                                          <p:attrName>style.visibility</p:attrName>
                                        </p:attrNameLst>
                                      </p:cBhvr>
                                      <p:to>
                                        <p:strVal val="visible"/>
                                      </p:to>
                                    </p:set>
                                    <p:animEffect transition="in" filter="fade">
                                      <p:cBhvr>
                                        <p:cTn id="33" dur="500"/>
                                        <p:tgtEl>
                                          <p:spTgt spid="9">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9">
                                            <p:txEl>
                                              <p:pRg st="3" end="3"/>
                                            </p:txEl>
                                          </p:spTgt>
                                        </p:tgtEl>
                                        <p:attrNameLst>
                                          <p:attrName>style.visibility</p:attrName>
                                        </p:attrNameLst>
                                      </p:cBhvr>
                                      <p:to>
                                        <p:strVal val="visible"/>
                                      </p:to>
                                    </p:set>
                                    <p:animEffect transition="in" filter="fade">
                                      <p:cBhvr>
                                        <p:cTn id="38" dur="500"/>
                                        <p:tgtEl>
                                          <p:spTgt spid="9">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9">
                                            <p:txEl>
                                              <p:pRg st="4" end="4"/>
                                            </p:txEl>
                                          </p:spTgt>
                                        </p:tgtEl>
                                        <p:attrNameLst>
                                          <p:attrName>style.visibility</p:attrName>
                                        </p:attrNameLst>
                                      </p:cBhvr>
                                      <p:to>
                                        <p:strVal val="visible"/>
                                      </p:to>
                                    </p:set>
                                    <p:animEffect transition="in" filter="fade">
                                      <p:cBhvr>
                                        <p:cTn id="43"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9ED4EC01-A865-4699-B178-B5F2C3BF5B1E}"/>
              </a:ext>
            </a:extLst>
          </p:cNvPr>
          <p:cNvPicPr>
            <a:picLocks noChangeAspect="1"/>
          </p:cNvPicPr>
          <p:nvPr/>
        </p:nvPicPr>
        <p:blipFill>
          <a:blip r:embed="rId4"/>
          <a:stretch>
            <a:fillRect/>
          </a:stretch>
        </p:blipFill>
        <p:spPr>
          <a:xfrm>
            <a:off x="4803035" y="2641040"/>
            <a:ext cx="2866614" cy="1879966"/>
          </a:xfrm>
          <a:prstGeom prst="rect">
            <a:avLst/>
          </a:prstGeom>
        </p:spPr>
      </p:pic>
    </p:spTree>
    <p:extLst>
      <p:ext uri="{BB962C8B-B14F-4D97-AF65-F5344CB8AC3E}">
        <p14:creationId xmlns:p14="http://schemas.microsoft.com/office/powerpoint/2010/main" val="2843696115"/>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Hộp Văn bản 7">
            <a:extLst>
              <a:ext uri="{FF2B5EF4-FFF2-40B4-BE49-F238E27FC236}">
                <a16:creationId xmlns:a16="http://schemas.microsoft.com/office/drawing/2014/main" id="{8824690F-D5E3-4C55-9D9A-7CCEC3DAC7C5}"/>
              </a:ext>
            </a:extLst>
          </p:cNvPr>
          <p:cNvSpPr txBox="1"/>
          <p:nvPr/>
        </p:nvSpPr>
        <p:spPr>
          <a:xfrm>
            <a:off x="865004" y="3721642"/>
            <a:ext cx="2893219" cy="1236557"/>
          </a:xfrm>
          <a:prstGeom prst="rect">
            <a:avLst/>
          </a:prstGeom>
          <a:noFill/>
        </p:spPr>
        <p:txBody>
          <a:bodyPr wrap="square">
            <a:spAutoFit/>
          </a:bodyPr>
          <a:lstStyle/>
          <a:p>
            <a:pPr algn="ctr">
              <a:lnSpc>
                <a:spcPct val="150000"/>
              </a:lnSpc>
            </a:pPr>
            <a:r>
              <a:rPr lang="pt-BR" sz="2667" dirty="0">
                <a:latin typeface="UTM Avo" panose="02040603050506020204" pitchFamily="18" charset="0"/>
                <a:ea typeface="Calibri" panose="020F0502020204030204" pitchFamily="34" charset="0"/>
                <a:cs typeface="Arial" panose="020B0604020202020204" pitchFamily="34" charset="0"/>
              </a:rPr>
              <a:t>Ghi nhớ kiến thức trong bài</a:t>
            </a:r>
            <a:endParaRPr lang="en-US" sz="2667" dirty="0">
              <a:latin typeface="UTM Avo" panose="02040603050506020204" pitchFamily="18" charset="0"/>
              <a:cs typeface="Arial" panose="020B0604020202020204" pitchFamily="34" charset="0"/>
            </a:endParaRPr>
          </a:p>
        </p:txBody>
      </p:sp>
      <p:sp>
        <p:nvSpPr>
          <p:cNvPr id="3" name="Hộp Văn bản 12">
            <a:extLst>
              <a:ext uri="{FF2B5EF4-FFF2-40B4-BE49-F238E27FC236}">
                <a16:creationId xmlns:a16="http://schemas.microsoft.com/office/drawing/2014/main" id="{7D91DFB1-338A-4D56-9FD3-CD0C38C7B7C9}"/>
              </a:ext>
            </a:extLst>
          </p:cNvPr>
          <p:cNvSpPr txBox="1"/>
          <p:nvPr/>
        </p:nvSpPr>
        <p:spPr>
          <a:xfrm>
            <a:off x="3954148" y="3755508"/>
            <a:ext cx="2994819" cy="1236557"/>
          </a:xfrm>
          <a:prstGeom prst="rect">
            <a:avLst/>
          </a:prstGeom>
          <a:noFill/>
        </p:spPr>
        <p:txBody>
          <a:bodyPr wrap="square">
            <a:spAutoFit/>
          </a:bodyPr>
          <a:lstStyle/>
          <a:p>
            <a:pPr algn="ctr">
              <a:lnSpc>
                <a:spcPct val="150000"/>
              </a:lnSpc>
            </a:pPr>
            <a:r>
              <a:rPr lang="pt-BR" sz="2667" dirty="0">
                <a:latin typeface="UTM Avo" panose="02040603050506020204" pitchFamily="18" charset="0"/>
                <a:ea typeface="Calibri" panose="020F0502020204030204" pitchFamily="34" charset="0"/>
                <a:cs typeface="Arial" panose="020B0604020202020204" pitchFamily="34" charset="0"/>
              </a:rPr>
              <a:t>Hoàn thành bài tập trong SBT</a:t>
            </a:r>
            <a:endParaRPr lang="en-US" sz="2667" dirty="0">
              <a:latin typeface="UTM Avo" panose="02040603050506020204" pitchFamily="18" charset="0"/>
              <a:cs typeface="Arial" panose="020B0604020202020204" pitchFamily="34" charset="0"/>
            </a:endParaRPr>
          </a:p>
        </p:txBody>
      </p:sp>
      <p:sp>
        <p:nvSpPr>
          <p:cNvPr id="4" name="Hộp Văn bản 17">
            <a:extLst>
              <a:ext uri="{FF2B5EF4-FFF2-40B4-BE49-F238E27FC236}">
                <a16:creationId xmlns:a16="http://schemas.microsoft.com/office/drawing/2014/main" id="{50810A03-B501-42AF-B1BE-4D522AB34BF9}"/>
              </a:ext>
            </a:extLst>
          </p:cNvPr>
          <p:cNvSpPr txBox="1"/>
          <p:nvPr/>
        </p:nvSpPr>
        <p:spPr>
          <a:xfrm>
            <a:off x="6814446" y="3721641"/>
            <a:ext cx="5106620" cy="1275670"/>
          </a:xfrm>
          <a:prstGeom prst="rect">
            <a:avLst/>
          </a:prstGeom>
          <a:noFill/>
        </p:spPr>
        <p:txBody>
          <a:bodyPr wrap="square">
            <a:spAutoFit/>
          </a:bodyPr>
          <a:lstStyle/>
          <a:p>
            <a:pPr algn="ctr">
              <a:lnSpc>
                <a:spcPct val="150000"/>
              </a:lnSpc>
            </a:pPr>
            <a:r>
              <a:rPr lang="pt-BR" sz="2667" dirty="0">
                <a:latin typeface="UTM Avo" panose="02040603050506020204" pitchFamily="18" charset="0"/>
                <a:ea typeface="Calibri" panose="020F0502020204030204" pitchFamily="34" charset="0"/>
                <a:cs typeface="Arial" panose="020B0604020202020204" pitchFamily="34" charset="0"/>
              </a:rPr>
              <a:t>Chuẩn bị bài mới </a:t>
            </a:r>
          </a:p>
          <a:p>
            <a:pPr algn="ctr" defTabSz="457200">
              <a:lnSpc>
                <a:spcPct val="150000"/>
              </a:lnSpc>
            </a:pPr>
            <a:r>
              <a:rPr lang="en-US" sz="2800" b="1" dirty="0">
                <a:solidFill>
                  <a:prstClr val="black"/>
                </a:solidFill>
                <a:latin typeface="UTM Avo" panose="02040603050506020204" pitchFamily="18" charset="0"/>
                <a:ea typeface="Calibri" panose="020F0502020204030204" pitchFamily="34" charset="0"/>
                <a:cs typeface="Times New Roman" panose="02020603050405020304" pitchFamily="18" charset="0"/>
              </a:rPr>
              <a:t>Bài 7: Hình </a:t>
            </a:r>
            <a:r>
              <a:rPr lang="en-US" sz="2800" b="1"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vuông</a:t>
            </a:r>
            <a:r>
              <a:rPr lang="en-US" sz="2800" b="1" dirty="0">
                <a:solidFill>
                  <a:prstClr val="black"/>
                </a:solidFill>
                <a:latin typeface="UTM Avo" panose="02040603050506020204" pitchFamily="18" charset="0"/>
                <a:ea typeface="Calibri" panose="020F0502020204030204" pitchFamily="34" charset="0"/>
                <a:cs typeface="Times New Roman" panose="02020603050405020304" pitchFamily="18" charset="0"/>
              </a:rPr>
              <a:t> – </a:t>
            </a:r>
            <a:r>
              <a:rPr lang="en-US" sz="2800" b="1"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Tiết</a:t>
            </a:r>
            <a:r>
              <a:rPr lang="en-US" sz="2800" b="1" dirty="0">
                <a:solidFill>
                  <a:prstClr val="black"/>
                </a:solidFill>
                <a:latin typeface="UTM Avo" panose="02040603050506020204" pitchFamily="18" charset="0"/>
                <a:ea typeface="Calibri" panose="020F0502020204030204" pitchFamily="34" charset="0"/>
                <a:cs typeface="Times New Roman" panose="02020603050405020304" pitchFamily="18" charset="0"/>
              </a:rPr>
              <a:t> 2</a:t>
            </a:r>
          </a:p>
        </p:txBody>
      </p:sp>
      <p:pic>
        <p:nvPicPr>
          <p:cNvPr id="5" name="Đồ họa 19" descr="Backpack outline">
            <a:extLst>
              <a:ext uri="{FF2B5EF4-FFF2-40B4-BE49-F238E27FC236}">
                <a16:creationId xmlns:a16="http://schemas.microsoft.com/office/drawing/2014/main" id="{502A3A19-F558-47DE-8C0A-997FCF4115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66936" y="2165891"/>
            <a:ext cx="1574800" cy="1574800"/>
          </a:xfrm>
          <a:prstGeom prst="rect">
            <a:avLst/>
          </a:prstGeom>
        </p:spPr>
      </p:pic>
      <p:pic>
        <p:nvPicPr>
          <p:cNvPr id="6" name="Đồ họa 20" descr="Backpack outline">
            <a:extLst>
              <a:ext uri="{FF2B5EF4-FFF2-40B4-BE49-F238E27FC236}">
                <a16:creationId xmlns:a16="http://schemas.microsoft.com/office/drawing/2014/main" id="{438A96F8-3E21-4CFB-A70A-3355B8DFDC9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65966" y="2242292"/>
            <a:ext cx="1574800" cy="1574800"/>
          </a:xfrm>
          <a:prstGeom prst="rect">
            <a:avLst/>
          </a:prstGeom>
        </p:spPr>
      </p:pic>
      <p:pic>
        <p:nvPicPr>
          <p:cNvPr id="7" name="Đồ họa 21" descr="Backpack outline">
            <a:extLst>
              <a:ext uri="{FF2B5EF4-FFF2-40B4-BE49-F238E27FC236}">
                <a16:creationId xmlns:a16="http://schemas.microsoft.com/office/drawing/2014/main" id="{D5E17234-BECE-4242-80AF-9C8021AC9A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83032" y="2208425"/>
            <a:ext cx="1574800" cy="1574800"/>
          </a:xfrm>
          <a:prstGeom prst="rect">
            <a:avLst/>
          </a:prstGeom>
        </p:spPr>
      </p:pic>
    </p:spTree>
    <p:extLst>
      <p:ext uri="{BB962C8B-B14F-4D97-AF65-F5344CB8AC3E}">
        <p14:creationId xmlns:p14="http://schemas.microsoft.com/office/powerpoint/2010/main" val="18412692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ppt_x</p:attrName>
                                        </p:attrNameLst>
                                      </p:cBhvr>
                                      <p:tavLst>
                                        <p:tav tm="0">
                                          <p:val>
                                            <p:strVal val="#ppt_x"/>
                                          </p:val>
                                        </p:tav>
                                        <p:tav tm="100000">
                                          <p:val>
                                            <p:strVal val="#ppt_x"/>
                                          </p:val>
                                        </p:tav>
                                      </p:tavLst>
                                    </p:anim>
                                    <p:anim calcmode="lin" valueType="num">
                                      <p:cBhvr>
                                        <p:cTn id="21" dur="5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anim calcmode="lin" valueType="num">
                                      <p:cBhvr>
                                        <p:cTn id="25" dur="500" fill="hold"/>
                                        <p:tgtEl>
                                          <p:spTgt spid="3"/>
                                        </p:tgtEl>
                                        <p:attrNameLst>
                                          <p:attrName>ppt_x</p:attrName>
                                        </p:attrNameLst>
                                      </p:cBhvr>
                                      <p:tavLst>
                                        <p:tav tm="0">
                                          <p:val>
                                            <p:strVal val="#ppt_x"/>
                                          </p:val>
                                        </p:tav>
                                        <p:tav tm="100000">
                                          <p:val>
                                            <p:strVal val="#ppt_x"/>
                                          </p:val>
                                        </p:tav>
                                      </p:tavLst>
                                    </p:anim>
                                    <p:anim calcmode="lin" valueType="num">
                                      <p:cBhvr>
                                        <p:cTn id="26"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anim calcmode="lin" valueType="num">
                                      <p:cBhvr>
                                        <p:cTn id="32" dur="500" fill="hold"/>
                                        <p:tgtEl>
                                          <p:spTgt spid="7"/>
                                        </p:tgtEl>
                                        <p:attrNameLst>
                                          <p:attrName>ppt_x</p:attrName>
                                        </p:attrNameLst>
                                      </p:cBhvr>
                                      <p:tavLst>
                                        <p:tav tm="0">
                                          <p:val>
                                            <p:strVal val="#ppt_x"/>
                                          </p:val>
                                        </p:tav>
                                        <p:tav tm="100000">
                                          <p:val>
                                            <p:strVal val="#ppt_x"/>
                                          </p:val>
                                        </p:tav>
                                      </p:tavLst>
                                    </p:anim>
                                    <p:anim calcmode="lin" valueType="num">
                                      <p:cBhvr>
                                        <p:cTn id="33" dur="500" fill="hold"/>
                                        <p:tgtEl>
                                          <p:spTgt spid="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anim calcmode="lin" valueType="num">
                                      <p:cBhvr>
                                        <p:cTn id="37" dur="500" fill="hold"/>
                                        <p:tgtEl>
                                          <p:spTgt spid="4"/>
                                        </p:tgtEl>
                                        <p:attrNameLst>
                                          <p:attrName>ppt_x</p:attrName>
                                        </p:attrNameLst>
                                      </p:cBhvr>
                                      <p:tavLst>
                                        <p:tav tm="0">
                                          <p:val>
                                            <p:strVal val="#ppt_x"/>
                                          </p:val>
                                        </p:tav>
                                        <p:tav tm="100000">
                                          <p:val>
                                            <p:strVal val="#ppt_x"/>
                                          </p:val>
                                        </p:tav>
                                      </p:tavLst>
                                    </p:anim>
                                    <p:anim calcmode="lin" valueType="num">
                                      <p:cBhvr>
                                        <p:cTn id="38"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271149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mẫu Toán 4" id="{2177364B-33F2-4BA7-B4AE-EF27B5C74F07}" vid="{149BD0E7-1910-438F-B179-135423978455}"/>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mẫu Toán 4" id="{2177364B-33F2-4BA7-B4AE-EF27B5C74F07}" vid="{F80FDD4E-B15E-4EB9-BC92-ABD0ED9503EB}"/>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mẫu Toán 4" id="{2177364B-33F2-4BA7-B4AE-EF27B5C74F07}" vid="{149BD0E7-1910-438F-B179-13542397845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309</TotalTime>
  <Words>983</Words>
  <Application>Microsoft Office PowerPoint</Application>
  <PresentationFormat>Widescreen</PresentationFormat>
  <Paragraphs>95</Paragraphs>
  <Slides>23</Slides>
  <Notes>5</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23</vt:i4>
      </vt:variant>
    </vt:vector>
  </HeadingPairs>
  <TitlesOfParts>
    <vt:vector size="32" baseType="lpstr">
      <vt:lpstr>Kumbh Sans</vt:lpstr>
      <vt:lpstr>Calibri Light</vt:lpstr>
      <vt:lpstr>UTM Avo</vt:lpstr>
      <vt:lpstr>Calibri</vt:lpstr>
      <vt:lpstr>Arial</vt:lpstr>
      <vt:lpstr>Cambria Math</vt:lpstr>
      <vt:lpstr>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admin</cp:lastModifiedBy>
  <cp:revision>31</cp:revision>
  <dcterms:created xsi:type="dcterms:W3CDTF">2023-11-28T09:31:40Z</dcterms:created>
  <dcterms:modified xsi:type="dcterms:W3CDTF">2023-12-14T03:05:08Z</dcterms:modified>
  <cp:category>9Slide.vn</cp:category>
</cp:coreProperties>
</file>