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0"/>
  </p:notesMasterIdLst>
  <p:sldIdLst>
    <p:sldId id="256" r:id="rId2"/>
    <p:sldId id="259" r:id="rId3"/>
    <p:sldId id="361" r:id="rId4"/>
    <p:sldId id="362" r:id="rId5"/>
    <p:sldId id="363" r:id="rId6"/>
    <p:sldId id="364" r:id="rId7"/>
    <p:sldId id="366" r:id="rId8"/>
    <p:sldId id="367" r:id="rId9"/>
    <p:sldId id="261" r:id="rId10"/>
    <p:sldId id="262" r:id="rId11"/>
    <p:sldId id="368" r:id="rId12"/>
    <p:sldId id="369" r:id="rId13"/>
    <p:sldId id="370" r:id="rId14"/>
    <p:sldId id="371" r:id="rId15"/>
    <p:sldId id="372" r:id="rId16"/>
    <p:sldId id="269" r:id="rId17"/>
    <p:sldId id="267" r:id="rId18"/>
    <p:sldId id="270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722C"/>
    <a:srgbClr val="EB7E15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0270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8463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1719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8647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452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2601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013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3071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4572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4597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7427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88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88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4: Kĩ thuật điện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560638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chủ đề 4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3871FAAD-798C-161A-0C7C-DCC932E8DE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3ABE5D3-A49F-932A-14DE-19052CC9D425}"/>
              </a:ext>
            </a:extLst>
          </p:cNvPr>
          <p:cNvSpPr/>
          <p:nvPr/>
        </p:nvSpPr>
        <p:spPr>
          <a:xfrm>
            <a:off x="779200" y="3595025"/>
            <a:ext cx="2214562" cy="1107281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7671" tIns="47671" rIns="47671" bIns="4767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KĨ THUẬT ĐIỆN</a:t>
            </a:r>
            <a:endParaRPr lang="en-US" sz="2400" kern="120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BB8C28F-6D93-3A21-F7C7-C456F2F4D1A2}"/>
              </a:ext>
            </a:extLst>
          </p:cNvPr>
          <p:cNvSpPr/>
          <p:nvPr/>
        </p:nvSpPr>
        <p:spPr>
          <a:xfrm rot="17692822">
            <a:off x="2383939" y="3175245"/>
            <a:ext cx="2105472" cy="36782"/>
          </a:xfrm>
          <a:custGeom>
            <a:avLst/>
            <a:gdLst>
              <a:gd name="connsiteX0" fmla="*/ 0 w 2105472"/>
              <a:gd name="connsiteY0" fmla="*/ 18391 h 36782"/>
              <a:gd name="connsiteX1" fmla="*/ 2105472 w 2105472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5472" h="36782">
                <a:moveTo>
                  <a:pt x="0" y="18391"/>
                </a:moveTo>
                <a:lnTo>
                  <a:pt x="2105472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2799" tIns="-34247" rIns="1012799" bIns="-34245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71B595-B59F-2914-B191-7B420BBE6467}"/>
              </a:ext>
            </a:extLst>
          </p:cNvPr>
          <p:cNvSpPr/>
          <p:nvPr/>
        </p:nvSpPr>
        <p:spPr>
          <a:xfrm>
            <a:off x="3879588" y="1684965"/>
            <a:ext cx="7533211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marL="0" lvl="0" indent="0" algn="l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b="1" i="0" kern="1200"/>
              <a:t>Cấu trúc chung của mạch điện</a:t>
            </a:r>
            <a:endParaRPr lang="en-US" sz="2500" kern="120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919B32C-ED07-FE4B-E62C-B3A78B4FBDF6}"/>
              </a:ext>
            </a:extLst>
          </p:cNvPr>
          <p:cNvSpPr/>
          <p:nvPr/>
        </p:nvSpPr>
        <p:spPr>
          <a:xfrm rot="19457599">
            <a:off x="2891227" y="3811932"/>
            <a:ext cx="1090896" cy="36782"/>
          </a:xfrm>
          <a:custGeom>
            <a:avLst/>
            <a:gdLst>
              <a:gd name="connsiteX0" fmla="*/ 0 w 1090896"/>
              <a:gd name="connsiteY0" fmla="*/ 18391 h 36782"/>
              <a:gd name="connsiteX1" fmla="*/ 1090896 w 1090896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0896" h="36782">
                <a:moveTo>
                  <a:pt x="0" y="18391"/>
                </a:moveTo>
                <a:lnTo>
                  <a:pt x="1090896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0876" tIns="-8882" rIns="530875" bIns="-8881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144351-8228-67AE-27E5-85055CEA735C}"/>
              </a:ext>
            </a:extLst>
          </p:cNvPr>
          <p:cNvSpPr/>
          <p:nvPr/>
        </p:nvSpPr>
        <p:spPr>
          <a:xfrm>
            <a:off x="3879588" y="2958339"/>
            <a:ext cx="7533211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marL="0" lvl="0" indent="0" algn="l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500" b="1" i="0" kern="1200"/>
              <a:t>Mạch điện điều khiển và mô đun cảm biến</a:t>
            </a:r>
            <a:endParaRPr lang="en-US" sz="2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4ADFD7B-2C1C-1A2E-3F89-BFE920C1DE13}"/>
              </a:ext>
            </a:extLst>
          </p:cNvPr>
          <p:cNvSpPr/>
          <p:nvPr/>
        </p:nvSpPr>
        <p:spPr>
          <a:xfrm rot="2142401">
            <a:off x="2891227" y="4448618"/>
            <a:ext cx="1090896" cy="36782"/>
          </a:xfrm>
          <a:custGeom>
            <a:avLst/>
            <a:gdLst>
              <a:gd name="connsiteX0" fmla="*/ 0 w 1090896"/>
              <a:gd name="connsiteY0" fmla="*/ 18391 h 36782"/>
              <a:gd name="connsiteX1" fmla="*/ 1090896 w 1090896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0896" h="36782">
                <a:moveTo>
                  <a:pt x="0" y="18391"/>
                </a:moveTo>
                <a:lnTo>
                  <a:pt x="1090896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30876" tIns="-8881" rIns="530875" bIns="-8882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CAD8CC-270A-06FD-1CF9-33317AD26F45}"/>
              </a:ext>
            </a:extLst>
          </p:cNvPr>
          <p:cNvSpPr/>
          <p:nvPr/>
        </p:nvSpPr>
        <p:spPr>
          <a:xfrm>
            <a:off x="3879588" y="4231712"/>
            <a:ext cx="7533211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Lắp ráp mạch điều khiển đơn giản sử dụng mô đun cảm biến</a:t>
            </a:r>
            <a:endParaRPr lang="en-US" sz="2400" kern="12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4BA7679-2D6D-50FF-B7EF-2A48B1E7C2C4}"/>
              </a:ext>
            </a:extLst>
          </p:cNvPr>
          <p:cNvSpPr/>
          <p:nvPr/>
        </p:nvSpPr>
        <p:spPr>
          <a:xfrm rot="3907178">
            <a:off x="2383939" y="5085305"/>
            <a:ext cx="2105472" cy="36782"/>
          </a:xfrm>
          <a:custGeom>
            <a:avLst/>
            <a:gdLst>
              <a:gd name="connsiteX0" fmla="*/ 0 w 2105472"/>
              <a:gd name="connsiteY0" fmla="*/ 18391 h 36782"/>
              <a:gd name="connsiteX1" fmla="*/ 2105472 w 2105472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5472" h="36782">
                <a:moveTo>
                  <a:pt x="0" y="18391"/>
                </a:moveTo>
                <a:lnTo>
                  <a:pt x="2105472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2798" tIns="-34246" rIns="1012800" bIns="-34246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6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4DB85C0-785F-A0E7-7336-5A10A617C2B9}"/>
              </a:ext>
            </a:extLst>
          </p:cNvPr>
          <p:cNvSpPr/>
          <p:nvPr/>
        </p:nvSpPr>
        <p:spPr>
          <a:xfrm>
            <a:off x="3879588" y="5505086"/>
            <a:ext cx="7533211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Một số ngành nghề kĩ thuật điện phổ biến</a:t>
            </a:r>
            <a:endParaRPr lang="en-US" sz="2400" kern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7150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11CFD99-DAB5-B251-91B5-BB1F082CCD8F}"/>
              </a:ext>
            </a:extLst>
          </p:cNvPr>
          <p:cNvSpPr/>
          <p:nvPr/>
        </p:nvSpPr>
        <p:spPr>
          <a:xfrm>
            <a:off x="779200" y="3276601"/>
            <a:ext cx="2214562" cy="1425706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861" tIns="43861" rIns="43861" bIns="43861" numCol="1" spcCol="1270" anchor="ctr" anchorCtr="0">
            <a:noAutofit/>
          </a:bodyPr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Cấu trúc chung của mạch điện</a:t>
            </a:r>
            <a:endParaRPr lang="en-US" sz="2400" kern="120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1B75CF8-E6A5-673C-034F-F274D26D8D5B}"/>
              </a:ext>
            </a:extLst>
          </p:cNvPr>
          <p:cNvSpPr/>
          <p:nvPr/>
        </p:nvSpPr>
        <p:spPr>
          <a:xfrm rot="17692822">
            <a:off x="2383939" y="3175245"/>
            <a:ext cx="2105472" cy="36782"/>
          </a:xfrm>
          <a:custGeom>
            <a:avLst/>
            <a:gdLst>
              <a:gd name="connsiteX0" fmla="*/ 0 w 2105472"/>
              <a:gd name="connsiteY0" fmla="*/ 18391 h 36782"/>
              <a:gd name="connsiteX1" fmla="*/ 2105472 w 2105472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5472" h="36782">
                <a:moveTo>
                  <a:pt x="0" y="18391"/>
                </a:moveTo>
                <a:lnTo>
                  <a:pt x="2105472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2799" tIns="-34247" rIns="1012799" bIns="-34245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2308F1-8B73-F778-B903-1866917FB30F}"/>
              </a:ext>
            </a:extLst>
          </p:cNvPr>
          <p:cNvSpPr/>
          <p:nvPr/>
        </p:nvSpPr>
        <p:spPr>
          <a:xfrm>
            <a:off x="3879588" y="1519007"/>
            <a:ext cx="7950462" cy="3183299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t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i="0" kern="1200"/>
              <a:t>1. Sơ đồ cấu trúc chung của mạch điện</a:t>
            </a:r>
            <a:endParaRPr lang="en-US" sz="2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709415-A555-44A1-DA34-065F4A7DF9E9}"/>
              </a:ext>
            </a:extLst>
          </p:cNvPr>
          <p:cNvSpPr/>
          <p:nvPr/>
        </p:nvSpPr>
        <p:spPr>
          <a:xfrm>
            <a:off x="3879588" y="5603065"/>
            <a:ext cx="7950462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i="0" kern="1200"/>
              <a:t>2. Bộ phận chính của mạch điện</a:t>
            </a:r>
            <a:endParaRPr lang="en-US" sz="24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1D187B5-A87A-29CD-A19B-AA770331AED5}"/>
              </a:ext>
            </a:extLst>
          </p:cNvPr>
          <p:cNvSpPr/>
          <p:nvPr/>
        </p:nvSpPr>
        <p:spPr>
          <a:xfrm rot="3907178">
            <a:off x="2383939" y="5085305"/>
            <a:ext cx="2105472" cy="36782"/>
          </a:xfrm>
          <a:custGeom>
            <a:avLst/>
            <a:gdLst>
              <a:gd name="connsiteX0" fmla="*/ 0 w 2105472"/>
              <a:gd name="connsiteY0" fmla="*/ 18391 h 36782"/>
              <a:gd name="connsiteX1" fmla="*/ 2105472 w 2105472"/>
              <a:gd name="connsiteY1" fmla="*/ 18391 h 3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05472" h="36782">
                <a:moveTo>
                  <a:pt x="0" y="18391"/>
                </a:moveTo>
                <a:lnTo>
                  <a:pt x="2105472" y="18391"/>
                </a:lnTo>
              </a:path>
            </a:pathLst>
          </a:custGeom>
          <a:noFill/>
          <a:ln w="28575"/>
        </p:spPr>
        <p:style>
          <a:lnRef idx="2">
            <a:schemeClr val="accent2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12798" tIns="-34246" rIns="1012800" bIns="-34246" numCol="1" spcCol="1270" anchor="ctr" anchorCtr="0">
            <a:noAutofit/>
          </a:bodyPr>
          <a:lstStyle/>
          <a:p>
            <a:pPr marL="0" lvl="0" indent="0" algn="ctr" defTabSz="266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23E23C-AE18-5168-197C-089471A71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782" y="1974316"/>
            <a:ext cx="5739053" cy="24386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35029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11CFD99-DAB5-B251-91B5-BB1F082CCD8F}"/>
              </a:ext>
            </a:extLst>
          </p:cNvPr>
          <p:cNvSpPr/>
          <p:nvPr/>
        </p:nvSpPr>
        <p:spPr>
          <a:xfrm>
            <a:off x="361950" y="2390977"/>
            <a:ext cx="2631812" cy="1425706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861" tIns="43861" rIns="43861" bIns="43861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Mạch điện điều khiển và mô đun cảm biến</a:t>
            </a: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2308F1-8B73-F778-B903-1866917FB30F}"/>
              </a:ext>
            </a:extLst>
          </p:cNvPr>
          <p:cNvSpPr/>
          <p:nvPr/>
        </p:nvSpPr>
        <p:spPr>
          <a:xfrm>
            <a:off x="3879588" y="1640720"/>
            <a:ext cx="7470583" cy="71186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/>
              <a:t>1. Mạch điện điều khiển</a:t>
            </a:r>
            <a:endParaRPr lang="en-US" sz="2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709415-A555-44A1-DA34-065F4A7DF9E9}"/>
              </a:ext>
            </a:extLst>
          </p:cNvPr>
          <p:cNvSpPr/>
          <p:nvPr/>
        </p:nvSpPr>
        <p:spPr>
          <a:xfrm>
            <a:off x="3879588" y="3429000"/>
            <a:ext cx="7950462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2. Một số mô đun cảm biến trong mạch điều khiển</a:t>
            </a:r>
            <a:endParaRPr lang="en-US" sz="2400" kern="120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6918EF-D1EA-24DB-FBC2-2ED5418FDD50}"/>
              </a:ext>
            </a:extLst>
          </p:cNvPr>
          <p:cNvCxnSpPr/>
          <p:nvPr/>
        </p:nvCxnSpPr>
        <p:spPr>
          <a:xfrm flipV="1">
            <a:off x="2993762" y="1990926"/>
            <a:ext cx="885826" cy="1112904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4468E-B36A-F198-314C-1918B8CEA73E}"/>
              </a:ext>
            </a:extLst>
          </p:cNvPr>
          <p:cNvCxnSpPr>
            <a:cxnSpLocks/>
          </p:cNvCxnSpPr>
          <p:nvPr/>
        </p:nvCxnSpPr>
        <p:spPr>
          <a:xfrm>
            <a:off x="2993762" y="3103830"/>
            <a:ext cx="885826" cy="878810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E0A9D84-5E97-8932-01FE-E00AD55A7497}"/>
              </a:ext>
            </a:extLst>
          </p:cNvPr>
          <p:cNvSpPr/>
          <p:nvPr/>
        </p:nvSpPr>
        <p:spPr>
          <a:xfrm>
            <a:off x="2297531" y="5095544"/>
            <a:ext cx="1998698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Mô đun cảm biến ánh sáng</a:t>
            </a:r>
            <a:endParaRPr lang="en-US" sz="2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BACE39-2BF5-F15C-EEE2-96A9E3C43095}"/>
              </a:ext>
            </a:extLst>
          </p:cNvPr>
          <p:cNvSpPr/>
          <p:nvPr/>
        </p:nvSpPr>
        <p:spPr>
          <a:xfrm>
            <a:off x="4787725" y="5095544"/>
            <a:ext cx="1998698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Mô đun cảm biến nhiệt độ</a:t>
            </a:r>
            <a:endParaRPr lang="en-US" sz="2400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746F34-41A9-5892-249C-4AF7D51EAB2F}"/>
              </a:ext>
            </a:extLst>
          </p:cNvPr>
          <p:cNvSpPr/>
          <p:nvPr/>
        </p:nvSpPr>
        <p:spPr>
          <a:xfrm>
            <a:off x="7277919" y="5095544"/>
            <a:ext cx="1998698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Mô đun cảm biến độ ẩm</a:t>
            </a:r>
            <a:endParaRPr lang="en-US" sz="2400" kern="12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FE68DFC-0452-0DA9-DFDF-6575025D3F4F}"/>
              </a:ext>
            </a:extLst>
          </p:cNvPr>
          <p:cNvSpPr/>
          <p:nvPr/>
        </p:nvSpPr>
        <p:spPr>
          <a:xfrm>
            <a:off x="9768114" y="5095544"/>
            <a:ext cx="2264230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Mô đun cảm biến hồng ngoại</a:t>
            </a:r>
            <a:endParaRPr lang="en-US" sz="2400" kern="12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9B473A-F97C-4E81-AFA6-F0C694AC7CFF}"/>
              </a:ext>
            </a:extLst>
          </p:cNvPr>
          <p:cNvCxnSpPr>
            <a:cxnSpLocks/>
          </p:cNvCxnSpPr>
          <p:nvPr/>
        </p:nvCxnSpPr>
        <p:spPr>
          <a:xfrm flipV="1">
            <a:off x="3296880" y="4536281"/>
            <a:ext cx="4531667" cy="556452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4FAB59-03CD-29F2-A33A-4249047A0596}"/>
              </a:ext>
            </a:extLst>
          </p:cNvPr>
          <p:cNvCxnSpPr>
            <a:cxnSpLocks/>
          </p:cNvCxnSpPr>
          <p:nvPr/>
        </p:nvCxnSpPr>
        <p:spPr>
          <a:xfrm flipV="1">
            <a:off x="5787074" y="4533470"/>
            <a:ext cx="2041473" cy="559263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9C1474-E777-A5DA-499C-C3DFBA2A0388}"/>
              </a:ext>
            </a:extLst>
          </p:cNvPr>
          <p:cNvCxnSpPr>
            <a:cxnSpLocks/>
          </p:cNvCxnSpPr>
          <p:nvPr/>
        </p:nvCxnSpPr>
        <p:spPr>
          <a:xfrm>
            <a:off x="7771593" y="4549773"/>
            <a:ext cx="3226607" cy="532279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B947CC-D91E-4DB3-3091-0815612FDCD8}"/>
              </a:ext>
            </a:extLst>
          </p:cNvPr>
          <p:cNvCxnSpPr>
            <a:cxnSpLocks/>
          </p:cNvCxnSpPr>
          <p:nvPr/>
        </p:nvCxnSpPr>
        <p:spPr>
          <a:xfrm>
            <a:off x="7785772" y="4530659"/>
            <a:ext cx="550628" cy="551393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009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11CFD99-DAB5-B251-91B5-BB1F082CCD8F}"/>
              </a:ext>
            </a:extLst>
          </p:cNvPr>
          <p:cNvSpPr/>
          <p:nvPr/>
        </p:nvSpPr>
        <p:spPr>
          <a:xfrm>
            <a:off x="127227" y="2164258"/>
            <a:ext cx="2866535" cy="1879144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861" tIns="43861" rIns="43861" bIns="4386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1" i="0" kern="1200"/>
              <a:t>Lắp ráp mạch điều khiển đơn giản sử dụng mô đun cảm biến</a:t>
            </a: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2308F1-8B73-F778-B903-1866917FB30F}"/>
              </a:ext>
            </a:extLst>
          </p:cNvPr>
          <p:cNvSpPr/>
          <p:nvPr/>
        </p:nvSpPr>
        <p:spPr>
          <a:xfrm>
            <a:off x="3879588" y="1640720"/>
            <a:ext cx="7470583" cy="1229017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/>
              <a:t>1. Một số mạch điều khiển đơn giản</a:t>
            </a:r>
            <a:r>
              <a:rPr lang="en-US" sz="2400"/>
              <a:t> </a:t>
            </a:r>
            <a:r>
              <a:rPr lang="vi-VN" sz="2400"/>
              <a:t>sử dụng mô đun cảm biến</a:t>
            </a:r>
            <a:endParaRPr lang="en-US" sz="2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709415-A555-44A1-DA34-065F4A7DF9E9}"/>
              </a:ext>
            </a:extLst>
          </p:cNvPr>
          <p:cNvSpPr/>
          <p:nvPr/>
        </p:nvSpPr>
        <p:spPr>
          <a:xfrm>
            <a:off x="3879588" y="3429000"/>
            <a:ext cx="7950462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/>
              <a:t>2. Thực hành lắp ráp mạch điều khiển</a:t>
            </a:r>
            <a:r>
              <a:rPr lang="en-US" sz="2400"/>
              <a:t> </a:t>
            </a:r>
            <a:r>
              <a:rPr lang="vi-VN" sz="2400"/>
              <a:t>đơn giản sử dụng mô đun cảm biến</a:t>
            </a:r>
            <a:endParaRPr lang="en-US" sz="2400" kern="120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6918EF-D1EA-24DB-FBC2-2ED5418FDD50}"/>
              </a:ext>
            </a:extLst>
          </p:cNvPr>
          <p:cNvCxnSpPr/>
          <p:nvPr/>
        </p:nvCxnSpPr>
        <p:spPr>
          <a:xfrm flipV="1">
            <a:off x="2993762" y="1990926"/>
            <a:ext cx="885826" cy="1112904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4468E-B36A-F198-314C-1918B8CEA73E}"/>
              </a:ext>
            </a:extLst>
          </p:cNvPr>
          <p:cNvCxnSpPr>
            <a:cxnSpLocks/>
          </p:cNvCxnSpPr>
          <p:nvPr/>
        </p:nvCxnSpPr>
        <p:spPr>
          <a:xfrm>
            <a:off x="2993762" y="3103830"/>
            <a:ext cx="885826" cy="878810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66270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11CFD99-DAB5-B251-91B5-BB1F082CCD8F}"/>
              </a:ext>
            </a:extLst>
          </p:cNvPr>
          <p:cNvSpPr/>
          <p:nvPr/>
        </p:nvSpPr>
        <p:spPr>
          <a:xfrm>
            <a:off x="361950" y="1911431"/>
            <a:ext cx="2631812" cy="2384798"/>
          </a:xfrm>
          <a:custGeom>
            <a:avLst/>
            <a:gdLst>
              <a:gd name="connsiteX0" fmla="*/ 0 w 2214562"/>
              <a:gd name="connsiteY0" fmla="*/ 110728 h 1107281"/>
              <a:gd name="connsiteX1" fmla="*/ 110728 w 2214562"/>
              <a:gd name="connsiteY1" fmla="*/ 0 h 1107281"/>
              <a:gd name="connsiteX2" fmla="*/ 2103834 w 2214562"/>
              <a:gd name="connsiteY2" fmla="*/ 0 h 1107281"/>
              <a:gd name="connsiteX3" fmla="*/ 2214562 w 2214562"/>
              <a:gd name="connsiteY3" fmla="*/ 110728 h 1107281"/>
              <a:gd name="connsiteX4" fmla="*/ 2214562 w 2214562"/>
              <a:gd name="connsiteY4" fmla="*/ 996553 h 1107281"/>
              <a:gd name="connsiteX5" fmla="*/ 2103834 w 2214562"/>
              <a:gd name="connsiteY5" fmla="*/ 1107281 h 1107281"/>
              <a:gd name="connsiteX6" fmla="*/ 110728 w 2214562"/>
              <a:gd name="connsiteY6" fmla="*/ 1107281 h 1107281"/>
              <a:gd name="connsiteX7" fmla="*/ 0 w 2214562"/>
              <a:gd name="connsiteY7" fmla="*/ 996553 h 1107281"/>
              <a:gd name="connsiteX8" fmla="*/ 0 w 2214562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562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2103834" y="0"/>
                </a:lnTo>
                <a:cubicBezTo>
                  <a:pt x="2164987" y="0"/>
                  <a:pt x="2214562" y="49575"/>
                  <a:pt x="2214562" y="110728"/>
                </a:cubicBezTo>
                <a:lnTo>
                  <a:pt x="2214562" y="996553"/>
                </a:lnTo>
                <a:cubicBezTo>
                  <a:pt x="2214562" y="1057706"/>
                  <a:pt x="2164987" y="1107281"/>
                  <a:pt x="2103834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861" tIns="43861" rIns="43861" bIns="43861" numCol="1" spcCol="1270" anchor="ctr" anchorCtr="0">
            <a:noAutofit/>
          </a:bodyPr>
          <a:lstStyle/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Một số</a:t>
            </a:r>
          </a:p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ngành nghề</a:t>
            </a:r>
          </a:p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kĩ thuật điện</a:t>
            </a:r>
          </a:p>
          <a:p>
            <a:pPr marL="0" lvl="0" indent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i="0" kern="1200"/>
              <a:t>phổ biến</a:t>
            </a:r>
            <a:endParaRPr lang="en-US" sz="2400" kern="120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92308F1-8B73-F778-B903-1866917FB30F}"/>
              </a:ext>
            </a:extLst>
          </p:cNvPr>
          <p:cNvSpPr/>
          <p:nvPr/>
        </p:nvSpPr>
        <p:spPr>
          <a:xfrm>
            <a:off x="3879588" y="1640720"/>
            <a:ext cx="7470583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/>
              <a:t>1. Đặc điểm cơ bản của một số ngành</a:t>
            </a:r>
            <a:r>
              <a:rPr lang="en-US" sz="2400"/>
              <a:t> </a:t>
            </a:r>
            <a:r>
              <a:rPr lang="vi-VN" sz="2400"/>
              <a:t>nghề trong lĩnh vực kĩ thuật điện</a:t>
            </a:r>
            <a:endParaRPr lang="en-US" sz="2400" kern="12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709415-A555-44A1-DA34-065F4A7DF9E9}"/>
              </a:ext>
            </a:extLst>
          </p:cNvPr>
          <p:cNvSpPr/>
          <p:nvPr/>
        </p:nvSpPr>
        <p:spPr>
          <a:xfrm>
            <a:off x="3879588" y="3429000"/>
            <a:ext cx="7688298" cy="1107281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2. Yêu cầu của ngành nghề trong lĩnh vực</a:t>
            </a:r>
            <a:br>
              <a:rPr lang="en-US" sz="2400"/>
            </a:br>
            <a:r>
              <a:rPr lang="en-US" sz="2400"/>
              <a:t>kĩ thuật điện</a:t>
            </a:r>
            <a:endParaRPr lang="en-US" sz="2400" kern="120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6918EF-D1EA-24DB-FBC2-2ED5418FDD50}"/>
              </a:ext>
            </a:extLst>
          </p:cNvPr>
          <p:cNvCxnSpPr/>
          <p:nvPr/>
        </p:nvCxnSpPr>
        <p:spPr>
          <a:xfrm flipV="1">
            <a:off x="2993762" y="1990926"/>
            <a:ext cx="885826" cy="1112904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0E4468E-B36A-F198-314C-1918B8CEA73E}"/>
              </a:ext>
            </a:extLst>
          </p:cNvPr>
          <p:cNvCxnSpPr>
            <a:cxnSpLocks/>
          </p:cNvCxnSpPr>
          <p:nvPr/>
        </p:nvCxnSpPr>
        <p:spPr>
          <a:xfrm>
            <a:off x="2993762" y="3103830"/>
            <a:ext cx="885826" cy="878810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E0A9D84-5E97-8932-01FE-E00AD55A7497}"/>
              </a:ext>
            </a:extLst>
          </p:cNvPr>
          <p:cNvSpPr/>
          <p:nvPr/>
        </p:nvSpPr>
        <p:spPr>
          <a:xfrm>
            <a:off x="1217507" y="5095544"/>
            <a:ext cx="1998698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Kĩ sư điện</a:t>
            </a:r>
            <a:endParaRPr lang="en-US" sz="24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9BACE39-2BF5-F15C-EEE2-96A9E3C43095}"/>
              </a:ext>
            </a:extLst>
          </p:cNvPr>
          <p:cNvSpPr/>
          <p:nvPr/>
        </p:nvSpPr>
        <p:spPr>
          <a:xfrm>
            <a:off x="3879588" y="5095544"/>
            <a:ext cx="3203383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T</a:t>
            </a:r>
            <a:r>
              <a:rPr lang="vi-VN" sz="2400"/>
              <a:t>hợ lắp ráp</a:t>
            </a:r>
          </a:p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400"/>
              <a:t>và thợ cơ khí điện</a:t>
            </a:r>
            <a:endParaRPr lang="en-US" sz="2400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746F34-41A9-5892-249C-4AF7D51EAB2F}"/>
              </a:ext>
            </a:extLst>
          </p:cNvPr>
          <p:cNvSpPr/>
          <p:nvPr/>
        </p:nvSpPr>
        <p:spPr>
          <a:xfrm>
            <a:off x="7277918" y="5095544"/>
            <a:ext cx="2896595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T</a:t>
            </a:r>
            <a:r>
              <a:rPr lang="vi-VN" sz="2400"/>
              <a:t>hợ lắp đặt và sửa chữa đường dây điện</a:t>
            </a:r>
            <a:endParaRPr lang="en-US" sz="2400" kern="12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FE68DFC-0452-0DA9-DFDF-6575025D3F4F}"/>
              </a:ext>
            </a:extLst>
          </p:cNvPr>
          <p:cNvSpPr/>
          <p:nvPr/>
        </p:nvSpPr>
        <p:spPr>
          <a:xfrm>
            <a:off x="10668000" y="5095544"/>
            <a:ext cx="899886" cy="1629106"/>
          </a:xfrm>
          <a:custGeom>
            <a:avLst/>
            <a:gdLst>
              <a:gd name="connsiteX0" fmla="*/ 0 w 7533211"/>
              <a:gd name="connsiteY0" fmla="*/ 110728 h 1107281"/>
              <a:gd name="connsiteX1" fmla="*/ 110728 w 7533211"/>
              <a:gd name="connsiteY1" fmla="*/ 0 h 1107281"/>
              <a:gd name="connsiteX2" fmla="*/ 7422483 w 7533211"/>
              <a:gd name="connsiteY2" fmla="*/ 0 h 1107281"/>
              <a:gd name="connsiteX3" fmla="*/ 7533211 w 7533211"/>
              <a:gd name="connsiteY3" fmla="*/ 110728 h 1107281"/>
              <a:gd name="connsiteX4" fmla="*/ 7533211 w 7533211"/>
              <a:gd name="connsiteY4" fmla="*/ 996553 h 1107281"/>
              <a:gd name="connsiteX5" fmla="*/ 7422483 w 7533211"/>
              <a:gd name="connsiteY5" fmla="*/ 1107281 h 1107281"/>
              <a:gd name="connsiteX6" fmla="*/ 110728 w 7533211"/>
              <a:gd name="connsiteY6" fmla="*/ 1107281 h 1107281"/>
              <a:gd name="connsiteX7" fmla="*/ 0 w 7533211"/>
              <a:gd name="connsiteY7" fmla="*/ 996553 h 1107281"/>
              <a:gd name="connsiteX8" fmla="*/ 0 w 7533211"/>
              <a:gd name="connsiteY8" fmla="*/ 110728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33211" h="1107281">
                <a:moveTo>
                  <a:pt x="0" y="110728"/>
                </a:moveTo>
                <a:cubicBezTo>
                  <a:pt x="0" y="49575"/>
                  <a:pt x="49575" y="0"/>
                  <a:pt x="110728" y="0"/>
                </a:cubicBezTo>
                <a:lnTo>
                  <a:pt x="7422483" y="0"/>
                </a:lnTo>
                <a:cubicBezTo>
                  <a:pt x="7483636" y="0"/>
                  <a:pt x="7533211" y="49575"/>
                  <a:pt x="7533211" y="110728"/>
                </a:cubicBezTo>
                <a:lnTo>
                  <a:pt x="7533211" y="996553"/>
                </a:lnTo>
                <a:cubicBezTo>
                  <a:pt x="7533211" y="1057706"/>
                  <a:pt x="7483636" y="1107281"/>
                  <a:pt x="7422483" y="1107281"/>
                </a:cubicBezTo>
                <a:lnTo>
                  <a:pt x="110728" y="1107281"/>
                </a:lnTo>
                <a:cubicBezTo>
                  <a:pt x="49575" y="1107281"/>
                  <a:pt x="0" y="1057706"/>
                  <a:pt x="0" y="996553"/>
                </a:cubicBezTo>
                <a:lnTo>
                  <a:pt x="0" y="110728"/>
                </a:lnTo>
                <a:close/>
              </a:path>
            </a:pathLst>
          </a:custGeom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2431" tIns="47671" rIns="212431" bIns="47671" numCol="1" spcCol="1270" anchor="ctr" anchorCtr="0">
            <a:noAutofit/>
          </a:bodyPr>
          <a:lstStyle/>
          <a:p>
            <a:pPr lvl="0" algn="ctr" defTabSz="8001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/>
              <a:t>....</a:t>
            </a:r>
            <a:endParaRPr lang="en-US" sz="2400" kern="12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39B473A-F97C-4E81-AFA6-F0C694AC7CFF}"/>
              </a:ext>
            </a:extLst>
          </p:cNvPr>
          <p:cNvCxnSpPr>
            <a:cxnSpLocks/>
          </p:cNvCxnSpPr>
          <p:nvPr/>
        </p:nvCxnSpPr>
        <p:spPr>
          <a:xfrm flipV="1">
            <a:off x="2235200" y="4536281"/>
            <a:ext cx="5593347" cy="545771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4FAB59-03CD-29F2-A33A-4249047A0596}"/>
              </a:ext>
            </a:extLst>
          </p:cNvPr>
          <p:cNvCxnSpPr>
            <a:cxnSpLocks/>
          </p:cNvCxnSpPr>
          <p:nvPr/>
        </p:nvCxnSpPr>
        <p:spPr>
          <a:xfrm flipV="1">
            <a:off x="5787074" y="4533470"/>
            <a:ext cx="2041473" cy="559263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59C1474-E777-A5DA-499C-C3DFBA2A0388}"/>
              </a:ext>
            </a:extLst>
          </p:cNvPr>
          <p:cNvCxnSpPr>
            <a:cxnSpLocks/>
          </p:cNvCxnSpPr>
          <p:nvPr/>
        </p:nvCxnSpPr>
        <p:spPr>
          <a:xfrm>
            <a:off x="7771593" y="4549773"/>
            <a:ext cx="3226607" cy="532279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B947CC-D91E-4DB3-3091-0815612FDCD8}"/>
              </a:ext>
            </a:extLst>
          </p:cNvPr>
          <p:cNvCxnSpPr>
            <a:cxnSpLocks/>
          </p:cNvCxnSpPr>
          <p:nvPr/>
        </p:nvCxnSpPr>
        <p:spPr>
          <a:xfrm>
            <a:off x="7785772" y="4530659"/>
            <a:ext cx="550628" cy="551393"/>
          </a:xfrm>
          <a:prstGeom prst="line">
            <a:avLst/>
          </a:prstGeom>
          <a:ln w="28575">
            <a:solidFill>
              <a:srgbClr val="D7722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135390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46FC78-0CD6-40FB-9D4E-F2510C4AD2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7533" y="529772"/>
            <a:ext cx="8909124" cy="63282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1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0149AE-C3E9-CD9B-1223-F7A2362E8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5257" y="4077393"/>
            <a:ext cx="6081486" cy="2584146"/>
          </a:xfrm>
          <a:prstGeom prst="round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088592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Cấu trúc mạch điện gồm những bộ phận chính nào?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401550"/>
            <a:ext cx="108859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Mạch điện gồm có 3 bộ phận chính: Nguồn điện; Bộ phận truyền dẫn, đóng, cắt, điều khiển và bảo vệ; Phụ tải điện.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08859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Nêu chức năng của nguồn điện; bộ phận truyền dẫn, đóng, cắt, điều khiển và bảo vệ; phụ tải điện.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750458"/>
            <a:ext cx="10885925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Nguồn điện tạo ra điện năng nhờ chuyển hoá từ các dạng năng lượng khác nhau</a:t>
            </a:r>
            <a:endParaRPr lang="en-US" sz="240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Bộ phận truyền dẫn dùng để dẫn điện từ nguồn điện tới phụ tải điện.</a:t>
            </a:r>
            <a:endParaRPr lang="en-US" sz="240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Thiết bị đóng cắt, điều khiển và bảo vệ dùng để đóng, cắt, điều khiển và bảo vệ mạch điện khi có sự cố.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Phụ tải điện biển điện năng thành các dạng năng lượng khác.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671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119072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3.</a:t>
            </a:r>
            <a:r>
              <a:rPr lang="en-US" sz="2400"/>
              <a:t> </a:t>
            </a:r>
            <a:r>
              <a:rPr lang="vi-VN" sz="2400"/>
              <a:t>Mạch điều khiển tự động có cảm biến gồm những bộ phận nào?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750458"/>
            <a:ext cx="108859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Mạch điều khiển tự động có cảm biến (mô đun cảm biến) gồm cảm biến, mạch điện tử và tiếp điểm đóng, cắt.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353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119072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4.</a:t>
            </a:r>
            <a:r>
              <a:rPr lang="en-US" sz="2400"/>
              <a:t> </a:t>
            </a:r>
            <a:r>
              <a:rPr lang="vi-VN" sz="2400"/>
              <a:t>Nêu vai trò của mô đun cảm biến trong mạch điều khiển.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750458"/>
            <a:ext cx="108859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Gợi ý: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Mô đun cảm biến có chức năng đóng, cắt nguồn điện cấp cho phụ tải điện tuỳ thuộc độ lớn tín hiệu đầu vào của cảm biến.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43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11907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</a:t>
            </a:r>
            <a:r>
              <a:rPr lang="en-US" sz="2400"/>
              <a:t> </a:t>
            </a:r>
            <a:r>
              <a:rPr lang="vi-VN" sz="2400"/>
              <a:t>Tìm hiểu một số ứng dụng của mô đun cảm biến ánh sáng, mô đun cảm biến nhiệt độ và mô đun cảm biến hồng ngoại trong đời sống.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750458"/>
            <a:ext cx="10885925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/>
              <a:t>Gợi ý: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Mô đun cảm biến ánh sáng: bật, tắt tự động đèn đường, đèn sân, vườn; đóng, mở tự động rèm cửa, điều chỉnh tự động độ sáng của màn hình ti vi, máy tính, điện thoại</a:t>
            </a:r>
            <a:r>
              <a:rPr lang="en-US" sz="2400"/>
              <a:t> thông minh, điều chỉnh độ sáng của màn hình quảng cáo ngoài trời...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Mô đun cảm biến </a:t>
            </a:r>
            <a:r>
              <a:rPr lang="en-US" sz="2400"/>
              <a:t>nhiệt độ</a:t>
            </a:r>
            <a:r>
              <a:rPr lang="vi-VN" sz="2400"/>
              <a:t>:</a:t>
            </a:r>
            <a:r>
              <a:rPr lang="en-US" sz="2400"/>
              <a:t> Máy điều hòa không khí, tủ lạnh, tủ đông, lò ấp trứng,...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999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565846" y="1588750"/>
            <a:ext cx="1119072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5.</a:t>
            </a:r>
            <a:r>
              <a:rPr lang="en-US" sz="2400"/>
              <a:t> </a:t>
            </a:r>
            <a:r>
              <a:rPr lang="vi-VN" sz="2400"/>
              <a:t>Tìm hiểu một số ứng dụng của mô đun cảm biến ánh sáng, mô đun cảm biến nhiệt độ và mô đun cảm biến hồng ngoại trong đời sống.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64A10F-22F4-1236-15D6-41DADE347602}"/>
              </a:ext>
            </a:extLst>
          </p:cNvPr>
          <p:cNvSpPr txBox="1"/>
          <p:nvPr/>
        </p:nvSpPr>
        <p:spPr>
          <a:xfrm>
            <a:off x="565846" y="2750458"/>
            <a:ext cx="1088592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/>
              <a:t>Gợi ý: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Mô đun cảm biến </a:t>
            </a:r>
            <a:r>
              <a:rPr lang="en-US" sz="2400"/>
              <a:t>hồng ngoại</a:t>
            </a:r>
            <a:r>
              <a:rPr lang="vi-VN" sz="2400"/>
              <a:t>:</a:t>
            </a:r>
            <a:r>
              <a:rPr lang="en-US" sz="2400"/>
              <a:t> Bật, tắt đèn tự động; nhận biết chuyển động, chống trộm; đóng mở cửa tự động, camera an ninh,....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785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123363" cy="27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Làm bài tập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: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Bài 16: Khái quát chung về thiết kế kĩ thuật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SLIDE_COUNT" val="1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1003</TotalTime>
  <Words>738</Words>
  <Application>Microsoft Office PowerPoint</Application>
  <PresentationFormat>Widescreen</PresentationFormat>
  <Paragraphs>61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UTM Avo</vt:lpstr>
      <vt:lpstr>Arial</vt:lpstr>
      <vt:lpstr>Calibri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67</cp:revision>
  <dcterms:modified xsi:type="dcterms:W3CDTF">2024-01-05T03:00:35Z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