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  <p:sldMasterId id="2147483684" r:id="rId2"/>
  </p:sldMasterIdLst>
  <p:notesMasterIdLst>
    <p:notesMasterId r:id="rId33"/>
  </p:notesMasterIdLst>
  <p:sldIdLst>
    <p:sldId id="256" r:id="rId3"/>
    <p:sldId id="281" r:id="rId4"/>
    <p:sldId id="282" r:id="rId5"/>
    <p:sldId id="284" r:id="rId6"/>
    <p:sldId id="285" r:id="rId7"/>
    <p:sldId id="324" r:id="rId8"/>
    <p:sldId id="306" r:id="rId9"/>
    <p:sldId id="307" r:id="rId10"/>
    <p:sldId id="309" r:id="rId11"/>
    <p:sldId id="325" r:id="rId12"/>
    <p:sldId id="326" r:id="rId13"/>
    <p:sldId id="286" r:id="rId14"/>
    <p:sldId id="311" r:id="rId15"/>
    <p:sldId id="327" r:id="rId16"/>
    <p:sldId id="328" r:id="rId17"/>
    <p:sldId id="329" r:id="rId18"/>
    <p:sldId id="330" r:id="rId19"/>
    <p:sldId id="331" r:id="rId20"/>
    <p:sldId id="332" r:id="rId21"/>
    <p:sldId id="321" r:id="rId22"/>
    <p:sldId id="333" r:id="rId23"/>
    <p:sldId id="323" r:id="rId24"/>
    <p:sldId id="287" r:id="rId25"/>
    <p:sldId id="288" r:id="rId26"/>
    <p:sldId id="293" r:id="rId27"/>
    <p:sldId id="294" r:id="rId28"/>
    <p:sldId id="296" r:id="rId29"/>
    <p:sldId id="297" r:id="rId30"/>
    <p:sldId id="279" r:id="rId31"/>
    <p:sldId id="334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6"/>
    <p:restoredTop sz="94359"/>
  </p:normalViewPr>
  <p:slideViewPr>
    <p:cSldViewPr snapToGrid="0">
      <p:cViewPr varScale="1">
        <p:scale>
          <a:sx n="77" d="100"/>
          <a:sy n="77" d="100"/>
        </p:scale>
        <p:origin x="102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2F18F-2763-1D4E-AE1C-39D85AAB27B6}" type="datetimeFigureOut">
              <a:rPr lang="en-VN" smtClean="0"/>
              <a:t>12/22/2023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3697-5B29-8745-AB0F-0530171D30A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558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27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1380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28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25632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0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13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31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37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8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39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591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95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80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97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8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8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4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44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hyperlink" Target="https://hoc10.vn/doc-sach/ngu-van-7-tap-1/1/139/45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ants.swtexture.com/2009/07/blog-post_26.html" TargetMode="External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44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46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44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microsoft.com/office/2007/relationships/hdphoto" Target="../media/hdphoto3.wdp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2ED004-F2AE-2C58-A712-09CFD8AED97B}"/>
              </a:ext>
            </a:extLst>
          </p:cNvPr>
          <p:cNvSpPr txBox="1"/>
          <p:nvPr/>
        </p:nvSpPr>
        <p:spPr>
          <a:xfrm>
            <a:off x="8757684" y="192314"/>
            <a:ext cx="328191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NGỮ VĂN 7</a:t>
            </a:r>
          </a:p>
          <a:p>
            <a:pPr marL="0" marR="0" lvl="0" indent="0" algn="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3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/>
                <a:sym typeface="Arial"/>
              </a:rPr>
              <a:t> 1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DEF7F30B-4948-BC10-9ECD-3D1CF9B5316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905580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b="1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 </a:t>
            </a:r>
            <a:endParaRPr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28E1A9-0775-7CE8-A12D-9105DE475EB0}"/>
              </a:ext>
            </a:extLst>
          </p:cNvPr>
          <p:cNvSpPr txBox="1"/>
          <p:nvPr/>
        </p:nvSpPr>
        <p:spPr>
          <a:xfrm>
            <a:off x="27709" y="2693380"/>
            <a:ext cx="12136581" cy="2682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6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 hiểu văn bản:</a:t>
            </a:r>
            <a:endParaRPr lang="en-US" sz="60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Mẹ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689C8E7-6B39-2207-5403-F4CA81A68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283858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05;p2">
            <a:extLst>
              <a:ext uri="{FF2B5EF4-FFF2-40B4-BE49-F238E27FC236}">
                <a16:creationId xmlns:a16="http://schemas.microsoft.com/office/drawing/2014/main" id="{3E270E2C-39A5-B3F5-72E2-E7C8A38839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149" r="28169"/>
          <a:stretch/>
        </p:blipFill>
        <p:spPr>
          <a:xfrm rot="-1173593">
            <a:off x="1546993" y="2550060"/>
            <a:ext cx="620644" cy="493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11;p2">
            <a:extLst>
              <a:ext uri="{FF2B5EF4-FFF2-40B4-BE49-F238E27FC236}">
                <a16:creationId xmlns:a16="http://schemas.microsoft.com/office/drawing/2014/main" id="{77172A46-2201-69F5-D428-6885420700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20989">
            <a:off x="2305413" y="1731396"/>
            <a:ext cx="7581173" cy="421866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26" name="Google Shape;112;p2">
            <a:extLst>
              <a:ext uri="{FF2B5EF4-FFF2-40B4-BE49-F238E27FC236}">
                <a16:creationId xmlns:a16="http://schemas.microsoft.com/office/drawing/2014/main" id="{D51BE4D4-0059-F1FB-96A1-57D88CA9C7A7}"/>
              </a:ext>
            </a:extLst>
          </p:cNvPr>
          <p:cNvSpPr/>
          <p:nvPr/>
        </p:nvSpPr>
        <p:spPr>
          <a:xfrm>
            <a:off x="3126371" y="2124856"/>
            <a:ext cx="5939255" cy="3139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120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hoặc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4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chữ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Hãy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đoạn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lớp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cùng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nghe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400" dirty="0">
              <a:latin typeface="UTM Avo" panose="02040603050506020204" pitchFamily="18"/>
            </a:endParaRPr>
          </a:p>
          <a:p>
            <a:pPr marL="342900" indent="-342900" algn="just">
              <a:lnSpc>
                <a:spcPct val="150000"/>
              </a:lnSpc>
              <a:spcBef>
                <a:spcPts val="1200"/>
              </a:spcBef>
              <a:buClr>
                <a:schemeClr val="dk1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Khi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nhắc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đến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thấy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tự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err="1">
                <a:solidFill>
                  <a:schemeClr val="dk1"/>
                </a:solidFill>
                <a:latin typeface="UTM Avo" panose="02040603050506020204" pitchFamily="18"/>
              </a:rPr>
              <a:t>hào</a:t>
            </a:r>
            <a:r>
              <a:rPr lang="en-US" sz="2400">
                <a:solidFill>
                  <a:schemeClr val="dk1"/>
                </a:solidFill>
                <a:latin typeface="UTM Avo" panose="02040603050506020204" pitchFamily="18"/>
              </a:rPr>
              <a:t> là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C7A5D213-1386-76E9-E832-DA569BDF5417}"/>
              </a:ext>
            </a:extLst>
          </p:cNvPr>
          <p:cNvSpPr>
            <a:spLocks noChangeAspect="1"/>
          </p:cNvSpPr>
          <p:nvPr/>
        </p:nvSpPr>
        <p:spPr>
          <a:xfrm flipH="1">
            <a:off x="588261" y="3133276"/>
            <a:ext cx="2538109" cy="3724724"/>
          </a:xfrm>
          <a:custGeom>
            <a:avLst/>
            <a:gdLst/>
            <a:ahLst/>
            <a:cxnLst/>
            <a:rect l="l" t="t" r="r" b="b"/>
            <a:pathLst>
              <a:path w="4015277" h="5892497">
                <a:moveTo>
                  <a:pt x="0" y="0"/>
                </a:moveTo>
                <a:lnTo>
                  <a:pt x="4015276" y="0"/>
                </a:lnTo>
                <a:lnTo>
                  <a:pt x="4015276" y="5892497"/>
                </a:lnTo>
                <a:lnTo>
                  <a:pt x="0" y="58924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6773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3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EF12529-A6C3-DA9B-F65A-E05788B7D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4290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2;p5">
            <a:extLst>
              <a:ext uri="{FF2B5EF4-FFF2-40B4-BE49-F238E27FC236}">
                <a16:creationId xmlns:a16="http://schemas.microsoft.com/office/drawing/2014/main" id="{39D83CDC-3912-BD1B-60FF-ADE0B6D322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7606" y="1796918"/>
            <a:ext cx="7324451" cy="3866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40;p5">
            <a:extLst>
              <a:ext uri="{FF2B5EF4-FFF2-40B4-BE49-F238E27FC236}">
                <a16:creationId xmlns:a16="http://schemas.microsoft.com/office/drawing/2014/main" id="{022B4581-1081-096E-2ADD-AF93A7AFCD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149" r="28169"/>
          <a:stretch/>
        </p:blipFill>
        <p:spPr>
          <a:xfrm rot="-1997892">
            <a:off x="1055504" y="3252648"/>
            <a:ext cx="387432" cy="30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45;p5">
            <a:extLst>
              <a:ext uri="{FF2B5EF4-FFF2-40B4-BE49-F238E27FC236}">
                <a16:creationId xmlns:a16="http://schemas.microsoft.com/office/drawing/2014/main" id="{504AF492-D828-58EC-F564-189840B8D041}"/>
              </a:ext>
            </a:extLst>
          </p:cNvPr>
          <p:cNvSpPr txBox="1"/>
          <p:nvPr/>
        </p:nvSpPr>
        <p:spPr>
          <a:xfrm>
            <a:off x="2883297" y="3214502"/>
            <a:ext cx="6425406" cy="1031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4400"/>
              </a:lnSpc>
            </a:pPr>
            <a:r>
              <a:rPr lang="en-US" sz="5000" b="1" dirty="0">
                <a:latin typeface="UTM Avo" panose="02040603050506020204" pitchFamily="18"/>
              </a:rPr>
              <a:t>I. TÌM HIỂU CHUNG</a:t>
            </a:r>
            <a:endParaRPr sz="5000" b="1" dirty="0">
              <a:latin typeface="UTM Avo" panose="02040603050506020204" pitchFamily="18"/>
            </a:endParaRP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B470B640-401B-3A8E-CFC4-09FC297E28CF}"/>
              </a:ext>
            </a:extLst>
          </p:cNvPr>
          <p:cNvSpPr>
            <a:spLocks noChangeAspect="1"/>
          </p:cNvSpPr>
          <p:nvPr/>
        </p:nvSpPr>
        <p:spPr>
          <a:xfrm>
            <a:off x="368277" y="3550701"/>
            <a:ext cx="3784623" cy="3530021"/>
          </a:xfrm>
          <a:custGeom>
            <a:avLst/>
            <a:gdLst/>
            <a:ahLst/>
            <a:cxnLst/>
            <a:rect l="l" t="t" r="r" b="b"/>
            <a:pathLst>
              <a:path w="6949948" h="6482406">
                <a:moveTo>
                  <a:pt x="0" y="0"/>
                </a:moveTo>
                <a:lnTo>
                  <a:pt x="6949948" y="0"/>
                </a:lnTo>
                <a:lnTo>
                  <a:pt x="6949948" y="6482406"/>
                </a:lnTo>
                <a:lnTo>
                  <a:pt x="0" y="64824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59;p6">
            <a:extLst>
              <a:ext uri="{FF2B5EF4-FFF2-40B4-BE49-F238E27FC236}">
                <a16:creationId xmlns:a16="http://schemas.microsoft.com/office/drawing/2014/main" id="{3E6B593B-DA99-A185-C0B3-18DBAB78932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194617" y="2161513"/>
            <a:ext cx="7044884" cy="37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2;p6">
            <a:extLst>
              <a:ext uri="{FF2B5EF4-FFF2-40B4-BE49-F238E27FC236}">
                <a16:creationId xmlns:a16="http://schemas.microsoft.com/office/drawing/2014/main" id="{3C75A8A3-EF9B-4F3A-0883-4BC52D32B2BF}"/>
              </a:ext>
            </a:extLst>
          </p:cNvPr>
          <p:cNvSpPr/>
          <p:nvPr/>
        </p:nvSpPr>
        <p:spPr>
          <a:xfrm>
            <a:off x="4332906" y="2407221"/>
            <a:ext cx="6768305" cy="329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Đỗ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Trung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Lai (1950),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quê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quán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xã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Phùng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Xá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huyện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Đức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tỉnh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Tây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nay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Nội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 </a:t>
            </a:r>
            <a:endParaRPr sz="20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Là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đảng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viên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Đảng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Cộng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sản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Nam,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hội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viên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Hội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Nhà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Việt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Nam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từ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năm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1991.</a:t>
            </a:r>
            <a:endParaRPr sz="2000" dirty="0">
              <a:latin typeface="UTM Avo" panose="02040603050506020204" pitchFamily="18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phẩm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đã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xuất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bản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: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Đêm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sông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Cầu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 (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, 1990)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Anh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em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và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những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người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khác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 (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, 1990)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,…</a:t>
            </a:r>
            <a:endParaRPr sz="20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15" name="Google Shape;160;p6" descr="Ảnh đính kèm">
            <a:extLst>
              <a:ext uri="{FF2B5EF4-FFF2-40B4-BE49-F238E27FC236}">
                <a16:creationId xmlns:a16="http://schemas.microsoft.com/office/drawing/2014/main" id="{4B55C66D-CBAB-1E03-E380-51041BAA5DE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498" y="1935515"/>
            <a:ext cx="2824398" cy="4236597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538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75;p7">
            <a:extLst>
              <a:ext uri="{FF2B5EF4-FFF2-40B4-BE49-F238E27FC236}">
                <a16:creationId xmlns:a16="http://schemas.microsoft.com/office/drawing/2014/main" id="{77DFC1AC-E088-B8E8-A412-9A4598FF2122}"/>
              </a:ext>
            </a:extLst>
          </p:cNvPr>
          <p:cNvSpPr txBox="1"/>
          <p:nvPr/>
        </p:nvSpPr>
        <p:spPr>
          <a:xfrm>
            <a:off x="4917693" y="1285852"/>
            <a:ext cx="2354882" cy="45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3076"/>
              </a:lnSpc>
            </a:pPr>
            <a:r>
              <a:rPr lang="en-US" sz="2400" b="1" dirty="0">
                <a:latin typeface="UTM Avo" panose="02040603050506020204" pitchFamily="18"/>
              </a:rPr>
              <a:t>2. </a:t>
            </a:r>
            <a:r>
              <a:rPr lang="en-US" sz="2400" b="1" dirty="0" err="1">
                <a:latin typeface="UTM Avo" panose="02040603050506020204" pitchFamily="18"/>
              </a:rPr>
              <a:t>Tác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phẩm</a:t>
            </a:r>
            <a:endParaRPr sz="2400" b="1" dirty="0">
              <a:latin typeface="UTM Avo" panose="02040603050506020204" pitchFamily="18"/>
            </a:endParaRPr>
          </a:p>
        </p:txBody>
      </p:sp>
      <p:pic>
        <p:nvPicPr>
          <p:cNvPr id="11" name="Google Shape;176;p7">
            <a:extLst>
              <a:ext uri="{FF2B5EF4-FFF2-40B4-BE49-F238E27FC236}">
                <a16:creationId xmlns:a16="http://schemas.microsoft.com/office/drawing/2014/main" id="{03DF11AB-A7A2-8109-F394-20BA991B0C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8346" y="1956581"/>
            <a:ext cx="8615307" cy="39242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78;p7">
            <a:extLst>
              <a:ext uri="{FF2B5EF4-FFF2-40B4-BE49-F238E27FC236}">
                <a16:creationId xmlns:a16="http://schemas.microsoft.com/office/drawing/2014/main" id="{B322D56B-5AEC-5957-4E18-D98775F2E865}"/>
              </a:ext>
            </a:extLst>
          </p:cNvPr>
          <p:cNvSpPr/>
          <p:nvPr/>
        </p:nvSpPr>
        <p:spPr>
          <a:xfrm>
            <a:off x="2712799" y="2176673"/>
            <a:ext cx="6943354" cy="415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>
              <a:buClr>
                <a:schemeClr val="dk1"/>
              </a:buClr>
              <a:buSzPts val="3800"/>
              <a:buFont typeface="Noto Sans Symbols"/>
              <a:buChar char="❖"/>
            </a:pP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Xuất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xứ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trích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tập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i="1" dirty="0" err="1">
                <a:solidFill>
                  <a:schemeClr val="dk1"/>
                </a:solidFill>
                <a:latin typeface="UTM Avo" panose="02040603050506020204" pitchFamily="18"/>
              </a:rPr>
              <a:t>Đêm</a:t>
            </a:r>
            <a:r>
              <a:rPr lang="en-US" sz="23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i="1" dirty="0" err="1">
                <a:solidFill>
                  <a:schemeClr val="dk1"/>
                </a:solidFill>
                <a:latin typeface="UTM Avo" panose="02040603050506020204" pitchFamily="18"/>
              </a:rPr>
              <a:t>sông</a:t>
            </a:r>
            <a:r>
              <a:rPr lang="en-US" sz="23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i="1" dirty="0" err="1">
                <a:solidFill>
                  <a:schemeClr val="dk1"/>
                </a:solidFill>
                <a:latin typeface="UTM Avo" panose="02040603050506020204" pitchFamily="18"/>
              </a:rPr>
              <a:t>Cầu</a:t>
            </a:r>
            <a:r>
              <a:rPr lang="en-US" sz="23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(2003).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4" name="Google Shape;179;p7">
            <a:extLst>
              <a:ext uri="{FF2B5EF4-FFF2-40B4-BE49-F238E27FC236}">
                <a16:creationId xmlns:a16="http://schemas.microsoft.com/office/drawing/2014/main" id="{92DEB611-7514-4398-9B6F-B0DF6B56D333}"/>
              </a:ext>
            </a:extLst>
          </p:cNvPr>
          <p:cNvSpPr/>
          <p:nvPr/>
        </p:nvSpPr>
        <p:spPr>
          <a:xfrm>
            <a:off x="2737428" y="2674921"/>
            <a:ext cx="7493133" cy="1654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được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theo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thể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loại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hãy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chỉ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ra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đặc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điểm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số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tiếng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nhịp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các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dòng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vần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15" name="Google Shape;180;p7">
            <a:extLst>
              <a:ext uri="{FF2B5EF4-FFF2-40B4-BE49-F238E27FC236}">
                <a16:creationId xmlns:a16="http://schemas.microsoft.com/office/drawing/2014/main" id="{E01F5EFD-AE4E-3319-1370-F72BB61F633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8347" y="2870114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81;p7">
            <a:extLst>
              <a:ext uri="{FF2B5EF4-FFF2-40B4-BE49-F238E27FC236}">
                <a16:creationId xmlns:a16="http://schemas.microsoft.com/office/drawing/2014/main" id="{E4C3F4B6-7FE2-B97C-8FCA-9C0BF0A39FB2}"/>
              </a:ext>
            </a:extLst>
          </p:cNvPr>
          <p:cNvSpPr/>
          <p:nvPr/>
        </p:nvSpPr>
        <p:spPr>
          <a:xfrm>
            <a:off x="2737428" y="4435596"/>
            <a:ext cx="7493132" cy="1123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ai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điều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gì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? Ai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là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đang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bày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tỏ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xúc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tình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suy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nghĩ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17" name="Google Shape;182;p7">
            <a:extLst>
              <a:ext uri="{FF2B5EF4-FFF2-40B4-BE49-F238E27FC236}">
                <a16:creationId xmlns:a16="http://schemas.microsoft.com/office/drawing/2014/main" id="{483CC13E-08F8-BC67-C0FA-5536C69C600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8347" y="4457275"/>
            <a:ext cx="1080000" cy="10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1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99;p8">
            <a:extLst>
              <a:ext uri="{FF2B5EF4-FFF2-40B4-BE49-F238E27FC236}">
                <a16:creationId xmlns:a16="http://schemas.microsoft.com/office/drawing/2014/main" id="{A6353A4E-5438-173E-A44E-AEA87CF14C07}"/>
              </a:ext>
            </a:extLst>
          </p:cNvPr>
          <p:cNvSpPr/>
          <p:nvPr/>
        </p:nvSpPr>
        <p:spPr>
          <a:xfrm>
            <a:off x="2236548" y="1891438"/>
            <a:ext cx="7718899" cy="440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Thể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loại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bốn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chữ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720000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Số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tiếng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mỗi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dòng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4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tiếng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720000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Nhịp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linh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hoạt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2/2, 1/3.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720000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Gieo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vần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cách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–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dễ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thuộc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dễ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nhớ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Phương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thức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biểu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b="1" dirty="0" err="1">
                <a:solidFill>
                  <a:schemeClr val="dk1"/>
                </a:solidFill>
                <a:latin typeface="UTM Avo" panose="02040603050506020204" pitchFamily="18"/>
              </a:rPr>
              <a:t>đạt</a:t>
            </a:r>
            <a:r>
              <a:rPr lang="en-US" sz="2300" b="1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biểu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tình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yêu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thương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con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dành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3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5" name="Google Shape;200;p8">
            <a:extLst>
              <a:ext uri="{FF2B5EF4-FFF2-40B4-BE49-F238E27FC236}">
                <a16:creationId xmlns:a16="http://schemas.microsoft.com/office/drawing/2014/main" id="{699CCA0F-2591-C6DE-D32D-0696E807CC2D}"/>
              </a:ext>
            </a:extLst>
          </p:cNvPr>
          <p:cNvSpPr txBox="1"/>
          <p:nvPr/>
        </p:nvSpPr>
        <p:spPr>
          <a:xfrm>
            <a:off x="4791148" y="1274111"/>
            <a:ext cx="2609701" cy="45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3076"/>
              </a:lnSpc>
            </a:pPr>
            <a:r>
              <a:rPr lang="en-US" sz="2400" b="1" dirty="0">
                <a:latin typeface="UTM Avo" panose="02040603050506020204" pitchFamily="18"/>
              </a:rPr>
              <a:t>2. </a:t>
            </a:r>
            <a:r>
              <a:rPr lang="en-US" sz="2400" b="1" dirty="0" err="1">
                <a:latin typeface="UTM Avo" panose="02040603050506020204" pitchFamily="18"/>
              </a:rPr>
              <a:t>Tác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phẩm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300F0BCE-7650-8801-BCDB-FBD00499EE6A}"/>
              </a:ext>
            </a:extLst>
          </p:cNvPr>
          <p:cNvSpPr>
            <a:spLocks noChangeAspect="1"/>
          </p:cNvSpPr>
          <p:nvPr/>
        </p:nvSpPr>
        <p:spPr>
          <a:xfrm>
            <a:off x="155445" y="3472088"/>
            <a:ext cx="1727634" cy="3385912"/>
          </a:xfrm>
          <a:custGeom>
            <a:avLst/>
            <a:gdLst/>
            <a:ahLst/>
            <a:cxnLst/>
            <a:rect l="l" t="t" r="r" b="b"/>
            <a:pathLst>
              <a:path w="2690225" h="5272452">
                <a:moveTo>
                  <a:pt x="0" y="0"/>
                </a:moveTo>
                <a:lnTo>
                  <a:pt x="2690224" y="0"/>
                </a:lnTo>
                <a:lnTo>
                  <a:pt x="2690224" y="5272452"/>
                </a:lnTo>
                <a:lnTo>
                  <a:pt x="0" y="5272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633" b="-4829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4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5;p9">
            <a:extLst>
              <a:ext uri="{FF2B5EF4-FFF2-40B4-BE49-F238E27FC236}">
                <a16:creationId xmlns:a16="http://schemas.microsoft.com/office/drawing/2014/main" id="{F3E7D6CF-B8DC-2C1A-5F02-1F569B9CE8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7606" y="1724364"/>
            <a:ext cx="7670800" cy="37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13;p9">
            <a:extLst>
              <a:ext uri="{FF2B5EF4-FFF2-40B4-BE49-F238E27FC236}">
                <a16:creationId xmlns:a16="http://schemas.microsoft.com/office/drawing/2014/main" id="{D0AB1AAE-E163-40AA-7056-C0658B950F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149" r="28169"/>
          <a:stretch/>
        </p:blipFill>
        <p:spPr>
          <a:xfrm rot="-1997892">
            <a:off x="1055504" y="3252648"/>
            <a:ext cx="387432" cy="30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18;p9">
            <a:extLst>
              <a:ext uri="{FF2B5EF4-FFF2-40B4-BE49-F238E27FC236}">
                <a16:creationId xmlns:a16="http://schemas.microsoft.com/office/drawing/2014/main" id="{493B3821-BFF4-09B9-0725-0F004060B960}"/>
              </a:ext>
            </a:extLst>
          </p:cNvPr>
          <p:cNvSpPr txBox="1"/>
          <p:nvPr/>
        </p:nvSpPr>
        <p:spPr>
          <a:xfrm>
            <a:off x="2497973" y="2913474"/>
            <a:ext cx="7670800" cy="1031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4400"/>
              </a:lnSpc>
            </a:pPr>
            <a:r>
              <a:rPr lang="en-US" sz="5000" b="1" dirty="0">
                <a:latin typeface="UTM Avo" panose="02040603050506020204" pitchFamily="18"/>
              </a:rPr>
              <a:t>II. TÌM HIỂU CHI TIẾT</a:t>
            </a:r>
            <a:endParaRPr sz="5000" b="1" dirty="0">
              <a:latin typeface="UTM Avo" panose="02040603050506020204" pitchFamily="18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7E793AFD-01B8-3EBD-B8BF-C0385F920093}"/>
              </a:ext>
            </a:extLst>
          </p:cNvPr>
          <p:cNvSpPr>
            <a:spLocks noChangeAspect="1"/>
          </p:cNvSpPr>
          <p:nvPr/>
        </p:nvSpPr>
        <p:spPr>
          <a:xfrm>
            <a:off x="0" y="3630171"/>
            <a:ext cx="5143500" cy="3497581"/>
          </a:xfrm>
          <a:custGeom>
            <a:avLst/>
            <a:gdLst/>
            <a:ahLst/>
            <a:cxnLst/>
            <a:rect l="l" t="t" r="r" b="b"/>
            <a:pathLst>
              <a:path w="10308420" h="7009726">
                <a:moveTo>
                  <a:pt x="0" y="0"/>
                </a:moveTo>
                <a:lnTo>
                  <a:pt x="10308420" y="0"/>
                </a:lnTo>
                <a:lnTo>
                  <a:pt x="10308420" y="7009725"/>
                </a:lnTo>
                <a:lnTo>
                  <a:pt x="0" y="7009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hlinkClick r:id="rId7"/>
            <a:extLst>
              <a:ext uri="{FF2B5EF4-FFF2-40B4-BE49-F238E27FC236}">
                <a16:creationId xmlns:a16="http://schemas.microsoft.com/office/drawing/2014/main" id="{90F4C86E-DD84-4784-640F-2486F67FFF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1005" y="426550"/>
            <a:ext cx="1874998" cy="20626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565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5;p10">
            <a:extLst>
              <a:ext uri="{FF2B5EF4-FFF2-40B4-BE49-F238E27FC236}">
                <a16:creationId xmlns:a16="http://schemas.microsoft.com/office/drawing/2014/main" id="{C11BA988-39D5-70DD-7367-BB514C8F45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553991">
            <a:off x="-1458687" y="7131220"/>
            <a:ext cx="6303211" cy="487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9;p10">
            <a:extLst>
              <a:ext uri="{FF2B5EF4-FFF2-40B4-BE49-F238E27FC236}">
                <a16:creationId xmlns:a16="http://schemas.microsoft.com/office/drawing/2014/main" id="{EB88B0EE-6B40-E467-0927-716A43E61D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149" r="28169"/>
          <a:stretch/>
        </p:blipFill>
        <p:spPr>
          <a:xfrm rot="-1997892">
            <a:off x="250064" y="2218753"/>
            <a:ext cx="327129" cy="260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0;p10">
            <a:extLst>
              <a:ext uri="{FF2B5EF4-FFF2-40B4-BE49-F238E27FC236}">
                <a16:creationId xmlns:a16="http://schemas.microsoft.com/office/drawing/2014/main" id="{D198613A-742B-FEFC-32CF-08BA9B896E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149" r="28169"/>
          <a:stretch/>
        </p:blipFill>
        <p:spPr>
          <a:xfrm rot="842043">
            <a:off x="11176575" y="5757561"/>
            <a:ext cx="620644" cy="493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34;p10">
            <a:extLst>
              <a:ext uri="{FF2B5EF4-FFF2-40B4-BE49-F238E27FC236}">
                <a16:creationId xmlns:a16="http://schemas.microsoft.com/office/drawing/2014/main" id="{8FBDFFDD-3648-2454-3E92-E46DA35CD3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98170">
            <a:off x="2451298" y="1554762"/>
            <a:ext cx="8841483" cy="5182569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7" name="Google Shape;235;p10">
            <a:extLst>
              <a:ext uri="{FF2B5EF4-FFF2-40B4-BE49-F238E27FC236}">
                <a16:creationId xmlns:a16="http://schemas.microsoft.com/office/drawing/2014/main" id="{D08E5FE3-3DD6-9993-D3C6-A6B6E7CCBDDA}"/>
              </a:ext>
            </a:extLst>
          </p:cNvPr>
          <p:cNvSpPr/>
          <p:nvPr/>
        </p:nvSpPr>
        <p:spPr>
          <a:xfrm>
            <a:off x="2761780" y="2298874"/>
            <a:ext cx="8014643" cy="39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Noto Sans Symbols"/>
              <a:buChar char="▪"/>
            </a:pP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ảnh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chiếu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ảnh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Noto Sans Symbols"/>
              <a:buChar char="▪"/>
            </a:pPr>
            <a:r>
              <a:rPr lang="en-US" sz="2200" dirty="0" err="1">
                <a:latin typeface="UTM Avo" panose="02040603050506020204" pitchFamily="18"/>
              </a:rPr>
              <a:t>Tại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sao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chọn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ảnh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cau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chiếu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Noto Sans Symbols"/>
              <a:buChar char="▪"/>
            </a:pPr>
            <a:r>
              <a:rPr lang="en-US" sz="2200" dirty="0" err="1">
                <a:latin typeface="UTM Avo" panose="02040603050506020204" pitchFamily="18"/>
              </a:rPr>
              <a:t>Liệt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kê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những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ngữ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dùng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nói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về</a:t>
            </a:r>
            <a:r>
              <a:rPr lang="en-US" sz="2200" dirty="0">
                <a:latin typeface="UTM Avo" panose="02040603050506020204" pitchFamily="18"/>
              </a:rPr>
              <a:t> “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”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“</a:t>
            </a:r>
            <a:r>
              <a:rPr lang="en-US" sz="2200" dirty="0" err="1">
                <a:latin typeface="UTM Avo" panose="02040603050506020204" pitchFamily="18"/>
              </a:rPr>
              <a:t>cau</a:t>
            </a:r>
            <a:r>
              <a:rPr lang="en-US" sz="2200" dirty="0">
                <a:latin typeface="UTM Avo" panose="02040603050506020204" pitchFamily="18"/>
              </a:rPr>
              <a:t>”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thơ</a:t>
            </a:r>
            <a:r>
              <a:rPr lang="en-US" sz="2200" dirty="0">
                <a:latin typeface="UTM Avo" panose="02040603050506020204" pitchFamily="18"/>
              </a:rPr>
              <a:t>.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Noto Sans Symbols"/>
              <a:buChar char="▪"/>
            </a:pPr>
            <a:r>
              <a:rPr lang="en-US" sz="2200" dirty="0" err="1">
                <a:latin typeface="UTM Avo" panose="02040603050506020204" pitchFamily="18"/>
              </a:rPr>
              <a:t>Để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tượng</a:t>
            </a:r>
            <a:r>
              <a:rPr lang="en-US" sz="2200" dirty="0">
                <a:latin typeface="UTM Avo" panose="02040603050506020204" pitchFamily="18"/>
              </a:rPr>
              <a:t> “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”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“</a:t>
            </a:r>
            <a:r>
              <a:rPr lang="en-US" sz="2200" dirty="0" err="1">
                <a:latin typeface="UTM Avo" panose="02040603050506020204" pitchFamily="18"/>
              </a:rPr>
              <a:t>cau</a:t>
            </a:r>
            <a:r>
              <a:rPr lang="en-US" sz="2200" dirty="0">
                <a:latin typeface="UTM Avo" panose="02040603050506020204" pitchFamily="18"/>
              </a:rPr>
              <a:t>”, </a:t>
            </a:r>
            <a:r>
              <a:rPr lang="en-US" sz="2200" dirty="0" err="1">
                <a:latin typeface="UTM Avo" panose="02040603050506020204" pitchFamily="18"/>
              </a:rPr>
              <a:t>tác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dụng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những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pháp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? </a:t>
            </a:r>
            <a:r>
              <a:rPr lang="en-US" sz="2200" dirty="0" err="1">
                <a:latin typeface="UTM Avo" panose="02040603050506020204" pitchFamily="18"/>
              </a:rPr>
              <a:t>Tác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dụng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BPTT </a:t>
            </a:r>
            <a:r>
              <a:rPr lang="en-US" sz="2200" dirty="0" err="1">
                <a:latin typeface="UTM Avo" panose="02040603050506020204" pitchFamily="18"/>
              </a:rPr>
              <a:t>đó</a:t>
            </a:r>
            <a:r>
              <a:rPr lang="en-US" sz="2200" dirty="0"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</p:txBody>
      </p:sp>
      <p:pic>
        <p:nvPicPr>
          <p:cNvPr id="8" name="Google Shape;236;p10">
            <a:extLst>
              <a:ext uri="{FF2B5EF4-FFF2-40B4-BE49-F238E27FC236}">
                <a16:creationId xmlns:a16="http://schemas.microsoft.com/office/drawing/2014/main" id="{6A26D0E8-BD72-AF61-FE50-43E7E890B6A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577405" y="1947555"/>
            <a:ext cx="2189088" cy="49142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33;p10">
            <a:extLst>
              <a:ext uri="{FF2B5EF4-FFF2-40B4-BE49-F238E27FC236}">
                <a16:creationId xmlns:a16="http://schemas.microsoft.com/office/drawing/2014/main" id="{9FA0D7C1-513E-EB1C-8EE0-378E45DF3B5D}"/>
              </a:ext>
            </a:extLst>
          </p:cNvPr>
          <p:cNvSpPr txBox="1"/>
          <p:nvPr/>
        </p:nvSpPr>
        <p:spPr>
          <a:xfrm>
            <a:off x="2007649" y="1947555"/>
            <a:ext cx="9118344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b="1" dirty="0">
                <a:latin typeface="UTM Avo" panose="02040603050506020204" pitchFamily="18"/>
              </a:rPr>
              <a:t>1. </a:t>
            </a:r>
            <a:r>
              <a:rPr lang="en-US" sz="2400" b="1" dirty="0" err="1">
                <a:latin typeface="UTM Avo" panose="02040603050506020204" pitchFamily="18"/>
              </a:rPr>
              <a:t>Hình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ảnh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người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mẹ</a:t>
            </a:r>
            <a:endParaRPr sz="24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75322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242;p11">
            <a:extLst>
              <a:ext uri="{FF2B5EF4-FFF2-40B4-BE49-F238E27FC236}">
                <a16:creationId xmlns:a16="http://schemas.microsoft.com/office/drawing/2014/main" id="{0B239868-2862-2D2C-3986-BCFDB6AFFB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553991">
            <a:off x="-1458687" y="7131220"/>
            <a:ext cx="6303211" cy="487710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249;p11">
            <a:extLst>
              <a:ext uri="{FF2B5EF4-FFF2-40B4-BE49-F238E27FC236}">
                <a16:creationId xmlns:a16="http://schemas.microsoft.com/office/drawing/2014/main" id="{1F43767D-5321-EB4F-92EB-06CEEC72B828}"/>
              </a:ext>
            </a:extLst>
          </p:cNvPr>
          <p:cNvSpPr txBox="1"/>
          <p:nvPr/>
        </p:nvSpPr>
        <p:spPr>
          <a:xfrm>
            <a:off x="1538467" y="1761000"/>
            <a:ext cx="9118344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b="1">
                <a:latin typeface="UTM Avo" panose="02040603050506020204" pitchFamily="18"/>
              </a:rPr>
              <a:t>1. Hình ảnh người mẹ</a:t>
            </a:r>
            <a:endParaRPr sz="2400" b="1">
              <a:latin typeface="UTM Avo" panose="02040603050506020204" pitchFamily="18"/>
            </a:endParaRPr>
          </a:p>
        </p:txBody>
      </p:sp>
      <p:sp>
        <p:nvSpPr>
          <p:cNvPr id="17" name="Google Shape;250;p11">
            <a:extLst>
              <a:ext uri="{FF2B5EF4-FFF2-40B4-BE49-F238E27FC236}">
                <a16:creationId xmlns:a16="http://schemas.microsoft.com/office/drawing/2014/main" id="{AFCB5B71-028D-96B3-A8C2-DF841963A2C0}"/>
              </a:ext>
            </a:extLst>
          </p:cNvPr>
          <p:cNvSpPr/>
          <p:nvPr/>
        </p:nvSpPr>
        <p:spPr>
          <a:xfrm>
            <a:off x="1538467" y="2713357"/>
            <a:ext cx="3276081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/>
              </a:rPr>
              <a:t>Hình ảnh người mẹ </a:t>
            </a:r>
            <a:endParaRPr sz="2400">
              <a:latin typeface="UTM Avo" panose="02040603050506020204" pitchFamily="18"/>
            </a:endParaRPr>
          </a:p>
        </p:txBody>
      </p:sp>
      <p:cxnSp>
        <p:nvCxnSpPr>
          <p:cNvPr id="18" name="Google Shape;251;p11">
            <a:extLst>
              <a:ext uri="{FF2B5EF4-FFF2-40B4-BE49-F238E27FC236}">
                <a16:creationId xmlns:a16="http://schemas.microsoft.com/office/drawing/2014/main" id="{C7FCB8C3-E679-EF35-101F-EED11CC35187}"/>
              </a:ext>
            </a:extLst>
          </p:cNvPr>
          <p:cNvCxnSpPr>
            <a:stCxn id="17" idx="3"/>
            <a:endCxn id="19" idx="1"/>
          </p:cNvCxnSpPr>
          <p:nvPr/>
        </p:nvCxnSpPr>
        <p:spPr>
          <a:xfrm>
            <a:off x="4814548" y="2928788"/>
            <a:ext cx="3108592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" name="Google Shape;252;p11">
            <a:extLst>
              <a:ext uri="{FF2B5EF4-FFF2-40B4-BE49-F238E27FC236}">
                <a16:creationId xmlns:a16="http://schemas.microsoft.com/office/drawing/2014/main" id="{77BD11B1-87F9-651D-1953-0AFCF40855B6}"/>
              </a:ext>
            </a:extLst>
          </p:cNvPr>
          <p:cNvSpPr/>
          <p:nvPr/>
        </p:nvSpPr>
        <p:spPr>
          <a:xfrm>
            <a:off x="7923140" y="2713357"/>
            <a:ext cx="2868771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/>
              </a:rPr>
              <a:t>Hình ảnh cây cau</a:t>
            </a:r>
            <a:endParaRPr sz="2400">
              <a:latin typeface="UTM Avo" panose="02040603050506020204" pitchFamily="18"/>
            </a:endParaRPr>
          </a:p>
        </p:txBody>
      </p:sp>
      <p:sp>
        <p:nvSpPr>
          <p:cNvPr id="20" name="Google Shape;253;p11">
            <a:extLst>
              <a:ext uri="{FF2B5EF4-FFF2-40B4-BE49-F238E27FC236}">
                <a16:creationId xmlns:a16="http://schemas.microsoft.com/office/drawing/2014/main" id="{80ACEB8A-0DCC-5ECC-A661-A33CE9D2746D}"/>
              </a:ext>
            </a:extLst>
          </p:cNvPr>
          <p:cNvSpPr/>
          <p:nvPr/>
        </p:nvSpPr>
        <p:spPr>
          <a:xfrm>
            <a:off x="5319138" y="2495645"/>
            <a:ext cx="1859591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 i="1" dirty="0" err="1">
                <a:solidFill>
                  <a:srgbClr val="FF0000"/>
                </a:solidFill>
                <a:latin typeface="UTM Avo" panose="02040603050506020204" pitchFamily="18"/>
              </a:rPr>
              <a:t>đối</a:t>
            </a:r>
            <a:r>
              <a:rPr lang="en-US" sz="2400" i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UTM Avo" panose="02040603050506020204" pitchFamily="18"/>
              </a:rPr>
              <a:t>chiếu</a:t>
            </a:r>
            <a:r>
              <a:rPr lang="en-US" sz="2400" i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endParaRPr sz="2400" i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21" name="Google Shape;254;p11">
            <a:extLst>
              <a:ext uri="{FF2B5EF4-FFF2-40B4-BE49-F238E27FC236}">
                <a16:creationId xmlns:a16="http://schemas.microsoft.com/office/drawing/2014/main" id="{542D9A7B-2F2B-EC3D-B159-615148315E39}"/>
              </a:ext>
            </a:extLst>
          </p:cNvPr>
          <p:cNvSpPr/>
          <p:nvPr/>
        </p:nvSpPr>
        <p:spPr>
          <a:xfrm>
            <a:off x="6285881" y="3441699"/>
            <a:ext cx="5663548" cy="3160570"/>
          </a:xfrm>
          <a:custGeom>
            <a:avLst/>
            <a:gdLst/>
            <a:ahLst/>
            <a:cxnLst/>
            <a:rect l="l" t="t" r="r" b="b"/>
            <a:pathLst>
              <a:path w="4586779" h="1777080" extrusionOk="0">
                <a:moveTo>
                  <a:pt x="4080340" y="1760162"/>
                </a:moveTo>
                <a:cubicBezTo>
                  <a:pt x="4080340" y="1760162"/>
                  <a:pt x="3843344" y="1750192"/>
                  <a:pt x="3481205" y="1763636"/>
                </a:cubicBezTo>
                <a:cubicBezTo>
                  <a:pt x="3119067" y="1777080"/>
                  <a:pt x="490924" y="1777080"/>
                  <a:pt x="490924" y="1777080"/>
                </a:cubicBezTo>
                <a:cubicBezTo>
                  <a:pt x="245502" y="1777080"/>
                  <a:pt x="32509" y="1679812"/>
                  <a:pt x="31032" y="1519699"/>
                </a:cubicBezTo>
                <a:cubicBezTo>
                  <a:pt x="31032" y="1519699"/>
                  <a:pt x="0" y="607854"/>
                  <a:pt x="0" y="606979"/>
                </a:cubicBezTo>
                <a:cubicBezTo>
                  <a:pt x="0" y="392820"/>
                  <a:pt x="15517" y="249246"/>
                  <a:pt x="15517" y="249246"/>
                </a:cubicBezTo>
                <a:cubicBezTo>
                  <a:pt x="15518" y="120578"/>
                  <a:pt x="1" y="0"/>
                  <a:pt x="459892" y="8134"/>
                </a:cubicBezTo>
                <a:cubicBezTo>
                  <a:pt x="459892" y="8134"/>
                  <a:pt x="1144663" y="28433"/>
                  <a:pt x="1627778" y="20834"/>
                </a:cubicBezTo>
                <a:cubicBezTo>
                  <a:pt x="2144992" y="12700"/>
                  <a:pt x="4033792" y="0"/>
                  <a:pt x="4033792" y="0"/>
                </a:cubicBezTo>
                <a:cubicBezTo>
                  <a:pt x="4345692" y="0"/>
                  <a:pt x="4579121" y="101069"/>
                  <a:pt x="4571263" y="303616"/>
                </a:cubicBezTo>
                <a:cubicBezTo>
                  <a:pt x="4571263" y="303616"/>
                  <a:pt x="4569268" y="607854"/>
                  <a:pt x="4578024" y="820111"/>
                </a:cubicBezTo>
                <a:cubicBezTo>
                  <a:pt x="4586779" y="1113413"/>
                  <a:pt x="4540231" y="1446484"/>
                  <a:pt x="4540231" y="1446484"/>
                </a:cubicBezTo>
                <a:cubicBezTo>
                  <a:pt x="4537266" y="1626509"/>
                  <a:pt x="4325762" y="1760162"/>
                  <a:pt x="4080340" y="1760162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rgbClr val="4F66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400">
              <a:latin typeface="UTM Avo" panose="02040603050506020204" pitchFamily="18"/>
            </a:endParaRPr>
          </a:p>
        </p:txBody>
      </p:sp>
      <p:sp>
        <p:nvSpPr>
          <p:cNvPr id="22" name="Google Shape;255;p11">
            <a:extLst>
              <a:ext uri="{FF2B5EF4-FFF2-40B4-BE49-F238E27FC236}">
                <a16:creationId xmlns:a16="http://schemas.microsoft.com/office/drawing/2014/main" id="{4E9CB295-75AA-A571-9389-C41079DF66F1}"/>
              </a:ext>
            </a:extLst>
          </p:cNvPr>
          <p:cNvSpPr/>
          <p:nvPr/>
        </p:nvSpPr>
        <p:spPr>
          <a:xfrm>
            <a:off x="6498105" y="3553039"/>
            <a:ext cx="5156633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20000"/>
              <a:buFont typeface="Noto Sans Symbols"/>
              <a:buChar char="▪"/>
            </a:pPr>
            <a:r>
              <a:rPr lang="en-US" sz="2400" dirty="0" err="1">
                <a:latin typeface="UTM Avo" panose="02040603050506020204" pitchFamily="18"/>
              </a:rPr>
              <a:t>Là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ảnh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quen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thuộc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gắn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làng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quê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thường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xuất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dân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gian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sz="24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20000"/>
              <a:buFont typeface="Noto Sans Symbols"/>
              <a:buChar char="▪"/>
            </a:pPr>
            <a:r>
              <a:rPr lang="en-US" sz="2400" dirty="0" err="1">
                <a:latin typeface="UTM Avo" panose="02040603050506020204" pitchFamily="18"/>
              </a:rPr>
              <a:t>Tượng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trưng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nghĩa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thủy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chung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con </a:t>
            </a:r>
            <a:r>
              <a:rPr lang="en-US" sz="2400" dirty="0" err="1">
                <a:latin typeface="UTM Avo" panose="02040603050506020204" pitchFamily="18"/>
              </a:rPr>
              <a:t>người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23" name="Google Shape;256;p11">
            <a:extLst>
              <a:ext uri="{FF2B5EF4-FFF2-40B4-BE49-F238E27FC236}">
                <a16:creationId xmlns:a16="http://schemas.microsoft.com/office/drawing/2014/main" id="{5B9C6688-ED14-9495-D3AD-E28D2E1DD60F}"/>
              </a:ext>
            </a:extLst>
          </p:cNvPr>
          <p:cNvSpPr/>
          <p:nvPr/>
        </p:nvSpPr>
        <p:spPr>
          <a:xfrm>
            <a:off x="307337" y="3441700"/>
            <a:ext cx="5663548" cy="3160564"/>
          </a:xfrm>
          <a:custGeom>
            <a:avLst/>
            <a:gdLst/>
            <a:ahLst/>
            <a:cxnLst/>
            <a:rect l="l" t="t" r="r" b="b"/>
            <a:pathLst>
              <a:path w="4586779" h="1777080" extrusionOk="0">
                <a:moveTo>
                  <a:pt x="4080340" y="1760162"/>
                </a:moveTo>
                <a:cubicBezTo>
                  <a:pt x="4080340" y="1760162"/>
                  <a:pt x="3843344" y="1750192"/>
                  <a:pt x="3481205" y="1763636"/>
                </a:cubicBezTo>
                <a:cubicBezTo>
                  <a:pt x="3119067" y="1777080"/>
                  <a:pt x="490924" y="1777080"/>
                  <a:pt x="490924" y="1777080"/>
                </a:cubicBezTo>
                <a:cubicBezTo>
                  <a:pt x="245502" y="1777080"/>
                  <a:pt x="32509" y="1679812"/>
                  <a:pt x="31032" y="1519699"/>
                </a:cubicBezTo>
                <a:cubicBezTo>
                  <a:pt x="31032" y="1519699"/>
                  <a:pt x="0" y="607854"/>
                  <a:pt x="0" y="606979"/>
                </a:cubicBezTo>
                <a:cubicBezTo>
                  <a:pt x="0" y="392820"/>
                  <a:pt x="15517" y="249246"/>
                  <a:pt x="15517" y="249246"/>
                </a:cubicBezTo>
                <a:cubicBezTo>
                  <a:pt x="15518" y="120578"/>
                  <a:pt x="1" y="0"/>
                  <a:pt x="459892" y="8134"/>
                </a:cubicBezTo>
                <a:cubicBezTo>
                  <a:pt x="459892" y="8134"/>
                  <a:pt x="1144663" y="28433"/>
                  <a:pt x="1627778" y="20834"/>
                </a:cubicBezTo>
                <a:cubicBezTo>
                  <a:pt x="2144992" y="12700"/>
                  <a:pt x="4033792" y="0"/>
                  <a:pt x="4033792" y="0"/>
                </a:cubicBezTo>
                <a:cubicBezTo>
                  <a:pt x="4345692" y="0"/>
                  <a:pt x="4579121" y="101069"/>
                  <a:pt x="4571263" y="303616"/>
                </a:cubicBezTo>
                <a:cubicBezTo>
                  <a:pt x="4571263" y="303616"/>
                  <a:pt x="4569268" y="607854"/>
                  <a:pt x="4578024" y="820111"/>
                </a:cubicBezTo>
                <a:cubicBezTo>
                  <a:pt x="4586779" y="1113413"/>
                  <a:pt x="4540231" y="1446484"/>
                  <a:pt x="4540231" y="1446484"/>
                </a:cubicBezTo>
                <a:cubicBezTo>
                  <a:pt x="4537266" y="1626509"/>
                  <a:pt x="4325762" y="1760162"/>
                  <a:pt x="4080340" y="1760162"/>
                </a:cubicBezTo>
                <a:close/>
              </a:path>
            </a:pathLst>
          </a:custGeom>
          <a:solidFill>
            <a:schemeClr val="lt1"/>
          </a:solidFill>
          <a:ln w="38100" cap="flat" cmpd="sng">
            <a:solidFill>
              <a:srgbClr val="4F66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400">
              <a:latin typeface="UTM Avo" panose="02040603050506020204" pitchFamily="18"/>
            </a:endParaRPr>
          </a:p>
        </p:txBody>
      </p:sp>
      <p:sp>
        <p:nvSpPr>
          <p:cNvPr id="24" name="Google Shape;257;p11">
            <a:extLst>
              <a:ext uri="{FF2B5EF4-FFF2-40B4-BE49-F238E27FC236}">
                <a16:creationId xmlns:a16="http://schemas.microsoft.com/office/drawing/2014/main" id="{C113AFA0-D1D3-C5FE-AA4E-3CFE1FBD0C6D}"/>
              </a:ext>
            </a:extLst>
          </p:cNvPr>
          <p:cNvSpPr/>
          <p:nvPr/>
        </p:nvSpPr>
        <p:spPr>
          <a:xfrm>
            <a:off x="467343" y="4336883"/>
            <a:ext cx="5258394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⇒"/>
            </a:pP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ảnh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mẹ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được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đặt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cạnh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hình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ảnh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quen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thuộc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văn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hóa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Việt</a:t>
            </a:r>
            <a:r>
              <a:rPr lang="en-US" sz="2400" dirty="0">
                <a:latin typeface="UTM Avo" panose="02040603050506020204" pitchFamily="18"/>
              </a:rPr>
              <a:t> Nam.</a:t>
            </a:r>
            <a:endParaRPr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97723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69;p12">
            <a:extLst>
              <a:ext uri="{FF2B5EF4-FFF2-40B4-BE49-F238E27FC236}">
                <a16:creationId xmlns:a16="http://schemas.microsoft.com/office/drawing/2014/main" id="{8648CB49-2A02-6325-D593-625335E22E8B}"/>
              </a:ext>
            </a:extLst>
          </p:cNvPr>
          <p:cNvSpPr/>
          <p:nvPr/>
        </p:nvSpPr>
        <p:spPr>
          <a:xfrm>
            <a:off x="331795" y="1793888"/>
            <a:ext cx="11739265" cy="523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dk1"/>
              </a:buClr>
              <a:buSzPct val="100000"/>
              <a:buFont typeface="Wingdings" pitchFamily="2" charset="2"/>
              <a:buChar char="v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dáng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sử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dụng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nghệ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thuật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tương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phản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đối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lập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giữa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hai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graphicFrame>
        <p:nvGraphicFramePr>
          <p:cNvPr id="11" name="Google Shape;271;p12">
            <a:extLst>
              <a:ext uri="{FF2B5EF4-FFF2-40B4-BE49-F238E27FC236}">
                <a16:creationId xmlns:a16="http://schemas.microsoft.com/office/drawing/2014/main" id="{B9EC036C-F2AE-95F9-DC66-8534ADBFA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828150"/>
              </p:ext>
            </p:extLst>
          </p:nvPr>
        </p:nvGraphicFramePr>
        <p:xfrm>
          <a:off x="2429528" y="2504513"/>
          <a:ext cx="7332944" cy="225786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66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6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4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Mẹ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Cau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4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Ngày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một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thấp</a:t>
                      </a:r>
                      <a:endParaRPr sz="2000" u="none" strike="noStrike" cap="none" dirty="0">
                        <a:solidFill>
                          <a:srgbClr val="FF0000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Ngày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càng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cao</a:t>
                      </a:r>
                      <a:endParaRPr sz="2000" u="none" strike="noStrike" cap="none" dirty="0">
                        <a:solidFill>
                          <a:srgbClr val="FF0000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4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Đầu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bạc</a:t>
                      </a:r>
                      <a:r>
                        <a:rPr lang="en-US" sz="2000" u="none" strike="noStrike" cap="none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trắng</a:t>
                      </a:r>
                      <a:endParaRPr sz="2000" u="none" strike="noStrike" cap="none" dirty="0">
                        <a:solidFill>
                          <a:srgbClr val="FF0000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Ngọn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xanh</a:t>
                      </a:r>
                      <a:r>
                        <a:rPr lang="en-US" sz="2000" u="none" strike="noStrike" cap="none" dirty="0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rờn</a:t>
                      </a:r>
                      <a:endParaRPr sz="2000" u="none" strike="noStrike" cap="none" dirty="0">
                        <a:solidFill>
                          <a:srgbClr val="FF0000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46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Thân </a:t>
                      </a:r>
                      <a:r>
                        <a:rPr lang="en-US" sz="2000" u="none" strike="noStrike" cap="none">
                          <a:solidFill>
                            <a:srgbClr val="FF0000"/>
                          </a:solidFill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thẳng</a:t>
                      </a:r>
                      <a:endParaRPr sz="2000" u="none" strike="noStrike" cap="none">
                        <a:solidFill>
                          <a:srgbClr val="FF0000"/>
                        </a:solidFill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Lưng</a:t>
                      </a:r>
                      <a:r>
                        <a:rPr lang="en-US" sz="2000" u="none" strike="noStrike" cap="none" dirty="0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latin typeface="UTM Avo" panose="02040603050506020204" pitchFamily="18"/>
                          <a:ea typeface="Arial"/>
                          <a:cs typeface="Arial"/>
                          <a:sym typeface="Arial"/>
                        </a:rPr>
                        <a:t>còng</a:t>
                      </a:r>
                      <a:endParaRPr sz="2000" u="none" strike="noStrike" cap="none" dirty="0">
                        <a:latin typeface="UTM Avo" panose="02040603050506020204" pitchFamily="18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0967" marR="60967" marT="30483" marB="30483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Google Shape;272;p12">
            <a:extLst>
              <a:ext uri="{FF2B5EF4-FFF2-40B4-BE49-F238E27FC236}">
                <a16:creationId xmlns:a16="http://schemas.microsoft.com/office/drawing/2014/main" id="{D2F044D1-51E5-D0E5-ED58-70344163B970}"/>
              </a:ext>
            </a:extLst>
          </p:cNvPr>
          <p:cNvSpPr/>
          <p:nvPr/>
        </p:nvSpPr>
        <p:spPr>
          <a:xfrm>
            <a:off x="1627658" y="4762381"/>
            <a:ext cx="8936683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⇒"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Theo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gian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cây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ngày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càng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phát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triển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cao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lớn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xanh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tốt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nhưng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ngày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càng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 </a:t>
            </a:r>
            <a:endParaRPr sz="20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⇒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cây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được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đặt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err="1">
                <a:solidFill>
                  <a:schemeClr val="dk1"/>
                </a:solidFill>
                <a:latin typeface="UTM Avo" panose="02040603050506020204" pitchFamily="18"/>
              </a:rPr>
              <a:t>cạnh</a:t>
            </a:r>
            <a:r>
              <a:rPr lang="en-US" sz="2000">
                <a:solidFill>
                  <a:schemeClr val="dk1"/>
                </a:solidFill>
                <a:latin typeface="UTM Avo" panose="02040603050506020204" pitchFamily="18"/>
              </a:rPr>
              <a:t> nhau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thấy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sự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đối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lập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tương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phản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nỗi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xót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xa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con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khi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ngày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càng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yếu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0794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8;p13">
            <a:extLst>
              <a:ext uri="{FF2B5EF4-FFF2-40B4-BE49-F238E27FC236}">
                <a16:creationId xmlns:a16="http://schemas.microsoft.com/office/drawing/2014/main" id="{F46327BE-93B8-CB8E-71F5-D0DE0D17B2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553991">
            <a:off x="-1458687" y="7131220"/>
            <a:ext cx="6303211" cy="48771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86;p13">
            <a:extLst>
              <a:ext uri="{FF2B5EF4-FFF2-40B4-BE49-F238E27FC236}">
                <a16:creationId xmlns:a16="http://schemas.microsoft.com/office/drawing/2014/main" id="{11776B85-A3F1-89D0-D0AB-ECEB44CCE947}"/>
              </a:ext>
            </a:extLst>
          </p:cNvPr>
          <p:cNvSpPr txBox="1"/>
          <p:nvPr/>
        </p:nvSpPr>
        <p:spPr>
          <a:xfrm>
            <a:off x="4064064" y="1713632"/>
            <a:ext cx="4063872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400" b="1" dirty="0">
                <a:latin typeface="UTM Avo" panose="02040603050506020204" pitchFamily="18"/>
              </a:rPr>
              <a:t>1. </a:t>
            </a:r>
            <a:r>
              <a:rPr lang="en-US" sz="2400" b="1" dirty="0" err="1">
                <a:latin typeface="UTM Avo" panose="02040603050506020204" pitchFamily="18"/>
              </a:rPr>
              <a:t>Hình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ảnh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người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mẹ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12" name="Google Shape;287;p13">
            <a:extLst>
              <a:ext uri="{FF2B5EF4-FFF2-40B4-BE49-F238E27FC236}">
                <a16:creationId xmlns:a16="http://schemas.microsoft.com/office/drawing/2014/main" id="{8C22DD9D-FA1A-F04A-49A5-F3A42EB3E352}"/>
              </a:ext>
            </a:extLst>
          </p:cNvPr>
          <p:cNvSpPr/>
          <p:nvPr/>
        </p:nvSpPr>
        <p:spPr>
          <a:xfrm>
            <a:off x="4064064" y="2294408"/>
            <a:ext cx="7010400" cy="1121892"/>
          </a:xfrm>
          <a:prstGeom prst="wedgeRoundRectCallout">
            <a:avLst>
              <a:gd name="adj1" fmla="val -58011"/>
              <a:gd name="adj2" fmla="val 38976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200" err="1">
                <a:latin typeface="UTM Avo" panose="02040603050506020204" pitchFamily="18"/>
              </a:rPr>
              <a:t>Miếng</a:t>
            </a:r>
            <a:r>
              <a:rPr lang="en-US" sz="2200">
                <a:latin typeface="UTM Avo" panose="02040603050506020204" pitchFamily="18"/>
              </a:rPr>
              <a:t> cau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bổ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thay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đổi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 qua </a:t>
            </a:r>
            <a:r>
              <a:rPr lang="en-US" sz="2200" dirty="0" err="1">
                <a:latin typeface="UTM Avo" panose="02040603050506020204" pitchFamily="18"/>
              </a:rPr>
              <a:t>thời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? </a:t>
            </a:r>
            <a:r>
              <a:rPr lang="en-US" sz="2200" dirty="0" err="1">
                <a:latin typeface="UTM Avo" panose="02040603050506020204" pitchFamily="18"/>
              </a:rPr>
              <a:t>Hành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nói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gì</a:t>
            </a:r>
            <a:r>
              <a:rPr lang="en-US" sz="2200" dirty="0"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</p:txBody>
      </p:sp>
      <p:pic>
        <p:nvPicPr>
          <p:cNvPr id="15" name="Google Shape;485;p24">
            <a:extLst>
              <a:ext uri="{FF2B5EF4-FFF2-40B4-BE49-F238E27FC236}">
                <a16:creationId xmlns:a16="http://schemas.microsoft.com/office/drawing/2014/main" id="{DBD18743-10B9-2410-ED8E-1D965E2665B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5669" y="2206463"/>
            <a:ext cx="1794550" cy="122253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4129EA1-4C94-F214-1966-7FE83F5F0835}"/>
              </a:ext>
            </a:extLst>
          </p:cNvPr>
          <p:cNvSpPr/>
          <p:nvPr/>
        </p:nvSpPr>
        <p:spPr>
          <a:xfrm>
            <a:off x="2743200" y="3582702"/>
            <a:ext cx="6705600" cy="31233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vi-VN" sz="2200" dirty="0">
                <a:solidFill>
                  <a:sysClr val="windowText" lastClr="000000"/>
                </a:solidFill>
                <a:latin typeface="UTM Avo" panose="02040603050506020204" pitchFamily="18"/>
              </a:rPr>
              <a:t>Hành động của mẹ:</a:t>
            </a: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vi-VN" sz="2200" dirty="0">
                <a:solidFill>
                  <a:sysClr val="windowText" lastClr="000000"/>
                </a:solidFill>
                <a:latin typeface="UTM Avo" panose="02040603050506020204" pitchFamily="18"/>
              </a:rPr>
              <a:t>Khi con còn bé: bổ cau làm tư.</a:t>
            </a: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vi-VN" sz="2200" dirty="0">
                <a:solidFill>
                  <a:sysClr val="windowText" lastClr="000000"/>
                </a:solidFill>
                <a:latin typeface="UTM Avo" panose="02040603050506020204" pitchFamily="18"/>
              </a:rPr>
              <a:t>Hiện tại: Cau bổ tám mẹ còn ngại to.</a:t>
            </a: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⇒"/>
            </a:pPr>
            <a:r>
              <a:rPr lang="vi-VN" sz="2200" dirty="0">
                <a:solidFill>
                  <a:sysClr val="windowText" lastClr="000000"/>
                </a:solidFill>
                <a:latin typeface="UTM Avo" panose="02040603050506020204" pitchFamily="18"/>
              </a:rPr>
              <a:t>Tác giả mượn hình ảnh nhai trầu quen thuộc để khắc họa người mẹ. Miếng trầu bổ nhỏ gợi ra tuổi già móm mém của mẹ.</a:t>
            </a:r>
          </a:p>
        </p:txBody>
      </p:sp>
    </p:spTree>
    <p:extLst>
      <p:ext uri="{BB962C8B-B14F-4D97-AF65-F5344CB8AC3E}">
        <p14:creationId xmlns:p14="http://schemas.microsoft.com/office/powerpoint/2010/main" val="375367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14">
            <a:extLst>
              <a:ext uri="{FF2B5EF4-FFF2-40B4-BE49-F238E27FC236}">
                <a16:creationId xmlns:a16="http://schemas.microsoft.com/office/drawing/2014/main" id="{6A8FB1AF-B243-98B2-0D19-82260CD9FBC4}"/>
              </a:ext>
            </a:extLst>
          </p:cNvPr>
          <p:cNvSpPr/>
          <p:nvPr/>
        </p:nvSpPr>
        <p:spPr>
          <a:xfrm>
            <a:off x="1030796" y="1827341"/>
            <a:ext cx="10130407" cy="4939634"/>
          </a:xfrm>
          <a:custGeom>
            <a:avLst/>
            <a:gdLst/>
            <a:ahLst/>
            <a:cxnLst/>
            <a:rect l="l" t="t" r="r" b="b"/>
            <a:pathLst>
              <a:path w="10825342" h="7087086" extrusionOk="0">
                <a:moveTo>
                  <a:pt x="278431" y="16918"/>
                </a:moveTo>
                <a:cubicBezTo>
                  <a:pt x="278431" y="16918"/>
                  <a:pt x="604014" y="12258"/>
                  <a:pt x="1062834" y="12454"/>
                </a:cubicBezTo>
                <a:cubicBezTo>
                  <a:pt x="8817733" y="12671"/>
                  <a:pt x="10551274" y="0"/>
                  <a:pt x="10551274" y="0"/>
                </a:cubicBezTo>
                <a:cubicBezTo>
                  <a:pt x="10618737" y="0"/>
                  <a:pt x="10694674" y="0"/>
                  <a:pt x="10773448" y="85073"/>
                </a:cubicBezTo>
                <a:cubicBezTo>
                  <a:pt x="10816426" y="131488"/>
                  <a:pt x="10817494" y="240224"/>
                  <a:pt x="10817899" y="320281"/>
                </a:cubicBezTo>
                <a:cubicBezTo>
                  <a:pt x="10817899" y="320281"/>
                  <a:pt x="10816195" y="5241263"/>
                  <a:pt x="10816195" y="6324502"/>
                </a:cubicBezTo>
                <a:cubicBezTo>
                  <a:pt x="10816195" y="6538661"/>
                  <a:pt x="10825342" y="6837839"/>
                  <a:pt x="10825342" y="6837839"/>
                </a:cubicBezTo>
                <a:cubicBezTo>
                  <a:pt x="10825342" y="6966508"/>
                  <a:pt x="10821173" y="7087086"/>
                  <a:pt x="10568335" y="7078952"/>
                </a:cubicBezTo>
                <a:cubicBezTo>
                  <a:pt x="10568335" y="7078952"/>
                  <a:pt x="10191862" y="7058653"/>
                  <a:pt x="9095459" y="7066252"/>
                </a:cubicBezTo>
                <a:cubicBezTo>
                  <a:pt x="2547822" y="7074386"/>
                  <a:pt x="304023" y="7087086"/>
                  <a:pt x="304023" y="7087086"/>
                </a:cubicBezTo>
                <a:cubicBezTo>
                  <a:pt x="132548" y="7087086"/>
                  <a:pt x="4213" y="6986016"/>
                  <a:pt x="8532" y="6783470"/>
                </a:cubicBezTo>
                <a:cubicBezTo>
                  <a:pt x="8532" y="6783470"/>
                  <a:pt x="9630" y="6284928"/>
                  <a:pt x="4815" y="1666310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200" dirty="0">
              <a:latin typeface="UTM Avo" panose="02040603050506020204" pitchFamily="18"/>
            </a:endParaRPr>
          </a:p>
        </p:txBody>
      </p:sp>
      <p:sp>
        <p:nvSpPr>
          <p:cNvPr id="7" name="Google Shape;308;p14">
            <a:extLst>
              <a:ext uri="{FF2B5EF4-FFF2-40B4-BE49-F238E27FC236}">
                <a16:creationId xmlns:a16="http://schemas.microsoft.com/office/drawing/2014/main" id="{DBE86C2B-17CE-2C90-D19D-9B445681FA1E}"/>
              </a:ext>
            </a:extLst>
          </p:cNvPr>
          <p:cNvSpPr/>
          <p:nvPr/>
        </p:nvSpPr>
        <p:spPr>
          <a:xfrm>
            <a:off x="2014233" y="2467808"/>
            <a:ext cx="8653861" cy="1959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000" dirty="0" err="1">
                <a:latin typeface="UTM Avo" panose="02040603050506020204" pitchFamily="18"/>
              </a:rPr>
              <a:t>Bài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thơ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i="1" dirty="0" err="1">
                <a:latin typeface="UTM Avo" panose="02040603050506020204" pitchFamily="18"/>
              </a:rPr>
              <a:t>Mẹ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triển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khai</a:t>
            </a:r>
            <a:r>
              <a:rPr lang="en-US" sz="2000" dirty="0">
                <a:latin typeface="UTM Avo" panose="02040603050506020204" pitchFamily="18"/>
              </a:rPr>
              <a:t> qua </a:t>
            </a:r>
            <a:r>
              <a:rPr lang="en-US" sz="2000" dirty="0" err="1">
                <a:latin typeface="UTM Avo" panose="02040603050506020204" pitchFamily="18"/>
              </a:rPr>
              <a:t>hai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hình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tượng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sóng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đôi</a:t>
            </a:r>
            <a:r>
              <a:rPr lang="en-US" sz="2000" dirty="0">
                <a:latin typeface="UTM Avo" panose="02040603050506020204" pitchFamily="18"/>
              </a:rPr>
              <a:t>: </a:t>
            </a:r>
            <a:r>
              <a:rPr lang="en-US" sz="2000" dirty="0" err="1">
                <a:latin typeface="UTM Avo" panose="02040603050506020204" pitchFamily="18"/>
              </a:rPr>
              <a:t>mẹ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cau</a:t>
            </a:r>
            <a:r>
              <a:rPr lang="en-US" sz="2000" dirty="0">
                <a:latin typeface="UTM Avo" panose="02040603050506020204" pitchFamily="18"/>
              </a:rPr>
              <a:t> - </a:t>
            </a:r>
            <a:r>
              <a:rPr lang="en-US" sz="2000" dirty="0" err="1">
                <a:latin typeface="UTM Avo" panose="02040603050506020204" pitchFamily="18"/>
              </a:rPr>
              <a:t>một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thứ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cây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rất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gần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gũi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trong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đời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sống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làng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quê</a:t>
            </a:r>
            <a:r>
              <a:rPr lang="en-US" sz="2000" dirty="0">
                <a:latin typeface="UTM Avo" panose="02040603050506020204" pitchFamily="18"/>
              </a:rPr>
              <a:t>. 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000" dirty="0" err="1">
                <a:latin typeface="UTM Avo" panose="02040603050506020204" pitchFamily="18"/>
              </a:rPr>
              <a:t>Nhà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thơ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khai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thác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thủ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pháp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nghệ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thuật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đối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lập</a:t>
            </a:r>
            <a:r>
              <a:rPr lang="en-US" sz="2000" dirty="0">
                <a:latin typeface="UTM Avo" panose="02040603050506020204" pitchFamily="18"/>
              </a:rPr>
              <a:t> qua </a:t>
            </a:r>
            <a:r>
              <a:rPr lang="en-US" sz="2000" dirty="0" err="1">
                <a:latin typeface="UTM Avo" panose="02040603050506020204" pitchFamily="18"/>
              </a:rPr>
              <a:t>từng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khổ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thơ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đem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đến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cho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người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đọc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sự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cảm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nhận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gần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gũi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giữa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cau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và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mẹ</a:t>
            </a:r>
            <a:r>
              <a:rPr lang="en-US" sz="2000" dirty="0">
                <a:latin typeface="UTM Avo" panose="02040603050506020204" pitchFamily="18"/>
              </a:rPr>
              <a:t>: </a:t>
            </a:r>
            <a:endParaRPr sz="2000" dirty="0">
              <a:latin typeface="UTM Avo" panose="02040603050506020204" pitchFamily="18"/>
            </a:endParaRPr>
          </a:p>
        </p:txBody>
      </p:sp>
      <p:sp>
        <p:nvSpPr>
          <p:cNvPr id="8" name="Google Shape;309;p14">
            <a:extLst>
              <a:ext uri="{FF2B5EF4-FFF2-40B4-BE49-F238E27FC236}">
                <a16:creationId xmlns:a16="http://schemas.microsoft.com/office/drawing/2014/main" id="{1F380123-9018-108D-7FBC-E543E464FA15}"/>
              </a:ext>
            </a:extLst>
          </p:cNvPr>
          <p:cNvSpPr/>
          <p:nvPr/>
        </p:nvSpPr>
        <p:spPr>
          <a:xfrm>
            <a:off x="5156538" y="4573175"/>
            <a:ext cx="3135523" cy="2062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/>
              </a:rPr>
              <a:t>Lưng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mẹ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còng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rồi</a:t>
            </a:r>
            <a:endParaRPr sz="20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n-US" sz="2000" dirty="0" err="1">
                <a:latin typeface="UTM Avo" panose="02040603050506020204" pitchFamily="18"/>
              </a:rPr>
              <a:t>Cau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thì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vẫn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thẳng</a:t>
            </a:r>
            <a:endParaRPr sz="20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n-US" sz="2000" dirty="0" err="1">
                <a:latin typeface="UTM Avo" panose="02040603050506020204" pitchFamily="18"/>
              </a:rPr>
              <a:t>Cau</a:t>
            </a:r>
            <a:r>
              <a:rPr lang="en-US" sz="2000" dirty="0">
                <a:latin typeface="UTM Avo" panose="02040603050506020204" pitchFamily="18"/>
              </a:rPr>
              <a:t> - </a:t>
            </a:r>
            <a:r>
              <a:rPr lang="en-US" sz="2000" dirty="0" err="1">
                <a:latin typeface="UTM Avo" panose="02040603050506020204" pitchFamily="18"/>
              </a:rPr>
              <a:t>ngọn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xanh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rờn</a:t>
            </a:r>
            <a:endParaRPr sz="20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n-US" sz="2000" dirty="0" err="1">
                <a:latin typeface="UTM Avo" panose="02040603050506020204" pitchFamily="18"/>
              </a:rPr>
              <a:t>Mẹ</a:t>
            </a:r>
            <a:r>
              <a:rPr lang="en-US" sz="2000" dirty="0">
                <a:latin typeface="UTM Avo" panose="02040603050506020204" pitchFamily="18"/>
              </a:rPr>
              <a:t> - </a:t>
            </a:r>
            <a:r>
              <a:rPr lang="en-US" sz="2000" dirty="0" err="1">
                <a:latin typeface="UTM Avo" panose="02040603050506020204" pitchFamily="18"/>
              </a:rPr>
              <a:t>đầu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bạc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trắng</a:t>
            </a:r>
            <a:endParaRPr sz="2000" dirty="0">
              <a:latin typeface="UTM Avo" panose="02040603050506020204" pitchFamily="18"/>
            </a:endParaRPr>
          </a:p>
        </p:txBody>
      </p:sp>
      <p:pic>
        <p:nvPicPr>
          <p:cNvPr id="13" name="Google Shape;311;p14">
            <a:extLst>
              <a:ext uri="{FF2B5EF4-FFF2-40B4-BE49-F238E27FC236}">
                <a16:creationId xmlns:a16="http://schemas.microsoft.com/office/drawing/2014/main" id="{8F93DEF4-2CDB-15FD-79EA-9DE7C2545D8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50" b="94688" l="10000" r="90000">
                        <a14:foregroundMark x1="40313" y1="7187" x2="57188" y2="6094"/>
                        <a14:foregroundMark x1="50156" y1="2656" x2="59219" y2="4688"/>
                        <a14:foregroundMark x1="47813" y1="90156" x2="46250" y2="94688"/>
                        <a14:backgroundMark x1="50963" y1="1568" x2="46250" y2="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2298" y="4527809"/>
            <a:ext cx="2383988" cy="2383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E93F9F-E96E-CBB6-86C4-80EF0B765E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003935" y="4433368"/>
            <a:ext cx="1162901" cy="2333607"/>
          </a:xfrm>
          <a:prstGeom prst="rect">
            <a:avLst/>
          </a:prstGeom>
        </p:spPr>
      </p:pic>
      <p:sp>
        <p:nvSpPr>
          <p:cNvPr id="5" name="Google Shape;304;p14">
            <a:extLst>
              <a:ext uri="{FF2B5EF4-FFF2-40B4-BE49-F238E27FC236}">
                <a16:creationId xmlns:a16="http://schemas.microsoft.com/office/drawing/2014/main" id="{FE3AFB7A-4A10-AC16-25E1-4CCB17D28BB8}"/>
              </a:ext>
            </a:extLst>
          </p:cNvPr>
          <p:cNvSpPr/>
          <p:nvPr/>
        </p:nvSpPr>
        <p:spPr>
          <a:xfrm>
            <a:off x="245163" y="2022788"/>
            <a:ext cx="121920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Nhận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xét</a:t>
            </a:r>
            <a:endParaRPr sz="24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18247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50;p16">
            <a:extLst>
              <a:ext uri="{FF2B5EF4-FFF2-40B4-BE49-F238E27FC236}">
                <a16:creationId xmlns:a16="http://schemas.microsoft.com/office/drawing/2014/main" id="{213BA8CE-BEE5-BE86-A622-65F30CBFF90E}"/>
              </a:ext>
            </a:extLst>
          </p:cNvPr>
          <p:cNvSpPr/>
          <p:nvPr/>
        </p:nvSpPr>
        <p:spPr>
          <a:xfrm>
            <a:off x="1709069" y="1892300"/>
            <a:ext cx="9764772" cy="4254500"/>
          </a:xfrm>
          <a:custGeom>
            <a:avLst/>
            <a:gdLst/>
            <a:ahLst/>
            <a:cxnLst/>
            <a:rect l="l" t="t" r="r" b="b"/>
            <a:pathLst>
              <a:path w="10825342" h="7087086" extrusionOk="0">
                <a:moveTo>
                  <a:pt x="278431" y="16918"/>
                </a:moveTo>
                <a:cubicBezTo>
                  <a:pt x="278431" y="16918"/>
                  <a:pt x="604014" y="12258"/>
                  <a:pt x="1062834" y="12454"/>
                </a:cubicBezTo>
                <a:cubicBezTo>
                  <a:pt x="8817733" y="12671"/>
                  <a:pt x="10551274" y="0"/>
                  <a:pt x="10551274" y="0"/>
                </a:cubicBezTo>
                <a:cubicBezTo>
                  <a:pt x="10618737" y="0"/>
                  <a:pt x="10694674" y="0"/>
                  <a:pt x="10773448" y="85073"/>
                </a:cubicBezTo>
                <a:cubicBezTo>
                  <a:pt x="10816426" y="131488"/>
                  <a:pt x="10817494" y="240224"/>
                  <a:pt x="10817899" y="320281"/>
                </a:cubicBezTo>
                <a:cubicBezTo>
                  <a:pt x="10817899" y="320281"/>
                  <a:pt x="10816195" y="5241263"/>
                  <a:pt x="10816195" y="6324502"/>
                </a:cubicBezTo>
                <a:cubicBezTo>
                  <a:pt x="10816195" y="6538661"/>
                  <a:pt x="10825342" y="6837839"/>
                  <a:pt x="10825342" y="6837839"/>
                </a:cubicBezTo>
                <a:cubicBezTo>
                  <a:pt x="10825342" y="6966508"/>
                  <a:pt x="10821173" y="7087086"/>
                  <a:pt x="10568335" y="7078952"/>
                </a:cubicBezTo>
                <a:cubicBezTo>
                  <a:pt x="10568335" y="7078952"/>
                  <a:pt x="10191862" y="7058653"/>
                  <a:pt x="9095459" y="7066252"/>
                </a:cubicBezTo>
                <a:cubicBezTo>
                  <a:pt x="2547822" y="7074386"/>
                  <a:pt x="304023" y="7087086"/>
                  <a:pt x="304023" y="7087086"/>
                </a:cubicBezTo>
                <a:cubicBezTo>
                  <a:pt x="132548" y="7087086"/>
                  <a:pt x="4213" y="6986016"/>
                  <a:pt x="8532" y="6783470"/>
                </a:cubicBezTo>
                <a:cubicBezTo>
                  <a:pt x="8532" y="6783470"/>
                  <a:pt x="9630" y="6284928"/>
                  <a:pt x="4815" y="1666310"/>
                </a:cubicBezTo>
                <a:cubicBezTo>
                  <a:pt x="0" y="663668"/>
                  <a:pt x="25592" y="330596"/>
                  <a:pt x="25592" y="330596"/>
                </a:cubicBezTo>
                <a:cubicBezTo>
                  <a:pt x="27224" y="150571"/>
                  <a:pt x="143504" y="16918"/>
                  <a:pt x="278431" y="16918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200">
              <a:latin typeface="UTM Avo" panose="02040603050506020204" pitchFamily="18"/>
            </a:endParaRPr>
          </a:p>
        </p:txBody>
      </p:sp>
      <p:sp>
        <p:nvSpPr>
          <p:cNvPr id="9" name="Google Shape;351;p16">
            <a:extLst>
              <a:ext uri="{FF2B5EF4-FFF2-40B4-BE49-F238E27FC236}">
                <a16:creationId xmlns:a16="http://schemas.microsoft.com/office/drawing/2014/main" id="{6761E9AC-0946-6AAD-2AF9-592942239809}"/>
              </a:ext>
            </a:extLst>
          </p:cNvPr>
          <p:cNvSpPr/>
          <p:nvPr/>
        </p:nvSpPr>
        <p:spPr>
          <a:xfrm>
            <a:off x="2092521" y="2618603"/>
            <a:ext cx="9111330" cy="315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200" dirty="0" err="1">
                <a:latin typeface="UTM Avo" panose="02040603050506020204" pitchFamily="18"/>
              </a:rPr>
              <a:t>Dân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câu</a:t>
            </a:r>
            <a:r>
              <a:rPr lang="en-US" sz="2200" dirty="0">
                <a:latin typeface="UTM Avo" panose="02040603050506020204" pitchFamily="18"/>
              </a:rPr>
              <a:t>: "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xa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trời</a:t>
            </a:r>
            <a:r>
              <a:rPr lang="en-US" sz="2200" dirty="0">
                <a:latin typeface="UTM Avo" panose="02040603050506020204" pitchFamily="18"/>
              </a:rPr>
              <a:t>" </a:t>
            </a:r>
            <a:r>
              <a:rPr lang="en-US" sz="2200" dirty="0" err="1">
                <a:latin typeface="UTM Avo" panose="02040603050506020204" pitchFamily="18"/>
              </a:rPr>
              <a:t>nhằm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nói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nua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chết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. 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Wingdings" pitchFamily="2" charset="2"/>
              <a:buChar char="Ø"/>
            </a:pP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theo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nghĩa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đen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nghĩa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bóng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nuối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tiếc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còn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nhiều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ngọn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đèn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trước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gió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chuối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chín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cây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thời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khắc</a:t>
            </a:r>
            <a:r>
              <a:rPr lang="en-US" sz="2200" dirty="0">
                <a:latin typeface="UTM Avo" panose="02040603050506020204" pitchFamily="18"/>
              </a:rPr>
              <a:t> con </a:t>
            </a:r>
            <a:r>
              <a:rPr lang="en-US" sz="2200" dirty="0" err="1">
                <a:latin typeface="UTM Avo" panose="02040603050506020204" pitchFamily="18"/>
              </a:rPr>
              <a:t>không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còn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đến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ngày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gần</a:t>
            </a:r>
            <a:r>
              <a:rPr lang="en-US" sz="2200" dirty="0">
                <a:latin typeface="UTM Avo" panose="02040603050506020204" pitchFamily="18"/>
              </a:rPr>
              <a:t>.</a:t>
            </a:r>
            <a:endParaRPr sz="2200" dirty="0">
              <a:latin typeface="UTM Avo" panose="02040603050506020204" pitchFamily="18"/>
            </a:endParaRPr>
          </a:p>
        </p:txBody>
      </p:sp>
      <p:pic>
        <p:nvPicPr>
          <p:cNvPr id="10" name="Google Shape;352;p16" descr="https://o.remove.bg/downloads/9ae1808b-b340-4a51-8028-cf05b82dd4eb/image-removebg-preview.png">
            <a:extLst>
              <a:ext uri="{FF2B5EF4-FFF2-40B4-BE49-F238E27FC236}">
                <a16:creationId xmlns:a16="http://schemas.microsoft.com/office/drawing/2014/main" id="{0E33C0D6-016F-D978-8429-3810F673613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71950" y="3151362"/>
            <a:ext cx="3846950" cy="38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47;p16">
            <a:extLst>
              <a:ext uri="{FF2B5EF4-FFF2-40B4-BE49-F238E27FC236}">
                <a16:creationId xmlns:a16="http://schemas.microsoft.com/office/drawing/2014/main" id="{E75563E2-22C4-D842-9C99-57893662E504}"/>
              </a:ext>
            </a:extLst>
          </p:cNvPr>
          <p:cNvSpPr/>
          <p:nvPr/>
        </p:nvSpPr>
        <p:spPr>
          <a:xfrm>
            <a:off x="0" y="2090970"/>
            <a:ext cx="121920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Nhận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xét</a:t>
            </a:r>
            <a:endParaRPr sz="24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9352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4;p17">
            <a:extLst>
              <a:ext uri="{FF2B5EF4-FFF2-40B4-BE49-F238E27FC236}">
                <a16:creationId xmlns:a16="http://schemas.microsoft.com/office/drawing/2014/main" id="{DE24E5D7-7950-11E0-2B5C-8AEE4D3B8035}"/>
              </a:ext>
            </a:extLst>
          </p:cNvPr>
          <p:cNvSpPr/>
          <p:nvPr/>
        </p:nvSpPr>
        <p:spPr>
          <a:xfrm>
            <a:off x="438410" y="1982132"/>
            <a:ext cx="11425077" cy="4679307"/>
          </a:xfrm>
          <a:custGeom>
            <a:avLst/>
            <a:gdLst/>
            <a:ahLst/>
            <a:cxnLst/>
            <a:rect l="l" t="t" r="r" b="b"/>
            <a:pathLst>
              <a:path w="8732589" h="3121303" extrusionOk="0">
                <a:moveTo>
                  <a:pt x="8608130" y="3121302"/>
                </a:moveTo>
                <a:lnTo>
                  <a:pt x="124460" y="3121302"/>
                </a:lnTo>
                <a:cubicBezTo>
                  <a:pt x="55880" y="3121302"/>
                  <a:pt x="0" y="3065422"/>
                  <a:pt x="0" y="2996842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8608130" y="0"/>
                </a:lnTo>
                <a:cubicBezTo>
                  <a:pt x="8676710" y="0"/>
                  <a:pt x="8732589" y="55880"/>
                  <a:pt x="8732589" y="124460"/>
                </a:cubicBezTo>
                <a:lnTo>
                  <a:pt x="8732589" y="2996842"/>
                </a:lnTo>
                <a:cubicBezTo>
                  <a:pt x="8732589" y="3065422"/>
                  <a:pt x="8676710" y="3121303"/>
                  <a:pt x="8608130" y="3121303"/>
                </a:cubicBezTo>
                <a:close/>
              </a:path>
            </a:pathLst>
          </a:custGeom>
          <a:solidFill>
            <a:srgbClr val="FFFFFF"/>
          </a:solidFill>
          <a:ln w="57150" cap="flat" cmpd="sng">
            <a:solidFill>
              <a:srgbClr val="17365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200">
              <a:latin typeface="UTM Avo" panose="02040603050506020204" pitchFamily="18"/>
            </a:endParaRPr>
          </a:p>
        </p:txBody>
      </p:sp>
      <p:sp>
        <p:nvSpPr>
          <p:cNvPr id="3" name="Google Shape;366;p17">
            <a:extLst>
              <a:ext uri="{FF2B5EF4-FFF2-40B4-BE49-F238E27FC236}">
                <a16:creationId xmlns:a16="http://schemas.microsoft.com/office/drawing/2014/main" id="{747EC834-DA0F-C6DB-2F71-1D7F8EBBD35C}"/>
              </a:ext>
            </a:extLst>
          </p:cNvPr>
          <p:cNvSpPr/>
          <p:nvPr/>
        </p:nvSpPr>
        <p:spPr>
          <a:xfrm>
            <a:off x="546515" y="3018980"/>
            <a:ext cx="11208865" cy="2600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en-US" sz="2200" dirty="0">
                <a:latin typeface="UTM Avo" panose="02040603050506020204" pitchFamily="18"/>
              </a:rPr>
              <a:t>Qua </a:t>
            </a:r>
            <a:r>
              <a:rPr lang="en-US" sz="2200" dirty="0" err="1">
                <a:latin typeface="UTM Avo" panose="02040603050506020204" pitchFamily="18"/>
              </a:rPr>
              <a:t>những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miêu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dáng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em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nhận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gì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ở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 con?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en-US" sz="2200" dirty="0" err="1">
                <a:latin typeface="UTM Avo" panose="02040603050506020204" pitchFamily="18"/>
              </a:rPr>
              <a:t>Tìm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tích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người</a:t>
            </a:r>
            <a:r>
              <a:rPr lang="en-US" sz="2200" dirty="0">
                <a:latin typeface="UTM Avo" panose="02040603050506020204" pitchFamily="18"/>
              </a:rPr>
              <a:t> con </a:t>
            </a:r>
            <a:r>
              <a:rPr lang="en-US" sz="2200" dirty="0" err="1">
                <a:latin typeface="UTM Avo" panose="02040603050506020204" pitchFamily="18"/>
              </a:rPr>
              <a:t>dành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mẹ</a:t>
            </a:r>
            <a:r>
              <a:rPr lang="en-US" sz="2200" dirty="0">
                <a:latin typeface="UTM Avo" panose="02040603050506020204" pitchFamily="18"/>
              </a:rPr>
              <a:t>.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en-US" sz="2200" dirty="0" err="1">
                <a:latin typeface="UTM Avo" panose="02040603050506020204" pitchFamily="18"/>
              </a:rPr>
              <a:t>Câu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i="1" dirty="0">
                <a:latin typeface="UTM Avo" panose="02040603050506020204" pitchFamily="18"/>
              </a:rPr>
              <a:t>“</a:t>
            </a:r>
            <a:r>
              <a:rPr lang="en-US" sz="2200" i="1" dirty="0" err="1">
                <a:latin typeface="UTM Avo" panose="02040603050506020204" pitchFamily="18"/>
              </a:rPr>
              <a:t>Một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miếng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cau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khô</a:t>
            </a:r>
            <a:r>
              <a:rPr lang="en-US" sz="2200" i="1" dirty="0">
                <a:latin typeface="UTM Avo" panose="02040603050506020204" pitchFamily="18"/>
              </a:rPr>
              <a:t>/ </a:t>
            </a:r>
            <a:r>
              <a:rPr lang="en-US" sz="2200" i="1" dirty="0" err="1">
                <a:latin typeface="UTM Avo" panose="02040603050506020204" pitchFamily="18"/>
              </a:rPr>
              <a:t>Khô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gầy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như</a:t>
            </a:r>
            <a:r>
              <a:rPr lang="en-US" sz="2200" i="1" dirty="0">
                <a:latin typeface="UTM Avo" panose="02040603050506020204" pitchFamily="18"/>
              </a:rPr>
              <a:t> </a:t>
            </a:r>
            <a:r>
              <a:rPr lang="en-US" sz="2200" i="1" dirty="0" err="1">
                <a:latin typeface="UTM Avo" panose="02040603050506020204" pitchFamily="18"/>
              </a:rPr>
              <a:t>mẹ</a:t>
            </a:r>
            <a:r>
              <a:rPr lang="en-US" sz="2200" i="1" dirty="0">
                <a:latin typeface="UTM Avo" panose="02040603050506020204" pitchFamily="18"/>
              </a:rPr>
              <a:t>” </a:t>
            </a:r>
            <a:r>
              <a:rPr lang="en-US" sz="2200" dirty="0" err="1">
                <a:latin typeface="UTM Avo" panose="02040603050506020204" pitchFamily="18"/>
              </a:rPr>
              <a:t>sử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dụng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pháp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gì</a:t>
            </a:r>
            <a:r>
              <a:rPr lang="en-US" sz="2200" dirty="0">
                <a:latin typeface="UTM Avo" panose="02040603050506020204" pitchFamily="18"/>
              </a:rPr>
              <a:t>? </a:t>
            </a:r>
            <a:endParaRPr sz="22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❑"/>
            </a:pPr>
            <a:r>
              <a:rPr lang="en-US" sz="2200" dirty="0" err="1">
                <a:latin typeface="UTM Avo" panose="02040603050506020204" pitchFamily="18"/>
              </a:rPr>
              <a:t>Em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hiểu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nội</a:t>
            </a:r>
            <a:r>
              <a:rPr lang="en-US" sz="2200" dirty="0">
                <a:latin typeface="UTM Avo" panose="02040603050506020204" pitchFamily="18"/>
              </a:rPr>
              <a:t> dung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hai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dòng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cuối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nào</a:t>
            </a:r>
            <a:r>
              <a:rPr lang="en-US" sz="2200" dirty="0">
                <a:latin typeface="UTM Avo" panose="02040603050506020204" pitchFamily="18"/>
              </a:rPr>
              <a:t>?</a:t>
            </a:r>
            <a:endParaRPr sz="2200" dirty="0">
              <a:latin typeface="UTM Avo" panose="02040603050506020204" pitchFamily="18"/>
            </a:endParaRPr>
          </a:p>
        </p:txBody>
      </p:sp>
      <p:pic>
        <p:nvPicPr>
          <p:cNvPr id="5" name="Google Shape;367;p17">
            <a:extLst>
              <a:ext uri="{FF2B5EF4-FFF2-40B4-BE49-F238E27FC236}">
                <a16:creationId xmlns:a16="http://schemas.microsoft.com/office/drawing/2014/main" id="{1327B407-EEDD-AC1F-70B1-105C70E970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7700" y="835590"/>
            <a:ext cx="1782000" cy="178557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63;p17">
            <a:extLst>
              <a:ext uri="{FF2B5EF4-FFF2-40B4-BE49-F238E27FC236}">
                <a16:creationId xmlns:a16="http://schemas.microsoft.com/office/drawing/2014/main" id="{DE46F22E-0236-16E5-DA84-87ED07ECDB50}"/>
              </a:ext>
            </a:extLst>
          </p:cNvPr>
          <p:cNvSpPr txBox="1"/>
          <p:nvPr/>
        </p:nvSpPr>
        <p:spPr>
          <a:xfrm>
            <a:off x="1536828" y="2280496"/>
            <a:ext cx="9118344" cy="44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200" b="1" dirty="0">
                <a:latin typeface="UTM Avo" panose="02040603050506020204" pitchFamily="18"/>
              </a:rPr>
              <a:t>HOẠT ĐỘNG CẶP ĐÔI</a:t>
            </a:r>
            <a:endParaRPr sz="22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61684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78;p18">
            <a:extLst>
              <a:ext uri="{FF2B5EF4-FFF2-40B4-BE49-F238E27FC236}">
                <a16:creationId xmlns:a16="http://schemas.microsoft.com/office/drawing/2014/main" id="{8C810CB9-41ED-188A-4A5E-8DCF724AA3D8}"/>
              </a:ext>
            </a:extLst>
          </p:cNvPr>
          <p:cNvSpPr txBox="1"/>
          <p:nvPr/>
        </p:nvSpPr>
        <p:spPr>
          <a:xfrm>
            <a:off x="0" y="1852579"/>
            <a:ext cx="12192000" cy="44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200" b="1" dirty="0">
                <a:latin typeface="UTM Avo" panose="02040603050506020204" pitchFamily="18"/>
              </a:rPr>
              <a:t>2. </a:t>
            </a:r>
            <a:r>
              <a:rPr lang="en-US" sz="2200" b="1" dirty="0" err="1">
                <a:latin typeface="UTM Avo" panose="02040603050506020204" pitchFamily="18"/>
              </a:rPr>
              <a:t>Tình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cảm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của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người</a:t>
            </a:r>
            <a:r>
              <a:rPr lang="en-US" sz="2200" b="1" dirty="0">
                <a:latin typeface="UTM Avo" panose="02040603050506020204" pitchFamily="18"/>
              </a:rPr>
              <a:t> con </a:t>
            </a:r>
            <a:r>
              <a:rPr lang="en-US" sz="2200" b="1" dirty="0" err="1">
                <a:latin typeface="UTM Avo" panose="02040603050506020204" pitchFamily="18"/>
              </a:rPr>
              <a:t>dành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cho</a:t>
            </a:r>
            <a:r>
              <a:rPr lang="en-US" sz="2200" b="1" dirty="0">
                <a:latin typeface="UTM Avo" panose="02040603050506020204" pitchFamily="18"/>
              </a:rPr>
              <a:t> </a:t>
            </a:r>
            <a:r>
              <a:rPr lang="en-US" sz="2200" b="1" dirty="0" err="1">
                <a:latin typeface="UTM Avo" panose="02040603050506020204" pitchFamily="18"/>
              </a:rPr>
              <a:t>mẹ</a:t>
            </a:r>
            <a:endParaRPr sz="2200" b="1" dirty="0">
              <a:latin typeface="UTM Avo" panose="02040603050506020204" pitchFamily="18"/>
            </a:endParaRPr>
          </a:p>
        </p:txBody>
      </p:sp>
      <p:sp>
        <p:nvSpPr>
          <p:cNvPr id="9" name="Google Shape;379;p18">
            <a:extLst>
              <a:ext uri="{FF2B5EF4-FFF2-40B4-BE49-F238E27FC236}">
                <a16:creationId xmlns:a16="http://schemas.microsoft.com/office/drawing/2014/main" id="{B717AAF7-67AD-986E-7A63-25ED0B18CC43}"/>
              </a:ext>
            </a:extLst>
          </p:cNvPr>
          <p:cNvSpPr/>
          <p:nvPr/>
        </p:nvSpPr>
        <p:spPr>
          <a:xfrm>
            <a:off x="152400" y="2469281"/>
            <a:ext cx="11887200" cy="3754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xúc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con: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Nỗi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buồn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xót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xa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trước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tuổi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Câu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“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Một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miếng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khô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/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Khô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gầy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”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sử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dụng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biện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pháp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tu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từ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so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sánh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ví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miếng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khô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gầy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⇒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gian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bào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mòn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tất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chỉ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nay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mai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không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còn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thế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gian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nữa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nhà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không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khỏi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ứa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nước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mắt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trước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con: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Con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nâng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trên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tay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sự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trân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trọng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nâng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niu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miếng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-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tượng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trưng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Không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cầm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được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i="1" dirty="0" err="1">
                <a:solidFill>
                  <a:schemeClr val="dk1"/>
                </a:solidFill>
                <a:latin typeface="UTM Avo" panose="02040603050506020204" pitchFamily="18"/>
              </a:rPr>
              <a:t>lệ</a:t>
            </a:r>
            <a:r>
              <a:rPr lang="en-US" sz="2000" i="1" dirty="0">
                <a:solidFill>
                  <a:schemeClr val="dk1"/>
                </a:solidFill>
                <a:latin typeface="UTM Avo" panose="02040603050506020204" pitchFamily="18"/>
              </a:rPr>
              <a:t>: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tình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cảm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dồn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nén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chứa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/>
              </a:rPr>
              <a:t>đựng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 bao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xót</a:t>
            </a:r>
            <a:r>
              <a:rPr lang="en-US" sz="20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UTM Avo" panose="02040603050506020204" pitchFamily="18"/>
              </a:rPr>
              <a:t>xa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0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4069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92;p19">
            <a:extLst>
              <a:ext uri="{FF2B5EF4-FFF2-40B4-BE49-F238E27FC236}">
                <a16:creationId xmlns:a16="http://schemas.microsoft.com/office/drawing/2014/main" id="{8ABDB29E-2BBB-B639-0203-3AE7FE95F94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8850" y="1782110"/>
            <a:ext cx="9253149" cy="52938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93;p19">
            <a:extLst>
              <a:ext uri="{FF2B5EF4-FFF2-40B4-BE49-F238E27FC236}">
                <a16:creationId xmlns:a16="http://schemas.microsoft.com/office/drawing/2014/main" id="{52DF4DD7-B870-21DA-D76F-33755F8B4509}"/>
              </a:ext>
            </a:extLst>
          </p:cNvPr>
          <p:cNvSpPr/>
          <p:nvPr/>
        </p:nvSpPr>
        <p:spPr>
          <a:xfrm>
            <a:off x="3991249" y="2787606"/>
            <a:ext cx="7156915" cy="3385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Qua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miếng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cau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khô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ta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nhận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nỗi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niềm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con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dành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 Con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thấu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 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hiểu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 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khó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cay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 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trân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trọng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hi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sinh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dành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con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nhưng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không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khỏi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đau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đớn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trước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vất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vả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500" dirty="0">
              <a:latin typeface="UTM Avo" panose="02040603050506020204" pitchFamily="18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B8774C98-2260-8C6B-1719-3504E519088B}"/>
              </a:ext>
            </a:extLst>
          </p:cNvPr>
          <p:cNvSpPr>
            <a:spLocks noChangeAspect="1"/>
          </p:cNvSpPr>
          <p:nvPr/>
        </p:nvSpPr>
        <p:spPr>
          <a:xfrm flipH="1">
            <a:off x="1384300" y="2137512"/>
            <a:ext cx="1917699" cy="4720488"/>
          </a:xfrm>
          <a:custGeom>
            <a:avLst/>
            <a:gdLst/>
            <a:ahLst/>
            <a:cxnLst/>
            <a:rect l="l" t="t" r="r" b="b"/>
            <a:pathLst>
              <a:path w="978588" h="2408831">
                <a:moveTo>
                  <a:pt x="0" y="0"/>
                </a:moveTo>
                <a:lnTo>
                  <a:pt x="978587" y="0"/>
                </a:lnTo>
                <a:lnTo>
                  <a:pt x="978587" y="2408831"/>
                </a:lnTo>
                <a:lnTo>
                  <a:pt x="0" y="24088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3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05;p20">
            <a:extLst>
              <a:ext uri="{FF2B5EF4-FFF2-40B4-BE49-F238E27FC236}">
                <a16:creationId xmlns:a16="http://schemas.microsoft.com/office/drawing/2014/main" id="{F02D937A-34A2-2415-3DD6-D920354D1BFC}"/>
              </a:ext>
            </a:extLst>
          </p:cNvPr>
          <p:cNvSpPr txBox="1"/>
          <p:nvPr/>
        </p:nvSpPr>
        <p:spPr>
          <a:xfrm>
            <a:off x="-14050" y="1866566"/>
            <a:ext cx="12192000" cy="46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300" b="1" dirty="0">
                <a:latin typeface="UTM Avo" panose="02040603050506020204" pitchFamily="18"/>
              </a:rPr>
              <a:t>2. </a:t>
            </a:r>
            <a:r>
              <a:rPr lang="en-US" sz="2300" b="1" dirty="0" err="1">
                <a:latin typeface="UTM Avo" panose="02040603050506020204" pitchFamily="18"/>
              </a:rPr>
              <a:t>Tình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cảm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của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người</a:t>
            </a:r>
            <a:r>
              <a:rPr lang="en-US" sz="2300" b="1" dirty="0">
                <a:latin typeface="UTM Avo" panose="02040603050506020204" pitchFamily="18"/>
              </a:rPr>
              <a:t> con </a:t>
            </a:r>
            <a:r>
              <a:rPr lang="en-US" sz="2300" b="1" dirty="0" err="1">
                <a:latin typeface="UTM Avo" panose="02040603050506020204" pitchFamily="18"/>
              </a:rPr>
              <a:t>dành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cho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mẹ</a:t>
            </a:r>
            <a:endParaRPr sz="2300" b="1" dirty="0">
              <a:latin typeface="UTM Avo" panose="02040603050506020204" pitchFamily="18"/>
            </a:endParaRPr>
          </a:p>
        </p:txBody>
      </p:sp>
      <p:sp>
        <p:nvSpPr>
          <p:cNvPr id="6" name="Google Shape;407;p20">
            <a:extLst>
              <a:ext uri="{FF2B5EF4-FFF2-40B4-BE49-F238E27FC236}">
                <a16:creationId xmlns:a16="http://schemas.microsoft.com/office/drawing/2014/main" id="{A69FA3B4-BB07-1E35-46D1-7B8D2DC65C0A}"/>
              </a:ext>
            </a:extLst>
          </p:cNvPr>
          <p:cNvSpPr/>
          <p:nvPr/>
        </p:nvSpPr>
        <p:spPr>
          <a:xfrm>
            <a:off x="3045045" y="2451408"/>
            <a:ext cx="6101909" cy="105005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300" dirty="0" err="1">
                <a:latin typeface="UTM Avo" panose="02040603050506020204" pitchFamily="18"/>
              </a:rPr>
              <a:t>Với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sự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xót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xa</a:t>
            </a:r>
            <a:r>
              <a:rPr lang="en-US" sz="2300" dirty="0">
                <a:latin typeface="UTM Avo" panose="02040603050506020204" pitchFamily="18"/>
              </a:rPr>
              <a:t>, con </a:t>
            </a:r>
            <a:r>
              <a:rPr lang="en-US" sz="2300" dirty="0" err="1">
                <a:latin typeface="UTM Avo" panose="02040603050506020204" pitchFamily="18"/>
              </a:rPr>
              <a:t>tự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vấn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trời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đất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cũng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là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tự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vấn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bản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thân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mình</a:t>
            </a:r>
            <a:r>
              <a:rPr lang="en-US" sz="2300" dirty="0">
                <a:latin typeface="UTM Avo" panose="02040603050506020204" pitchFamily="18"/>
              </a:rPr>
              <a:t>: </a:t>
            </a:r>
            <a:r>
              <a:rPr lang="en-US" sz="2300" i="1" dirty="0">
                <a:latin typeface="UTM Avo" panose="02040603050506020204" pitchFamily="18"/>
              </a:rPr>
              <a:t>Sao </a:t>
            </a:r>
            <a:r>
              <a:rPr lang="en-US" sz="2300" i="1" dirty="0" err="1">
                <a:latin typeface="UTM Avo" panose="02040603050506020204" pitchFamily="18"/>
              </a:rPr>
              <a:t>mẹ</a:t>
            </a:r>
            <a:r>
              <a:rPr lang="en-US" sz="2300" i="1" dirty="0">
                <a:latin typeface="UTM Avo" panose="02040603050506020204" pitchFamily="18"/>
              </a:rPr>
              <a:t> ta </a:t>
            </a:r>
            <a:r>
              <a:rPr lang="en-US" sz="2300" i="1" dirty="0" err="1">
                <a:latin typeface="UTM Avo" panose="02040603050506020204" pitchFamily="18"/>
              </a:rPr>
              <a:t>già</a:t>
            </a:r>
            <a:r>
              <a:rPr lang="en-US" sz="2300" i="1" dirty="0">
                <a:latin typeface="UTM Avo" panose="02040603050506020204" pitchFamily="18"/>
              </a:rPr>
              <a:t>?</a:t>
            </a:r>
            <a:endParaRPr sz="2300" dirty="0">
              <a:latin typeface="UTM Avo" panose="02040603050506020204" pitchFamily="18"/>
            </a:endParaRPr>
          </a:p>
        </p:txBody>
      </p:sp>
      <p:sp>
        <p:nvSpPr>
          <p:cNvPr id="7" name="Google Shape;408;p20">
            <a:extLst>
              <a:ext uri="{FF2B5EF4-FFF2-40B4-BE49-F238E27FC236}">
                <a16:creationId xmlns:a16="http://schemas.microsoft.com/office/drawing/2014/main" id="{9599C30D-A8CD-FA8E-C72B-0CA29BD7F284}"/>
              </a:ext>
            </a:extLst>
          </p:cNvPr>
          <p:cNvSpPr/>
          <p:nvPr/>
        </p:nvSpPr>
        <p:spPr>
          <a:xfrm>
            <a:off x="1888419" y="3872679"/>
            <a:ext cx="9746541" cy="105005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300" dirty="0" err="1">
                <a:latin typeface="UTM Avo" panose="02040603050506020204" pitchFamily="18"/>
              </a:rPr>
              <a:t>Câu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hỏi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từ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hiện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sự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vô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vọng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sự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bất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lực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của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người</a:t>
            </a:r>
            <a:r>
              <a:rPr lang="en-US" sz="2300" dirty="0">
                <a:latin typeface="UTM Avo" panose="02040603050506020204" pitchFamily="18"/>
              </a:rPr>
              <a:t> con </a:t>
            </a:r>
            <a:r>
              <a:rPr lang="en-US" sz="2300" dirty="0" err="1">
                <a:latin typeface="UTM Avo" panose="02040603050506020204" pitchFamily="18"/>
              </a:rPr>
              <a:t>không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níu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kéo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thời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gian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chậm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lại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níu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kéo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mẹ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ở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lại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mãi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mãi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bên</a:t>
            </a:r>
            <a:r>
              <a:rPr lang="en-US" sz="2300" dirty="0">
                <a:latin typeface="UTM Avo" panose="02040603050506020204" pitchFamily="18"/>
              </a:rPr>
              <a:t> con. </a:t>
            </a:r>
            <a:endParaRPr sz="2300" dirty="0">
              <a:latin typeface="UTM Avo" panose="02040603050506020204" pitchFamily="18"/>
            </a:endParaRPr>
          </a:p>
        </p:txBody>
      </p:sp>
      <p:sp>
        <p:nvSpPr>
          <p:cNvPr id="8" name="Google Shape;409;p20">
            <a:extLst>
              <a:ext uri="{FF2B5EF4-FFF2-40B4-BE49-F238E27FC236}">
                <a16:creationId xmlns:a16="http://schemas.microsoft.com/office/drawing/2014/main" id="{23DDE6CD-A6A8-16DF-9E89-365BA945F94B}"/>
              </a:ext>
            </a:extLst>
          </p:cNvPr>
          <p:cNvSpPr/>
          <p:nvPr/>
        </p:nvSpPr>
        <p:spPr>
          <a:xfrm>
            <a:off x="1889601" y="5255851"/>
            <a:ext cx="9745359" cy="105005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205867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sz="2300" i="1" dirty="0">
                <a:latin typeface="UTM Avo" panose="02040603050506020204" pitchFamily="18"/>
              </a:rPr>
              <a:t>"</a:t>
            </a:r>
            <a:r>
              <a:rPr lang="en-US" sz="2300" i="1" dirty="0" err="1">
                <a:latin typeface="UTM Avo" panose="02040603050506020204" pitchFamily="18"/>
              </a:rPr>
              <a:t>Mây</a:t>
            </a:r>
            <a:r>
              <a:rPr lang="en-US" sz="2300" i="1" dirty="0">
                <a:latin typeface="UTM Avo" panose="02040603050506020204" pitchFamily="18"/>
              </a:rPr>
              <a:t> bay </a:t>
            </a:r>
            <a:r>
              <a:rPr lang="en-US" sz="2300" i="1" dirty="0" err="1">
                <a:latin typeface="UTM Avo" panose="02040603050506020204" pitchFamily="18"/>
              </a:rPr>
              <a:t>về</a:t>
            </a:r>
            <a:r>
              <a:rPr lang="en-US" sz="2300" i="1" dirty="0">
                <a:latin typeface="UTM Avo" panose="02040603050506020204" pitchFamily="18"/>
              </a:rPr>
              <a:t> </a:t>
            </a:r>
            <a:r>
              <a:rPr lang="en-US" sz="2300" i="1" dirty="0" err="1">
                <a:latin typeface="UTM Avo" panose="02040603050506020204" pitchFamily="18"/>
              </a:rPr>
              <a:t>xa</a:t>
            </a:r>
            <a:r>
              <a:rPr lang="en-US" sz="2300" i="1" dirty="0">
                <a:latin typeface="UTM Avo" panose="02040603050506020204" pitchFamily="18"/>
              </a:rPr>
              <a:t>" </a:t>
            </a:r>
            <a:r>
              <a:rPr lang="en-US" sz="2300" dirty="0" err="1">
                <a:latin typeface="UTM Avo" panose="02040603050506020204" pitchFamily="18"/>
              </a:rPr>
              <a:t>như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mái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tóc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mẹ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hòa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vào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mây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trắng</a:t>
            </a:r>
            <a:r>
              <a:rPr lang="en-US" sz="2300" dirty="0">
                <a:latin typeface="UTM Avo" panose="02040603050506020204" pitchFamily="18"/>
              </a:rPr>
              <a:t>. </a:t>
            </a:r>
            <a:r>
              <a:rPr lang="en-US" sz="2300" dirty="0" err="1">
                <a:latin typeface="UTM Avo" panose="02040603050506020204" pitchFamily="18"/>
              </a:rPr>
              <a:t>Lời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thơ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mở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ra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dư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âm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nghẹn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ngào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nỗi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xúc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err="1">
                <a:latin typeface="UTM Avo" panose="02040603050506020204" pitchFamily="18"/>
              </a:rPr>
              <a:t>động</a:t>
            </a:r>
            <a:r>
              <a:rPr lang="en-US" sz="2300">
                <a:latin typeface="UTM Avo" panose="02040603050506020204" pitchFamily="18"/>
              </a:rPr>
              <a:t> rưng rưng</a:t>
            </a:r>
            <a:r>
              <a:rPr lang="en-US" sz="2300" dirty="0">
                <a:latin typeface="UTM Avo" panose="02040603050506020204" pitchFamily="18"/>
              </a:rPr>
              <a:t>.</a:t>
            </a:r>
            <a:endParaRPr sz="2300" dirty="0">
              <a:latin typeface="UTM Avo" panose="02040603050506020204" pitchFamily="18"/>
            </a:endParaRPr>
          </a:p>
        </p:txBody>
      </p:sp>
      <p:sp>
        <p:nvSpPr>
          <p:cNvPr id="9" name="Google Shape;410;p20">
            <a:extLst>
              <a:ext uri="{FF2B5EF4-FFF2-40B4-BE49-F238E27FC236}">
                <a16:creationId xmlns:a16="http://schemas.microsoft.com/office/drawing/2014/main" id="{A4293414-BFDD-2AE1-2D8B-7CEA75F73E0B}"/>
              </a:ext>
            </a:extLst>
          </p:cNvPr>
          <p:cNvSpPr/>
          <p:nvPr/>
        </p:nvSpPr>
        <p:spPr>
          <a:xfrm>
            <a:off x="557040" y="4074676"/>
            <a:ext cx="999439" cy="70851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7365D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300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11;p20">
            <a:extLst>
              <a:ext uri="{FF2B5EF4-FFF2-40B4-BE49-F238E27FC236}">
                <a16:creationId xmlns:a16="http://schemas.microsoft.com/office/drawing/2014/main" id="{00702D19-A2C0-6B3B-356E-093CEB94515F}"/>
              </a:ext>
            </a:extLst>
          </p:cNvPr>
          <p:cNvSpPr/>
          <p:nvPr/>
        </p:nvSpPr>
        <p:spPr>
          <a:xfrm>
            <a:off x="557039" y="5426622"/>
            <a:ext cx="999439" cy="70851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7365D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300"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573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16;p21">
            <a:extLst>
              <a:ext uri="{FF2B5EF4-FFF2-40B4-BE49-F238E27FC236}">
                <a16:creationId xmlns:a16="http://schemas.microsoft.com/office/drawing/2014/main" id="{40AB3B2F-4F2B-5BA5-D41F-6E813A9754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4715" y="1765301"/>
            <a:ext cx="728257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24;p21">
            <a:extLst>
              <a:ext uri="{FF2B5EF4-FFF2-40B4-BE49-F238E27FC236}">
                <a16:creationId xmlns:a16="http://schemas.microsoft.com/office/drawing/2014/main" id="{1167037F-25BC-AB9C-E53D-568325D6F09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6149" r="28169"/>
          <a:stretch/>
        </p:blipFill>
        <p:spPr>
          <a:xfrm rot="-1997892">
            <a:off x="1055504" y="3252648"/>
            <a:ext cx="387432" cy="30810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429;p21">
            <a:extLst>
              <a:ext uri="{FF2B5EF4-FFF2-40B4-BE49-F238E27FC236}">
                <a16:creationId xmlns:a16="http://schemas.microsoft.com/office/drawing/2014/main" id="{76F8AD86-8600-EBFA-D8C7-3A20AFE191D4}"/>
              </a:ext>
            </a:extLst>
          </p:cNvPr>
          <p:cNvSpPr txBox="1"/>
          <p:nvPr/>
        </p:nvSpPr>
        <p:spPr>
          <a:xfrm>
            <a:off x="2260600" y="3040475"/>
            <a:ext cx="7670800" cy="1031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4400"/>
              </a:lnSpc>
            </a:pPr>
            <a:r>
              <a:rPr lang="en-US" sz="5000" b="1" dirty="0">
                <a:latin typeface="UTM Avo" panose="02040603050506020204" pitchFamily="18"/>
              </a:rPr>
              <a:t>III. TỔNG KẾT</a:t>
            </a:r>
            <a:endParaRPr sz="5000" b="1" dirty="0">
              <a:latin typeface="UTM Avo" panose="02040603050506020204" pitchFamily="18"/>
            </a:endParaRP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BA7346BC-ED4B-F0E9-AC78-49700705632E}"/>
              </a:ext>
            </a:extLst>
          </p:cNvPr>
          <p:cNvSpPr>
            <a:spLocks noChangeAspect="1"/>
          </p:cNvSpPr>
          <p:nvPr/>
        </p:nvSpPr>
        <p:spPr>
          <a:xfrm>
            <a:off x="124107" y="3293028"/>
            <a:ext cx="5311493" cy="3573186"/>
          </a:xfrm>
          <a:custGeom>
            <a:avLst/>
            <a:gdLst/>
            <a:ahLst/>
            <a:cxnLst/>
            <a:rect l="l" t="t" r="r" b="b"/>
            <a:pathLst>
              <a:path w="9783148" h="6581390">
                <a:moveTo>
                  <a:pt x="0" y="0"/>
                </a:moveTo>
                <a:lnTo>
                  <a:pt x="9783148" y="0"/>
                </a:lnTo>
                <a:lnTo>
                  <a:pt x="9783148" y="6581391"/>
                </a:lnTo>
                <a:lnTo>
                  <a:pt x="0" y="6581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6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43;p22">
            <a:extLst>
              <a:ext uri="{FF2B5EF4-FFF2-40B4-BE49-F238E27FC236}">
                <a16:creationId xmlns:a16="http://schemas.microsoft.com/office/drawing/2014/main" id="{8AE048B9-9055-006E-82F5-3511C0F715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0000" y="1890075"/>
            <a:ext cx="9667137" cy="496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446;p22">
            <a:extLst>
              <a:ext uri="{FF2B5EF4-FFF2-40B4-BE49-F238E27FC236}">
                <a16:creationId xmlns:a16="http://schemas.microsoft.com/office/drawing/2014/main" id="{BBBB26FA-CF08-7139-8042-423A4063C977}"/>
              </a:ext>
            </a:extLst>
          </p:cNvPr>
          <p:cNvSpPr/>
          <p:nvPr/>
        </p:nvSpPr>
        <p:spPr>
          <a:xfrm>
            <a:off x="1627324" y="2981259"/>
            <a:ext cx="8952487" cy="2600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chemeClr val="lt1"/>
              </a:buClr>
              <a:buSzPts val="3800"/>
              <a:buFont typeface="Noto Sans Symbols"/>
              <a:buChar char="▪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Bài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mượn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hình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ảnh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cây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cau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quen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thuộc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để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khắc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họa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. </a:t>
            </a:r>
            <a:endParaRPr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Clr>
                <a:schemeClr val="lt1"/>
              </a:buClr>
              <a:buSzPts val="3800"/>
              <a:buFont typeface="Noto Sans Symbols"/>
              <a:buChar char="▪"/>
            </a:pP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Qua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đó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thể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hiện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sự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vất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vả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cuộc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đời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tình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yêu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thương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chân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thành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con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dành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cho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sự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đau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đớn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buồn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tủi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khi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quỹ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thời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gian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không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còn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nhiều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dường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như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ngày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con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xa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đang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gần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2" name="Google Shape;447;p22">
            <a:extLst>
              <a:ext uri="{FF2B5EF4-FFF2-40B4-BE49-F238E27FC236}">
                <a16:creationId xmlns:a16="http://schemas.microsoft.com/office/drawing/2014/main" id="{E6B147D3-E75A-D76F-0E29-B82BDB7871D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6114" y="5105400"/>
            <a:ext cx="5371953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42;p22">
            <a:extLst>
              <a:ext uri="{FF2B5EF4-FFF2-40B4-BE49-F238E27FC236}">
                <a16:creationId xmlns:a16="http://schemas.microsoft.com/office/drawing/2014/main" id="{D26EA16C-DCB7-42C5-B05E-D36197EBF1ED}"/>
              </a:ext>
            </a:extLst>
          </p:cNvPr>
          <p:cNvSpPr txBox="1"/>
          <p:nvPr/>
        </p:nvSpPr>
        <p:spPr>
          <a:xfrm>
            <a:off x="4353409" y="2431127"/>
            <a:ext cx="3739182" cy="45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3076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Nội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dung,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ý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nghĩa</a:t>
            </a:r>
            <a:endParaRPr sz="24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1035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461;p23">
            <a:extLst>
              <a:ext uri="{FF2B5EF4-FFF2-40B4-BE49-F238E27FC236}">
                <a16:creationId xmlns:a16="http://schemas.microsoft.com/office/drawing/2014/main" id="{E6B927C6-33B2-299B-1CEF-64A17B1E3A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-2688" t="21504" r="45263" b="-4151"/>
          <a:stretch/>
        </p:blipFill>
        <p:spPr>
          <a:xfrm>
            <a:off x="9688140" y="552606"/>
            <a:ext cx="1074702" cy="1214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62;p23">
            <a:extLst>
              <a:ext uri="{FF2B5EF4-FFF2-40B4-BE49-F238E27FC236}">
                <a16:creationId xmlns:a16="http://schemas.microsoft.com/office/drawing/2014/main" id="{373B75A0-8F26-14B0-F86C-558135837E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0727" r="-5099" b="33718"/>
          <a:stretch/>
        </p:blipFill>
        <p:spPr>
          <a:xfrm>
            <a:off x="8729863" y="590706"/>
            <a:ext cx="942919" cy="109427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63;p23">
            <a:extLst>
              <a:ext uri="{FF2B5EF4-FFF2-40B4-BE49-F238E27FC236}">
                <a16:creationId xmlns:a16="http://schemas.microsoft.com/office/drawing/2014/main" id="{8E9FC359-D897-D01C-DDA4-89595823D2EE}"/>
              </a:ext>
            </a:extLst>
          </p:cNvPr>
          <p:cNvSpPr txBox="1"/>
          <p:nvPr/>
        </p:nvSpPr>
        <p:spPr>
          <a:xfrm>
            <a:off x="4378809" y="1641941"/>
            <a:ext cx="3434382" cy="454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3076"/>
              </a:lnSpc>
            </a:pPr>
            <a:r>
              <a:rPr lang="en-US" sz="2400" b="1" dirty="0">
                <a:latin typeface="UTM Avo" panose="02040603050506020204" pitchFamily="18"/>
              </a:rPr>
              <a:t>2. </a:t>
            </a:r>
            <a:r>
              <a:rPr lang="en-US" sz="2400" b="1" dirty="0" err="1">
                <a:latin typeface="UTM Avo" panose="02040603050506020204" pitchFamily="18"/>
              </a:rPr>
              <a:t>Nghệ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thuật</a:t>
            </a:r>
            <a:endParaRPr sz="2400" b="1" dirty="0">
              <a:latin typeface="UTM Avo" panose="02040603050506020204" pitchFamily="18"/>
            </a:endParaRPr>
          </a:p>
        </p:txBody>
      </p:sp>
      <p:sp>
        <p:nvSpPr>
          <p:cNvPr id="28" name="Google Shape;464;p23">
            <a:extLst>
              <a:ext uri="{FF2B5EF4-FFF2-40B4-BE49-F238E27FC236}">
                <a16:creationId xmlns:a16="http://schemas.microsoft.com/office/drawing/2014/main" id="{B712A83E-7C0C-4B86-13D9-7C4352B624D6}"/>
              </a:ext>
            </a:extLst>
          </p:cNvPr>
          <p:cNvSpPr/>
          <p:nvPr/>
        </p:nvSpPr>
        <p:spPr>
          <a:xfrm>
            <a:off x="4666913" y="2339828"/>
            <a:ext cx="5023126" cy="1252356"/>
          </a:xfrm>
          <a:custGeom>
            <a:avLst/>
            <a:gdLst/>
            <a:ahLst/>
            <a:cxnLst/>
            <a:rect l="l" t="t" r="r" b="b"/>
            <a:pathLst>
              <a:path w="4586779" h="1777080" extrusionOk="0">
                <a:moveTo>
                  <a:pt x="4080340" y="1760162"/>
                </a:moveTo>
                <a:cubicBezTo>
                  <a:pt x="4080340" y="1760162"/>
                  <a:pt x="3843344" y="1750192"/>
                  <a:pt x="3481205" y="1763636"/>
                </a:cubicBezTo>
                <a:cubicBezTo>
                  <a:pt x="3119067" y="1777080"/>
                  <a:pt x="490924" y="1777080"/>
                  <a:pt x="490924" y="1777080"/>
                </a:cubicBezTo>
                <a:cubicBezTo>
                  <a:pt x="245502" y="1777080"/>
                  <a:pt x="32509" y="1679812"/>
                  <a:pt x="31032" y="1519699"/>
                </a:cubicBezTo>
                <a:cubicBezTo>
                  <a:pt x="31032" y="1519699"/>
                  <a:pt x="0" y="607854"/>
                  <a:pt x="0" y="606979"/>
                </a:cubicBezTo>
                <a:cubicBezTo>
                  <a:pt x="0" y="392820"/>
                  <a:pt x="15517" y="249246"/>
                  <a:pt x="15517" y="249246"/>
                </a:cubicBezTo>
                <a:cubicBezTo>
                  <a:pt x="15518" y="120578"/>
                  <a:pt x="1" y="0"/>
                  <a:pt x="459892" y="8134"/>
                </a:cubicBezTo>
                <a:cubicBezTo>
                  <a:pt x="459892" y="8134"/>
                  <a:pt x="1144663" y="28433"/>
                  <a:pt x="1627778" y="20834"/>
                </a:cubicBezTo>
                <a:cubicBezTo>
                  <a:pt x="2144992" y="12700"/>
                  <a:pt x="4033792" y="0"/>
                  <a:pt x="4033792" y="0"/>
                </a:cubicBezTo>
                <a:cubicBezTo>
                  <a:pt x="4345692" y="0"/>
                  <a:pt x="4579121" y="101069"/>
                  <a:pt x="4571263" y="303616"/>
                </a:cubicBezTo>
                <a:cubicBezTo>
                  <a:pt x="4571263" y="303616"/>
                  <a:pt x="4569268" y="607854"/>
                  <a:pt x="4578024" y="820111"/>
                </a:cubicBezTo>
                <a:cubicBezTo>
                  <a:pt x="4586779" y="1113413"/>
                  <a:pt x="4540231" y="1446484"/>
                  <a:pt x="4540231" y="1446484"/>
                </a:cubicBezTo>
                <a:cubicBezTo>
                  <a:pt x="4537266" y="1626509"/>
                  <a:pt x="4325762" y="1760162"/>
                  <a:pt x="4080340" y="1760162"/>
                </a:cubicBezTo>
                <a:close/>
              </a:path>
            </a:pathLst>
          </a:custGeom>
          <a:solidFill>
            <a:srgbClr val="B7CCE4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latin typeface="UTM Avo" panose="02040603050506020204" pitchFamily="18"/>
            </a:endParaRPr>
          </a:p>
        </p:txBody>
      </p:sp>
      <p:sp>
        <p:nvSpPr>
          <p:cNvPr id="29" name="Google Shape;465;p23">
            <a:extLst>
              <a:ext uri="{FF2B5EF4-FFF2-40B4-BE49-F238E27FC236}">
                <a16:creationId xmlns:a16="http://schemas.microsoft.com/office/drawing/2014/main" id="{4A474B27-A49F-3C7B-E455-77BB69B50F05}"/>
              </a:ext>
            </a:extLst>
          </p:cNvPr>
          <p:cNvSpPr/>
          <p:nvPr/>
        </p:nvSpPr>
        <p:spPr>
          <a:xfrm>
            <a:off x="4650409" y="3787206"/>
            <a:ext cx="5023126" cy="1252356"/>
          </a:xfrm>
          <a:custGeom>
            <a:avLst/>
            <a:gdLst/>
            <a:ahLst/>
            <a:cxnLst/>
            <a:rect l="l" t="t" r="r" b="b"/>
            <a:pathLst>
              <a:path w="4586779" h="1777080" extrusionOk="0">
                <a:moveTo>
                  <a:pt x="4080340" y="1760162"/>
                </a:moveTo>
                <a:cubicBezTo>
                  <a:pt x="4080340" y="1760162"/>
                  <a:pt x="3843344" y="1750192"/>
                  <a:pt x="3481205" y="1763636"/>
                </a:cubicBezTo>
                <a:cubicBezTo>
                  <a:pt x="3119067" y="1777080"/>
                  <a:pt x="490924" y="1777080"/>
                  <a:pt x="490924" y="1777080"/>
                </a:cubicBezTo>
                <a:cubicBezTo>
                  <a:pt x="245502" y="1777080"/>
                  <a:pt x="32509" y="1679812"/>
                  <a:pt x="31032" y="1519699"/>
                </a:cubicBezTo>
                <a:cubicBezTo>
                  <a:pt x="31032" y="1519699"/>
                  <a:pt x="0" y="607854"/>
                  <a:pt x="0" y="606979"/>
                </a:cubicBezTo>
                <a:cubicBezTo>
                  <a:pt x="0" y="392820"/>
                  <a:pt x="15517" y="249246"/>
                  <a:pt x="15517" y="249246"/>
                </a:cubicBezTo>
                <a:cubicBezTo>
                  <a:pt x="15518" y="120578"/>
                  <a:pt x="1" y="0"/>
                  <a:pt x="459892" y="8134"/>
                </a:cubicBezTo>
                <a:cubicBezTo>
                  <a:pt x="459892" y="8134"/>
                  <a:pt x="1144663" y="28433"/>
                  <a:pt x="1627778" y="20834"/>
                </a:cubicBezTo>
                <a:cubicBezTo>
                  <a:pt x="2144992" y="12700"/>
                  <a:pt x="4033792" y="0"/>
                  <a:pt x="4033792" y="0"/>
                </a:cubicBezTo>
                <a:cubicBezTo>
                  <a:pt x="4345692" y="0"/>
                  <a:pt x="4579121" y="101069"/>
                  <a:pt x="4571263" y="303616"/>
                </a:cubicBezTo>
                <a:cubicBezTo>
                  <a:pt x="4571263" y="303616"/>
                  <a:pt x="4569268" y="607854"/>
                  <a:pt x="4578024" y="820111"/>
                </a:cubicBezTo>
                <a:cubicBezTo>
                  <a:pt x="4586779" y="1113413"/>
                  <a:pt x="4540231" y="1446484"/>
                  <a:pt x="4540231" y="1446484"/>
                </a:cubicBezTo>
                <a:cubicBezTo>
                  <a:pt x="4537266" y="1626509"/>
                  <a:pt x="4325762" y="1760162"/>
                  <a:pt x="4080340" y="1760162"/>
                </a:cubicBezTo>
                <a:close/>
              </a:path>
            </a:pathLst>
          </a:custGeom>
          <a:solidFill>
            <a:srgbClr val="B7CCE4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latin typeface="UTM Avo" panose="02040603050506020204" pitchFamily="18"/>
            </a:endParaRPr>
          </a:p>
        </p:txBody>
      </p:sp>
      <p:sp>
        <p:nvSpPr>
          <p:cNvPr id="30" name="Google Shape;466;p23">
            <a:extLst>
              <a:ext uri="{FF2B5EF4-FFF2-40B4-BE49-F238E27FC236}">
                <a16:creationId xmlns:a16="http://schemas.microsoft.com/office/drawing/2014/main" id="{39086C0A-2776-18BD-FE2B-9A1252C73BF0}"/>
              </a:ext>
            </a:extLst>
          </p:cNvPr>
          <p:cNvSpPr/>
          <p:nvPr/>
        </p:nvSpPr>
        <p:spPr>
          <a:xfrm>
            <a:off x="4671103" y="5162173"/>
            <a:ext cx="5023126" cy="1252356"/>
          </a:xfrm>
          <a:custGeom>
            <a:avLst/>
            <a:gdLst/>
            <a:ahLst/>
            <a:cxnLst/>
            <a:rect l="l" t="t" r="r" b="b"/>
            <a:pathLst>
              <a:path w="4586779" h="1777080" extrusionOk="0">
                <a:moveTo>
                  <a:pt x="4080340" y="1760162"/>
                </a:moveTo>
                <a:cubicBezTo>
                  <a:pt x="4080340" y="1760162"/>
                  <a:pt x="3843344" y="1750192"/>
                  <a:pt x="3481205" y="1763636"/>
                </a:cubicBezTo>
                <a:cubicBezTo>
                  <a:pt x="3119067" y="1777080"/>
                  <a:pt x="490924" y="1777080"/>
                  <a:pt x="490924" y="1777080"/>
                </a:cubicBezTo>
                <a:cubicBezTo>
                  <a:pt x="245502" y="1777080"/>
                  <a:pt x="32509" y="1679812"/>
                  <a:pt x="31032" y="1519699"/>
                </a:cubicBezTo>
                <a:cubicBezTo>
                  <a:pt x="31032" y="1519699"/>
                  <a:pt x="0" y="607854"/>
                  <a:pt x="0" y="606979"/>
                </a:cubicBezTo>
                <a:cubicBezTo>
                  <a:pt x="0" y="392820"/>
                  <a:pt x="15517" y="249246"/>
                  <a:pt x="15517" y="249246"/>
                </a:cubicBezTo>
                <a:cubicBezTo>
                  <a:pt x="15518" y="120578"/>
                  <a:pt x="1" y="0"/>
                  <a:pt x="459892" y="8134"/>
                </a:cubicBezTo>
                <a:cubicBezTo>
                  <a:pt x="459892" y="8134"/>
                  <a:pt x="1144663" y="28433"/>
                  <a:pt x="1627778" y="20834"/>
                </a:cubicBezTo>
                <a:cubicBezTo>
                  <a:pt x="2144992" y="12700"/>
                  <a:pt x="4033792" y="0"/>
                  <a:pt x="4033792" y="0"/>
                </a:cubicBezTo>
                <a:cubicBezTo>
                  <a:pt x="4345692" y="0"/>
                  <a:pt x="4579121" y="101069"/>
                  <a:pt x="4571263" y="303616"/>
                </a:cubicBezTo>
                <a:cubicBezTo>
                  <a:pt x="4571263" y="303616"/>
                  <a:pt x="4569268" y="607854"/>
                  <a:pt x="4578024" y="820111"/>
                </a:cubicBezTo>
                <a:cubicBezTo>
                  <a:pt x="4586779" y="1113413"/>
                  <a:pt x="4540231" y="1446484"/>
                  <a:pt x="4540231" y="1446484"/>
                </a:cubicBezTo>
                <a:cubicBezTo>
                  <a:pt x="4537266" y="1626509"/>
                  <a:pt x="4325762" y="1760162"/>
                  <a:pt x="4080340" y="1760162"/>
                </a:cubicBezTo>
                <a:close/>
              </a:path>
            </a:pathLst>
          </a:custGeom>
          <a:solidFill>
            <a:srgbClr val="B7CCE4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latin typeface="UTM Avo" panose="02040603050506020204" pitchFamily="18"/>
            </a:endParaRPr>
          </a:p>
        </p:txBody>
      </p:sp>
      <p:sp>
        <p:nvSpPr>
          <p:cNvPr id="31" name="Google Shape;467;p23">
            <a:extLst>
              <a:ext uri="{FF2B5EF4-FFF2-40B4-BE49-F238E27FC236}">
                <a16:creationId xmlns:a16="http://schemas.microsoft.com/office/drawing/2014/main" id="{9E67803E-53C2-F081-D390-C2789736D7F6}"/>
              </a:ext>
            </a:extLst>
          </p:cNvPr>
          <p:cNvSpPr/>
          <p:nvPr/>
        </p:nvSpPr>
        <p:spPr>
          <a:xfrm>
            <a:off x="5627498" y="2730025"/>
            <a:ext cx="3101953" cy="47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667" dirty="0" err="1">
                <a:latin typeface="UTM Avo" panose="02040603050506020204" pitchFamily="18"/>
              </a:rPr>
              <a:t>Thể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thơ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bốn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chữ</a:t>
            </a:r>
            <a:r>
              <a:rPr lang="en-US" sz="2667" dirty="0">
                <a:latin typeface="UTM Avo" panose="02040603050506020204" pitchFamily="18"/>
              </a:rPr>
              <a:t>.</a:t>
            </a:r>
            <a:endParaRPr sz="2667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32" name="Google Shape;468;p23">
            <a:extLst>
              <a:ext uri="{FF2B5EF4-FFF2-40B4-BE49-F238E27FC236}">
                <a16:creationId xmlns:a16="http://schemas.microsoft.com/office/drawing/2014/main" id="{F06D1806-A357-3A45-9AE1-DAE9AFB5680C}"/>
              </a:ext>
            </a:extLst>
          </p:cNvPr>
          <p:cNvSpPr/>
          <p:nvPr/>
        </p:nvSpPr>
        <p:spPr>
          <a:xfrm>
            <a:off x="4845764" y="4177403"/>
            <a:ext cx="4665422" cy="47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/>
              </a:rPr>
              <a:t>Lời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thơ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giản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dị</a:t>
            </a:r>
            <a:r>
              <a:rPr lang="en-US" sz="2667" dirty="0">
                <a:latin typeface="UTM Avo" panose="02040603050506020204" pitchFamily="18"/>
              </a:rPr>
              <a:t>, </a:t>
            </a:r>
            <a:r>
              <a:rPr lang="en-US" sz="2667" dirty="0" err="1">
                <a:latin typeface="UTM Avo" panose="02040603050506020204" pitchFamily="18"/>
              </a:rPr>
              <a:t>tự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nhiên</a:t>
            </a:r>
            <a:r>
              <a:rPr lang="en-US" sz="2667" dirty="0">
                <a:latin typeface="UTM Avo" panose="02040603050506020204" pitchFamily="18"/>
              </a:rPr>
              <a:t>.</a:t>
            </a:r>
            <a:endParaRPr sz="2667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33" name="Google Shape;469;p23">
            <a:extLst>
              <a:ext uri="{FF2B5EF4-FFF2-40B4-BE49-F238E27FC236}">
                <a16:creationId xmlns:a16="http://schemas.microsoft.com/office/drawing/2014/main" id="{E6C6BD4D-28B8-D6A6-54FB-0DD87633D7CE}"/>
              </a:ext>
            </a:extLst>
          </p:cNvPr>
          <p:cNvSpPr/>
          <p:nvPr/>
        </p:nvSpPr>
        <p:spPr>
          <a:xfrm>
            <a:off x="5162282" y="5552370"/>
            <a:ext cx="3999381" cy="47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667" dirty="0" err="1">
                <a:latin typeface="UTM Avo" panose="02040603050506020204" pitchFamily="18"/>
              </a:rPr>
              <a:t>Hình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ảnh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thơ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gần</a:t>
            </a:r>
            <a:r>
              <a:rPr lang="en-US" sz="2667" dirty="0">
                <a:latin typeface="UTM Avo" panose="02040603050506020204" pitchFamily="18"/>
              </a:rPr>
              <a:t> </a:t>
            </a:r>
            <a:r>
              <a:rPr lang="en-US" sz="2667" dirty="0" err="1">
                <a:latin typeface="UTM Avo" panose="02040603050506020204" pitchFamily="18"/>
              </a:rPr>
              <a:t>gũi</a:t>
            </a:r>
            <a:r>
              <a:rPr lang="en-US" sz="2667" dirty="0">
                <a:latin typeface="UTM Avo" panose="02040603050506020204" pitchFamily="18"/>
              </a:rPr>
              <a:t>.</a:t>
            </a:r>
            <a:endParaRPr sz="2667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34" name="Google Shape;470;p23">
            <a:extLst>
              <a:ext uri="{FF2B5EF4-FFF2-40B4-BE49-F238E27FC236}">
                <a16:creationId xmlns:a16="http://schemas.microsoft.com/office/drawing/2014/main" id="{48601910-45FB-C86B-1688-8057B9B763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24124" y="2411517"/>
            <a:ext cx="1993719" cy="4475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0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31E9C6A-830F-5966-41F2-D71B59B1A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09517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84;p24">
            <a:extLst>
              <a:ext uri="{FF2B5EF4-FFF2-40B4-BE49-F238E27FC236}">
                <a16:creationId xmlns:a16="http://schemas.microsoft.com/office/drawing/2014/main" id="{FB293119-66CF-FB62-96FE-85FD23E1521F}"/>
              </a:ext>
            </a:extLst>
          </p:cNvPr>
          <p:cNvSpPr/>
          <p:nvPr/>
        </p:nvSpPr>
        <p:spPr>
          <a:xfrm>
            <a:off x="2953006" y="1929758"/>
            <a:ext cx="6529197" cy="190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120233" algn="just">
              <a:lnSpc>
                <a:spcPct val="150000"/>
              </a:lnSpc>
            </a:pP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số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tác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giả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dùng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để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khắc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họa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tượng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mẹ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thích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nhất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hình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ảnh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?</a:t>
            </a:r>
            <a:endParaRPr sz="2667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pic>
        <p:nvPicPr>
          <p:cNvPr id="12" name="Google Shape;485;p24">
            <a:extLst>
              <a:ext uri="{FF2B5EF4-FFF2-40B4-BE49-F238E27FC236}">
                <a16:creationId xmlns:a16="http://schemas.microsoft.com/office/drawing/2014/main" id="{7FC75CDC-1380-DF1C-FABB-AB04042AE2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34304" y="4322521"/>
            <a:ext cx="3721805" cy="2535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97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B2F7DEE-E90A-ED1F-859F-9273AC719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109686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:a16="http://schemas.microsoft.com/office/drawing/2014/main" id="{B22CF246-DF0A-3C93-67CC-A3E1BB9DD952}"/>
              </a:ext>
            </a:extLst>
          </p:cNvPr>
          <p:cNvSpPr/>
          <p:nvPr/>
        </p:nvSpPr>
        <p:spPr>
          <a:xfrm>
            <a:off x="1904921" y="1754129"/>
            <a:ext cx="8382158" cy="4392671"/>
          </a:xfrm>
          <a:custGeom>
            <a:avLst/>
            <a:gdLst/>
            <a:ahLst/>
            <a:cxnLst/>
            <a:rect l="l" t="t" r="r" b="b"/>
            <a:pathLst>
              <a:path w="12922113" h="6706749">
                <a:moveTo>
                  <a:pt x="0" y="0"/>
                </a:moveTo>
                <a:lnTo>
                  <a:pt x="12922113" y="0"/>
                </a:lnTo>
                <a:lnTo>
                  <a:pt x="12922113" y="6706749"/>
                </a:lnTo>
                <a:lnTo>
                  <a:pt x="0" y="67067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Google Shape;497;p25">
            <a:extLst>
              <a:ext uri="{FF2B5EF4-FFF2-40B4-BE49-F238E27FC236}">
                <a16:creationId xmlns:a16="http://schemas.microsoft.com/office/drawing/2014/main" id="{D8BAFC30-09D9-0914-BF1C-9A019AD09633}"/>
              </a:ext>
            </a:extLst>
          </p:cNvPr>
          <p:cNvSpPr/>
          <p:nvPr/>
        </p:nvSpPr>
        <p:spPr>
          <a:xfrm>
            <a:off x="2682779" y="2137512"/>
            <a:ext cx="6826442" cy="310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Quan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sát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thân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gia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đình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mình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qua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năm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tháng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thấy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họ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thay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đổi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thế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nào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?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xúc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gì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khi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nhận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ra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thay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đổi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ấy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.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Hãy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đoạn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(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khoảng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6 - 8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dòng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)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nêu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lên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những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nhận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em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sự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thay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đổi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người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UTM Avo" panose="02040603050506020204" pitchFamily="18"/>
              </a:rPr>
              <a:t>thân</a:t>
            </a:r>
            <a:r>
              <a:rPr lang="en-US" sz="22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2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E79F2753-1BCA-45C8-E3F6-892F1372E954}"/>
              </a:ext>
            </a:extLst>
          </p:cNvPr>
          <p:cNvSpPr>
            <a:spLocks noChangeAspect="1"/>
          </p:cNvSpPr>
          <p:nvPr/>
        </p:nvSpPr>
        <p:spPr>
          <a:xfrm flipH="1">
            <a:off x="571118" y="2137512"/>
            <a:ext cx="1917699" cy="4720488"/>
          </a:xfrm>
          <a:custGeom>
            <a:avLst/>
            <a:gdLst/>
            <a:ahLst/>
            <a:cxnLst/>
            <a:rect l="l" t="t" r="r" b="b"/>
            <a:pathLst>
              <a:path w="978588" h="2408831">
                <a:moveTo>
                  <a:pt x="0" y="0"/>
                </a:moveTo>
                <a:lnTo>
                  <a:pt x="978587" y="0"/>
                </a:lnTo>
                <a:lnTo>
                  <a:pt x="978587" y="2408831"/>
                </a:lnTo>
                <a:lnTo>
                  <a:pt x="0" y="24088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1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B06958B4-97F3-0CD4-D9EE-A7B80E629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059" y="3153229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13;p26">
            <a:extLst>
              <a:ext uri="{FF2B5EF4-FFF2-40B4-BE49-F238E27FC236}">
                <a16:creationId xmlns:a16="http://schemas.microsoft.com/office/drawing/2014/main" id="{420D2E4F-2276-59D3-CA86-5E7E3DE25B98}"/>
              </a:ext>
            </a:extLst>
          </p:cNvPr>
          <p:cNvSpPr/>
          <p:nvPr/>
        </p:nvSpPr>
        <p:spPr>
          <a:xfrm rot="5400000">
            <a:off x="6743401" y="-393999"/>
            <a:ext cx="1076180" cy="5553824"/>
          </a:xfrm>
          <a:custGeom>
            <a:avLst/>
            <a:gdLst/>
            <a:ahLst/>
            <a:cxnLst/>
            <a:rect l="l" t="t" r="r" b="b"/>
            <a:pathLst>
              <a:path w="2570532" h="5479751" extrusionOk="0">
                <a:moveTo>
                  <a:pt x="2564839" y="1112592"/>
                </a:moveTo>
                <a:cubicBezTo>
                  <a:pt x="2559147" y="1453591"/>
                  <a:pt x="2550356" y="5034563"/>
                  <a:pt x="2550356" y="5034563"/>
                </a:cubicBezTo>
                <a:cubicBezTo>
                  <a:pt x="2550356" y="5184157"/>
                  <a:pt x="2413790" y="5343258"/>
                  <a:pt x="2211012" y="5343258"/>
                </a:cubicBezTo>
                <a:cubicBezTo>
                  <a:pt x="2211012" y="5343258"/>
                  <a:pt x="1747503" y="5350699"/>
                  <a:pt x="1379264" y="5349948"/>
                </a:cubicBezTo>
                <a:cubicBezTo>
                  <a:pt x="1358627" y="5378554"/>
                  <a:pt x="1338570" y="5405420"/>
                  <a:pt x="1332046" y="5411151"/>
                </a:cubicBezTo>
                <a:cubicBezTo>
                  <a:pt x="1323228" y="5418895"/>
                  <a:pt x="1304780" y="5445056"/>
                  <a:pt x="1291002" y="5465413"/>
                </a:cubicBezTo>
                <a:cubicBezTo>
                  <a:pt x="1282101" y="5478566"/>
                  <a:pt x="1263230" y="5479751"/>
                  <a:pt x="1252736" y="5467828"/>
                </a:cubicBezTo>
                <a:cubicBezTo>
                  <a:pt x="1231200" y="5443364"/>
                  <a:pt x="1199001" y="5405329"/>
                  <a:pt x="1184913" y="5381311"/>
                </a:cubicBezTo>
                <a:cubicBezTo>
                  <a:pt x="1178494" y="5370369"/>
                  <a:pt x="1172538" y="5359169"/>
                  <a:pt x="1167084" y="5348275"/>
                </a:cubicBezTo>
                <a:cubicBezTo>
                  <a:pt x="1137061" y="5347800"/>
                  <a:pt x="1109055" y="5347214"/>
                  <a:pt x="1083678" y="5346500"/>
                </a:cubicBezTo>
                <a:cubicBezTo>
                  <a:pt x="769588" y="5337666"/>
                  <a:pt x="324392" y="5333800"/>
                  <a:pt x="324392" y="5333800"/>
                </a:cubicBezTo>
                <a:cubicBezTo>
                  <a:pt x="25400" y="5343258"/>
                  <a:pt x="49183" y="5233205"/>
                  <a:pt x="22788" y="5053480"/>
                </a:cubicBezTo>
                <a:cubicBezTo>
                  <a:pt x="22788" y="5053480"/>
                  <a:pt x="0" y="4886557"/>
                  <a:pt x="0" y="4637571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 dirty="0">
              <a:latin typeface="UTM Avo" panose="02040603050506020204" pitchFamily="18"/>
            </a:endParaRPr>
          </a:p>
        </p:txBody>
      </p:sp>
      <p:sp>
        <p:nvSpPr>
          <p:cNvPr id="10" name="Google Shape;514;p26">
            <a:extLst>
              <a:ext uri="{FF2B5EF4-FFF2-40B4-BE49-F238E27FC236}">
                <a16:creationId xmlns:a16="http://schemas.microsoft.com/office/drawing/2014/main" id="{FBC5D4FE-B23A-B1D1-F475-A03608F239B2}"/>
              </a:ext>
            </a:extLst>
          </p:cNvPr>
          <p:cNvSpPr/>
          <p:nvPr/>
        </p:nvSpPr>
        <p:spPr>
          <a:xfrm rot="5400000">
            <a:off x="6743399" y="945411"/>
            <a:ext cx="1076181" cy="5553823"/>
          </a:xfrm>
          <a:custGeom>
            <a:avLst/>
            <a:gdLst/>
            <a:ahLst/>
            <a:cxnLst/>
            <a:rect l="l" t="t" r="r" b="b"/>
            <a:pathLst>
              <a:path w="2570532" h="5479751" extrusionOk="0">
                <a:moveTo>
                  <a:pt x="2564839" y="1112592"/>
                </a:moveTo>
                <a:cubicBezTo>
                  <a:pt x="2559147" y="1453591"/>
                  <a:pt x="2550356" y="5034563"/>
                  <a:pt x="2550356" y="5034563"/>
                </a:cubicBezTo>
                <a:cubicBezTo>
                  <a:pt x="2550356" y="5184157"/>
                  <a:pt x="2413790" y="5343258"/>
                  <a:pt x="2211012" y="5343258"/>
                </a:cubicBezTo>
                <a:cubicBezTo>
                  <a:pt x="2211012" y="5343258"/>
                  <a:pt x="1747503" y="5350699"/>
                  <a:pt x="1379264" y="5349948"/>
                </a:cubicBezTo>
                <a:cubicBezTo>
                  <a:pt x="1358627" y="5378554"/>
                  <a:pt x="1338570" y="5405420"/>
                  <a:pt x="1332046" y="5411151"/>
                </a:cubicBezTo>
                <a:cubicBezTo>
                  <a:pt x="1323228" y="5418895"/>
                  <a:pt x="1304780" y="5445056"/>
                  <a:pt x="1291002" y="5465413"/>
                </a:cubicBezTo>
                <a:cubicBezTo>
                  <a:pt x="1282101" y="5478566"/>
                  <a:pt x="1263230" y="5479751"/>
                  <a:pt x="1252736" y="5467828"/>
                </a:cubicBezTo>
                <a:cubicBezTo>
                  <a:pt x="1231200" y="5443364"/>
                  <a:pt x="1199001" y="5405329"/>
                  <a:pt x="1184913" y="5381311"/>
                </a:cubicBezTo>
                <a:cubicBezTo>
                  <a:pt x="1178494" y="5370369"/>
                  <a:pt x="1172538" y="5359169"/>
                  <a:pt x="1167084" y="5348275"/>
                </a:cubicBezTo>
                <a:cubicBezTo>
                  <a:pt x="1137061" y="5347800"/>
                  <a:pt x="1109055" y="5347214"/>
                  <a:pt x="1083678" y="5346500"/>
                </a:cubicBezTo>
                <a:cubicBezTo>
                  <a:pt x="769588" y="5337666"/>
                  <a:pt x="324392" y="5333800"/>
                  <a:pt x="324392" y="5333800"/>
                </a:cubicBezTo>
                <a:cubicBezTo>
                  <a:pt x="25400" y="5343258"/>
                  <a:pt x="49183" y="5233205"/>
                  <a:pt x="22788" y="5053480"/>
                </a:cubicBezTo>
                <a:cubicBezTo>
                  <a:pt x="22788" y="5053480"/>
                  <a:pt x="0" y="4886557"/>
                  <a:pt x="0" y="4637571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latin typeface="UTM Avo" panose="02040603050506020204" pitchFamily="18"/>
            </a:endParaRPr>
          </a:p>
        </p:txBody>
      </p:sp>
      <p:sp>
        <p:nvSpPr>
          <p:cNvPr id="11" name="Google Shape;515;p26">
            <a:extLst>
              <a:ext uri="{FF2B5EF4-FFF2-40B4-BE49-F238E27FC236}">
                <a16:creationId xmlns:a16="http://schemas.microsoft.com/office/drawing/2014/main" id="{4AD05655-0E5D-0699-CA43-5FBD174F3F48}"/>
              </a:ext>
            </a:extLst>
          </p:cNvPr>
          <p:cNvSpPr/>
          <p:nvPr/>
        </p:nvSpPr>
        <p:spPr>
          <a:xfrm rot="5400000">
            <a:off x="6743398" y="2313475"/>
            <a:ext cx="1076181" cy="5553822"/>
          </a:xfrm>
          <a:custGeom>
            <a:avLst/>
            <a:gdLst/>
            <a:ahLst/>
            <a:cxnLst/>
            <a:rect l="l" t="t" r="r" b="b"/>
            <a:pathLst>
              <a:path w="2570532" h="5479751" extrusionOk="0">
                <a:moveTo>
                  <a:pt x="2564839" y="1112592"/>
                </a:moveTo>
                <a:cubicBezTo>
                  <a:pt x="2559147" y="1453591"/>
                  <a:pt x="2550356" y="5034563"/>
                  <a:pt x="2550356" y="5034563"/>
                </a:cubicBezTo>
                <a:cubicBezTo>
                  <a:pt x="2550356" y="5184157"/>
                  <a:pt x="2413790" y="5343258"/>
                  <a:pt x="2211012" y="5343258"/>
                </a:cubicBezTo>
                <a:cubicBezTo>
                  <a:pt x="2211012" y="5343258"/>
                  <a:pt x="1747503" y="5350699"/>
                  <a:pt x="1379264" y="5349948"/>
                </a:cubicBezTo>
                <a:cubicBezTo>
                  <a:pt x="1358627" y="5378554"/>
                  <a:pt x="1338570" y="5405420"/>
                  <a:pt x="1332046" y="5411151"/>
                </a:cubicBezTo>
                <a:cubicBezTo>
                  <a:pt x="1323228" y="5418895"/>
                  <a:pt x="1304780" y="5445056"/>
                  <a:pt x="1291002" y="5465413"/>
                </a:cubicBezTo>
                <a:cubicBezTo>
                  <a:pt x="1282101" y="5478566"/>
                  <a:pt x="1263230" y="5479751"/>
                  <a:pt x="1252736" y="5467828"/>
                </a:cubicBezTo>
                <a:cubicBezTo>
                  <a:pt x="1231200" y="5443364"/>
                  <a:pt x="1199001" y="5405329"/>
                  <a:pt x="1184913" y="5381311"/>
                </a:cubicBezTo>
                <a:cubicBezTo>
                  <a:pt x="1178494" y="5370369"/>
                  <a:pt x="1172538" y="5359169"/>
                  <a:pt x="1167084" y="5348275"/>
                </a:cubicBezTo>
                <a:cubicBezTo>
                  <a:pt x="1137061" y="5347800"/>
                  <a:pt x="1109055" y="5347214"/>
                  <a:pt x="1083678" y="5346500"/>
                </a:cubicBezTo>
                <a:cubicBezTo>
                  <a:pt x="769588" y="5337666"/>
                  <a:pt x="324392" y="5333800"/>
                  <a:pt x="324392" y="5333800"/>
                </a:cubicBezTo>
                <a:cubicBezTo>
                  <a:pt x="25400" y="5343258"/>
                  <a:pt x="49183" y="5233205"/>
                  <a:pt x="22788" y="5053480"/>
                </a:cubicBezTo>
                <a:cubicBezTo>
                  <a:pt x="22788" y="5053480"/>
                  <a:pt x="0" y="4886557"/>
                  <a:pt x="0" y="4637571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latin typeface="UTM Avo" panose="02040603050506020204" pitchFamily="18"/>
            </a:endParaRPr>
          </a:p>
        </p:txBody>
      </p:sp>
      <p:sp>
        <p:nvSpPr>
          <p:cNvPr id="13" name="Google Shape;517;p26">
            <a:extLst>
              <a:ext uri="{FF2B5EF4-FFF2-40B4-BE49-F238E27FC236}">
                <a16:creationId xmlns:a16="http://schemas.microsoft.com/office/drawing/2014/main" id="{3178E17C-C033-32BD-4C3C-E350216D812C}"/>
              </a:ext>
            </a:extLst>
          </p:cNvPr>
          <p:cNvSpPr/>
          <p:nvPr/>
        </p:nvSpPr>
        <p:spPr>
          <a:xfrm>
            <a:off x="5265817" y="2108051"/>
            <a:ext cx="4336847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800" dirty="0" err="1">
                <a:latin typeface="UTM Avo" panose="02040603050506020204" pitchFamily="18"/>
              </a:rPr>
              <a:t>Ôn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lại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kiến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thức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đã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học</a:t>
            </a:r>
            <a:endParaRPr sz="28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4" name="Google Shape;518;p26">
            <a:extLst>
              <a:ext uri="{FF2B5EF4-FFF2-40B4-BE49-F238E27FC236}">
                <a16:creationId xmlns:a16="http://schemas.microsoft.com/office/drawing/2014/main" id="{A876C10B-8285-B456-42BE-B803E979E80F}"/>
              </a:ext>
            </a:extLst>
          </p:cNvPr>
          <p:cNvSpPr/>
          <p:nvPr/>
        </p:nvSpPr>
        <p:spPr>
          <a:xfrm>
            <a:off x="4932342" y="3476114"/>
            <a:ext cx="6610600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/>
            <a:r>
              <a:rPr lang="en-US" sz="2800" dirty="0" err="1">
                <a:latin typeface="UTM Avo" panose="02040603050506020204" pitchFamily="18"/>
              </a:rPr>
              <a:t>Học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thuộc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lòng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bài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thơ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Mẹ</a:t>
            </a:r>
            <a:endParaRPr sz="28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5" name="Google Shape;519;p26">
            <a:extLst>
              <a:ext uri="{FF2B5EF4-FFF2-40B4-BE49-F238E27FC236}">
                <a16:creationId xmlns:a16="http://schemas.microsoft.com/office/drawing/2014/main" id="{64A99CB8-FFD1-ED65-7E3D-903C81E0E9A3}"/>
              </a:ext>
            </a:extLst>
          </p:cNvPr>
          <p:cNvSpPr/>
          <p:nvPr/>
        </p:nvSpPr>
        <p:spPr>
          <a:xfrm>
            <a:off x="5199041" y="4779544"/>
            <a:ext cx="4978400" cy="621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800" dirty="0" err="1">
                <a:latin typeface="UTM Avo" panose="02040603050506020204" pitchFamily="18"/>
              </a:rPr>
              <a:t>Soạn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trước</a:t>
            </a:r>
            <a:r>
              <a:rPr lang="en-US" sz="2800" dirty="0">
                <a:latin typeface="UTM Avo" panose="02040603050506020204" pitchFamily="18"/>
              </a:rPr>
              <a:t> </a:t>
            </a:r>
            <a:r>
              <a:rPr lang="en-US" sz="2800" dirty="0" err="1">
                <a:latin typeface="UTM Avo" panose="02040603050506020204" pitchFamily="18"/>
              </a:rPr>
              <a:t>bài</a:t>
            </a:r>
            <a:r>
              <a:rPr lang="en-US" sz="2800" dirty="0">
                <a:latin typeface="UTM Avo" panose="02040603050506020204" pitchFamily="18"/>
              </a:rPr>
              <a:t>: </a:t>
            </a:r>
            <a:r>
              <a:rPr lang="en-US" sz="2800" b="1" dirty="0" err="1">
                <a:latin typeface="UTM Avo" panose="02040603050506020204" pitchFamily="18"/>
              </a:rPr>
              <a:t>Ông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đồ</a:t>
            </a:r>
            <a:endParaRPr sz="2800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0AA450E-1565-2108-CE18-7288DA6DAE66}"/>
              </a:ext>
            </a:extLst>
          </p:cNvPr>
          <p:cNvSpPr>
            <a:spLocks noChangeAspect="1"/>
          </p:cNvSpPr>
          <p:nvPr/>
        </p:nvSpPr>
        <p:spPr>
          <a:xfrm>
            <a:off x="-579453" y="2992302"/>
            <a:ext cx="6376410" cy="3865698"/>
          </a:xfrm>
          <a:custGeom>
            <a:avLst/>
            <a:gdLst/>
            <a:ahLst/>
            <a:cxnLst/>
            <a:rect l="l" t="t" r="r" b="b"/>
            <a:pathLst>
              <a:path w="8838599" h="5358400">
                <a:moveTo>
                  <a:pt x="0" y="0"/>
                </a:moveTo>
                <a:lnTo>
                  <a:pt x="8838599" y="0"/>
                </a:lnTo>
                <a:lnTo>
                  <a:pt x="8838599" y="5358401"/>
                </a:lnTo>
                <a:lnTo>
                  <a:pt x="0" y="53584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1360</Words>
  <Application>Microsoft Office PowerPoint</Application>
  <PresentationFormat>Widescreen</PresentationFormat>
  <Paragraphs>98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Noto Sans Symbols</vt:lpstr>
      <vt:lpstr>Calibri Light</vt:lpstr>
      <vt:lpstr>Calibri</vt:lpstr>
      <vt:lpstr>Wingdings</vt:lpstr>
      <vt:lpstr>UTM Avo</vt:lpstr>
      <vt:lpstr>Arial</vt:lpstr>
      <vt:lpstr>2_Office Theme</vt:lpstr>
      <vt:lpstr>Office Theme</vt:lpstr>
      <vt:lpstr>Bài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OnePercent</cp:lastModifiedBy>
  <cp:revision>30</cp:revision>
  <dcterms:created xsi:type="dcterms:W3CDTF">2023-10-19T01:39:18Z</dcterms:created>
  <dcterms:modified xsi:type="dcterms:W3CDTF">2023-12-22T08:07:30Z</dcterms:modified>
</cp:coreProperties>
</file>