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396" r:id="rId6"/>
    <p:sldId id="355" r:id="rId7"/>
    <p:sldId id="288" r:id="rId8"/>
    <p:sldId id="415" r:id="rId9"/>
    <p:sldId id="416" r:id="rId10"/>
    <p:sldId id="417" r:id="rId11"/>
    <p:sldId id="418" r:id="rId12"/>
    <p:sldId id="419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269" r:id="rId21"/>
    <p:sldId id="369" r:id="rId22"/>
    <p:sldId id="272" r:id="rId23"/>
    <p:sldId id="273" r:id="rId24"/>
    <p:sldId id="275" r:id="rId25"/>
    <p:sldId id="287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3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B7AE"/>
    <a:srgbClr val="E1DBD5"/>
    <a:srgbClr val="E9FFFF"/>
    <a:srgbClr val="8AAFC7"/>
    <a:srgbClr val="E4EDF2"/>
    <a:srgbClr val="E9F5FF"/>
    <a:srgbClr val="FFFAF7"/>
    <a:srgbClr val="000000"/>
    <a:srgbClr val="B7DAF2"/>
    <a:srgbClr val="C4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2997" autoAdjust="0"/>
  </p:normalViewPr>
  <p:slideViewPr>
    <p:cSldViewPr snapToGrid="0">
      <p:cViewPr varScale="1">
        <p:scale>
          <a:sx n="77" d="100"/>
          <a:sy n="77" d="100"/>
        </p:scale>
        <p:origin x="114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73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97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031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861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63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5247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475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2407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882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9651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4316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7598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0817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2087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3719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0916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1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1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7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23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45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5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5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5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CC36CB-3CD1-E900-A4AB-FDA85CA6FFA9}"/>
              </a:ext>
            </a:extLst>
          </p:cNvPr>
          <p:cNvSpPr txBox="1"/>
          <p:nvPr/>
        </p:nvSpPr>
        <p:spPr>
          <a:xfrm>
            <a:off x="0" y="2849482"/>
            <a:ext cx="12192000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 mở đầu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-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 1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8B1F4D-D623-B30F-9CC5-177CA9EF0E11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3102E8F-BDBF-E9C2-0866-096620B43CA4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EB6C22E6-C3AA-7DBC-2F13-4F0BCFC918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58F7A0-785D-D3F7-12DB-7FF2A466726A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3;p2">
            <a:extLst>
              <a:ext uri="{FF2B5EF4-FFF2-40B4-BE49-F238E27FC236}">
                <a16:creationId xmlns:a16="http://schemas.microsoft.com/office/drawing/2014/main" id="{7D2745C4-5CAC-0507-C92D-BDF6BAD821EA}"/>
              </a:ext>
            </a:extLst>
          </p:cNvPr>
          <p:cNvSpPr/>
          <p:nvPr/>
        </p:nvSpPr>
        <p:spPr>
          <a:xfrm>
            <a:off x="4359193" y="1859044"/>
            <a:ext cx="6119622" cy="1670341"/>
          </a:xfrm>
          <a:prstGeom prst="wedgeRoundRectCallout">
            <a:avLst>
              <a:gd name="adj1" fmla="val -62817"/>
              <a:gd name="adj2" fmla="val 39285"/>
              <a:gd name="adj3" fmla="val 16667"/>
            </a:avLst>
          </a:prstGeom>
          <a:solidFill>
            <a:srgbClr val="C0504D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Em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đã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có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cuốn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sách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Ngữ</a:t>
            </a:r>
            <a:r>
              <a:rPr lang="en-US" sz="2400" i="1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văn</a:t>
            </a:r>
            <a:r>
              <a:rPr lang="en-US" sz="2400" i="1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7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chưa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? </a:t>
            </a:r>
            <a:endParaRPr sz="24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104;p2">
            <a:extLst>
              <a:ext uri="{FF2B5EF4-FFF2-40B4-BE49-F238E27FC236}">
                <a16:creationId xmlns:a16="http://schemas.microsoft.com/office/drawing/2014/main" id="{3258E935-7B77-5066-7400-604DBD6F2F2C}"/>
              </a:ext>
            </a:extLst>
          </p:cNvPr>
          <p:cNvSpPr/>
          <p:nvPr/>
        </p:nvSpPr>
        <p:spPr>
          <a:xfrm>
            <a:off x="4359193" y="3578776"/>
            <a:ext cx="6119622" cy="1670341"/>
          </a:xfrm>
          <a:prstGeom prst="wedgeRoundRectCallout">
            <a:avLst>
              <a:gd name="adj1" fmla="val -64275"/>
              <a:gd name="adj2" fmla="val -12801"/>
              <a:gd name="adj3" fmla="val 16667"/>
            </a:avLst>
          </a:prstGeom>
          <a:solidFill>
            <a:srgbClr val="C0504D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So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cuốn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sách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Ngữ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văn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6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đã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thấy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cuốn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sách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năm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nay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gì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khác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biệt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không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  <a:endParaRPr kumimoji="0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Google Shape;105;p2">
            <a:extLst>
              <a:ext uri="{FF2B5EF4-FFF2-40B4-BE49-F238E27FC236}">
                <a16:creationId xmlns:a16="http://schemas.microsoft.com/office/drawing/2014/main" id="{9BB11A43-9CA9-9E5E-BA55-BCCC8FB59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548407" y="3281677"/>
            <a:ext cx="3073401" cy="3576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5;p3" descr="Sách giáo khoa Ngữ văn 7 Cánh Diều">
            <a:extLst>
              <a:ext uri="{FF2B5EF4-FFF2-40B4-BE49-F238E27FC236}">
                <a16:creationId xmlns:a16="http://schemas.microsoft.com/office/drawing/2014/main" id="{EA9CCBA6-4CFA-8C07-4F31-C2C5227269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12965" y="1831689"/>
            <a:ext cx="3666152" cy="486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2917E3-92FD-349F-45C7-AAC8F611E3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0" t="998" r="-1"/>
          <a:stretch/>
        </p:blipFill>
        <p:spPr>
          <a:xfrm>
            <a:off x="2000031" y="1854064"/>
            <a:ext cx="3475859" cy="484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0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DE5B111-1F6B-4F9E-90F0-AC8B7843315D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1A4F7333-F27D-D2EA-C482-6F22DAA76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FA021B-E25E-6D04-2C0C-2BB7EC20697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930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5;p6">
            <a:extLst>
              <a:ext uri="{FF2B5EF4-FFF2-40B4-BE49-F238E27FC236}">
                <a16:creationId xmlns:a16="http://schemas.microsoft.com/office/drawing/2014/main" id="{D275E693-E041-1E87-5D56-E5F898BBB0DC}"/>
              </a:ext>
            </a:extLst>
          </p:cNvPr>
          <p:cNvSpPr txBox="1"/>
          <p:nvPr/>
        </p:nvSpPr>
        <p:spPr>
          <a:xfrm>
            <a:off x="1542697" y="3088215"/>
            <a:ext cx="8891622" cy="176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1. Ý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nghĩa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việc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quen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err="1">
                <a:solidFill>
                  <a:schemeClr val="tx1"/>
                </a:solidFill>
                <a:latin typeface="UTM Avo" panose="02040603050506020204" pitchFamily="18" charset="0"/>
              </a:rPr>
              <a:t>sách</a:t>
            </a:r>
            <a:r>
              <a:rPr lang="en-US" sz="4400" b="1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i="1">
                <a:solidFill>
                  <a:schemeClr val="tx1"/>
                </a:solidFill>
                <a:latin typeface="UTM Avo" panose="02040603050506020204" pitchFamily="18" charset="0"/>
              </a:rPr>
              <a:t>Ngữ </a:t>
            </a:r>
            <a:r>
              <a:rPr lang="en-US" sz="4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4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7</a:t>
            </a:r>
            <a:endParaRPr sz="4400" b="1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Google Shape;136;p6">
            <a:extLst>
              <a:ext uri="{FF2B5EF4-FFF2-40B4-BE49-F238E27FC236}">
                <a16:creationId xmlns:a16="http://schemas.microsoft.com/office/drawing/2014/main" id="{899AB661-734A-01D1-1E4B-92A2FFB638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986520" y="4419600"/>
            <a:ext cx="2895599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37;p6" descr="https://o.remove.bg/downloads/5154aad7-3c07-49f9-8259-da2c05e170e9/image-removebg-preview.png">
            <a:extLst>
              <a:ext uri="{FF2B5EF4-FFF2-40B4-BE49-F238E27FC236}">
                <a16:creationId xmlns:a16="http://schemas.microsoft.com/office/drawing/2014/main" id="{581212DE-5312-AE94-A609-EF91E5AD149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659" y="2120402"/>
            <a:ext cx="1332041" cy="108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92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3;p7">
            <a:extLst>
              <a:ext uri="{FF2B5EF4-FFF2-40B4-BE49-F238E27FC236}">
                <a16:creationId xmlns:a16="http://schemas.microsoft.com/office/drawing/2014/main" id="{9CF3B15C-6891-31B8-E9B9-0687A17A20F9}"/>
              </a:ext>
            </a:extLst>
          </p:cNvPr>
          <p:cNvSpPr txBox="1"/>
          <p:nvPr/>
        </p:nvSpPr>
        <p:spPr>
          <a:xfrm>
            <a:off x="1205325" y="1810582"/>
            <a:ext cx="9354116" cy="172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Ngữ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văn</a:t>
            </a:r>
            <a:r>
              <a:rPr lang="en-US" sz="2400" i="1" dirty="0">
                <a:latin typeface="UTM Avo" panose="02040603050506020204" pitchFamily="18" charset="0"/>
              </a:rPr>
              <a:t> 7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</a:rPr>
              <a:t>Theo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chúng</a:t>
            </a:r>
            <a:r>
              <a:rPr lang="en-US" sz="2400" dirty="0">
                <a:latin typeface="UTM Avo" panose="02040603050506020204" pitchFamily="18" charset="0"/>
              </a:rPr>
              <a:t> ta </a:t>
            </a:r>
            <a:r>
              <a:rPr lang="en-US" sz="2400" dirty="0" err="1">
                <a:latin typeface="UTM Avo" panose="02040603050506020204" pitchFamily="18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quen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này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quen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5" name="Google Shape;145;p7" descr="Sách giáo khoa Ngữ văn 7 Cánh Diều">
            <a:extLst>
              <a:ext uri="{FF2B5EF4-FFF2-40B4-BE49-F238E27FC236}">
                <a16:creationId xmlns:a16="http://schemas.microsoft.com/office/drawing/2014/main" id="{7E1DE48D-0C47-5E05-236B-C0145C2D8E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0539" y="3793786"/>
            <a:ext cx="2014438" cy="2825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oogle Shape;146;p7" descr="Sách giáo khoa Ngữ văn 7 Cánh Diều">
            <a:extLst>
              <a:ext uri="{FF2B5EF4-FFF2-40B4-BE49-F238E27FC236}">
                <a16:creationId xmlns:a16="http://schemas.microsoft.com/office/drawing/2014/main" id="{F132BC15-990F-8793-F91E-98C7A02781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677" y="3793786"/>
            <a:ext cx="2014438" cy="2825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Google Shape;148;p7">
            <a:extLst>
              <a:ext uri="{FF2B5EF4-FFF2-40B4-BE49-F238E27FC236}">
                <a16:creationId xmlns:a16="http://schemas.microsoft.com/office/drawing/2014/main" id="{EBA16E02-1B2B-AC9E-3157-7329AB73D4A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92449" y="706737"/>
            <a:ext cx="1624585" cy="1627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94A9AB-0B1D-2DA0-E564-986A5FCE456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42" b="2902"/>
          <a:stretch/>
        </p:blipFill>
        <p:spPr>
          <a:xfrm>
            <a:off x="8906394" y="3793786"/>
            <a:ext cx="2458136" cy="287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2B8880-0F02-E221-2352-B5710DA67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8295" y="3793786"/>
            <a:ext cx="2409519" cy="2881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03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56;p8">
            <a:extLst>
              <a:ext uri="{FF2B5EF4-FFF2-40B4-BE49-F238E27FC236}">
                <a16:creationId xmlns:a16="http://schemas.microsoft.com/office/drawing/2014/main" id="{6CB9EEDC-9C33-457C-9623-2575CB1106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8852568">
            <a:off x="956500" y="1999153"/>
            <a:ext cx="1179590" cy="1117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7;p8">
            <a:extLst>
              <a:ext uri="{FF2B5EF4-FFF2-40B4-BE49-F238E27FC236}">
                <a16:creationId xmlns:a16="http://schemas.microsoft.com/office/drawing/2014/main" id="{1BBD65F3-B3C5-2686-639A-4E253E7C207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66400" y="4910525"/>
            <a:ext cx="1287658" cy="15230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8;p8">
            <a:extLst>
              <a:ext uri="{FF2B5EF4-FFF2-40B4-BE49-F238E27FC236}">
                <a16:creationId xmlns:a16="http://schemas.microsoft.com/office/drawing/2014/main" id="{32141B0B-8A6A-9FB7-1601-CC98EAF86379}"/>
              </a:ext>
            </a:extLst>
          </p:cNvPr>
          <p:cNvSpPr/>
          <p:nvPr/>
        </p:nvSpPr>
        <p:spPr>
          <a:xfrm>
            <a:off x="2335925" y="2717147"/>
            <a:ext cx="5845503" cy="10150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Bìa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vừa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xuôi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vừa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Google Shape;159;p8">
            <a:extLst>
              <a:ext uri="{FF2B5EF4-FFF2-40B4-BE49-F238E27FC236}">
                <a16:creationId xmlns:a16="http://schemas.microsoft.com/office/drawing/2014/main" id="{100D3CFB-0803-5437-F443-E0CE899E2771}"/>
              </a:ext>
            </a:extLst>
          </p:cNvPr>
          <p:cNvSpPr/>
          <p:nvPr/>
        </p:nvSpPr>
        <p:spPr>
          <a:xfrm>
            <a:off x="2335925" y="3929621"/>
            <a:ext cx="5845503" cy="10150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dung có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Nam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ngoài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Google Shape;160;p8">
            <a:extLst>
              <a:ext uri="{FF2B5EF4-FFF2-40B4-BE49-F238E27FC236}">
                <a16:creationId xmlns:a16="http://schemas.microsoft.com/office/drawing/2014/main" id="{E7B44314-44DA-C662-4733-52FDAC8A6A02}"/>
              </a:ext>
            </a:extLst>
          </p:cNvPr>
          <p:cNvSpPr/>
          <p:nvPr/>
        </p:nvSpPr>
        <p:spPr>
          <a:xfrm>
            <a:off x="2335925" y="5139014"/>
            <a:ext cx="5845503" cy="10150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1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trung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2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trung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sz="5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Google Shape;161;p8">
            <a:extLst>
              <a:ext uri="{FF2B5EF4-FFF2-40B4-BE49-F238E27FC236}">
                <a16:creationId xmlns:a16="http://schemas.microsoft.com/office/drawing/2014/main" id="{97C727E3-54F1-C023-D653-5CF0DC3C7C5A}"/>
              </a:ext>
            </a:extLst>
          </p:cNvPr>
          <p:cNvSpPr txBox="1"/>
          <p:nvPr/>
        </p:nvSpPr>
        <p:spPr>
          <a:xfrm>
            <a:off x="4569499" y="1908636"/>
            <a:ext cx="305300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Nhận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xét</a:t>
            </a:r>
            <a:endParaRPr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Google Shape;162;p8">
            <a:extLst>
              <a:ext uri="{FF2B5EF4-FFF2-40B4-BE49-F238E27FC236}">
                <a16:creationId xmlns:a16="http://schemas.microsoft.com/office/drawing/2014/main" id="{E068D647-A704-8424-7DF7-B0A42DC50C92}"/>
              </a:ext>
            </a:extLst>
          </p:cNvPr>
          <p:cNvSpPr/>
          <p:nvPr/>
        </p:nvSpPr>
        <p:spPr>
          <a:xfrm>
            <a:off x="8270023" y="2624446"/>
            <a:ext cx="609600" cy="3624233"/>
          </a:xfrm>
          <a:prstGeom prst="rightBrace">
            <a:avLst>
              <a:gd name="adj1" fmla="val 41092"/>
              <a:gd name="adj2" fmla="val 50000"/>
            </a:avLst>
          </a:prstGeom>
          <a:noFill/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63;p8">
            <a:extLst>
              <a:ext uri="{FF2B5EF4-FFF2-40B4-BE49-F238E27FC236}">
                <a16:creationId xmlns:a16="http://schemas.microsoft.com/office/drawing/2014/main" id="{BB9E369D-9DED-D446-A081-4537BCC137D1}"/>
              </a:ext>
            </a:extLst>
          </p:cNvPr>
          <p:cNvSpPr/>
          <p:nvPr/>
        </p:nvSpPr>
        <p:spPr>
          <a:xfrm>
            <a:off x="8841085" y="3962599"/>
            <a:ext cx="2264242" cy="94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Tính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hòa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cân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đối</a:t>
            </a:r>
            <a:endParaRPr sz="24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3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5;p6">
            <a:extLst>
              <a:ext uri="{FF2B5EF4-FFF2-40B4-BE49-F238E27FC236}">
                <a16:creationId xmlns:a16="http://schemas.microsoft.com/office/drawing/2014/main" id="{D275E693-E041-1E87-5D56-E5F898BBB0DC}"/>
              </a:ext>
            </a:extLst>
          </p:cNvPr>
          <p:cNvSpPr txBox="1"/>
          <p:nvPr/>
        </p:nvSpPr>
        <p:spPr>
          <a:xfrm>
            <a:off x="1931578" y="3199418"/>
            <a:ext cx="8891622" cy="880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2.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Nội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dung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sách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Ngữ</a:t>
            </a:r>
            <a:r>
              <a:rPr lang="en-US" sz="4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4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7</a:t>
            </a:r>
          </a:p>
        </p:txBody>
      </p:sp>
      <p:pic>
        <p:nvPicPr>
          <p:cNvPr id="5" name="Google Shape;171;p9">
            <a:extLst>
              <a:ext uri="{FF2B5EF4-FFF2-40B4-BE49-F238E27FC236}">
                <a16:creationId xmlns:a16="http://schemas.microsoft.com/office/drawing/2014/main" id="{18F0212E-B1C0-A9E3-3D56-5441FBE59F3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296124"/>
            <a:ext cx="4013200" cy="2217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2;p9">
            <a:extLst>
              <a:ext uri="{FF2B5EF4-FFF2-40B4-BE49-F238E27FC236}">
                <a16:creationId xmlns:a16="http://schemas.microsoft.com/office/drawing/2014/main" id="{2A5C64E9-FFCB-8CF0-FE39-4C84D182B5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9992036" y="1360829"/>
            <a:ext cx="1662329" cy="1417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58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8;p10">
            <a:extLst>
              <a:ext uri="{FF2B5EF4-FFF2-40B4-BE49-F238E27FC236}">
                <a16:creationId xmlns:a16="http://schemas.microsoft.com/office/drawing/2014/main" id="{3C10A9C0-51FA-DB59-80F5-66B548CC6A55}"/>
              </a:ext>
            </a:extLst>
          </p:cNvPr>
          <p:cNvSpPr/>
          <p:nvPr/>
        </p:nvSpPr>
        <p:spPr>
          <a:xfrm>
            <a:off x="4469191" y="2595619"/>
            <a:ext cx="3287486" cy="104529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</a:rPr>
              <a:t>Nội dung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7" name="Google Shape;180;p10">
            <a:extLst>
              <a:ext uri="{FF2B5EF4-FFF2-40B4-BE49-F238E27FC236}">
                <a16:creationId xmlns:a16="http://schemas.microsoft.com/office/drawing/2014/main" id="{1BFBF5BB-7CAC-912E-EE04-C90FA2B6C65F}"/>
              </a:ext>
            </a:extLst>
          </p:cNvPr>
          <p:cNvSpPr/>
          <p:nvPr/>
        </p:nvSpPr>
        <p:spPr>
          <a:xfrm>
            <a:off x="220134" y="5230752"/>
            <a:ext cx="3759200" cy="10452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-US" sz="2800">
                <a:latin typeface="UTM Avo" panose="02040603050506020204" pitchFamily="18" charset="0"/>
              </a:rPr>
              <a:t>Học đọc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Google Shape;182;p10">
            <a:extLst>
              <a:ext uri="{FF2B5EF4-FFF2-40B4-BE49-F238E27FC236}">
                <a16:creationId xmlns:a16="http://schemas.microsoft.com/office/drawing/2014/main" id="{151AE012-BF25-06CD-57AC-EA276E23A38A}"/>
              </a:ext>
            </a:extLst>
          </p:cNvPr>
          <p:cNvSpPr/>
          <p:nvPr/>
        </p:nvSpPr>
        <p:spPr>
          <a:xfrm>
            <a:off x="4233334" y="5221087"/>
            <a:ext cx="3759200" cy="10452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-US" sz="2800">
                <a:latin typeface="UTM Avo" panose="02040603050506020204" pitchFamily="18" charset="0"/>
              </a:rPr>
              <a:t>Học viết</a:t>
            </a:r>
            <a:endParaRPr lang="en-US" sz="2800" dirty="0" err="1">
              <a:latin typeface="UTM Avo" panose="02040603050506020204" pitchFamily="18" charset="0"/>
            </a:endParaRPr>
          </a:p>
        </p:txBody>
      </p:sp>
      <p:sp>
        <p:nvSpPr>
          <p:cNvPr id="10" name="Google Shape;183;p10">
            <a:extLst>
              <a:ext uri="{FF2B5EF4-FFF2-40B4-BE49-F238E27FC236}">
                <a16:creationId xmlns:a16="http://schemas.microsoft.com/office/drawing/2014/main" id="{D3007B27-6191-8970-4FAC-484200432DDD}"/>
              </a:ext>
            </a:extLst>
          </p:cNvPr>
          <p:cNvSpPr/>
          <p:nvPr/>
        </p:nvSpPr>
        <p:spPr>
          <a:xfrm>
            <a:off x="8246534" y="5230752"/>
            <a:ext cx="3759200" cy="10452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n-US" sz="2800" dirty="0" err="1">
                <a:latin typeface="UTM Avo" panose="020406030505060202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nói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nghe</a:t>
            </a:r>
            <a:endParaRPr lang="en-US" sz="2800" dirty="0">
              <a:latin typeface="UTM Avo" panose="02040603050506020204" pitchFamily="18" charset="0"/>
            </a:endParaRPr>
          </a:p>
        </p:txBody>
      </p:sp>
      <p:cxnSp>
        <p:nvCxnSpPr>
          <p:cNvPr id="13" name="Google Shape;186;p10">
            <a:extLst>
              <a:ext uri="{FF2B5EF4-FFF2-40B4-BE49-F238E27FC236}">
                <a16:creationId xmlns:a16="http://schemas.microsoft.com/office/drawing/2014/main" id="{9C0A1311-7C8C-2940-224C-473183D4718A}"/>
              </a:ext>
            </a:extLst>
          </p:cNvPr>
          <p:cNvCxnSpPr>
            <a:cxnSpLocks/>
            <a:stCxn id="3" idx="2"/>
            <a:endCxn id="7" idx="0"/>
          </p:cNvCxnSpPr>
          <p:nvPr/>
        </p:nvCxnSpPr>
        <p:spPr>
          <a:xfrm flipH="1">
            <a:off x="2099734" y="3640912"/>
            <a:ext cx="4013200" cy="158984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" name="Google Shape;187;p10">
            <a:extLst>
              <a:ext uri="{FF2B5EF4-FFF2-40B4-BE49-F238E27FC236}">
                <a16:creationId xmlns:a16="http://schemas.microsoft.com/office/drawing/2014/main" id="{F4C1B0EF-C499-7BD0-8791-05F8095CC33B}"/>
              </a:ext>
            </a:extLst>
          </p:cNvPr>
          <p:cNvCxnSpPr>
            <a:cxnSpLocks/>
            <a:stCxn id="3" idx="2"/>
            <a:endCxn id="9" idx="0"/>
          </p:cNvCxnSpPr>
          <p:nvPr/>
        </p:nvCxnSpPr>
        <p:spPr>
          <a:xfrm>
            <a:off x="6112934" y="3640912"/>
            <a:ext cx="0" cy="1580175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" name="Google Shape;188;p10">
            <a:extLst>
              <a:ext uri="{FF2B5EF4-FFF2-40B4-BE49-F238E27FC236}">
                <a16:creationId xmlns:a16="http://schemas.microsoft.com/office/drawing/2014/main" id="{161F8172-7BA4-8B8F-0F5A-02D4888702B0}"/>
              </a:ext>
            </a:extLst>
          </p:cNvPr>
          <p:cNvCxnSpPr>
            <a:cxnSpLocks/>
            <a:stCxn id="3" idx="2"/>
            <a:endCxn id="10" idx="0"/>
          </p:cNvCxnSpPr>
          <p:nvPr/>
        </p:nvCxnSpPr>
        <p:spPr>
          <a:xfrm>
            <a:off x="6112934" y="3640912"/>
            <a:ext cx="4013200" cy="158984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6" name="Google Shape;189;p10">
            <a:extLst>
              <a:ext uri="{FF2B5EF4-FFF2-40B4-BE49-F238E27FC236}">
                <a16:creationId xmlns:a16="http://schemas.microsoft.com/office/drawing/2014/main" id="{385A2CF9-9F60-1F7A-3086-3B81DBAF99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613044">
            <a:off x="1676139" y="3286686"/>
            <a:ext cx="2043793" cy="1620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90;p10">
            <a:extLst>
              <a:ext uri="{FF2B5EF4-FFF2-40B4-BE49-F238E27FC236}">
                <a16:creationId xmlns:a16="http://schemas.microsoft.com/office/drawing/2014/main" id="{F996D204-95F3-9FE7-7D41-7EDF0B29C4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348435">
            <a:off x="9975016" y="3544739"/>
            <a:ext cx="2036695" cy="134792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91;p10">
            <a:extLst>
              <a:ext uri="{FF2B5EF4-FFF2-40B4-BE49-F238E27FC236}">
                <a16:creationId xmlns:a16="http://schemas.microsoft.com/office/drawing/2014/main" id="{7F870D00-F876-BF3D-8477-176E8F920EA6}"/>
              </a:ext>
            </a:extLst>
          </p:cNvPr>
          <p:cNvSpPr/>
          <p:nvPr/>
        </p:nvSpPr>
        <p:spPr>
          <a:xfrm>
            <a:off x="315464" y="1760710"/>
            <a:ext cx="11561071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FFFFFF"/>
              </a:buClr>
              <a:buSzPts val="4200"/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Quyển sách này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err="1">
                <a:solidFill>
                  <a:schemeClr val="tx1"/>
                </a:solidFill>
                <a:latin typeface="UTM Avo" panose="02040603050506020204" pitchFamily="18" charset="0"/>
              </a:rPr>
              <a:t>cung</a:t>
            </a: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 cấp cho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người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nội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lớn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nào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? </a:t>
            </a:r>
            <a:endParaRPr sz="5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4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8;p11">
            <a:extLst>
              <a:ext uri="{FF2B5EF4-FFF2-40B4-BE49-F238E27FC236}">
                <a16:creationId xmlns:a16="http://schemas.microsoft.com/office/drawing/2014/main" id="{03870683-C068-7023-D395-93DBDA963A2F}"/>
              </a:ext>
            </a:extLst>
          </p:cNvPr>
          <p:cNvSpPr/>
          <p:nvPr/>
        </p:nvSpPr>
        <p:spPr>
          <a:xfrm>
            <a:off x="6295697" y="2633030"/>
            <a:ext cx="5232400" cy="4001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a. Đọc hiểu văn bản văn học</a:t>
            </a:r>
            <a:endParaRPr sz="2400" b="1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81019" indent="-381019">
              <a:lnSpc>
                <a:spcPct val="150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Đọc hiểu văn bản truyện</a:t>
            </a:r>
            <a:endParaRPr sz="240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81019" indent="-381019">
              <a:lnSpc>
                <a:spcPct val="150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Đọc hiểu văn bản thơ</a:t>
            </a:r>
            <a:endParaRPr sz="240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81019" indent="-381019">
              <a:lnSpc>
                <a:spcPct val="150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Đọc hiểu văn bản kí</a:t>
            </a:r>
            <a:endParaRPr sz="240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b. Đọc hiểu văn bản nghị luận</a:t>
            </a:r>
            <a:endParaRPr sz="2400" b="1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c. Đọc hiểu văn bản thông tin</a:t>
            </a:r>
            <a:endParaRPr sz="50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d. Thực hành tiếng Việt</a:t>
            </a:r>
            <a:endParaRPr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Google Shape;199;p11">
            <a:extLst>
              <a:ext uri="{FF2B5EF4-FFF2-40B4-BE49-F238E27FC236}">
                <a16:creationId xmlns:a16="http://schemas.microsoft.com/office/drawing/2014/main" id="{863B9073-B3DF-6333-D38E-C87CD906C4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4831" y="2442804"/>
            <a:ext cx="4609094" cy="46090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0;p11">
            <a:extLst>
              <a:ext uri="{FF2B5EF4-FFF2-40B4-BE49-F238E27FC236}">
                <a16:creationId xmlns:a16="http://schemas.microsoft.com/office/drawing/2014/main" id="{853B662F-DC4D-D1FF-F0B9-30161E1FAD23}"/>
              </a:ext>
            </a:extLst>
          </p:cNvPr>
          <p:cNvSpPr txBox="1"/>
          <p:nvPr/>
        </p:nvSpPr>
        <p:spPr>
          <a:xfrm>
            <a:off x="4690368" y="1672811"/>
            <a:ext cx="2811264" cy="55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1.1.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endParaRPr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98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8;p11">
            <a:extLst>
              <a:ext uri="{FF2B5EF4-FFF2-40B4-BE49-F238E27FC236}">
                <a16:creationId xmlns:a16="http://schemas.microsoft.com/office/drawing/2014/main" id="{F08A071C-B768-51A2-42CA-7DA01E565C6F}"/>
              </a:ext>
            </a:extLst>
          </p:cNvPr>
          <p:cNvSpPr/>
          <p:nvPr/>
        </p:nvSpPr>
        <p:spPr>
          <a:xfrm>
            <a:off x="6295697" y="2633030"/>
            <a:ext cx="5232400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a. Tự sự</a:t>
            </a: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b. Biểu cảm</a:t>
            </a: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c. Nghị luận</a:t>
            </a: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d. Thuyết minh</a:t>
            </a:r>
          </a:p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e. Nhật dụng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Google Shape;199;p11">
            <a:extLst>
              <a:ext uri="{FF2B5EF4-FFF2-40B4-BE49-F238E27FC236}">
                <a16:creationId xmlns:a16="http://schemas.microsoft.com/office/drawing/2014/main" id="{01246F7A-CACF-2F5A-B558-4E2466D0CC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4831" y="2442804"/>
            <a:ext cx="4609094" cy="460909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0;p11">
            <a:extLst>
              <a:ext uri="{FF2B5EF4-FFF2-40B4-BE49-F238E27FC236}">
                <a16:creationId xmlns:a16="http://schemas.microsoft.com/office/drawing/2014/main" id="{319F4514-6C78-4133-4817-F596E132DA35}"/>
              </a:ext>
            </a:extLst>
          </p:cNvPr>
          <p:cNvSpPr txBox="1"/>
          <p:nvPr/>
        </p:nvSpPr>
        <p:spPr>
          <a:xfrm>
            <a:off x="4690368" y="1672811"/>
            <a:ext cx="2811264" cy="55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1.2.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viết</a:t>
            </a:r>
            <a:endParaRPr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88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8;p11">
            <a:extLst>
              <a:ext uri="{FF2B5EF4-FFF2-40B4-BE49-F238E27FC236}">
                <a16:creationId xmlns:a16="http://schemas.microsoft.com/office/drawing/2014/main" id="{F08A071C-B768-51A2-42CA-7DA01E565C6F}"/>
              </a:ext>
            </a:extLst>
          </p:cNvPr>
          <p:cNvSpPr/>
          <p:nvPr/>
        </p:nvSpPr>
        <p:spPr>
          <a:xfrm>
            <a:off x="5465380" y="2948341"/>
            <a:ext cx="5465378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</a:rPr>
              <a:t>a. Trình bày ý kiến về một vấn đề trong đời sống</a:t>
            </a:r>
          </a:p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</a:rPr>
              <a:t>b. Kể lại một truyện ngụ ngôn</a:t>
            </a:r>
          </a:p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</a:rPr>
              <a:t>c. Giới thiệu quy tắc, luật lệ của một hoạt động hay trò chơi</a:t>
            </a:r>
            <a:endParaRPr lang="vi-VN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Google Shape;199;p11">
            <a:extLst>
              <a:ext uri="{FF2B5EF4-FFF2-40B4-BE49-F238E27FC236}">
                <a16:creationId xmlns:a16="http://schemas.microsoft.com/office/drawing/2014/main" id="{01246F7A-CACF-2F5A-B558-4E2466D0CC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4831" y="2442804"/>
            <a:ext cx="4609094" cy="460909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0;p11">
            <a:extLst>
              <a:ext uri="{FF2B5EF4-FFF2-40B4-BE49-F238E27FC236}">
                <a16:creationId xmlns:a16="http://schemas.microsoft.com/office/drawing/2014/main" id="{319F4514-6C78-4133-4817-F596E132DA35}"/>
              </a:ext>
            </a:extLst>
          </p:cNvPr>
          <p:cNvSpPr txBox="1"/>
          <p:nvPr/>
        </p:nvSpPr>
        <p:spPr>
          <a:xfrm>
            <a:off x="4084646" y="1735873"/>
            <a:ext cx="4022708" cy="55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8000"/>
              </a:lnSpc>
            </a:pPr>
            <a:r>
              <a:rPr lang="en-US" sz="2800" b="1">
                <a:solidFill>
                  <a:schemeClr val="tx1"/>
                </a:solidFill>
                <a:latin typeface="UTM Avo" panose="02040603050506020204" pitchFamily="18" charset="0"/>
              </a:rPr>
              <a:t>1.3. Học nói và nghe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7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5;p6">
            <a:extLst>
              <a:ext uri="{FF2B5EF4-FFF2-40B4-BE49-F238E27FC236}">
                <a16:creationId xmlns:a16="http://schemas.microsoft.com/office/drawing/2014/main" id="{D275E693-E041-1E87-5D56-E5F898BBB0DC}"/>
              </a:ext>
            </a:extLst>
          </p:cNvPr>
          <p:cNvSpPr txBox="1"/>
          <p:nvPr/>
        </p:nvSpPr>
        <p:spPr>
          <a:xfrm>
            <a:off x="1438754" y="3199418"/>
            <a:ext cx="9314491" cy="880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3.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Cấu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trúc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4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err="1">
                <a:solidFill>
                  <a:schemeClr val="tx1"/>
                </a:solidFill>
                <a:latin typeface="UTM Avo" panose="02040603050506020204" pitchFamily="18" charset="0"/>
              </a:rPr>
              <a:t>sách</a:t>
            </a:r>
            <a:r>
              <a:rPr lang="en-US" sz="4400" b="1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400" b="1" i="1">
                <a:solidFill>
                  <a:schemeClr val="tx1"/>
                </a:solidFill>
                <a:latin typeface="UTM Avo" panose="02040603050506020204" pitchFamily="18" charset="0"/>
              </a:rPr>
              <a:t>Ngữ </a:t>
            </a:r>
            <a:r>
              <a:rPr lang="en-US" sz="4400" b="1" i="1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4400" b="1" i="1" dirty="0">
                <a:solidFill>
                  <a:schemeClr val="tx1"/>
                </a:solidFill>
                <a:latin typeface="UTM Avo" panose="02040603050506020204" pitchFamily="18" charset="0"/>
              </a:rPr>
              <a:t> 7</a:t>
            </a:r>
          </a:p>
        </p:txBody>
      </p:sp>
      <p:pic>
        <p:nvPicPr>
          <p:cNvPr id="4" name="Google Shape;226;p12" descr="https://o.remove.bg/downloads/8fdd8b03-4771-4068-84d1-b8d2bc6d9ac3/image-removebg-preview.png">
            <a:extLst>
              <a:ext uri="{FF2B5EF4-FFF2-40B4-BE49-F238E27FC236}">
                <a16:creationId xmlns:a16="http://schemas.microsoft.com/office/drawing/2014/main" id="{C94DF536-8CFF-095A-1B5A-936C4B01E3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284" t="2932" r="68153" b="69462"/>
          <a:stretch/>
        </p:blipFill>
        <p:spPr>
          <a:xfrm rot="-712245">
            <a:off x="289815" y="1936769"/>
            <a:ext cx="1757240" cy="1361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7;p12">
            <a:extLst>
              <a:ext uri="{FF2B5EF4-FFF2-40B4-BE49-F238E27FC236}">
                <a16:creationId xmlns:a16="http://schemas.microsoft.com/office/drawing/2014/main" id="{E15F43E0-52E6-1069-A1C2-D73F5ADD6A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10114689" y="4290715"/>
            <a:ext cx="1727200" cy="2435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07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236;g263ccbb4757_0_16">
            <a:extLst>
              <a:ext uri="{FF2B5EF4-FFF2-40B4-BE49-F238E27FC236}">
                <a16:creationId xmlns:a16="http://schemas.microsoft.com/office/drawing/2014/main" id="{CFCA4AB4-2DC3-9A01-5F17-172D17A10F1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6293" y="6399451"/>
            <a:ext cx="1833624" cy="310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39;g263ccbb4757_0_16">
            <a:extLst>
              <a:ext uri="{FF2B5EF4-FFF2-40B4-BE49-F238E27FC236}">
                <a16:creationId xmlns:a16="http://schemas.microsoft.com/office/drawing/2014/main" id="{78057966-A122-A725-1B97-38A90242DB2E}"/>
              </a:ext>
            </a:extLst>
          </p:cNvPr>
          <p:cNvSpPr/>
          <p:nvPr/>
        </p:nvSpPr>
        <p:spPr>
          <a:xfrm>
            <a:off x="986365" y="2431297"/>
            <a:ext cx="10215735" cy="2374231"/>
          </a:xfrm>
          <a:custGeom>
            <a:avLst/>
            <a:gdLst/>
            <a:ahLst/>
            <a:cxnLst/>
            <a:rect l="l" t="t" r="r" b="b"/>
            <a:pathLst>
              <a:path w="5082455" h="1884183" extrusionOk="0">
                <a:moveTo>
                  <a:pt x="278431" y="16918"/>
                </a:moveTo>
                <a:cubicBezTo>
                  <a:pt x="278431" y="16918"/>
                  <a:pt x="604014" y="12258"/>
                  <a:pt x="960586" y="12454"/>
                </a:cubicBezTo>
                <a:cubicBezTo>
                  <a:pt x="3801218" y="12671"/>
                  <a:pt x="4808387" y="0"/>
                  <a:pt x="4808387" y="0"/>
                </a:cubicBezTo>
                <a:cubicBezTo>
                  <a:pt x="4875851" y="0"/>
                  <a:pt x="4951788" y="0"/>
                  <a:pt x="5030561" y="85073"/>
                </a:cubicBezTo>
                <a:cubicBezTo>
                  <a:pt x="5073539" y="131488"/>
                  <a:pt x="5074607" y="240224"/>
                  <a:pt x="5075012" y="320281"/>
                </a:cubicBezTo>
                <a:cubicBezTo>
                  <a:pt x="5075012" y="320281"/>
                  <a:pt x="5073308" y="936483"/>
                  <a:pt x="5073308" y="1121599"/>
                </a:cubicBezTo>
                <a:cubicBezTo>
                  <a:pt x="5073308" y="1335758"/>
                  <a:pt x="5082456" y="1634937"/>
                  <a:pt x="5082456" y="1634937"/>
                </a:cubicBezTo>
                <a:cubicBezTo>
                  <a:pt x="5082456" y="1763606"/>
                  <a:pt x="5078286" y="1884183"/>
                  <a:pt x="4825448" y="1876049"/>
                </a:cubicBezTo>
                <a:cubicBezTo>
                  <a:pt x="4825448" y="1876049"/>
                  <a:pt x="4448976" y="1855751"/>
                  <a:pt x="3902950" y="1863349"/>
                </a:cubicBezTo>
                <a:cubicBezTo>
                  <a:pt x="1504539" y="1871483"/>
                  <a:pt x="304023" y="1884183"/>
                  <a:pt x="304023" y="1884183"/>
                </a:cubicBezTo>
                <a:cubicBezTo>
                  <a:pt x="132548" y="1884183"/>
                  <a:pt x="4213" y="1783114"/>
                  <a:pt x="8532" y="1580567"/>
                </a:cubicBezTo>
                <a:cubicBezTo>
                  <a:pt x="8532" y="1580567"/>
                  <a:pt x="9630" y="1082026"/>
                  <a:pt x="4815" y="933265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51AB8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16" name="Google Shape;240;g263ccbb4757_0_16">
            <a:extLst>
              <a:ext uri="{FF2B5EF4-FFF2-40B4-BE49-F238E27FC236}">
                <a16:creationId xmlns:a16="http://schemas.microsoft.com/office/drawing/2014/main" id="{A0654BA3-85A5-2F96-008A-39D0133D1095}"/>
              </a:ext>
            </a:extLst>
          </p:cNvPr>
          <p:cNvSpPr/>
          <p:nvPr/>
        </p:nvSpPr>
        <p:spPr>
          <a:xfrm>
            <a:off x="1117552" y="2582793"/>
            <a:ext cx="9954250" cy="2063585"/>
          </a:xfrm>
          <a:custGeom>
            <a:avLst/>
            <a:gdLst/>
            <a:ahLst/>
            <a:cxnLst/>
            <a:rect l="l" t="t" r="r" b="b"/>
            <a:pathLst>
              <a:path w="6360543" h="2115014" extrusionOk="0">
                <a:moveTo>
                  <a:pt x="278431" y="16918"/>
                </a:moveTo>
                <a:cubicBezTo>
                  <a:pt x="278431" y="16918"/>
                  <a:pt x="604014" y="12258"/>
                  <a:pt x="983341" y="12454"/>
                </a:cubicBezTo>
                <a:cubicBezTo>
                  <a:pt x="4917651" y="12671"/>
                  <a:pt x="6086475" y="0"/>
                  <a:pt x="6086475" y="0"/>
                </a:cubicBezTo>
                <a:cubicBezTo>
                  <a:pt x="6153939" y="0"/>
                  <a:pt x="6229876" y="0"/>
                  <a:pt x="6308649" y="85073"/>
                </a:cubicBezTo>
                <a:cubicBezTo>
                  <a:pt x="6351627" y="131488"/>
                  <a:pt x="6352695" y="240224"/>
                  <a:pt x="6353100" y="320281"/>
                </a:cubicBezTo>
                <a:cubicBezTo>
                  <a:pt x="6353100" y="320281"/>
                  <a:pt x="6351396" y="1127467"/>
                  <a:pt x="6351396" y="1352430"/>
                </a:cubicBezTo>
                <a:cubicBezTo>
                  <a:pt x="6351396" y="1566589"/>
                  <a:pt x="6360544" y="1865768"/>
                  <a:pt x="6360544" y="1865768"/>
                </a:cubicBezTo>
                <a:cubicBezTo>
                  <a:pt x="6360544" y="1994436"/>
                  <a:pt x="6356374" y="2115014"/>
                  <a:pt x="6103536" y="2106880"/>
                </a:cubicBezTo>
                <a:cubicBezTo>
                  <a:pt x="6103536" y="2106880"/>
                  <a:pt x="5727064" y="2086581"/>
                  <a:pt x="5058550" y="2094180"/>
                </a:cubicBezTo>
                <a:cubicBezTo>
                  <a:pt x="1736723" y="2102314"/>
                  <a:pt x="304023" y="2115014"/>
                  <a:pt x="304023" y="2115014"/>
                </a:cubicBezTo>
                <a:cubicBezTo>
                  <a:pt x="132548" y="2115014"/>
                  <a:pt x="4213" y="2013945"/>
                  <a:pt x="8532" y="1811398"/>
                </a:cubicBezTo>
                <a:cubicBezTo>
                  <a:pt x="8532" y="1811398"/>
                  <a:pt x="9630" y="1312857"/>
                  <a:pt x="4815" y="965787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rgbClr val="FDFCF7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 dirty="0">
              <a:latin typeface="UTM Avo" panose="02040603050506020204" pitchFamily="18" charset="0"/>
            </a:endParaRPr>
          </a:p>
        </p:txBody>
      </p:sp>
      <p:pic>
        <p:nvPicPr>
          <p:cNvPr id="17" name="Google Shape;241;g263ccbb4757_0_16">
            <a:extLst>
              <a:ext uri="{FF2B5EF4-FFF2-40B4-BE49-F238E27FC236}">
                <a16:creationId xmlns:a16="http://schemas.microsoft.com/office/drawing/2014/main" id="{D739BAAE-BF6A-0FD4-105A-188E3D5B14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36554" y="4535953"/>
            <a:ext cx="6118893" cy="231753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242;g263ccbb4757_0_16">
            <a:extLst>
              <a:ext uri="{FF2B5EF4-FFF2-40B4-BE49-F238E27FC236}">
                <a16:creationId xmlns:a16="http://schemas.microsoft.com/office/drawing/2014/main" id="{96657224-18FC-2718-2814-92AAA8965481}"/>
              </a:ext>
            </a:extLst>
          </p:cNvPr>
          <p:cNvSpPr/>
          <p:nvPr/>
        </p:nvSpPr>
        <p:spPr>
          <a:xfrm>
            <a:off x="1215463" y="2730841"/>
            <a:ext cx="9757538" cy="18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a.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err="1">
                <a:latin typeface="UTM Avo" panose="02040603050506020204" pitchFamily="18" charset="0"/>
              </a:rPr>
              <a:t>sách</a:t>
            </a:r>
            <a:r>
              <a:rPr lang="en-US" sz="2400">
                <a:latin typeface="UTM Avo" panose="02040603050506020204" pitchFamily="18" charset="0"/>
              </a:rPr>
              <a:t> </a:t>
            </a:r>
            <a:r>
              <a:rPr lang="en-US" sz="2400" i="1">
                <a:latin typeface="UTM Avo" panose="02040603050506020204" pitchFamily="18" charset="0"/>
              </a:rPr>
              <a:t>Ngữ </a:t>
            </a:r>
            <a:r>
              <a:rPr lang="en-US" sz="2400" i="1" err="1">
                <a:latin typeface="UTM Avo" panose="02040603050506020204" pitchFamily="18" charset="0"/>
              </a:rPr>
              <a:t>văn</a:t>
            </a:r>
            <a:r>
              <a:rPr lang="en-US" sz="2400" i="1">
                <a:latin typeface="UTM Avo" panose="02040603050506020204" pitchFamily="18" charset="0"/>
              </a:rPr>
              <a:t> 7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chính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nhiệm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vụ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endParaRPr sz="2400" dirty="0"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b. Theo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cấu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trúc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trước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19" name="Google Shape;243;g263ccbb4757_0_16">
            <a:extLst>
              <a:ext uri="{FF2B5EF4-FFF2-40B4-BE49-F238E27FC236}">
                <a16:creationId xmlns:a16="http://schemas.microsoft.com/office/drawing/2014/main" id="{E21DFF8F-C21A-188D-4D95-69056FC3B72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V="1">
            <a:off x="1382844" y="2249805"/>
            <a:ext cx="2075059" cy="508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37;g263ccbb4757_0_16">
            <a:extLst>
              <a:ext uri="{FF2B5EF4-FFF2-40B4-BE49-F238E27FC236}">
                <a16:creationId xmlns:a16="http://schemas.microsoft.com/office/drawing/2014/main" id="{F1F418D4-0F19-5736-5751-227EFE9E129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2143393">
            <a:off x="10608550" y="1683787"/>
            <a:ext cx="728903" cy="1616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38;g263ccbb4757_0_16">
            <a:extLst>
              <a:ext uri="{FF2B5EF4-FFF2-40B4-BE49-F238E27FC236}">
                <a16:creationId xmlns:a16="http://schemas.microsoft.com/office/drawing/2014/main" id="{BB3AA405-9742-F72B-6A40-FC49DEC8606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4959" y="4227574"/>
            <a:ext cx="857885" cy="837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35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2C9BCE6-5808-7E24-078D-A152DE9D58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1" t="17778" r="5091" b="2836"/>
          <a:stretch/>
        </p:blipFill>
        <p:spPr>
          <a:xfrm>
            <a:off x="2014674" y="1894239"/>
            <a:ext cx="4736279" cy="4811361"/>
          </a:xfrm>
          <a:prstGeom prst="rect">
            <a:avLst/>
          </a:prstGeom>
        </p:spPr>
      </p:pic>
      <p:pic>
        <p:nvPicPr>
          <p:cNvPr id="20" name="Google Shape;255;g263ccbb4757_0_31">
            <a:extLst>
              <a:ext uri="{FF2B5EF4-FFF2-40B4-BE49-F238E27FC236}">
                <a16:creationId xmlns:a16="http://schemas.microsoft.com/office/drawing/2014/main" id="{C0ED4EB1-E231-7250-9EB2-F257DC59A0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28245" y="3271333"/>
            <a:ext cx="2432732" cy="3675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56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4480F5-4451-E394-A791-BBACBC414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97" y="2062185"/>
            <a:ext cx="3606067" cy="4601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F0EC51-5D8B-CE02-08F0-9124472D2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070" y="2062185"/>
            <a:ext cx="7310528" cy="4601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90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8D0EC-FAEE-D2A7-1009-FA17EF2E0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17" y="1994051"/>
            <a:ext cx="3535040" cy="4385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A41E28-93BF-07A0-FA69-B3A2464B4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342" y="2031954"/>
            <a:ext cx="3411261" cy="4347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D4C293-139C-9F24-3194-F02453EA9D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298"/>
          <a:stretch/>
        </p:blipFill>
        <p:spPr>
          <a:xfrm>
            <a:off x="4242791" y="2868930"/>
            <a:ext cx="3706417" cy="3430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719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1A92478-B706-824B-29B6-1E30E9088E7E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9" name="Picture 8">
              <a:hlinkClick r:id="rId4"/>
              <a:extLst>
                <a:ext uri="{FF2B5EF4-FFF2-40B4-BE49-F238E27FC236}">
                  <a16:creationId xmlns:a16="http://schemas.microsoft.com/office/drawing/2014/main" id="{A0B5F001-D77F-CF1C-F6FA-07EC992356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E62EFF3-E5E7-51E8-D026-E3B1934ECEFC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84;p15">
            <a:extLst>
              <a:ext uri="{FF2B5EF4-FFF2-40B4-BE49-F238E27FC236}">
                <a16:creationId xmlns:a16="http://schemas.microsoft.com/office/drawing/2014/main" id="{16A24176-A68E-38D0-D62D-0A536EB095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4159" b="72000"/>
          <a:stretch/>
        </p:blipFill>
        <p:spPr>
          <a:xfrm>
            <a:off x="1260054" y="1986252"/>
            <a:ext cx="9671891" cy="20517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85;p15">
            <a:extLst>
              <a:ext uri="{FF2B5EF4-FFF2-40B4-BE49-F238E27FC236}">
                <a16:creationId xmlns:a16="http://schemas.microsoft.com/office/drawing/2014/main" id="{3922B8A4-2CA8-6EA8-DD34-2E9D0D2AE7F4}"/>
              </a:ext>
            </a:extLst>
          </p:cNvPr>
          <p:cNvSpPr/>
          <p:nvPr/>
        </p:nvSpPr>
        <p:spPr>
          <a:xfrm>
            <a:off x="3517926" y="2776170"/>
            <a:ext cx="5161883" cy="541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ìm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hiểu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cấu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trúc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sách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giáo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  <a:sym typeface="Calibri"/>
              </a:rPr>
              <a:t> khoa</a:t>
            </a:r>
            <a:endParaRPr sz="2400" dirty="0">
              <a:solidFill>
                <a:srgbClr val="FFFFFF"/>
              </a:solidFill>
              <a:latin typeface="UTM Avo" panose="02040603050506020204" pitchFamily="18" charset="0"/>
              <a:sym typeface="Calibri"/>
            </a:endParaRPr>
          </a:p>
        </p:txBody>
      </p:sp>
      <p:pic>
        <p:nvPicPr>
          <p:cNvPr id="6" name="Google Shape;286;p15">
            <a:extLst>
              <a:ext uri="{FF2B5EF4-FFF2-40B4-BE49-F238E27FC236}">
                <a16:creationId xmlns:a16="http://schemas.microsoft.com/office/drawing/2014/main" id="{03258B12-5B0F-0F6F-0AF1-259E0BD3BA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7600" b="49999"/>
          <a:stretch/>
        </p:blipFill>
        <p:spPr>
          <a:xfrm>
            <a:off x="1260054" y="4315300"/>
            <a:ext cx="9671891" cy="19205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87;p15">
            <a:extLst>
              <a:ext uri="{FF2B5EF4-FFF2-40B4-BE49-F238E27FC236}">
                <a16:creationId xmlns:a16="http://schemas.microsoft.com/office/drawing/2014/main" id="{551B97A7-16F8-2720-B0ED-99F5A1F0D119}"/>
              </a:ext>
            </a:extLst>
          </p:cNvPr>
          <p:cNvSpPr/>
          <p:nvPr/>
        </p:nvSpPr>
        <p:spPr>
          <a:xfrm>
            <a:off x="3401495" y="4711303"/>
            <a:ext cx="5389008" cy="10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Vận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dụng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kiến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thức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giải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củng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cố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kiến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thức</a:t>
            </a:r>
            <a:endParaRPr sz="24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Google Shape;288;p15">
            <a:extLst>
              <a:ext uri="{FF2B5EF4-FFF2-40B4-BE49-F238E27FC236}">
                <a16:creationId xmlns:a16="http://schemas.microsoft.com/office/drawing/2014/main" id="{464B7E15-EDB1-C0A8-2E10-1C98CEE478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94091" y="1336556"/>
            <a:ext cx="1893400" cy="189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942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5;p18">
            <a:extLst>
              <a:ext uri="{FF2B5EF4-FFF2-40B4-BE49-F238E27FC236}">
                <a16:creationId xmlns:a16="http://schemas.microsoft.com/office/drawing/2014/main" id="{4A1C1214-AF0D-3E9C-BFEF-A033F632146B}"/>
              </a:ext>
            </a:extLst>
          </p:cNvPr>
          <p:cNvSpPr/>
          <p:nvPr/>
        </p:nvSpPr>
        <p:spPr>
          <a:xfrm>
            <a:off x="1509922" y="2688233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306;p18">
            <a:extLst>
              <a:ext uri="{FF2B5EF4-FFF2-40B4-BE49-F238E27FC236}">
                <a16:creationId xmlns:a16="http://schemas.microsoft.com/office/drawing/2014/main" id="{2CA2F273-1F8E-F904-F985-387B2458FC8D}"/>
              </a:ext>
            </a:extLst>
          </p:cNvPr>
          <p:cNvSpPr/>
          <p:nvPr/>
        </p:nvSpPr>
        <p:spPr>
          <a:xfrm>
            <a:off x="1507309" y="4448382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224D3CB-3205-0E09-4D9E-8EF892BB975F}"/>
              </a:ext>
            </a:extLst>
          </p:cNvPr>
          <p:cNvSpPr/>
          <p:nvPr/>
        </p:nvSpPr>
        <p:spPr>
          <a:xfrm>
            <a:off x="2569390" y="2360759"/>
            <a:ext cx="7882710" cy="141659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latin typeface="UTM Avo" panose="02040603050506020204" pitchFamily="18" charset="0"/>
              </a:rPr>
              <a:t>Xem lại cấu trúc sách giáo khoa, tìm hiểu các bài sẽ học trong chương trình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D05FD5-DED2-8ECE-9992-EE584A6FABFF}"/>
              </a:ext>
            </a:extLst>
          </p:cNvPr>
          <p:cNvSpPr/>
          <p:nvPr/>
        </p:nvSpPr>
        <p:spPr>
          <a:xfrm>
            <a:off x="2569391" y="4114801"/>
            <a:ext cx="7882709" cy="141659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Tìm hiểu trước các văn bản </a:t>
            </a:r>
            <a:r>
              <a:rPr lang="vi-VN" sz="2400">
                <a:solidFill>
                  <a:schemeClr val="dk1"/>
                </a:solidFill>
                <a:latin typeface="UTM Avo" panose="02040603050506020204" pitchFamily="18" charset="0"/>
              </a:rPr>
              <a:t>đọc hiểu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6A2A7"/>
        </a:solidFill>
        <a:ln>
          <a:noFill/>
        </a:ln>
        <a:effectLst>
          <a:outerShdw blurRad="149987" dist="250190" dir="8460000" algn="ctr">
            <a:srgbClr val="000000">
              <a:alpha val="27843"/>
            </a:srgbClr>
          </a:outerShdw>
        </a:effectLst>
      </a:spPr>
      <a:bodyPr spcFirstLastPara="1" wrap="square" lIns="60950" tIns="30467" rIns="60950" bIns="30467" anchor="ctr" anchorCtr="0">
        <a:noAutofit/>
      </a:bodyPr>
      <a:lstStyle>
        <a:defPPr algn="ctr">
          <a:lnSpc>
            <a:spcPct val="150000"/>
          </a:lnSpc>
          <a:defRPr sz="3000" dirty="0">
            <a:solidFill>
              <a:schemeClr val="dk1"/>
            </a:solidFill>
            <a:latin typeface="Calibri"/>
            <a:ea typeface="Calibri"/>
            <a:cs typeface="Calibri"/>
            <a:sym typeface="Calibri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Ôn tập và tự đánh giá cuối học kì II</Template>
  <TotalTime>57</TotalTime>
  <Words>462</Words>
  <Application>Microsoft Office PowerPoint</Application>
  <PresentationFormat>Widescreen</PresentationFormat>
  <Paragraphs>54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Calibri Light</vt:lpstr>
      <vt:lpstr>Calibri</vt:lpstr>
      <vt:lpstr>UTM Avo</vt:lpstr>
      <vt:lpstr>Arial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10</cp:revision>
  <dcterms:created xsi:type="dcterms:W3CDTF">2023-12-17T14:16:39Z</dcterms:created>
  <dcterms:modified xsi:type="dcterms:W3CDTF">2023-12-29T08:23:36Z</dcterms:modified>
</cp:coreProperties>
</file>