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355" r:id="rId6"/>
    <p:sldId id="288" r:id="rId7"/>
    <p:sldId id="415" r:id="rId8"/>
    <p:sldId id="416" r:id="rId9"/>
    <p:sldId id="427" r:id="rId10"/>
    <p:sldId id="417" r:id="rId11"/>
    <p:sldId id="418" r:id="rId12"/>
    <p:sldId id="428" r:id="rId13"/>
    <p:sldId id="419" r:id="rId14"/>
    <p:sldId id="269" r:id="rId15"/>
    <p:sldId id="369" r:id="rId16"/>
    <p:sldId id="272" r:id="rId17"/>
    <p:sldId id="273" r:id="rId18"/>
    <p:sldId id="275" r:id="rId19"/>
    <p:sldId id="287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7AE"/>
    <a:srgbClr val="E1DBD5"/>
    <a:srgbClr val="E9FFFF"/>
    <a:srgbClr val="8AAFC7"/>
    <a:srgbClr val="E4EDF2"/>
    <a:srgbClr val="E9F5FF"/>
    <a:srgbClr val="FFFAF7"/>
    <a:srgbClr val="000000"/>
    <a:srgbClr val="B7DAF2"/>
    <a:srgbClr val="C4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997" autoAdjust="0"/>
  </p:normalViewPr>
  <p:slideViewPr>
    <p:cSldViewPr snapToGrid="0">
      <p:cViewPr varScale="1">
        <p:scale>
          <a:sx n="77" d="100"/>
          <a:sy n="77" d="100"/>
        </p:scale>
        <p:origin x="11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861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3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9894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247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75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704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2407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091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8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8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0" y="2849482"/>
            <a:ext cx="12192000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mở đầu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-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8B1F4D-D623-B30F-9CC5-177CA9EF0E11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D7B6669-310D-721D-B299-B33F4FB43D73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336D98A-1591-FF4C-3AF3-C2075731D4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B135A0-FBD1-062A-D5D4-65E3FC8A770F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7;p2">
            <a:extLst>
              <a:ext uri="{FF2B5EF4-FFF2-40B4-BE49-F238E27FC236}">
                <a16:creationId xmlns:a16="http://schemas.microsoft.com/office/drawing/2014/main" id="{BA893875-4616-FA65-1360-2D1CBAB456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66241">
            <a:off x="10850613" y="1036820"/>
            <a:ext cx="1008857" cy="1266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9;p2">
            <a:extLst>
              <a:ext uri="{FF2B5EF4-FFF2-40B4-BE49-F238E27FC236}">
                <a16:creationId xmlns:a16="http://schemas.microsoft.com/office/drawing/2014/main" id="{A6D693C7-6A58-5404-D7AF-FE0EB4CF48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0755806" flipH="1">
            <a:off x="260392" y="2211699"/>
            <a:ext cx="1738350" cy="7775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0;p2">
            <a:extLst>
              <a:ext uri="{FF2B5EF4-FFF2-40B4-BE49-F238E27FC236}">
                <a16:creationId xmlns:a16="http://schemas.microsoft.com/office/drawing/2014/main" id="{50750C98-0F13-1E3C-9625-9840197709B7}"/>
              </a:ext>
            </a:extLst>
          </p:cNvPr>
          <p:cNvSpPr/>
          <p:nvPr/>
        </p:nvSpPr>
        <p:spPr>
          <a:xfrm>
            <a:off x="840828" y="2876537"/>
            <a:ext cx="5690306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ts val="38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sym typeface="Calibri"/>
              </a:rPr>
              <a:t>Em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có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thường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xuyên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đọc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báo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chí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,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theo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dõi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các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tin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tức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thời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sự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không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? </a:t>
            </a:r>
            <a:endParaRPr sz="2400" dirty="0">
              <a:latin typeface="UTM Avo" panose="02040603050506020204" pitchFamily="18" charset="0"/>
              <a:sym typeface="Calibri"/>
            </a:endParaRPr>
          </a:p>
          <a:p>
            <a:pPr marL="342900" indent="-342900" algn="just">
              <a:lnSpc>
                <a:spcPct val="150000"/>
              </a:lnSpc>
              <a:buSzPts val="38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sym typeface="Calibri"/>
              </a:rPr>
              <a:t>Cách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truyền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đạt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thông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tin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trong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các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văn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bản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đ</a:t>
            </a:r>
            <a:r>
              <a:rPr lang="en-US" sz="2400" dirty="0" err="1">
                <a:latin typeface="UTM Avo" panose="02040603050506020204" pitchFamily="18" charset="0"/>
              </a:rPr>
              <a:t>ó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có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gì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đặc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biệt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?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pic>
        <p:nvPicPr>
          <p:cNvPr id="8" name="Google Shape;101;p2" descr="Thu hồi giấy phép báo An ninh Thủ đô, Công an TP.HCM">
            <a:extLst>
              <a:ext uri="{FF2B5EF4-FFF2-40B4-BE49-F238E27FC236}">
                <a16:creationId xmlns:a16="http://schemas.microsoft.com/office/drawing/2014/main" id="{A68F2DA1-5F2B-3915-2A1E-2F95FA49830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0644" y="1466512"/>
            <a:ext cx="3918957" cy="2267889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9" name="Google Shape;102;p2" descr="Thời sự 19h VTV1 - 02/10/2018 - Video đã phát trên VTV1 | VTV.VN">
            <a:extLst>
              <a:ext uri="{FF2B5EF4-FFF2-40B4-BE49-F238E27FC236}">
                <a16:creationId xmlns:a16="http://schemas.microsoft.com/office/drawing/2014/main" id="{CA082A72-BCB4-BD54-4DEC-941A14B7B31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50644" y="3950745"/>
            <a:ext cx="3918957" cy="240662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1F68C9-2AC5-7F47-C8DB-E9042AA5655D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143A641-EBC8-AD38-F350-1244617B37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88C13-2C05-E196-C5F6-078C7D939130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93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9;p3">
            <a:extLst>
              <a:ext uri="{FF2B5EF4-FFF2-40B4-BE49-F238E27FC236}">
                <a16:creationId xmlns:a16="http://schemas.microsoft.com/office/drawing/2014/main" id="{60C4761E-B9D9-12D0-A459-289EC99D15DC}"/>
              </a:ext>
            </a:extLst>
          </p:cNvPr>
          <p:cNvSpPr txBox="1"/>
          <p:nvPr/>
        </p:nvSpPr>
        <p:spPr>
          <a:xfrm>
            <a:off x="1473200" y="1649294"/>
            <a:ext cx="9245599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272727"/>
                </a:solidFill>
                <a:latin typeface="UTM Avo" panose="02040603050506020204" pitchFamily="18" charset="0"/>
              </a:rPr>
              <a:t>TIẾT 3: </a:t>
            </a:r>
            <a:endParaRPr sz="4800" dirty="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272727"/>
                </a:solidFill>
                <a:latin typeface="UTM Avo" panose="02040603050506020204" pitchFamily="18" charset="0"/>
              </a:rPr>
              <a:t>ĐỌC HIỂU VĂN BẢN NGHỊ LUẬN, VĂN BẢN THÔNG TIN VÀ THỰC HÀNH TIẾNG VIỆT</a:t>
            </a:r>
            <a:endParaRPr sz="4800" b="1" dirty="0">
              <a:solidFill>
                <a:srgbClr val="272727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Google Shape;110;p3">
            <a:extLst>
              <a:ext uri="{FF2B5EF4-FFF2-40B4-BE49-F238E27FC236}">
                <a16:creationId xmlns:a16="http://schemas.microsoft.com/office/drawing/2014/main" id="{2F08E9AB-ABAD-3405-5791-094C13D518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575018">
            <a:off x="9278172" y="1924661"/>
            <a:ext cx="2331025" cy="104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1;p3">
            <a:extLst>
              <a:ext uri="{FF2B5EF4-FFF2-40B4-BE49-F238E27FC236}">
                <a16:creationId xmlns:a16="http://schemas.microsoft.com/office/drawing/2014/main" id="{DF44C003-ED7A-42CB-E28B-9097AAF2B4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719336">
            <a:off x="222298" y="5380711"/>
            <a:ext cx="991907" cy="964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8;p5">
            <a:extLst>
              <a:ext uri="{FF2B5EF4-FFF2-40B4-BE49-F238E27FC236}">
                <a16:creationId xmlns:a16="http://schemas.microsoft.com/office/drawing/2014/main" id="{34FE1B0F-D83B-C792-054B-8453096549C2}"/>
              </a:ext>
            </a:extLst>
          </p:cNvPr>
          <p:cNvSpPr txBox="1"/>
          <p:nvPr/>
        </p:nvSpPr>
        <p:spPr>
          <a:xfrm>
            <a:off x="4255350" y="2258415"/>
            <a:ext cx="367349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HOẠT ĐỘNG NHÓM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3" name="Google Shape;119;p5">
            <a:extLst>
              <a:ext uri="{FF2B5EF4-FFF2-40B4-BE49-F238E27FC236}">
                <a16:creationId xmlns:a16="http://schemas.microsoft.com/office/drawing/2014/main" id="{67C66F53-1176-4C53-16FE-D5ED34E12B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012" y="5647556"/>
            <a:ext cx="1249299" cy="1028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1;p5">
            <a:extLst>
              <a:ext uri="{FF2B5EF4-FFF2-40B4-BE49-F238E27FC236}">
                <a16:creationId xmlns:a16="http://schemas.microsoft.com/office/drawing/2014/main" id="{E2A9CC62-656A-4894-7117-7A5ADA9A683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10000"/>
          <a:stretch/>
        </p:blipFill>
        <p:spPr>
          <a:xfrm>
            <a:off x="3665695" y="3618036"/>
            <a:ext cx="4852811" cy="3378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2;p5">
            <a:extLst>
              <a:ext uri="{FF2B5EF4-FFF2-40B4-BE49-F238E27FC236}">
                <a16:creationId xmlns:a16="http://schemas.microsoft.com/office/drawing/2014/main" id="{3886954D-EAB3-6ACF-B981-F3C8BCE92E50}"/>
              </a:ext>
            </a:extLst>
          </p:cNvPr>
          <p:cNvSpPr/>
          <p:nvPr/>
        </p:nvSpPr>
        <p:spPr>
          <a:xfrm>
            <a:off x="2305352" y="2655201"/>
            <a:ext cx="7573491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 tin ở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6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7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3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p6">
            <a:extLst>
              <a:ext uri="{FF2B5EF4-FFF2-40B4-BE49-F238E27FC236}">
                <a16:creationId xmlns:a16="http://schemas.microsoft.com/office/drawing/2014/main" id="{5B69E35D-6EBD-D9BC-F864-F6053A1BF05D}"/>
              </a:ext>
            </a:extLst>
          </p:cNvPr>
          <p:cNvSpPr txBox="1"/>
          <p:nvPr/>
        </p:nvSpPr>
        <p:spPr>
          <a:xfrm>
            <a:off x="2385847" y="1890292"/>
            <a:ext cx="742030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Đọc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hiểu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văn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bản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nghị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luận</a:t>
            </a:r>
            <a:endParaRPr sz="2800" dirty="0">
              <a:latin typeface="UTM Avo" panose="02040603050506020204" pitchFamily="18" charset="0"/>
            </a:endParaRPr>
          </a:p>
        </p:txBody>
      </p:sp>
      <p:graphicFrame>
        <p:nvGraphicFramePr>
          <p:cNvPr id="3" name="Google Shape;130;p6">
            <a:extLst>
              <a:ext uri="{FF2B5EF4-FFF2-40B4-BE49-F238E27FC236}">
                <a16:creationId xmlns:a16="http://schemas.microsoft.com/office/drawing/2014/main" id="{2A9DA55B-E8AE-6717-A9E4-AA0899C9AD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0542338"/>
              </p:ext>
            </p:extLst>
          </p:nvPr>
        </p:nvGraphicFramePr>
        <p:xfrm>
          <a:off x="237810" y="2658934"/>
          <a:ext cx="11716379" cy="4121728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099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5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1011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Kiểu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bản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6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7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7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bản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nghị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luận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Google Shape;131;p6">
            <a:extLst>
              <a:ext uri="{FF2B5EF4-FFF2-40B4-BE49-F238E27FC236}">
                <a16:creationId xmlns:a16="http://schemas.microsoft.com/office/drawing/2014/main" id="{8B804C16-E173-DBDD-9217-79ECF7AFB49D}"/>
              </a:ext>
            </a:extLst>
          </p:cNvPr>
          <p:cNvSpPr/>
          <p:nvPr/>
        </p:nvSpPr>
        <p:spPr>
          <a:xfrm>
            <a:off x="2421215" y="3681249"/>
            <a:ext cx="4551602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Nghị luận văn học: vẻ đẹp của tác phẩm văn học.</a:t>
            </a:r>
          </a:p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Nghị luận xã hội, đề tài cây xanh, nước sạch, vật nuôi…</a:t>
            </a:r>
          </a:p>
        </p:txBody>
      </p:sp>
      <p:pic>
        <p:nvPicPr>
          <p:cNvPr id="5" name="Google Shape;132;p6">
            <a:extLst>
              <a:ext uri="{FF2B5EF4-FFF2-40B4-BE49-F238E27FC236}">
                <a16:creationId xmlns:a16="http://schemas.microsoft.com/office/drawing/2014/main" id="{8ECFE8A7-18F7-ED60-E44C-535571AF0B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0241" y="990674"/>
            <a:ext cx="1121759" cy="11150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6C0960D2-497A-EE96-D300-B48018379FA4}"/>
              </a:ext>
            </a:extLst>
          </p:cNvPr>
          <p:cNvSpPr/>
          <p:nvPr/>
        </p:nvSpPr>
        <p:spPr>
          <a:xfrm>
            <a:off x="7104207" y="3681249"/>
            <a:ext cx="4697573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Nghị luận văn học: vẻ đẹp của mỗi tác phẩm văn học.</a:t>
            </a:r>
          </a:p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Nghị luận xã hội: đề </a:t>
            </a:r>
            <a:r>
              <a:rPr lang="vi-VN" sz="2400">
                <a:latin typeface="UTM Avo" panose="02040603050506020204" pitchFamily="18" charset="0"/>
              </a:rPr>
              <a:t>tài </a:t>
            </a:r>
            <a:r>
              <a:rPr lang="en-US" sz="2400">
                <a:latin typeface="UTM Avo" panose="02040603050506020204" pitchFamily="18" charset="0"/>
              </a:rPr>
              <a:t>về </a:t>
            </a:r>
            <a:r>
              <a:rPr lang="vi-VN" sz="2400">
                <a:latin typeface="UTM Avo" panose="02040603050506020204" pitchFamily="18" charset="0"/>
              </a:rPr>
              <a:t>lòng </a:t>
            </a:r>
            <a:r>
              <a:rPr lang="vi-VN" sz="2400" dirty="0">
                <a:latin typeface="UTM Avo" panose="02040603050506020204" pitchFamily="18" charset="0"/>
              </a:rPr>
              <a:t>yêu nước và đức tính giản dị.</a:t>
            </a:r>
          </a:p>
        </p:txBody>
      </p:sp>
    </p:spTree>
    <p:extLst>
      <p:ext uri="{BB962C8B-B14F-4D97-AF65-F5344CB8AC3E}">
        <p14:creationId xmlns:p14="http://schemas.microsoft.com/office/powerpoint/2010/main" val="3803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p6">
            <a:extLst>
              <a:ext uri="{FF2B5EF4-FFF2-40B4-BE49-F238E27FC236}">
                <a16:creationId xmlns:a16="http://schemas.microsoft.com/office/drawing/2014/main" id="{5B69E35D-6EBD-D9BC-F864-F6053A1BF05D}"/>
              </a:ext>
            </a:extLst>
          </p:cNvPr>
          <p:cNvSpPr txBox="1"/>
          <p:nvPr/>
        </p:nvSpPr>
        <p:spPr>
          <a:xfrm>
            <a:off x="2385847" y="1890292"/>
            <a:ext cx="742030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</a:rPr>
              <a:t>2. Đọc hiểu văn bản thông tin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graphicFrame>
        <p:nvGraphicFramePr>
          <p:cNvPr id="3" name="Google Shape;130;p6">
            <a:extLst>
              <a:ext uri="{FF2B5EF4-FFF2-40B4-BE49-F238E27FC236}">
                <a16:creationId xmlns:a16="http://schemas.microsoft.com/office/drawing/2014/main" id="{2A9DA55B-E8AE-6717-A9E4-AA0899C9AD57}"/>
              </a:ext>
            </a:extLst>
          </p:cNvPr>
          <p:cNvGraphicFramePr/>
          <p:nvPr/>
        </p:nvGraphicFramePr>
        <p:xfrm>
          <a:off x="237810" y="2658934"/>
          <a:ext cx="11716379" cy="4121728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099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5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1011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Kiểu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bản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6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Ngữ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400" b="1" u="none" strike="noStrike" cap="none" dirty="0">
                          <a:solidFill>
                            <a:schemeClr val="lt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7</a:t>
                      </a:r>
                      <a:endParaRPr sz="2400" b="1" u="none" strike="noStrike" cap="none" dirty="0">
                        <a:solidFill>
                          <a:schemeClr val="lt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717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bản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thông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tin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17" marR="45717" marT="0" marB="0" anchor="ctr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 w="12700" cmpd="sng">
                      <a:solidFill>
                        <a:prstClr val="black"/>
                      </a:solidFill>
                      <a:prstDash val="solid"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Google Shape;131;p6">
            <a:extLst>
              <a:ext uri="{FF2B5EF4-FFF2-40B4-BE49-F238E27FC236}">
                <a16:creationId xmlns:a16="http://schemas.microsoft.com/office/drawing/2014/main" id="{8B804C16-E173-DBDD-9217-79ECF7AFB49D}"/>
              </a:ext>
            </a:extLst>
          </p:cNvPr>
          <p:cNvSpPr/>
          <p:nvPr/>
        </p:nvSpPr>
        <p:spPr>
          <a:xfrm>
            <a:off x="2442234" y="3765331"/>
            <a:ext cx="4551602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2400">
                <a:latin typeface="UTM Avo" panose="02040603050506020204" pitchFamily="18" charset="0"/>
              </a:rPr>
              <a:t>Văn bản thuật lại một sự kiện theo trật tự thời gian.</a:t>
            </a:r>
          </a:p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en-US" sz="2400">
                <a:latin typeface="UTM Avo" panose="02040603050506020204" pitchFamily="18" charset="0"/>
              </a:rPr>
              <a:t>Văn bản thuật lại một sự kiện theo quan hệ nguyên nhân – kết quả.</a:t>
            </a:r>
            <a:endParaRPr lang="en-US" sz="2400" dirty="0" err="1">
              <a:latin typeface="UTM Avo" panose="02040603050506020204" pitchFamily="18" charset="0"/>
            </a:endParaRPr>
          </a:p>
        </p:txBody>
      </p:sp>
      <p:pic>
        <p:nvPicPr>
          <p:cNvPr id="5" name="Google Shape;132;p6">
            <a:extLst>
              <a:ext uri="{FF2B5EF4-FFF2-40B4-BE49-F238E27FC236}">
                <a16:creationId xmlns:a16="http://schemas.microsoft.com/office/drawing/2014/main" id="{8ECFE8A7-18F7-ED60-E44C-535571AF0B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0241" y="990674"/>
            <a:ext cx="1121759" cy="111506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6C0960D2-497A-EE96-D300-B48018379FA4}"/>
              </a:ext>
            </a:extLst>
          </p:cNvPr>
          <p:cNvSpPr/>
          <p:nvPr/>
        </p:nvSpPr>
        <p:spPr>
          <a:xfrm>
            <a:off x="7126565" y="3454091"/>
            <a:ext cx="4694894" cy="3385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Văn bản giới thiệu quy tắc, luật lệ của một hoạt động hay trò chơi.</a:t>
            </a:r>
          </a:p>
          <a:p>
            <a:pPr marL="381019" indent="-381019" algn="just">
              <a:lnSpc>
                <a:spcPct val="150000"/>
              </a:lnSpc>
              <a:buSzPct val="100000"/>
              <a:buFont typeface="Arial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Văn bản triển khai ý tưởng và thông tin, có tài liệu tham khảo.</a:t>
            </a:r>
          </a:p>
        </p:txBody>
      </p:sp>
    </p:spTree>
    <p:extLst>
      <p:ext uri="{BB962C8B-B14F-4D97-AF65-F5344CB8AC3E}">
        <p14:creationId xmlns:p14="http://schemas.microsoft.com/office/powerpoint/2010/main" val="264540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0;p8">
            <a:extLst>
              <a:ext uri="{FF2B5EF4-FFF2-40B4-BE49-F238E27FC236}">
                <a16:creationId xmlns:a16="http://schemas.microsoft.com/office/drawing/2014/main" id="{A3A22B7B-B060-A1C9-DABC-38AB103752D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8025" y="1559931"/>
            <a:ext cx="1076107" cy="11956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2;p8">
            <a:extLst>
              <a:ext uri="{FF2B5EF4-FFF2-40B4-BE49-F238E27FC236}">
                <a16:creationId xmlns:a16="http://schemas.microsoft.com/office/drawing/2014/main" id="{1B1987E4-7FA5-A83F-33BF-8A1EDBFB5C65}"/>
              </a:ext>
            </a:extLst>
          </p:cNvPr>
          <p:cNvSpPr txBox="1"/>
          <p:nvPr/>
        </p:nvSpPr>
        <p:spPr>
          <a:xfrm>
            <a:off x="4188371" y="2092275"/>
            <a:ext cx="381525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</a:rPr>
              <a:t>Trả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lời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câu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hỏi</a:t>
            </a:r>
            <a:endParaRPr sz="2800" dirty="0">
              <a:latin typeface="UTM Avo" panose="02040603050506020204" pitchFamily="18" charset="0"/>
            </a:endParaRPr>
          </a:p>
        </p:txBody>
      </p:sp>
      <p:sp>
        <p:nvSpPr>
          <p:cNvPr id="7" name="Google Shape;153;p8">
            <a:extLst>
              <a:ext uri="{FF2B5EF4-FFF2-40B4-BE49-F238E27FC236}">
                <a16:creationId xmlns:a16="http://schemas.microsoft.com/office/drawing/2014/main" id="{EA89EC7F-AC34-5DD6-C251-D95A27CA5BDF}"/>
              </a:ext>
            </a:extLst>
          </p:cNvPr>
          <p:cNvSpPr/>
          <p:nvPr/>
        </p:nvSpPr>
        <p:spPr>
          <a:xfrm>
            <a:off x="2030248" y="2755605"/>
            <a:ext cx="8131503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sym typeface="Calibri"/>
              </a:rPr>
              <a:t>B</a:t>
            </a:r>
            <a:r>
              <a:rPr lang="en-US" sz="2400" dirty="0" err="1">
                <a:latin typeface="UTM Avo" panose="02040603050506020204" pitchFamily="18" charset="0"/>
              </a:rPr>
              <a:t>ố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nội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lớn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v</a:t>
            </a:r>
            <a:r>
              <a:rPr lang="en-US" sz="2400" dirty="0" err="1">
                <a:latin typeface="UTM Avo" panose="02040603050506020204" pitchFamily="18" charset="0"/>
              </a:rPr>
              <a:t>ề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ti</a:t>
            </a:r>
            <a:r>
              <a:rPr lang="en-US" sz="2400" dirty="0" err="1">
                <a:latin typeface="UTM Avo" panose="02040603050506020204" pitchFamily="18" charset="0"/>
              </a:rPr>
              <a:t>ế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Việt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trong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err="1">
                <a:latin typeface="UTM Avo" panose="02040603050506020204" pitchFamily="18" charset="0"/>
                <a:sym typeface="Calibri"/>
              </a:rPr>
              <a:t>sách</a:t>
            </a:r>
            <a:r>
              <a:rPr lang="en-US" sz="240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i="1">
                <a:latin typeface="UTM Avo" panose="02040603050506020204" pitchFamily="18" charset="0"/>
                <a:sym typeface="Calibri"/>
              </a:rPr>
              <a:t>Ngữ </a:t>
            </a:r>
            <a:r>
              <a:rPr lang="en-US" sz="2400" i="1" err="1">
                <a:latin typeface="UTM Avo" panose="02040603050506020204" pitchFamily="18" charset="0"/>
                <a:sym typeface="Calibri"/>
              </a:rPr>
              <a:t>văn</a:t>
            </a:r>
            <a:r>
              <a:rPr lang="en-US" sz="2400" i="1">
                <a:latin typeface="UTM Avo" panose="02040603050506020204" pitchFamily="18" charset="0"/>
                <a:sym typeface="Calibri"/>
              </a:rPr>
              <a:t> 7</a:t>
            </a:r>
            <a:r>
              <a:rPr lang="en-US" sz="2400" i="1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là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gì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?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Mỗi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nội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l</a:t>
            </a:r>
            <a:r>
              <a:rPr lang="en-US" sz="2400" dirty="0" err="1">
                <a:latin typeface="UTM Avo" panose="02040603050506020204" pitchFamily="18" charset="0"/>
              </a:rPr>
              <a:t>ớ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có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các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nội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cụ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</a:t>
            </a:r>
            <a:r>
              <a:rPr lang="en-US" sz="2400" dirty="0" err="1">
                <a:latin typeface="UTM Avo" panose="02040603050506020204" pitchFamily="18" charset="0"/>
              </a:rPr>
              <a:t>ể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nào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?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sp>
        <p:nvSpPr>
          <p:cNvPr id="8" name="Google Shape;154;p8">
            <a:extLst>
              <a:ext uri="{FF2B5EF4-FFF2-40B4-BE49-F238E27FC236}">
                <a16:creationId xmlns:a16="http://schemas.microsoft.com/office/drawing/2014/main" id="{12B10E3E-C5F9-9713-F27D-C10DD39A5AE6}"/>
              </a:ext>
            </a:extLst>
          </p:cNvPr>
          <p:cNvSpPr/>
          <p:nvPr/>
        </p:nvSpPr>
        <p:spPr>
          <a:xfrm>
            <a:off x="2030248" y="4390016"/>
            <a:ext cx="8131503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sym typeface="Calibri"/>
              </a:rPr>
              <a:t>Hệ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th</a:t>
            </a:r>
            <a:r>
              <a:rPr lang="en-US" sz="2400" dirty="0" err="1">
                <a:latin typeface="UTM Avo" panose="02040603050506020204" pitchFamily="18" charset="0"/>
              </a:rPr>
              <a:t>ố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bài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tập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ti</a:t>
            </a:r>
            <a:r>
              <a:rPr lang="en-US" sz="2400" dirty="0" err="1">
                <a:latin typeface="UTM Avo" panose="02040603050506020204" pitchFamily="18" charset="0"/>
              </a:rPr>
              <a:t>ế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Việt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trong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err="1">
                <a:latin typeface="UTM Avo" panose="02040603050506020204" pitchFamily="18" charset="0"/>
                <a:sym typeface="Calibri"/>
              </a:rPr>
              <a:t>sách</a:t>
            </a:r>
            <a:r>
              <a:rPr lang="en-US" sz="240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i="1">
                <a:latin typeface="UTM Avo" panose="02040603050506020204" pitchFamily="18" charset="0"/>
                <a:sym typeface="Calibri"/>
              </a:rPr>
              <a:t>Ngữ </a:t>
            </a:r>
            <a:r>
              <a:rPr lang="en-US" sz="2400" i="1" err="1">
                <a:latin typeface="UTM Avo" panose="02040603050506020204" pitchFamily="18" charset="0"/>
                <a:sym typeface="Calibri"/>
              </a:rPr>
              <a:t>văn</a:t>
            </a:r>
            <a:r>
              <a:rPr lang="en-US" sz="2400" i="1">
                <a:latin typeface="UTM Avo" panose="02040603050506020204" pitchFamily="18" charset="0"/>
                <a:sym typeface="Calibri"/>
              </a:rPr>
              <a:t> 7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</a:t>
            </a:r>
            <a:r>
              <a:rPr lang="en-US" sz="2400" dirty="0" err="1">
                <a:latin typeface="UTM Avo" panose="02040603050506020204" pitchFamily="18" charset="0"/>
              </a:rPr>
              <a:t>ó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những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loại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cơ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bản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 </a:t>
            </a:r>
            <a:r>
              <a:rPr lang="en-US" sz="2400" dirty="0" err="1">
                <a:latin typeface="UTM Avo" panose="02040603050506020204" pitchFamily="18" charset="0"/>
                <a:sym typeface="Calibri"/>
              </a:rPr>
              <a:t>nào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?</a:t>
            </a:r>
            <a:endParaRPr sz="2400" dirty="0">
              <a:latin typeface="UTM Avo" panose="02040603050506020204" pitchFamily="18" charset="0"/>
              <a:sym typeface="Calibri"/>
            </a:endParaRPr>
          </a:p>
        </p:txBody>
      </p:sp>
      <p:pic>
        <p:nvPicPr>
          <p:cNvPr id="9" name="Google Shape;155;p8">
            <a:extLst>
              <a:ext uri="{FF2B5EF4-FFF2-40B4-BE49-F238E27FC236}">
                <a16:creationId xmlns:a16="http://schemas.microsoft.com/office/drawing/2014/main" id="{C48677D3-2866-6096-9DB3-635B5EF6CA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75" y="2849017"/>
            <a:ext cx="1143054" cy="1143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6;p8">
            <a:extLst>
              <a:ext uri="{FF2B5EF4-FFF2-40B4-BE49-F238E27FC236}">
                <a16:creationId xmlns:a16="http://schemas.microsoft.com/office/drawing/2014/main" id="{C2B9F1C9-3DB0-5C9B-C35D-9CE63655F3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75" y="4416487"/>
            <a:ext cx="1143054" cy="1143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7;p8">
            <a:extLst>
              <a:ext uri="{FF2B5EF4-FFF2-40B4-BE49-F238E27FC236}">
                <a16:creationId xmlns:a16="http://schemas.microsoft.com/office/drawing/2014/main" id="{EC4EDE98-CBE3-990E-95E9-44EE1C121B9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95789" y="4561789"/>
            <a:ext cx="2296211" cy="2296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58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p6">
            <a:extLst>
              <a:ext uri="{FF2B5EF4-FFF2-40B4-BE49-F238E27FC236}">
                <a16:creationId xmlns:a16="http://schemas.microsoft.com/office/drawing/2014/main" id="{1520D17C-6C89-C4C9-C342-3FAAABBA8E99}"/>
              </a:ext>
            </a:extLst>
          </p:cNvPr>
          <p:cNvSpPr txBox="1"/>
          <p:nvPr/>
        </p:nvSpPr>
        <p:spPr>
          <a:xfrm>
            <a:off x="2385847" y="1890292"/>
            <a:ext cx="742030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</a:rPr>
              <a:t>3. Thực hành tiếng Việt</a:t>
            </a:r>
          </a:p>
        </p:txBody>
      </p:sp>
      <p:pic>
        <p:nvPicPr>
          <p:cNvPr id="4" name="Google Shape;164;p9">
            <a:extLst>
              <a:ext uri="{FF2B5EF4-FFF2-40B4-BE49-F238E27FC236}">
                <a16:creationId xmlns:a16="http://schemas.microsoft.com/office/drawing/2014/main" id="{27358CC0-F93A-0A7E-1F65-C09D88A2C2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07004" y="953704"/>
            <a:ext cx="1076107" cy="11956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5;p9">
            <a:extLst>
              <a:ext uri="{FF2B5EF4-FFF2-40B4-BE49-F238E27FC236}">
                <a16:creationId xmlns:a16="http://schemas.microsoft.com/office/drawing/2014/main" id="{EDFC5CE0-52ED-F167-5A8E-E322D403B795}"/>
              </a:ext>
            </a:extLst>
          </p:cNvPr>
          <p:cNvSpPr/>
          <p:nvPr/>
        </p:nvSpPr>
        <p:spPr>
          <a:xfrm>
            <a:off x="669203" y="2501851"/>
            <a:ext cx="7981031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gồm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4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lớn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  <a:endParaRPr sz="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166;p9">
            <a:extLst>
              <a:ext uri="{FF2B5EF4-FFF2-40B4-BE49-F238E27FC236}">
                <a16:creationId xmlns:a16="http://schemas.microsoft.com/office/drawing/2014/main" id="{0E7FBE96-33EB-99A7-0CF6-EE0D70A8ACA6}"/>
              </a:ext>
            </a:extLst>
          </p:cNvPr>
          <p:cNvSpPr/>
          <p:nvPr/>
        </p:nvSpPr>
        <p:spPr>
          <a:xfrm>
            <a:off x="1571007" y="3342290"/>
            <a:ext cx="4513540" cy="1042762"/>
          </a:xfrm>
          <a:prstGeom prst="roundRect">
            <a:avLst>
              <a:gd name="adj" fmla="val 16667"/>
            </a:avLst>
          </a:prstGeom>
          <a:solidFill>
            <a:srgbClr val="31859B"/>
          </a:solidFill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Từ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vựng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167;p9">
            <a:extLst>
              <a:ext uri="{FF2B5EF4-FFF2-40B4-BE49-F238E27FC236}">
                <a16:creationId xmlns:a16="http://schemas.microsoft.com/office/drawing/2014/main" id="{0E22BB25-E8E8-F8D9-ADD2-69D7C20E9EAF}"/>
              </a:ext>
            </a:extLst>
          </p:cNvPr>
          <p:cNvSpPr/>
          <p:nvPr/>
        </p:nvSpPr>
        <p:spPr>
          <a:xfrm>
            <a:off x="6740648" y="3342290"/>
            <a:ext cx="4513540" cy="1042762"/>
          </a:xfrm>
          <a:prstGeom prst="roundRect">
            <a:avLst>
              <a:gd name="adj" fmla="val 16667"/>
            </a:avLst>
          </a:prstGeom>
          <a:solidFill>
            <a:srgbClr val="31859B"/>
          </a:solidFill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Ngữ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pháp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Google Shape;168;p9">
            <a:extLst>
              <a:ext uri="{FF2B5EF4-FFF2-40B4-BE49-F238E27FC236}">
                <a16:creationId xmlns:a16="http://schemas.microsoft.com/office/drawing/2014/main" id="{2DF0A04D-D24A-23B5-08B2-93F2BA275089}"/>
              </a:ext>
            </a:extLst>
          </p:cNvPr>
          <p:cNvSpPr/>
          <p:nvPr/>
        </p:nvSpPr>
        <p:spPr>
          <a:xfrm>
            <a:off x="6740648" y="4535202"/>
            <a:ext cx="4513540" cy="1042762"/>
          </a:xfrm>
          <a:prstGeom prst="roundRect">
            <a:avLst>
              <a:gd name="adj" fmla="val 16667"/>
            </a:avLst>
          </a:prstGeom>
          <a:solidFill>
            <a:srgbClr val="31859B"/>
          </a:solidFill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Sự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phát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triển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ngữ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Google Shape;169;p9">
            <a:extLst>
              <a:ext uri="{FF2B5EF4-FFF2-40B4-BE49-F238E27FC236}">
                <a16:creationId xmlns:a16="http://schemas.microsoft.com/office/drawing/2014/main" id="{64E5EDE6-151B-02ED-03AF-7C82F8D142E3}"/>
              </a:ext>
            </a:extLst>
          </p:cNvPr>
          <p:cNvSpPr/>
          <p:nvPr/>
        </p:nvSpPr>
        <p:spPr>
          <a:xfrm>
            <a:off x="1571007" y="4535202"/>
            <a:ext cx="4513540" cy="1042762"/>
          </a:xfrm>
          <a:prstGeom prst="roundRect">
            <a:avLst>
              <a:gd name="adj" fmla="val 16667"/>
            </a:avLst>
          </a:prstGeom>
          <a:solidFill>
            <a:srgbClr val="31859B"/>
          </a:solidFill>
          <a:ln w="57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Hoạt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giao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tiếp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9" name="Google Shape;170;p9">
            <a:extLst>
              <a:ext uri="{FF2B5EF4-FFF2-40B4-BE49-F238E27FC236}">
                <a16:creationId xmlns:a16="http://schemas.microsoft.com/office/drawing/2014/main" id="{6B1242AB-FDCA-804B-1CDE-2DDB4EC759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877816">
            <a:off x="429585" y="5348829"/>
            <a:ext cx="970641" cy="1253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64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9;p6">
            <a:extLst>
              <a:ext uri="{FF2B5EF4-FFF2-40B4-BE49-F238E27FC236}">
                <a16:creationId xmlns:a16="http://schemas.microsoft.com/office/drawing/2014/main" id="{1520D17C-6C89-C4C9-C342-3FAAABBA8E99}"/>
              </a:ext>
            </a:extLst>
          </p:cNvPr>
          <p:cNvSpPr txBox="1"/>
          <p:nvPr/>
        </p:nvSpPr>
        <p:spPr>
          <a:xfrm>
            <a:off x="2385847" y="1890292"/>
            <a:ext cx="742030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</a:rPr>
              <a:t>3. Thực hành tiếng Việt</a:t>
            </a:r>
          </a:p>
        </p:txBody>
      </p:sp>
      <p:pic>
        <p:nvPicPr>
          <p:cNvPr id="4" name="Google Shape;164;p9">
            <a:extLst>
              <a:ext uri="{FF2B5EF4-FFF2-40B4-BE49-F238E27FC236}">
                <a16:creationId xmlns:a16="http://schemas.microsoft.com/office/drawing/2014/main" id="{27358CC0-F93A-0A7E-1F65-C09D88A2C2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07004" y="953704"/>
            <a:ext cx="1076107" cy="11956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5;p9">
            <a:extLst>
              <a:ext uri="{FF2B5EF4-FFF2-40B4-BE49-F238E27FC236}">
                <a16:creationId xmlns:a16="http://schemas.microsoft.com/office/drawing/2014/main" id="{EDFC5CE0-52ED-F167-5A8E-E322D403B795}"/>
              </a:ext>
            </a:extLst>
          </p:cNvPr>
          <p:cNvSpPr/>
          <p:nvPr/>
        </p:nvSpPr>
        <p:spPr>
          <a:xfrm>
            <a:off x="669203" y="2501851"/>
            <a:ext cx="3461363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b. Các dạng bài tập: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9" name="Google Shape;170;p9">
            <a:extLst>
              <a:ext uri="{FF2B5EF4-FFF2-40B4-BE49-F238E27FC236}">
                <a16:creationId xmlns:a16="http://schemas.microsoft.com/office/drawing/2014/main" id="{6B1242AB-FDCA-804B-1CDE-2DDB4EC759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877816">
            <a:off x="429585" y="5348829"/>
            <a:ext cx="970641" cy="12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79;p10">
            <a:extLst>
              <a:ext uri="{FF2B5EF4-FFF2-40B4-BE49-F238E27FC236}">
                <a16:creationId xmlns:a16="http://schemas.microsoft.com/office/drawing/2014/main" id="{3EA30882-F489-2D36-44E4-D531A8277F5D}"/>
              </a:ext>
            </a:extLst>
          </p:cNvPr>
          <p:cNvSpPr/>
          <p:nvPr/>
        </p:nvSpPr>
        <p:spPr>
          <a:xfrm rot="5400000">
            <a:off x="6808743" y="263844"/>
            <a:ext cx="1067849" cy="6818832"/>
          </a:xfrm>
          <a:custGeom>
            <a:avLst/>
            <a:gdLst/>
            <a:ahLst/>
            <a:cxnLst/>
            <a:rect l="l" t="t" r="r" b="b"/>
            <a:pathLst>
              <a:path w="2570532" h="8255757" extrusionOk="0">
                <a:moveTo>
                  <a:pt x="2564839" y="1112592"/>
                </a:moveTo>
                <a:cubicBezTo>
                  <a:pt x="2559147" y="1453591"/>
                  <a:pt x="2550356" y="7810569"/>
                  <a:pt x="2550356" y="7810569"/>
                </a:cubicBezTo>
                <a:cubicBezTo>
                  <a:pt x="2550356" y="7960164"/>
                  <a:pt x="2413790" y="8119264"/>
                  <a:pt x="2211012" y="8119264"/>
                </a:cubicBezTo>
                <a:cubicBezTo>
                  <a:pt x="2211012" y="8119264"/>
                  <a:pt x="1747503" y="8126705"/>
                  <a:pt x="1379264" y="8125954"/>
                </a:cubicBezTo>
                <a:cubicBezTo>
                  <a:pt x="1358627" y="8154560"/>
                  <a:pt x="1338570" y="8181427"/>
                  <a:pt x="1332046" y="8187157"/>
                </a:cubicBezTo>
                <a:cubicBezTo>
                  <a:pt x="1323228" y="8194901"/>
                  <a:pt x="1304780" y="8221063"/>
                  <a:pt x="1291002" y="8241419"/>
                </a:cubicBezTo>
                <a:cubicBezTo>
                  <a:pt x="1282101" y="8254572"/>
                  <a:pt x="1263230" y="8255757"/>
                  <a:pt x="1252736" y="8243835"/>
                </a:cubicBezTo>
                <a:cubicBezTo>
                  <a:pt x="1231200" y="8219370"/>
                  <a:pt x="1199001" y="8181336"/>
                  <a:pt x="1184913" y="8157317"/>
                </a:cubicBezTo>
                <a:cubicBezTo>
                  <a:pt x="1178494" y="8146375"/>
                  <a:pt x="1172538" y="8135175"/>
                  <a:pt x="1167084" y="8124282"/>
                </a:cubicBezTo>
                <a:cubicBezTo>
                  <a:pt x="1137061" y="8123806"/>
                  <a:pt x="1109055" y="8123220"/>
                  <a:pt x="1083678" y="8122507"/>
                </a:cubicBezTo>
                <a:cubicBezTo>
                  <a:pt x="769588" y="8113672"/>
                  <a:pt x="324392" y="8109807"/>
                  <a:pt x="324392" y="8109807"/>
                </a:cubicBezTo>
                <a:cubicBezTo>
                  <a:pt x="25400" y="8119264"/>
                  <a:pt x="49183" y="8009211"/>
                  <a:pt x="22788" y="7829486"/>
                </a:cubicBezTo>
                <a:cubicBezTo>
                  <a:pt x="22788" y="7829486"/>
                  <a:pt x="0" y="7662563"/>
                  <a:pt x="0" y="7413577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rgbClr val="F79646"/>
          </a:solidFill>
          <a:ln>
            <a:noFill/>
          </a:ln>
        </p:spPr>
        <p:txBody>
          <a:bodyPr spcFirstLastPara="1" vert="vert270" wrap="square" lIns="60950" tIns="60950" rIns="60950" bIns="60950" anchor="ctr" anchorCtr="0">
            <a:noAutofit/>
          </a:bodyPr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Bài tập nhận biết các hiện tượng và đơn vị tiếng Việt.</a:t>
            </a:r>
          </a:p>
        </p:txBody>
      </p:sp>
      <p:sp>
        <p:nvSpPr>
          <p:cNvPr id="9" name="Google Shape;181;p10">
            <a:extLst>
              <a:ext uri="{FF2B5EF4-FFF2-40B4-BE49-F238E27FC236}">
                <a16:creationId xmlns:a16="http://schemas.microsoft.com/office/drawing/2014/main" id="{6F8CAE44-CD90-829F-E04E-BE07F844CABE}"/>
              </a:ext>
            </a:extLst>
          </p:cNvPr>
          <p:cNvSpPr/>
          <p:nvPr/>
        </p:nvSpPr>
        <p:spPr>
          <a:xfrm rot="5400000">
            <a:off x="6807066" y="1380064"/>
            <a:ext cx="1067847" cy="6822187"/>
          </a:xfrm>
          <a:custGeom>
            <a:avLst/>
            <a:gdLst/>
            <a:ahLst/>
            <a:cxnLst/>
            <a:rect l="l" t="t" r="r" b="b"/>
            <a:pathLst>
              <a:path w="2570532" h="8255757" extrusionOk="0">
                <a:moveTo>
                  <a:pt x="2564839" y="1112592"/>
                </a:moveTo>
                <a:cubicBezTo>
                  <a:pt x="2559147" y="1453591"/>
                  <a:pt x="2550356" y="7810569"/>
                  <a:pt x="2550356" y="7810569"/>
                </a:cubicBezTo>
                <a:cubicBezTo>
                  <a:pt x="2550356" y="7960164"/>
                  <a:pt x="2413790" y="8119264"/>
                  <a:pt x="2211012" y="8119264"/>
                </a:cubicBezTo>
                <a:cubicBezTo>
                  <a:pt x="2211012" y="8119264"/>
                  <a:pt x="1747503" y="8126705"/>
                  <a:pt x="1379264" y="8125954"/>
                </a:cubicBezTo>
                <a:cubicBezTo>
                  <a:pt x="1358627" y="8154560"/>
                  <a:pt x="1338570" y="8181427"/>
                  <a:pt x="1332046" y="8187157"/>
                </a:cubicBezTo>
                <a:cubicBezTo>
                  <a:pt x="1323228" y="8194901"/>
                  <a:pt x="1304780" y="8221063"/>
                  <a:pt x="1291002" y="8241419"/>
                </a:cubicBezTo>
                <a:cubicBezTo>
                  <a:pt x="1282101" y="8254572"/>
                  <a:pt x="1263230" y="8255757"/>
                  <a:pt x="1252736" y="8243835"/>
                </a:cubicBezTo>
                <a:cubicBezTo>
                  <a:pt x="1231200" y="8219370"/>
                  <a:pt x="1199001" y="8181336"/>
                  <a:pt x="1184913" y="8157317"/>
                </a:cubicBezTo>
                <a:cubicBezTo>
                  <a:pt x="1178494" y="8146375"/>
                  <a:pt x="1172538" y="8135175"/>
                  <a:pt x="1167084" y="8124282"/>
                </a:cubicBezTo>
                <a:cubicBezTo>
                  <a:pt x="1137061" y="8123806"/>
                  <a:pt x="1109055" y="8123220"/>
                  <a:pt x="1083678" y="8122507"/>
                </a:cubicBezTo>
                <a:cubicBezTo>
                  <a:pt x="769588" y="8113672"/>
                  <a:pt x="324392" y="8109807"/>
                  <a:pt x="324392" y="8109807"/>
                </a:cubicBezTo>
                <a:cubicBezTo>
                  <a:pt x="25400" y="8119264"/>
                  <a:pt x="49183" y="8009211"/>
                  <a:pt x="22788" y="7829486"/>
                </a:cubicBezTo>
                <a:cubicBezTo>
                  <a:pt x="22788" y="7829486"/>
                  <a:pt x="0" y="7662563"/>
                  <a:pt x="0" y="7413577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rgbClr val="F79646"/>
          </a:solidFill>
          <a:ln>
            <a:noFill/>
          </a:ln>
        </p:spPr>
        <p:txBody>
          <a:bodyPr spcFirstLastPara="1" vert="vert270" wrap="square" lIns="60950" tIns="60950" rIns="60950" bIns="6095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Bài tập phân tích tác dụng của các hiện tượng và đơn vị tiếng Việt.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183;p10">
            <a:extLst>
              <a:ext uri="{FF2B5EF4-FFF2-40B4-BE49-F238E27FC236}">
                <a16:creationId xmlns:a16="http://schemas.microsoft.com/office/drawing/2014/main" id="{C1C5DC7A-E66E-B346-0A41-D49E5C6B5553}"/>
              </a:ext>
            </a:extLst>
          </p:cNvPr>
          <p:cNvSpPr/>
          <p:nvPr/>
        </p:nvSpPr>
        <p:spPr>
          <a:xfrm rot="5400000">
            <a:off x="6818242" y="2509139"/>
            <a:ext cx="1067849" cy="6799833"/>
          </a:xfrm>
          <a:custGeom>
            <a:avLst/>
            <a:gdLst/>
            <a:ahLst/>
            <a:cxnLst/>
            <a:rect l="l" t="t" r="r" b="b"/>
            <a:pathLst>
              <a:path w="2570532" h="8255757" extrusionOk="0">
                <a:moveTo>
                  <a:pt x="2564839" y="1112592"/>
                </a:moveTo>
                <a:cubicBezTo>
                  <a:pt x="2559147" y="1453591"/>
                  <a:pt x="2550356" y="7810569"/>
                  <a:pt x="2550356" y="7810569"/>
                </a:cubicBezTo>
                <a:cubicBezTo>
                  <a:pt x="2550356" y="7960164"/>
                  <a:pt x="2413790" y="8119264"/>
                  <a:pt x="2211012" y="8119264"/>
                </a:cubicBezTo>
                <a:cubicBezTo>
                  <a:pt x="2211012" y="8119264"/>
                  <a:pt x="1747503" y="8126705"/>
                  <a:pt x="1379264" y="8125954"/>
                </a:cubicBezTo>
                <a:cubicBezTo>
                  <a:pt x="1358627" y="8154560"/>
                  <a:pt x="1338570" y="8181427"/>
                  <a:pt x="1332046" y="8187157"/>
                </a:cubicBezTo>
                <a:cubicBezTo>
                  <a:pt x="1323228" y="8194901"/>
                  <a:pt x="1304780" y="8221063"/>
                  <a:pt x="1291002" y="8241419"/>
                </a:cubicBezTo>
                <a:cubicBezTo>
                  <a:pt x="1282101" y="8254572"/>
                  <a:pt x="1263230" y="8255757"/>
                  <a:pt x="1252736" y="8243835"/>
                </a:cubicBezTo>
                <a:cubicBezTo>
                  <a:pt x="1231200" y="8219370"/>
                  <a:pt x="1199001" y="8181336"/>
                  <a:pt x="1184913" y="8157317"/>
                </a:cubicBezTo>
                <a:cubicBezTo>
                  <a:pt x="1178494" y="8146375"/>
                  <a:pt x="1172538" y="8135175"/>
                  <a:pt x="1167084" y="8124282"/>
                </a:cubicBezTo>
                <a:cubicBezTo>
                  <a:pt x="1137061" y="8123806"/>
                  <a:pt x="1109055" y="8123220"/>
                  <a:pt x="1083678" y="8122507"/>
                </a:cubicBezTo>
                <a:cubicBezTo>
                  <a:pt x="769588" y="8113672"/>
                  <a:pt x="324392" y="8109807"/>
                  <a:pt x="324392" y="8109807"/>
                </a:cubicBezTo>
                <a:cubicBezTo>
                  <a:pt x="25400" y="8119264"/>
                  <a:pt x="49183" y="8009211"/>
                  <a:pt x="22788" y="7829486"/>
                </a:cubicBezTo>
                <a:cubicBezTo>
                  <a:pt x="22788" y="7829486"/>
                  <a:pt x="0" y="7662563"/>
                  <a:pt x="0" y="7413577"/>
                </a:cubicBezTo>
                <a:cubicBezTo>
                  <a:pt x="0" y="1429588"/>
                  <a:pt x="12668" y="1433308"/>
                  <a:pt x="32875" y="299237"/>
                </a:cubicBezTo>
                <a:cubicBezTo>
                  <a:pt x="33835" y="113086"/>
                  <a:pt x="185010" y="0"/>
                  <a:pt x="344568" y="0"/>
                </a:cubicBezTo>
                <a:lnTo>
                  <a:pt x="2241274" y="19670"/>
                </a:lnTo>
                <a:cubicBezTo>
                  <a:pt x="2400832" y="19670"/>
                  <a:pt x="2538339" y="175058"/>
                  <a:pt x="2540267" y="384358"/>
                </a:cubicBezTo>
                <a:cubicBezTo>
                  <a:pt x="2540268" y="384357"/>
                  <a:pt x="2570532" y="771594"/>
                  <a:pt x="2564839" y="1112592"/>
                </a:cubicBezTo>
                <a:close/>
              </a:path>
            </a:pathLst>
          </a:custGeom>
          <a:solidFill>
            <a:srgbClr val="F79646"/>
          </a:solidFill>
          <a:ln>
            <a:noFill/>
          </a:ln>
        </p:spPr>
        <p:txBody>
          <a:bodyPr spcFirstLastPara="1" vert="vert270" wrap="square" lIns="60950" tIns="60950" rIns="60950" bIns="60950" anchor="ctr" anchorCtr="0">
            <a:noAutofit/>
          </a:bodyPr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Bài tập tạo lập đơn vị tiếng Việt.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Google Shape;186;p10">
            <a:extLst>
              <a:ext uri="{FF2B5EF4-FFF2-40B4-BE49-F238E27FC236}">
                <a16:creationId xmlns:a16="http://schemas.microsoft.com/office/drawing/2014/main" id="{5DF252F8-6348-98D2-08FF-8CCAB5D83BA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17979" y="3087395"/>
            <a:ext cx="1396869" cy="3524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3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2;p11">
            <a:extLst>
              <a:ext uri="{FF2B5EF4-FFF2-40B4-BE49-F238E27FC236}">
                <a16:creationId xmlns:a16="http://schemas.microsoft.com/office/drawing/2014/main" id="{8D62785A-08F5-6070-2E46-FC2663F2ADE1}"/>
              </a:ext>
            </a:extLst>
          </p:cNvPr>
          <p:cNvSpPr txBox="1"/>
          <p:nvPr/>
        </p:nvSpPr>
        <p:spPr>
          <a:xfrm>
            <a:off x="5155324" y="1720466"/>
            <a:ext cx="188135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 dirty="0" err="1">
                <a:latin typeface="UTM Avo" panose="02040603050506020204" pitchFamily="18" charset="0"/>
              </a:rPr>
              <a:t>Lưu</a:t>
            </a:r>
            <a:r>
              <a:rPr lang="en-US" sz="3200" b="1" dirty="0">
                <a:latin typeface="UTM Avo" panose="02040603050506020204" pitchFamily="18" charset="0"/>
              </a:rPr>
              <a:t> ý</a:t>
            </a:r>
            <a:endParaRPr sz="3200" dirty="0">
              <a:latin typeface="UTM Avo" panose="02040603050506020204" pitchFamily="18" charset="0"/>
            </a:endParaRPr>
          </a:p>
        </p:txBody>
      </p:sp>
      <p:pic>
        <p:nvPicPr>
          <p:cNvPr id="6" name="Google Shape;193;p11">
            <a:extLst>
              <a:ext uri="{FF2B5EF4-FFF2-40B4-BE49-F238E27FC236}">
                <a16:creationId xmlns:a16="http://schemas.microsoft.com/office/drawing/2014/main" id="{75F9E5F9-A6BD-AB44-32FF-95F08AF011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0642203" y="5936979"/>
            <a:ext cx="1371600" cy="82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4;p11">
            <a:extLst>
              <a:ext uri="{FF2B5EF4-FFF2-40B4-BE49-F238E27FC236}">
                <a16:creationId xmlns:a16="http://schemas.microsoft.com/office/drawing/2014/main" id="{699E663C-485A-E92A-288F-222970B667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95193" y="1390796"/>
            <a:ext cx="912265" cy="8643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95;p11">
            <a:extLst>
              <a:ext uri="{FF2B5EF4-FFF2-40B4-BE49-F238E27FC236}">
                <a16:creationId xmlns:a16="http://schemas.microsoft.com/office/drawing/2014/main" id="{138A272E-A7FC-B9F6-DE53-97380BF45E94}"/>
              </a:ext>
            </a:extLst>
          </p:cNvPr>
          <p:cNvSpPr/>
          <p:nvPr/>
        </p:nvSpPr>
        <p:spPr>
          <a:xfrm>
            <a:off x="584200" y="2212909"/>
            <a:ext cx="11023600" cy="3939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Khi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hành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tiếng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lưu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Kiến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thức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ngữ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đầu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hướng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nghe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9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35F01C-E15E-21CF-FBFF-69D0BDE87AA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1E09D67-7BA8-F7A2-BB0F-A279D2824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3AF08-3D63-A788-2658-6B91312DA599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1;p12">
            <a:extLst>
              <a:ext uri="{FF2B5EF4-FFF2-40B4-BE49-F238E27FC236}">
                <a16:creationId xmlns:a16="http://schemas.microsoft.com/office/drawing/2014/main" id="{A74A5C85-7193-3F2C-7451-E231E1576E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4112"/>
          <a:stretch/>
        </p:blipFill>
        <p:spPr>
          <a:xfrm rot="5400000">
            <a:off x="3901347" y="-66500"/>
            <a:ext cx="4389303" cy="8332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2;p12">
            <a:extLst>
              <a:ext uri="{FF2B5EF4-FFF2-40B4-BE49-F238E27FC236}">
                <a16:creationId xmlns:a16="http://schemas.microsoft.com/office/drawing/2014/main" id="{72D41619-7F1E-453D-FC87-C202035D35AF}"/>
              </a:ext>
            </a:extLst>
          </p:cNvPr>
          <p:cNvPicPr preferRelativeResize="0"/>
          <p:nvPr/>
        </p:nvPicPr>
        <p:blipFill rotWithShape="1">
          <a:blip r:embed="rId5">
            <a:alphaModFix amt="73000"/>
          </a:blip>
          <a:srcRect/>
          <a:stretch/>
        </p:blipFill>
        <p:spPr>
          <a:xfrm>
            <a:off x="5103052" y="1572363"/>
            <a:ext cx="1985893" cy="6652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4;p12">
            <a:extLst>
              <a:ext uri="{FF2B5EF4-FFF2-40B4-BE49-F238E27FC236}">
                <a16:creationId xmlns:a16="http://schemas.microsoft.com/office/drawing/2014/main" id="{36F3BF2F-B80D-9245-AB1A-0193EBCBA240}"/>
              </a:ext>
            </a:extLst>
          </p:cNvPr>
          <p:cNvSpPr txBox="1"/>
          <p:nvPr/>
        </p:nvSpPr>
        <p:spPr>
          <a:xfrm>
            <a:off x="2218666" y="2726370"/>
            <a:ext cx="7754665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Arial" panose="020B0604020202020204" pitchFamily="34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err="1">
                <a:latin typeface="UTM Avo" panose="02040603050506020204" pitchFamily="18" charset="0"/>
              </a:rPr>
              <a:t>phần</a:t>
            </a:r>
            <a:r>
              <a:rPr lang="en-US" sz="2400">
                <a:latin typeface="UTM Avo" panose="02040603050506020204" pitchFamily="18" charset="0"/>
              </a:rPr>
              <a:t> </a:t>
            </a:r>
            <a:r>
              <a:rPr lang="en-US" sz="2400" i="1">
                <a:latin typeface="UTM Avo" panose="02040603050506020204" pitchFamily="18" charset="0"/>
              </a:rPr>
              <a:t>Thực </a:t>
            </a:r>
            <a:r>
              <a:rPr lang="en-US" sz="2400" i="1" dirty="0" err="1">
                <a:latin typeface="UTM Avo" panose="02040603050506020204" pitchFamily="18" charset="0"/>
              </a:rPr>
              <a:t>hành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err="1">
                <a:latin typeface="UTM Avo" panose="02040603050506020204" pitchFamily="18" charset="0"/>
              </a:rPr>
              <a:t>tiếng</a:t>
            </a:r>
            <a:r>
              <a:rPr lang="en-US" sz="2400" i="1">
                <a:latin typeface="UTM Avo" panose="02040603050506020204" pitchFamily="18" charset="0"/>
              </a:rPr>
              <a:t> Việt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SGK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cấu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trúc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381019" indent="-381019" algn="just">
              <a:lnSpc>
                <a:spcPct val="150000"/>
              </a:lnSpc>
              <a:buSzPct val="100000"/>
              <a:buFont typeface="Arial" panose="020B0604020202020204" pitchFamily="34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Vận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0" name="Google Shape;205;p12">
            <a:extLst>
              <a:ext uri="{FF2B5EF4-FFF2-40B4-BE49-F238E27FC236}">
                <a16:creationId xmlns:a16="http://schemas.microsoft.com/office/drawing/2014/main" id="{5AEF92D9-857B-F25C-39AD-F2E7998A010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66728" y="5116799"/>
            <a:ext cx="3143266" cy="151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8;p12">
            <a:extLst>
              <a:ext uri="{FF2B5EF4-FFF2-40B4-BE49-F238E27FC236}">
                <a16:creationId xmlns:a16="http://schemas.microsoft.com/office/drawing/2014/main" id="{2BE1AD2D-65AF-A2A2-6523-06192D67C2C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1149440" y="4544360"/>
            <a:ext cx="2048505" cy="2082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4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5;p18">
            <a:extLst>
              <a:ext uri="{FF2B5EF4-FFF2-40B4-BE49-F238E27FC236}">
                <a16:creationId xmlns:a16="http://schemas.microsoft.com/office/drawing/2014/main" id="{4A1C1214-AF0D-3E9C-BFEF-A033F632146B}"/>
              </a:ext>
            </a:extLst>
          </p:cNvPr>
          <p:cNvSpPr/>
          <p:nvPr/>
        </p:nvSpPr>
        <p:spPr>
          <a:xfrm>
            <a:off x="2264054" y="2617549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306;p18">
            <a:extLst>
              <a:ext uri="{FF2B5EF4-FFF2-40B4-BE49-F238E27FC236}">
                <a16:creationId xmlns:a16="http://schemas.microsoft.com/office/drawing/2014/main" id="{2CA2F273-1F8E-F904-F985-387B2458FC8D}"/>
              </a:ext>
            </a:extLst>
          </p:cNvPr>
          <p:cNvSpPr/>
          <p:nvPr/>
        </p:nvSpPr>
        <p:spPr>
          <a:xfrm>
            <a:off x="2264054" y="4490424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224D3CB-3205-0E09-4D9E-8EF892BB975F}"/>
              </a:ext>
            </a:extLst>
          </p:cNvPr>
          <p:cNvSpPr/>
          <p:nvPr/>
        </p:nvSpPr>
        <p:spPr>
          <a:xfrm>
            <a:off x="3326135" y="2165133"/>
            <a:ext cx="5775824" cy="165426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Xem </a:t>
            </a:r>
            <a:r>
              <a:rPr lang="vi-VN" sz="2400" dirty="0">
                <a:latin typeface="UTM Avo" panose="02040603050506020204" pitchFamily="18" charset="0"/>
              </a:rPr>
              <a:t>lại cấu trúc sách giáo khoa, tìm hiểu các bài sẽ học trong </a:t>
            </a:r>
            <a:r>
              <a:rPr lang="vi-VN" sz="2400">
                <a:latin typeface="UTM Avo" panose="02040603050506020204" pitchFamily="18" charset="0"/>
              </a:rPr>
              <a:t>chương trình</a:t>
            </a:r>
            <a:endParaRPr lang="vi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D05FD5-DED2-8ECE-9992-EE584A6FABFF}"/>
              </a:ext>
            </a:extLst>
          </p:cNvPr>
          <p:cNvSpPr/>
          <p:nvPr/>
        </p:nvSpPr>
        <p:spPr>
          <a:xfrm>
            <a:off x="3326136" y="4156843"/>
            <a:ext cx="5775823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Tìm hiểu trước các nội dung về </a:t>
            </a:r>
            <a:r>
              <a:rPr lang="vi-VN" sz="2400" i="1" dirty="0">
                <a:solidFill>
                  <a:schemeClr val="dk1"/>
                </a:solidFill>
                <a:latin typeface="UTM Avo" panose="02040603050506020204" pitchFamily="18" charset="0"/>
              </a:rPr>
              <a:t>Viết, Nói </a:t>
            </a:r>
            <a:r>
              <a:rPr lang="vi-VN" sz="2400" i="1">
                <a:solidFill>
                  <a:schemeClr val="dk1"/>
                </a:solidFill>
                <a:latin typeface="UTM Avo" panose="02040603050506020204" pitchFamily="18" charset="0"/>
              </a:rPr>
              <a:t>và nghe</a:t>
            </a:r>
            <a:endParaRPr lang="vi-VN" sz="2400" i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6A2A7"/>
        </a:solidFill>
        <a:ln>
          <a:noFill/>
        </a:ln>
        <a:effectLst>
          <a:outerShdw blurRad="149987" dist="250190" dir="8460000" algn="ctr">
            <a:srgbClr val="000000">
              <a:alpha val="27843"/>
            </a:srgbClr>
          </a:outerShdw>
        </a:effectLst>
      </a:spPr>
      <a:bodyPr spcFirstLastPara="1" wrap="square" lIns="60950" tIns="30467" rIns="60950" bIns="30467" anchor="ctr" anchorCtr="0">
        <a:noAutofit/>
      </a:bodyPr>
      <a:lstStyle>
        <a:defPPr algn="ctr">
          <a:lnSpc>
            <a:spcPct val="150000"/>
          </a:lnSpc>
          <a:defRPr sz="3000" dirty="0">
            <a:solidFill>
              <a:schemeClr val="dk1"/>
            </a:solidFill>
            <a:latin typeface="Calibri"/>
            <a:ea typeface="Calibri"/>
            <a:cs typeface="Calibri"/>
            <a:sym typeface="Calibri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mở đầu_Tiết 1</Template>
  <TotalTime>22</TotalTime>
  <Words>602</Words>
  <Application>Microsoft Office PowerPoint</Application>
  <PresentationFormat>Widescreen</PresentationFormat>
  <Paragraphs>58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 Light</vt:lpstr>
      <vt:lpstr>Calibri</vt:lpstr>
      <vt:lpstr>Arial</vt:lpstr>
      <vt:lpstr>UTM Avo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8</cp:revision>
  <dcterms:created xsi:type="dcterms:W3CDTF">2023-12-17T16:17:09Z</dcterms:created>
  <dcterms:modified xsi:type="dcterms:W3CDTF">2024-01-05T10:14:59Z</dcterms:modified>
</cp:coreProperties>
</file>