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257" r:id="rId4"/>
    <p:sldId id="258" r:id="rId5"/>
    <p:sldId id="355" r:id="rId6"/>
    <p:sldId id="288" r:id="rId7"/>
    <p:sldId id="415" r:id="rId8"/>
    <p:sldId id="429" r:id="rId9"/>
    <p:sldId id="430" r:id="rId10"/>
    <p:sldId id="431" r:id="rId11"/>
    <p:sldId id="416" r:id="rId12"/>
    <p:sldId id="432" r:id="rId13"/>
    <p:sldId id="269" r:id="rId14"/>
    <p:sldId id="369" r:id="rId15"/>
    <p:sldId id="272" r:id="rId16"/>
    <p:sldId id="273" r:id="rId17"/>
    <p:sldId id="275" r:id="rId18"/>
    <p:sldId id="287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Calibri Light" panose="020F0302020204030204" pitchFamily="34" charset="0"/>
      <p:regular r:id="rId25"/>
      <p:italic r:id="rId26"/>
    </p:embeddedFon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3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B7AE"/>
    <a:srgbClr val="E1DBD5"/>
    <a:srgbClr val="E9FFFF"/>
    <a:srgbClr val="8AAFC7"/>
    <a:srgbClr val="E4EDF2"/>
    <a:srgbClr val="E9F5FF"/>
    <a:srgbClr val="FFFAF7"/>
    <a:srgbClr val="000000"/>
    <a:srgbClr val="B7DAF2"/>
    <a:srgbClr val="C4E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2997" autoAdjust="0"/>
  </p:normalViewPr>
  <p:slideViewPr>
    <p:cSldViewPr snapToGrid="0">
      <p:cViewPr varScale="1">
        <p:scale>
          <a:sx n="77" d="100"/>
          <a:sy n="77" d="100"/>
        </p:scale>
        <p:origin x="114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4.fntdata"/><Relationship Id="rId7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73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77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5" name="Google Shape;9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190316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028613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978642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9602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7018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5663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60492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0916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7442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334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85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017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19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551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616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879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7236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4457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201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77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7-tap-1/1/139/10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7-tap-1/1/139/10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png"/><Relationship Id="rId5" Type="http://schemas.microsoft.com/office/2007/relationships/hdphoto" Target="../media/hdphoto2.wdp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CC36CB-3CD1-E900-A4AB-FDA85CA6FFA9}"/>
              </a:ext>
            </a:extLst>
          </p:cNvPr>
          <p:cNvSpPr txBox="1"/>
          <p:nvPr/>
        </p:nvSpPr>
        <p:spPr>
          <a:xfrm>
            <a:off x="0" y="2849482"/>
            <a:ext cx="12192000" cy="115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 mở đầu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- </a:t>
            </a:r>
            <a:r>
              <a:rPr lang="vi-VN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Tiết 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4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38B1F4D-D623-B30F-9CC5-177CA9EF0E11}"/>
              </a:ext>
            </a:extLst>
          </p:cNvPr>
          <p:cNvSpPr txBox="1">
            <a:spLocks/>
          </p:cNvSpPr>
          <p:nvPr/>
        </p:nvSpPr>
        <p:spPr>
          <a:xfrm>
            <a:off x="7692531" y="140676"/>
            <a:ext cx="4414225" cy="124477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NGỮ VĂN 7</a:t>
            </a:r>
          </a:p>
          <a:p>
            <a:pPr algn="r">
              <a:lnSpc>
                <a:spcPct val="120000"/>
              </a:lnSpc>
            </a:pPr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68966BBB-B67A-8A63-BF5C-662CBCE1F114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F16008BC-B58E-8B18-C9E2-6BDC664A27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4EE2CCC-410E-BBC9-F63A-9DCC1A184FE7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05;p3">
            <a:extLst>
              <a:ext uri="{FF2B5EF4-FFF2-40B4-BE49-F238E27FC236}">
                <a16:creationId xmlns:a16="http://schemas.microsoft.com/office/drawing/2014/main" id="{676D769C-3F33-856C-9F54-118C07A1A7F0}"/>
              </a:ext>
            </a:extLst>
          </p:cNvPr>
          <p:cNvSpPr/>
          <p:nvPr/>
        </p:nvSpPr>
        <p:spPr>
          <a:xfrm>
            <a:off x="1703739" y="2610900"/>
            <a:ext cx="8494986" cy="2632119"/>
          </a:xfrm>
          <a:custGeom>
            <a:avLst/>
            <a:gdLst/>
            <a:ahLst/>
            <a:cxnLst/>
            <a:rect l="l" t="t" r="r" b="b"/>
            <a:pathLst>
              <a:path w="6809830" h="3273346" extrusionOk="0">
                <a:moveTo>
                  <a:pt x="6797130" y="38100"/>
                </a:moveTo>
                <a:cubicBezTo>
                  <a:pt x="6795860" y="34290"/>
                  <a:pt x="6795860" y="30480"/>
                  <a:pt x="6795860" y="25400"/>
                </a:cubicBezTo>
                <a:cubicBezTo>
                  <a:pt x="6795860" y="11430"/>
                  <a:pt x="6792051" y="6350"/>
                  <a:pt x="6778080" y="5080"/>
                </a:cubicBezTo>
                <a:cubicBezTo>
                  <a:pt x="6710631" y="3810"/>
                  <a:pt x="6579657" y="0"/>
                  <a:pt x="6454141" y="5080"/>
                </a:cubicBezTo>
                <a:cubicBezTo>
                  <a:pt x="6219480" y="12700"/>
                  <a:pt x="5990275" y="13970"/>
                  <a:pt x="5755614" y="13970"/>
                </a:cubicBezTo>
                <a:cubicBezTo>
                  <a:pt x="5400894" y="13970"/>
                  <a:pt x="5051630" y="10160"/>
                  <a:pt x="4696910" y="8890"/>
                </a:cubicBezTo>
                <a:cubicBezTo>
                  <a:pt x="4522278" y="7620"/>
                  <a:pt x="4353104" y="7620"/>
                  <a:pt x="4178472" y="8890"/>
                </a:cubicBezTo>
                <a:cubicBezTo>
                  <a:pt x="3987469" y="8890"/>
                  <a:pt x="3801923" y="11430"/>
                  <a:pt x="3610919" y="12700"/>
                </a:cubicBezTo>
                <a:cubicBezTo>
                  <a:pt x="3469031" y="13970"/>
                  <a:pt x="3332600" y="12700"/>
                  <a:pt x="3190712" y="16510"/>
                </a:cubicBezTo>
                <a:cubicBezTo>
                  <a:pt x="3048823" y="20320"/>
                  <a:pt x="2432155" y="20320"/>
                  <a:pt x="2290267" y="19050"/>
                </a:cubicBezTo>
                <a:cubicBezTo>
                  <a:pt x="2202951" y="17780"/>
                  <a:pt x="1919175" y="21590"/>
                  <a:pt x="1831859" y="21590"/>
                </a:cubicBezTo>
                <a:cubicBezTo>
                  <a:pt x="1717257" y="21590"/>
                  <a:pt x="1597198" y="22860"/>
                  <a:pt x="1482596" y="21590"/>
                </a:cubicBezTo>
                <a:cubicBezTo>
                  <a:pt x="1346165" y="20320"/>
                  <a:pt x="1209734" y="19050"/>
                  <a:pt x="1073303" y="25400"/>
                </a:cubicBezTo>
                <a:cubicBezTo>
                  <a:pt x="936872" y="31750"/>
                  <a:pt x="800441" y="31750"/>
                  <a:pt x="664010" y="29210"/>
                </a:cubicBezTo>
                <a:cubicBezTo>
                  <a:pt x="522121" y="26670"/>
                  <a:pt x="385690" y="25400"/>
                  <a:pt x="243802" y="24130"/>
                </a:cubicBezTo>
                <a:cubicBezTo>
                  <a:pt x="156486" y="21590"/>
                  <a:pt x="63713" y="20320"/>
                  <a:pt x="39370" y="20320"/>
                </a:cubicBezTo>
                <a:cubicBezTo>
                  <a:pt x="26670" y="19050"/>
                  <a:pt x="13970" y="17780"/>
                  <a:pt x="0" y="16510"/>
                </a:cubicBezTo>
                <a:cubicBezTo>
                  <a:pt x="0" y="24130"/>
                  <a:pt x="0" y="29210"/>
                  <a:pt x="0" y="33020"/>
                </a:cubicBezTo>
                <a:cubicBezTo>
                  <a:pt x="7620" y="119892"/>
                  <a:pt x="3810" y="274424"/>
                  <a:pt x="2540" y="396022"/>
                </a:cubicBezTo>
                <a:cubicBezTo>
                  <a:pt x="1270" y="482155"/>
                  <a:pt x="2540" y="565754"/>
                  <a:pt x="2540" y="651886"/>
                </a:cubicBezTo>
                <a:cubicBezTo>
                  <a:pt x="3810" y="730419"/>
                  <a:pt x="5080" y="808951"/>
                  <a:pt x="6350" y="887483"/>
                </a:cubicBezTo>
                <a:cubicBezTo>
                  <a:pt x="7620" y="963482"/>
                  <a:pt x="6350" y="1039482"/>
                  <a:pt x="7620" y="1115481"/>
                </a:cubicBezTo>
                <a:cubicBezTo>
                  <a:pt x="8890" y="1232013"/>
                  <a:pt x="10160" y="1348545"/>
                  <a:pt x="11430" y="1465077"/>
                </a:cubicBezTo>
                <a:cubicBezTo>
                  <a:pt x="11430" y="1508143"/>
                  <a:pt x="11430" y="3175057"/>
                  <a:pt x="11430" y="3218123"/>
                </a:cubicBezTo>
                <a:cubicBezTo>
                  <a:pt x="11430" y="3237786"/>
                  <a:pt x="15240" y="3241596"/>
                  <a:pt x="31750" y="3245406"/>
                </a:cubicBezTo>
                <a:cubicBezTo>
                  <a:pt x="43180" y="3247946"/>
                  <a:pt x="54610" y="3250486"/>
                  <a:pt x="85542" y="3251756"/>
                </a:cubicBezTo>
                <a:cubicBezTo>
                  <a:pt x="309289" y="3253026"/>
                  <a:pt x="533036" y="3254296"/>
                  <a:pt x="756783" y="3254296"/>
                </a:cubicBezTo>
                <a:cubicBezTo>
                  <a:pt x="805898" y="3254296"/>
                  <a:pt x="855013" y="3254296"/>
                  <a:pt x="904128" y="3254296"/>
                </a:cubicBezTo>
                <a:cubicBezTo>
                  <a:pt x="1062388" y="3255566"/>
                  <a:pt x="1215191" y="3259376"/>
                  <a:pt x="1373451" y="3256836"/>
                </a:cubicBezTo>
                <a:cubicBezTo>
                  <a:pt x="1542626" y="3254296"/>
                  <a:pt x="1717257" y="3255566"/>
                  <a:pt x="1886432" y="3256836"/>
                </a:cubicBezTo>
                <a:cubicBezTo>
                  <a:pt x="2088349" y="3258106"/>
                  <a:pt x="2966965" y="3258106"/>
                  <a:pt x="3168883" y="3258106"/>
                </a:cubicBezTo>
                <a:cubicBezTo>
                  <a:pt x="3338057" y="3259376"/>
                  <a:pt x="3507232" y="3258106"/>
                  <a:pt x="3676406" y="3259376"/>
                </a:cubicBezTo>
                <a:cubicBezTo>
                  <a:pt x="3801923" y="3259376"/>
                  <a:pt x="3927439" y="3261916"/>
                  <a:pt x="4052956" y="3260646"/>
                </a:cubicBezTo>
                <a:cubicBezTo>
                  <a:pt x="4314903" y="3260646"/>
                  <a:pt x="4576851" y="3258106"/>
                  <a:pt x="4838798" y="3259376"/>
                </a:cubicBezTo>
                <a:cubicBezTo>
                  <a:pt x="5237177" y="3260646"/>
                  <a:pt x="5635555" y="3264456"/>
                  <a:pt x="6033934" y="3266996"/>
                </a:cubicBezTo>
                <a:cubicBezTo>
                  <a:pt x="6164907" y="3268266"/>
                  <a:pt x="6295881" y="3266996"/>
                  <a:pt x="6426855" y="3265726"/>
                </a:cubicBezTo>
                <a:cubicBezTo>
                  <a:pt x="6541457" y="3264456"/>
                  <a:pt x="6656059" y="3264456"/>
                  <a:pt x="6761570" y="3270806"/>
                </a:cubicBezTo>
                <a:cubicBezTo>
                  <a:pt x="6774270" y="3273346"/>
                  <a:pt x="6783160" y="3266996"/>
                  <a:pt x="6784431" y="3253026"/>
                </a:cubicBezTo>
                <a:cubicBezTo>
                  <a:pt x="6785701" y="3237786"/>
                  <a:pt x="6786970" y="3222546"/>
                  <a:pt x="6786970" y="3190257"/>
                </a:cubicBezTo>
                <a:cubicBezTo>
                  <a:pt x="6789510" y="3104124"/>
                  <a:pt x="6792051" y="1394144"/>
                  <a:pt x="6794591" y="1308012"/>
                </a:cubicBezTo>
                <a:cubicBezTo>
                  <a:pt x="6795860" y="1275079"/>
                  <a:pt x="6795860" y="1242146"/>
                  <a:pt x="6795860" y="1211746"/>
                </a:cubicBezTo>
                <a:cubicBezTo>
                  <a:pt x="6797131" y="1125614"/>
                  <a:pt x="6798401" y="1039481"/>
                  <a:pt x="6799670" y="950816"/>
                </a:cubicBezTo>
                <a:cubicBezTo>
                  <a:pt x="6800941" y="849484"/>
                  <a:pt x="6800941" y="750685"/>
                  <a:pt x="6800941" y="649353"/>
                </a:cubicBezTo>
                <a:cubicBezTo>
                  <a:pt x="6800941" y="616420"/>
                  <a:pt x="6802210" y="583487"/>
                  <a:pt x="6802210" y="553087"/>
                </a:cubicBezTo>
                <a:cubicBezTo>
                  <a:pt x="6802210" y="469488"/>
                  <a:pt x="6800941" y="388422"/>
                  <a:pt x="6802210" y="304823"/>
                </a:cubicBezTo>
                <a:cubicBezTo>
                  <a:pt x="6806020" y="218691"/>
                  <a:pt x="6809830" y="97092"/>
                  <a:pt x="6797130" y="38100"/>
                </a:cubicBezTo>
                <a:close/>
              </a:path>
            </a:pathLst>
          </a:custGeom>
          <a:solidFill>
            <a:srgbClr val="FCE4E2"/>
          </a:solidFill>
          <a:ln>
            <a:noFill/>
          </a:ln>
        </p:spPr>
        <p:txBody>
          <a:bodyPr spcFirstLastPara="1" wrap="square" lIns="60950" tIns="60950" rIns="60950" bIns="60950" anchor="ctr" anchorCtr="0">
            <a:noAutofit/>
          </a:bodyPr>
          <a:lstStyle/>
          <a:p>
            <a:endParaRPr sz="622" dirty="0">
              <a:latin typeface="UTM Avo" panose="02040603050506020204" pitchFamily="18" charset="0"/>
            </a:endParaRPr>
          </a:p>
        </p:txBody>
      </p:sp>
      <p:pic>
        <p:nvPicPr>
          <p:cNvPr id="4" name="Google Shape;106;p3">
            <a:extLst>
              <a:ext uri="{FF2B5EF4-FFF2-40B4-BE49-F238E27FC236}">
                <a16:creationId xmlns:a16="http://schemas.microsoft.com/office/drawing/2014/main" id="{F87AE234-7635-F652-BF97-553BA9CD0C8B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39573" y="2630448"/>
            <a:ext cx="2375572" cy="40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09;p3">
            <a:extLst>
              <a:ext uri="{FF2B5EF4-FFF2-40B4-BE49-F238E27FC236}">
                <a16:creationId xmlns:a16="http://schemas.microsoft.com/office/drawing/2014/main" id="{3B88318F-B33F-F409-2F18-6FC55CEB650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80514" y="4887541"/>
            <a:ext cx="2375572" cy="4016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10;p3">
            <a:extLst>
              <a:ext uri="{FF2B5EF4-FFF2-40B4-BE49-F238E27FC236}">
                <a16:creationId xmlns:a16="http://schemas.microsoft.com/office/drawing/2014/main" id="{E3F7FCBC-DCC4-3D08-698B-F4B16F29174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68104" y="2330076"/>
            <a:ext cx="1761501" cy="56164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2;p3">
            <a:extLst>
              <a:ext uri="{FF2B5EF4-FFF2-40B4-BE49-F238E27FC236}">
                <a16:creationId xmlns:a16="http://schemas.microsoft.com/office/drawing/2014/main" id="{2A67C8C3-D1AD-D006-CFCA-4D68266EC70E}"/>
              </a:ext>
            </a:extLst>
          </p:cNvPr>
          <p:cNvSpPr txBox="1"/>
          <p:nvPr/>
        </p:nvSpPr>
        <p:spPr>
          <a:xfrm>
            <a:off x="2468300" y="3289182"/>
            <a:ext cx="6961107" cy="13541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dirty="0">
                <a:latin typeface="UTM Avo" panose="02040603050506020204" pitchFamily="18" charset="0"/>
              </a:rPr>
              <a:t>Ở </a:t>
            </a:r>
            <a:r>
              <a:rPr lang="en-US" sz="2800" dirty="0" err="1">
                <a:latin typeface="UTM Avo" panose="02040603050506020204" pitchFamily="18" charset="0"/>
              </a:rPr>
              <a:t>chương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trình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lớp</a:t>
            </a:r>
            <a:r>
              <a:rPr lang="en-US" sz="2800" dirty="0">
                <a:latin typeface="UTM Avo" panose="02040603050506020204" pitchFamily="18" charset="0"/>
              </a:rPr>
              <a:t> 6 </a:t>
            </a:r>
            <a:r>
              <a:rPr lang="en-US" sz="2800" dirty="0" err="1">
                <a:latin typeface="UTM Avo" panose="02040603050506020204" pitchFamily="18" charset="0"/>
              </a:rPr>
              <a:t>em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đã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được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học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viết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những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kiểu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văn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bản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nào</a:t>
            </a:r>
            <a:r>
              <a:rPr lang="en-US" sz="2800" dirty="0">
                <a:latin typeface="UTM Avo" panose="02040603050506020204" pitchFamily="18" charset="0"/>
              </a:rPr>
              <a:t>?</a:t>
            </a:r>
            <a:endParaRPr sz="2800"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C5CC7234-0774-8FBA-CB8A-CC0EDA4E4BA8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3"/>
              <a:extLst>
                <a:ext uri="{FF2B5EF4-FFF2-40B4-BE49-F238E27FC236}">
                  <a16:creationId xmlns:a16="http://schemas.microsoft.com/office/drawing/2014/main" id="{FED56055-E4CC-9930-64B2-0C544EC19E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8EBE97B-F864-20C1-F898-700DE3F500FE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9305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09;p3">
            <a:extLst>
              <a:ext uri="{FF2B5EF4-FFF2-40B4-BE49-F238E27FC236}">
                <a16:creationId xmlns:a16="http://schemas.microsoft.com/office/drawing/2014/main" id="{60C4761E-B9D9-12D0-A459-289EC99D15DC}"/>
              </a:ext>
            </a:extLst>
          </p:cNvPr>
          <p:cNvSpPr txBox="1"/>
          <p:nvPr/>
        </p:nvSpPr>
        <p:spPr>
          <a:xfrm>
            <a:off x="1473200" y="2778223"/>
            <a:ext cx="9245599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800" b="1" dirty="0">
                <a:solidFill>
                  <a:srgbClr val="272727"/>
                </a:solidFill>
                <a:latin typeface="UTM Avo" panose="02040603050506020204" pitchFamily="18" charset="0"/>
              </a:rPr>
              <a:t>TIẾT 4: DẠY VIẾT, NÓI </a:t>
            </a:r>
            <a:r>
              <a:rPr lang="en-US" sz="4800" b="1">
                <a:solidFill>
                  <a:srgbClr val="272727"/>
                </a:solidFill>
                <a:latin typeface="UTM Avo" panose="02040603050506020204" pitchFamily="18" charset="0"/>
              </a:rPr>
              <a:t>– NGHE</a:t>
            </a:r>
            <a:endParaRPr lang="en-US" sz="4800" b="1" dirty="0">
              <a:solidFill>
                <a:srgbClr val="272727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Google Shape;119;p2">
            <a:extLst>
              <a:ext uri="{FF2B5EF4-FFF2-40B4-BE49-F238E27FC236}">
                <a16:creationId xmlns:a16="http://schemas.microsoft.com/office/drawing/2014/main" id="{4129BF3C-C904-7429-1FEE-BE3D011F7B7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024353">
            <a:off x="10627889" y="1846812"/>
            <a:ext cx="1072720" cy="1196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23;p2">
            <a:extLst>
              <a:ext uri="{FF2B5EF4-FFF2-40B4-BE49-F238E27FC236}">
                <a16:creationId xmlns:a16="http://schemas.microsoft.com/office/drawing/2014/main" id="{0E3124C1-727B-574E-D0E5-E89E2CB463D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46482">
            <a:off x="564411" y="5133846"/>
            <a:ext cx="1452550" cy="14340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192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p4">
            <a:extLst>
              <a:ext uri="{FF2B5EF4-FFF2-40B4-BE49-F238E27FC236}">
                <a16:creationId xmlns:a16="http://schemas.microsoft.com/office/drawing/2014/main" id="{8348786D-E3E5-D823-F6BD-D0CFF597C18A}"/>
              </a:ext>
            </a:extLst>
          </p:cNvPr>
          <p:cNvSpPr txBox="1"/>
          <p:nvPr/>
        </p:nvSpPr>
        <p:spPr>
          <a:xfrm>
            <a:off x="4259688" y="1828495"/>
            <a:ext cx="3672623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latin typeface="UTM Avo" panose="02040603050506020204" pitchFamily="18" charset="0"/>
              </a:rPr>
              <a:t>Học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viết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5" name="Google Shape;134;p4">
            <a:extLst>
              <a:ext uri="{FF2B5EF4-FFF2-40B4-BE49-F238E27FC236}">
                <a16:creationId xmlns:a16="http://schemas.microsoft.com/office/drawing/2014/main" id="{72F04252-37DC-4856-4202-712540D9722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024353">
            <a:off x="10750923" y="2388391"/>
            <a:ext cx="629460" cy="70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36;p4">
            <a:extLst>
              <a:ext uri="{FF2B5EF4-FFF2-40B4-BE49-F238E27FC236}">
                <a16:creationId xmlns:a16="http://schemas.microsoft.com/office/drawing/2014/main" id="{6696FC37-FC6F-D1B2-B76F-DE291AC35CCD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46482">
            <a:off x="757772" y="5609937"/>
            <a:ext cx="931863" cy="92000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37;p4">
            <a:extLst>
              <a:ext uri="{FF2B5EF4-FFF2-40B4-BE49-F238E27FC236}">
                <a16:creationId xmlns:a16="http://schemas.microsoft.com/office/drawing/2014/main" id="{F9671AAF-8CAF-AA82-916B-C5EE4E6221EB}"/>
              </a:ext>
            </a:extLst>
          </p:cNvPr>
          <p:cNvSpPr txBox="1"/>
          <p:nvPr/>
        </p:nvSpPr>
        <p:spPr>
          <a:xfrm>
            <a:off x="1336916" y="2320911"/>
            <a:ext cx="9518168" cy="2277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a) </a:t>
            </a:r>
            <a:r>
              <a:rPr lang="en-US" sz="2400" err="1">
                <a:latin typeface="UTM Avo" panose="02040603050506020204" pitchFamily="18" charset="0"/>
              </a:rPr>
              <a:t>Sách</a:t>
            </a:r>
            <a:r>
              <a:rPr lang="en-US" sz="2400">
                <a:latin typeface="UTM Avo" panose="02040603050506020204" pitchFamily="18" charset="0"/>
              </a:rPr>
              <a:t> </a:t>
            </a:r>
            <a:r>
              <a:rPr lang="en-US" sz="2400" i="1">
                <a:latin typeface="UTM Avo" panose="02040603050506020204" pitchFamily="18" charset="0"/>
              </a:rPr>
              <a:t>Ngữ </a:t>
            </a:r>
            <a:r>
              <a:rPr lang="en-US" sz="2400" i="1" err="1">
                <a:latin typeface="UTM Avo" panose="02040603050506020204" pitchFamily="18" charset="0"/>
              </a:rPr>
              <a:t>văn</a:t>
            </a:r>
            <a:r>
              <a:rPr lang="en-US" sz="2400" i="1">
                <a:latin typeface="UTM Avo" panose="02040603050506020204" pitchFamily="18" charset="0"/>
              </a:rPr>
              <a:t> 7 </a:t>
            </a:r>
            <a:r>
              <a:rPr lang="en-US" sz="2400" dirty="0" err="1">
                <a:latin typeface="UTM Avo" panose="02040603050506020204" pitchFamily="18" charset="0"/>
              </a:rPr>
              <a:t>rèn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luyện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em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? </a:t>
            </a:r>
            <a:r>
              <a:rPr lang="en-US" sz="2400" dirty="0" err="1">
                <a:latin typeface="UTM Avo" panose="02040603050506020204" pitchFamily="18" charset="0"/>
              </a:rPr>
              <a:t>Kiểu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chưa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cấp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?</a:t>
            </a:r>
            <a:endParaRPr sz="2400" dirty="0">
              <a:latin typeface="UTM Avo" panose="020406030505060202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</a:rPr>
              <a:t>b)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yêu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cầu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nào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rèn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luyện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7?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10" name="Google Shape;138;p4">
            <a:extLst>
              <a:ext uri="{FF2B5EF4-FFF2-40B4-BE49-F238E27FC236}">
                <a16:creationId xmlns:a16="http://schemas.microsoft.com/office/drawing/2014/main" id="{D7019DAC-9100-4EC2-F20D-13A0257266E2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b="10000"/>
          <a:stretch/>
        </p:blipFill>
        <p:spPr>
          <a:xfrm>
            <a:off x="7607937" y="4267010"/>
            <a:ext cx="3914453" cy="27249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80370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p4">
            <a:extLst>
              <a:ext uri="{FF2B5EF4-FFF2-40B4-BE49-F238E27FC236}">
                <a16:creationId xmlns:a16="http://schemas.microsoft.com/office/drawing/2014/main" id="{8348786D-E3E5-D823-F6BD-D0CFF597C18A}"/>
              </a:ext>
            </a:extLst>
          </p:cNvPr>
          <p:cNvSpPr txBox="1"/>
          <p:nvPr/>
        </p:nvSpPr>
        <p:spPr>
          <a:xfrm>
            <a:off x="4259688" y="1828495"/>
            <a:ext cx="3672623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latin typeface="UTM Avo" panose="02040603050506020204" pitchFamily="18" charset="0"/>
              </a:rPr>
              <a:t>Học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viết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2" name="Google Shape;146;p5">
            <a:extLst>
              <a:ext uri="{FF2B5EF4-FFF2-40B4-BE49-F238E27FC236}">
                <a16:creationId xmlns:a16="http://schemas.microsoft.com/office/drawing/2014/main" id="{FC876984-15FC-3205-0259-99A3D23FDD1D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46482">
            <a:off x="263622" y="5834643"/>
            <a:ext cx="863968" cy="85297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48;p5">
            <a:extLst>
              <a:ext uri="{FF2B5EF4-FFF2-40B4-BE49-F238E27FC236}">
                <a16:creationId xmlns:a16="http://schemas.microsoft.com/office/drawing/2014/main" id="{0FB28F15-5307-F989-65B4-04772E754F03}"/>
              </a:ext>
            </a:extLst>
          </p:cNvPr>
          <p:cNvSpPr/>
          <p:nvPr/>
        </p:nvSpPr>
        <p:spPr>
          <a:xfrm>
            <a:off x="1209329" y="3158448"/>
            <a:ext cx="2702271" cy="701566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Tự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sự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7" name="Google Shape;149;p5">
            <a:extLst>
              <a:ext uri="{FF2B5EF4-FFF2-40B4-BE49-F238E27FC236}">
                <a16:creationId xmlns:a16="http://schemas.microsoft.com/office/drawing/2014/main" id="{C9221F6A-577C-A9FC-45E3-15F2A673131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03756" y="869742"/>
            <a:ext cx="1349388" cy="1280692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50;p5">
            <a:extLst>
              <a:ext uri="{FF2B5EF4-FFF2-40B4-BE49-F238E27FC236}">
                <a16:creationId xmlns:a16="http://schemas.microsoft.com/office/drawing/2014/main" id="{1C7CBF11-8369-14EB-3297-C02D6F715C86}"/>
              </a:ext>
            </a:extLst>
          </p:cNvPr>
          <p:cNvSpPr/>
          <p:nvPr/>
        </p:nvSpPr>
        <p:spPr>
          <a:xfrm>
            <a:off x="1209329" y="2506021"/>
            <a:ext cx="4571361" cy="6155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sẽ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:</a:t>
            </a:r>
            <a:endParaRPr sz="500" dirty="0">
              <a:latin typeface="UTM Avo" panose="02040603050506020204" pitchFamily="18" charset="0"/>
            </a:endParaRPr>
          </a:p>
        </p:txBody>
      </p:sp>
      <p:sp>
        <p:nvSpPr>
          <p:cNvPr id="11" name="Google Shape;151;p5">
            <a:extLst>
              <a:ext uri="{FF2B5EF4-FFF2-40B4-BE49-F238E27FC236}">
                <a16:creationId xmlns:a16="http://schemas.microsoft.com/office/drawing/2014/main" id="{22966B2B-56C0-920F-6374-D99EDE90698C}"/>
              </a:ext>
            </a:extLst>
          </p:cNvPr>
          <p:cNvSpPr/>
          <p:nvPr/>
        </p:nvSpPr>
        <p:spPr>
          <a:xfrm>
            <a:off x="4744865" y="3158448"/>
            <a:ext cx="2702271" cy="701566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Biểu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cảm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2" name="Google Shape;152;p5">
            <a:extLst>
              <a:ext uri="{FF2B5EF4-FFF2-40B4-BE49-F238E27FC236}">
                <a16:creationId xmlns:a16="http://schemas.microsoft.com/office/drawing/2014/main" id="{D7C6756A-5D53-0616-3264-302FD242D376}"/>
              </a:ext>
            </a:extLst>
          </p:cNvPr>
          <p:cNvSpPr/>
          <p:nvPr/>
        </p:nvSpPr>
        <p:spPr>
          <a:xfrm>
            <a:off x="8280400" y="3158448"/>
            <a:ext cx="2702271" cy="701566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Nghị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luận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Google Shape;153;p5">
            <a:extLst>
              <a:ext uri="{FF2B5EF4-FFF2-40B4-BE49-F238E27FC236}">
                <a16:creationId xmlns:a16="http://schemas.microsoft.com/office/drawing/2014/main" id="{537A0BB0-BCCB-3C31-EFE1-BC34B3144C14}"/>
              </a:ext>
            </a:extLst>
          </p:cNvPr>
          <p:cNvSpPr/>
          <p:nvPr/>
        </p:nvSpPr>
        <p:spPr>
          <a:xfrm>
            <a:off x="2791722" y="3980484"/>
            <a:ext cx="2702271" cy="701566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Thuyết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minh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Google Shape;154;p5">
            <a:extLst>
              <a:ext uri="{FF2B5EF4-FFF2-40B4-BE49-F238E27FC236}">
                <a16:creationId xmlns:a16="http://schemas.microsoft.com/office/drawing/2014/main" id="{C609959F-DBE6-27DC-B556-3C4E2807B33F}"/>
              </a:ext>
            </a:extLst>
          </p:cNvPr>
          <p:cNvSpPr/>
          <p:nvPr/>
        </p:nvSpPr>
        <p:spPr>
          <a:xfrm>
            <a:off x="6451600" y="3980484"/>
            <a:ext cx="2702271" cy="701566"/>
          </a:xfrm>
          <a:prstGeom prst="roundRect">
            <a:avLst>
              <a:gd name="adj" fmla="val 16667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Nhật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dụng</a:t>
            </a: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5" name="Google Shape;155;p5">
            <a:extLst>
              <a:ext uri="{FF2B5EF4-FFF2-40B4-BE49-F238E27FC236}">
                <a16:creationId xmlns:a16="http://schemas.microsoft.com/office/drawing/2014/main" id="{527CCACA-B0A3-193D-113D-4B35C4F014E6}"/>
              </a:ext>
            </a:extLst>
          </p:cNvPr>
          <p:cNvSpPr/>
          <p:nvPr/>
        </p:nvSpPr>
        <p:spPr>
          <a:xfrm>
            <a:off x="1209330" y="4886827"/>
            <a:ext cx="9773341" cy="1169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342900" indent="-3429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</a:rPr>
              <a:t> 7 </a:t>
            </a:r>
            <a:r>
              <a:rPr lang="en-US" sz="2400" dirty="0" err="1">
                <a:latin typeface="UTM Avo" panose="02040603050506020204" pitchFamily="18" charset="0"/>
              </a:rPr>
              <a:t>tiếp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tục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tìm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trình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tự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sự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biểu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cảm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nghị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19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p4">
            <a:extLst>
              <a:ext uri="{FF2B5EF4-FFF2-40B4-BE49-F238E27FC236}">
                <a16:creationId xmlns:a16="http://schemas.microsoft.com/office/drawing/2014/main" id="{8348786D-E3E5-D823-F6BD-D0CFF597C18A}"/>
              </a:ext>
            </a:extLst>
          </p:cNvPr>
          <p:cNvSpPr txBox="1"/>
          <p:nvPr/>
        </p:nvSpPr>
        <p:spPr>
          <a:xfrm>
            <a:off x="4259688" y="1828495"/>
            <a:ext cx="3672623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800" b="1" dirty="0">
                <a:latin typeface="UTM Avo" panose="02040603050506020204" pitchFamily="18" charset="0"/>
              </a:rPr>
              <a:t>1. </a:t>
            </a:r>
            <a:r>
              <a:rPr lang="en-US" sz="2800" b="1" dirty="0" err="1">
                <a:latin typeface="UTM Avo" panose="02040603050506020204" pitchFamily="18" charset="0"/>
              </a:rPr>
              <a:t>Học</a:t>
            </a:r>
            <a:r>
              <a:rPr lang="en-US" sz="2800" b="1" dirty="0"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</a:rPr>
              <a:t>viết</a:t>
            </a: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F4069-0576-4D0E-D869-D72E16C5D5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166" t="52566" r="4995" b="2376"/>
          <a:stretch/>
        </p:blipFill>
        <p:spPr>
          <a:xfrm>
            <a:off x="2379091" y="2455620"/>
            <a:ext cx="7433817" cy="4162939"/>
          </a:xfrm>
          <a:prstGeom prst="rect">
            <a:avLst/>
          </a:prstGeom>
        </p:spPr>
      </p:pic>
      <p:pic>
        <p:nvPicPr>
          <p:cNvPr id="6" name="Google Shape;146;p5">
            <a:extLst>
              <a:ext uri="{FF2B5EF4-FFF2-40B4-BE49-F238E27FC236}">
                <a16:creationId xmlns:a16="http://schemas.microsoft.com/office/drawing/2014/main" id="{66443724-27A9-CD33-DC11-2B273E1F433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746482">
            <a:off x="263622" y="5834643"/>
            <a:ext cx="863968" cy="8529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49;p5">
            <a:extLst>
              <a:ext uri="{FF2B5EF4-FFF2-40B4-BE49-F238E27FC236}">
                <a16:creationId xmlns:a16="http://schemas.microsoft.com/office/drawing/2014/main" id="{E13DB630-BA00-4D62-09CB-8F7441B85BC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403756" y="869742"/>
            <a:ext cx="1349388" cy="12806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7783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1;p4">
            <a:extLst>
              <a:ext uri="{FF2B5EF4-FFF2-40B4-BE49-F238E27FC236}">
                <a16:creationId xmlns:a16="http://schemas.microsoft.com/office/drawing/2014/main" id="{8348786D-E3E5-D823-F6BD-D0CFF597C18A}"/>
              </a:ext>
            </a:extLst>
          </p:cNvPr>
          <p:cNvSpPr txBox="1"/>
          <p:nvPr/>
        </p:nvSpPr>
        <p:spPr>
          <a:xfrm>
            <a:off x="4259688" y="1828495"/>
            <a:ext cx="3672623" cy="4924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algn="ctr"/>
            <a:r>
              <a:rPr lang="en-US" sz="2800" b="1">
                <a:latin typeface="UTM Avo" panose="02040603050506020204" pitchFamily="18" charset="0"/>
              </a:rPr>
              <a:t>2. Học nói và nghe</a:t>
            </a:r>
            <a:endParaRPr lang="en-US" sz="2800" b="1" dirty="0">
              <a:latin typeface="UTM Avo" panose="02040603050506020204" pitchFamily="18" charset="0"/>
            </a:endParaRPr>
          </a:p>
        </p:txBody>
      </p:sp>
      <p:pic>
        <p:nvPicPr>
          <p:cNvPr id="5" name="Google Shape;134;p4">
            <a:extLst>
              <a:ext uri="{FF2B5EF4-FFF2-40B4-BE49-F238E27FC236}">
                <a16:creationId xmlns:a16="http://schemas.microsoft.com/office/drawing/2014/main" id="{72F04252-37DC-4856-4202-712540D9722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024353">
            <a:off x="10750923" y="2388391"/>
            <a:ext cx="629460" cy="702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174;p6">
            <a:extLst>
              <a:ext uri="{FF2B5EF4-FFF2-40B4-BE49-F238E27FC236}">
                <a16:creationId xmlns:a16="http://schemas.microsoft.com/office/drawing/2014/main" id="{818D58A7-FF25-D72C-E883-66DFB9DFF83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908413" y="1470393"/>
            <a:ext cx="825776" cy="92125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175;p6">
            <a:extLst>
              <a:ext uri="{FF2B5EF4-FFF2-40B4-BE49-F238E27FC236}">
                <a16:creationId xmlns:a16="http://schemas.microsoft.com/office/drawing/2014/main" id="{9323DEEA-C9A4-66F2-2F6E-206AB9334105}"/>
              </a:ext>
            </a:extLst>
          </p:cNvPr>
          <p:cNvSpPr/>
          <p:nvPr/>
        </p:nvSpPr>
        <p:spPr>
          <a:xfrm>
            <a:off x="3785075" y="2630028"/>
            <a:ext cx="6384776" cy="1481615"/>
          </a:xfrm>
          <a:prstGeom prst="wedgeRoundRectCallout">
            <a:avLst>
              <a:gd name="adj1" fmla="val -56561"/>
              <a:gd name="adj2" fmla="val 32500"/>
              <a:gd name="adj3" fmla="val 16667"/>
            </a:avLst>
          </a:prstGeom>
          <a:solidFill>
            <a:srgbClr val="C0504D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nội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dung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rèn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luyện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kĩ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nói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nghe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là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gì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  <a:endParaRPr kumimoji="0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Google Shape;176;p6">
            <a:extLst>
              <a:ext uri="{FF2B5EF4-FFF2-40B4-BE49-F238E27FC236}">
                <a16:creationId xmlns:a16="http://schemas.microsoft.com/office/drawing/2014/main" id="{65343655-976D-892F-61E0-F42238D629B4}"/>
              </a:ext>
            </a:extLst>
          </p:cNvPr>
          <p:cNvSpPr/>
          <p:nvPr/>
        </p:nvSpPr>
        <p:spPr>
          <a:xfrm>
            <a:off x="3785075" y="4227972"/>
            <a:ext cx="6384776" cy="1481615"/>
          </a:xfrm>
          <a:prstGeom prst="wedgeRoundRectCallout">
            <a:avLst>
              <a:gd name="adj1" fmla="val -56726"/>
              <a:gd name="adj2" fmla="val -33473"/>
              <a:gd name="adj3" fmla="val 16667"/>
            </a:avLst>
          </a:prstGeom>
          <a:solidFill>
            <a:srgbClr val="C0504D"/>
          </a:solidFill>
          <a:ln w="381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So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với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các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yêu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cầu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cụ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thể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về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kĩ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năng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nói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và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nghe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,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em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những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hạn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chế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nào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  <a:endParaRPr kumimoji="0" sz="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1" name="Google Shape;177;p6">
            <a:extLst>
              <a:ext uri="{FF2B5EF4-FFF2-40B4-BE49-F238E27FC236}">
                <a16:creationId xmlns:a16="http://schemas.microsoft.com/office/drawing/2014/main" id="{A7EFFE24-A482-88EB-5F46-6717816FF7D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b="46109"/>
          <a:stretch/>
        </p:blipFill>
        <p:spPr>
          <a:xfrm>
            <a:off x="868197" y="3498554"/>
            <a:ext cx="2764478" cy="33444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9302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85;g2a6bdae588f_0_0">
            <a:extLst>
              <a:ext uri="{FF2B5EF4-FFF2-40B4-BE49-F238E27FC236}">
                <a16:creationId xmlns:a16="http://schemas.microsoft.com/office/drawing/2014/main" id="{018CEAA7-8693-82B4-D3F1-E336A523E3FD}"/>
              </a:ext>
            </a:extLst>
          </p:cNvPr>
          <p:cNvSpPr/>
          <p:nvPr/>
        </p:nvSpPr>
        <p:spPr>
          <a:xfrm>
            <a:off x="979798" y="2778418"/>
            <a:ext cx="10841539" cy="303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just">
              <a:lnSpc>
                <a:spcPct val="150000"/>
              </a:lnSpc>
              <a:buSzPts val="4000"/>
            </a:pPr>
            <a:r>
              <a:rPr lang="en-US" sz="2800" b="1" dirty="0" err="1">
                <a:latin typeface="UTM Avo" panose="02040603050506020204" pitchFamily="18" charset="0"/>
                <a:sym typeface="Calibri"/>
              </a:rPr>
              <a:t>Nói</a:t>
            </a:r>
            <a:endParaRPr sz="2800" b="1" dirty="0">
              <a:latin typeface="UTM Avo" panose="02040603050506020204" pitchFamily="18" charset="0"/>
              <a:sym typeface="Calibri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800" dirty="0" err="1">
                <a:latin typeface="UTM Avo" panose="02040603050506020204" pitchFamily="18" charset="0"/>
              </a:rPr>
              <a:t>Trình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bày</a:t>
            </a:r>
            <a:r>
              <a:rPr lang="en-US" sz="2800" dirty="0">
                <a:latin typeface="UTM Avo" panose="02040603050506020204" pitchFamily="18" charset="0"/>
              </a:rPr>
              <a:t> ý </a:t>
            </a:r>
            <a:r>
              <a:rPr lang="en-US" sz="2800" dirty="0" err="1">
                <a:latin typeface="UTM Avo" panose="02040603050506020204" pitchFamily="18" charset="0"/>
              </a:rPr>
              <a:t>kiến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về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một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vấn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đề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đời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sống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  <a:endParaRPr sz="2800" dirty="0">
              <a:latin typeface="UTM Avo" panose="020406030505060202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800" dirty="0" err="1">
                <a:latin typeface="UTM Avo" panose="02040603050506020204" pitchFamily="18" charset="0"/>
              </a:rPr>
              <a:t>Kể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lại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một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truyện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ngụ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ngôn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  <a:endParaRPr sz="2800" dirty="0">
              <a:latin typeface="UTM Avo" panose="020406030505060202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800" dirty="0" err="1">
                <a:latin typeface="UTM Avo" panose="02040603050506020204" pitchFamily="18" charset="0"/>
              </a:rPr>
              <a:t>Giải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thích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quy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tắc</a:t>
            </a:r>
            <a:r>
              <a:rPr lang="en-US" sz="2800" dirty="0">
                <a:latin typeface="UTM Avo" panose="02040603050506020204" pitchFamily="18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</a:rPr>
              <a:t>luật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lệ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một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hoạt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động</a:t>
            </a:r>
            <a:r>
              <a:rPr lang="en-US" sz="2800" dirty="0">
                <a:latin typeface="UTM Avo" panose="02040603050506020204" pitchFamily="18" charset="0"/>
              </a:rPr>
              <a:t> hay </a:t>
            </a:r>
            <a:r>
              <a:rPr lang="en-US" sz="2800" dirty="0" err="1">
                <a:latin typeface="UTM Avo" panose="02040603050506020204" pitchFamily="18" charset="0"/>
              </a:rPr>
              <a:t>trò</a:t>
            </a:r>
            <a:r>
              <a:rPr lang="en-US" sz="2800" dirty="0">
                <a:latin typeface="UTM Avo" panose="02040603050506020204" pitchFamily="18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</a:rPr>
              <a:t>chơi</a:t>
            </a:r>
            <a:r>
              <a:rPr lang="en-US" sz="2800" dirty="0">
                <a:latin typeface="UTM Avo" panose="02040603050506020204" pitchFamily="18" charset="0"/>
              </a:rPr>
              <a:t>.</a:t>
            </a:r>
            <a:endParaRPr sz="2800" dirty="0">
              <a:latin typeface="UTM Avo" panose="02040603050506020204" pitchFamily="18" charset="0"/>
            </a:endParaRPr>
          </a:p>
          <a:p>
            <a:pPr marL="304815">
              <a:lnSpc>
                <a:spcPct val="150000"/>
              </a:lnSpc>
            </a:pPr>
            <a:endParaRPr sz="2800" dirty="0">
              <a:latin typeface="UTM Avo" panose="02040603050506020204" pitchFamily="18" charset="0"/>
            </a:endParaRPr>
          </a:p>
        </p:txBody>
      </p:sp>
      <p:pic>
        <p:nvPicPr>
          <p:cNvPr id="9" name="Google Shape;186;g2a6bdae588f_0_0">
            <a:extLst>
              <a:ext uri="{FF2B5EF4-FFF2-40B4-BE49-F238E27FC236}">
                <a16:creationId xmlns:a16="http://schemas.microsoft.com/office/drawing/2014/main" id="{25997F69-4CA8-5080-F60B-6B498A520C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41624" y="5647253"/>
            <a:ext cx="1204364" cy="11561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83;g2a6bdae588f_0_0">
            <a:extLst>
              <a:ext uri="{FF2B5EF4-FFF2-40B4-BE49-F238E27FC236}">
                <a16:creationId xmlns:a16="http://schemas.microsoft.com/office/drawing/2014/main" id="{D8DABFD9-BA17-444A-6BAF-BE3D82A49E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1433989">
            <a:off x="140784" y="1891226"/>
            <a:ext cx="896041" cy="884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0335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183;g2a6bdae588f_0_0">
            <a:extLst>
              <a:ext uri="{FF2B5EF4-FFF2-40B4-BE49-F238E27FC236}">
                <a16:creationId xmlns:a16="http://schemas.microsoft.com/office/drawing/2014/main" id="{14F96512-40A6-ADF5-3F7D-1F84F8E9C155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1433989">
            <a:off x="140784" y="1891226"/>
            <a:ext cx="896041" cy="88463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85;g2a6bdae588f_0_0">
            <a:extLst>
              <a:ext uri="{FF2B5EF4-FFF2-40B4-BE49-F238E27FC236}">
                <a16:creationId xmlns:a16="http://schemas.microsoft.com/office/drawing/2014/main" id="{018CEAA7-8693-82B4-D3F1-E336A523E3FD}"/>
              </a:ext>
            </a:extLst>
          </p:cNvPr>
          <p:cNvSpPr/>
          <p:nvPr/>
        </p:nvSpPr>
        <p:spPr>
          <a:xfrm>
            <a:off x="733786" y="2766896"/>
            <a:ext cx="11212202" cy="32765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noAutofit/>
          </a:bodyPr>
          <a:lstStyle/>
          <a:p>
            <a:pPr algn="just">
              <a:lnSpc>
                <a:spcPct val="150000"/>
              </a:lnSpc>
              <a:buSzPts val="4000"/>
            </a:pPr>
            <a:r>
              <a:rPr lang="vi-VN" sz="2800" b="1" dirty="0">
                <a:latin typeface="UTM Avo" panose="02040603050506020204" pitchFamily="18" charset="0"/>
                <a:sym typeface="Calibri"/>
              </a:rPr>
              <a:t>Nghe</a:t>
            </a:r>
          </a:p>
          <a:p>
            <a:pPr marL="457200" indent="-457200" algn="just">
              <a:lnSpc>
                <a:spcPct val="150000"/>
              </a:lnSpc>
              <a:buSzPts val="4000"/>
              <a:buFont typeface="Arial" panose="020B0604020202020204" pitchFamily="34" charset="0"/>
              <a:buChar char="•"/>
            </a:pPr>
            <a:r>
              <a:rPr lang="vi-VN" sz="2800" dirty="0">
                <a:latin typeface="UTM Avo" panose="02040603050506020204" pitchFamily="18" charset="0"/>
                <a:sym typeface="Calibri"/>
              </a:rPr>
              <a:t>Tóm tắt nội dung trình bày của người khác.</a:t>
            </a:r>
          </a:p>
          <a:p>
            <a:pPr algn="just">
              <a:lnSpc>
                <a:spcPct val="150000"/>
              </a:lnSpc>
              <a:buSzPts val="4000"/>
            </a:pPr>
            <a:r>
              <a:rPr lang="vi-VN" sz="2800" b="1" dirty="0">
                <a:latin typeface="UTM Avo" panose="02040603050506020204" pitchFamily="18" charset="0"/>
                <a:sym typeface="Calibri"/>
              </a:rPr>
              <a:t>Nói nghe tương tác</a:t>
            </a:r>
          </a:p>
          <a:p>
            <a:pPr marL="457200" indent="-457200" algn="just">
              <a:lnSpc>
                <a:spcPct val="150000"/>
              </a:lnSpc>
              <a:buSzPts val="4000"/>
              <a:buFont typeface="Arial" panose="020B0604020202020204" pitchFamily="34" charset="0"/>
              <a:buChar char="•"/>
            </a:pPr>
            <a:r>
              <a:rPr lang="vi-VN" sz="2800" dirty="0">
                <a:latin typeface="UTM Avo" panose="02040603050506020204" pitchFamily="18" charset="0"/>
                <a:sym typeface="Calibri"/>
              </a:rPr>
              <a:t>Trao đổi một cách xây dựng, tôn trọng các ý kiến khác biệt.</a:t>
            </a:r>
          </a:p>
          <a:p>
            <a:pPr marL="457200" indent="-457200" algn="just">
              <a:lnSpc>
                <a:spcPct val="150000"/>
              </a:lnSpc>
              <a:buSzPts val="4000"/>
              <a:buFont typeface="Arial" panose="020B0604020202020204" pitchFamily="34" charset="0"/>
              <a:buChar char="•"/>
            </a:pPr>
            <a:r>
              <a:rPr lang="vi-VN" sz="2800" dirty="0">
                <a:latin typeface="UTM Avo" panose="02040603050506020204" pitchFamily="18" charset="0"/>
                <a:sym typeface="Calibri"/>
              </a:rPr>
              <a:t>Thảo luận nhóm về một vấn đề gây tranh cãi.</a:t>
            </a:r>
          </a:p>
        </p:txBody>
      </p:sp>
      <p:pic>
        <p:nvPicPr>
          <p:cNvPr id="9" name="Google Shape;186;g2a6bdae588f_0_0">
            <a:extLst>
              <a:ext uri="{FF2B5EF4-FFF2-40B4-BE49-F238E27FC236}">
                <a16:creationId xmlns:a16="http://schemas.microsoft.com/office/drawing/2014/main" id="{25997F69-4CA8-5080-F60B-6B498A520CC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41624" y="5647253"/>
            <a:ext cx="1204364" cy="11561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94592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D7F67697-3E77-C803-27E2-D9147A6D1020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6" name="Picture 5">
              <a:hlinkClick r:id="rId4"/>
              <a:extLst>
                <a:ext uri="{FF2B5EF4-FFF2-40B4-BE49-F238E27FC236}">
                  <a16:creationId xmlns:a16="http://schemas.microsoft.com/office/drawing/2014/main" id="{41FFAE74-DC11-76A5-3944-FCAF5A6923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AF57A3-79F2-D5E2-773D-87CA769B34D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ogle Shape;201;p10">
            <a:extLst>
              <a:ext uri="{FF2B5EF4-FFF2-40B4-BE49-F238E27FC236}">
                <a16:creationId xmlns:a16="http://schemas.microsoft.com/office/drawing/2014/main" id="{05D139B0-7AD9-5285-14DC-2C20136893C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2803" y="2241289"/>
            <a:ext cx="6239667" cy="310847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06;p10">
            <a:extLst>
              <a:ext uri="{FF2B5EF4-FFF2-40B4-BE49-F238E27FC236}">
                <a16:creationId xmlns:a16="http://schemas.microsoft.com/office/drawing/2014/main" id="{EA353C72-A6EB-3701-BF05-49319EFCC8E8}"/>
              </a:ext>
            </a:extLst>
          </p:cNvPr>
          <p:cNvSpPr/>
          <p:nvPr/>
        </p:nvSpPr>
        <p:spPr>
          <a:xfrm>
            <a:off x="1135592" y="3026706"/>
            <a:ext cx="5654091" cy="172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67" rIns="60950" bIns="30467" anchor="t" anchorCtr="0">
            <a:spAutoFit/>
          </a:bodyPr>
          <a:lstStyle/>
          <a:p>
            <a:pPr marL="457200" indent="-4572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Trả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cuối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phần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  <a:p>
            <a:pPr marL="457200" indent="-457200" algn="just">
              <a:lnSpc>
                <a:spcPct val="150000"/>
              </a:lnSpc>
              <a:buSzPct val="100000"/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</a:rPr>
              <a:t>Vận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giải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bài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tập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củng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cố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  <a:endParaRPr sz="2400" dirty="0">
              <a:latin typeface="UTM Avo" panose="02040603050506020204" pitchFamily="18" charset="0"/>
            </a:endParaRPr>
          </a:p>
        </p:txBody>
      </p:sp>
      <p:pic>
        <p:nvPicPr>
          <p:cNvPr id="6" name="Google Shape;207;p10">
            <a:extLst>
              <a:ext uri="{FF2B5EF4-FFF2-40B4-BE49-F238E27FC236}">
                <a16:creationId xmlns:a16="http://schemas.microsoft.com/office/drawing/2014/main" id="{D7F048F6-1749-0E03-772F-164E573C28D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077200" y="2031081"/>
            <a:ext cx="3203307" cy="4255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69429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6E135EE-4016-71A0-FCC2-B1646135479B}"/>
              </a:ext>
            </a:extLst>
          </p:cNvPr>
          <p:cNvGrpSpPr/>
          <p:nvPr/>
        </p:nvGrpSpPr>
        <p:grpSpPr>
          <a:xfrm>
            <a:off x="4557132" y="3145312"/>
            <a:ext cx="3077736" cy="1666333"/>
            <a:chOff x="-756043" y="2287668"/>
            <a:chExt cx="3237488" cy="1666333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25F1960-2F97-B285-C90C-8350754C87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210945" y="2771187"/>
              <a:ext cx="1303510" cy="118281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8CF5880-AECD-843B-FC4F-2A03AE526998}"/>
                </a:ext>
              </a:extLst>
            </p:cNvPr>
            <p:cNvSpPr txBox="1"/>
            <p:nvPr/>
          </p:nvSpPr>
          <p:spPr>
            <a:xfrm>
              <a:off x="-756043" y="2287668"/>
              <a:ext cx="323748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Ấn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để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đến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trang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sách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5;p18">
            <a:extLst>
              <a:ext uri="{FF2B5EF4-FFF2-40B4-BE49-F238E27FC236}">
                <a16:creationId xmlns:a16="http://schemas.microsoft.com/office/drawing/2014/main" id="{4A1C1214-AF0D-3E9C-BFEF-A033F632146B}"/>
              </a:ext>
            </a:extLst>
          </p:cNvPr>
          <p:cNvSpPr/>
          <p:nvPr/>
        </p:nvSpPr>
        <p:spPr>
          <a:xfrm>
            <a:off x="2264054" y="2617549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sz="3334" b="1" dirty="0">
              <a:solidFill>
                <a:schemeClr val="lt1"/>
              </a:solidFill>
              <a:latin typeface="UTM Avo" panose="02040603050506020204" pitchFamily="18" charset="0"/>
            </a:endParaRPr>
          </a:p>
        </p:txBody>
      </p:sp>
      <p:sp>
        <p:nvSpPr>
          <p:cNvPr id="4" name="Google Shape;306;p18">
            <a:extLst>
              <a:ext uri="{FF2B5EF4-FFF2-40B4-BE49-F238E27FC236}">
                <a16:creationId xmlns:a16="http://schemas.microsoft.com/office/drawing/2014/main" id="{2CA2F273-1F8E-F904-F985-387B2458FC8D}"/>
              </a:ext>
            </a:extLst>
          </p:cNvPr>
          <p:cNvSpPr/>
          <p:nvPr/>
        </p:nvSpPr>
        <p:spPr>
          <a:xfrm>
            <a:off x="2264054" y="4490424"/>
            <a:ext cx="749808" cy="74942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spcFirstLastPara="1" wrap="square" lIns="60950" tIns="30467" rIns="60950" bIns="30467" anchor="ctr" anchorCtr="0">
            <a:noAutofit/>
          </a:bodyPr>
          <a:lstStyle/>
          <a:p>
            <a:pPr algn="ctr"/>
            <a:r>
              <a:rPr lang="en-US" sz="3334" b="1" dirty="0">
                <a:solidFill>
                  <a:schemeClr val="lt1"/>
                </a:solidFill>
                <a:latin typeface="UTM Avo" panose="02040603050506020204" pitchFamily="18" charset="0"/>
              </a:rPr>
              <a:t>2</a:t>
            </a:r>
            <a:endParaRPr sz="622" dirty="0">
              <a:latin typeface="UTM Avo" panose="02040603050506020204" pitchFamily="18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224D3CB-3205-0E09-4D9E-8EF892BB975F}"/>
              </a:ext>
            </a:extLst>
          </p:cNvPr>
          <p:cNvSpPr/>
          <p:nvPr/>
        </p:nvSpPr>
        <p:spPr>
          <a:xfrm>
            <a:off x="3326136" y="2360329"/>
            <a:ext cx="5775824" cy="1263867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/>
            <a:r>
              <a:rPr lang="vi-VN" sz="2400">
                <a:latin typeface="UTM Avo" panose="02040603050506020204" pitchFamily="18" charset="0"/>
              </a:rPr>
              <a:t>Ôn lại các kiến thức đã học</a:t>
            </a:r>
            <a:endParaRPr lang="vi-VN" sz="2400" dirty="0">
              <a:latin typeface="UTM Avo" panose="020406030505060202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0D05FD5-DED2-8ECE-9992-EE584A6FABFF}"/>
              </a:ext>
            </a:extLst>
          </p:cNvPr>
          <p:cNvSpPr/>
          <p:nvPr/>
        </p:nvSpPr>
        <p:spPr>
          <a:xfrm>
            <a:off x="3326136" y="4156843"/>
            <a:ext cx="5775823" cy="1416593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76200" cap="flat" cmpd="sng" algn="ctr">
            <a:solidFill>
              <a:schemeClr val="accent2"/>
            </a:solidFill>
            <a:prstDash val="solid"/>
            <a:miter lim="800000"/>
          </a:ln>
          <a:effectLst>
            <a:outerShdw blurRad="457200" dist="38100" dir="16200000" sx="102000" sy="102000" rotWithShape="0">
              <a:prstClr val="black">
                <a:alpha val="34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r>
              <a:rPr lang="vi-VN" sz="2400" dirty="0">
                <a:solidFill>
                  <a:schemeClr val="dk1"/>
                </a:solidFill>
                <a:latin typeface="UTM Avo" panose="02040603050506020204" pitchFamily="18" charset="0"/>
              </a:rPr>
              <a:t>Chuẩn bị, đọc trước văn bản </a:t>
            </a:r>
            <a:r>
              <a:rPr lang="vi-VN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Người đàn ông cô độc giữa rừng</a:t>
            </a:r>
            <a:endParaRPr lang="vi-VN" sz="2400" dirty="0">
              <a:solidFill>
                <a:schemeClr val="dk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0366F94-5AEA-D990-5091-5E30498FEB03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C1FC82-E8E4-A9A2-EF38-335CE804ADB1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fanpage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Hoc10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Học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biết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10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ED7D31">
                  <a:lumMod val="50000"/>
                </a:srgbClr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29585E0-62D5-4288-38A1-73140C80B0A8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hlinkClick r:id="rId3"/>
            <a:extLst>
              <a:ext uri="{FF2B5EF4-FFF2-40B4-BE49-F238E27FC236}">
                <a16:creationId xmlns:a16="http://schemas.microsoft.com/office/drawing/2014/main" id="{640291CB-E12C-4B6B-5FBE-13F79F0EA0EF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C28C7B-7505-1A7D-9957-EFB0FA5422C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7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8EE42AE-E38A-570A-B09E-B962204EB1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A19F63-FE1D-2723-156C-31C27387F74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118470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6A2A7"/>
        </a:solidFill>
        <a:ln>
          <a:noFill/>
        </a:ln>
        <a:effectLst>
          <a:outerShdw blurRad="149987" dist="250190" dir="8460000" algn="ctr">
            <a:srgbClr val="000000">
              <a:alpha val="27843"/>
            </a:srgbClr>
          </a:outerShdw>
        </a:effectLst>
      </a:spPr>
      <a:bodyPr spcFirstLastPara="1" wrap="square" lIns="60950" tIns="30467" rIns="60950" bIns="30467" anchor="ctr" anchorCtr="0">
        <a:noAutofit/>
      </a:bodyPr>
      <a:lstStyle>
        <a:defPPr algn="ctr">
          <a:lnSpc>
            <a:spcPct val="150000"/>
          </a:lnSpc>
          <a:defRPr sz="3000" dirty="0">
            <a:solidFill>
              <a:schemeClr val="dk1"/>
            </a:solidFill>
            <a:latin typeface="Calibri"/>
            <a:ea typeface="Calibri"/>
            <a:cs typeface="Calibri"/>
            <a:sym typeface="Calibri"/>
          </a:defRPr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mở đầu_Tiết 3</Template>
  <TotalTime>13</TotalTime>
  <Words>353</Words>
  <Application>Microsoft Office PowerPoint</Application>
  <PresentationFormat>Widescreen</PresentationFormat>
  <Paragraphs>43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Calibri Light</vt:lpstr>
      <vt:lpstr>UTM Avo</vt:lpstr>
      <vt:lpstr>Calibri</vt:lpstr>
      <vt:lpstr>Arial</vt:lpstr>
      <vt:lpstr>2_Office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5</cp:revision>
  <dcterms:created xsi:type="dcterms:W3CDTF">2023-12-17T16:41:51Z</dcterms:created>
  <dcterms:modified xsi:type="dcterms:W3CDTF">2023-12-29T08:33:02Z</dcterms:modified>
</cp:coreProperties>
</file>