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notesMasterIdLst>
    <p:notesMasterId r:id="rId22"/>
  </p:notesMasterIdLst>
  <p:sldIdLst>
    <p:sldId id="281" r:id="rId4"/>
    <p:sldId id="259" r:id="rId5"/>
    <p:sldId id="273" r:id="rId6"/>
    <p:sldId id="266" r:id="rId7"/>
    <p:sldId id="260" r:id="rId8"/>
    <p:sldId id="283" r:id="rId9"/>
    <p:sldId id="264" r:id="rId10"/>
    <p:sldId id="284" r:id="rId11"/>
    <p:sldId id="285" r:id="rId12"/>
    <p:sldId id="286" r:id="rId13"/>
    <p:sldId id="287" r:id="rId14"/>
    <p:sldId id="261" r:id="rId15"/>
    <p:sldId id="268" r:id="rId16"/>
    <p:sldId id="288" r:id="rId17"/>
    <p:sldId id="263" r:id="rId18"/>
    <p:sldId id="270" r:id="rId19"/>
    <p:sldId id="279" r:id="rId20"/>
    <p:sldId id="280" r:id="rId21"/>
  </p:sldIdLst>
  <p:sldSz cx="12192000" cy="6858000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alibri Light" panose="020F0302020204030204" pitchFamily="34" charset="0"/>
      <p:regular r:id="rId27"/>
      <p:italic r:id="rId28"/>
    </p:embeddedFont>
    <p:embeddedFont>
      <p:font typeface="UTM Avo" panose="02040603050506020204" pitchFamily="18" charset="0"/>
      <p:regular r:id="rId29"/>
      <p:bold r:id="rId30"/>
      <p:italic r:id="rId31"/>
      <p:boldItalic r:id="rId32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68"/>
  </p:normalViewPr>
  <p:slideViewPr>
    <p:cSldViewPr snapToGrid="0">
      <p:cViewPr varScale="1">
        <p:scale>
          <a:sx n="104" d="100"/>
          <a:sy n="104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9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A1A24F-F335-4C48-B39B-E1F6C8EE7F28}" type="datetimeFigureOut">
              <a:rPr lang="en-VN" smtClean="0"/>
              <a:t>01/03/2024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F67F83-6B94-9F40-A747-0F3CF6EC2822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95029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F67F83-6B94-9F40-A747-0F3CF6EC2822}" type="slidenum">
              <a:rPr lang="en-VN" smtClean="0"/>
              <a:t>1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270808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- C</a:t>
            </a:r>
            <a:r>
              <a:rPr lang="en-US" dirty="0"/>
              <a:t>l</a:t>
            </a:r>
            <a:r>
              <a:rPr lang="en-VN" dirty="0"/>
              <a:t>ick vào A – B – C –D để chọn đáp án</a:t>
            </a:r>
          </a:p>
          <a:p>
            <a:r>
              <a:rPr lang="en-VN" dirty="0"/>
              <a:t>+ Đáp án đúng =&gt; chuyển màu xanh</a:t>
            </a:r>
          </a:p>
          <a:p>
            <a:r>
              <a:rPr lang="en-VN" dirty="0"/>
              <a:t>+ Đáp án sai =&gt; Chuyển màu đỏ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F67F83-6B94-9F40-A747-0F3CF6EC2822}" type="slidenum">
              <a:rPr lang="en-VN" smtClean="0"/>
              <a:t>3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569660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14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10" Type="http://schemas.openxmlformats.org/officeDocument/2006/relationships/image" Target="../media/image15.svg"/><Relationship Id="rId4" Type="http://schemas.openxmlformats.org/officeDocument/2006/relationships/image" Target="../media/image6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14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10" Type="http://schemas.openxmlformats.org/officeDocument/2006/relationships/image" Target="../media/image18.png"/><Relationship Id="rId4" Type="http://schemas.openxmlformats.org/officeDocument/2006/relationships/image" Target="../media/image6.png"/><Relationship Id="rId9" Type="http://schemas.openxmlformats.org/officeDocument/2006/relationships/image" Target="../media/image15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5.png"/><Relationship Id="rId4" Type="http://schemas.openxmlformats.org/officeDocument/2006/relationships/image" Target="../media/image7.sv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5.svg"/><Relationship Id="rId4" Type="http://schemas.openxmlformats.org/officeDocument/2006/relationships/image" Target="../media/image7.svg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5.png"/><Relationship Id="rId4" Type="http://schemas.openxmlformats.org/officeDocument/2006/relationships/image" Target="../media/image7.svg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14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Relationship Id="rId9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14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4.png"/><Relationship Id="rId5" Type="http://schemas.microsoft.com/office/2007/relationships/hdphoto" Target="../media/hdphoto1.wdp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C8F29496-1A23-93BD-8B98-920D11615CB0}"/>
              </a:ext>
            </a:extLst>
          </p:cNvPr>
          <p:cNvSpPr txBox="1">
            <a:spLocks/>
          </p:cNvSpPr>
          <p:nvPr/>
        </p:nvSpPr>
        <p:spPr>
          <a:xfrm>
            <a:off x="1640958" y="2047174"/>
            <a:ext cx="8910084" cy="2484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Tuần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 </a:t>
            </a:r>
            <a:r>
              <a:rPr lang="en-US" sz="5400" b="1" kern="0" dirty="0">
                <a:solidFill>
                  <a:srgbClr val="002060"/>
                </a:solidFill>
                <a:latin typeface="UTM Avo" panose="02040603050506020204" pitchFamily="18"/>
              </a:rPr>
              <a:t>2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Kể chuyện: Bạn mới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50952-C3AA-0DA7-501F-3C8841BFFE53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Việt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CAFAE6-6A63-972C-89E4-39C8906555F1}"/>
              </a:ext>
            </a:extLst>
          </p:cNvPr>
          <p:cNvSpPr txBox="1"/>
          <p:nvPr/>
        </p:nvSpPr>
        <p:spPr>
          <a:xfrm>
            <a:off x="10646930" y="787845"/>
            <a:ext cx="1673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205994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22B9963-47AA-E4D3-0E27-23CDFAB7B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4800" y="691352"/>
            <a:ext cx="2997200" cy="165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C2E72BB0-780E-5D0F-47FA-EF9CE7475229}"/>
              </a:ext>
            </a:extLst>
          </p:cNvPr>
          <p:cNvSpPr txBox="1"/>
          <p:nvPr/>
        </p:nvSpPr>
        <p:spPr>
          <a:xfrm>
            <a:off x="1658097" y="1887542"/>
            <a:ext cx="8875805" cy="612934"/>
          </a:xfrm>
          <a:prstGeom prst="roundRect">
            <a:avLst/>
          </a:prstGeom>
          <a:solidFill>
            <a:srgbClr val="F5AF4D"/>
          </a:solidFill>
        </p:spPr>
        <p:txBody>
          <a:bodyPr wrap="square" rtlCol="0">
            <a:spAutoFit/>
          </a:bodyPr>
          <a:lstStyle/>
          <a:p>
            <a:r>
              <a:rPr lang="vi-VN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 câu chuyện </a:t>
            </a:r>
            <a:r>
              <a:rPr lang="vi-VN" sz="30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Bạn mới </a:t>
            </a:r>
            <a:r>
              <a:rPr lang="vi-VN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có mấy nhân vật?</a:t>
            </a:r>
            <a:endParaRPr lang="en-US" sz="30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D040C60-127A-EEF7-B681-77AA63FD39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70810" flipH="1">
            <a:off x="10993446" y="4885488"/>
            <a:ext cx="955697" cy="974041"/>
          </a:xfrm>
          <a:prstGeom prst="rect">
            <a:avLst/>
          </a:prstGeom>
        </p:spPr>
      </p:pic>
      <p:pic>
        <p:nvPicPr>
          <p:cNvPr id="32" name="Picture 21">
            <a:extLst>
              <a:ext uri="{FF2B5EF4-FFF2-40B4-BE49-F238E27FC236}">
                <a16:creationId xmlns:a16="http://schemas.microsoft.com/office/drawing/2014/main" id="{0667A370-84BE-F065-673C-5051A0B640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8899922" y="5698118"/>
            <a:ext cx="2356058" cy="1231041"/>
          </a:xfrm>
          <a:prstGeom prst="rect">
            <a:avLst/>
          </a:prstGeom>
        </p:spPr>
      </p:pic>
      <p:pic>
        <p:nvPicPr>
          <p:cNvPr id="33" name="Picture 23">
            <a:extLst>
              <a:ext uri="{FF2B5EF4-FFF2-40B4-BE49-F238E27FC236}">
                <a16:creationId xmlns:a16="http://schemas.microsoft.com/office/drawing/2014/main" id="{85334D64-3D85-F6A6-5D8A-1D01EE4ACF6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216245">
            <a:off x="9068023" y="5781594"/>
            <a:ext cx="695837" cy="654957"/>
          </a:xfrm>
          <a:prstGeom prst="rect">
            <a:avLst/>
          </a:prstGeom>
        </p:spPr>
      </p:pic>
      <p:pic>
        <p:nvPicPr>
          <p:cNvPr id="34" name="Picture 24">
            <a:extLst>
              <a:ext uri="{FF2B5EF4-FFF2-40B4-BE49-F238E27FC236}">
                <a16:creationId xmlns:a16="http://schemas.microsoft.com/office/drawing/2014/main" id="{DF1B998C-EF29-049B-BA6A-A786D878E4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204703">
            <a:off x="10331064" y="5616959"/>
            <a:ext cx="695837" cy="654957"/>
          </a:xfrm>
          <a:prstGeom prst="rect">
            <a:avLst/>
          </a:prstGeom>
        </p:spPr>
      </p:pic>
      <p:pic>
        <p:nvPicPr>
          <p:cNvPr id="35" name="Picture 17">
            <a:extLst>
              <a:ext uri="{FF2B5EF4-FFF2-40B4-BE49-F238E27FC236}">
                <a16:creationId xmlns:a16="http://schemas.microsoft.com/office/drawing/2014/main" id="{DB006219-1B38-D096-3D8F-216E3B8FBC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flipH="1">
            <a:off x="-24654" y="4488572"/>
            <a:ext cx="2174159" cy="2419091"/>
          </a:xfrm>
          <a:prstGeom prst="rect">
            <a:avLst/>
          </a:prstGeom>
        </p:spPr>
      </p:pic>
      <p:sp>
        <p:nvSpPr>
          <p:cNvPr id="36" name="A">
            <a:extLst>
              <a:ext uri="{FF2B5EF4-FFF2-40B4-BE49-F238E27FC236}">
                <a16:creationId xmlns:a16="http://schemas.microsoft.com/office/drawing/2014/main" id="{69FF4E46-1265-D3E1-40E6-CE5E092A3F3C}"/>
              </a:ext>
            </a:extLst>
          </p:cNvPr>
          <p:cNvSpPr/>
          <p:nvPr/>
        </p:nvSpPr>
        <p:spPr>
          <a:xfrm>
            <a:off x="2086152" y="2744001"/>
            <a:ext cx="1016000" cy="914400"/>
          </a:xfrm>
          <a:prstGeom prst="heptagon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334" b="1">
                <a:solidFill>
                  <a:schemeClr val="bg1"/>
                </a:solidFill>
                <a:latin typeface="UTM Avo" panose="02040603050506020204" pitchFamily="18"/>
              </a:rPr>
              <a:t>A</a:t>
            </a:r>
            <a:endParaRPr lang="en-US" sz="3334" b="1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37" name="D">
            <a:extLst>
              <a:ext uri="{FF2B5EF4-FFF2-40B4-BE49-F238E27FC236}">
                <a16:creationId xmlns:a16="http://schemas.microsoft.com/office/drawing/2014/main" id="{DD6EB1D9-DD0F-8D51-12ED-5D6BF502071A}"/>
              </a:ext>
            </a:extLst>
          </p:cNvPr>
          <p:cNvSpPr/>
          <p:nvPr/>
        </p:nvSpPr>
        <p:spPr>
          <a:xfrm>
            <a:off x="6526690" y="4190137"/>
            <a:ext cx="1016000" cy="914400"/>
          </a:xfrm>
          <a:prstGeom prst="heptagon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334" b="1">
                <a:solidFill>
                  <a:schemeClr val="bg1"/>
                </a:solidFill>
                <a:latin typeface="UTM Avo" panose="02040603050506020204" pitchFamily="18"/>
              </a:rPr>
              <a:t>D</a:t>
            </a:r>
            <a:endParaRPr lang="en-US" sz="3334" b="1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38" name="B">
            <a:extLst>
              <a:ext uri="{FF2B5EF4-FFF2-40B4-BE49-F238E27FC236}">
                <a16:creationId xmlns:a16="http://schemas.microsoft.com/office/drawing/2014/main" id="{481D5085-56D9-4022-1AC4-6C714FE8EBA3}"/>
              </a:ext>
            </a:extLst>
          </p:cNvPr>
          <p:cNvSpPr/>
          <p:nvPr/>
        </p:nvSpPr>
        <p:spPr>
          <a:xfrm>
            <a:off x="2100927" y="4193110"/>
            <a:ext cx="1016000" cy="914400"/>
          </a:xfrm>
          <a:prstGeom prst="heptagon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334" b="1">
                <a:solidFill>
                  <a:schemeClr val="bg1"/>
                </a:solidFill>
                <a:latin typeface="UTM Avo" panose="02040603050506020204" pitchFamily="18"/>
              </a:rPr>
              <a:t>B</a:t>
            </a:r>
            <a:endParaRPr lang="en-US" sz="3334" b="1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39" name="C">
            <a:extLst>
              <a:ext uri="{FF2B5EF4-FFF2-40B4-BE49-F238E27FC236}">
                <a16:creationId xmlns:a16="http://schemas.microsoft.com/office/drawing/2014/main" id="{856C657E-7003-A143-DE1C-7D62C35D647C}"/>
              </a:ext>
            </a:extLst>
          </p:cNvPr>
          <p:cNvSpPr/>
          <p:nvPr/>
        </p:nvSpPr>
        <p:spPr>
          <a:xfrm>
            <a:off x="6529468" y="2726036"/>
            <a:ext cx="1016000" cy="914400"/>
          </a:xfrm>
          <a:prstGeom prst="heptagon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334" b="1">
                <a:solidFill>
                  <a:schemeClr val="bg1"/>
                </a:solidFill>
                <a:latin typeface="UTM Avo" panose="02040603050506020204" pitchFamily="18"/>
              </a:rPr>
              <a:t>C</a:t>
            </a:r>
            <a:endParaRPr lang="en-US" sz="3334" b="1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CDE79446-BBFD-C7D2-D71A-424CCAA5D9F0}"/>
              </a:ext>
            </a:extLst>
          </p:cNvPr>
          <p:cNvSpPr/>
          <p:nvPr/>
        </p:nvSpPr>
        <p:spPr>
          <a:xfrm>
            <a:off x="3276600" y="2896132"/>
            <a:ext cx="2540000" cy="6985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dirty="0">
                <a:solidFill>
                  <a:schemeClr val="bg1"/>
                </a:solidFill>
                <a:latin typeface="UTM Avo" panose="02040603050506020204" pitchFamily="18"/>
              </a:rPr>
              <a:t>2 nhân vật</a:t>
            </a:r>
            <a:endParaRPr lang="en-US" sz="32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F5B6EA4A-6F0E-6703-5DA9-91168321545D}"/>
              </a:ext>
            </a:extLst>
          </p:cNvPr>
          <p:cNvSpPr/>
          <p:nvPr/>
        </p:nvSpPr>
        <p:spPr>
          <a:xfrm>
            <a:off x="3275082" y="4357525"/>
            <a:ext cx="2540000" cy="6985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dirty="0">
                <a:solidFill>
                  <a:schemeClr val="bg1"/>
                </a:solidFill>
                <a:latin typeface="UTM Avo" panose="02040603050506020204" pitchFamily="18"/>
              </a:rPr>
              <a:t>3 nhân vật</a:t>
            </a:r>
            <a:endParaRPr lang="en-US" sz="32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50C39FD8-F343-D4AA-B74E-8FA7027EFBB6}"/>
              </a:ext>
            </a:extLst>
          </p:cNvPr>
          <p:cNvSpPr/>
          <p:nvPr/>
        </p:nvSpPr>
        <p:spPr>
          <a:xfrm>
            <a:off x="7755273" y="4357525"/>
            <a:ext cx="2540000" cy="6985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dirty="0">
                <a:solidFill>
                  <a:schemeClr val="bg1"/>
                </a:solidFill>
                <a:latin typeface="UTM Avo" panose="02040603050506020204" pitchFamily="18"/>
              </a:rPr>
              <a:t>5 nhân vật</a:t>
            </a:r>
            <a:endParaRPr lang="en-US" sz="32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3F6ABC4C-B2CD-AD24-28F9-077563D1D075}"/>
              </a:ext>
            </a:extLst>
          </p:cNvPr>
          <p:cNvSpPr/>
          <p:nvPr/>
        </p:nvSpPr>
        <p:spPr>
          <a:xfrm>
            <a:off x="7748314" y="2896132"/>
            <a:ext cx="2540000" cy="6985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dirty="0">
                <a:solidFill>
                  <a:schemeClr val="bg1"/>
                </a:solidFill>
                <a:latin typeface="UTM Avo" panose="02040603050506020204" pitchFamily="18"/>
              </a:rPr>
              <a:t>4 nhân vật</a:t>
            </a:r>
            <a:endParaRPr lang="en-US" sz="32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70388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2700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2700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27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2700"/>
                                      </p:to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D731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D731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270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2700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FE01A9-E4FE-A2E1-315D-27D0D7601FDB}"/>
              </a:ext>
            </a:extLst>
          </p:cNvPr>
          <p:cNvSpPr txBox="1"/>
          <p:nvPr/>
        </p:nvSpPr>
        <p:spPr>
          <a:xfrm>
            <a:off x="2011114" y="1801988"/>
            <a:ext cx="8378419" cy="578882"/>
          </a:xfrm>
          <a:prstGeom prst="roundRect">
            <a:avLst/>
          </a:prstGeom>
          <a:solidFill>
            <a:srgbClr val="F5AF4D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Tên của các nhân vật trong chuyện </a:t>
            </a:r>
            <a:r>
              <a:rPr lang="vi-VN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Bạn mới</a:t>
            </a:r>
            <a:endParaRPr lang="en-US" sz="2800" i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45BD596-A39E-B5B9-EB20-2436AF1F0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70810" flipH="1">
            <a:off x="10704186" y="4746605"/>
            <a:ext cx="965400" cy="983931"/>
          </a:xfrm>
          <a:prstGeom prst="rect">
            <a:avLst/>
          </a:prstGeom>
        </p:spPr>
      </p:pic>
      <p:pic>
        <p:nvPicPr>
          <p:cNvPr id="27" name="Picture 21">
            <a:extLst>
              <a:ext uri="{FF2B5EF4-FFF2-40B4-BE49-F238E27FC236}">
                <a16:creationId xmlns:a16="http://schemas.microsoft.com/office/drawing/2014/main" id="{95362535-9436-C47C-F73D-20E2B445D9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8861822" y="5698118"/>
            <a:ext cx="2356058" cy="1231041"/>
          </a:xfrm>
          <a:prstGeom prst="rect">
            <a:avLst/>
          </a:prstGeom>
        </p:spPr>
      </p:pic>
      <p:pic>
        <p:nvPicPr>
          <p:cNvPr id="28" name="Picture 23">
            <a:extLst>
              <a:ext uri="{FF2B5EF4-FFF2-40B4-BE49-F238E27FC236}">
                <a16:creationId xmlns:a16="http://schemas.microsoft.com/office/drawing/2014/main" id="{A8BD71A1-483E-A074-613C-A85C9559DF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216245">
            <a:off x="9029923" y="5781594"/>
            <a:ext cx="695837" cy="654957"/>
          </a:xfrm>
          <a:prstGeom prst="rect">
            <a:avLst/>
          </a:prstGeom>
        </p:spPr>
      </p:pic>
      <p:pic>
        <p:nvPicPr>
          <p:cNvPr id="29" name="Picture 24">
            <a:extLst>
              <a:ext uri="{FF2B5EF4-FFF2-40B4-BE49-F238E27FC236}">
                <a16:creationId xmlns:a16="http://schemas.microsoft.com/office/drawing/2014/main" id="{0A891AAD-5B68-F038-C119-8A0999E48E2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204703">
            <a:off x="10292964" y="5616959"/>
            <a:ext cx="695837" cy="65495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9EDFDA2-020F-14CD-7E8D-F33AE10CC660}"/>
              </a:ext>
            </a:extLst>
          </p:cNvPr>
          <p:cNvSpPr txBox="1"/>
          <p:nvPr/>
        </p:nvSpPr>
        <p:spPr>
          <a:xfrm>
            <a:off x="4955944" y="2734730"/>
            <a:ext cx="2650319" cy="1951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800" dirty="0">
                <a:solidFill>
                  <a:schemeClr val="bg1"/>
                </a:solidFill>
                <a:latin typeface="UTM Avo" panose="02040603050506020204" pitchFamily="18"/>
              </a:rPr>
              <a:t>A – i – a</a:t>
            </a: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800" dirty="0">
                <a:solidFill>
                  <a:schemeClr val="bg1"/>
                </a:solidFill>
                <a:latin typeface="UTM Avo" panose="02040603050506020204" pitchFamily="18"/>
              </a:rPr>
              <a:t>Thầy giáo</a:t>
            </a: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800" dirty="0">
                <a:solidFill>
                  <a:schemeClr val="bg1"/>
                </a:solidFill>
                <a:latin typeface="UTM Avo" panose="02040603050506020204" pitchFamily="18"/>
              </a:rPr>
              <a:t>Tét – su - ô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1CDBB620-8232-B926-EA95-77AB6E7D8A9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50" t="36511" r="20668" b="34628"/>
          <a:stretch/>
        </p:blipFill>
        <p:spPr>
          <a:xfrm>
            <a:off x="3186771" y="2966673"/>
            <a:ext cx="1433525" cy="1732389"/>
          </a:xfrm>
          <a:prstGeom prst="rect">
            <a:avLst/>
          </a:prstGeom>
        </p:spPr>
      </p:pic>
      <p:pic>
        <p:nvPicPr>
          <p:cNvPr id="32" name="Picture 15">
            <a:extLst>
              <a:ext uri="{FF2B5EF4-FFF2-40B4-BE49-F238E27FC236}">
                <a16:creationId xmlns:a16="http://schemas.microsoft.com/office/drawing/2014/main" id="{AFCA4632-ECE6-9248-0AE9-5C8BE99DF2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0" y="5052922"/>
            <a:ext cx="2457811" cy="178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11111E-6 C 0.06901 1.11111E-6 0.125 0.05602 0.125 0.125 C 0.125 0.19398 0.06901 0.25 1.875E-6 0.25 C -0.06901 0.25 -0.125 0.19398 -0.125 0.125 C -0.125 0.05602 -0.06901 1.11111E-6 1.875E-6 1.11111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A331D3E-AB4A-48B2-95E3-D9B19087A1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4800" y="691352"/>
            <a:ext cx="2997200" cy="165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C15CA47-E9FB-6F3E-4E8C-8D72B31E268F}"/>
              </a:ext>
            </a:extLst>
          </p:cNvPr>
          <p:cNvSpPr txBox="1"/>
          <p:nvPr/>
        </p:nvSpPr>
        <p:spPr>
          <a:xfrm>
            <a:off x="2102393" y="1742110"/>
            <a:ext cx="7999855" cy="510778"/>
          </a:xfrm>
          <a:prstGeom prst="roundRect">
            <a:avLst/>
          </a:prstGeom>
          <a:solidFill>
            <a:srgbClr val="F5AF4D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Quan sát các bức tranh và trả lời các câu hỏi gợi ý: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F0831A-2957-182D-D832-E5338C54F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752" y="2524156"/>
            <a:ext cx="3480620" cy="24113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BBB821-6841-925B-A348-82BA16A82B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7219" y="2524156"/>
            <a:ext cx="3615029" cy="251774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86729CE-8AE6-4247-7624-040C793C6391}"/>
              </a:ext>
            </a:extLst>
          </p:cNvPr>
          <p:cNvSpPr txBox="1"/>
          <p:nvPr/>
        </p:nvSpPr>
        <p:spPr>
          <a:xfrm>
            <a:off x="2265058" y="5041900"/>
            <a:ext cx="3130007" cy="955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(1):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Chuyện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xảy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ra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giờ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ra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chơi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000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BAB7B2-3EA4-EA83-A139-15104A9EF752}"/>
              </a:ext>
            </a:extLst>
          </p:cNvPr>
          <p:cNvSpPr txBox="1"/>
          <p:nvPr/>
        </p:nvSpPr>
        <p:spPr>
          <a:xfrm>
            <a:off x="6487219" y="5057874"/>
            <a:ext cx="3615028" cy="955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(2): A-i-a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tham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trò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chơi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000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63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D90ECF1-946B-D492-F4C7-07AA923943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39" t="4541" b="3849"/>
          <a:stretch/>
        </p:blipFill>
        <p:spPr>
          <a:xfrm>
            <a:off x="2102393" y="2469482"/>
            <a:ext cx="3645332" cy="24708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8BA32C8-E5B9-626E-5FB2-B1D8EF6742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255"/>
          <a:stretch/>
        </p:blipFill>
        <p:spPr>
          <a:xfrm>
            <a:off x="6203222" y="2469482"/>
            <a:ext cx="3899026" cy="247081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5567987-30F7-1ADC-9639-0CA9C807E212}"/>
              </a:ext>
            </a:extLst>
          </p:cNvPr>
          <p:cNvSpPr txBox="1"/>
          <p:nvPr/>
        </p:nvSpPr>
        <p:spPr>
          <a:xfrm>
            <a:off x="2089752" y="4940300"/>
            <a:ext cx="3645332" cy="955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(3)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Thầy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giáo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giúp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A-i-a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tự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tin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bằn</a:t>
            </a:r>
            <a:r>
              <a:rPr lang="vi-VN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000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7BD1F4-8550-D783-C88C-0E6F8432D84A}"/>
              </a:ext>
            </a:extLst>
          </p:cNvPr>
          <p:cNvSpPr txBox="1"/>
          <p:nvPr/>
        </p:nvSpPr>
        <p:spPr>
          <a:xfrm>
            <a:off x="6203222" y="4984259"/>
            <a:ext cx="3899027" cy="955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(4) Tét-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su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ô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thay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đổi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thái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A-i-a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nl-NL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vi-VN" sz="2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0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77C436-B537-B716-1E71-3E42EBD27278}"/>
              </a:ext>
            </a:extLst>
          </p:cNvPr>
          <p:cNvSpPr txBox="1"/>
          <p:nvPr/>
        </p:nvSpPr>
        <p:spPr>
          <a:xfrm>
            <a:off x="2102393" y="1742110"/>
            <a:ext cx="7999855" cy="510778"/>
          </a:xfrm>
          <a:prstGeom prst="roundRect">
            <a:avLst/>
          </a:prstGeom>
          <a:solidFill>
            <a:srgbClr val="F5AF4D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Quan sát các bức tranh và trả lời các câu hỏi gợi ý: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48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rrow: Curved Down 7">
            <a:extLst>
              <a:ext uri="{FF2B5EF4-FFF2-40B4-BE49-F238E27FC236}">
                <a16:creationId xmlns:a16="http://schemas.microsoft.com/office/drawing/2014/main" id="{0E2AB4B1-90FA-CFCB-2633-F1706B057217}"/>
              </a:ext>
            </a:extLst>
          </p:cNvPr>
          <p:cNvSpPr/>
          <p:nvPr/>
        </p:nvSpPr>
        <p:spPr>
          <a:xfrm>
            <a:off x="4963907" y="1153555"/>
            <a:ext cx="2264186" cy="553528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7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78D727-E6CF-95A8-3049-2F2886296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70810" flipH="1">
            <a:off x="10957184" y="4791898"/>
            <a:ext cx="992969" cy="1012029"/>
          </a:xfrm>
          <a:prstGeom prst="rect">
            <a:avLst/>
          </a:prstGeom>
        </p:spPr>
      </p:pic>
      <p:pic>
        <p:nvPicPr>
          <p:cNvPr id="9" name="Picture 21">
            <a:extLst>
              <a:ext uri="{FF2B5EF4-FFF2-40B4-BE49-F238E27FC236}">
                <a16:creationId xmlns:a16="http://schemas.microsoft.com/office/drawing/2014/main" id="{5E322469-04E0-A82C-1B5C-8D2C79AC93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8861822" y="5685418"/>
            <a:ext cx="2356058" cy="1231041"/>
          </a:xfrm>
          <a:prstGeom prst="rect">
            <a:avLst/>
          </a:prstGeom>
        </p:spPr>
      </p:pic>
      <p:pic>
        <p:nvPicPr>
          <p:cNvPr id="10" name="Picture 23">
            <a:extLst>
              <a:ext uri="{FF2B5EF4-FFF2-40B4-BE49-F238E27FC236}">
                <a16:creationId xmlns:a16="http://schemas.microsoft.com/office/drawing/2014/main" id="{A0416D29-1366-0C44-C010-4CFC10EF1E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216245">
            <a:off x="9029923" y="5768894"/>
            <a:ext cx="695837" cy="654957"/>
          </a:xfrm>
          <a:prstGeom prst="rect">
            <a:avLst/>
          </a:prstGeom>
        </p:spPr>
      </p:pic>
      <p:pic>
        <p:nvPicPr>
          <p:cNvPr id="11" name="Picture 24">
            <a:extLst>
              <a:ext uri="{FF2B5EF4-FFF2-40B4-BE49-F238E27FC236}">
                <a16:creationId xmlns:a16="http://schemas.microsoft.com/office/drawing/2014/main" id="{AB24DA60-2B22-922B-CE92-B815FF5361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204703">
            <a:off x="10292964" y="5604259"/>
            <a:ext cx="695837" cy="654957"/>
          </a:xfrm>
          <a:prstGeom prst="rect">
            <a:avLst/>
          </a:prstGeom>
        </p:spPr>
      </p:pic>
      <p:pic>
        <p:nvPicPr>
          <p:cNvPr id="15" name="Picture 15">
            <a:extLst>
              <a:ext uri="{FF2B5EF4-FFF2-40B4-BE49-F238E27FC236}">
                <a16:creationId xmlns:a16="http://schemas.microsoft.com/office/drawing/2014/main" id="{C3C7B496-F046-2D9A-FC5B-0F53232CA2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0658" y="5100079"/>
            <a:ext cx="2356059" cy="170921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3A9400D-CC05-155E-4878-34C0441FA1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535" y="1757921"/>
            <a:ext cx="4818152" cy="333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C0B85D3-066A-7466-6A57-5F3805A0D538}"/>
              </a:ext>
            </a:extLst>
          </p:cNvPr>
          <p:cNvSpPr txBox="1"/>
          <p:nvPr/>
        </p:nvSpPr>
        <p:spPr>
          <a:xfrm>
            <a:off x="5388134" y="2008903"/>
            <a:ext cx="6410331" cy="2467058"/>
          </a:xfrm>
          <a:prstGeom prst="round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A-i-a là học sinh mới, chưa quen ai nên không tham gia chơi với nhóm nào. Thầy giáo đã khuyến khích A-i-a chơi cùng các bạn.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14036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7037E-6 C 0.06901 -3.7037E-6 0.125 0.05602 0.125 0.125 C 0.125 0.19399 0.06901 0.25 -3.125E-6 0.25 C -0.06901 0.25 -0.125 0.19399 -0.125 0.125 C -0.125 0.05602 -0.06901 -3.7037E-6 -3.125E-6 -3.7037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rrow: Curved Down 16">
            <a:extLst>
              <a:ext uri="{FF2B5EF4-FFF2-40B4-BE49-F238E27FC236}">
                <a16:creationId xmlns:a16="http://schemas.microsoft.com/office/drawing/2014/main" id="{751EC49B-92DC-81EE-9DD4-169FC62DB4CF}"/>
              </a:ext>
            </a:extLst>
          </p:cNvPr>
          <p:cNvSpPr/>
          <p:nvPr/>
        </p:nvSpPr>
        <p:spPr>
          <a:xfrm flipH="1">
            <a:off x="4424320" y="1741211"/>
            <a:ext cx="2270417" cy="553528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7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8" name="Picture 21">
            <a:extLst>
              <a:ext uri="{FF2B5EF4-FFF2-40B4-BE49-F238E27FC236}">
                <a16:creationId xmlns:a16="http://schemas.microsoft.com/office/drawing/2014/main" id="{F6FE5C2D-3F76-A993-2C80-1E72DE7D99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8861822" y="5710818"/>
            <a:ext cx="2356058" cy="1231041"/>
          </a:xfrm>
          <a:prstGeom prst="rect">
            <a:avLst/>
          </a:prstGeom>
        </p:spPr>
      </p:pic>
      <p:pic>
        <p:nvPicPr>
          <p:cNvPr id="9" name="Picture 23">
            <a:extLst>
              <a:ext uri="{FF2B5EF4-FFF2-40B4-BE49-F238E27FC236}">
                <a16:creationId xmlns:a16="http://schemas.microsoft.com/office/drawing/2014/main" id="{9CFDA003-D816-541A-E1E1-55CF913FBE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216245">
            <a:off x="9029923" y="5794294"/>
            <a:ext cx="695837" cy="654957"/>
          </a:xfrm>
          <a:prstGeom prst="rect">
            <a:avLst/>
          </a:prstGeom>
        </p:spPr>
      </p:pic>
      <p:pic>
        <p:nvPicPr>
          <p:cNvPr id="10" name="Picture 24">
            <a:extLst>
              <a:ext uri="{FF2B5EF4-FFF2-40B4-BE49-F238E27FC236}">
                <a16:creationId xmlns:a16="http://schemas.microsoft.com/office/drawing/2014/main" id="{54711E9B-0339-E393-5406-0E0E7E4AF9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204703">
            <a:off x="10292964" y="5629659"/>
            <a:ext cx="695837" cy="654957"/>
          </a:xfrm>
          <a:prstGeom prst="rect">
            <a:avLst/>
          </a:prstGeom>
        </p:spPr>
      </p:pic>
      <p:pic>
        <p:nvPicPr>
          <p:cNvPr id="11" name="Picture 15">
            <a:extLst>
              <a:ext uri="{FF2B5EF4-FFF2-40B4-BE49-F238E27FC236}">
                <a16:creationId xmlns:a16="http://schemas.microsoft.com/office/drawing/2014/main" id="{02498A21-4800-C2A6-F1B8-ABF149A3BC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99557" y="5510338"/>
            <a:ext cx="1851571" cy="13432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8A95C92-3D24-89EE-4FC1-A413071E0E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0" y="2070100"/>
            <a:ext cx="4806503" cy="31378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25CB279-1F50-F8AF-1220-18A39684E7F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070810" flipH="1">
            <a:off x="10906333" y="5032344"/>
            <a:ext cx="854783" cy="87119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C923E97-2791-00C3-F62E-77B5AEA994AE}"/>
              </a:ext>
            </a:extLst>
          </p:cNvPr>
          <p:cNvSpPr txBox="1"/>
          <p:nvPr/>
        </p:nvSpPr>
        <p:spPr>
          <a:xfrm>
            <a:off x="1154011" y="2290257"/>
            <a:ext cx="4683372" cy="2467058"/>
          </a:xfrm>
          <a:prstGeom prst="roundRect">
            <a:avLst/>
          </a:prstGeom>
          <a:solidFill>
            <a:srgbClr val="AFEBE1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Khi đến lượt đuổi các bạn, A-i-a không bắt được ai vì em chậm quá. Bị Tét-su-ô chê, A-i-a càng lúng túng.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12975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22222E-6 C 0.06901 -2.22222E-6 0.125 0.05602 0.125 0.125 C 0.125 0.19398 0.06901 0.25 2.70833E-6 0.25 C -0.06901 0.25 -0.125 0.19398 -0.125 0.125 C -0.125 0.05602 -0.06901 -2.22222E-6 2.70833E-6 -2.22222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rrow: Curved Down 17">
            <a:extLst>
              <a:ext uri="{FF2B5EF4-FFF2-40B4-BE49-F238E27FC236}">
                <a16:creationId xmlns:a16="http://schemas.microsoft.com/office/drawing/2014/main" id="{F7381F75-5696-83C7-E59F-D67533E0A02D}"/>
              </a:ext>
            </a:extLst>
          </p:cNvPr>
          <p:cNvSpPr/>
          <p:nvPr/>
        </p:nvSpPr>
        <p:spPr>
          <a:xfrm>
            <a:off x="5373475" y="1499731"/>
            <a:ext cx="2264186" cy="553528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solidFill>
                <a:schemeClr val="tx1"/>
              </a:solidFill>
            </a:endParaRPr>
          </a:p>
        </p:txBody>
      </p:sp>
      <p:pic>
        <p:nvPicPr>
          <p:cNvPr id="8" name="Picture 21">
            <a:extLst>
              <a:ext uri="{FF2B5EF4-FFF2-40B4-BE49-F238E27FC236}">
                <a16:creationId xmlns:a16="http://schemas.microsoft.com/office/drawing/2014/main" id="{B0B50329-0D3C-F725-6689-0747809D5A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8861822" y="5685418"/>
            <a:ext cx="2356058" cy="1231041"/>
          </a:xfrm>
          <a:prstGeom prst="rect">
            <a:avLst/>
          </a:prstGeom>
        </p:spPr>
      </p:pic>
      <p:pic>
        <p:nvPicPr>
          <p:cNvPr id="9" name="Picture 23">
            <a:extLst>
              <a:ext uri="{FF2B5EF4-FFF2-40B4-BE49-F238E27FC236}">
                <a16:creationId xmlns:a16="http://schemas.microsoft.com/office/drawing/2014/main" id="{DCA71B36-FC9D-E087-23CE-B582584CF1A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216245">
            <a:off x="9029923" y="5768894"/>
            <a:ext cx="695837" cy="654957"/>
          </a:xfrm>
          <a:prstGeom prst="rect">
            <a:avLst/>
          </a:prstGeom>
        </p:spPr>
      </p:pic>
      <p:pic>
        <p:nvPicPr>
          <p:cNvPr id="10" name="Picture 24">
            <a:extLst>
              <a:ext uri="{FF2B5EF4-FFF2-40B4-BE49-F238E27FC236}">
                <a16:creationId xmlns:a16="http://schemas.microsoft.com/office/drawing/2014/main" id="{8ABFD34A-F8D8-F68C-C35A-379E17AE8D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204703">
            <a:off x="10292964" y="5604259"/>
            <a:ext cx="695837" cy="65495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FDD15F7-23EA-4312-A64D-02F593A043BB}"/>
              </a:ext>
            </a:extLst>
          </p:cNvPr>
          <p:cNvSpPr txBox="1"/>
          <p:nvPr/>
        </p:nvSpPr>
        <p:spPr>
          <a:xfrm>
            <a:off x="6175326" y="2195471"/>
            <a:ext cx="4901801" cy="246705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Thầy bảo A-i-a cho thầy xem tranh em vẽ và khen em vẽ đẹp, rồi treo tranh của em lên tường để các bạn cùng xem. 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5B472E5-E078-624A-B219-BFC87139590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239" t="4444" b="3849"/>
          <a:stretch/>
        </p:blipFill>
        <p:spPr>
          <a:xfrm>
            <a:off x="1009938" y="2006600"/>
            <a:ext cx="4573751" cy="31033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F9692E4-2E23-FEAF-CA7E-A4E8EEA679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70810" flipH="1">
            <a:off x="10916832" y="4911737"/>
            <a:ext cx="831265" cy="847220"/>
          </a:xfrm>
          <a:prstGeom prst="rect">
            <a:avLst/>
          </a:prstGeom>
        </p:spPr>
      </p:pic>
      <p:pic>
        <p:nvPicPr>
          <p:cNvPr id="14" name="Picture 15">
            <a:extLst>
              <a:ext uri="{FF2B5EF4-FFF2-40B4-BE49-F238E27FC236}">
                <a16:creationId xmlns:a16="http://schemas.microsoft.com/office/drawing/2014/main" id="{F8BF0A28-14E1-C156-B350-B204429EB4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0" y="5211682"/>
            <a:ext cx="2356059" cy="1709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3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7.40741E-7 C 0.06901 7.40741E-7 0.125 0.05602 0.125 0.125 C 0.125 0.19398 0.06901 0.25 2.91667E-6 0.25 C -0.06901 0.25 -0.125 0.19398 -0.125 0.125 C -0.125 0.05602 -0.06901 7.40741E-7 2.91667E-6 7.40741E-7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rrow: Curved Down 17">
            <a:extLst>
              <a:ext uri="{FF2B5EF4-FFF2-40B4-BE49-F238E27FC236}">
                <a16:creationId xmlns:a16="http://schemas.microsoft.com/office/drawing/2014/main" id="{9A213348-DEF6-1C26-D38B-E41106A8D39F}"/>
              </a:ext>
            </a:extLst>
          </p:cNvPr>
          <p:cNvSpPr/>
          <p:nvPr/>
        </p:nvSpPr>
        <p:spPr>
          <a:xfrm flipH="1">
            <a:off x="5203126" y="1759424"/>
            <a:ext cx="1785748" cy="553528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solidFill>
                <a:schemeClr val="tx1"/>
              </a:solidFill>
            </a:endParaRPr>
          </a:p>
        </p:txBody>
      </p:sp>
      <p:pic>
        <p:nvPicPr>
          <p:cNvPr id="8" name="Picture 21">
            <a:extLst>
              <a:ext uri="{FF2B5EF4-FFF2-40B4-BE49-F238E27FC236}">
                <a16:creationId xmlns:a16="http://schemas.microsoft.com/office/drawing/2014/main" id="{5D5ED501-F67E-B17F-9357-901B2F092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8861822" y="5698118"/>
            <a:ext cx="2356058" cy="1231041"/>
          </a:xfrm>
          <a:prstGeom prst="rect">
            <a:avLst/>
          </a:prstGeom>
        </p:spPr>
      </p:pic>
      <p:pic>
        <p:nvPicPr>
          <p:cNvPr id="9" name="Picture 23">
            <a:extLst>
              <a:ext uri="{FF2B5EF4-FFF2-40B4-BE49-F238E27FC236}">
                <a16:creationId xmlns:a16="http://schemas.microsoft.com/office/drawing/2014/main" id="{06890E3D-0FFD-EC33-BB54-2D530D32FDC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216245">
            <a:off x="9029923" y="5781594"/>
            <a:ext cx="695837" cy="654957"/>
          </a:xfrm>
          <a:prstGeom prst="rect">
            <a:avLst/>
          </a:prstGeom>
        </p:spPr>
      </p:pic>
      <p:pic>
        <p:nvPicPr>
          <p:cNvPr id="10" name="Picture 24">
            <a:extLst>
              <a:ext uri="{FF2B5EF4-FFF2-40B4-BE49-F238E27FC236}">
                <a16:creationId xmlns:a16="http://schemas.microsoft.com/office/drawing/2014/main" id="{0DABAFE2-0498-7F72-EDD7-A45137E266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204703">
            <a:off x="10292964" y="5616959"/>
            <a:ext cx="695837" cy="65495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A6D6CE9-77B7-199F-5F87-684D280A1FD2}"/>
              </a:ext>
            </a:extLst>
          </p:cNvPr>
          <p:cNvSpPr txBox="1"/>
          <p:nvPr/>
        </p:nvSpPr>
        <p:spPr>
          <a:xfrm>
            <a:off x="834038" y="2346396"/>
            <a:ext cx="5307176" cy="2487915"/>
          </a:xfrm>
          <a:prstGeom prst="roundRect">
            <a:avLst/>
          </a:prstGeom>
          <a:solidFill>
            <a:srgbClr val="FFBFA1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Tét-su-ô hiểu ra ai cũng có điểm mạnh riêng, việc mình chê bạn là không đúng nên đã chủ động rủ A-i-a cùng chơi đuổi bắt.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12" name="Picture 15">
            <a:extLst>
              <a:ext uri="{FF2B5EF4-FFF2-40B4-BE49-F238E27FC236}">
                <a16:creationId xmlns:a16="http://schemas.microsoft.com/office/drawing/2014/main" id="{589C8151-E7C3-4F39-38CA-249091EB30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91529" y="5074970"/>
            <a:ext cx="2457811" cy="17830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069BE5C-DDB4-34E2-F775-A3E9D7400F9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211" t="6942" b="2666"/>
          <a:stretch/>
        </p:blipFill>
        <p:spPr>
          <a:xfrm>
            <a:off x="6443677" y="2135140"/>
            <a:ext cx="4836289" cy="30377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5B03B83-FEB1-F0C5-9107-8323E6CB81C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070810" flipH="1">
            <a:off x="11032346" y="5127468"/>
            <a:ext cx="863499" cy="88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79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4.44444E-6 C 0.06901 4.44444E-6 0.125 0.05601 0.125 0.125 C 0.125 0.19398 0.06901 0.25 -4.375E-6 0.25 C -0.06901 0.25 -0.125 0.19398 -0.125 0.125 C -0.125 0.05601 -0.06901 4.44444E-6 -4.375E-6 4.44444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7C258D4-E50A-1A74-C600-57B3D1398B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4800" y="691352"/>
            <a:ext cx="2997200" cy="165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0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1">
            <a:extLst>
              <a:ext uri="{FF2B5EF4-FFF2-40B4-BE49-F238E27FC236}">
                <a16:creationId xmlns:a16="http://schemas.microsoft.com/office/drawing/2014/main" id="{47FB7166-9FAF-0181-B6A5-DC79C54D3E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8861822" y="5685418"/>
            <a:ext cx="2356058" cy="1231041"/>
          </a:xfrm>
          <a:prstGeom prst="rect">
            <a:avLst/>
          </a:prstGeom>
        </p:spPr>
      </p:pic>
      <p:pic>
        <p:nvPicPr>
          <p:cNvPr id="10" name="Picture 23">
            <a:extLst>
              <a:ext uri="{FF2B5EF4-FFF2-40B4-BE49-F238E27FC236}">
                <a16:creationId xmlns:a16="http://schemas.microsoft.com/office/drawing/2014/main" id="{DB1B602B-B71A-D33A-60F7-CEE1FD8C344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216245">
            <a:off x="9029923" y="5768894"/>
            <a:ext cx="695837" cy="654957"/>
          </a:xfrm>
          <a:prstGeom prst="rect">
            <a:avLst/>
          </a:prstGeom>
        </p:spPr>
      </p:pic>
      <p:pic>
        <p:nvPicPr>
          <p:cNvPr id="11" name="Picture 24">
            <a:extLst>
              <a:ext uri="{FF2B5EF4-FFF2-40B4-BE49-F238E27FC236}">
                <a16:creationId xmlns:a16="http://schemas.microsoft.com/office/drawing/2014/main" id="{8EF4415E-C85F-D511-08CC-2768DCE0BD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204703">
            <a:off x="10292964" y="5604259"/>
            <a:ext cx="695837" cy="6549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0071EEC-F5DC-E107-D629-FE4ECD739787}"/>
              </a:ext>
            </a:extLst>
          </p:cNvPr>
          <p:cNvSpPr txBox="1"/>
          <p:nvPr/>
        </p:nvSpPr>
        <p:spPr>
          <a:xfrm>
            <a:off x="1403746" y="3092891"/>
            <a:ext cx="9384506" cy="1854125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</a:rPr>
              <a:t>Lưu ý: 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Khi kể chuyện các em nhớ to rõ ràng, giọng truyền cảm, tự tin khi kể, thể hiện đúng tâm lí của nhân vật trong lời kể.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13" name="Picture 15">
            <a:extLst>
              <a:ext uri="{FF2B5EF4-FFF2-40B4-BE49-F238E27FC236}">
                <a16:creationId xmlns:a16="http://schemas.microsoft.com/office/drawing/2014/main" id="{8D80B3A8-DE32-8357-279E-A3AAD337C4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3429" y="5064301"/>
            <a:ext cx="2457811" cy="178303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1B3D1DA-EBD0-F31E-918E-3AB604F7AFFE}"/>
              </a:ext>
            </a:extLst>
          </p:cNvPr>
          <p:cNvSpPr txBox="1"/>
          <p:nvPr/>
        </p:nvSpPr>
        <p:spPr>
          <a:xfrm>
            <a:off x="1317305" y="1793699"/>
            <a:ext cx="9557389" cy="1241191"/>
          </a:xfrm>
          <a:prstGeom prst="roundRect">
            <a:avLst/>
          </a:prstGeom>
          <a:solidFill>
            <a:srgbClr val="F5AF4D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Dựa vào các tranh gợi ý, các em hãy kể lại câu chuyện </a:t>
            </a:r>
            <a:endParaRPr lang="en-US" sz="240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 i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Bạn mới 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cho các bạn trong nhóm cùng nghe.</a:t>
            </a:r>
            <a:endParaRPr lang="en-US" sz="240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FD127FB-D570-B2FE-FE66-35CD0FBA49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070810" flipH="1">
            <a:off x="10998719" y="4879627"/>
            <a:ext cx="872053" cy="88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13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11111E-6 C 0.06901 1.11111E-6 0.125 0.05602 0.125 0.125 C 0.125 0.19398 0.06901 0.25 -6.25E-7 0.25 C -0.06901 0.25 -0.125 0.19398 -0.125 0.125 C -0.125 0.05602 -0.06901 1.11111E-6 -6.25E-7 1.11111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38F7BF99-F437-C845-DECB-27E7D8243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8981767" y="5688638"/>
            <a:ext cx="2356058" cy="1231041"/>
          </a:xfrm>
          <a:prstGeom prst="rect">
            <a:avLst/>
          </a:prstGeom>
        </p:spPr>
      </p:pic>
      <p:pic>
        <p:nvPicPr>
          <p:cNvPr id="23" name="Picture 23">
            <a:extLst>
              <a:ext uri="{FF2B5EF4-FFF2-40B4-BE49-F238E27FC236}">
                <a16:creationId xmlns:a16="http://schemas.microsoft.com/office/drawing/2014/main" id="{1B85E0C2-D401-4145-FD9E-3800F78CE5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216245">
            <a:off x="9149868" y="5772114"/>
            <a:ext cx="695837" cy="654957"/>
          </a:xfrm>
          <a:prstGeom prst="rect">
            <a:avLst/>
          </a:prstGeom>
        </p:spPr>
      </p:pic>
      <p:pic>
        <p:nvPicPr>
          <p:cNvPr id="24" name="Picture 24">
            <a:extLst>
              <a:ext uri="{FF2B5EF4-FFF2-40B4-BE49-F238E27FC236}">
                <a16:creationId xmlns:a16="http://schemas.microsoft.com/office/drawing/2014/main" id="{FFFE4F12-FC20-2326-DBDB-0FB2B19B11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204703">
            <a:off x="10412909" y="5607479"/>
            <a:ext cx="695837" cy="654957"/>
          </a:xfrm>
          <a:prstGeom prst="rect">
            <a:avLst/>
          </a:prstGeom>
        </p:spPr>
      </p:pic>
      <p:pic>
        <p:nvPicPr>
          <p:cNvPr id="25" name="Picture 15">
            <a:extLst>
              <a:ext uri="{FF2B5EF4-FFF2-40B4-BE49-F238E27FC236}">
                <a16:creationId xmlns:a16="http://schemas.microsoft.com/office/drawing/2014/main" id="{A9826CD8-7900-B662-E6C3-C5FA87B3F4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9874" y="5074970"/>
            <a:ext cx="2457811" cy="178303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A9128BA-2908-1EFE-101E-8C752D18BFB2}"/>
              </a:ext>
            </a:extLst>
          </p:cNvPr>
          <p:cNvSpPr txBox="1"/>
          <p:nvPr/>
        </p:nvSpPr>
        <p:spPr>
          <a:xfrm>
            <a:off x="1635757" y="2501937"/>
            <a:ext cx="8920484" cy="1854125"/>
          </a:xfrm>
          <a:prstGeom prst="roundRect">
            <a:avLst/>
          </a:prstGeom>
          <a:solidFill>
            <a:srgbClr val="F5AF4D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a) Em thích nhân vật nào trong câu chuyện trên? Vì sao?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b) Nếu lớp em có một người bạn mới, em có thể làm gì để giúp bạn?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7B33779-C33E-7DDE-CFA2-1A6C91BCC5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070810" flipH="1">
            <a:off x="10762842" y="4630896"/>
            <a:ext cx="977399" cy="99616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F76381B-F522-929D-0209-3E09AA4D4A3B}"/>
              </a:ext>
            </a:extLst>
          </p:cNvPr>
          <p:cNvSpPr txBox="1"/>
          <p:nvPr/>
        </p:nvSpPr>
        <p:spPr>
          <a:xfrm>
            <a:off x="3555535" y="1769491"/>
            <a:ext cx="5080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Trao đổi về câu chuyện</a:t>
            </a:r>
            <a:endParaRPr lang="en-US" sz="24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90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33333E-6 C 0.06901 3.33333E-6 0.125 0.05602 0.125 0.125 C 0.125 0.19398 0.06901 0.25 3.54167E-6 0.25 C -0.06901 0.25 -0.125 0.19398 -0.125 0.125 C -0.125 0.05602 -0.06901 3.33333E-6 3.54167E-6 3.33333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9D2104C-47E8-296E-0A5D-367A5E68A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4800" y="691352"/>
            <a:ext cx="2997200" cy="165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4">
            <a:extLst>
              <a:ext uri="{FF2B5EF4-FFF2-40B4-BE49-F238E27FC236}">
                <a16:creationId xmlns:a16="http://schemas.microsoft.com/office/drawing/2014/main" id="{2BA025FC-8FF4-511B-FF5D-67729BF801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139416" y="5750642"/>
            <a:ext cx="2356058" cy="1231041"/>
          </a:xfrm>
          <a:prstGeom prst="rect">
            <a:avLst/>
          </a:prstGeom>
        </p:spPr>
      </p:pic>
      <p:grpSp>
        <p:nvGrpSpPr>
          <p:cNvPr id="15" name="Group 15">
            <a:extLst>
              <a:ext uri="{FF2B5EF4-FFF2-40B4-BE49-F238E27FC236}">
                <a16:creationId xmlns:a16="http://schemas.microsoft.com/office/drawing/2014/main" id="{F19D86FD-11E1-00BB-A2D3-43BE78C445E2}"/>
              </a:ext>
            </a:extLst>
          </p:cNvPr>
          <p:cNvGrpSpPr/>
          <p:nvPr/>
        </p:nvGrpSpPr>
        <p:grpSpPr>
          <a:xfrm>
            <a:off x="6321244" y="2253643"/>
            <a:ext cx="3141220" cy="3029557"/>
            <a:chOff x="0" y="0"/>
            <a:chExt cx="1240976" cy="1196862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17470DDE-81F7-2CAA-89CC-ED2153BE1C42}"/>
                </a:ext>
              </a:extLst>
            </p:cNvPr>
            <p:cNvSpPr/>
            <p:nvPr/>
          </p:nvSpPr>
          <p:spPr>
            <a:xfrm>
              <a:off x="0" y="0"/>
              <a:ext cx="1240976" cy="1196862"/>
            </a:xfrm>
            <a:custGeom>
              <a:avLst/>
              <a:gdLst/>
              <a:ahLst/>
              <a:cxnLst/>
              <a:rect l="l" t="t" r="r" b="b"/>
              <a:pathLst>
                <a:path w="1240976" h="1196862">
                  <a:moveTo>
                    <a:pt x="0" y="0"/>
                  </a:moveTo>
                  <a:lnTo>
                    <a:pt x="1240976" y="0"/>
                  </a:lnTo>
                  <a:lnTo>
                    <a:pt x="1240976" y="1196862"/>
                  </a:lnTo>
                  <a:lnTo>
                    <a:pt x="0" y="1196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algn="ctr"/>
              <a:endParaRPr lang="en-US" sz="700">
                <a:latin typeface="UTM Avo" panose="02040603050506020204" pitchFamily="18"/>
              </a:endParaRPr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9735C7C8-06EA-454D-7491-3860F007D436}"/>
                </a:ext>
              </a:extLst>
            </p:cNvPr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166"/>
                </a:lnSpc>
              </a:pPr>
              <a:endParaRPr sz="700">
                <a:latin typeface="UTM Avo" panose="02040603050506020204" pitchFamily="18"/>
              </a:endParaRPr>
            </a:p>
          </p:txBody>
        </p:sp>
      </p:grpSp>
      <p:pic>
        <p:nvPicPr>
          <p:cNvPr id="18" name="Picture 20">
            <a:extLst>
              <a:ext uri="{FF2B5EF4-FFF2-40B4-BE49-F238E27FC236}">
                <a16:creationId xmlns:a16="http://schemas.microsoft.com/office/drawing/2014/main" id="{90783227-F7F3-CA40-4D76-C477510BCE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656321" y="5742268"/>
            <a:ext cx="2356058" cy="1231041"/>
          </a:xfrm>
          <a:prstGeom prst="rect">
            <a:avLst/>
          </a:prstGeom>
        </p:spPr>
      </p:pic>
      <p:grpSp>
        <p:nvGrpSpPr>
          <p:cNvPr id="22" name="Group 30">
            <a:extLst>
              <a:ext uri="{FF2B5EF4-FFF2-40B4-BE49-F238E27FC236}">
                <a16:creationId xmlns:a16="http://schemas.microsoft.com/office/drawing/2014/main" id="{C8FD345A-2B2A-40A9-C064-AA31F5B33246}"/>
              </a:ext>
            </a:extLst>
          </p:cNvPr>
          <p:cNvGrpSpPr/>
          <p:nvPr/>
        </p:nvGrpSpPr>
        <p:grpSpPr>
          <a:xfrm>
            <a:off x="2885818" y="2253643"/>
            <a:ext cx="3141220" cy="3029557"/>
            <a:chOff x="0" y="0"/>
            <a:chExt cx="1240976" cy="1196862"/>
          </a:xfrm>
        </p:grpSpPr>
        <p:sp>
          <p:nvSpPr>
            <p:cNvPr id="23" name="Freeform 31">
              <a:extLst>
                <a:ext uri="{FF2B5EF4-FFF2-40B4-BE49-F238E27FC236}">
                  <a16:creationId xmlns:a16="http://schemas.microsoft.com/office/drawing/2014/main" id="{81CFAD9D-DAFB-16B7-5360-B2D545409D51}"/>
                </a:ext>
              </a:extLst>
            </p:cNvPr>
            <p:cNvSpPr/>
            <p:nvPr/>
          </p:nvSpPr>
          <p:spPr>
            <a:xfrm>
              <a:off x="0" y="0"/>
              <a:ext cx="1240976" cy="1196862"/>
            </a:xfrm>
            <a:custGeom>
              <a:avLst/>
              <a:gdLst/>
              <a:ahLst/>
              <a:cxnLst/>
              <a:rect l="l" t="t" r="r" b="b"/>
              <a:pathLst>
                <a:path w="1240976" h="1196862">
                  <a:moveTo>
                    <a:pt x="0" y="0"/>
                  </a:moveTo>
                  <a:lnTo>
                    <a:pt x="1240976" y="0"/>
                  </a:lnTo>
                  <a:lnTo>
                    <a:pt x="1240976" y="1196862"/>
                  </a:lnTo>
                  <a:lnTo>
                    <a:pt x="0" y="1196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algn="ctr"/>
              <a:endParaRPr lang="en-US" sz="700">
                <a:latin typeface="UTM Avo" panose="02040603050506020204" pitchFamily="18"/>
              </a:endParaRPr>
            </a:p>
          </p:txBody>
        </p:sp>
        <p:sp>
          <p:nvSpPr>
            <p:cNvPr id="24" name="TextBox 32">
              <a:extLst>
                <a:ext uri="{FF2B5EF4-FFF2-40B4-BE49-F238E27FC236}">
                  <a16:creationId xmlns:a16="http://schemas.microsoft.com/office/drawing/2014/main" id="{2ED3D3B6-02EA-A171-A01E-DE3ECC4809CC}"/>
                </a:ext>
              </a:extLst>
            </p:cNvPr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166"/>
                </a:lnSpc>
              </a:pPr>
              <a:endParaRPr sz="700">
                <a:latin typeface="UTM Avo" panose="02040603050506020204" pitchFamily="18"/>
              </a:endParaRPr>
            </a:p>
          </p:txBody>
        </p:sp>
      </p:grpSp>
      <p:pic>
        <p:nvPicPr>
          <p:cNvPr id="25" name="Picture 33">
            <a:extLst>
              <a:ext uri="{FF2B5EF4-FFF2-40B4-BE49-F238E27FC236}">
                <a16:creationId xmlns:a16="http://schemas.microsoft.com/office/drawing/2014/main" id="{B9A0D7C6-0898-CB3F-0ECD-D60749FF43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172172">
            <a:off x="2422253" y="4970520"/>
            <a:ext cx="596930" cy="561860"/>
          </a:xfrm>
          <a:prstGeom prst="rect">
            <a:avLst/>
          </a:prstGeom>
        </p:spPr>
      </p:pic>
      <p:pic>
        <p:nvPicPr>
          <p:cNvPr id="26" name="Picture 34">
            <a:extLst>
              <a:ext uri="{FF2B5EF4-FFF2-40B4-BE49-F238E27FC236}">
                <a16:creationId xmlns:a16="http://schemas.microsoft.com/office/drawing/2014/main" id="{57939A6D-41D7-7359-6197-E1F60369A5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172172">
            <a:off x="5857679" y="1940963"/>
            <a:ext cx="596930" cy="56186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C989456-0923-4560-2C15-77A1FC5E70B8}"/>
              </a:ext>
            </a:extLst>
          </p:cNvPr>
          <p:cNvSpPr txBox="1"/>
          <p:nvPr/>
        </p:nvSpPr>
        <p:spPr>
          <a:xfrm>
            <a:off x="3323131" y="2976666"/>
            <a:ext cx="2254183" cy="1583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algn="ctr">
              <a:lnSpc>
                <a:spcPct val="150000"/>
              </a:lnSpc>
              <a:spcBef>
                <a:spcPct val="0"/>
              </a:spcBef>
            </a:pPr>
            <a:r>
              <a:rPr lang="vi-VN" sz="2400" spc="182" dirty="0">
                <a:solidFill>
                  <a:srgbClr val="000000"/>
                </a:solidFill>
                <a:latin typeface="UTM Avo" panose="02040603050506020204" pitchFamily="18"/>
              </a:rPr>
              <a:t>Luyện kể lại câu chuyện </a:t>
            </a:r>
            <a:r>
              <a:rPr lang="vi-VN" sz="2400" i="1" spc="182" dirty="0">
                <a:solidFill>
                  <a:srgbClr val="000000"/>
                </a:solidFill>
                <a:latin typeface="UTM Avo" panose="02040603050506020204" pitchFamily="18"/>
              </a:rPr>
              <a:t>Bạn mới</a:t>
            </a:r>
            <a:endParaRPr lang="en-US" sz="2400" i="1" spc="182" dirty="0">
              <a:solidFill>
                <a:srgbClr val="000000"/>
              </a:solidFill>
              <a:latin typeface="UTM Avo" panose="02040603050506020204" pitchFamily="18"/>
            </a:endParaRPr>
          </a:p>
        </p:txBody>
      </p:sp>
      <p:sp>
        <p:nvSpPr>
          <p:cNvPr id="28" name="TextBox 26">
            <a:extLst>
              <a:ext uri="{FF2B5EF4-FFF2-40B4-BE49-F238E27FC236}">
                <a16:creationId xmlns:a16="http://schemas.microsoft.com/office/drawing/2014/main" id="{465E9CB3-9755-C687-07E2-525B61207D39}"/>
              </a:ext>
            </a:extLst>
          </p:cNvPr>
          <p:cNvSpPr txBox="1"/>
          <p:nvPr/>
        </p:nvSpPr>
        <p:spPr>
          <a:xfrm>
            <a:off x="6084908" y="2821766"/>
            <a:ext cx="3571413" cy="1583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algn="ctr">
              <a:lnSpc>
                <a:spcPct val="150000"/>
              </a:lnSpc>
              <a:spcBef>
                <a:spcPct val="0"/>
              </a:spcBef>
            </a:pPr>
            <a:r>
              <a:rPr lang="vi-VN" sz="2400" spc="182" dirty="0">
                <a:solidFill>
                  <a:schemeClr val="bg1"/>
                </a:solidFill>
                <a:latin typeface="UTM Avo" panose="02040603050506020204" pitchFamily="18"/>
              </a:rPr>
              <a:t>Chuẩn bị</a:t>
            </a:r>
            <a:r>
              <a:rPr lang="en-US" sz="2400" spc="182" dirty="0">
                <a:solidFill>
                  <a:schemeClr val="bg1"/>
                </a:solidFill>
                <a:latin typeface="UTM Avo" panose="02040603050506020204" pitchFamily="18"/>
              </a:rPr>
              <a:t>: </a:t>
            </a:r>
          </a:p>
          <a:p>
            <a:pPr marL="0" lvl="1" algn="ctr">
              <a:lnSpc>
                <a:spcPct val="150000"/>
              </a:lnSpc>
              <a:spcBef>
                <a:spcPct val="0"/>
              </a:spcBef>
            </a:pPr>
            <a:r>
              <a:rPr lang="en-US" sz="2400" i="1" spc="182" dirty="0">
                <a:solidFill>
                  <a:schemeClr val="bg1"/>
                </a:solidFill>
                <a:latin typeface="UTM Avo" panose="02040603050506020204" pitchFamily="18"/>
              </a:rPr>
              <a:t>B</a:t>
            </a:r>
            <a:r>
              <a:rPr lang="vi-VN" sz="2400" i="1" spc="182" dirty="0">
                <a:solidFill>
                  <a:schemeClr val="bg1"/>
                </a:solidFill>
                <a:latin typeface="UTM Avo" panose="02040603050506020204" pitchFamily="18"/>
              </a:rPr>
              <a:t>ài đọc 4</a:t>
            </a:r>
            <a:r>
              <a:rPr lang="en-US" sz="2400" i="1" spc="182" dirty="0">
                <a:solidFill>
                  <a:schemeClr val="bg1"/>
                </a:solidFill>
                <a:latin typeface="UTM Avo" panose="02040603050506020204" pitchFamily="18"/>
              </a:rPr>
              <a:t> – </a:t>
            </a:r>
          </a:p>
          <a:p>
            <a:pPr marL="0" lvl="1" algn="ctr">
              <a:lnSpc>
                <a:spcPct val="150000"/>
              </a:lnSpc>
              <a:spcBef>
                <a:spcPct val="0"/>
              </a:spcBef>
            </a:pPr>
            <a:r>
              <a:rPr lang="vi-VN" sz="2400" i="1" spc="182" dirty="0">
                <a:solidFill>
                  <a:schemeClr val="bg1"/>
                </a:solidFill>
                <a:latin typeface="UTM Avo" panose="02040603050506020204" pitchFamily="18"/>
              </a:rPr>
              <a:t>Mùa thu của em</a:t>
            </a:r>
            <a:endParaRPr lang="en-US" sz="2400" i="1" spc="182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603D0A21-2182-4794-BAFD-B428234A3C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1460" y="1668097"/>
            <a:ext cx="1673272" cy="121447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BE64B8B-AC1B-CD15-E88A-924CFBEFB4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4010" y="1699847"/>
            <a:ext cx="1673272" cy="121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445</Words>
  <Application>Microsoft Office PowerPoint</Application>
  <PresentationFormat>Widescreen</PresentationFormat>
  <Paragraphs>48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Calibri Light</vt:lpstr>
      <vt:lpstr>UTM Avo</vt:lpstr>
      <vt:lpstr>Arial</vt:lpstr>
      <vt:lpstr>Calibri</vt:lpstr>
      <vt:lpstr>Wingdings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33</cp:revision>
  <dcterms:created xsi:type="dcterms:W3CDTF">2023-10-19T01:39:18Z</dcterms:created>
  <dcterms:modified xsi:type="dcterms:W3CDTF">2024-01-03T02:44:36Z</dcterms:modified>
</cp:coreProperties>
</file>