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  <p:sldMasterId id="2147483672" r:id="rId2"/>
    <p:sldMasterId id="2147483684" r:id="rId3"/>
  </p:sldMasterIdLst>
  <p:sldIdLst>
    <p:sldId id="281" r:id="rId4"/>
    <p:sldId id="259" r:id="rId5"/>
    <p:sldId id="282" r:id="rId6"/>
    <p:sldId id="261" r:id="rId7"/>
    <p:sldId id="275" r:id="rId8"/>
    <p:sldId id="283" r:id="rId9"/>
    <p:sldId id="284" r:id="rId10"/>
    <p:sldId id="285" r:id="rId11"/>
    <p:sldId id="268" r:id="rId12"/>
    <p:sldId id="288" r:id="rId13"/>
    <p:sldId id="287" r:id="rId14"/>
    <p:sldId id="263" r:id="rId15"/>
    <p:sldId id="270" r:id="rId16"/>
    <p:sldId id="279" r:id="rId17"/>
    <p:sldId id="280" r:id="rId18"/>
  </p:sldIdLst>
  <p:sldSz cx="12192000" cy="6858000"/>
  <p:notesSz cx="6858000" cy="9144000"/>
  <p:embeddedFontLst>
    <p:embeddedFont>
      <p:font typeface="Calibri" panose="020F0502020204030204" pitchFamily="34" charset="0"/>
      <p:regular r:id="rId19"/>
      <p:bold r:id="rId20"/>
      <p:italic r:id="rId21"/>
      <p:boldItalic r:id="rId22"/>
    </p:embeddedFont>
    <p:embeddedFont>
      <p:font typeface="Calibri Light" panose="020F0302020204030204" pitchFamily="34" charset="0"/>
      <p:regular r:id="rId23"/>
      <p:italic r:id="rId24"/>
    </p:embeddedFont>
    <p:embeddedFont>
      <p:font typeface="UTM Avo" panose="02040603050506020204" pitchFamily="18" charset="0"/>
      <p:regular r:id="rId25"/>
      <p:bold r:id="rId26"/>
      <p:italic r:id="rId27"/>
      <p:boldItalic r:id="rId28"/>
    </p:embeddedFont>
  </p:embeddedFontLst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68"/>
  </p:normalViewPr>
  <p:slideViewPr>
    <p:cSldViewPr snapToGrid="0">
      <p:cViewPr varScale="1">
        <p:scale>
          <a:sx n="60" d="100"/>
          <a:sy n="60" d="100"/>
        </p:scale>
        <p:origin x="78" y="104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8.fntdata"/><Relationship Id="rId3" Type="http://schemas.openxmlformats.org/officeDocument/2006/relationships/slideMaster" Target="slideMasters/slideMaster3.xml"/><Relationship Id="rId21" Type="http://schemas.openxmlformats.org/officeDocument/2006/relationships/font" Target="fonts/font3.fnt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7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font" Target="fonts/font2.fntdata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6.fntdata"/><Relationship Id="rId32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font" Target="fonts/font5.fntdata"/><Relationship Id="rId28" Type="http://schemas.openxmlformats.org/officeDocument/2006/relationships/font" Target="fonts/font10.fntdata"/><Relationship Id="rId10" Type="http://schemas.openxmlformats.org/officeDocument/2006/relationships/slide" Target="slides/slide7.xml"/><Relationship Id="rId19" Type="http://schemas.openxmlformats.org/officeDocument/2006/relationships/font" Target="fonts/font1.fntdata"/><Relationship Id="rId31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font" Target="fonts/font4.fntdata"/><Relationship Id="rId27" Type="http://schemas.openxmlformats.org/officeDocument/2006/relationships/font" Target="fonts/font9.fntdata"/><Relationship Id="rId30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ECB359-C368-FAAB-58D5-0D02FBB3D69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C032F6F-935E-C66B-8985-FCC117989D0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EBAB38-F9B1-12E8-4194-CD76A9D9AD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510F5B9-0BBA-6237-AA41-7C8A68FB5B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F73F7DC-A0D2-2B59-3108-A6C6969B3D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6897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1DD68C-4EF3-3E93-F0E4-7A1EAF30AE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5CA9882-3F56-BADC-45F5-A1FA9E28468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E2AE65-1C31-E61D-C80A-17679EA4FBF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B217C64-8BD3-3E2A-43D6-03E9842166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09A8E1E-00B5-FF84-1631-BE2FDBC68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2942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B7DA0A-999E-F79D-3D7B-BC0F80AB91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D93E550-A2B2-1FD4-FC5E-0155D7D380B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7FD8D4-E3E9-3387-ECDD-20703B5339E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FE3999-2E2F-4649-76D3-B231DD6528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73A913-02D6-7024-9DDD-B530DE88D3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14561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8A10D7-43E2-27E6-B52B-80214C7A82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3B1AF0-1660-95CB-8909-C7079FB0B4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2CF109-C42D-ABD0-92C8-8E04F6898B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643B5F6-C21A-532C-A7A0-20FFA9B88BC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6C4B400-062F-F623-23E7-2F390EBF36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83765A9-6170-524F-1675-81BB379320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0706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7FFF5-B0CD-4F13-AC32-B2D3C699DE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4D59DCE-D1E5-36F7-3C1C-28022F721B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DAE6A7-B025-35F2-355E-7BB5EAA86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54B650-45FF-38E4-C8D8-C877757FA33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899E66-9168-3AF3-51A1-AC9160720B2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453256E-39DB-9C33-4E7F-391F27F04C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2B8C339-1E2E-D100-3748-06F1DA82AF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1C6C3A0B-C84F-EB4D-66BA-36B5DCDD791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76137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E26ED7-C03A-95E1-BC49-5FD53FCD97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28AF172-E041-99AC-255A-8B5AB21FC1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AC00131-E27D-75AB-A7EA-C5355539F7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C567D31-2DC5-DB2A-29BF-E0835B1015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7201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6801730-6A3E-18EC-47DD-A614769CD06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F14E3FDD-3A6C-B024-AEC6-BED99AB03C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8FCE5AC-7F66-41A2-B146-4000CBB93B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680192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EC3546-C49D-9798-0C37-F80C1935288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1DCA46A-6FFF-8B45-A293-C794CFBD62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469AA1-2D1A-3054-CDD6-567969990EA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0B22BBB5-2CDF-8FC1-981F-4A0C5518AB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1DFD70F-5533-0BBF-9AEF-91CAC5B0FE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E28F2FB-2DEE-F0A1-465D-C673D1397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32201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6939B4-E217-B28D-30FF-2C0AB0D759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743FFDC-E88F-1F0C-ECF0-7AA21FFA717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BE10CB-D284-A341-F846-78EED0D97BA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0D62789-07EF-DBB0-122A-BEA8179E60B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375C2917-4D78-E2C5-B240-2C83A2A028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4E6FDF-BCDB-7F7A-F813-4FDA4DCAD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711774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BB10C0-86E6-71B8-02C1-6ADF112455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49FDAF7-A048-683D-CCCC-A63BA5B51F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8BC5C8-39F6-6DD7-9FBA-7C02F011CA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ADA172-8CFC-0C43-AABF-1121A5E1C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5E851D-8129-DE77-B672-9040F1A25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2866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20A3BDA-1EAA-353D-F8DE-1FA3FAC253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114AA8-3789-CBC3-5C55-CAEDF3B88E1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9B3290-4B06-5823-1D14-C03BE4FA6A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47E6A11-9C61-AEB0-DA00-C59F4DD3A1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AC08BEB-E646-E98F-031B-DAA706C808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8243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5373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738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2349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04638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8402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41445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82811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88089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20153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523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454811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3531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11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20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01320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49322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975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6522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311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353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64753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5810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6CE697A-28CD-EDD6-6415-D3C701EC59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70A0CBA-D392-B3C6-11C8-2B7A43CDAA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D2FCAAC-A88B-1C44-0137-1A638B2A3B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35F583-0148-4553-964E-C48E0D09F0A7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8EEFD4-4D1A-FAD6-8C8F-648DA608DED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BC7197-0211-521E-ABF8-E35EA0FC83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E96640-AC40-4FB1-869D-32BD2614E6D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289674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04949BE-1264-40E4-BDA5-77919F8C2881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676ABB-7A76-4521-92C4-E4A5C9A8EA5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26095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9Slide.vn - 2019">
            <a:extLst>
              <a:ext uri="{FF2B5EF4-FFF2-40B4-BE49-F238E27FC236}">
                <a16:creationId xmlns:a16="http://schemas.microsoft.com/office/drawing/2014/main" id="{CCB7BBCD-1B94-0ABF-54FA-C41F30EA8391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1/8/2024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18100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41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12.svg"/><Relationship Id="rId4" Type="http://schemas.openxmlformats.org/officeDocument/2006/relationships/image" Target="../media/image6.svg"/><Relationship Id="rId9" Type="http://schemas.openxmlformats.org/officeDocument/2006/relationships/image" Target="../media/image1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41/" TargetMode="External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12" Type="http://schemas.openxmlformats.org/officeDocument/2006/relationships/hyperlink" Target="https://en.wikifur.com/wiki/YouTube" TargetMode="External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2.png"/><Relationship Id="rId5" Type="http://schemas.openxmlformats.org/officeDocument/2006/relationships/image" Target="../media/image17.png"/><Relationship Id="rId10" Type="http://schemas.openxmlformats.org/officeDocument/2006/relationships/hyperlink" Target="https://youtu.be/IV6Oouc165o" TargetMode="External"/><Relationship Id="rId4" Type="http://schemas.openxmlformats.org/officeDocument/2006/relationships/image" Target="../media/image16.svg"/><Relationship Id="rId9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3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Relationship Id="rId9" Type="http://schemas.openxmlformats.org/officeDocument/2006/relationships/image" Target="../media/image2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26.png"/><Relationship Id="rId7" Type="http://schemas.openxmlformats.org/officeDocument/2006/relationships/image" Target="../media/image19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png"/><Relationship Id="rId11" Type="http://schemas.openxmlformats.org/officeDocument/2006/relationships/image" Target="../media/image21.png"/><Relationship Id="rId5" Type="http://schemas.openxmlformats.org/officeDocument/2006/relationships/image" Target="../media/image28.svg"/><Relationship Id="rId10" Type="http://schemas.openxmlformats.org/officeDocument/2006/relationships/image" Target="../media/image8.svg"/><Relationship Id="rId4" Type="http://schemas.openxmlformats.org/officeDocument/2006/relationships/image" Target="../media/image27.png"/><Relationship Id="rId9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29.png"/><Relationship Id="rId7" Type="http://schemas.openxmlformats.org/officeDocument/2006/relationships/image" Target="../media/image33.sv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svg"/><Relationship Id="rId4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10" Type="http://schemas.openxmlformats.org/officeDocument/2006/relationships/image" Target="../media/image36.svg"/><Relationship Id="rId4" Type="http://schemas.openxmlformats.org/officeDocument/2006/relationships/image" Target="../media/image6.svg"/><Relationship Id="rId9" Type="http://schemas.openxmlformats.org/officeDocument/2006/relationships/image" Target="../media/image35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2.svg"/><Relationship Id="rId3" Type="http://schemas.openxmlformats.org/officeDocument/2006/relationships/image" Target="../media/image37.png"/><Relationship Id="rId7" Type="http://schemas.openxmlformats.org/officeDocument/2006/relationships/image" Target="../media/image41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0.svg"/><Relationship Id="rId5" Type="http://schemas.openxmlformats.org/officeDocument/2006/relationships/image" Target="../media/image39.png"/><Relationship Id="rId4" Type="http://schemas.openxmlformats.org/officeDocument/2006/relationships/image" Target="../media/image38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43.pn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tieng-viet-3-tap-1/1/134/41/" TargetMode="External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svg"/><Relationship Id="rId3" Type="http://schemas.openxmlformats.org/officeDocument/2006/relationships/image" Target="../media/image46.png"/><Relationship Id="rId7" Type="http://schemas.openxmlformats.org/officeDocument/2006/relationships/image" Target="../media/image9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svg"/><Relationship Id="rId5" Type="http://schemas.openxmlformats.org/officeDocument/2006/relationships/image" Target="../media/image7.png"/><Relationship Id="rId4" Type="http://schemas.openxmlformats.org/officeDocument/2006/relationships/image" Target="../media/image47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g"/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facebook.com/groups/hoc10donghanhcunggiaovientieuhoc" TargetMode="External"/><Relationship Id="rId2" Type="http://schemas.openxmlformats.org/officeDocument/2006/relationships/image" Target="../media/image49.jp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51.png"/><Relationship Id="rId5" Type="http://schemas.microsoft.com/office/2007/relationships/hdphoto" Target="../media/hdphoto1.wdp"/><Relationship Id="rId4" Type="http://schemas.openxmlformats.org/officeDocument/2006/relationships/image" Target="../media/image5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54;p1">
            <a:extLst>
              <a:ext uri="{FF2B5EF4-FFF2-40B4-BE49-F238E27FC236}">
                <a16:creationId xmlns:a16="http://schemas.microsoft.com/office/drawing/2014/main" id="{C8F29496-1A23-93BD-8B98-920D11615CB0}"/>
              </a:ext>
            </a:extLst>
          </p:cNvPr>
          <p:cNvSpPr txBox="1">
            <a:spLocks/>
          </p:cNvSpPr>
          <p:nvPr/>
        </p:nvSpPr>
        <p:spPr>
          <a:xfrm>
            <a:off x="1055429" y="1996014"/>
            <a:ext cx="10081142" cy="248425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990"/>
              <a:buFont typeface="Arial"/>
              <a:buNone/>
              <a:tabLst/>
              <a:defRPr/>
            </a:pPr>
            <a:r>
              <a:rPr kumimoji="0" lang="en-US" sz="54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Tuần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/>
                <a:sym typeface="Calibri"/>
              </a:rPr>
              <a:t> </a:t>
            </a:r>
            <a:r>
              <a:rPr lang="en-US" sz="5400" b="1" kern="0" dirty="0">
                <a:solidFill>
                  <a:srgbClr val="002060"/>
                </a:solidFill>
                <a:latin typeface="UTM Avo" panose="02040603050506020204" pitchFamily="18"/>
              </a:rPr>
              <a:t>6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/>
              <a:sym typeface="Calibri"/>
            </a:endParaRP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kumimoji="0" lang="vi-VN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Kể chuyện</a:t>
            </a:r>
            <a:r>
              <a:rPr kumimoji="0" lang="en-US" sz="5400" b="1" i="0" u="none" strike="noStrike" kern="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/>
                <a:cs typeface="Arial" panose="020B0604020202020204" pitchFamily="34" charset="0"/>
                <a:sym typeface="Calibri"/>
              </a:rPr>
              <a:t>: </a:t>
            </a:r>
          </a:p>
          <a:p>
            <a:pPr marL="0" marR="0" lvl="0" indent="0" algn="ctr" defTabSz="914377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4400"/>
              <a:buFont typeface="Calibri"/>
              <a:buNone/>
              <a:tabLst/>
              <a:defRPr/>
            </a:pP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Chiếc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răng</a:t>
            </a:r>
            <a:r>
              <a:rPr lang="en-US" sz="5400" b="1" i="0" u="none" strike="noStrike" dirty="0">
                <a:solidFill>
                  <a:srgbClr val="FF0000"/>
                </a:solidFill>
                <a:effectLst/>
                <a:latin typeface="UTM Avo" panose="02040603050506020204" pitchFamily="18"/>
              </a:rPr>
              <a:t> </a:t>
            </a:r>
            <a:r>
              <a:rPr lang="en-US" sz="5400" b="1" i="0" u="none" strike="noStrike" dirty="0" err="1">
                <a:solidFill>
                  <a:srgbClr val="FF0000"/>
                </a:solidFill>
                <a:effectLst/>
                <a:latin typeface="UTM Avo" panose="02040603050506020204" pitchFamily="18"/>
              </a:rPr>
              <a:t>rụng</a:t>
            </a:r>
            <a:endParaRPr kumimoji="0" lang="en-US" sz="54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/>
              <a:cs typeface="Arial" panose="020B0604020202020204" pitchFamily="34" charset="0"/>
              <a:sym typeface="Calibri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2F50952-C3AA-0DA7-501F-3C8841BFFE53}"/>
              </a:ext>
            </a:extLst>
          </p:cNvPr>
          <p:cNvSpPr txBox="1"/>
          <p:nvPr/>
        </p:nvSpPr>
        <p:spPr>
          <a:xfrm>
            <a:off x="8910084" y="141514"/>
            <a:ext cx="328191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Tiếng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36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Việt</a:t>
            </a: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3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ECAFAE6-6A63-972C-89E4-39C8906555F1}"/>
              </a:ext>
            </a:extLst>
          </p:cNvPr>
          <p:cNvSpPr txBox="1"/>
          <p:nvPr/>
        </p:nvSpPr>
        <p:spPr>
          <a:xfrm>
            <a:off x="10551042" y="790599"/>
            <a:ext cx="1673225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Tập</a:t>
            </a: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20599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22B9963-47AA-E4D3-0E27-23CDFAB7B91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0456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8927DD3-BBEB-0610-290B-9C1595B4FDF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579338" y="1802329"/>
            <a:ext cx="6743703" cy="4344471"/>
          </a:xfrm>
          <a:prstGeom prst="rect">
            <a:avLst/>
          </a:prstGeom>
        </p:spPr>
      </p:pic>
      <p:pic>
        <p:nvPicPr>
          <p:cNvPr id="6" name="Picture 11">
            <a:extLst>
              <a:ext uri="{FF2B5EF4-FFF2-40B4-BE49-F238E27FC236}">
                <a16:creationId xmlns:a16="http://schemas.microsoft.com/office/drawing/2014/main" id="{3C3DAC31-DCA0-50BF-C05F-EEFCE1094CE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151593" y="1625407"/>
            <a:ext cx="1454611" cy="1225510"/>
          </a:xfrm>
          <a:prstGeom prst="rect">
            <a:avLst/>
          </a:prstGeom>
        </p:spPr>
      </p:pic>
      <p:pic>
        <p:nvPicPr>
          <p:cNvPr id="7" name="Picture 11">
            <a:extLst>
              <a:ext uri="{FF2B5EF4-FFF2-40B4-BE49-F238E27FC236}">
                <a16:creationId xmlns:a16="http://schemas.microsoft.com/office/drawing/2014/main" id="{44487A52-D93D-5043-E88D-D6F163BBC4F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1418310">
            <a:off x="2263833" y="4240549"/>
            <a:ext cx="1454611" cy="1225510"/>
          </a:xfrm>
          <a:prstGeom prst="rect">
            <a:avLst/>
          </a:prstGeom>
        </p:spPr>
      </p:pic>
      <p:pic>
        <p:nvPicPr>
          <p:cNvPr id="8" name="Picture 3">
            <a:extLst>
              <a:ext uri="{FF2B5EF4-FFF2-40B4-BE49-F238E27FC236}">
                <a16:creationId xmlns:a16="http://schemas.microsoft.com/office/drawing/2014/main" id="{7CD1DF2E-B96F-068C-31CE-13327AC8AEA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323041" y="3135674"/>
            <a:ext cx="3024389" cy="3722326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E4A0ACE-B403-118D-70F0-3340A2D35F12}"/>
              </a:ext>
            </a:extLst>
          </p:cNvPr>
          <p:cNvSpPr txBox="1"/>
          <p:nvPr/>
        </p:nvSpPr>
        <p:spPr>
          <a:xfrm>
            <a:off x="2991139" y="2655286"/>
            <a:ext cx="5887759" cy="16366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3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Em</a:t>
            </a:r>
            <a:r>
              <a:rPr lang="en-US" sz="3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thường</a:t>
            </a:r>
            <a:r>
              <a:rPr lang="en-US" sz="3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</a:t>
            </a:r>
            <a:r>
              <a:rPr lang="en-US" sz="3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những</a:t>
            </a:r>
            <a:r>
              <a:rPr lang="en-US" sz="3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gì</a:t>
            </a:r>
            <a:r>
              <a:rPr lang="en-US" sz="3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để</a:t>
            </a:r>
            <a:r>
              <a:rPr lang="en-US" sz="3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bảo</a:t>
            </a:r>
            <a:r>
              <a:rPr lang="en-US" sz="3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vệ</a:t>
            </a:r>
            <a:r>
              <a:rPr lang="en-US" sz="3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răng</a:t>
            </a:r>
            <a:r>
              <a:rPr lang="en-US" sz="3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3600" dirty="0" err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miệng</a:t>
            </a:r>
            <a:r>
              <a:rPr lang="en-US" sz="36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?</a:t>
            </a:r>
          </a:p>
        </p:txBody>
      </p:sp>
      <p:pic>
        <p:nvPicPr>
          <p:cNvPr id="19" name="Picture 9">
            <a:extLst>
              <a:ext uri="{FF2B5EF4-FFF2-40B4-BE49-F238E27FC236}">
                <a16:creationId xmlns:a16="http://schemas.microsoft.com/office/drawing/2014/main" id="{C51B6B27-C2B3-0A5D-ED81-B163AAFCC4D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 t="410" b="21238"/>
          <a:stretch>
            <a:fillRect/>
          </a:stretch>
        </p:blipFill>
        <p:spPr>
          <a:xfrm>
            <a:off x="1" y="4470400"/>
            <a:ext cx="1954092" cy="2387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45539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FF16311-E028-8C1B-7C71-ECB1748C70E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76081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6">
            <a:extLst>
              <a:ext uri="{FF2B5EF4-FFF2-40B4-BE49-F238E27FC236}">
                <a16:creationId xmlns:a16="http://schemas.microsoft.com/office/drawing/2014/main" id="{ADBC090C-49C8-0CAA-36C6-4C606461046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5408446" y="1920126"/>
            <a:ext cx="6587477" cy="487952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B3A0E13A-57A7-57A1-6126-A64602AC2404}"/>
              </a:ext>
            </a:extLst>
          </p:cNvPr>
          <p:cNvSpPr txBox="1"/>
          <p:nvPr/>
        </p:nvSpPr>
        <p:spPr>
          <a:xfrm>
            <a:off x="1393041" y="1060479"/>
            <a:ext cx="9507517" cy="5342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200" b="1" dirty="0">
                <a:solidFill>
                  <a:schemeClr val="bg1"/>
                </a:solidFill>
                <a:latin typeface="UTM Avo" panose="02040603050506020204" pitchFamily="18"/>
              </a:rPr>
              <a:t>HĐ 1: KỂ CHUYỆN</a:t>
            </a:r>
            <a:endParaRPr lang="en-US" sz="2200" b="1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333E4C0-51C3-DA94-5BAB-64DECBA3BA5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17550" y="2102495"/>
            <a:ext cx="3245623" cy="2705720"/>
          </a:xfrm>
          <a:prstGeom prst="rect">
            <a:avLst/>
          </a:prstGeom>
        </p:spPr>
      </p:pic>
      <p:sp>
        <p:nvSpPr>
          <p:cNvPr id="5" name="Thought Bubble: Cloud 6">
            <a:extLst>
              <a:ext uri="{FF2B5EF4-FFF2-40B4-BE49-F238E27FC236}">
                <a16:creationId xmlns:a16="http://schemas.microsoft.com/office/drawing/2014/main" id="{EFEF6249-B402-5856-38A8-D44B49122CE0}"/>
              </a:ext>
            </a:extLst>
          </p:cNvPr>
          <p:cNvSpPr/>
          <p:nvPr/>
        </p:nvSpPr>
        <p:spPr>
          <a:xfrm>
            <a:off x="404473" y="4335593"/>
            <a:ext cx="4909323" cy="2828559"/>
          </a:xfrm>
          <a:prstGeom prst="cloudCallout">
            <a:avLst/>
          </a:prstGeom>
          <a:solidFill>
            <a:srgbClr val="E0EE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4A66D24-1EF7-3F4F-792F-B372D6DA2A6C}"/>
              </a:ext>
            </a:extLst>
          </p:cNvPr>
          <p:cNvSpPr txBox="1"/>
          <p:nvPr/>
        </p:nvSpPr>
        <p:spPr>
          <a:xfrm>
            <a:off x="710939" y="4977930"/>
            <a:ext cx="4368800" cy="1543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Mỹ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và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Pháp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thay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răng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trẻ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tin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rằng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Thần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Răng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2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043E978-DB94-21B0-43DE-4CB9BED3CE89}"/>
              </a:ext>
            </a:extLst>
          </p:cNvPr>
          <p:cNvSpPr txBox="1"/>
          <p:nvPr/>
        </p:nvSpPr>
        <p:spPr>
          <a:xfrm>
            <a:off x="6146799" y="2376043"/>
            <a:ext cx="5016501" cy="33636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vi-VN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Khi thay răng, trẻ em Mỹ tin rằng Thần Răng sẽ mang cái răng đó đi và đặt dưới gối mấy đồng tiền. Còn ở Pháp, Thần Răng sẽ cho các em một món đồ chơi nho nhỏ.</a:t>
            </a:r>
            <a:endParaRPr lang="en-US" sz="22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9" name="Picture 6" descr="Musical note ">
            <a:extLst>
              <a:ext uri="{FF2B5EF4-FFF2-40B4-BE49-F238E27FC236}">
                <a16:creationId xmlns:a16="http://schemas.microsoft.com/office/drawing/2014/main" id="{F6E0816C-BB82-D69D-EE0F-E76EDD2D31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6981">
            <a:off x="7037608" y="5956922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8" descr="Music ">
            <a:extLst>
              <a:ext uri="{FF2B5EF4-FFF2-40B4-BE49-F238E27FC236}">
                <a16:creationId xmlns:a16="http://schemas.microsoft.com/office/drawing/2014/main" id="{53B2E1F8-A109-BA69-8562-8615C63A90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3438" y="5726286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 descr="Musical note ">
            <a:extLst>
              <a:ext uri="{FF2B5EF4-FFF2-40B4-BE49-F238E27FC236}">
                <a16:creationId xmlns:a16="http://schemas.microsoft.com/office/drawing/2014/main" id="{86A917B7-A020-BBFD-6880-4031D3A5D34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7638" y="5986854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>
            <a:extLst>
              <a:ext uri="{FF2B5EF4-FFF2-40B4-BE49-F238E27FC236}">
                <a16:creationId xmlns:a16="http://schemas.microsoft.com/office/drawing/2014/main" id="{30165878-AD0C-8571-AE49-1202A9276CB4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1075774">
            <a:off x="3472570" y="1679552"/>
            <a:ext cx="1850611" cy="845883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EE974F3E-BD4E-4A6F-834A-FBA1F13E586E}"/>
              </a:ext>
            </a:extLst>
          </p:cNvPr>
          <p:cNvGrpSpPr/>
          <p:nvPr/>
        </p:nvGrpSpPr>
        <p:grpSpPr>
          <a:xfrm>
            <a:off x="10089512" y="778650"/>
            <a:ext cx="2360446" cy="1467923"/>
            <a:chOff x="10102716" y="897027"/>
            <a:chExt cx="2360446" cy="1467923"/>
          </a:xfrm>
        </p:grpSpPr>
        <p:pic>
          <p:nvPicPr>
            <p:cNvPr id="15" name="Picture 14">
              <a:hlinkClick r:id="rId10"/>
              <a:extLst>
                <a:ext uri="{FF2B5EF4-FFF2-40B4-BE49-F238E27FC236}">
                  <a16:creationId xmlns:a16="http://schemas.microsoft.com/office/drawing/2014/main" id="{23900FFC-C6E7-0075-9B75-6672160B32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  <a:ext uri="{837473B0-CC2E-450A-ABE3-18F120FF3D39}">
                  <a1611:picAttrSrcUrl xmlns:a1611="http://schemas.microsoft.com/office/drawing/2016/11/main" r:id="rId12"/>
                </a:ext>
              </a:extLst>
            </a:blip>
            <a:srcRect l="1" r="67403"/>
            <a:stretch/>
          </p:blipFill>
          <p:spPr>
            <a:xfrm>
              <a:off x="10788001" y="897027"/>
              <a:ext cx="989875" cy="677194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20E4A35B-2658-ADB3-978C-6A5C2DA569BF}"/>
                </a:ext>
              </a:extLst>
            </p:cNvPr>
            <p:cNvSpPr txBox="1"/>
            <p:nvPr/>
          </p:nvSpPr>
          <p:spPr>
            <a:xfrm>
              <a:off x="10102716" y="1574221"/>
              <a:ext cx="2360446" cy="79072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vi-VN" sz="16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Ấn để đến </a:t>
              </a:r>
            </a:p>
            <a:p>
              <a:pPr algn="ctr">
                <a:lnSpc>
                  <a:spcPct val="150000"/>
                </a:lnSpc>
              </a:pPr>
              <a:r>
                <a:rPr lang="vi-VN" sz="1600" b="1" dirty="0">
                  <a:solidFill>
                    <a:schemeClr val="bg1"/>
                  </a:solidFill>
                  <a:latin typeface="UTM Avo" panose="02040603050506020204" pitchFamily="18"/>
                  <a:cs typeface="Arial" panose="020B0604020202020204" pitchFamily="34" charset="0"/>
                </a:rPr>
                <a:t>video kể chuyện</a:t>
              </a:r>
              <a:endParaRPr lang="en-VN" sz="1600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6425935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5" grpId="1" animBg="1"/>
      <p:bldP spid="7" grpId="0"/>
      <p:bldP spid="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9EE0663D-DE1D-46A2-84C3-2A800381D6C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419" y="1767098"/>
            <a:ext cx="3898824" cy="3120556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B1852F3B-D95C-848C-F8D1-34A22950B6B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651451" y="1434703"/>
            <a:ext cx="6540549" cy="4766120"/>
          </a:xfrm>
          <a:prstGeom prst="rect">
            <a:avLst/>
          </a:prstGeom>
        </p:spPr>
      </p:pic>
      <p:sp>
        <p:nvSpPr>
          <p:cNvPr id="4" name="Thought Bubble: Cloud 6">
            <a:extLst>
              <a:ext uri="{FF2B5EF4-FFF2-40B4-BE49-F238E27FC236}">
                <a16:creationId xmlns:a16="http://schemas.microsoft.com/office/drawing/2014/main" id="{465A9DE6-2F84-5EE3-B793-A61DD08DD2E3}"/>
              </a:ext>
            </a:extLst>
          </p:cNvPr>
          <p:cNvSpPr/>
          <p:nvPr/>
        </p:nvSpPr>
        <p:spPr>
          <a:xfrm>
            <a:off x="608787" y="4180305"/>
            <a:ext cx="5199877" cy="2997102"/>
          </a:xfrm>
          <a:prstGeom prst="cloudCallout">
            <a:avLst/>
          </a:prstGeom>
          <a:solidFill>
            <a:srgbClr val="E0EE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D70D085-6694-0DF9-93E5-2A15F78EFE1A}"/>
              </a:ext>
            </a:extLst>
          </p:cNvPr>
          <p:cNvSpPr txBox="1"/>
          <p:nvPr/>
        </p:nvSpPr>
        <p:spPr>
          <a:xfrm>
            <a:off x="815178" y="4618012"/>
            <a:ext cx="4463032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Tây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Ban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Nha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khi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thay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răng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,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trẻ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tin rằng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chuột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sẽ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cho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4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nl-NL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1AACED-646E-7472-03F7-5BC8AC8355F0}"/>
              </a:ext>
            </a:extLst>
          </p:cNvPr>
          <p:cNvSpPr txBox="1"/>
          <p:nvPr/>
        </p:nvSpPr>
        <p:spPr>
          <a:xfrm>
            <a:off x="5967475" y="2228251"/>
            <a:ext cx="6112485" cy="29223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Ở Tây Ban Nha, khi thay răng,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trẻ em</a:t>
            </a:r>
            <a:endParaRPr lang="en-US" sz="240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tin rằng chuột sẽ lấy đi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chiếc r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ă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ng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rụng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 đặt dưới gối cho các em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tiền </a:t>
            </a:r>
            <a:endParaRPr lang="en-US" sz="240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hoặc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một viên đường.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8" name="Picture 6" descr="Musical note ">
            <a:extLst>
              <a:ext uri="{FF2B5EF4-FFF2-40B4-BE49-F238E27FC236}">
                <a16:creationId xmlns:a16="http://schemas.microsoft.com/office/drawing/2014/main" id="{A41390CD-9547-221A-5C80-F2F7F0D8BCD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6981">
            <a:off x="8007445" y="5358091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Music ">
            <a:extLst>
              <a:ext uri="{FF2B5EF4-FFF2-40B4-BE49-F238E27FC236}">
                <a16:creationId xmlns:a16="http://schemas.microsoft.com/office/drawing/2014/main" id="{BC3A9DD6-9593-4FBC-8CF8-89ADE0A9357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83275" y="5127455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Musical note ">
            <a:extLst>
              <a:ext uri="{FF2B5EF4-FFF2-40B4-BE49-F238E27FC236}">
                <a16:creationId xmlns:a16="http://schemas.microsoft.com/office/drawing/2014/main" id="{46963730-CA08-039E-3DBF-EEDF03DF95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67475" y="5388023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1426E410-3FBF-6B83-0F79-C73F10ACE455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/>
          <a:stretch>
            <a:fillRect/>
          </a:stretch>
        </p:blipFill>
        <p:spPr>
          <a:xfrm rot="1075774">
            <a:off x="4057444" y="1273643"/>
            <a:ext cx="2059597" cy="94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55367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7AA5F52-9EE1-A699-571A-9DB5134AC2B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537" y="1813260"/>
            <a:ext cx="4039567" cy="3266846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8D950939-DEDF-B01C-34BA-A5D9E5B45B1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537200" y="1610747"/>
            <a:ext cx="6451600" cy="4717442"/>
          </a:xfrm>
          <a:prstGeom prst="rect">
            <a:avLst/>
          </a:prstGeom>
        </p:spPr>
      </p:pic>
      <p:sp>
        <p:nvSpPr>
          <p:cNvPr id="4" name="Thought Bubble: Cloud 6">
            <a:extLst>
              <a:ext uri="{FF2B5EF4-FFF2-40B4-BE49-F238E27FC236}">
                <a16:creationId xmlns:a16="http://schemas.microsoft.com/office/drawing/2014/main" id="{075BD495-3920-BFAD-33E5-3F9B5949E1C4}"/>
              </a:ext>
            </a:extLst>
          </p:cNvPr>
          <p:cNvSpPr/>
          <p:nvPr/>
        </p:nvSpPr>
        <p:spPr>
          <a:xfrm>
            <a:off x="499398" y="4322995"/>
            <a:ext cx="4962010" cy="2686505"/>
          </a:xfrm>
          <a:prstGeom prst="cloudCallout">
            <a:avLst/>
          </a:prstGeom>
          <a:solidFill>
            <a:srgbClr val="E0EE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20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2F7F2DE-5C6E-6D89-FB48-5CC9205663E4}"/>
              </a:ext>
            </a:extLst>
          </p:cNvPr>
          <p:cNvSpPr txBox="1"/>
          <p:nvPr/>
        </p:nvSpPr>
        <p:spPr>
          <a:xfrm>
            <a:off x="940902" y="4753895"/>
            <a:ext cx="4247392" cy="1543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Việt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Nam,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trẻ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để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những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chiếc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răng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rụng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ở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đâu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Các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em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nói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gì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với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r>
              <a:rPr lang="nl-NL" sz="2200" dirty="0" err="1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chuột</a:t>
            </a:r>
            <a:r>
              <a:rPr lang="nl-NL" sz="22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  <a:endParaRPr lang="en-US" sz="22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3C967FB-8007-8E42-C707-F1DC9E80FD20}"/>
              </a:ext>
            </a:extLst>
          </p:cNvPr>
          <p:cNvSpPr txBox="1"/>
          <p:nvPr/>
        </p:nvSpPr>
        <p:spPr>
          <a:xfrm>
            <a:off x="5730433" y="2469668"/>
            <a:ext cx="5772583" cy="26865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vi-VN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Ở Việt Nam, các em sẽ ném chiếc răng lên mái nhà hoặc gầm </a:t>
            </a:r>
            <a:r>
              <a:rPr lang="vi-VN" sz="22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giường </a:t>
            </a:r>
            <a:endParaRPr lang="en-US" sz="220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vi-VN" sz="22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tùy </a:t>
            </a:r>
            <a:r>
              <a:rPr lang="vi-VN" sz="22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vào vị trí răng và nói với chuột “chuột chuột chí chí, tao lấy răng mày”.</a:t>
            </a:r>
            <a:endParaRPr lang="en-US" sz="22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8" name="Picture 6" descr="Musical note ">
            <a:extLst>
              <a:ext uri="{FF2B5EF4-FFF2-40B4-BE49-F238E27FC236}">
                <a16:creationId xmlns:a16="http://schemas.microsoft.com/office/drawing/2014/main" id="{1BF66E75-C7A9-4C9E-60D3-2682EA4F58D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506981">
            <a:off x="7572239" y="5521073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 descr="Music ">
            <a:extLst>
              <a:ext uri="{FF2B5EF4-FFF2-40B4-BE49-F238E27FC236}">
                <a16:creationId xmlns:a16="http://schemas.microsoft.com/office/drawing/2014/main" id="{A5836D71-BF42-043B-4CB4-0502AAC4FA9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48069" y="5290437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Musical note ">
            <a:extLst>
              <a:ext uri="{FF2B5EF4-FFF2-40B4-BE49-F238E27FC236}">
                <a16:creationId xmlns:a16="http://schemas.microsoft.com/office/drawing/2014/main" id="{21F8EE67-F45A-AC7B-34CB-743D730A63F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32269" y="5551005"/>
            <a:ext cx="812800" cy="812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1">
            <a:extLst>
              <a:ext uri="{FF2B5EF4-FFF2-40B4-BE49-F238E27FC236}">
                <a16:creationId xmlns:a16="http://schemas.microsoft.com/office/drawing/2014/main" id="{284CD961-2D2F-4876-890F-818C035AC8E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9538669" y="1370526"/>
            <a:ext cx="1454611" cy="1225510"/>
          </a:xfrm>
          <a:prstGeom prst="rect">
            <a:avLst/>
          </a:prstGeom>
        </p:spPr>
      </p:pic>
      <p:pic>
        <p:nvPicPr>
          <p:cNvPr id="12" name="Picture 6">
            <a:extLst>
              <a:ext uri="{FF2B5EF4-FFF2-40B4-BE49-F238E27FC236}">
                <a16:creationId xmlns:a16="http://schemas.microsoft.com/office/drawing/2014/main" id="{29F5C47F-EB22-AEF3-E99C-081C9B7DF8AC}"/>
              </a:ext>
            </a:extLst>
          </p:cNvPr>
          <p:cNvPicPr>
            <a:picLocks noChangeAspect="1"/>
          </p:cNvPicPr>
          <p:nvPr/>
        </p:nvPicPr>
        <p:blipFill>
          <a:blip r:embed="rId11"/>
          <a:srcRect/>
          <a:stretch>
            <a:fillRect/>
          </a:stretch>
        </p:blipFill>
        <p:spPr>
          <a:xfrm rot="1075774">
            <a:off x="3829028" y="1273483"/>
            <a:ext cx="2059597" cy="94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0629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63534FD5-2A71-BA88-E369-45533EAFD50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0773" y="1848549"/>
            <a:ext cx="3908944" cy="3098200"/>
          </a:xfrm>
          <a:prstGeom prst="rect">
            <a:avLst/>
          </a:prstGeom>
        </p:spPr>
      </p:pic>
      <p:pic>
        <p:nvPicPr>
          <p:cNvPr id="3" name="Picture 6">
            <a:extLst>
              <a:ext uri="{FF2B5EF4-FFF2-40B4-BE49-F238E27FC236}">
                <a16:creationId xmlns:a16="http://schemas.microsoft.com/office/drawing/2014/main" id="{C64FEC0C-F990-203E-FD6E-A0634C3F8E9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5531834" y="1449804"/>
            <a:ext cx="5912021" cy="3860332"/>
          </a:xfrm>
          <a:prstGeom prst="rect">
            <a:avLst/>
          </a:prstGeom>
        </p:spPr>
      </p:pic>
      <p:sp>
        <p:nvSpPr>
          <p:cNvPr id="4" name="Thought Bubble: Cloud 6">
            <a:extLst>
              <a:ext uri="{FF2B5EF4-FFF2-40B4-BE49-F238E27FC236}">
                <a16:creationId xmlns:a16="http://schemas.microsoft.com/office/drawing/2014/main" id="{ADBF6D13-CC93-2391-3E77-8B6B3B2ADFB6}"/>
              </a:ext>
            </a:extLst>
          </p:cNvPr>
          <p:cNvSpPr/>
          <p:nvPr/>
        </p:nvSpPr>
        <p:spPr>
          <a:xfrm>
            <a:off x="470073" y="4379906"/>
            <a:ext cx="4978973" cy="2637157"/>
          </a:xfrm>
          <a:prstGeom prst="cloudCallout">
            <a:avLst/>
          </a:prstGeom>
          <a:solidFill>
            <a:srgbClr val="E0EED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333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BE1C230-FAF9-7FFD-1F3D-5DC76208DF81}"/>
              </a:ext>
            </a:extLst>
          </p:cNvPr>
          <p:cNvSpPr txBox="1"/>
          <p:nvPr/>
        </p:nvSpPr>
        <p:spPr>
          <a:xfrm>
            <a:off x="991881" y="4714670"/>
            <a:ext cx="3745220" cy="16758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Trẻ em các nước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đều </a:t>
            </a:r>
            <a:r>
              <a:rPr lang="en-US" sz="240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a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o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ea typeface="Calibri" panose="020F0502020204030204" pitchFamily="34" charset="0"/>
                <a:cs typeface="Arial" panose="020B0604020202020204" pitchFamily="34" charset="0"/>
              </a:rPr>
              <a:t>ước có những chiếc răng mới như thế nào?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94C0E9C-E099-D5B8-2DDC-9CB0E7BAE3FB}"/>
              </a:ext>
            </a:extLst>
          </p:cNvPr>
          <p:cNvSpPr txBox="1"/>
          <p:nvPr/>
        </p:nvSpPr>
        <p:spPr>
          <a:xfrm>
            <a:off x="5789006" y="2196231"/>
            <a:ext cx="5442221" cy="21836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Trẻ em các nước cũng đều ao ước có những chiếc </a:t>
            </a: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răng mới</a:t>
            </a:r>
            <a:endParaRPr lang="en-US" sz="240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vi-VN" sz="24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thật chắc, thật đẹp. 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9" name="Picture 3">
            <a:extLst>
              <a:ext uri="{FF2B5EF4-FFF2-40B4-BE49-F238E27FC236}">
                <a16:creationId xmlns:a16="http://schemas.microsoft.com/office/drawing/2014/main" id="{01DF5D62-C377-F241-71E3-1AE41A60F476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9818762" y="3762271"/>
            <a:ext cx="2416313" cy="3095729"/>
          </a:xfrm>
          <a:prstGeom prst="rect">
            <a:avLst/>
          </a:prstGeom>
        </p:spPr>
      </p:pic>
      <p:pic>
        <p:nvPicPr>
          <p:cNvPr id="10" name="Picture 6">
            <a:extLst>
              <a:ext uri="{FF2B5EF4-FFF2-40B4-BE49-F238E27FC236}">
                <a16:creationId xmlns:a16="http://schemas.microsoft.com/office/drawing/2014/main" id="{F3EFE7C9-32D4-07E0-17A4-23495BCDA7E0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/>
          <a:stretch>
            <a:fillRect/>
          </a:stretch>
        </p:blipFill>
        <p:spPr>
          <a:xfrm rot="1075774">
            <a:off x="3795055" y="1377845"/>
            <a:ext cx="2059597" cy="941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43983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>
            <a:extLst>
              <a:ext uri="{FF2B5EF4-FFF2-40B4-BE49-F238E27FC236}">
                <a16:creationId xmlns:a16="http://schemas.microsoft.com/office/drawing/2014/main" id="{19B0C625-E3EA-7AED-E228-F113AD573B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597547" y="1661796"/>
            <a:ext cx="6996906" cy="409039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1554C76-2543-BD4D-A8E0-7266670A49E5}"/>
              </a:ext>
            </a:extLst>
          </p:cNvPr>
          <p:cNvSpPr txBox="1"/>
          <p:nvPr/>
        </p:nvSpPr>
        <p:spPr>
          <a:xfrm>
            <a:off x="3117266" y="1869526"/>
            <a:ext cx="5957468" cy="25322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200000"/>
              </a:lnSpc>
            </a:pPr>
            <a:r>
              <a:rPr lang="vi-VN" sz="28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Quan sát các tranh vẽ và gợi ý của từ tranh em hãy kể </a:t>
            </a:r>
            <a:r>
              <a:rPr lang="vi-VN" sz="28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lại </a:t>
            </a:r>
            <a:endParaRPr lang="en-US" sz="280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  <a:p>
            <a:pPr algn="ctr">
              <a:lnSpc>
                <a:spcPct val="200000"/>
              </a:lnSpc>
            </a:pPr>
            <a:r>
              <a:rPr lang="vi-VN" sz="28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câu chuyện </a:t>
            </a:r>
            <a:r>
              <a:rPr lang="vi-VN" sz="2800" i="1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Chiếc răng rụng</a:t>
            </a:r>
            <a:r>
              <a:rPr lang="en-US" sz="280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.</a:t>
            </a:r>
            <a:endParaRPr lang="en-US" sz="28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pic>
        <p:nvPicPr>
          <p:cNvPr id="7" name="Picture 11">
            <a:extLst>
              <a:ext uri="{FF2B5EF4-FFF2-40B4-BE49-F238E27FC236}">
                <a16:creationId xmlns:a16="http://schemas.microsoft.com/office/drawing/2014/main" id="{94BDFF25-7EFB-589B-E311-B9B3ED6DC7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919795" y="1256771"/>
            <a:ext cx="1454611" cy="1225510"/>
          </a:xfrm>
          <a:prstGeom prst="rect">
            <a:avLst/>
          </a:prstGeom>
        </p:spPr>
      </p:pic>
      <p:pic>
        <p:nvPicPr>
          <p:cNvPr id="8" name="Picture 11">
            <a:extLst>
              <a:ext uri="{FF2B5EF4-FFF2-40B4-BE49-F238E27FC236}">
                <a16:creationId xmlns:a16="http://schemas.microsoft.com/office/drawing/2014/main" id="{2D08B5CE-4B38-DAD3-737E-11D5DB54A5E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21431838">
            <a:off x="1846687" y="3835303"/>
            <a:ext cx="1454611" cy="1225510"/>
          </a:xfrm>
          <a:prstGeom prst="rect">
            <a:avLst/>
          </a:prstGeom>
        </p:spPr>
      </p:pic>
      <p:pic>
        <p:nvPicPr>
          <p:cNvPr id="9" name="Picture 3">
            <a:extLst>
              <a:ext uri="{FF2B5EF4-FFF2-40B4-BE49-F238E27FC236}">
                <a16:creationId xmlns:a16="http://schemas.microsoft.com/office/drawing/2014/main" id="{754E3D43-6CED-86A3-4C36-B0BD03DD509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198777" y="3314700"/>
            <a:ext cx="2870391" cy="3532789"/>
          </a:xfrm>
          <a:prstGeom prst="rect">
            <a:avLst/>
          </a:prstGeom>
        </p:spPr>
      </p:pic>
      <p:pic>
        <p:nvPicPr>
          <p:cNvPr id="10" name="Picture 3">
            <a:extLst>
              <a:ext uri="{FF2B5EF4-FFF2-40B4-BE49-F238E27FC236}">
                <a16:creationId xmlns:a16="http://schemas.microsoft.com/office/drawing/2014/main" id="{DCCFDD52-B86B-D8A5-6455-89B9E3388C5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rcRect/>
          <a:stretch>
            <a:fillRect/>
          </a:stretch>
        </p:blipFill>
        <p:spPr>
          <a:xfrm>
            <a:off x="170218" y="4656891"/>
            <a:ext cx="2167376" cy="21905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21321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3F172739-44F1-E01B-AA90-31E972010A6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 l="3712" t="7354" r="33"/>
          <a:stretch>
            <a:fillRect/>
          </a:stretch>
        </p:blipFill>
        <p:spPr>
          <a:xfrm>
            <a:off x="576776" y="1993966"/>
            <a:ext cx="5818852" cy="3573971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DA46C8F-2B1B-B02A-E7F2-DD9EC17AE467}"/>
              </a:ext>
            </a:extLst>
          </p:cNvPr>
          <p:cNvSpPr txBox="1"/>
          <p:nvPr/>
        </p:nvSpPr>
        <p:spPr>
          <a:xfrm>
            <a:off x="760181" y="2659106"/>
            <a:ext cx="5486400" cy="1121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Làm thế nào để có một hàm răng luôn trắng sáng và khỏe mạnh?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E6F18F6-3F1D-8F06-140E-4C42F81FF730}"/>
              </a:ext>
            </a:extLst>
          </p:cNvPr>
          <p:cNvSpPr txBox="1"/>
          <p:nvPr/>
        </p:nvSpPr>
        <p:spPr>
          <a:xfrm>
            <a:off x="1342241" y="1003475"/>
            <a:ext cx="9507517" cy="5743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solidFill>
                  <a:schemeClr val="bg1"/>
                </a:solidFill>
                <a:latin typeface="UTM Avo" panose="02040603050506020204" pitchFamily="18"/>
              </a:rPr>
              <a:t>HĐ 2: TRAO ĐỔI VỀ CÂU CHUYỆN</a:t>
            </a:r>
            <a:endParaRPr lang="en-US" sz="2400" b="1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  <p:pic>
        <p:nvPicPr>
          <p:cNvPr id="11" name="Picture 22">
            <a:extLst>
              <a:ext uri="{FF2B5EF4-FFF2-40B4-BE49-F238E27FC236}">
                <a16:creationId xmlns:a16="http://schemas.microsoft.com/office/drawing/2014/main" id="{7D73A4CF-0DEC-DC66-D20F-D50009EE934A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3262348">
            <a:off x="3017130" y="4170766"/>
            <a:ext cx="1884097" cy="1065371"/>
          </a:xfrm>
          <a:prstGeom prst="rect">
            <a:avLst/>
          </a:prstGeom>
        </p:spPr>
      </p:pic>
      <p:pic>
        <p:nvPicPr>
          <p:cNvPr id="12" name="Picture 23">
            <a:extLst>
              <a:ext uri="{FF2B5EF4-FFF2-40B4-BE49-F238E27FC236}">
                <a16:creationId xmlns:a16="http://schemas.microsoft.com/office/drawing/2014/main" id="{400923B1-870A-2021-2645-8E05CC97D1F7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1107709" y="4198894"/>
            <a:ext cx="2414016" cy="274320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B1515721-B551-2F4A-035B-E48868C7FC33}"/>
              </a:ext>
            </a:extLst>
          </p:cNvPr>
          <p:cNvSpPr txBox="1"/>
          <p:nvPr/>
        </p:nvSpPr>
        <p:spPr>
          <a:xfrm>
            <a:off x="6527492" y="1993966"/>
            <a:ext cx="5562908" cy="27838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Chăm chỉ đánh răng sáng và tối, sau các bữa ăn.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Không ăn đồ quá nóng hoặc quá lạnh.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§"/>
            </a:pPr>
            <a:r>
              <a:rPr lang="vi-VN" sz="2400" dirty="0">
                <a:solidFill>
                  <a:schemeClr val="bg1"/>
                </a:solidFill>
                <a:latin typeface="UTM Avo" panose="02040603050506020204" pitchFamily="18"/>
                <a:cs typeface="Arial" panose="020B0604020202020204" pitchFamily="34" charset="0"/>
              </a:rPr>
              <a:t>Không ăn nhiều đồ ngọt.</a:t>
            </a:r>
            <a:endParaRPr lang="en-US" sz="2400" dirty="0">
              <a:solidFill>
                <a:schemeClr val="bg1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66F9F32-D4AA-1042-B507-F3C6E1C0D5DB}"/>
              </a:ext>
            </a:extLst>
          </p:cNvPr>
          <p:cNvSpPr txBox="1"/>
          <p:nvPr/>
        </p:nvSpPr>
        <p:spPr>
          <a:xfrm>
            <a:off x="-711200" y="3124200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VN" sz="2400" dirty="0">
              <a:solidFill>
                <a:schemeClr val="bg1"/>
              </a:solidFill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78827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Hướng dẫn đánh răng đúng cách - Nha khoa Paris">
            <a:hlinkClick r:id="" action="ppaction://media"/>
            <a:extLst>
              <a:ext uri="{FF2B5EF4-FFF2-40B4-BE49-F238E27FC236}">
                <a16:creationId xmlns:a16="http://schemas.microsoft.com/office/drawing/2014/main" id="{33D46FF5-DA44-AF11-C7F2-E911632DB4E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94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123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2587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9AADC32D-10B3-03DA-983D-FCF4CA2C28D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080119" y="691352"/>
            <a:ext cx="3111881" cy="17216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2206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>
            <a:extLst>
              <a:ext uri="{FF2B5EF4-FFF2-40B4-BE49-F238E27FC236}">
                <a16:creationId xmlns:a16="http://schemas.microsoft.com/office/drawing/2014/main" id="{650BB647-ED30-A18A-4744-F64461861C7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307517" y="1676836"/>
            <a:ext cx="8295722" cy="4523684"/>
          </a:xfrm>
          <a:prstGeom prst="rect">
            <a:avLst/>
          </a:prstGeom>
        </p:spPr>
      </p:pic>
      <p:pic>
        <p:nvPicPr>
          <p:cNvPr id="3" name="Picture 11">
            <a:extLst>
              <a:ext uri="{FF2B5EF4-FFF2-40B4-BE49-F238E27FC236}">
                <a16:creationId xmlns:a16="http://schemas.microsoft.com/office/drawing/2014/main" id="{86925DC4-0869-1BDE-D3E7-F192FF20EDE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8425309" y="1270436"/>
            <a:ext cx="1454611" cy="1225510"/>
          </a:xfrm>
          <a:prstGeom prst="rect">
            <a:avLst/>
          </a:prstGeom>
        </p:spPr>
      </p:pic>
      <p:pic>
        <p:nvPicPr>
          <p:cNvPr id="4" name="Picture 11">
            <a:extLst>
              <a:ext uri="{FF2B5EF4-FFF2-40B4-BE49-F238E27FC236}">
                <a16:creationId xmlns:a16="http://schemas.microsoft.com/office/drawing/2014/main" id="{EBC7324D-221D-60D6-DD1F-3EB03BC82F5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 rot="13513276">
            <a:off x="670420" y="4571037"/>
            <a:ext cx="1454611" cy="1225510"/>
          </a:xfrm>
          <a:prstGeom prst="rect">
            <a:avLst/>
          </a:prstGeom>
        </p:spPr>
      </p:pic>
      <p:pic>
        <p:nvPicPr>
          <p:cNvPr id="5" name="Picture 3">
            <a:extLst>
              <a:ext uri="{FF2B5EF4-FFF2-40B4-BE49-F238E27FC236}">
                <a16:creationId xmlns:a16="http://schemas.microsoft.com/office/drawing/2014/main" id="{4E89B3F0-7AA3-333C-46CD-DD34E7F7A44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>
            <a:off x="9405939" y="3192260"/>
            <a:ext cx="2786061" cy="3429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69141D5-C569-E762-2B73-794B8FAC5CF9}"/>
              </a:ext>
            </a:extLst>
          </p:cNvPr>
          <p:cNvSpPr txBox="1"/>
          <p:nvPr/>
        </p:nvSpPr>
        <p:spPr>
          <a:xfrm>
            <a:off x="1860878" y="2289591"/>
            <a:ext cx="7393958" cy="19512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Ôn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tập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lại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nội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dung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của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bài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học ngày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hôm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nay</a:t>
            </a:r>
          </a:p>
          <a:p>
            <a:pPr marL="457223" indent="-457223">
              <a:lnSpc>
                <a:spcPct val="150000"/>
              </a:lnSpc>
              <a:buFont typeface="Wingdings" panose="05000000000000000000" pitchFamily="2" charset="2"/>
              <a:buChar char="Ø"/>
              <a:defRPr/>
            </a:pP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Chuẩn</a:t>
            </a:r>
            <a:r>
              <a:rPr lang="en-US" sz="2800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bị</a:t>
            </a:r>
            <a:r>
              <a:rPr lang="en-US" sz="280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: </a:t>
            </a:r>
            <a:r>
              <a:rPr lang="en-US" sz="2800" i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Bài </a:t>
            </a:r>
            <a:r>
              <a:rPr lang="en-US" sz="2800" i="1" dirty="0" err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đọc</a:t>
            </a:r>
            <a:r>
              <a:rPr lang="en-US" sz="2800" i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</a:t>
            </a:r>
            <a:r>
              <a:rPr lang="vi-VN" sz="2800" i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4</a:t>
            </a:r>
            <a:r>
              <a:rPr lang="en-US" sz="2800" i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–</a:t>
            </a:r>
            <a:r>
              <a:rPr lang="vi-VN" sz="2800" i="1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 Hai </a:t>
            </a:r>
            <a:r>
              <a:rPr lang="vi-VN" sz="2800" i="1" dirty="0">
                <a:solidFill>
                  <a:prstClr val="black"/>
                </a:solidFill>
                <a:latin typeface="UTM Avo" panose="02040603050506020204" pitchFamily="18"/>
                <a:cs typeface="Arial" panose="020B0604020202020204" pitchFamily="34" charset="0"/>
              </a:rPr>
              <a:t>bàn tay em</a:t>
            </a:r>
            <a:endParaRPr lang="en-US" sz="2800" i="1" dirty="0">
              <a:solidFill>
                <a:prstClr val="black"/>
              </a:solidFill>
              <a:latin typeface="UTM Avo" panose="02040603050506020204" pitchFamily="18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154932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5416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kết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nối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cộng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đồng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giáo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viên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nhận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thêm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nhiều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tài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liệu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giảng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dạy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quý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thầy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cô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tham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gia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đường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3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832875A-4427-A797-26A3-6FCDC20AC81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F6ED58AA-6044-4063-A2D9-5C566FADBD0E}" vid="{6929B544-CFDD-4290-A91C-DFD0546A7D38}"/>
    </a:ext>
  </a:extLst>
</a:theme>
</file>

<file path=ppt/theme/theme3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386</Words>
  <Application>Microsoft Office PowerPoint</Application>
  <PresentationFormat>Widescreen</PresentationFormat>
  <Paragraphs>35</Paragraphs>
  <Slides>15</Slides>
  <Notes>0</Notes>
  <HiddenSlides>0</HiddenSlides>
  <MMClips>1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15</vt:i4>
      </vt:variant>
    </vt:vector>
  </HeadingPairs>
  <TitlesOfParts>
    <vt:vector size="23" baseType="lpstr">
      <vt:lpstr>Arial</vt:lpstr>
      <vt:lpstr>Calibri Light</vt:lpstr>
      <vt:lpstr>UTM Avo</vt:lpstr>
      <vt:lpstr>Calibri</vt:lpstr>
      <vt:lpstr>Wingdings</vt:lpstr>
      <vt:lpstr>Office Theme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Ziczac</cp:lastModifiedBy>
  <cp:revision>35</cp:revision>
  <dcterms:created xsi:type="dcterms:W3CDTF">2023-10-19T01:39:18Z</dcterms:created>
  <dcterms:modified xsi:type="dcterms:W3CDTF">2024-01-08T04:45:22Z</dcterms:modified>
</cp:coreProperties>
</file>