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378" r:id="rId6"/>
    <p:sldId id="386" r:id="rId7"/>
    <p:sldId id="394" r:id="rId8"/>
    <p:sldId id="395" r:id="rId9"/>
    <p:sldId id="396" r:id="rId10"/>
    <p:sldId id="397" r:id="rId11"/>
    <p:sldId id="398" r:id="rId12"/>
    <p:sldId id="399" r:id="rId13"/>
    <p:sldId id="400" r:id="rId14"/>
    <p:sldId id="401" r:id="rId15"/>
    <p:sldId id="403" r:id="rId16"/>
    <p:sldId id="404" r:id="rId17"/>
    <p:sldId id="405" r:id="rId18"/>
    <p:sldId id="406" r:id="rId19"/>
    <p:sldId id="407" r:id="rId20"/>
    <p:sldId id="408" r:id="rId21"/>
    <p:sldId id="269" r:id="rId22"/>
    <p:sldId id="267" r:id="rId23"/>
    <p:sldId id="270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262626"/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4" autoAdjust="0"/>
    <p:restoredTop sz="94660"/>
  </p:normalViewPr>
  <p:slideViewPr>
    <p:cSldViewPr snapToGrid="0">
      <p:cViewPr>
        <p:scale>
          <a:sx n="75" d="100"/>
          <a:sy n="75" d="100"/>
        </p:scale>
        <p:origin x="642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7108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8015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3739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892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4101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1090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5225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1475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3440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2747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9458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49841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922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9756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24842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9896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96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96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5. Thiết kế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42351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18. Dự án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b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 kế giá đọc sách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D641E-5030-C9BB-C3B6-DE69381CCC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523" y="2583651"/>
            <a:ext cx="4973221" cy="3469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836386" y="3023318"/>
            <a:ext cx="6262913" cy="1661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Giá đọc sách có chức năng gì?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Những tính năng của giá đọc sách cần có là gì?</a:t>
            </a:r>
            <a:endParaRPr lang="en-US" sz="2300" dirty="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32440" y="1509559"/>
            <a:ext cx="1403350" cy="129809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10218A95-AB33-3B05-CBF6-E37B25586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37F242-12BA-DC32-F7F1-9D0F4FC5F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523" y="2583651"/>
            <a:ext cx="4973221" cy="346919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736600" y="164318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GIỚI THIỆU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046664-B345-8927-BD6C-CE316968B01A}"/>
              </a:ext>
            </a:extLst>
          </p:cNvPr>
          <p:cNvSpPr txBox="1"/>
          <p:nvPr/>
        </p:nvSpPr>
        <p:spPr>
          <a:xfrm>
            <a:off x="751493" y="2299727"/>
            <a:ext cx="6649768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Thiết kế giá đọc sách để hỗ trợ cho việc đọc sách.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Sản phẩm đáp ứng các yêu cầu: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Giữ được quyển sách;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Có thể điều chỉnh góc nhìn phù hợp;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Có thể gấp gọn khi không sử dụng;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Kết cấu chắc chắn, hình dạng và màu sắc đẹp.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382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81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charRg st="81" end="1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02" end="1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charRg st="102" end="1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8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charRg st="138" end="1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72" end="2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charRg st="172" end="2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245A36-7C2E-6A39-D56F-C083D7825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8743" y="1843522"/>
            <a:ext cx="4590476" cy="47714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736600" y="164318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NHIỆM VỤ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C3C9D-66E9-6DBB-7328-9105671B6F95}"/>
              </a:ext>
            </a:extLst>
          </p:cNvPr>
          <p:cNvSpPr txBox="1"/>
          <p:nvPr/>
        </p:nvSpPr>
        <p:spPr>
          <a:xfrm>
            <a:off x="736600" y="2104848"/>
            <a:ext cx="7283651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i="1"/>
              <a:t>Vận dụng kiến thức đã học về thiết kế kĩ thuật để thiết kế một giá đọc sách đơn giản,</a:t>
            </a:r>
            <a:r>
              <a:rPr lang="en-US" sz="2400" i="1"/>
              <a:t> </a:t>
            </a:r>
            <a:r>
              <a:rPr lang="vi-VN" sz="2400" i="1"/>
              <a:t>đáp ứng các yêu cầu sau:</a:t>
            </a:r>
            <a:endParaRPr lang="en-US" sz="2400" i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B81322-CCFA-4511-3C18-0820A575E30D}"/>
              </a:ext>
            </a:extLst>
          </p:cNvPr>
          <p:cNvSpPr txBox="1"/>
          <p:nvPr/>
        </p:nvSpPr>
        <p:spPr>
          <a:xfrm>
            <a:off x="736600" y="3832593"/>
            <a:ext cx="6406478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– Giữ được quyển sách, có thể điều chỉnh góc nhìn phù hợp.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Có thể gấp gọn khi không sử dụng.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Hình dạng và màu sắc đẹp, kết cấu chắc chắn.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053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736600" y="164318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NHIỆM VỤ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C3C9D-66E9-6DBB-7328-9105671B6F95}"/>
              </a:ext>
            </a:extLst>
          </p:cNvPr>
          <p:cNvSpPr txBox="1"/>
          <p:nvPr/>
        </p:nvSpPr>
        <p:spPr>
          <a:xfrm>
            <a:off x="736600" y="2104848"/>
            <a:ext cx="1090317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i="1"/>
              <a:t>Dự án học tập được đánh giá dựa theo các tiêu chí như ở Bảng 18.1.</a:t>
            </a:r>
            <a:endParaRPr lang="en-US" sz="2400" i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9B9C55-597B-0CE2-9C2E-F82406D17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5364" y="2803325"/>
            <a:ext cx="8253371" cy="39155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9774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III. TIẾN TRÌNH THỰC HIỆN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C3C9D-66E9-6DBB-7328-9105671B6F95}"/>
              </a:ext>
            </a:extLst>
          </p:cNvPr>
          <p:cNvSpPr txBox="1"/>
          <p:nvPr/>
        </p:nvSpPr>
        <p:spPr>
          <a:xfrm>
            <a:off x="736600" y="2104848"/>
            <a:ext cx="1090317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/>
              <a:t>Hoạt động nhóm: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1. Xác định yêu cầu sản phẩm và lựa chọn giải pháp thiết kế</a:t>
            </a:r>
            <a:endParaRPr lang="en-US" sz="24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B1E-2D36-561B-AD21-1731FA1D3444}"/>
              </a:ext>
            </a:extLst>
          </p:cNvPr>
          <p:cNvSpPr txBox="1"/>
          <p:nvPr/>
        </p:nvSpPr>
        <p:spPr>
          <a:xfrm>
            <a:off x="736600" y="3021038"/>
            <a:ext cx="1090317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Tìm kiếm một số sản phẩm đã có trên thị trường, phân tích đặc điểm cấu tạo, vật liệu, mối ghép,... giữa các bộ phận của sản phẩm.</a:t>
            </a:r>
          </a:p>
          <a:p>
            <a:pPr algn="just">
              <a:lnSpc>
                <a:spcPct val="150000"/>
              </a:lnSpc>
            </a:pPr>
            <a:r>
              <a:rPr lang="en-US" sz="2400"/>
              <a:t>Đề xuất một số giải pháp thiết kế giá đọc sách phù hợp dựa trên cơ sở: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Giải pháp đơn giản vẫn đáp ứng yêu cầu thiết kế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Khả thi và dễ thực hiện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Tiết kiệm chi phí</a:t>
            </a:r>
          </a:p>
        </p:txBody>
      </p:sp>
      <p:pic>
        <p:nvPicPr>
          <p:cNvPr id="1026" name="Picture 2" descr="Các phương pháp đánh giá làm việc nhóm | Trung tâm Hỗ trợ Giảng dạy -  Center for Teaching Excellence">
            <a:extLst>
              <a:ext uri="{FF2B5EF4-FFF2-40B4-BE49-F238E27FC236}">
                <a16:creationId xmlns:a16="http://schemas.microsoft.com/office/drawing/2014/main" id="{C7E56883-BA60-204C-F425-85793FBD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730" y="4792995"/>
            <a:ext cx="2716530" cy="202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9810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01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charRg st="201" end="2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49" end="2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charRg st="249" end="2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73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charRg st="273" end="2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III. TIẾN TRÌNH THỰC HIỆN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2C3C9D-66E9-6DBB-7328-9105671B6F95}"/>
              </a:ext>
            </a:extLst>
          </p:cNvPr>
          <p:cNvSpPr txBox="1"/>
          <p:nvPr/>
        </p:nvSpPr>
        <p:spPr>
          <a:xfrm>
            <a:off x="736600" y="2104848"/>
            <a:ext cx="1090317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/>
              <a:t>Hoạt động nhóm: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2. Thiết kế sản phẩm</a:t>
            </a:r>
            <a:endParaRPr lang="en-US" sz="24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B1E-2D36-561B-AD21-1731FA1D3444}"/>
              </a:ext>
            </a:extLst>
          </p:cNvPr>
          <p:cNvSpPr txBox="1"/>
          <p:nvPr/>
        </p:nvSpPr>
        <p:spPr>
          <a:xfrm>
            <a:off x="736600" y="2672696"/>
            <a:ext cx="10903174" cy="334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– Chọn vật liệu dễ chế tạo để làm giá đọc sách.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Chọn hình dạng, kết cấu của giá đọc sách sao cho có thể giữ được quyển sách, điều</a:t>
            </a:r>
            <a:r>
              <a:rPr lang="en-US" sz="2400"/>
              <a:t> </a:t>
            </a:r>
            <a:r>
              <a:rPr lang="vi-VN" sz="2400"/>
              <a:t>chỉnh được góc nhìn, gấp gọn,…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Dựa theo kích thước quyển sách để tính kích thước các bộ phận của giá đọc sách.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Vẽ bản thiết kế giá đọc sách.</a:t>
            </a:r>
            <a:endParaRPr lang="en-US" sz="2400"/>
          </a:p>
        </p:txBody>
      </p:sp>
      <p:pic>
        <p:nvPicPr>
          <p:cNvPr id="1026" name="Picture 2" descr="Các phương pháp đánh giá làm việc nhóm | Trung tâm Hỗ trợ Giảng dạy -  Center for Teaching Excellence">
            <a:extLst>
              <a:ext uri="{FF2B5EF4-FFF2-40B4-BE49-F238E27FC236}">
                <a16:creationId xmlns:a16="http://schemas.microsoft.com/office/drawing/2014/main" id="{C7E56883-BA60-204C-F425-85793FBD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730" y="1027161"/>
            <a:ext cx="2716530" cy="202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2464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III. TIẾN TRÌNH THỰC HIỆN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3. Đánh giá và hiệu chỉnh</a:t>
            </a:r>
            <a:endParaRPr lang="en-US" sz="24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B1E-2D36-561B-AD21-1731FA1D3444}"/>
              </a:ext>
            </a:extLst>
          </p:cNvPr>
          <p:cNvSpPr txBox="1"/>
          <p:nvPr/>
        </p:nvSpPr>
        <p:spPr>
          <a:xfrm>
            <a:off x="628874" y="2496293"/>
            <a:ext cx="623638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– Tiến hành làm giá đọc sách mẫu theo bản thiết kế.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Thử nghiệm giá đọc sách mẫu và đánh giá mức độ đáp ứng các yêu cầu thiết kế đặt</a:t>
            </a:r>
            <a:r>
              <a:rPr lang="en-US" sz="2400"/>
              <a:t> </a:t>
            </a:r>
            <a:r>
              <a:rPr lang="vi-VN" sz="2400"/>
              <a:t>ra ban đầu của sản phẩm</a:t>
            </a:r>
            <a:r>
              <a:rPr lang="en-US" sz="2400"/>
              <a:t>.</a:t>
            </a:r>
          </a:p>
        </p:txBody>
      </p:sp>
      <p:pic>
        <p:nvPicPr>
          <p:cNvPr id="2050" name="Picture 2" descr="Kệ đỡ đọc sách acrylic trong suốt gấp gọn BG4B | Flexhouse VN">
            <a:extLst>
              <a:ext uri="{FF2B5EF4-FFF2-40B4-BE49-F238E27FC236}">
                <a16:creationId xmlns:a16="http://schemas.microsoft.com/office/drawing/2014/main" id="{071BFA49-4833-9B10-1AD6-9AE30B7CA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267" y="1955239"/>
            <a:ext cx="4520924" cy="45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1472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III. TIẾN TRÌNH THỰC HIỆN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3. Đánh giá và hiệu chỉnh</a:t>
            </a:r>
            <a:endParaRPr lang="en-US" sz="24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B1E-2D36-561B-AD21-1731FA1D3444}"/>
              </a:ext>
            </a:extLst>
          </p:cNvPr>
          <p:cNvSpPr txBox="1"/>
          <p:nvPr/>
        </p:nvSpPr>
        <p:spPr>
          <a:xfrm>
            <a:off x="628874" y="2496293"/>
            <a:ext cx="6236383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+ Đặt quyển sách lên giá đỡ, điều chỉnh thay đổi góc nhìn, gấp gọn lại,… Ghi lại các</a:t>
            </a:r>
            <a:r>
              <a:rPr lang="en-US" sz="2400"/>
              <a:t> </a:t>
            </a:r>
            <a:r>
              <a:rPr lang="vi-VN" sz="2400"/>
              <a:t>bước thử nghiệm, đánh giá mức độ đáp ứng các yêu cầu thiết kế.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+ Có thể điều chỉnh cải tiến bản thiết kế sau khi thử nghiệm.</a:t>
            </a:r>
            <a:endParaRPr lang="en-US" sz="2400"/>
          </a:p>
        </p:txBody>
      </p:sp>
      <p:pic>
        <p:nvPicPr>
          <p:cNvPr id="2050" name="Picture 2" descr="Kệ đỡ đọc sách acrylic trong suốt gấp gọn BG4B | Flexhouse VN">
            <a:extLst>
              <a:ext uri="{FF2B5EF4-FFF2-40B4-BE49-F238E27FC236}">
                <a16:creationId xmlns:a16="http://schemas.microsoft.com/office/drawing/2014/main" id="{071BFA49-4833-9B10-1AD6-9AE30B7CA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267" y="1955239"/>
            <a:ext cx="4520924" cy="45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2791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III. TIẾN TRÌNH THỰC HIỆN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4. Lập hồ sơ kĩ thuật</a:t>
            </a:r>
            <a:endParaRPr lang="en-US" sz="24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B1E-2D36-561B-AD21-1731FA1D3444}"/>
              </a:ext>
            </a:extLst>
          </p:cNvPr>
          <p:cNvSpPr txBox="1"/>
          <p:nvPr/>
        </p:nvSpPr>
        <p:spPr>
          <a:xfrm>
            <a:off x="628874" y="2103103"/>
            <a:ext cx="6236383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Hồ sơ kĩ thuật gồm bản vẽ thiết kế và các bản thuyết minh kèm theo: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Bản vẽ thiết kế giá sách sau khi điều chỉnh hoàn thiện.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Bản thuyết minh giá đọc sách: ý tưởng thiết kế; cách tính toán các kích thước sản</a:t>
            </a:r>
            <a:r>
              <a:rPr lang="en-US" sz="2400"/>
              <a:t> </a:t>
            </a:r>
            <a:r>
              <a:rPr lang="vi-VN" sz="2400"/>
              <a:t>phẩm; hướng dẫn sử dụng; các điều chỉnh trong quá trình thiết kế,…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BAA788-A7FA-49CF-30FE-0CCA6DEFA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066" y="2472745"/>
            <a:ext cx="4809524" cy="40761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363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IV. BÁO CÁO VÀ ĐÁNH GIÁ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1. Báo cáo dự án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B1E-2D36-561B-AD21-1731FA1D3444}"/>
              </a:ext>
            </a:extLst>
          </p:cNvPr>
          <p:cNvSpPr txBox="1"/>
          <p:nvPr/>
        </p:nvSpPr>
        <p:spPr>
          <a:xfrm>
            <a:off x="628874" y="2467530"/>
            <a:ext cx="5684840" cy="2793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– Trưng bày sản phẩm dự án thiết kế giá đọc sách.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Báo cáo nội dung của dự án, thuyết trình giới thiệu giá đọc sách.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T</a:t>
            </a:r>
            <a:r>
              <a:rPr lang="en-US" sz="2400"/>
              <a:t>rả lời câu hỏi của các nhóm khác.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24E6A1-6FE8-54E5-7CE1-B75A78F97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6271" y="1808700"/>
            <a:ext cx="5063503" cy="4754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7519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461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IV. BÁO CÁO VÀ ĐÁNH GIÁ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2. Đánh giá dự án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5E8231-E813-8812-3E8C-EA1417A0D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167790"/>
              </p:ext>
            </p:extLst>
          </p:nvPr>
        </p:nvGraphicFramePr>
        <p:xfrm>
          <a:off x="1881408" y="2728686"/>
          <a:ext cx="9758366" cy="1659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304379678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079865827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323035777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1. Bản vẽ thiết kế giá đọc sách thể hiện được hình dạng, kích thước, ghi chú vật liệu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15 điểm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351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6F5EBC-577C-067D-2163-37F193610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013360"/>
              </p:ext>
            </p:extLst>
          </p:nvPr>
        </p:nvGraphicFramePr>
        <p:xfrm>
          <a:off x="1881408" y="4388322"/>
          <a:ext cx="9758366" cy="22082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2. Sản phẩm đáp ứng các yêu cầu: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- Giữ được quyển sách.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- Có thể điều chỉnh góc nhìn phù hợp.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- Gấp gọn khi không sử dụng.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15 điểm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/>
                        <a:t>5 điểm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5 điểm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/>
                        <a:t>5 điểm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1BCF8AF-EEA1-6201-269B-AD3CE9DA4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073702"/>
              </p:ext>
            </p:extLst>
          </p:nvPr>
        </p:nvGraphicFramePr>
        <p:xfrm>
          <a:off x="474205" y="2141226"/>
          <a:ext cx="1407203" cy="4455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7203">
                  <a:extLst>
                    <a:ext uri="{9D8B030D-6E8A-4147-A177-3AD203B41FA5}">
                      <a16:colId xmlns:a16="http://schemas.microsoft.com/office/drawing/2014/main" val="3630324552"/>
                    </a:ext>
                  </a:extLst>
                </a:gridCol>
              </a:tblGrid>
              <a:tr h="44553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/>
                        <a:t>Sản phẩm học tập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851144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6959033-16C2-6DD7-366F-B6ED50C11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986182"/>
              </p:ext>
            </p:extLst>
          </p:nvPr>
        </p:nvGraphicFramePr>
        <p:xfrm>
          <a:off x="1881408" y="2141226"/>
          <a:ext cx="9758366" cy="58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1996318345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574181745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649769557"/>
                    </a:ext>
                  </a:extLst>
                </a:gridCol>
              </a:tblGrid>
              <a:tr h="5874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1"/>
                        <a:t>Tiêu chí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tối đa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đạt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6327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03602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461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IV. BÁO CÁO VÀ ĐÁNH GIÁ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2. Đánh giá dự án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5E8231-E813-8812-3E8C-EA1417A0D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686054"/>
              </p:ext>
            </p:extLst>
          </p:nvPr>
        </p:nvGraphicFramePr>
        <p:xfrm>
          <a:off x="1881408" y="2728686"/>
          <a:ext cx="9758366" cy="111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304379678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079865827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323035777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3. Tính sáng tạo (mở rộng chức năng, vật liệu thông dụng/ tái chế....)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351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6F5EBC-577C-067D-2163-37F193610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553730"/>
              </p:ext>
            </p:extLst>
          </p:nvPr>
        </p:nvGraphicFramePr>
        <p:xfrm>
          <a:off x="1881408" y="3839682"/>
          <a:ext cx="9758366" cy="111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4. Tính kinh tế (Tiết kiệm vật liệu, vật liệu rẻ tiền)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  <a:endParaRPr lang="en-US" sz="24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1BCF8AF-EEA1-6201-269B-AD3CE9DA4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533838"/>
              </p:ext>
            </p:extLst>
          </p:nvPr>
        </p:nvGraphicFramePr>
        <p:xfrm>
          <a:off x="474205" y="2141226"/>
          <a:ext cx="1407203" cy="39204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7203">
                  <a:extLst>
                    <a:ext uri="{9D8B030D-6E8A-4147-A177-3AD203B41FA5}">
                      <a16:colId xmlns:a16="http://schemas.microsoft.com/office/drawing/2014/main" val="3630324552"/>
                    </a:ext>
                  </a:extLst>
                </a:gridCol>
              </a:tblGrid>
              <a:tr h="39204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/>
                        <a:t>Quá trình thực hiện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851144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60D48E-113B-6433-8FF9-7482CC257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189172"/>
              </p:ext>
            </p:extLst>
          </p:nvPr>
        </p:nvGraphicFramePr>
        <p:xfrm>
          <a:off x="1881408" y="4950678"/>
          <a:ext cx="9758366" cy="111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5. Tính thẩm mĩ (hình dạng và màu sắc đẹp)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  <a:endParaRPr lang="en-US" sz="24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6891D9-0BC5-B70F-FFC5-2A2849632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252374"/>
              </p:ext>
            </p:extLst>
          </p:nvPr>
        </p:nvGraphicFramePr>
        <p:xfrm>
          <a:off x="1881408" y="2141226"/>
          <a:ext cx="9758366" cy="58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1996318345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574181745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649769557"/>
                    </a:ext>
                  </a:extLst>
                </a:gridCol>
              </a:tblGrid>
              <a:tr h="5874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1"/>
                        <a:t>Tiêu chí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tối đa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đạt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6327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83863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461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IV. BÁO CÁO VÀ ĐÁNH GIÁ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2. Đánh giá dự án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5E8231-E813-8812-3E8C-EA1417A0D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426418"/>
              </p:ext>
            </p:extLst>
          </p:nvPr>
        </p:nvGraphicFramePr>
        <p:xfrm>
          <a:off x="1881408" y="2728686"/>
          <a:ext cx="9758366" cy="111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304379678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079865827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323035777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6. Kế hoạch triển khai và tiến độ thực hiện rõ ràng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351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6F5EBC-577C-067D-2163-37F193610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116107"/>
              </p:ext>
            </p:extLst>
          </p:nvPr>
        </p:nvGraphicFramePr>
        <p:xfrm>
          <a:off x="1881408" y="3839682"/>
          <a:ext cx="9758366" cy="1110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7. Phân chia nhiệm vụ rõ ràng, hợp lí cho từng thành viên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  <a:endParaRPr lang="en-US" sz="24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1BCF8AF-EEA1-6201-269B-AD3CE9DA4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616404"/>
              </p:ext>
            </p:extLst>
          </p:nvPr>
        </p:nvGraphicFramePr>
        <p:xfrm>
          <a:off x="474205" y="2141226"/>
          <a:ext cx="1407203" cy="4033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7203">
                  <a:extLst>
                    <a:ext uri="{9D8B030D-6E8A-4147-A177-3AD203B41FA5}">
                      <a16:colId xmlns:a16="http://schemas.microsoft.com/office/drawing/2014/main" val="3630324552"/>
                    </a:ext>
                  </a:extLst>
                </a:gridCol>
              </a:tblGrid>
              <a:tr h="40332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/>
                        <a:t>Quá trình thực hiện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851144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60D48E-113B-6433-8FF9-7482CC257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274038"/>
              </p:ext>
            </p:extLst>
          </p:nvPr>
        </p:nvGraphicFramePr>
        <p:xfrm>
          <a:off x="1881408" y="4950678"/>
          <a:ext cx="9758366" cy="611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6119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8. Hợp tác giữa các thành viên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  <a:endParaRPr lang="en-US" sz="24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6891D9-0BC5-B70F-FFC5-2A2849632110}"/>
              </a:ext>
            </a:extLst>
          </p:cNvPr>
          <p:cNvGraphicFramePr>
            <a:graphicFrameLocks noGrp="1"/>
          </p:cNvGraphicFramePr>
          <p:nvPr/>
        </p:nvGraphicFramePr>
        <p:xfrm>
          <a:off x="1881408" y="2141226"/>
          <a:ext cx="9758366" cy="58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1996318345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574181745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649769557"/>
                    </a:ext>
                  </a:extLst>
                </a:gridCol>
              </a:tblGrid>
              <a:tr h="5874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1"/>
                        <a:t>Tiêu chí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tối đa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đạt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6327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70E04B-2481-9136-526F-C737B49A1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255311"/>
              </p:ext>
            </p:extLst>
          </p:nvPr>
        </p:nvGraphicFramePr>
        <p:xfrm>
          <a:off x="1881408" y="5562600"/>
          <a:ext cx="9758366" cy="611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6119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9. Chủ động của từng thành viên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5 điểm</a:t>
                      </a:r>
                      <a:endParaRPr lang="en-US" sz="24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679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6100" y="1052633"/>
            <a:ext cx="461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IV. BÁO CÁO VÀ ĐÁNH GIÁ</a:t>
            </a:r>
            <a:endParaRPr lang="en-US" sz="2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2. Đánh giá dự án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5E8231-E813-8812-3E8C-EA1417A0D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35552"/>
              </p:ext>
            </p:extLst>
          </p:nvPr>
        </p:nvGraphicFramePr>
        <p:xfrm>
          <a:off x="1881408" y="2728686"/>
          <a:ext cx="9758366" cy="915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304379678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079865827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323035777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10. Diễn đạt trôi trảy, phát âm rõ ràng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10 điểm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3517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6F5EBC-577C-067D-2163-37F193610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09792"/>
              </p:ext>
            </p:extLst>
          </p:nvPr>
        </p:nvGraphicFramePr>
        <p:xfrm>
          <a:off x="1881408" y="3644598"/>
          <a:ext cx="9758366" cy="1659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2180730187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417890289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685901413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/>
                        <a:t>11. Cách thức báo cáo phong phú, hấp dẫn, huy động được sự tham gia của các thành viên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10 điểm</a:t>
                      </a:r>
                      <a:endParaRPr lang="en-US" sz="24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27309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1BCF8AF-EEA1-6201-269B-AD3CE9DA4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52925"/>
              </p:ext>
            </p:extLst>
          </p:nvPr>
        </p:nvGraphicFramePr>
        <p:xfrm>
          <a:off x="474205" y="2141226"/>
          <a:ext cx="1407203" cy="3163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7203">
                  <a:extLst>
                    <a:ext uri="{9D8B030D-6E8A-4147-A177-3AD203B41FA5}">
                      <a16:colId xmlns:a16="http://schemas.microsoft.com/office/drawing/2014/main" val="3630324552"/>
                    </a:ext>
                  </a:extLst>
                </a:gridCol>
              </a:tblGrid>
              <a:tr h="31630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/>
                        <a:t>Trình bày và báo cáo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851144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6891D9-0BC5-B70F-FFC5-2A2849632110}"/>
              </a:ext>
            </a:extLst>
          </p:cNvPr>
          <p:cNvGraphicFramePr>
            <a:graphicFrameLocks noGrp="1"/>
          </p:cNvGraphicFramePr>
          <p:nvPr/>
        </p:nvGraphicFramePr>
        <p:xfrm>
          <a:off x="1881408" y="2141226"/>
          <a:ext cx="9758366" cy="58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9257">
                  <a:extLst>
                    <a:ext uri="{9D8B030D-6E8A-4147-A177-3AD203B41FA5}">
                      <a16:colId xmlns:a16="http://schemas.microsoft.com/office/drawing/2014/main" val="1996318345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574181745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649769557"/>
                    </a:ext>
                  </a:extLst>
                </a:gridCol>
              </a:tblGrid>
              <a:tr h="5874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1"/>
                        <a:t>Tiêu chí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tối đa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Điểm đạt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6327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D3C738E-194D-E23C-01C3-254A65712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72983"/>
              </p:ext>
            </p:extLst>
          </p:nvPr>
        </p:nvGraphicFramePr>
        <p:xfrm>
          <a:off x="469900" y="5304234"/>
          <a:ext cx="11169874" cy="915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60765">
                  <a:extLst>
                    <a:ext uri="{9D8B030D-6E8A-4147-A177-3AD203B41FA5}">
                      <a16:colId xmlns:a16="http://schemas.microsoft.com/office/drawing/2014/main" val="2304379678"/>
                    </a:ext>
                  </a:extLst>
                </a:gridCol>
                <a:gridCol w="2102167">
                  <a:extLst>
                    <a:ext uri="{9D8B030D-6E8A-4147-A177-3AD203B41FA5}">
                      <a16:colId xmlns:a16="http://schemas.microsoft.com/office/drawing/2014/main" val="2079865827"/>
                    </a:ext>
                  </a:extLst>
                </a:gridCol>
                <a:gridCol w="1806942">
                  <a:extLst>
                    <a:ext uri="{9D8B030D-6E8A-4147-A177-3AD203B41FA5}">
                      <a16:colId xmlns:a16="http://schemas.microsoft.com/office/drawing/2014/main" val="2323035777"/>
                    </a:ext>
                  </a:extLst>
                </a:gridCol>
              </a:tblGrid>
              <a:tr h="9159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Tổng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/>
                        <a:t>100 điểm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63517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71418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Một số sản phẩm mẫu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D58568-5B47-752A-B1C6-9B68BA80A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099" y="2142032"/>
            <a:ext cx="9787781" cy="45806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165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188A7B-0C84-EBE7-5FD4-AC3DEF9BE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0486" y="1808700"/>
            <a:ext cx="5063503" cy="4754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976349-EFEC-41CD-7042-5457F688B80B}"/>
              </a:ext>
            </a:extLst>
          </p:cNvPr>
          <p:cNvSpPr txBox="1"/>
          <p:nvPr/>
        </p:nvSpPr>
        <p:spPr>
          <a:xfrm>
            <a:off x="628874" y="1577868"/>
            <a:ext cx="11010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Lưu 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5190C8-23E6-990C-2C84-7FF0B04B1D91}"/>
              </a:ext>
            </a:extLst>
          </p:cNvPr>
          <p:cNvSpPr txBox="1"/>
          <p:nvPr/>
        </p:nvSpPr>
        <p:spPr>
          <a:xfrm>
            <a:off x="628874" y="2407833"/>
            <a:ext cx="649582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Giá đọc sách cần được thiết kế có kích thước chiều ngang lớn hơn</a:t>
            </a:r>
            <a:r>
              <a:rPr lang="en-US" sz="2400"/>
              <a:t> </a:t>
            </a:r>
            <a:r>
              <a:rPr lang="vi-VN" sz="2400"/>
              <a:t>chiều ngang của</a:t>
            </a:r>
            <a:r>
              <a:rPr lang="en-US" sz="2400"/>
              <a:t> </a:t>
            </a:r>
            <a:r>
              <a:rPr lang="vi-VN" sz="2400"/>
              <a:t>cuốn sách và bề rộng của bậc để sách phải lớn hơn độ dày cuốn sách. 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750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5190C8-23E6-990C-2C84-7FF0B04B1D91}"/>
              </a:ext>
            </a:extLst>
          </p:cNvPr>
          <p:cNvSpPr txBox="1"/>
          <p:nvPr/>
        </p:nvSpPr>
        <p:spPr>
          <a:xfrm>
            <a:off x="590550" y="1569633"/>
            <a:ext cx="110109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Một số mô hình giá đọc sách có kèm theo kích thước để tham khảo: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03FAD7-948C-BFB0-CD56-C0640523F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200" y="2238113"/>
            <a:ext cx="8329259" cy="44806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184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243301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Làm bài tập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tập chủ đề 5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SLIDE_THUMBNAIL_REFRESH" val="1"/>
  <p:tag name="ARTICULATE_DESIGN_ID_THEME1" val="0ZGN4uuj"/>
  <p:tag name="ARTICULATE_PROJECT_OPEN" val="0"/>
  <p:tag name="ARTICULATE_SLIDE_COUNT" val="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1169</TotalTime>
  <Words>1051</Words>
  <Application>Microsoft Office PowerPoint</Application>
  <PresentationFormat>Widescreen</PresentationFormat>
  <Paragraphs>117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UTM Avo</vt:lpstr>
      <vt:lpstr>Arial</vt:lpstr>
      <vt:lpstr>Calibri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71</cp:revision>
  <dcterms:modified xsi:type="dcterms:W3CDTF">2024-01-08T03:23:48Z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