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22"/>
  </p:notesMasterIdLst>
  <p:sldIdLst>
    <p:sldId id="256" r:id="rId2"/>
    <p:sldId id="257" r:id="rId3"/>
    <p:sldId id="258" r:id="rId4"/>
    <p:sldId id="259" r:id="rId5"/>
    <p:sldId id="408" r:id="rId6"/>
    <p:sldId id="409" r:id="rId7"/>
    <p:sldId id="410" r:id="rId8"/>
    <p:sldId id="412" r:id="rId9"/>
    <p:sldId id="413" r:id="rId10"/>
    <p:sldId id="414" r:id="rId11"/>
    <p:sldId id="415" r:id="rId12"/>
    <p:sldId id="416" r:id="rId13"/>
    <p:sldId id="417" r:id="rId14"/>
    <p:sldId id="418" r:id="rId15"/>
    <p:sldId id="420" r:id="rId16"/>
    <p:sldId id="419" r:id="rId17"/>
    <p:sldId id="421" r:id="rId18"/>
    <p:sldId id="269" r:id="rId19"/>
    <p:sldId id="267" r:id="rId20"/>
    <p:sldId id="270"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UTM Avo" panose="02040603050506020204" pitchFamily="18"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6225"/>
    <a:srgbClr val="FFFAF7"/>
    <a:srgbClr val="262626"/>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56" autoAdjust="0"/>
    <p:restoredTop sz="94660"/>
  </p:normalViewPr>
  <p:slideViewPr>
    <p:cSldViewPr snapToGrid="0">
      <p:cViewPr>
        <p:scale>
          <a:sx n="75" d="100"/>
          <a:sy n="75" d="100"/>
        </p:scale>
        <p:origin x="276" y="1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9896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235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976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8327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5660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2417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6796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7047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578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0715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4661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6959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5736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0537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6239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137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4007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9402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3911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ustDataLst>
      <p:tags r:id="rId1"/>
    </p:custDataLst>
    <p:extLst>
      <p:ext uri="{BB962C8B-B14F-4D97-AF65-F5344CB8AC3E}">
        <p14:creationId xmlns:p14="http://schemas.microsoft.com/office/powerpoint/2010/main" val="3209343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6535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2802122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294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54208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7" name="9Slide.vn - 2019">
            <a:extLst>
              <a:ext uri="{FF2B5EF4-FFF2-40B4-BE49-F238E27FC236}">
                <a16:creationId xmlns:a16="http://schemas.microsoft.com/office/drawing/2014/main" id="{EFD779D4-2F3F-8ECB-F991-05BD95A4C77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Tree>
    <p:custDataLst>
      <p:tags r:id="rId13"/>
    </p:custDataLst>
    <p:extLst>
      <p:ext uri="{BB962C8B-B14F-4D97-AF65-F5344CB8AC3E}">
        <p14:creationId xmlns:p14="http://schemas.microsoft.com/office/powerpoint/2010/main" val="11772527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hoc10.vn/doc-sach/cong-nghe-8/1/426/99"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hyperlink" Target="https://hoc10.vn/doc-sach/cong-nghe-8/1/426/99"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7.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1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hyperlink" Target="https://hoc10.vn/doc-sach/cong-nghe-8/1/426/99"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0.jpe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jpg"/><Relationship Id="rId7" Type="http://schemas.openxmlformats.org/officeDocument/2006/relationships/hyperlink" Target="https://www.facebook.com/hoc10fb/" TargetMode="Externa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8853714" y="195308"/>
            <a:ext cx="3222171"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8</a:t>
            </a:r>
          </a:p>
        </p:txBody>
      </p:sp>
      <p:sp>
        <p:nvSpPr>
          <p:cNvPr id="3" name="Google Shape;54;p1">
            <a:extLst>
              <a:ext uri="{FF2B5EF4-FFF2-40B4-BE49-F238E27FC236}">
                <a16:creationId xmlns:a16="http://schemas.microsoft.com/office/drawing/2014/main" id="{64A93626-D413-2664-E640-2B552ADC0F6B}"/>
              </a:ext>
            </a:extLst>
          </p:cNvPr>
          <p:cNvSpPr txBox="1">
            <a:spLocks/>
          </p:cNvSpPr>
          <p:nvPr/>
        </p:nvSpPr>
        <p:spPr>
          <a:xfrm>
            <a:off x="0" y="830209"/>
            <a:ext cx="12192000" cy="24671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000" b="1">
                <a:solidFill>
                  <a:srgbClr val="002060"/>
                </a:solidFill>
                <a:latin typeface="UTM Avo" panose="02040603050506020204" pitchFamily="18" charset="0"/>
              </a:rPr>
              <a:t>Chủ đề 5. Thiết kế kĩ thuật</a:t>
            </a:r>
            <a:endParaRPr lang="en-US" sz="5000" b="1" dirty="0">
              <a:solidFill>
                <a:srgbClr val="FF0000"/>
              </a:solidFill>
              <a:latin typeface="UTM Avo" panose="02040603050506020204" pitchFamily="18" charset="0"/>
              <a:cs typeface="Arial" panose="020B0604020202020204" pitchFamily="34" charset="0"/>
            </a:endParaRPr>
          </a:p>
        </p:txBody>
      </p:sp>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116115" y="3814205"/>
            <a:ext cx="11959770"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5000" b="1">
                <a:solidFill>
                  <a:srgbClr val="FF0000"/>
                </a:solidFill>
                <a:latin typeface="UTM Avo" panose="02040603050506020204" pitchFamily="18" charset="0"/>
                <a:cs typeface="Arial" panose="020B0604020202020204" pitchFamily="34" charset="0"/>
              </a:rPr>
              <a:t>Ôn tập chủ đề 5</a:t>
            </a:r>
            <a:endParaRPr lang="en-US" sz="50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11" name="TextBox 10">
            <a:extLst>
              <a:ext uri="{FF2B5EF4-FFF2-40B4-BE49-F238E27FC236}">
                <a16:creationId xmlns:a16="http://schemas.microsoft.com/office/drawing/2014/main" id="{CB6876AA-2E2B-8BCB-3FD4-2D7DF66AD6BB}"/>
              </a:ext>
            </a:extLst>
          </p:cNvPr>
          <p:cNvSpPr txBox="1"/>
          <p:nvPr/>
        </p:nvSpPr>
        <p:spPr>
          <a:xfrm>
            <a:off x="836386" y="3023318"/>
            <a:ext cx="6262913" cy="2140842"/>
          </a:xfrm>
          <a:prstGeom prst="rect">
            <a:avLst/>
          </a:prstGeom>
          <a:noFill/>
        </p:spPr>
        <p:txBody>
          <a:bodyPr wrap="square">
            <a:spAutoFit/>
          </a:bodyPr>
          <a:lstStyle/>
          <a:p>
            <a:pPr marL="342900" indent="-342900" algn="just">
              <a:lnSpc>
                <a:spcPct val="150000"/>
              </a:lnSpc>
              <a:spcAft>
                <a:spcPts val="433"/>
              </a:spcAft>
              <a:buFont typeface="Arial" panose="020B0604020202020204" pitchFamily="34" charset="0"/>
              <a:buChar char="•"/>
            </a:pPr>
            <a:r>
              <a:rPr lang="vi-VN" sz="2300">
                <a:latin typeface="UTM Avo" panose="02040603050506020204" pitchFamily="18"/>
                <a:cs typeface="+mn-ea"/>
                <a:sym typeface="+mn-lt"/>
              </a:rPr>
              <a:t>Nhà bạn Minh đi nghỉ trong một thời gian dài. Làm thế nào để cây cối được cung cấp đủ nước khi nhà bạn Minh vắng nhà?</a:t>
            </a:r>
          </a:p>
        </p:txBody>
      </p:sp>
      <p:pic>
        <p:nvPicPr>
          <p:cNvPr id="13" name="Picture 5">
            <a:extLst>
              <a:ext uri="{FF2B5EF4-FFF2-40B4-BE49-F238E27FC236}">
                <a16:creationId xmlns:a16="http://schemas.microsoft.com/office/drawing/2014/main" id="{49C63535-80AB-0BE1-AE84-A0DBCDB1FC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32440" y="1509559"/>
            <a:ext cx="1403350" cy="1298099"/>
          </a:xfrm>
          <a:prstGeom prst="rect">
            <a:avLst/>
          </a:prstGeom>
        </p:spPr>
      </p:pic>
      <p:pic>
        <p:nvPicPr>
          <p:cNvPr id="2" name="Picture 1">
            <a:extLst>
              <a:ext uri="{FF2B5EF4-FFF2-40B4-BE49-F238E27FC236}">
                <a16:creationId xmlns:a16="http://schemas.microsoft.com/office/drawing/2014/main" id="{6247C815-5861-F9F9-83CF-E33B78EFE2CB}"/>
              </a:ext>
            </a:extLst>
          </p:cNvPr>
          <p:cNvPicPr>
            <a:picLocks noChangeAspect="1"/>
          </p:cNvPicPr>
          <p:nvPr/>
        </p:nvPicPr>
        <p:blipFill>
          <a:blip r:embed="rId7"/>
          <a:stretch>
            <a:fillRect/>
          </a:stretch>
        </p:blipFill>
        <p:spPr>
          <a:xfrm>
            <a:off x="7099299" y="1727200"/>
            <a:ext cx="4882861" cy="4266808"/>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10218A95-AB33-3B05-CBF6-E37B25586DDF}"/>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4" name="Freeform: Shape 3">
            <a:extLst>
              <a:ext uri="{FF2B5EF4-FFF2-40B4-BE49-F238E27FC236}">
                <a16:creationId xmlns:a16="http://schemas.microsoft.com/office/drawing/2014/main" id="{2E6B9955-B355-2122-5762-3B9FDE26A369}"/>
              </a:ext>
            </a:extLst>
          </p:cNvPr>
          <p:cNvSpPr/>
          <p:nvPr/>
        </p:nvSpPr>
        <p:spPr>
          <a:xfrm>
            <a:off x="779200" y="3842675"/>
            <a:ext cx="2214562" cy="1107281"/>
          </a:xfrm>
          <a:custGeom>
            <a:avLst/>
            <a:gdLst>
              <a:gd name="connsiteX0" fmla="*/ 0 w 2214562"/>
              <a:gd name="connsiteY0" fmla="*/ 110728 h 1107281"/>
              <a:gd name="connsiteX1" fmla="*/ 110728 w 2214562"/>
              <a:gd name="connsiteY1" fmla="*/ 0 h 1107281"/>
              <a:gd name="connsiteX2" fmla="*/ 2103834 w 2214562"/>
              <a:gd name="connsiteY2" fmla="*/ 0 h 1107281"/>
              <a:gd name="connsiteX3" fmla="*/ 2214562 w 2214562"/>
              <a:gd name="connsiteY3" fmla="*/ 110728 h 1107281"/>
              <a:gd name="connsiteX4" fmla="*/ 2214562 w 2214562"/>
              <a:gd name="connsiteY4" fmla="*/ 996553 h 1107281"/>
              <a:gd name="connsiteX5" fmla="*/ 2103834 w 2214562"/>
              <a:gd name="connsiteY5" fmla="*/ 1107281 h 1107281"/>
              <a:gd name="connsiteX6" fmla="*/ 110728 w 2214562"/>
              <a:gd name="connsiteY6" fmla="*/ 1107281 h 1107281"/>
              <a:gd name="connsiteX7" fmla="*/ 0 w 2214562"/>
              <a:gd name="connsiteY7" fmla="*/ 996553 h 1107281"/>
              <a:gd name="connsiteX8" fmla="*/ 0 w 2214562"/>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4562" h="1107281">
                <a:moveTo>
                  <a:pt x="0" y="110728"/>
                </a:moveTo>
                <a:cubicBezTo>
                  <a:pt x="0" y="49575"/>
                  <a:pt x="49575" y="0"/>
                  <a:pt x="110728" y="0"/>
                </a:cubicBezTo>
                <a:lnTo>
                  <a:pt x="2103834" y="0"/>
                </a:lnTo>
                <a:cubicBezTo>
                  <a:pt x="2164987" y="0"/>
                  <a:pt x="2214562" y="49575"/>
                  <a:pt x="2214562" y="110728"/>
                </a:cubicBezTo>
                <a:lnTo>
                  <a:pt x="2214562" y="996553"/>
                </a:lnTo>
                <a:cubicBezTo>
                  <a:pt x="2214562" y="1057706"/>
                  <a:pt x="2164987" y="1107281"/>
                  <a:pt x="2103834"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7671" tIns="47671" rIns="47671" bIns="47671" numCol="1" spcCol="1270" anchor="ctr" anchorCtr="0">
            <a:noAutofit/>
          </a:bodyPr>
          <a:lstStyle/>
          <a:p>
            <a:pPr marL="0" lvl="0" indent="0" algn="ctr" defTabSz="1066800">
              <a:lnSpc>
                <a:spcPct val="90000"/>
              </a:lnSpc>
              <a:spcBef>
                <a:spcPct val="0"/>
              </a:spcBef>
              <a:spcAft>
                <a:spcPct val="35000"/>
              </a:spcAft>
              <a:buNone/>
            </a:pPr>
            <a:r>
              <a:rPr lang="en-US" sz="2400" b="1" i="0" kern="1200"/>
              <a:t>THIẾT KẾ</a:t>
            </a:r>
          </a:p>
          <a:p>
            <a:pPr marL="0" lvl="0" indent="0" algn="ctr" defTabSz="1066800">
              <a:lnSpc>
                <a:spcPct val="90000"/>
              </a:lnSpc>
              <a:spcBef>
                <a:spcPct val="0"/>
              </a:spcBef>
              <a:spcAft>
                <a:spcPct val="35000"/>
              </a:spcAft>
              <a:buNone/>
            </a:pPr>
            <a:r>
              <a:rPr lang="en-US" sz="2400" b="1" i="0" kern="1200"/>
              <a:t>KĨ THUẬT</a:t>
            </a:r>
            <a:endParaRPr lang="en-US" sz="2400" kern="1200"/>
          </a:p>
        </p:txBody>
      </p:sp>
      <p:sp>
        <p:nvSpPr>
          <p:cNvPr id="5" name="Freeform: Shape 4">
            <a:extLst>
              <a:ext uri="{FF2B5EF4-FFF2-40B4-BE49-F238E27FC236}">
                <a16:creationId xmlns:a16="http://schemas.microsoft.com/office/drawing/2014/main" id="{84BD3D92-0246-155C-01BE-0C1F6415F68D}"/>
              </a:ext>
            </a:extLst>
          </p:cNvPr>
          <p:cNvSpPr/>
          <p:nvPr/>
        </p:nvSpPr>
        <p:spPr>
          <a:xfrm rot="17692822">
            <a:off x="2400623" y="3492234"/>
            <a:ext cx="2105472" cy="36782"/>
          </a:xfrm>
          <a:custGeom>
            <a:avLst/>
            <a:gdLst>
              <a:gd name="connsiteX0" fmla="*/ 0 w 2105472"/>
              <a:gd name="connsiteY0" fmla="*/ 18391 h 36782"/>
              <a:gd name="connsiteX1" fmla="*/ 2105472 w 2105472"/>
              <a:gd name="connsiteY1" fmla="*/ 18391 h 36782"/>
            </a:gdLst>
            <a:ahLst/>
            <a:cxnLst>
              <a:cxn ang="0">
                <a:pos x="connsiteX0" y="connsiteY0"/>
              </a:cxn>
              <a:cxn ang="0">
                <a:pos x="connsiteX1" y="connsiteY1"/>
              </a:cxn>
            </a:cxnLst>
            <a:rect l="l" t="t" r="r" b="b"/>
            <a:pathLst>
              <a:path w="2105472" h="36782">
                <a:moveTo>
                  <a:pt x="0" y="18391"/>
                </a:moveTo>
                <a:lnTo>
                  <a:pt x="2105472"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1012799" tIns="-34247" rIns="1012799" bIns="-34245"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6" name="Freeform: Shape 5">
            <a:extLst>
              <a:ext uri="{FF2B5EF4-FFF2-40B4-BE49-F238E27FC236}">
                <a16:creationId xmlns:a16="http://schemas.microsoft.com/office/drawing/2014/main" id="{30AD3822-A3EC-C196-18C0-6D837F6643F9}"/>
              </a:ext>
            </a:extLst>
          </p:cNvPr>
          <p:cNvSpPr/>
          <p:nvPr/>
        </p:nvSpPr>
        <p:spPr>
          <a:xfrm>
            <a:off x="3896272" y="2001954"/>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en-US" sz="2500" b="1"/>
              <a:t>Khái quát chung về thiết kế kĩ thuật</a:t>
            </a:r>
            <a:endParaRPr lang="en-US" sz="2500" kern="1200"/>
          </a:p>
        </p:txBody>
      </p:sp>
      <p:sp>
        <p:nvSpPr>
          <p:cNvPr id="7" name="Freeform: Shape 6">
            <a:extLst>
              <a:ext uri="{FF2B5EF4-FFF2-40B4-BE49-F238E27FC236}">
                <a16:creationId xmlns:a16="http://schemas.microsoft.com/office/drawing/2014/main" id="{DA6ADDCE-4F7A-E80D-E86C-80FA4555C3A0}"/>
              </a:ext>
            </a:extLst>
          </p:cNvPr>
          <p:cNvSpPr/>
          <p:nvPr/>
        </p:nvSpPr>
        <p:spPr>
          <a:xfrm rot="19457599">
            <a:off x="2907911" y="4128921"/>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2" rIns="530875" bIns="-8881"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8" name="Freeform: Shape 7">
            <a:extLst>
              <a:ext uri="{FF2B5EF4-FFF2-40B4-BE49-F238E27FC236}">
                <a16:creationId xmlns:a16="http://schemas.microsoft.com/office/drawing/2014/main" id="{68B75E7A-DE82-E48B-618C-D372ED402FF0}"/>
              </a:ext>
            </a:extLst>
          </p:cNvPr>
          <p:cNvSpPr/>
          <p:nvPr/>
        </p:nvSpPr>
        <p:spPr>
          <a:xfrm>
            <a:off x="3896272" y="3275328"/>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vi-VN" sz="2500" b="1"/>
              <a:t>Các bước</a:t>
            </a:r>
            <a:r>
              <a:rPr lang="en-US" sz="2500" b="1"/>
              <a:t> </a:t>
            </a:r>
            <a:r>
              <a:rPr lang="vi-VN" sz="2500" b="1"/>
              <a:t>thiết kế kĩ thuật</a:t>
            </a:r>
            <a:endParaRPr lang="en-US" sz="2500" kern="1200"/>
          </a:p>
        </p:txBody>
      </p:sp>
      <p:sp>
        <p:nvSpPr>
          <p:cNvPr id="9" name="Freeform: Shape 8">
            <a:extLst>
              <a:ext uri="{FF2B5EF4-FFF2-40B4-BE49-F238E27FC236}">
                <a16:creationId xmlns:a16="http://schemas.microsoft.com/office/drawing/2014/main" id="{E46C758C-A703-CEB0-6298-706D4D46358F}"/>
              </a:ext>
            </a:extLst>
          </p:cNvPr>
          <p:cNvSpPr/>
          <p:nvPr/>
        </p:nvSpPr>
        <p:spPr>
          <a:xfrm rot="2142401">
            <a:off x="2907911" y="4765607"/>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1" rIns="530875" bIns="-8882"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0" name="Freeform: Shape 9">
            <a:extLst>
              <a:ext uri="{FF2B5EF4-FFF2-40B4-BE49-F238E27FC236}">
                <a16:creationId xmlns:a16="http://schemas.microsoft.com/office/drawing/2014/main" id="{E017B38D-544A-CBBC-F1F7-E4CE9E5DE7B9}"/>
              </a:ext>
            </a:extLst>
          </p:cNvPr>
          <p:cNvSpPr/>
          <p:nvPr/>
        </p:nvSpPr>
        <p:spPr>
          <a:xfrm>
            <a:off x="3896272" y="4548701"/>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066800">
              <a:lnSpc>
                <a:spcPct val="90000"/>
              </a:lnSpc>
              <a:spcBef>
                <a:spcPct val="0"/>
              </a:spcBef>
              <a:spcAft>
                <a:spcPct val="35000"/>
              </a:spcAft>
            </a:pPr>
            <a:r>
              <a:rPr lang="vi-VN" sz="2400" b="1"/>
              <a:t>Dự án: Thiết kế</a:t>
            </a:r>
            <a:r>
              <a:rPr lang="en-US" sz="2400" b="1"/>
              <a:t> </a:t>
            </a:r>
            <a:r>
              <a:rPr lang="vi-VN" sz="2400" b="1"/>
              <a:t>giá đọc sách</a:t>
            </a:r>
            <a:endParaRPr lang="en-US" sz="2400" kern="1200"/>
          </a:p>
        </p:txBody>
      </p:sp>
    </p:spTree>
    <p:custDataLst>
      <p:tags r:id="rId1"/>
    </p:custDataLst>
    <p:extLst>
      <p:ext uri="{BB962C8B-B14F-4D97-AF65-F5344CB8AC3E}">
        <p14:creationId xmlns:p14="http://schemas.microsoft.com/office/powerpoint/2010/main" val="9318454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4" name="Freeform: Shape 3">
            <a:extLst>
              <a:ext uri="{FF2B5EF4-FFF2-40B4-BE49-F238E27FC236}">
                <a16:creationId xmlns:a16="http://schemas.microsoft.com/office/drawing/2014/main" id="{2E6B9955-B355-2122-5762-3B9FDE26A369}"/>
              </a:ext>
            </a:extLst>
          </p:cNvPr>
          <p:cNvSpPr/>
          <p:nvPr/>
        </p:nvSpPr>
        <p:spPr>
          <a:xfrm>
            <a:off x="551543" y="3842675"/>
            <a:ext cx="2442219" cy="1813307"/>
          </a:xfrm>
          <a:custGeom>
            <a:avLst/>
            <a:gdLst>
              <a:gd name="connsiteX0" fmla="*/ 0 w 2214562"/>
              <a:gd name="connsiteY0" fmla="*/ 110728 h 1107281"/>
              <a:gd name="connsiteX1" fmla="*/ 110728 w 2214562"/>
              <a:gd name="connsiteY1" fmla="*/ 0 h 1107281"/>
              <a:gd name="connsiteX2" fmla="*/ 2103834 w 2214562"/>
              <a:gd name="connsiteY2" fmla="*/ 0 h 1107281"/>
              <a:gd name="connsiteX3" fmla="*/ 2214562 w 2214562"/>
              <a:gd name="connsiteY3" fmla="*/ 110728 h 1107281"/>
              <a:gd name="connsiteX4" fmla="*/ 2214562 w 2214562"/>
              <a:gd name="connsiteY4" fmla="*/ 996553 h 1107281"/>
              <a:gd name="connsiteX5" fmla="*/ 2103834 w 2214562"/>
              <a:gd name="connsiteY5" fmla="*/ 1107281 h 1107281"/>
              <a:gd name="connsiteX6" fmla="*/ 110728 w 2214562"/>
              <a:gd name="connsiteY6" fmla="*/ 1107281 h 1107281"/>
              <a:gd name="connsiteX7" fmla="*/ 0 w 2214562"/>
              <a:gd name="connsiteY7" fmla="*/ 996553 h 1107281"/>
              <a:gd name="connsiteX8" fmla="*/ 0 w 2214562"/>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4562" h="1107281">
                <a:moveTo>
                  <a:pt x="0" y="110728"/>
                </a:moveTo>
                <a:cubicBezTo>
                  <a:pt x="0" y="49575"/>
                  <a:pt x="49575" y="0"/>
                  <a:pt x="110728" y="0"/>
                </a:cubicBezTo>
                <a:lnTo>
                  <a:pt x="2103834" y="0"/>
                </a:lnTo>
                <a:cubicBezTo>
                  <a:pt x="2164987" y="0"/>
                  <a:pt x="2214562" y="49575"/>
                  <a:pt x="2214562" y="110728"/>
                </a:cubicBezTo>
                <a:lnTo>
                  <a:pt x="2214562" y="996553"/>
                </a:lnTo>
                <a:cubicBezTo>
                  <a:pt x="2214562" y="1057706"/>
                  <a:pt x="2164987" y="1107281"/>
                  <a:pt x="2103834"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7671" tIns="47671" rIns="47671" bIns="47671" numCol="1" spcCol="1270" anchor="ctr" anchorCtr="0">
            <a:noAutofit/>
          </a:bodyPr>
          <a:lstStyle/>
          <a:p>
            <a:pPr marL="0" lvl="0" indent="0" algn="ctr" defTabSz="1066800">
              <a:lnSpc>
                <a:spcPct val="90000"/>
              </a:lnSpc>
              <a:spcBef>
                <a:spcPct val="0"/>
              </a:spcBef>
              <a:spcAft>
                <a:spcPct val="35000"/>
              </a:spcAft>
              <a:buNone/>
            </a:pPr>
            <a:r>
              <a:rPr lang="en-US" sz="2400" b="1" i="0" kern="1200"/>
              <a:t>Khái quát chung về thiết kế kĩ thuật</a:t>
            </a:r>
          </a:p>
        </p:txBody>
      </p:sp>
      <p:sp>
        <p:nvSpPr>
          <p:cNvPr id="5" name="Freeform: Shape 4">
            <a:extLst>
              <a:ext uri="{FF2B5EF4-FFF2-40B4-BE49-F238E27FC236}">
                <a16:creationId xmlns:a16="http://schemas.microsoft.com/office/drawing/2014/main" id="{84BD3D92-0246-155C-01BE-0C1F6415F68D}"/>
              </a:ext>
            </a:extLst>
          </p:cNvPr>
          <p:cNvSpPr/>
          <p:nvPr/>
        </p:nvSpPr>
        <p:spPr>
          <a:xfrm rot="17692822">
            <a:off x="2400623" y="3492234"/>
            <a:ext cx="2105472" cy="36782"/>
          </a:xfrm>
          <a:custGeom>
            <a:avLst/>
            <a:gdLst>
              <a:gd name="connsiteX0" fmla="*/ 0 w 2105472"/>
              <a:gd name="connsiteY0" fmla="*/ 18391 h 36782"/>
              <a:gd name="connsiteX1" fmla="*/ 2105472 w 2105472"/>
              <a:gd name="connsiteY1" fmla="*/ 18391 h 36782"/>
            </a:gdLst>
            <a:ahLst/>
            <a:cxnLst>
              <a:cxn ang="0">
                <a:pos x="connsiteX0" y="connsiteY0"/>
              </a:cxn>
              <a:cxn ang="0">
                <a:pos x="connsiteX1" y="connsiteY1"/>
              </a:cxn>
            </a:cxnLst>
            <a:rect l="l" t="t" r="r" b="b"/>
            <a:pathLst>
              <a:path w="2105472" h="36782">
                <a:moveTo>
                  <a:pt x="0" y="18391"/>
                </a:moveTo>
                <a:lnTo>
                  <a:pt x="2105472"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1012799" tIns="-34247" rIns="1012799" bIns="-34245"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6" name="Freeform: Shape 5">
            <a:extLst>
              <a:ext uri="{FF2B5EF4-FFF2-40B4-BE49-F238E27FC236}">
                <a16:creationId xmlns:a16="http://schemas.microsoft.com/office/drawing/2014/main" id="{30AD3822-A3EC-C196-18C0-6D837F6643F9}"/>
              </a:ext>
            </a:extLst>
          </p:cNvPr>
          <p:cNvSpPr/>
          <p:nvPr/>
        </p:nvSpPr>
        <p:spPr>
          <a:xfrm>
            <a:off x="3896272" y="2001954"/>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en-US" sz="2500" b="1"/>
              <a:t>1. Mục đích của thiết kế kĩ thuật</a:t>
            </a:r>
            <a:endParaRPr lang="en-US" sz="2500" kern="1200"/>
          </a:p>
        </p:txBody>
      </p:sp>
      <p:sp>
        <p:nvSpPr>
          <p:cNvPr id="7" name="Freeform: Shape 6">
            <a:extLst>
              <a:ext uri="{FF2B5EF4-FFF2-40B4-BE49-F238E27FC236}">
                <a16:creationId xmlns:a16="http://schemas.microsoft.com/office/drawing/2014/main" id="{DA6ADDCE-4F7A-E80D-E86C-80FA4555C3A0}"/>
              </a:ext>
            </a:extLst>
          </p:cNvPr>
          <p:cNvSpPr/>
          <p:nvPr/>
        </p:nvSpPr>
        <p:spPr>
          <a:xfrm rot="19457599">
            <a:off x="2907911" y="4128921"/>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2" rIns="530875" bIns="-8881"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8" name="Freeform: Shape 7">
            <a:extLst>
              <a:ext uri="{FF2B5EF4-FFF2-40B4-BE49-F238E27FC236}">
                <a16:creationId xmlns:a16="http://schemas.microsoft.com/office/drawing/2014/main" id="{68B75E7A-DE82-E48B-618C-D372ED402FF0}"/>
              </a:ext>
            </a:extLst>
          </p:cNvPr>
          <p:cNvSpPr/>
          <p:nvPr/>
        </p:nvSpPr>
        <p:spPr>
          <a:xfrm>
            <a:off x="3896272" y="3275328"/>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vi-VN" sz="2500" b="1"/>
              <a:t>2. Vai trò của thiết kế kĩ thuật</a:t>
            </a:r>
            <a:endParaRPr lang="en-US" sz="2500" kern="1200"/>
          </a:p>
        </p:txBody>
      </p:sp>
      <p:sp>
        <p:nvSpPr>
          <p:cNvPr id="9" name="Freeform: Shape 8">
            <a:extLst>
              <a:ext uri="{FF2B5EF4-FFF2-40B4-BE49-F238E27FC236}">
                <a16:creationId xmlns:a16="http://schemas.microsoft.com/office/drawing/2014/main" id="{E46C758C-A703-CEB0-6298-706D4D46358F}"/>
              </a:ext>
            </a:extLst>
          </p:cNvPr>
          <p:cNvSpPr/>
          <p:nvPr/>
        </p:nvSpPr>
        <p:spPr>
          <a:xfrm rot="2142401">
            <a:off x="2907911" y="4765607"/>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1" rIns="530875" bIns="-8882"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0" name="Freeform: Shape 9">
            <a:extLst>
              <a:ext uri="{FF2B5EF4-FFF2-40B4-BE49-F238E27FC236}">
                <a16:creationId xmlns:a16="http://schemas.microsoft.com/office/drawing/2014/main" id="{E017B38D-544A-CBBC-F1F7-E4CE9E5DE7B9}"/>
              </a:ext>
            </a:extLst>
          </p:cNvPr>
          <p:cNvSpPr/>
          <p:nvPr/>
        </p:nvSpPr>
        <p:spPr>
          <a:xfrm>
            <a:off x="3896272" y="4548701"/>
            <a:ext cx="7533211"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066800">
              <a:lnSpc>
                <a:spcPct val="90000"/>
              </a:lnSpc>
              <a:spcBef>
                <a:spcPct val="0"/>
              </a:spcBef>
              <a:spcAft>
                <a:spcPct val="35000"/>
              </a:spcAft>
            </a:pPr>
            <a:r>
              <a:rPr lang="vi-VN" sz="2400" b="1"/>
              <a:t>3. Một số ngành nghề chính liên</a:t>
            </a:r>
            <a:r>
              <a:rPr lang="en-US" sz="2400" b="1"/>
              <a:t> </a:t>
            </a:r>
            <a:r>
              <a:rPr lang="vi-VN" sz="2400" b="1"/>
              <a:t>quan đến thiết kế</a:t>
            </a:r>
            <a:endParaRPr lang="en-US" sz="2400" kern="1200"/>
          </a:p>
        </p:txBody>
      </p:sp>
    </p:spTree>
    <p:custDataLst>
      <p:tags r:id="rId1"/>
    </p:custDataLst>
    <p:extLst>
      <p:ext uri="{BB962C8B-B14F-4D97-AF65-F5344CB8AC3E}">
        <p14:creationId xmlns:p14="http://schemas.microsoft.com/office/powerpoint/2010/main" val="9123413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4" name="Freeform: Shape 3">
            <a:extLst>
              <a:ext uri="{FF2B5EF4-FFF2-40B4-BE49-F238E27FC236}">
                <a16:creationId xmlns:a16="http://schemas.microsoft.com/office/drawing/2014/main" id="{2E6B9955-B355-2122-5762-3B9FDE26A369}"/>
              </a:ext>
            </a:extLst>
          </p:cNvPr>
          <p:cNvSpPr/>
          <p:nvPr/>
        </p:nvSpPr>
        <p:spPr>
          <a:xfrm>
            <a:off x="4470400" y="914419"/>
            <a:ext cx="5065486" cy="668697"/>
          </a:xfrm>
          <a:custGeom>
            <a:avLst/>
            <a:gdLst>
              <a:gd name="connsiteX0" fmla="*/ 0 w 2214562"/>
              <a:gd name="connsiteY0" fmla="*/ 110728 h 1107281"/>
              <a:gd name="connsiteX1" fmla="*/ 110728 w 2214562"/>
              <a:gd name="connsiteY1" fmla="*/ 0 h 1107281"/>
              <a:gd name="connsiteX2" fmla="*/ 2103834 w 2214562"/>
              <a:gd name="connsiteY2" fmla="*/ 0 h 1107281"/>
              <a:gd name="connsiteX3" fmla="*/ 2214562 w 2214562"/>
              <a:gd name="connsiteY3" fmla="*/ 110728 h 1107281"/>
              <a:gd name="connsiteX4" fmla="*/ 2214562 w 2214562"/>
              <a:gd name="connsiteY4" fmla="*/ 996553 h 1107281"/>
              <a:gd name="connsiteX5" fmla="*/ 2103834 w 2214562"/>
              <a:gd name="connsiteY5" fmla="*/ 1107281 h 1107281"/>
              <a:gd name="connsiteX6" fmla="*/ 110728 w 2214562"/>
              <a:gd name="connsiteY6" fmla="*/ 1107281 h 1107281"/>
              <a:gd name="connsiteX7" fmla="*/ 0 w 2214562"/>
              <a:gd name="connsiteY7" fmla="*/ 996553 h 1107281"/>
              <a:gd name="connsiteX8" fmla="*/ 0 w 2214562"/>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4562" h="1107281">
                <a:moveTo>
                  <a:pt x="0" y="110728"/>
                </a:moveTo>
                <a:cubicBezTo>
                  <a:pt x="0" y="49575"/>
                  <a:pt x="49575" y="0"/>
                  <a:pt x="110728" y="0"/>
                </a:cubicBezTo>
                <a:lnTo>
                  <a:pt x="2103834" y="0"/>
                </a:lnTo>
                <a:cubicBezTo>
                  <a:pt x="2164987" y="0"/>
                  <a:pt x="2214562" y="49575"/>
                  <a:pt x="2214562" y="110728"/>
                </a:cubicBezTo>
                <a:lnTo>
                  <a:pt x="2214562" y="996553"/>
                </a:lnTo>
                <a:cubicBezTo>
                  <a:pt x="2214562" y="1057706"/>
                  <a:pt x="2164987" y="1107281"/>
                  <a:pt x="2103834"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7671" tIns="47671" rIns="47671" bIns="47671" numCol="1" spcCol="1270" anchor="ctr" anchorCtr="0">
            <a:noAutofit/>
          </a:bodyPr>
          <a:lstStyle/>
          <a:p>
            <a:pPr marL="0" lvl="0" indent="0" algn="ctr" defTabSz="1066800">
              <a:lnSpc>
                <a:spcPct val="90000"/>
              </a:lnSpc>
              <a:spcBef>
                <a:spcPct val="0"/>
              </a:spcBef>
              <a:spcAft>
                <a:spcPct val="35000"/>
              </a:spcAft>
              <a:buNone/>
            </a:pPr>
            <a:r>
              <a:rPr lang="vi-VN" sz="2400" b="1" i="0" kern="1200"/>
              <a:t>Các bước thiết kế kĩ thuật</a:t>
            </a:r>
          </a:p>
        </p:txBody>
      </p:sp>
      <p:pic>
        <p:nvPicPr>
          <p:cNvPr id="2" name="Picture 1">
            <a:extLst>
              <a:ext uri="{FF2B5EF4-FFF2-40B4-BE49-F238E27FC236}">
                <a16:creationId xmlns:a16="http://schemas.microsoft.com/office/drawing/2014/main" id="{26096F7D-3B95-BD3D-D38A-E5457C5A5F27}"/>
              </a:ext>
            </a:extLst>
          </p:cNvPr>
          <p:cNvPicPr>
            <a:picLocks noChangeAspect="1"/>
          </p:cNvPicPr>
          <p:nvPr/>
        </p:nvPicPr>
        <p:blipFill>
          <a:blip r:embed="rId5"/>
          <a:stretch>
            <a:fillRect/>
          </a:stretch>
        </p:blipFill>
        <p:spPr>
          <a:xfrm>
            <a:off x="1436061" y="2044781"/>
            <a:ext cx="2123810" cy="4257143"/>
          </a:xfrm>
          <a:prstGeom prst="rect">
            <a:avLst/>
          </a:prstGeom>
        </p:spPr>
      </p:pic>
      <p:pic>
        <p:nvPicPr>
          <p:cNvPr id="3" name="Picture 2">
            <a:extLst>
              <a:ext uri="{FF2B5EF4-FFF2-40B4-BE49-F238E27FC236}">
                <a16:creationId xmlns:a16="http://schemas.microsoft.com/office/drawing/2014/main" id="{086B33AD-D193-9925-AD6B-770C857FC9EB}"/>
              </a:ext>
            </a:extLst>
          </p:cNvPr>
          <p:cNvPicPr>
            <a:picLocks noChangeAspect="1"/>
          </p:cNvPicPr>
          <p:nvPr/>
        </p:nvPicPr>
        <p:blipFill>
          <a:blip r:embed="rId6"/>
          <a:stretch>
            <a:fillRect/>
          </a:stretch>
        </p:blipFill>
        <p:spPr>
          <a:xfrm>
            <a:off x="3559871" y="2044781"/>
            <a:ext cx="2514286" cy="4257143"/>
          </a:xfrm>
          <a:prstGeom prst="rect">
            <a:avLst/>
          </a:prstGeom>
        </p:spPr>
      </p:pic>
      <p:pic>
        <p:nvPicPr>
          <p:cNvPr id="11" name="Picture 10">
            <a:extLst>
              <a:ext uri="{FF2B5EF4-FFF2-40B4-BE49-F238E27FC236}">
                <a16:creationId xmlns:a16="http://schemas.microsoft.com/office/drawing/2014/main" id="{55D9BA0B-17A8-9C18-136C-F82AB4CA8130}"/>
              </a:ext>
            </a:extLst>
          </p:cNvPr>
          <p:cNvPicPr>
            <a:picLocks noChangeAspect="1"/>
          </p:cNvPicPr>
          <p:nvPr/>
        </p:nvPicPr>
        <p:blipFill>
          <a:blip r:embed="rId7"/>
          <a:stretch>
            <a:fillRect/>
          </a:stretch>
        </p:blipFill>
        <p:spPr>
          <a:xfrm>
            <a:off x="6074157" y="2044781"/>
            <a:ext cx="2580952" cy="4257143"/>
          </a:xfrm>
          <a:prstGeom prst="rect">
            <a:avLst/>
          </a:prstGeom>
        </p:spPr>
      </p:pic>
      <p:pic>
        <p:nvPicPr>
          <p:cNvPr id="12" name="Picture 11">
            <a:extLst>
              <a:ext uri="{FF2B5EF4-FFF2-40B4-BE49-F238E27FC236}">
                <a16:creationId xmlns:a16="http://schemas.microsoft.com/office/drawing/2014/main" id="{FD68D750-85AE-9E07-5E2A-1C118868C219}"/>
              </a:ext>
            </a:extLst>
          </p:cNvPr>
          <p:cNvPicPr>
            <a:picLocks noChangeAspect="1"/>
          </p:cNvPicPr>
          <p:nvPr/>
        </p:nvPicPr>
        <p:blipFill>
          <a:blip r:embed="rId8"/>
          <a:stretch>
            <a:fillRect/>
          </a:stretch>
        </p:blipFill>
        <p:spPr>
          <a:xfrm>
            <a:off x="8655109" y="2044781"/>
            <a:ext cx="2761905" cy="4257143"/>
          </a:xfrm>
          <a:prstGeom prst="rect">
            <a:avLst/>
          </a:prstGeom>
        </p:spPr>
      </p:pic>
      <p:sp>
        <p:nvSpPr>
          <p:cNvPr id="13" name="TextBox 12">
            <a:extLst>
              <a:ext uri="{FF2B5EF4-FFF2-40B4-BE49-F238E27FC236}">
                <a16:creationId xmlns:a16="http://schemas.microsoft.com/office/drawing/2014/main" id="{217E0AAD-2B0B-69E7-F9C7-6119B35F5B72}"/>
              </a:ext>
            </a:extLst>
          </p:cNvPr>
          <p:cNvSpPr txBox="1"/>
          <p:nvPr/>
        </p:nvSpPr>
        <p:spPr>
          <a:xfrm>
            <a:off x="2648857" y="6301924"/>
            <a:ext cx="8107082" cy="461665"/>
          </a:xfrm>
          <a:prstGeom prst="rect">
            <a:avLst/>
          </a:prstGeom>
          <a:noFill/>
        </p:spPr>
        <p:txBody>
          <a:bodyPr wrap="square">
            <a:spAutoFit/>
          </a:bodyPr>
          <a:lstStyle/>
          <a:p>
            <a:r>
              <a:rPr lang="vi-VN" sz="2400"/>
              <a:t>Hình 17.2. Các bước cơ bản trong thiết kế kĩ thuật</a:t>
            </a:r>
            <a:endParaRPr lang="en-US" sz="2400"/>
          </a:p>
        </p:txBody>
      </p:sp>
    </p:spTree>
    <p:custDataLst>
      <p:tags r:id="rId1"/>
    </p:custDataLst>
    <p:extLst>
      <p:ext uri="{BB962C8B-B14F-4D97-AF65-F5344CB8AC3E}">
        <p14:creationId xmlns:p14="http://schemas.microsoft.com/office/powerpoint/2010/main" val="42924201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4" name="Freeform: Shape 3">
            <a:extLst>
              <a:ext uri="{FF2B5EF4-FFF2-40B4-BE49-F238E27FC236}">
                <a16:creationId xmlns:a16="http://schemas.microsoft.com/office/drawing/2014/main" id="{2E6B9955-B355-2122-5762-3B9FDE26A369}"/>
              </a:ext>
            </a:extLst>
          </p:cNvPr>
          <p:cNvSpPr/>
          <p:nvPr/>
        </p:nvSpPr>
        <p:spPr>
          <a:xfrm>
            <a:off x="551543" y="3376404"/>
            <a:ext cx="2442219" cy="1813307"/>
          </a:xfrm>
          <a:custGeom>
            <a:avLst/>
            <a:gdLst>
              <a:gd name="connsiteX0" fmla="*/ 0 w 2214562"/>
              <a:gd name="connsiteY0" fmla="*/ 110728 h 1107281"/>
              <a:gd name="connsiteX1" fmla="*/ 110728 w 2214562"/>
              <a:gd name="connsiteY1" fmla="*/ 0 h 1107281"/>
              <a:gd name="connsiteX2" fmla="*/ 2103834 w 2214562"/>
              <a:gd name="connsiteY2" fmla="*/ 0 h 1107281"/>
              <a:gd name="connsiteX3" fmla="*/ 2214562 w 2214562"/>
              <a:gd name="connsiteY3" fmla="*/ 110728 h 1107281"/>
              <a:gd name="connsiteX4" fmla="*/ 2214562 w 2214562"/>
              <a:gd name="connsiteY4" fmla="*/ 996553 h 1107281"/>
              <a:gd name="connsiteX5" fmla="*/ 2103834 w 2214562"/>
              <a:gd name="connsiteY5" fmla="*/ 1107281 h 1107281"/>
              <a:gd name="connsiteX6" fmla="*/ 110728 w 2214562"/>
              <a:gd name="connsiteY6" fmla="*/ 1107281 h 1107281"/>
              <a:gd name="connsiteX7" fmla="*/ 0 w 2214562"/>
              <a:gd name="connsiteY7" fmla="*/ 996553 h 1107281"/>
              <a:gd name="connsiteX8" fmla="*/ 0 w 2214562"/>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4562" h="1107281">
                <a:moveTo>
                  <a:pt x="0" y="110728"/>
                </a:moveTo>
                <a:cubicBezTo>
                  <a:pt x="0" y="49575"/>
                  <a:pt x="49575" y="0"/>
                  <a:pt x="110728" y="0"/>
                </a:cubicBezTo>
                <a:lnTo>
                  <a:pt x="2103834" y="0"/>
                </a:lnTo>
                <a:cubicBezTo>
                  <a:pt x="2164987" y="0"/>
                  <a:pt x="2214562" y="49575"/>
                  <a:pt x="2214562" y="110728"/>
                </a:cubicBezTo>
                <a:lnTo>
                  <a:pt x="2214562" y="996553"/>
                </a:lnTo>
                <a:cubicBezTo>
                  <a:pt x="2214562" y="1057706"/>
                  <a:pt x="2164987" y="1107281"/>
                  <a:pt x="2103834"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7671" tIns="47671" rIns="47671" bIns="47671" numCol="1" spcCol="1270" anchor="ctr" anchorCtr="0">
            <a:noAutofit/>
          </a:bodyPr>
          <a:lstStyle/>
          <a:p>
            <a:pPr marL="0" lvl="0" indent="0" algn="ctr" defTabSz="1066800">
              <a:lnSpc>
                <a:spcPct val="90000"/>
              </a:lnSpc>
              <a:spcBef>
                <a:spcPct val="0"/>
              </a:spcBef>
              <a:spcAft>
                <a:spcPct val="35000"/>
              </a:spcAft>
              <a:buNone/>
            </a:pPr>
            <a:r>
              <a:rPr lang="en-US" sz="2400" b="1" i="0" kern="1200"/>
              <a:t>Dự án: Thiết kế giá đọc sách</a:t>
            </a:r>
          </a:p>
        </p:txBody>
      </p:sp>
      <p:sp>
        <p:nvSpPr>
          <p:cNvPr id="5" name="Freeform: Shape 4">
            <a:extLst>
              <a:ext uri="{FF2B5EF4-FFF2-40B4-BE49-F238E27FC236}">
                <a16:creationId xmlns:a16="http://schemas.microsoft.com/office/drawing/2014/main" id="{84BD3D92-0246-155C-01BE-0C1F6415F68D}"/>
              </a:ext>
            </a:extLst>
          </p:cNvPr>
          <p:cNvSpPr/>
          <p:nvPr/>
        </p:nvSpPr>
        <p:spPr>
          <a:xfrm rot="17692822">
            <a:off x="2400623" y="3025963"/>
            <a:ext cx="2105472" cy="36782"/>
          </a:xfrm>
          <a:custGeom>
            <a:avLst/>
            <a:gdLst>
              <a:gd name="connsiteX0" fmla="*/ 0 w 2105472"/>
              <a:gd name="connsiteY0" fmla="*/ 18391 h 36782"/>
              <a:gd name="connsiteX1" fmla="*/ 2105472 w 2105472"/>
              <a:gd name="connsiteY1" fmla="*/ 18391 h 36782"/>
            </a:gdLst>
            <a:ahLst/>
            <a:cxnLst>
              <a:cxn ang="0">
                <a:pos x="connsiteX0" y="connsiteY0"/>
              </a:cxn>
              <a:cxn ang="0">
                <a:pos x="connsiteX1" y="connsiteY1"/>
              </a:cxn>
            </a:cxnLst>
            <a:rect l="l" t="t" r="r" b="b"/>
            <a:pathLst>
              <a:path w="2105472" h="36782">
                <a:moveTo>
                  <a:pt x="0" y="18391"/>
                </a:moveTo>
                <a:lnTo>
                  <a:pt x="2105472"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1012799" tIns="-34247" rIns="1012799" bIns="-34245"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6" name="Freeform: Shape 5">
            <a:extLst>
              <a:ext uri="{FF2B5EF4-FFF2-40B4-BE49-F238E27FC236}">
                <a16:creationId xmlns:a16="http://schemas.microsoft.com/office/drawing/2014/main" id="{30AD3822-A3EC-C196-18C0-6D837F6643F9}"/>
              </a:ext>
            </a:extLst>
          </p:cNvPr>
          <p:cNvSpPr/>
          <p:nvPr/>
        </p:nvSpPr>
        <p:spPr>
          <a:xfrm>
            <a:off x="3896273" y="1535683"/>
            <a:ext cx="4382774"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en-US" sz="2500" b="1"/>
              <a:t>1. Giới thiệu</a:t>
            </a:r>
            <a:endParaRPr lang="en-US" sz="2500" kern="1200"/>
          </a:p>
        </p:txBody>
      </p:sp>
      <p:sp>
        <p:nvSpPr>
          <p:cNvPr id="7" name="Freeform: Shape 6">
            <a:extLst>
              <a:ext uri="{FF2B5EF4-FFF2-40B4-BE49-F238E27FC236}">
                <a16:creationId xmlns:a16="http://schemas.microsoft.com/office/drawing/2014/main" id="{DA6ADDCE-4F7A-E80D-E86C-80FA4555C3A0}"/>
              </a:ext>
            </a:extLst>
          </p:cNvPr>
          <p:cNvSpPr/>
          <p:nvPr/>
        </p:nvSpPr>
        <p:spPr>
          <a:xfrm rot="19457599">
            <a:off x="2907911" y="3662650"/>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2" rIns="530875" bIns="-8881"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8" name="Freeform: Shape 7">
            <a:extLst>
              <a:ext uri="{FF2B5EF4-FFF2-40B4-BE49-F238E27FC236}">
                <a16:creationId xmlns:a16="http://schemas.microsoft.com/office/drawing/2014/main" id="{68B75E7A-DE82-E48B-618C-D372ED402FF0}"/>
              </a:ext>
            </a:extLst>
          </p:cNvPr>
          <p:cNvSpPr/>
          <p:nvPr/>
        </p:nvSpPr>
        <p:spPr>
          <a:xfrm>
            <a:off x="3896273" y="2809057"/>
            <a:ext cx="4382774"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111250">
              <a:lnSpc>
                <a:spcPct val="90000"/>
              </a:lnSpc>
              <a:spcBef>
                <a:spcPct val="0"/>
              </a:spcBef>
              <a:spcAft>
                <a:spcPct val="35000"/>
              </a:spcAft>
            </a:pPr>
            <a:r>
              <a:rPr lang="vi-VN" sz="2500" b="1"/>
              <a:t>2. Nhiệm vụ</a:t>
            </a:r>
          </a:p>
        </p:txBody>
      </p:sp>
      <p:sp>
        <p:nvSpPr>
          <p:cNvPr id="9" name="Freeform: Shape 8">
            <a:extLst>
              <a:ext uri="{FF2B5EF4-FFF2-40B4-BE49-F238E27FC236}">
                <a16:creationId xmlns:a16="http://schemas.microsoft.com/office/drawing/2014/main" id="{E46C758C-A703-CEB0-6298-706D4D46358F}"/>
              </a:ext>
            </a:extLst>
          </p:cNvPr>
          <p:cNvSpPr/>
          <p:nvPr/>
        </p:nvSpPr>
        <p:spPr>
          <a:xfrm rot="2142401">
            <a:off x="2907911" y="4299336"/>
            <a:ext cx="1090896" cy="36782"/>
          </a:xfrm>
          <a:custGeom>
            <a:avLst/>
            <a:gdLst>
              <a:gd name="connsiteX0" fmla="*/ 0 w 1090896"/>
              <a:gd name="connsiteY0" fmla="*/ 18391 h 36782"/>
              <a:gd name="connsiteX1" fmla="*/ 1090896 w 1090896"/>
              <a:gd name="connsiteY1" fmla="*/ 18391 h 36782"/>
            </a:gdLst>
            <a:ahLst/>
            <a:cxnLst>
              <a:cxn ang="0">
                <a:pos x="connsiteX0" y="connsiteY0"/>
              </a:cxn>
              <a:cxn ang="0">
                <a:pos x="connsiteX1" y="connsiteY1"/>
              </a:cxn>
            </a:cxnLst>
            <a:rect l="l" t="t" r="r" b="b"/>
            <a:pathLst>
              <a:path w="1090896" h="36782">
                <a:moveTo>
                  <a:pt x="0" y="18391"/>
                </a:moveTo>
                <a:lnTo>
                  <a:pt x="1090896" y="18391"/>
                </a:lnTo>
              </a:path>
            </a:pathLst>
          </a:custGeom>
          <a:noFill/>
          <a:ln w="28575"/>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530876" tIns="-8881" rIns="530875" bIns="-8882"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0" name="Freeform: Shape 9">
            <a:extLst>
              <a:ext uri="{FF2B5EF4-FFF2-40B4-BE49-F238E27FC236}">
                <a16:creationId xmlns:a16="http://schemas.microsoft.com/office/drawing/2014/main" id="{E017B38D-544A-CBBC-F1F7-E4CE9E5DE7B9}"/>
              </a:ext>
            </a:extLst>
          </p:cNvPr>
          <p:cNvSpPr/>
          <p:nvPr/>
        </p:nvSpPr>
        <p:spPr>
          <a:xfrm>
            <a:off x="3896273" y="4082430"/>
            <a:ext cx="4382774"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066800">
              <a:lnSpc>
                <a:spcPct val="90000"/>
              </a:lnSpc>
              <a:spcBef>
                <a:spcPct val="0"/>
              </a:spcBef>
              <a:spcAft>
                <a:spcPct val="35000"/>
              </a:spcAft>
            </a:pPr>
            <a:r>
              <a:rPr lang="vi-VN" sz="2400" b="1"/>
              <a:t>3. Tiến trình thực hiện</a:t>
            </a:r>
          </a:p>
        </p:txBody>
      </p:sp>
      <p:sp>
        <p:nvSpPr>
          <p:cNvPr id="3" name="Freeform: Shape 2">
            <a:extLst>
              <a:ext uri="{FF2B5EF4-FFF2-40B4-BE49-F238E27FC236}">
                <a16:creationId xmlns:a16="http://schemas.microsoft.com/office/drawing/2014/main" id="{08E9A743-7F59-6A3A-2353-4C9B2860DBF3}"/>
              </a:ext>
            </a:extLst>
          </p:cNvPr>
          <p:cNvSpPr/>
          <p:nvPr/>
        </p:nvSpPr>
        <p:spPr>
          <a:xfrm>
            <a:off x="3896273" y="5355803"/>
            <a:ext cx="4382774" cy="1107281"/>
          </a:xfrm>
          <a:custGeom>
            <a:avLst/>
            <a:gdLst>
              <a:gd name="connsiteX0" fmla="*/ 0 w 7533211"/>
              <a:gd name="connsiteY0" fmla="*/ 110728 h 1107281"/>
              <a:gd name="connsiteX1" fmla="*/ 110728 w 7533211"/>
              <a:gd name="connsiteY1" fmla="*/ 0 h 1107281"/>
              <a:gd name="connsiteX2" fmla="*/ 7422483 w 7533211"/>
              <a:gd name="connsiteY2" fmla="*/ 0 h 1107281"/>
              <a:gd name="connsiteX3" fmla="*/ 7533211 w 7533211"/>
              <a:gd name="connsiteY3" fmla="*/ 110728 h 1107281"/>
              <a:gd name="connsiteX4" fmla="*/ 7533211 w 7533211"/>
              <a:gd name="connsiteY4" fmla="*/ 996553 h 1107281"/>
              <a:gd name="connsiteX5" fmla="*/ 7422483 w 7533211"/>
              <a:gd name="connsiteY5" fmla="*/ 1107281 h 1107281"/>
              <a:gd name="connsiteX6" fmla="*/ 110728 w 7533211"/>
              <a:gd name="connsiteY6" fmla="*/ 1107281 h 1107281"/>
              <a:gd name="connsiteX7" fmla="*/ 0 w 7533211"/>
              <a:gd name="connsiteY7" fmla="*/ 996553 h 1107281"/>
              <a:gd name="connsiteX8" fmla="*/ 0 w 7533211"/>
              <a:gd name="connsiteY8" fmla="*/ 110728 h 110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3211" h="1107281">
                <a:moveTo>
                  <a:pt x="0" y="110728"/>
                </a:moveTo>
                <a:cubicBezTo>
                  <a:pt x="0" y="49575"/>
                  <a:pt x="49575" y="0"/>
                  <a:pt x="110728" y="0"/>
                </a:cubicBezTo>
                <a:lnTo>
                  <a:pt x="7422483" y="0"/>
                </a:lnTo>
                <a:cubicBezTo>
                  <a:pt x="7483636" y="0"/>
                  <a:pt x="7533211" y="49575"/>
                  <a:pt x="7533211" y="110728"/>
                </a:cubicBezTo>
                <a:lnTo>
                  <a:pt x="7533211" y="996553"/>
                </a:lnTo>
                <a:cubicBezTo>
                  <a:pt x="7533211" y="1057706"/>
                  <a:pt x="7483636" y="1107281"/>
                  <a:pt x="7422483" y="1107281"/>
                </a:cubicBezTo>
                <a:lnTo>
                  <a:pt x="110728" y="1107281"/>
                </a:lnTo>
                <a:cubicBezTo>
                  <a:pt x="49575" y="1107281"/>
                  <a:pt x="0" y="1057706"/>
                  <a:pt x="0" y="996553"/>
                </a:cubicBezTo>
                <a:lnTo>
                  <a:pt x="0" y="1107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12431" tIns="47671" rIns="212431" bIns="47671" numCol="1" spcCol="1270" anchor="ctr" anchorCtr="0">
            <a:noAutofit/>
          </a:bodyPr>
          <a:lstStyle/>
          <a:p>
            <a:pPr lvl="0" defTabSz="1066800">
              <a:lnSpc>
                <a:spcPct val="90000"/>
              </a:lnSpc>
              <a:spcBef>
                <a:spcPct val="0"/>
              </a:spcBef>
              <a:spcAft>
                <a:spcPct val="35000"/>
              </a:spcAft>
            </a:pPr>
            <a:r>
              <a:rPr lang="vi-VN" sz="2400" b="1"/>
              <a:t>4. Báo cáo và đánh giá</a:t>
            </a:r>
          </a:p>
        </p:txBody>
      </p:sp>
      <p:cxnSp>
        <p:nvCxnSpPr>
          <p:cNvPr id="13" name="Straight Connector 12">
            <a:extLst>
              <a:ext uri="{FF2B5EF4-FFF2-40B4-BE49-F238E27FC236}">
                <a16:creationId xmlns:a16="http://schemas.microsoft.com/office/drawing/2014/main" id="{5F106D43-52C3-8B6F-9A60-CBF10204A0C1}"/>
              </a:ext>
            </a:extLst>
          </p:cNvPr>
          <p:cNvCxnSpPr>
            <a:stCxn id="9" idx="0"/>
          </p:cNvCxnSpPr>
          <p:nvPr/>
        </p:nvCxnSpPr>
        <p:spPr>
          <a:xfrm>
            <a:off x="3010447" y="3999384"/>
            <a:ext cx="896558" cy="1973245"/>
          </a:xfrm>
          <a:prstGeom prst="line">
            <a:avLst/>
          </a:prstGeom>
          <a:ln w="28575">
            <a:solidFill>
              <a:srgbClr val="BD6225"/>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8C9EB9A-AC09-206A-D4B2-6BACD9F74961}"/>
              </a:ext>
            </a:extLst>
          </p:cNvPr>
          <p:cNvPicPr>
            <a:picLocks noChangeAspect="1"/>
          </p:cNvPicPr>
          <p:nvPr/>
        </p:nvPicPr>
        <p:blipFill>
          <a:blip r:embed="rId5"/>
          <a:stretch>
            <a:fillRect/>
          </a:stretch>
        </p:blipFill>
        <p:spPr>
          <a:xfrm>
            <a:off x="8501687" y="2470553"/>
            <a:ext cx="3487532" cy="3625008"/>
          </a:xfrm>
          <a:prstGeom prst="rect">
            <a:avLst/>
          </a:prstGeom>
        </p:spPr>
      </p:pic>
    </p:spTree>
    <p:custDataLst>
      <p:tags r:id="rId1"/>
    </p:custDataLst>
    <p:extLst>
      <p:ext uri="{BB962C8B-B14F-4D97-AF65-F5344CB8AC3E}">
        <p14:creationId xmlns:p14="http://schemas.microsoft.com/office/powerpoint/2010/main" val="24357639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8068343E-B687-0381-DB9D-4F05BF4B2E0E}"/>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extLst>
      <p:ext uri="{BB962C8B-B14F-4D97-AF65-F5344CB8AC3E}">
        <p14:creationId xmlns:p14="http://schemas.microsoft.com/office/powerpoint/2010/main" val="116350405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675843"/>
          </a:xfrm>
          <a:prstGeom prst="rect">
            <a:avLst/>
          </a:prstGeom>
          <a:noFill/>
        </p:spPr>
        <p:txBody>
          <a:bodyPr wrap="square">
            <a:spAutoFit/>
          </a:bodyPr>
          <a:lstStyle/>
          <a:p>
            <a:pPr algn="just">
              <a:lnSpc>
                <a:spcPct val="150000"/>
              </a:lnSpc>
            </a:pPr>
            <a:r>
              <a:rPr lang="vi-VN" sz="2400" b="1"/>
              <a:t>Câu 1.</a:t>
            </a:r>
            <a:r>
              <a:rPr lang="vi-VN" sz="2400"/>
              <a:t> Thiết kế kĩ thuật có vai trò như thế nào đối với sản xuất và đời sống? Quá trình</a:t>
            </a:r>
            <a:r>
              <a:rPr lang="en-US" sz="2400"/>
              <a:t> </a:t>
            </a:r>
            <a:r>
              <a:rPr lang="vi-VN" sz="2400"/>
              <a:t>chế tạo, thi công và lắp ráp sản phẩm cần dựa vào loại bản vẽ kĩ thuật nào? Cho ví dụ</a:t>
            </a:r>
            <a:r>
              <a:rPr lang="en-US" sz="2400"/>
              <a:t> </a:t>
            </a:r>
            <a:r>
              <a:rPr lang="vi-VN" sz="2400"/>
              <a:t>minh hoạ.</a:t>
            </a:r>
            <a:endParaRPr lang="en-US" sz="2400"/>
          </a:p>
        </p:txBody>
      </p:sp>
    </p:spTree>
    <p:custDataLst>
      <p:tags r:id="rId1"/>
    </p:custDataLst>
    <p:extLst>
      <p:ext uri="{BB962C8B-B14F-4D97-AF65-F5344CB8AC3E}">
        <p14:creationId xmlns:p14="http://schemas.microsoft.com/office/powerpoint/2010/main" val="22219220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573234"/>
          </a:xfrm>
          <a:prstGeom prst="rect">
            <a:avLst/>
          </a:prstGeom>
          <a:noFill/>
        </p:spPr>
        <p:txBody>
          <a:bodyPr wrap="square">
            <a:spAutoFit/>
          </a:bodyPr>
          <a:lstStyle/>
          <a:p>
            <a:pPr algn="just">
              <a:lnSpc>
                <a:spcPct val="150000"/>
              </a:lnSpc>
            </a:pPr>
            <a:r>
              <a:rPr lang="en-US" sz="2400" b="1"/>
              <a:t>Hướng dẫn:</a:t>
            </a:r>
            <a:endParaRPr lang="en-US" sz="2400"/>
          </a:p>
        </p:txBody>
      </p:sp>
      <p:sp>
        <p:nvSpPr>
          <p:cNvPr id="4" name="TextBox 3">
            <a:extLst>
              <a:ext uri="{FF2B5EF4-FFF2-40B4-BE49-F238E27FC236}">
                <a16:creationId xmlns:a16="http://schemas.microsoft.com/office/drawing/2014/main" id="{73720CA0-9234-F7FF-5411-9827408AF900}"/>
              </a:ext>
            </a:extLst>
          </p:cNvPr>
          <p:cNvSpPr txBox="1"/>
          <p:nvPr/>
        </p:nvSpPr>
        <p:spPr>
          <a:xfrm>
            <a:off x="653142" y="2323292"/>
            <a:ext cx="10987316" cy="4445832"/>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a:t>Trong phát triển sản phẩm, thiết kế giúp tạo ra các sản phẩm mới hoặc phát triển sản phẩm mới đáp ứng yêu cầu ngày càng cao.</a:t>
            </a:r>
          </a:p>
          <a:p>
            <a:pPr marL="342900" indent="-342900" algn="just">
              <a:lnSpc>
                <a:spcPct val="150000"/>
              </a:lnSpc>
              <a:buFont typeface="Arial" panose="020B0604020202020204" pitchFamily="34" charset="0"/>
              <a:buChar char="•"/>
            </a:pPr>
            <a:r>
              <a:rPr lang="vi-VN" sz="2400"/>
              <a:t>Trong phát triển công nghệ, thiết kế thúc đẩy công nghệ phát triển, tạo ra công nghệ mới có nhiều tính năng mới tốt hơn công nghệ trước đó.</a:t>
            </a:r>
          </a:p>
          <a:p>
            <a:pPr marL="342900" indent="-342900" algn="just">
              <a:lnSpc>
                <a:spcPct val="150000"/>
              </a:lnSpc>
              <a:buFont typeface="Arial" panose="020B0604020202020204" pitchFamily="34" charset="0"/>
              <a:buChar char="•"/>
            </a:pPr>
            <a:r>
              <a:rPr lang="vi-VN" sz="2400"/>
              <a:t>Quá trình chế tạo, thi công và lắp ráp sản phẩm cần dựa vào bản vẽ chi tiết, bản vẽ lắp. Ví dụ, chế tạo tay nắm cửa cần dựa vào bản vẽ lắp tay nắm cửa (Hình 4.7 trang 24 SGK).</a:t>
            </a:r>
            <a:endParaRPr lang="en-US" sz="2400"/>
          </a:p>
        </p:txBody>
      </p:sp>
    </p:spTree>
    <p:custDataLst>
      <p:tags r:id="rId1"/>
    </p:custDataLst>
    <p:extLst>
      <p:ext uri="{BB962C8B-B14F-4D97-AF65-F5344CB8AC3E}">
        <p14:creationId xmlns:p14="http://schemas.microsoft.com/office/powerpoint/2010/main" val="11903734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573234"/>
          </a:xfrm>
          <a:prstGeom prst="rect">
            <a:avLst/>
          </a:prstGeom>
          <a:noFill/>
        </p:spPr>
        <p:txBody>
          <a:bodyPr wrap="square">
            <a:spAutoFit/>
          </a:bodyPr>
          <a:lstStyle/>
          <a:p>
            <a:pPr algn="just">
              <a:lnSpc>
                <a:spcPct val="150000"/>
              </a:lnSpc>
            </a:pPr>
            <a:r>
              <a:rPr lang="en-US" sz="2400" b="1"/>
              <a:t>Hướng dẫn:</a:t>
            </a:r>
            <a:endParaRPr lang="en-US" sz="2400"/>
          </a:p>
        </p:txBody>
      </p:sp>
      <p:pic>
        <p:nvPicPr>
          <p:cNvPr id="2" name="Picture 1">
            <a:extLst>
              <a:ext uri="{FF2B5EF4-FFF2-40B4-BE49-F238E27FC236}">
                <a16:creationId xmlns:a16="http://schemas.microsoft.com/office/drawing/2014/main" id="{4F03DEE5-566E-6E59-FCDA-627610235503}"/>
              </a:ext>
            </a:extLst>
          </p:cNvPr>
          <p:cNvPicPr>
            <a:picLocks noChangeAspect="1"/>
          </p:cNvPicPr>
          <p:nvPr/>
        </p:nvPicPr>
        <p:blipFill rotWithShape="1">
          <a:blip r:embed="rId5"/>
          <a:srcRect b="6839"/>
          <a:stretch/>
        </p:blipFill>
        <p:spPr>
          <a:xfrm>
            <a:off x="4733853" y="1590878"/>
            <a:ext cx="7279334" cy="5267122"/>
          </a:xfrm>
          <a:prstGeom prst="rect">
            <a:avLst/>
          </a:prstGeom>
        </p:spPr>
      </p:pic>
      <p:sp>
        <p:nvSpPr>
          <p:cNvPr id="8" name="TextBox 7">
            <a:extLst>
              <a:ext uri="{FF2B5EF4-FFF2-40B4-BE49-F238E27FC236}">
                <a16:creationId xmlns:a16="http://schemas.microsoft.com/office/drawing/2014/main" id="{AAAA1085-0E5C-A3A1-73CA-E2089E7D3200}"/>
              </a:ext>
            </a:extLst>
          </p:cNvPr>
          <p:cNvSpPr txBox="1"/>
          <p:nvPr/>
        </p:nvSpPr>
        <p:spPr>
          <a:xfrm>
            <a:off x="769257" y="6049220"/>
            <a:ext cx="6096000" cy="369332"/>
          </a:xfrm>
          <a:prstGeom prst="rect">
            <a:avLst/>
          </a:prstGeom>
          <a:noFill/>
        </p:spPr>
        <p:txBody>
          <a:bodyPr wrap="square">
            <a:spAutoFit/>
          </a:bodyPr>
          <a:lstStyle/>
          <a:p>
            <a:r>
              <a:rPr lang="en-US"/>
              <a:t>Hình 4.7. Bản vẽ lắp tay nắm cửa</a:t>
            </a:r>
          </a:p>
        </p:txBody>
      </p:sp>
    </p:spTree>
    <p:custDataLst>
      <p:tags r:id="rId1"/>
    </p:custDataLst>
    <p:extLst>
      <p:ext uri="{BB962C8B-B14F-4D97-AF65-F5344CB8AC3E}">
        <p14:creationId xmlns:p14="http://schemas.microsoft.com/office/powerpoint/2010/main" val="16283229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121846"/>
          </a:xfrm>
          <a:prstGeom prst="rect">
            <a:avLst/>
          </a:prstGeom>
          <a:noFill/>
        </p:spPr>
        <p:txBody>
          <a:bodyPr wrap="square">
            <a:spAutoFit/>
          </a:bodyPr>
          <a:lstStyle/>
          <a:p>
            <a:pPr algn="just">
              <a:lnSpc>
                <a:spcPct val="150000"/>
              </a:lnSpc>
            </a:pPr>
            <a:r>
              <a:rPr lang="en-US" sz="2400" b="1"/>
              <a:t>Câu 2. </a:t>
            </a:r>
            <a:r>
              <a:rPr lang="en-US" sz="2400"/>
              <a:t>Hãy kể tên một số ngành nghề liên quan đến thiết kế. Lấy ví dụ minh hoạ về một số sản phẩm thiết kế của ngành nghề đó.</a:t>
            </a:r>
          </a:p>
        </p:txBody>
      </p:sp>
      <p:graphicFrame>
        <p:nvGraphicFramePr>
          <p:cNvPr id="4" name="Table 3">
            <a:extLst>
              <a:ext uri="{FF2B5EF4-FFF2-40B4-BE49-F238E27FC236}">
                <a16:creationId xmlns:a16="http://schemas.microsoft.com/office/drawing/2014/main" id="{FFCA9A40-2783-F1F3-83C8-D61809098449}"/>
              </a:ext>
            </a:extLst>
          </p:cNvPr>
          <p:cNvGraphicFramePr>
            <a:graphicFrameLocks noGrp="1"/>
          </p:cNvGraphicFramePr>
          <p:nvPr>
            <p:extLst>
              <p:ext uri="{D42A27DB-BD31-4B8C-83A1-F6EECF244321}">
                <p14:modId xmlns:p14="http://schemas.microsoft.com/office/powerpoint/2010/main" val="901990457"/>
              </p:ext>
            </p:extLst>
          </p:nvPr>
        </p:nvGraphicFramePr>
        <p:xfrm>
          <a:off x="798286" y="2712724"/>
          <a:ext cx="10987316" cy="2228469"/>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2869890776"/>
                    </a:ext>
                  </a:extLst>
                </a:gridCol>
                <a:gridCol w="5594355">
                  <a:extLst>
                    <a:ext uri="{9D8B030D-6E8A-4147-A177-3AD203B41FA5}">
                      <a16:colId xmlns:a16="http://schemas.microsoft.com/office/drawing/2014/main" val="1411651139"/>
                    </a:ext>
                  </a:extLst>
                </a:gridCol>
                <a:gridCol w="4383316">
                  <a:extLst>
                    <a:ext uri="{9D8B030D-6E8A-4147-A177-3AD203B41FA5}">
                      <a16:colId xmlns:a16="http://schemas.microsoft.com/office/drawing/2014/main" val="3064131257"/>
                    </a:ext>
                  </a:extLst>
                </a:gridCol>
              </a:tblGrid>
              <a:tr h="370840">
                <a:tc>
                  <a:txBody>
                    <a:bodyPr/>
                    <a:lstStyle/>
                    <a:p>
                      <a:pPr algn="ctr">
                        <a:lnSpc>
                          <a:spcPct val="150000"/>
                        </a:lnSpc>
                      </a:pPr>
                      <a:r>
                        <a:rPr lang="en-US" sz="2400" b="1"/>
                        <a:t>TT</a:t>
                      </a:r>
                    </a:p>
                  </a:txBody>
                  <a:tcPr/>
                </a:tc>
                <a:tc>
                  <a:txBody>
                    <a:bodyPr/>
                    <a:lstStyle/>
                    <a:p>
                      <a:pPr algn="ctr">
                        <a:lnSpc>
                          <a:spcPct val="150000"/>
                        </a:lnSpc>
                      </a:pPr>
                      <a:r>
                        <a:rPr lang="en-US" sz="2400" b="1"/>
                        <a:t>Tên ngành nghề</a:t>
                      </a:r>
                    </a:p>
                  </a:txBody>
                  <a:tcPr/>
                </a:tc>
                <a:tc>
                  <a:txBody>
                    <a:bodyPr/>
                    <a:lstStyle/>
                    <a:p>
                      <a:pPr algn="ctr">
                        <a:lnSpc>
                          <a:spcPct val="150000"/>
                        </a:lnSpc>
                      </a:pPr>
                      <a:r>
                        <a:rPr lang="en-US" sz="2400" b="1"/>
                        <a:t>Sản phẩm thiết kế</a:t>
                      </a:r>
                    </a:p>
                  </a:txBody>
                  <a:tcPr/>
                </a:tc>
                <a:extLst>
                  <a:ext uri="{0D108BD9-81ED-4DB2-BD59-A6C34878D82A}">
                    <a16:rowId xmlns:a16="http://schemas.microsoft.com/office/drawing/2014/main" val="807862814"/>
                  </a:ext>
                </a:extLst>
              </a:tr>
              <a:tr h="370840">
                <a:tc>
                  <a:txBody>
                    <a:bodyPr/>
                    <a:lstStyle/>
                    <a:p>
                      <a:pPr algn="ctr">
                        <a:lnSpc>
                          <a:spcPct val="150000"/>
                        </a:lnSpc>
                      </a:pPr>
                      <a:r>
                        <a:rPr lang="en-US" sz="2400"/>
                        <a:t>1</a:t>
                      </a:r>
                    </a:p>
                  </a:txBody>
                  <a:tcPr/>
                </a:tc>
                <a:tc>
                  <a:txBody>
                    <a:bodyPr/>
                    <a:lstStyle/>
                    <a:p>
                      <a:pPr algn="just">
                        <a:lnSpc>
                          <a:spcPct val="150000"/>
                        </a:lnSpc>
                      </a:pPr>
                      <a:r>
                        <a:rPr lang="vi-VN" sz="2400"/>
                        <a:t>Kĩ sư cơ khí, kĩ thuật viên cơ khí</a:t>
                      </a:r>
                    </a:p>
                  </a:txBody>
                  <a:tcPr/>
                </a:tc>
                <a:tc>
                  <a:txBody>
                    <a:bodyPr/>
                    <a:lstStyle/>
                    <a:p>
                      <a:pPr algn="just">
                        <a:lnSpc>
                          <a:spcPct val="150000"/>
                        </a:lnSpc>
                      </a:pPr>
                      <a:r>
                        <a:rPr lang="en-US" sz="2400"/>
                        <a:t>Các chi tiết, máy móc công cụ sản xuất nông nghiệp, công nghiệp</a:t>
                      </a:r>
                    </a:p>
                  </a:txBody>
                  <a:tcPr/>
                </a:tc>
                <a:extLst>
                  <a:ext uri="{0D108BD9-81ED-4DB2-BD59-A6C34878D82A}">
                    <a16:rowId xmlns:a16="http://schemas.microsoft.com/office/drawing/2014/main" val="1735584215"/>
                  </a:ext>
                </a:extLst>
              </a:tr>
            </a:tbl>
          </a:graphicData>
        </a:graphic>
      </p:graphicFrame>
      <p:graphicFrame>
        <p:nvGraphicFramePr>
          <p:cNvPr id="9" name="Table 8">
            <a:extLst>
              <a:ext uri="{FF2B5EF4-FFF2-40B4-BE49-F238E27FC236}">
                <a16:creationId xmlns:a16="http://schemas.microsoft.com/office/drawing/2014/main" id="{7A364E7C-0230-01B0-B31F-4EA602E804CB}"/>
              </a:ext>
            </a:extLst>
          </p:cNvPr>
          <p:cNvGraphicFramePr>
            <a:graphicFrameLocks noGrp="1"/>
          </p:cNvGraphicFramePr>
          <p:nvPr>
            <p:extLst>
              <p:ext uri="{D42A27DB-BD31-4B8C-83A1-F6EECF244321}">
                <p14:modId xmlns:p14="http://schemas.microsoft.com/office/powerpoint/2010/main" val="1609822015"/>
              </p:ext>
            </p:extLst>
          </p:nvPr>
        </p:nvGraphicFramePr>
        <p:xfrm>
          <a:off x="798286" y="4941193"/>
          <a:ext cx="10987316" cy="165963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5594355">
                  <a:extLst>
                    <a:ext uri="{9D8B030D-6E8A-4147-A177-3AD203B41FA5}">
                      <a16:colId xmlns:a16="http://schemas.microsoft.com/office/drawing/2014/main" val="3997236843"/>
                    </a:ext>
                  </a:extLst>
                </a:gridCol>
                <a:gridCol w="4383316">
                  <a:extLst>
                    <a:ext uri="{9D8B030D-6E8A-4147-A177-3AD203B41FA5}">
                      <a16:colId xmlns:a16="http://schemas.microsoft.com/office/drawing/2014/main" val="3450091822"/>
                    </a:ext>
                  </a:extLst>
                </a:gridCol>
              </a:tblGrid>
              <a:tr h="370840">
                <a:tc>
                  <a:txBody>
                    <a:bodyPr/>
                    <a:lstStyle/>
                    <a:p>
                      <a:pPr algn="ctr">
                        <a:lnSpc>
                          <a:spcPct val="150000"/>
                        </a:lnSpc>
                      </a:pPr>
                      <a:r>
                        <a:rPr lang="en-US" sz="2400"/>
                        <a:t>2</a:t>
                      </a:r>
                    </a:p>
                  </a:txBody>
                  <a:tcPr/>
                </a:tc>
                <a:tc>
                  <a:txBody>
                    <a:bodyPr/>
                    <a:lstStyle/>
                    <a:p>
                      <a:pPr algn="just">
                        <a:lnSpc>
                          <a:spcPct val="150000"/>
                        </a:lnSpc>
                      </a:pPr>
                      <a:r>
                        <a:rPr lang="vi-VN" sz="2400"/>
                        <a:t>Kĩ sư điện, kĩ thuật viên kĩ thuật</a:t>
                      </a:r>
                      <a:r>
                        <a:rPr lang="en-US" sz="2400"/>
                        <a:t> </a:t>
                      </a:r>
                      <a:r>
                        <a:rPr lang="vi-VN" sz="2400"/>
                        <a:t>điện</a:t>
                      </a:r>
                    </a:p>
                  </a:txBody>
                  <a:tcPr/>
                </a:tc>
                <a:tc>
                  <a:txBody>
                    <a:bodyPr/>
                    <a:lstStyle/>
                    <a:p>
                      <a:pPr algn="just">
                        <a:lnSpc>
                          <a:spcPct val="150000"/>
                        </a:lnSpc>
                      </a:pPr>
                      <a:r>
                        <a:rPr lang="vi-VN" sz="2400"/>
                        <a:t>Trạm điện, động cơ điện, máy phát</a:t>
                      </a:r>
                      <a:r>
                        <a:rPr lang="en-US" sz="2400"/>
                        <a:t> </a:t>
                      </a:r>
                      <a:r>
                        <a:rPr lang="vi-VN" sz="2400"/>
                        <a:t>điện, thiết bị điện gia dụng</a:t>
                      </a:r>
                    </a:p>
                  </a:txBody>
                  <a:tcPr/>
                </a:tc>
                <a:extLst>
                  <a:ext uri="{0D108BD9-81ED-4DB2-BD59-A6C34878D82A}">
                    <a16:rowId xmlns:a16="http://schemas.microsoft.com/office/drawing/2014/main" val="2120029399"/>
                  </a:ext>
                </a:extLst>
              </a:tr>
            </a:tbl>
          </a:graphicData>
        </a:graphic>
      </p:graphicFrame>
    </p:spTree>
    <p:custDataLst>
      <p:tags r:id="rId1"/>
    </p:custDataLst>
    <p:extLst>
      <p:ext uri="{BB962C8B-B14F-4D97-AF65-F5344CB8AC3E}">
        <p14:creationId xmlns:p14="http://schemas.microsoft.com/office/powerpoint/2010/main" val="338646968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121846"/>
          </a:xfrm>
          <a:prstGeom prst="rect">
            <a:avLst/>
          </a:prstGeom>
          <a:noFill/>
        </p:spPr>
        <p:txBody>
          <a:bodyPr wrap="square">
            <a:spAutoFit/>
          </a:bodyPr>
          <a:lstStyle/>
          <a:p>
            <a:pPr algn="just">
              <a:lnSpc>
                <a:spcPct val="150000"/>
              </a:lnSpc>
            </a:pPr>
            <a:r>
              <a:rPr lang="en-US" sz="2400" b="1"/>
              <a:t>Câu 2. </a:t>
            </a:r>
            <a:r>
              <a:rPr lang="en-US" sz="2400"/>
              <a:t>Hãy kể tên một số ngành nghề liên quan đến thiết kế. Lấy ví dụ minh hoạ về một số sản phẩm thiết kế của ngành nghề đó.</a:t>
            </a:r>
          </a:p>
        </p:txBody>
      </p:sp>
      <p:graphicFrame>
        <p:nvGraphicFramePr>
          <p:cNvPr id="4" name="Table 3">
            <a:extLst>
              <a:ext uri="{FF2B5EF4-FFF2-40B4-BE49-F238E27FC236}">
                <a16:creationId xmlns:a16="http://schemas.microsoft.com/office/drawing/2014/main" id="{FFCA9A40-2783-F1F3-83C8-D61809098449}"/>
              </a:ext>
            </a:extLst>
          </p:cNvPr>
          <p:cNvGraphicFramePr>
            <a:graphicFrameLocks noGrp="1"/>
          </p:cNvGraphicFramePr>
          <p:nvPr>
            <p:extLst>
              <p:ext uri="{D42A27DB-BD31-4B8C-83A1-F6EECF244321}">
                <p14:modId xmlns:p14="http://schemas.microsoft.com/office/powerpoint/2010/main" val="2549741496"/>
              </p:ext>
            </p:extLst>
          </p:nvPr>
        </p:nvGraphicFramePr>
        <p:xfrm>
          <a:off x="798286" y="2712724"/>
          <a:ext cx="10987316" cy="568833"/>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2869890776"/>
                    </a:ext>
                  </a:extLst>
                </a:gridCol>
                <a:gridCol w="5594355">
                  <a:extLst>
                    <a:ext uri="{9D8B030D-6E8A-4147-A177-3AD203B41FA5}">
                      <a16:colId xmlns:a16="http://schemas.microsoft.com/office/drawing/2014/main" val="1411651139"/>
                    </a:ext>
                  </a:extLst>
                </a:gridCol>
                <a:gridCol w="4383316">
                  <a:extLst>
                    <a:ext uri="{9D8B030D-6E8A-4147-A177-3AD203B41FA5}">
                      <a16:colId xmlns:a16="http://schemas.microsoft.com/office/drawing/2014/main" val="3064131257"/>
                    </a:ext>
                  </a:extLst>
                </a:gridCol>
              </a:tblGrid>
              <a:tr h="370840">
                <a:tc>
                  <a:txBody>
                    <a:bodyPr/>
                    <a:lstStyle/>
                    <a:p>
                      <a:pPr algn="ctr">
                        <a:lnSpc>
                          <a:spcPct val="150000"/>
                        </a:lnSpc>
                      </a:pPr>
                      <a:r>
                        <a:rPr lang="en-US" sz="2400" b="1"/>
                        <a:t>TT</a:t>
                      </a:r>
                    </a:p>
                  </a:txBody>
                  <a:tcPr/>
                </a:tc>
                <a:tc>
                  <a:txBody>
                    <a:bodyPr/>
                    <a:lstStyle/>
                    <a:p>
                      <a:pPr algn="ctr">
                        <a:lnSpc>
                          <a:spcPct val="150000"/>
                        </a:lnSpc>
                      </a:pPr>
                      <a:r>
                        <a:rPr lang="en-US" sz="2400" b="1"/>
                        <a:t>Tên ngành nghề</a:t>
                      </a:r>
                    </a:p>
                  </a:txBody>
                  <a:tcPr/>
                </a:tc>
                <a:tc>
                  <a:txBody>
                    <a:bodyPr/>
                    <a:lstStyle/>
                    <a:p>
                      <a:pPr algn="ctr">
                        <a:lnSpc>
                          <a:spcPct val="150000"/>
                        </a:lnSpc>
                      </a:pPr>
                      <a:r>
                        <a:rPr lang="en-US" sz="2400" b="1"/>
                        <a:t>Sản phẩm thiết kế</a:t>
                      </a:r>
                    </a:p>
                  </a:txBody>
                  <a:tcPr/>
                </a:tc>
                <a:extLst>
                  <a:ext uri="{0D108BD9-81ED-4DB2-BD59-A6C34878D82A}">
                    <a16:rowId xmlns:a16="http://schemas.microsoft.com/office/drawing/2014/main" val="807862814"/>
                  </a:ext>
                </a:extLst>
              </a:tr>
            </a:tbl>
          </a:graphicData>
        </a:graphic>
      </p:graphicFrame>
      <p:graphicFrame>
        <p:nvGraphicFramePr>
          <p:cNvPr id="10" name="Table 9">
            <a:extLst>
              <a:ext uri="{FF2B5EF4-FFF2-40B4-BE49-F238E27FC236}">
                <a16:creationId xmlns:a16="http://schemas.microsoft.com/office/drawing/2014/main" id="{964ADBF2-1DF6-58DE-C053-BADDC104A6D9}"/>
              </a:ext>
            </a:extLst>
          </p:cNvPr>
          <p:cNvGraphicFramePr>
            <a:graphicFrameLocks noGrp="1"/>
          </p:cNvGraphicFramePr>
          <p:nvPr>
            <p:extLst>
              <p:ext uri="{D42A27DB-BD31-4B8C-83A1-F6EECF244321}">
                <p14:modId xmlns:p14="http://schemas.microsoft.com/office/powerpoint/2010/main" val="120473289"/>
              </p:ext>
            </p:extLst>
          </p:nvPr>
        </p:nvGraphicFramePr>
        <p:xfrm>
          <a:off x="798286" y="3281557"/>
          <a:ext cx="10987316" cy="165963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5594355">
                  <a:extLst>
                    <a:ext uri="{9D8B030D-6E8A-4147-A177-3AD203B41FA5}">
                      <a16:colId xmlns:a16="http://schemas.microsoft.com/office/drawing/2014/main" val="3997236843"/>
                    </a:ext>
                  </a:extLst>
                </a:gridCol>
                <a:gridCol w="4383316">
                  <a:extLst>
                    <a:ext uri="{9D8B030D-6E8A-4147-A177-3AD203B41FA5}">
                      <a16:colId xmlns:a16="http://schemas.microsoft.com/office/drawing/2014/main" val="3450091822"/>
                    </a:ext>
                  </a:extLst>
                </a:gridCol>
              </a:tblGrid>
              <a:tr h="370840">
                <a:tc>
                  <a:txBody>
                    <a:bodyPr/>
                    <a:lstStyle/>
                    <a:p>
                      <a:pPr algn="ctr">
                        <a:lnSpc>
                          <a:spcPct val="150000"/>
                        </a:lnSpc>
                      </a:pPr>
                      <a:r>
                        <a:rPr lang="en-US" sz="2400"/>
                        <a:t>3</a:t>
                      </a:r>
                    </a:p>
                  </a:txBody>
                  <a:tcPr/>
                </a:tc>
                <a:tc>
                  <a:txBody>
                    <a:bodyPr/>
                    <a:lstStyle/>
                    <a:p>
                      <a:pPr algn="just">
                        <a:lnSpc>
                          <a:spcPct val="150000"/>
                        </a:lnSpc>
                      </a:pPr>
                      <a:r>
                        <a:rPr lang="vi-VN" sz="2400"/>
                        <a:t>Kĩ sư điện tử, kĩ thuật viên kĩ</a:t>
                      </a:r>
                      <a:r>
                        <a:rPr lang="en-US" sz="2400"/>
                        <a:t> </a:t>
                      </a:r>
                      <a:r>
                        <a:rPr lang="vi-VN" sz="2400"/>
                        <a:t>thuật điện tử</a:t>
                      </a:r>
                    </a:p>
                  </a:txBody>
                  <a:tcPr/>
                </a:tc>
                <a:tc>
                  <a:txBody>
                    <a:bodyPr/>
                    <a:lstStyle/>
                    <a:p>
                      <a:pPr algn="just">
                        <a:lnSpc>
                          <a:spcPct val="150000"/>
                        </a:lnSpc>
                      </a:pPr>
                      <a:r>
                        <a:rPr lang="vi-VN" sz="2400"/>
                        <a:t>Linh kiện điện tử, mạch điện tử,</a:t>
                      </a:r>
                      <a:r>
                        <a:rPr lang="en-US" sz="2400"/>
                        <a:t> </a:t>
                      </a:r>
                      <a:r>
                        <a:rPr lang="vi-VN" sz="2400"/>
                        <a:t>thiết bị điện tử gia dụng như t</a:t>
                      </a:r>
                      <a:r>
                        <a:rPr lang="en-US" sz="2400"/>
                        <a:t>i</a:t>
                      </a:r>
                      <a:r>
                        <a:rPr lang="vi-VN" sz="2400"/>
                        <a:t> vi,</a:t>
                      </a:r>
                      <a:r>
                        <a:rPr lang="en-US" sz="2400"/>
                        <a:t> </a:t>
                      </a:r>
                      <a:r>
                        <a:rPr lang="vi-VN" sz="2400"/>
                        <a:t>điện thoại</a:t>
                      </a:r>
                    </a:p>
                  </a:txBody>
                  <a:tcPr/>
                </a:tc>
                <a:extLst>
                  <a:ext uri="{0D108BD9-81ED-4DB2-BD59-A6C34878D82A}">
                    <a16:rowId xmlns:a16="http://schemas.microsoft.com/office/drawing/2014/main" val="2120029399"/>
                  </a:ext>
                </a:extLst>
              </a:tr>
            </a:tbl>
          </a:graphicData>
        </a:graphic>
      </p:graphicFrame>
      <p:graphicFrame>
        <p:nvGraphicFramePr>
          <p:cNvPr id="11" name="Table 10">
            <a:extLst>
              <a:ext uri="{FF2B5EF4-FFF2-40B4-BE49-F238E27FC236}">
                <a16:creationId xmlns:a16="http://schemas.microsoft.com/office/drawing/2014/main" id="{9AA3171C-DB76-335E-A4B6-EBAD305500AC}"/>
              </a:ext>
            </a:extLst>
          </p:cNvPr>
          <p:cNvGraphicFramePr>
            <a:graphicFrameLocks noGrp="1"/>
          </p:cNvGraphicFramePr>
          <p:nvPr>
            <p:extLst>
              <p:ext uri="{D42A27DB-BD31-4B8C-83A1-F6EECF244321}">
                <p14:modId xmlns:p14="http://schemas.microsoft.com/office/powerpoint/2010/main" val="1311612546"/>
              </p:ext>
            </p:extLst>
          </p:nvPr>
        </p:nvGraphicFramePr>
        <p:xfrm>
          <a:off x="798286" y="4941193"/>
          <a:ext cx="10987316" cy="165963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5594355">
                  <a:extLst>
                    <a:ext uri="{9D8B030D-6E8A-4147-A177-3AD203B41FA5}">
                      <a16:colId xmlns:a16="http://schemas.microsoft.com/office/drawing/2014/main" val="3997236843"/>
                    </a:ext>
                  </a:extLst>
                </a:gridCol>
                <a:gridCol w="4383316">
                  <a:extLst>
                    <a:ext uri="{9D8B030D-6E8A-4147-A177-3AD203B41FA5}">
                      <a16:colId xmlns:a16="http://schemas.microsoft.com/office/drawing/2014/main" val="3450091822"/>
                    </a:ext>
                  </a:extLst>
                </a:gridCol>
              </a:tblGrid>
              <a:tr h="370840">
                <a:tc>
                  <a:txBody>
                    <a:bodyPr/>
                    <a:lstStyle/>
                    <a:p>
                      <a:pPr algn="ctr">
                        <a:lnSpc>
                          <a:spcPct val="150000"/>
                        </a:lnSpc>
                      </a:pPr>
                      <a:r>
                        <a:rPr lang="en-US" sz="2400"/>
                        <a:t>4</a:t>
                      </a:r>
                    </a:p>
                  </a:txBody>
                  <a:tcPr/>
                </a:tc>
                <a:tc>
                  <a:txBody>
                    <a:bodyPr/>
                    <a:lstStyle/>
                    <a:p>
                      <a:pPr algn="just">
                        <a:lnSpc>
                          <a:spcPct val="150000"/>
                        </a:lnSpc>
                      </a:pPr>
                      <a:r>
                        <a:rPr lang="vi-VN" sz="2400"/>
                        <a:t>Kĩ sư xây dựng, kĩ thuật viên kĩ thuật xây dựng</a:t>
                      </a:r>
                    </a:p>
                  </a:txBody>
                  <a:tcPr/>
                </a:tc>
                <a:tc>
                  <a:txBody>
                    <a:bodyPr/>
                    <a:lstStyle/>
                    <a:p>
                      <a:pPr algn="just">
                        <a:lnSpc>
                          <a:spcPct val="150000"/>
                        </a:lnSpc>
                      </a:pPr>
                      <a:r>
                        <a:rPr lang="vi-VN" sz="2400"/>
                        <a:t>Nhà Ờ, chung cư, trung tâm thương</a:t>
                      </a:r>
                      <a:r>
                        <a:rPr lang="en-US" sz="2400"/>
                        <a:t> </a:t>
                      </a:r>
                      <a:r>
                        <a:rPr lang="vi-VN" sz="2400"/>
                        <a:t>mại, cầu, đường, bền cảng, sân bay</a:t>
                      </a:r>
                    </a:p>
                  </a:txBody>
                  <a:tcPr/>
                </a:tc>
                <a:extLst>
                  <a:ext uri="{0D108BD9-81ED-4DB2-BD59-A6C34878D82A}">
                    <a16:rowId xmlns:a16="http://schemas.microsoft.com/office/drawing/2014/main" val="2120029399"/>
                  </a:ext>
                </a:extLst>
              </a:tr>
            </a:tbl>
          </a:graphicData>
        </a:graphic>
      </p:graphicFrame>
    </p:spTree>
    <p:custDataLst>
      <p:tags r:id="rId1"/>
    </p:custDataLst>
    <p:extLst>
      <p:ext uri="{BB962C8B-B14F-4D97-AF65-F5344CB8AC3E}">
        <p14:creationId xmlns:p14="http://schemas.microsoft.com/office/powerpoint/2010/main" val="8023530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121846"/>
          </a:xfrm>
          <a:prstGeom prst="rect">
            <a:avLst/>
          </a:prstGeom>
          <a:noFill/>
        </p:spPr>
        <p:txBody>
          <a:bodyPr wrap="square">
            <a:spAutoFit/>
          </a:bodyPr>
          <a:lstStyle/>
          <a:p>
            <a:pPr algn="just">
              <a:lnSpc>
                <a:spcPct val="150000"/>
              </a:lnSpc>
            </a:pPr>
            <a:r>
              <a:rPr lang="vi-VN" sz="2400" b="1"/>
              <a:t>Câu 3.</a:t>
            </a:r>
            <a:r>
              <a:rPr lang="vi-VN" sz="2400"/>
              <a:t> Hãy mô tả nội dung các bước chính trong thiết kế kĩ thuật. Vì sao thiết kế là hoạt</a:t>
            </a:r>
            <a:r>
              <a:rPr lang="en-US" sz="2400"/>
              <a:t> </a:t>
            </a:r>
            <a:r>
              <a:rPr lang="vi-VN" sz="2400"/>
              <a:t>động mang tính sáng tạo của người thiết kế?</a:t>
            </a:r>
            <a:endParaRPr lang="en-US" sz="2400"/>
          </a:p>
        </p:txBody>
      </p:sp>
      <p:graphicFrame>
        <p:nvGraphicFramePr>
          <p:cNvPr id="4" name="Table 3">
            <a:extLst>
              <a:ext uri="{FF2B5EF4-FFF2-40B4-BE49-F238E27FC236}">
                <a16:creationId xmlns:a16="http://schemas.microsoft.com/office/drawing/2014/main" id="{FFCA9A40-2783-F1F3-83C8-D61809098449}"/>
              </a:ext>
            </a:extLst>
          </p:cNvPr>
          <p:cNvGraphicFramePr>
            <a:graphicFrameLocks noGrp="1"/>
          </p:cNvGraphicFramePr>
          <p:nvPr>
            <p:extLst>
              <p:ext uri="{D42A27DB-BD31-4B8C-83A1-F6EECF244321}">
                <p14:modId xmlns:p14="http://schemas.microsoft.com/office/powerpoint/2010/main" val="143582002"/>
              </p:ext>
            </p:extLst>
          </p:nvPr>
        </p:nvGraphicFramePr>
        <p:xfrm>
          <a:off x="798286" y="2992124"/>
          <a:ext cx="10987316" cy="568833"/>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2869890776"/>
                    </a:ext>
                  </a:extLst>
                </a:gridCol>
                <a:gridCol w="3002194">
                  <a:extLst>
                    <a:ext uri="{9D8B030D-6E8A-4147-A177-3AD203B41FA5}">
                      <a16:colId xmlns:a16="http://schemas.microsoft.com/office/drawing/2014/main" val="1411651139"/>
                    </a:ext>
                  </a:extLst>
                </a:gridCol>
                <a:gridCol w="6975477">
                  <a:extLst>
                    <a:ext uri="{9D8B030D-6E8A-4147-A177-3AD203B41FA5}">
                      <a16:colId xmlns:a16="http://schemas.microsoft.com/office/drawing/2014/main" val="3064131257"/>
                    </a:ext>
                  </a:extLst>
                </a:gridCol>
              </a:tblGrid>
              <a:tr h="370840">
                <a:tc>
                  <a:txBody>
                    <a:bodyPr/>
                    <a:lstStyle/>
                    <a:p>
                      <a:pPr algn="ctr">
                        <a:lnSpc>
                          <a:spcPct val="150000"/>
                        </a:lnSpc>
                      </a:pPr>
                      <a:r>
                        <a:rPr lang="en-US" sz="2400" b="1"/>
                        <a:t>TT</a:t>
                      </a:r>
                    </a:p>
                  </a:txBody>
                  <a:tcPr/>
                </a:tc>
                <a:tc>
                  <a:txBody>
                    <a:bodyPr/>
                    <a:lstStyle/>
                    <a:p>
                      <a:pPr algn="ctr">
                        <a:lnSpc>
                          <a:spcPct val="150000"/>
                        </a:lnSpc>
                      </a:pPr>
                      <a:r>
                        <a:rPr lang="en-US" sz="2400" b="1"/>
                        <a:t>Tên bước</a:t>
                      </a:r>
                    </a:p>
                  </a:txBody>
                  <a:tcPr/>
                </a:tc>
                <a:tc>
                  <a:txBody>
                    <a:bodyPr/>
                    <a:lstStyle/>
                    <a:p>
                      <a:pPr algn="ctr">
                        <a:lnSpc>
                          <a:spcPct val="150000"/>
                        </a:lnSpc>
                      </a:pPr>
                      <a:r>
                        <a:rPr lang="en-US" sz="2400" b="1"/>
                        <a:t>Nội dung công việc</a:t>
                      </a:r>
                    </a:p>
                  </a:txBody>
                  <a:tcPr/>
                </a:tc>
                <a:extLst>
                  <a:ext uri="{0D108BD9-81ED-4DB2-BD59-A6C34878D82A}">
                    <a16:rowId xmlns:a16="http://schemas.microsoft.com/office/drawing/2014/main" val="807862814"/>
                  </a:ext>
                </a:extLst>
              </a:tr>
            </a:tbl>
          </a:graphicData>
        </a:graphic>
      </p:graphicFrame>
      <p:graphicFrame>
        <p:nvGraphicFramePr>
          <p:cNvPr id="10" name="Table 9">
            <a:extLst>
              <a:ext uri="{FF2B5EF4-FFF2-40B4-BE49-F238E27FC236}">
                <a16:creationId xmlns:a16="http://schemas.microsoft.com/office/drawing/2014/main" id="{964ADBF2-1DF6-58DE-C053-BADDC104A6D9}"/>
              </a:ext>
            </a:extLst>
          </p:cNvPr>
          <p:cNvGraphicFramePr>
            <a:graphicFrameLocks noGrp="1"/>
          </p:cNvGraphicFramePr>
          <p:nvPr>
            <p:extLst>
              <p:ext uri="{D42A27DB-BD31-4B8C-83A1-F6EECF244321}">
                <p14:modId xmlns:p14="http://schemas.microsoft.com/office/powerpoint/2010/main" val="2403083422"/>
              </p:ext>
            </p:extLst>
          </p:nvPr>
        </p:nvGraphicFramePr>
        <p:xfrm>
          <a:off x="798286" y="3560957"/>
          <a:ext cx="10987316" cy="165963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3005369">
                  <a:extLst>
                    <a:ext uri="{9D8B030D-6E8A-4147-A177-3AD203B41FA5}">
                      <a16:colId xmlns:a16="http://schemas.microsoft.com/office/drawing/2014/main" val="3997236843"/>
                    </a:ext>
                  </a:extLst>
                </a:gridCol>
                <a:gridCol w="6972302">
                  <a:extLst>
                    <a:ext uri="{9D8B030D-6E8A-4147-A177-3AD203B41FA5}">
                      <a16:colId xmlns:a16="http://schemas.microsoft.com/office/drawing/2014/main" val="3450091822"/>
                    </a:ext>
                  </a:extLst>
                </a:gridCol>
              </a:tblGrid>
              <a:tr h="370840">
                <a:tc>
                  <a:txBody>
                    <a:bodyPr/>
                    <a:lstStyle/>
                    <a:p>
                      <a:pPr algn="ctr">
                        <a:lnSpc>
                          <a:spcPct val="150000"/>
                        </a:lnSpc>
                      </a:pPr>
                      <a:r>
                        <a:rPr lang="en-US" sz="2400"/>
                        <a:t>1</a:t>
                      </a:r>
                    </a:p>
                  </a:txBody>
                  <a:tcPr/>
                </a:tc>
                <a:tc>
                  <a:txBody>
                    <a:bodyPr/>
                    <a:lstStyle/>
                    <a:p>
                      <a:pPr algn="just">
                        <a:lnSpc>
                          <a:spcPct val="150000"/>
                        </a:lnSpc>
                      </a:pPr>
                      <a:r>
                        <a:rPr lang="vi-VN" sz="2400"/>
                        <a:t>Xác định yêu cầu và</a:t>
                      </a:r>
                      <a:r>
                        <a:rPr lang="en-US" sz="2400"/>
                        <a:t> </a:t>
                      </a:r>
                      <a:r>
                        <a:rPr lang="vi-VN" sz="2400"/>
                        <a:t>lựa chọn giải pháp</a:t>
                      </a:r>
                      <a:r>
                        <a:rPr lang="en-US" sz="2400"/>
                        <a:t> </a:t>
                      </a:r>
                      <a:r>
                        <a:rPr lang="vi-VN" sz="2400"/>
                        <a:t>thiết kế</a:t>
                      </a:r>
                    </a:p>
                  </a:txBody>
                  <a:tcPr/>
                </a:tc>
                <a:tc>
                  <a:txBody>
                    <a:bodyPr/>
                    <a:lstStyle/>
                    <a:p>
                      <a:pPr algn="just">
                        <a:lnSpc>
                          <a:spcPct val="150000"/>
                        </a:lnSpc>
                      </a:pPr>
                      <a:r>
                        <a:rPr lang="en-US" sz="2400"/>
                        <a:t>- </a:t>
                      </a:r>
                      <a:r>
                        <a:rPr lang="vi-VN" sz="2400"/>
                        <a:t>Xác định yêu cầu sản phẩm</a:t>
                      </a:r>
                    </a:p>
                    <a:p>
                      <a:pPr algn="just">
                        <a:lnSpc>
                          <a:spcPct val="150000"/>
                        </a:lnSpc>
                      </a:pPr>
                      <a:r>
                        <a:rPr lang="en-US" sz="2400"/>
                        <a:t>- </a:t>
                      </a:r>
                      <a:r>
                        <a:rPr lang="vi-VN" sz="2400"/>
                        <a:t>Lựa chọn một giải pháp thiết kế đáp ứng yêu</a:t>
                      </a:r>
                      <a:r>
                        <a:rPr lang="en-US" sz="2400"/>
                        <a:t> </a:t>
                      </a:r>
                      <a:r>
                        <a:rPr lang="vi-VN" sz="2400"/>
                        <a:t>cầu sản phẩm, có thể thực hiện được</a:t>
                      </a:r>
                    </a:p>
                  </a:txBody>
                  <a:tcPr/>
                </a:tc>
                <a:extLst>
                  <a:ext uri="{0D108BD9-81ED-4DB2-BD59-A6C34878D82A}">
                    <a16:rowId xmlns:a16="http://schemas.microsoft.com/office/drawing/2014/main" val="2120029399"/>
                  </a:ext>
                </a:extLst>
              </a:tr>
            </a:tbl>
          </a:graphicData>
        </a:graphic>
      </p:graphicFrame>
    </p:spTree>
    <p:custDataLst>
      <p:tags r:id="rId1"/>
    </p:custDataLst>
    <p:extLst>
      <p:ext uri="{BB962C8B-B14F-4D97-AF65-F5344CB8AC3E}">
        <p14:creationId xmlns:p14="http://schemas.microsoft.com/office/powerpoint/2010/main" val="40829564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121846"/>
          </a:xfrm>
          <a:prstGeom prst="rect">
            <a:avLst/>
          </a:prstGeom>
          <a:noFill/>
        </p:spPr>
        <p:txBody>
          <a:bodyPr wrap="square">
            <a:spAutoFit/>
          </a:bodyPr>
          <a:lstStyle/>
          <a:p>
            <a:pPr algn="just">
              <a:lnSpc>
                <a:spcPct val="150000"/>
              </a:lnSpc>
            </a:pPr>
            <a:r>
              <a:rPr lang="vi-VN" sz="2400" b="1"/>
              <a:t>Câu 3.</a:t>
            </a:r>
            <a:r>
              <a:rPr lang="vi-VN" sz="2400"/>
              <a:t> Hãy mô tả nội dung các bước chính trong thiết kế kĩ thuật. Vì sao thiết kế là hoạt</a:t>
            </a:r>
            <a:r>
              <a:rPr lang="en-US" sz="2400"/>
              <a:t> </a:t>
            </a:r>
            <a:r>
              <a:rPr lang="vi-VN" sz="2400"/>
              <a:t>động mang tính sáng tạo của người thiết kế?</a:t>
            </a:r>
            <a:endParaRPr lang="en-US" sz="2400"/>
          </a:p>
        </p:txBody>
      </p:sp>
      <p:graphicFrame>
        <p:nvGraphicFramePr>
          <p:cNvPr id="4" name="Table 3">
            <a:extLst>
              <a:ext uri="{FF2B5EF4-FFF2-40B4-BE49-F238E27FC236}">
                <a16:creationId xmlns:a16="http://schemas.microsoft.com/office/drawing/2014/main" id="{FFCA9A40-2783-F1F3-83C8-D61809098449}"/>
              </a:ext>
            </a:extLst>
          </p:cNvPr>
          <p:cNvGraphicFramePr>
            <a:graphicFrameLocks noGrp="1"/>
          </p:cNvGraphicFramePr>
          <p:nvPr>
            <p:extLst>
              <p:ext uri="{D42A27DB-BD31-4B8C-83A1-F6EECF244321}">
                <p14:modId xmlns:p14="http://schemas.microsoft.com/office/powerpoint/2010/main" val="900513555"/>
              </p:ext>
            </p:extLst>
          </p:nvPr>
        </p:nvGraphicFramePr>
        <p:xfrm>
          <a:off x="798286" y="3055624"/>
          <a:ext cx="10987316" cy="568833"/>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2869890776"/>
                    </a:ext>
                  </a:extLst>
                </a:gridCol>
                <a:gridCol w="3002194">
                  <a:extLst>
                    <a:ext uri="{9D8B030D-6E8A-4147-A177-3AD203B41FA5}">
                      <a16:colId xmlns:a16="http://schemas.microsoft.com/office/drawing/2014/main" val="1411651139"/>
                    </a:ext>
                  </a:extLst>
                </a:gridCol>
                <a:gridCol w="6975477">
                  <a:extLst>
                    <a:ext uri="{9D8B030D-6E8A-4147-A177-3AD203B41FA5}">
                      <a16:colId xmlns:a16="http://schemas.microsoft.com/office/drawing/2014/main" val="3064131257"/>
                    </a:ext>
                  </a:extLst>
                </a:gridCol>
              </a:tblGrid>
              <a:tr h="370840">
                <a:tc>
                  <a:txBody>
                    <a:bodyPr/>
                    <a:lstStyle/>
                    <a:p>
                      <a:pPr algn="ctr">
                        <a:lnSpc>
                          <a:spcPct val="150000"/>
                        </a:lnSpc>
                      </a:pPr>
                      <a:r>
                        <a:rPr lang="en-US" sz="2400" b="1"/>
                        <a:t>TT</a:t>
                      </a:r>
                    </a:p>
                  </a:txBody>
                  <a:tcPr/>
                </a:tc>
                <a:tc>
                  <a:txBody>
                    <a:bodyPr/>
                    <a:lstStyle/>
                    <a:p>
                      <a:pPr algn="ctr">
                        <a:lnSpc>
                          <a:spcPct val="150000"/>
                        </a:lnSpc>
                      </a:pPr>
                      <a:r>
                        <a:rPr lang="en-US" sz="2400" b="1"/>
                        <a:t>Tên bước</a:t>
                      </a:r>
                    </a:p>
                  </a:txBody>
                  <a:tcPr/>
                </a:tc>
                <a:tc>
                  <a:txBody>
                    <a:bodyPr/>
                    <a:lstStyle/>
                    <a:p>
                      <a:pPr algn="ctr">
                        <a:lnSpc>
                          <a:spcPct val="150000"/>
                        </a:lnSpc>
                      </a:pPr>
                      <a:r>
                        <a:rPr lang="en-US" sz="2400" b="1"/>
                        <a:t>Nội dung công việc</a:t>
                      </a:r>
                    </a:p>
                  </a:txBody>
                  <a:tcPr/>
                </a:tc>
                <a:extLst>
                  <a:ext uri="{0D108BD9-81ED-4DB2-BD59-A6C34878D82A}">
                    <a16:rowId xmlns:a16="http://schemas.microsoft.com/office/drawing/2014/main" val="807862814"/>
                  </a:ext>
                </a:extLst>
              </a:tr>
            </a:tbl>
          </a:graphicData>
        </a:graphic>
      </p:graphicFrame>
      <p:graphicFrame>
        <p:nvGraphicFramePr>
          <p:cNvPr id="2" name="Table 1">
            <a:extLst>
              <a:ext uri="{FF2B5EF4-FFF2-40B4-BE49-F238E27FC236}">
                <a16:creationId xmlns:a16="http://schemas.microsoft.com/office/drawing/2014/main" id="{D5956589-75DB-5BB3-5B1B-E54BBB35D818}"/>
              </a:ext>
            </a:extLst>
          </p:cNvPr>
          <p:cNvGraphicFramePr>
            <a:graphicFrameLocks noGrp="1"/>
          </p:cNvGraphicFramePr>
          <p:nvPr>
            <p:extLst>
              <p:ext uri="{D42A27DB-BD31-4B8C-83A1-F6EECF244321}">
                <p14:modId xmlns:p14="http://schemas.microsoft.com/office/powerpoint/2010/main" val="2662626140"/>
              </p:ext>
            </p:extLst>
          </p:nvPr>
        </p:nvGraphicFramePr>
        <p:xfrm>
          <a:off x="798286" y="3624457"/>
          <a:ext cx="10987316" cy="275691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3005369">
                  <a:extLst>
                    <a:ext uri="{9D8B030D-6E8A-4147-A177-3AD203B41FA5}">
                      <a16:colId xmlns:a16="http://schemas.microsoft.com/office/drawing/2014/main" val="3997236843"/>
                    </a:ext>
                  </a:extLst>
                </a:gridCol>
                <a:gridCol w="6972302">
                  <a:extLst>
                    <a:ext uri="{9D8B030D-6E8A-4147-A177-3AD203B41FA5}">
                      <a16:colId xmlns:a16="http://schemas.microsoft.com/office/drawing/2014/main" val="3450091822"/>
                    </a:ext>
                  </a:extLst>
                </a:gridCol>
              </a:tblGrid>
              <a:tr h="370840">
                <a:tc>
                  <a:txBody>
                    <a:bodyPr/>
                    <a:lstStyle/>
                    <a:p>
                      <a:pPr algn="ctr">
                        <a:lnSpc>
                          <a:spcPct val="150000"/>
                        </a:lnSpc>
                      </a:pPr>
                      <a:r>
                        <a:rPr lang="en-US" sz="2400"/>
                        <a:t>2</a:t>
                      </a:r>
                    </a:p>
                  </a:txBody>
                  <a:tcPr/>
                </a:tc>
                <a:tc>
                  <a:txBody>
                    <a:bodyPr/>
                    <a:lstStyle/>
                    <a:p>
                      <a:pPr algn="just">
                        <a:lnSpc>
                          <a:spcPct val="150000"/>
                        </a:lnSpc>
                      </a:pPr>
                      <a:r>
                        <a:rPr lang="vi-VN" sz="2400"/>
                        <a:t>Thiết k</a:t>
                      </a:r>
                      <a:r>
                        <a:rPr lang="en-US" sz="2400"/>
                        <a:t>ế</a:t>
                      </a:r>
                      <a:r>
                        <a:rPr lang="vi-VN" sz="2400"/>
                        <a:t> sản phẩm</a:t>
                      </a:r>
                    </a:p>
                  </a:txBody>
                  <a:tcPr/>
                </a:tc>
                <a:tc>
                  <a:txBody>
                    <a:bodyPr/>
                    <a:lstStyle/>
                    <a:p>
                      <a:pPr algn="just">
                        <a:lnSpc>
                          <a:spcPct val="150000"/>
                        </a:lnSpc>
                      </a:pPr>
                      <a:r>
                        <a:rPr lang="en-US" sz="2400"/>
                        <a:t>- </a:t>
                      </a:r>
                      <a:r>
                        <a:rPr lang="vi-VN" sz="2400"/>
                        <a:t>Lựa chọn vật liệu ch</a:t>
                      </a:r>
                      <a:r>
                        <a:rPr lang="en-US" sz="2400"/>
                        <a:t>ế</a:t>
                      </a:r>
                      <a:r>
                        <a:rPr lang="vi-VN" sz="2400"/>
                        <a:t> tạo</a:t>
                      </a:r>
                    </a:p>
                    <a:p>
                      <a:pPr algn="just">
                        <a:lnSpc>
                          <a:spcPct val="150000"/>
                        </a:lnSpc>
                      </a:pPr>
                      <a:r>
                        <a:rPr lang="en-US" sz="2400"/>
                        <a:t>- </a:t>
                      </a:r>
                      <a:r>
                        <a:rPr lang="vi-VN" sz="2400"/>
                        <a:t>Xác định kết cầu, tính kích thước các</a:t>
                      </a:r>
                      <a:br>
                        <a:rPr lang="en-US" sz="2400"/>
                      </a:br>
                      <a:r>
                        <a:rPr lang="vi-VN" sz="2400"/>
                        <a:t>bộ phận</a:t>
                      </a:r>
                    </a:p>
                    <a:p>
                      <a:pPr algn="just">
                        <a:lnSpc>
                          <a:spcPct val="150000"/>
                        </a:lnSpc>
                      </a:pPr>
                      <a:r>
                        <a:rPr lang="en-US" sz="2400"/>
                        <a:t>- </a:t>
                      </a:r>
                      <a:r>
                        <a:rPr lang="vi-VN" sz="2400"/>
                        <a:t>Lập bản vẽ thiết kế (giúp có thể chế tạo sản ph</a:t>
                      </a:r>
                      <a:r>
                        <a:rPr lang="en-US" sz="2400"/>
                        <a:t>ẩ</a:t>
                      </a:r>
                      <a:r>
                        <a:rPr lang="vi-VN" sz="2400"/>
                        <a:t>m</a:t>
                      </a:r>
                      <a:r>
                        <a:rPr lang="en-US" sz="2400"/>
                        <a:t>)</a:t>
                      </a:r>
                      <a:endParaRPr lang="vi-VN" sz="2400"/>
                    </a:p>
                  </a:txBody>
                  <a:tcPr/>
                </a:tc>
                <a:extLst>
                  <a:ext uri="{0D108BD9-81ED-4DB2-BD59-A6C34878D82A}">
                    <a16:rowId xmlns:a16="http://schemas.microsoft.com/office/drawing/2014/main" val="2120029399"/>
                  </a:ext>
                </a:extLst>
              </a:tr>
            </a:tbl>
          </a:graphicData>
        </a:graphic>
      </p:graphicFrame>
    </p:spTree>
    <p:custDataLst>
      <p:tags r:id="rId1"/>
    </p:custDataLst>
    <p:extLst>
      <p:ext uri="{BB962C8B-B14F-4D97-AF65-F5344CB8AC3E}">
        <p14:creationId xmlns:p14="http://schemas.microsoft.com/office/powerpoint/2010/main" val="16321263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E085A0A-E703-F5C4-900A-29207885358C}"/>
              </a:ext>
            </a:extLst>
          </p:cNvPr>
          <p:cNvSpPr txBox="1"/>
          <p:nvPr/>
        </p:nvSpPr>
        <p:spPr>
          <a:xfrm>
            <a:off x="653142" y="1590878"/>
            <a:ext cx="10987316" cy="1121846"/>
          </a:xfrm>
          <a:prstGeom prst="rect">
            <a:avLst/>
          </a:prstGeom>
          <a:noFill/>
        </p:spPr>
        <p:txBody>
          <a:bodyPr wrap="square">
            <a:spAutoFit/>
          </a:bodyPr>
          <a:lstStyle/>
          <a:p>
            <a:pPr algn="just">
              <a:lnSpc>
                <a:spcPct val="150000"/>
              </a:lnSpc>
            </a:pPr>
            <a:r>
              <a:rPr lang="vi-VN" sz="2400" b="1"/>
              <a:t>Câu 3.</a:t>
            </a:r>
            <a:r>
              <a:rPr lang="vi-VN" sz="2400"/>
              <a:t> Hãy mô tả nội dung các bước chính trong thiết kế kĩ thuật. Vì sao thiết kế là hoạt</a:t>
            </a:r>
            <a:r>
              <a:rPr lang="en-US" sz="2400"/>
              <a:t> </a:t>
            </a:r>
            <a:r>
              <a:rPr lang="vi-VN" sz="2400"/>
              <a:t>động mang tính sáng tạo của người thiết kế?</a:t>
            </a:r>
            <a:endParaRPr lang="en-US" sz="2400"/>
          </a:p>
        </p:txBody>
      </p:sp>
      <p:graphicFrame>
        <p:nvGraphicFramePr>
          <p:cNvPr id="4" name="Table 3">
            <a:extLst>
              <a:ext uri="{FF2B5EF4-FFF2-40B4-BE49-F238E27FC236}">
                <a16:creationId xmlns:a16="http://schemas.microsoft.com/office/drawing/2014/main" id="{FFCA9A40-2783-F1F3-83C8-D61809098449}"/>
              </a:ext>
            </a:extLst>
          </p:cNvPr>
          <p:cNvGraphicFramePr>
            <a:graphicFrameLocks noGrp="1"/>
          </p:cNvGraphicFramePr>
          <p:nvPr>
            <p:extLst>
              <p:ext uri="{D42A27DB-BD31-4B8C-83A1-F6EECF244321}">
                <p14:modId xmlns:p14="http://schemas.microsoft.com/office/powerpoint/2010/main" val="4086351184"/>
              </p:ext>
            </p:extLst>
          </p:nvPr>
        </p:nvGraphicFramePr>
        <p:xfrm>
          <a:off x="798286" y="3042924"/>
          <a:ext cx="10987316" cy="568833"/>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2869890776"/>
                    </a:ext>
                  </a:extLst>
                </a:gridCol>
                <a:gridCol w="3002194">
                  <a:extLst>
                    <a:ext uri="{9D8B030D-6E8A-4147-A177-3AD203B41FA5}">
                      <a16:colId xmlns:a16="http://schemas.microsoft.com/office/drawing/2014/main" val="1411651139"/>
                    </a:ext>
                  </a:extLst>
                </a:gridCol>
                <a:gridCol w="6975477">
                  <a:extLst>
                    <a:ext uri="{9D8B030D-6E8A-4147-A177-3AD203B41FA5}">
                      <a16:colId xmlns:a16="http://schemas.microsoft.com/office/drawing/2014/main" val="3064131257"/>
                    </a:ext>
                  </a:extLst>
                </a:gridCol>
              </a:tblGrid>
              <a:tr h="370840">
                <a:tc>
                  <a:txBody>
                    <a:bodyPr/>
                    <a:lstStyle/>
                    <a:p>
                      <a:pPr algn="ctr">
                        <a:lnSpc>
                          <a:spcPct val="150000"/>
                        </a:lnSpc>
                      </a:pPr>
                      <a:r>
                        <a:rPr lang="en-US" sz="2400" b="1"/>
                        <a:t>TT</a:t>
                      </a:r>
                    </a:p>
                  </a:txBody>
                  <a:tcPr/>
                </a:tc>
                <a:tc>
                  <a:txBody>
                    <a:bodyPr/>
                    <a:lstStyle/>
                    <a:p>
                      <a:pPr algn="ctr">
                        <a:lnSpc>
                          <a:spcPct val="150000"/>
                        </a:lnSpc>
                      </a:pPr>
                      <a:r>
                        <a:rPr lang="en-US" sz="2400" b="1"/>
                        <a:t>Tên bước</a:t>
                      </a:r>
                    </a:p>
                  </a:txBody>
                  <a:tcPr/>
                </a:tc>
                <a:tc>
                  <a:txBody>
                    <a:bodyPr/>
                    <a:lstStyle/>
                    <a:p>
                      <a:pPr algn="ctr">
                        <a:lnSpc>
                          <a:spcPct val="150000"/>
                        </a:lnSpc>
                      </a:pPr>
                      <a:r>
                        <a:rPr lang="en-US" sz="2400" b="1"/>
                        <a:t>Nội dung công việc</a:t>
                      </a:r>
                    </a:p>
                  </a:txBody>
                  <a:tcPr/>
                </a:tc>
                <a:extLst>
                  <a:ext uri="{0D108BD9-81ED-4DB2-BD59-A6C34878D82A}">
                    <a16:rowId xmlns:a16="http://schemas.microsoft.com/office/drawing/2014/main" val="807862814"/>
                  </a:ext>
                </a:extLst>
              </a:tr>
            </a:tbl>
          </a:graphicData>
        </a:graphic>
      </p:graphicFrame>
      <p:graphicFrame>
        <p:nvGraphicFramePr>
          <p:cNvPr id="10" name="Table 9">
            <a:extLst>
              <a:ext uri="{FF2B5EF4-FFF2-40B4-BE49-F238E27FC236}">
                <a16:creationId xmlns:a16="http://schemas.microsoft.com/office/drawing/2014/main" id="{964ADBF2-1DF6-58DE-C053-BADDC104A6D9}"/>
              </a:ext>
            </a:extLst>
          </p:cNvPr>
          <p:cNvGraphicFramePr>
            <a:graphicFrameLocks noGrp="1"/>
          </p:cNvGraphicFramePr>
          <p:nvPr>
            <p:extLst>
              <p:ext uri="{D42A27DB-BD31-4B8C-83A1-F6EECF244321}">
                <p14:modId xmlns:p14="http://schemas.microsoft.com/office/powerpoint/2010/main" val="547467564"/>
              </p:ext>
            </p:extLst>
          </p:nvPr>
        </p:nvGraphicFramePr>
        <p:xfrm>
          <a:off x="798286" y="3611757"/>
          <a:ext cx="10987316" cy="165963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3005369">
                  <a:extLst>
                    <a:ext uri="{9D8B030D-6E8A-4147-A177-3AD203B41FA5}">
                      <a16:colId xmlns:a16="http://schemas.microsoft.com/office/drawing/2014/main" val="3997236843"/>
                    </a:ext>
                  </a:extLst>
                </a:gridCol>
                <a:gridCol w="6972302">
                  <a:extLst>
                    <a:ext uri="{9D8B030D-6E8A-4147-A177-3AD203B41FA5}">
                      <a16:colId xmlns:a16="http://schemas.microsoft.com/office/drawing/2014/main" val="3450091822"/>
                    </a:ext>
                  </a:extLst>
                </a:gridCol>
              </a:tblGrid>
              <a:tr h="370840">
                <a:tc>
                  <a:txBody>
                    <a:bodyPr/>
                    <a:lstStyle/>
                    <a:p>
                      <a:pPr algn="ctr">
                        <a:lnSpc>
                          <a:spcPct val="150000"/>
                        </a:lnSpc>
                      </a:pPr>
                      <a:r>
                        <a:rPr lang="en-US" sz="2400"/>
                        <a:t>3</a:t>
                      </a:r>
                    </a:p>
                  </a:txBody>
                  <a:tcPr/>
                </a:tc>
                <a:tc>
                  <a:txBody>
                    <a:bodyPr/>
                    <a:lstStyle/>
                    <a:p>
                      <a:pPr algn="ctr">
                        <a:lnSpc>
                          <a:spcPct val="150000"/>
                        </a:lnSpc>
                      </a:pPr>
                      <a:r>
                        <a:rPr lang="vi-VN" sz="2400"/>
                        <a:t>Đánh giá</a:t>
                      </a:r>
                      <a:br>
                        <a:rPr lang="en-US" sz="2400"/>
                      </a:br>
                      <a:r>
                        <a:rPr lang="vi-VN" sz="2400"/>
                        <a:t>và</a:t>
                      </a:r>
                      <a:r>
                        <a:rPr lang="en-US" sz="2400"/>
                        <a:t> </a:t>
                      </a:r>
                      <a:r>
                        <a:rPr lang="vi-VN" sz="2400"/>
                        <a:t>hiệu</a:t>
                      </a:r>
                      <a:r>
                        <a:rPr lang="en-US" sz="2400"/>
                        <a:t> </a:t>
                      </a:r>
                      <a:r>
                        <a:rPr lang="vi-VN" sz="2400"/>
                        <a:t>chỉnh</a:t>
                      </a:r>
                    </a:p>
                  </a:txBody>
                  <a:tcPr/>
                </a:tc>
                <a:tc>
                  <a:txBody>
                    <a:bodyPr/>
                    <a:lstStyle/>
                    <a:p>
                      <a:pPr algn="just">
                        <a:lnSpc>
                          <a:spcPct val="150000"/>
                        </a:lnSpc>
                      </a:pPr>
                      <a:r>
                        <a:rPr lang="en-US" sz="2400"/>
                        <a:t>- Chế tạo sản phẩm mẫu hoặc mô phỏng</a:t>
                      </a:r>
                    </a:p>
                    <a:p>
                      <a:pPr algn="just">
                        <a:lnSpc>
                          <a:spcPct val="150000"/>
                        </a:lnSpc>
                      </a:pPr>
                      <a:r>
                        <a:rPr lang="en-US" sz="2400"/>
                        <a:t>- Đánh giá khả năng đáp ứng yêu cầu sản phẩm để điều chỉnh bản thiết kế</a:t>
                      </a:r>
                      <a:endParaRPr lang="vi-VN" sz="2400"/>
                    </a:p>
                  </a:txBody>
                  <a:tcPr/>
                </a:tc>
                <a:extLst>
                  <a:ext uri="{0D108BD9-81ED-4DB2-BD59-A6C34878D82A}">
                    <a16:rowId xmlns:a16="http://schemas.microsoft.com/office/drawing/2014/main" val="2120029399"/>
                  </a:ext>
                </a:extLst>
              </a:tr>
            </a:tbl>
          </a:graphicData>
        </a:graphic>
      </p:graphicFrame>
      <p:graphicFrame>
        <p:nvGraphicFramePr>
          <p:cNvPr id="2" name="Table 1">
            <a:extLst>
              <a:ext uri="{FF2B5EF4-FFF2-40B4-BE49-F238E27FC236}">
                <a16:creationId xmlns:a16="http://schemas.microsoft.com/office/drawing/2014/main" id="{D5956589-75DB-5BB3-5B1B-E54BBB35D818}"/>
              </a:ext>
            </a:extLst>
          </p:cNvPr>
          <p:cNvGraphicFramePr>
            <a:graphicFrameLocks noGrp="1"/>
          </p:cNvGraphicFramePr>
          <p:nvPr>
            <p:extLst>
              <p:ext uri="{D42A27DB-BD31-4B8C-83A1-F6EECF244321}">
                <p14:modId xmlns:p14="http://schemas.microsoft.com/office/powerpoint/2010/main" val="2051282400"/>
              </p:ext>
            </p:extLst>
          </p:nvPr>
        </p:nvGraphicFramePr>
        <p:xfrm>
          <a:off x="798286" y="5277870"/>
          <a:ext cx="10987316" cy="562356"/>
        </p:xfrm>
        <a:graphic>
          <a:graphicData uri="http://schemas.openxmlformats.org/drawingml/2006/table">
            <a:tbl>
              <a:tblPr firstRow="1" bandRow="1">
                <a:tableStyleId>{5940675A-B579-460E-94D1-54222C63F5DA}</a:tableStyleId>
              </a:tblPr>
              <a:tblGrid>
                <a:gridCol w="1009645">
                  <a:extLst>
                    <a:ext uri="{9D8B030D-6E8A-4147-A177-3AD203B41FA5}">
                      <a16:colId xmlns:a16="http://schemas.microsoft.com/office/drawing/2014/main" val="1203179502"/>
                    </a:ext>
                  </a:extLst>
                </a:gridCol>
                <a:gridCol w="3005369">
                  <a:extLst>
                    <a:ext uri="{9D8B030D-6E8A-4147-A177-3AD203B41FA5}">
                      <a16:colId xmlns:a16="http://schemas.microsoft.com/office/drawing/2014/main" val="3997236843"/>
                    </a:ext>
                  </a:extLst>
                </a:gridCol>
                <a:gridCol w="6972302">
                  <a:extLst>
                    <a:ext uri="{9D8B030D-6E8A-4147-A177-3AD203B41FA5}">
                      <a16:colId xmlns:a16="http://schemas.microsoft.com/office/drawing/2014/main" val="3450091822"/>
                    </a:ext>
                  </a:extLst>
                </a:gridCol>
              </a:tblGrid>
              <a:tr h="370840">
                <a:tc>
                  <a:txBody>
                    <a:bodyPr/>
                    <a:lstStyle/>
                    <a:p>
                      <a:pPr algn="ctr">
                        <a:lnSpc>
                          <a:spcPct val="150000"/>
                        </a:lnSpc>
                      </a:pPr>
                      <a:r>
                        <a:rPr lang="en-US" sz="2400"/>
                        <a:t>4</a:t>
                      </a:r>
                    </a:p>
                  </a:txBody>
                  <a:tcPr/>
                </a:tc>
                <a:tc>
                  <a:txBody>
                    <a:bodyPr/>
                    <a:lstStyle/>
                    <a:p>
                      <a:pPr algn="just">
                        <a:lnSpc>
                          <a:spcPct val="150000"/>
                        </a:lnSpc>
                      </a:pPr>
                      <a:r>
                        <a:rPr lang="vi-VN" sz="2400"/>
                        <a:t>Lập h</a:t>
                      </a:r>
                      <a:r>
                        <a:rPr lang="en-US" sz="2400"/>
                        <a:t>ồ</a:t>
                      </a:r>
                      <a:r>
                        <a:rPr lang="vi-VN" sz="2400"/>
                        <a:t> sơ kĩ thuật</a:t>
                      </a:r>
                    </a:p>
                  </a:txBody>
                  <a:tcPr/>
                </a:tc>
                <a:tc>
                  <a:txBody>
                    <a:bodyPr/>
                    <a:lstStyle/>
                    <a:p>
                      <a:pPr algn="just">
                        <a:lnSpc>
                          <a:spcPct val="150000"/>
                        </a:lnSpc>
                      </a:pPr>
                      <a:r>
                        <a:rPr lang="vi-VN" sz="2400"/>
                        <a:t>Hoàn thiện hồ sơ kĩ thuật</a:t>
                      </a:r>
                    </a:p>
                  </a:txBody>
                  <a:tcPr/>
                </a:tc>
                <a:extLst>
                  <a:ext uri="{0D108BD9-81ED-4DB2-BD59-A6C34878D82A}">
                    <a16:rowId xmlns:a16="http://schemas.microsoft.com/office/drawing/2014/main" val="2120029399"/>
                  </a:ext>
                </a:extLst>
              </a:tr>
            </a:tbl>
          </a:graphicData>
        </a:graphic>
      </p:graphicFrame>
    </p:spTree>
    <p:custDataLst>
      <p:tags r:id="rId1"/>
    </p:custDataLst>
    <p:extLst>
      <p:ext uri="{BB962C8B-B14F-4D97-AF65-F5344CB8AC3E}">
        <p14:creationId xmlns:p14="http://schemas.microsoft.com/office/powerpoint/2010/main" val="36323968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3" name="Picture 12">
            <a:extLst>
              <a:ext uri="{FF2B5EF4-FFF2-40B4-BE49-F238E27FC236}">
                <a16:creationId xmlns:a16="http://schemas.microsoft.com/office/drawing/2014/main" id="{BA6C7B50-800E-7C36-9A74-1B4912627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133" y="5229791"/>
            <a:ext cx="3267739" cy="2145977"/>
          </a:xfrm>
          <a:prstGeom prst="rect">
            <a:avLst/>
          </a:prstGeom>
        </p:spPr>
      </p:pic>
      <p:grpSp>
        <p:nvGrpSpPr>
          <p:cNvPr id="4" name="Group 2">
            <a:extLst>
              <a:ext uri="{FF2B5EF4-FFF2-40B4-BE49-F238E27FC236}">
                <a16:creationId xmlns:a16="http://schemas.microsoft.com/office/drawing/2014/main" id="{D620E7AB-FB35-E9A1-CF6C-1C5039D5EB62}"/>
              </a:ext>
            </a:extLst>
          </p:cNvPr>
          <p:cNvGrpSpPr/>
          <p:nvPr/>
        </p:nvGrpSpPr>
        <p:grpSpPr>
          <a:xfrm>
            <a:off x="6847087" y="2232757"/>
            <a:ext cx="4293353" cy="3694537"/>
            <a:chOff x="95037" y="-434481"/>
            <a:chExt cx="6321665" cy="6350000"/>
          </a:xfrm>
        </p:grpSpPr>
        <p:sp>
          <p:nvSpPr>
            <p:cNvPr id="5" name="Freeform 3">
              <a:extLst>
                <a:ext uri="{FF2B5EF4-FFF2-40B4-BE49-F238E27FC236}">
                  <a16:creationId xmlns:a16="http://schemas.microsoft.com/office/drawing/2014/main" id="{630477E8-2238-FDBA-B9FA-E2EF56E7E627}"/>
                </a:ext>
              </a:extLst>
            </p:cNvPr>
            <p:cNvSpPr/>
            <p:nvPr/>
          </p:nvSpPr>
          <p:spPr>
            <a:xfrm>
              <a:off x="95037" y="-434481"/>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DD8A8"/>
            </a:solidFill>
          </p:spPr>
          <p:txBody>
            <a:bodyPr/>
            <a:lstStyle/>
            <a:p>
              <a:endParaRPr lang="en-US" sz="572">
                <a:latin typeface="UTM Avo" panose="02040603050506020204" pitchFamily="18"/>
                <a:cs typeface="+mn-ea"/>
                <a:sym typeface="+mn-lt"/>
              </a:endParaRPr>
            </a:p>
          </p:txBody>
        </p:sp>
      </p:grpSp>
      <p:sp>
        <p:nvSpPr>
          <p:cNvPr id="7" name="TextBox 6">
            <a:extLst>
              <a:ext uri="{FF2B5EF4-FFF2-40B4-BE49-F238E27FC236}">
                <a16:creationId xmlns:a16="http://schemas.microsoft.com/office/drawing/2014/main" id="{B8F16851-E8CA-D049-A80B-8C9A18B0D948}"/>
              </a:ext>
            </a:extLst>
          </p:cNvPr>
          <p:cNvSpPr txBox="1"/>
          <p:nvPr/>
        </p:nvSpPr>
        <p:spPr>
          <a:xfrm>
            <a:off x="1246399" y="2232757"/>
            <a:ext cx="5243301" cy="1041054"/>
          </a:xfrm>
          <a:prstGeom prst="rect">
            <a:avLst/>
          </a:prstGeom>
          <a:noFill/>
        </p:spPr>
        <p:txBody>
          <a:bodyPr wrap="square">
            <a:spAutoFit/>
          </a:bodyPr>
          <a:lstStyle/>
          <a:p>
            <a:pPr marL="309582" indent="-309582">
              <a:lnSpc>
                <a:spcPct val="150000"/>
              </a:lnSpc>
              <a:spcBef>
                <a:spcPts val="163"/>
              </a:spcBef>
              <a:spcAft>
                <a:spcPts val="433"/>
              </a:spcAft>
              <a:buFont typeface="Wingdings" panose="05000000000000000000" pitchFamily="2" charset="2"/>
              <a:buChar char="§"/>
            </a:pPr>
            <a:r>
              <a:rPr lang="vi-VN" sz="2200">
                <a:solidFill>
                  <a:schemeClr val="dk1">
                    <a:lumMod val="100000"/>
                  </a:schemeClr>
                </a:solidFill>
                <a:latin typeface="UTM Avo" panose="02040603050506020204" pitchFamily="18"/>
                <a:cs typeface="+mn-ea"/>
                <a:sym typeface="+mn-lt"/>
              </a:rPr>
              <a:t>Ôn </a:t>
            </a:r>
            <a:r>
              <a:rPr lang="en-US" sz="2200">
                <a:solidFill>
                  <a:schemeClr val="dk1">
                    <a:lumMod val="100000"/>
                  </a:schemeClr>
                </a:solidFill>
                <a:latin typeface="UTM Avo" panose="02040603050506020204" pitchFamily="18"/>
                <a:cs typeface="+mn-ea"/>
                <a:sym typeface="+mn-lt"/>
              </a:rPr>
              <a:t>tập kiến thức chuẩn bị cho bài kiểm tra cuối học kì II</a:t>
            </a:r>
            <a:endParaRPr lang="vi-VN" sz="2200" b="1" dirty="0">
              <a:solidFill>
                <a:schemeClr val="dk1">
                  <a:lumMod val="100000"/>
                </a:schemeClr>
              </a:solidFill>
              <a:latin typeface="UTM Avo" panose="02040603050506020204" pitchFamily="18"/>
              <a:cs typeface="+mn-ea"/>
              <a:sym typeface="+mn-lt"/>
            </a:endParaRPr>
          </a:p>
        </p:txBody>
      </p:sp>
      <p:pic>
        <p:nvPicPr>
          <p:cNvPr id="8" name="Picture 4" descr="Bí quyết làm trắc nghiệm tiếng Anh đạt điểm cao - Wall Street English">
            <a:extLst>
              <a:ext uri="{FF2B5EF4-FFF2-40B4-BE49-F238E27FC236}">
                <a16:creationId xmlns:a16="http://schemas.microsoft.com/office/drawing/2014/main" id="{2F7E2874-4975-F4CB-C3C5-237D48C1AE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4215" y="2500462"/>
            <a:ext cx="3891386" cy="3137907"/>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9"/>
        <p:cNvGrpSpPr/>
        <p:nvPr/>
      </p:nvGrpSpPr>
      <p:grpSpPr>
        <a:xfrm>
          <a:off x="0" y="0"/>
          <a:ext cx="0" cy="0"/>
          <a:chOff x="0" y="0"/>
          <a:chExt cx="0" cy="0"/>
        </a:xfrm>
      </p:grpSpPr>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650A7CC-657A-B527-EE5F-6A06F4A83AA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C47D4E4-95A9-E9C8-E540-F0BD711AEA2B}"/>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5" name="TextBox 4">
            <a:extLst>
              <a:ext uri="{FF2B5EF4-FFF2-40B4-BE49-F238E27FC236}">
                <a16:creationId xmlns:a16="http://schemas.microsoft.com/office/drawing/2014/main" id="{E0243F02-631A-396D-ACCE-30E5300A64FA}"/>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96C41640-1DC8-9B9F-9AF9-8D6AD1C829D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14D088-873E-95DA-9E14-82F60D2FFD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pic>
        <p:nvPicPr>
          <p:cNvPr id="12" name="Picture 11">
            <a:hlinkClick r:id="rId7"/>
            <a:extLst>
              <a:ext uri="{FF2B5EF4-FFF2-40B4-BE49-F238E27FC236}">
                <a16:creationId xmlns:a16="http://schemas.microsoft.com/office/drawing/2014/main" id="{B89A0303-38C0-7CEF-080F-B61D774C2E80}"/>
              </a:ext>
            </a:extLst>
          </p:cNvPr>
          <p:cNvPicPr>
            <a:picLocks noChangeAspect="1"/>
          </p:cNvPicPr>
          <p:nvPr/>
        </p:nvPicPr>
        <p:blipFill>
          <a:blip r:embed="rId8"/>
          <a:stretch>
            <a:fillRect/>
          </a:stretch>
        </p:blipFill>
        <p:spPr>
          <a:xfrm>
            <a:off x="2462449" y="1855382"/>
            <a:ext cx="7419475" cy="652329"/>
          </a:xfrm>
          <a:prstGeom prst="rect">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3"/>
                                        </p:tgtEl>
                                        <p:attrNameLst>
                                          <p:attrName>style.color</p:attrName>
                                        </p:attrNameLst>
                                      </p:cBhvr>
                                      <p:by>
                                        <p:hsl h="7200000" s="0" l="0"/>
                                      </p:by>
                                    </p:animClr>
                                    <p:animClr clrSpc="hsl" dir="cw">
                                      <p:cBhvr>
                                        <p:cTn id="7" dur="1000" fill="hold"/>
                                        <p:tgtEl>
                                          <p:spTgt spid="3"/>
                                        </p:tgtEl>
                                        <p:attrNameLst>
                                          <p:attrName>fillcolor</p:attrName>
                                        </p:attrNameLst>
                                      </p:cBhvr>
                                      <p:by>
                                        <p:hsl h="7200000" s="0" l="0"/>
                                      </p:by>
                                    </p:animClr>
                                    <p:animClr clrSpc="hsl" dir="cw">
                                      <p:cBhvr>
                                        <p:cTn id="8" dur="1000" fill="hold"/>
                                        <p:tgtEl>
                                          <p:spTgt spid="3"/>
                                        </p:tgtEl>
                                        <p:attrNameLst>
                                          <p:attrName>stroke.color</p:attrName>
                                        </p:attrNameLst>
                                      </p:cBhvr>
                                      <p:by>
                                        <p:hsl h="7200000" s="0" l="0"/>
                                      </p:by>
                                    </p:animClr>
                                    <p:set>
                                      <p:cBhvr>
                                        <p:cTn id="9" dur="10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DESIGN_ID_THEME1" val="0ZGN4uuj"/>
  <p:tag name="ARTICULATE_PROJECT_OPEN" val="0"/>
  <p:tag name="ARTICULATE_SLIDE_THUMBNAIL_REFRESH" val="1"/>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1217</TotalTime>
  <Words>825</Words>
  <Application>Microsoft Office PowerPoint</Application>
  <PresentationFormat>Widescreen</PresentationFormat>
  <Paragraphs>80</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UTM Avo</vt:lpstr>
      <vt:lpstr>Arial</vt:lpstr>
      <vt:lpstr>Calibri</vt:lpstr>
      <vt:lpstr>Wingdings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73</cp:revision>
  <dcterms:modified xsi:type="dcterms:W3CDTF">2024-01-08T04:26:21Z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