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31"/>
  </p:notesMasterIdLst>
  <p:sldIdLst>
    <p:sldId id="256" r:id="rId3"/>
    <p:sldId id="257" r:id="rId4"/>
    <p:sldId id="258" r:id="rId5"/>
    <p:sldId id="259" r:id="rId6"/>
    <p:sldId id="260" r:id="rId7"/>
    <p:sldId id="271" r:id="rId8"/>
    <p:sldId id="272" r:id="rId9"/>
    <p:sldId id="273" r:id="rId10"/>
    <p:sldId id="274" r:id="rId11"/>
    <p:sldId id="275" r:id="rId12"/>
    <p:sldId id="261" r:id="rId13"/>
    <p:sldId id="263" r:id="rId14"/>
    <p:sldId id="286" r:id="rId15"/>
    <p:sldId id="276" r:id="rId16"/>
    <p:sldId id="277" r:id="rId17"/>
    <p:sldId id="288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62" r:id="rId27"/>
    <p:sldId id="264" r:id="rId28"/>
    <p:sldId id="269" r:id="rId29"/>
    <p:sldId id="270" r:id="rId30"/>
  </p:sldIdLst>
  <p:sldSz cx="12192000" cy="6858000"/>
  <p:notesSz cx="6858000" cy="9144000"/>
  <p:embeddedFontLst>
    <p:embeddedFont>
      <p:font typeface="UTM Avo" panose="02040603050506020204" pitchFamily="18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69" autoAdjust="0"/>
    <p:restoredTop sz="96357" autoAdjust="0"/>
  </p:normalViewPr>
  <p:slideViewPr>
    <p:cSldViewPr snapToGrid="0" showGuides="1">
      <p:cViewPr varScale="1">
        <p:scale>
          <a:sx n="106" d="100"/>
          <a:sy n="106" d="100"/>
        </p:scale>
        <p:origin x="120" y="198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3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2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1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5F0A05-FF3C-A243-8EF0-51BF1C6FAF13}" type="datetimeFigureOut">
              <a:rPr lang="vi-VN" smtClean="0"/>
              <a:t>10/01/2024</a:t>
            </a:fld>
            <a:endParaRPr lang="vi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vi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E8CF72-F05F-8C4F-B471-D0AAD98A6AA4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325636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đầu</a:t>
            </a:r>
            <a:r>
              <a:rPr lang="en-US" baseline="0" dirty="0"/>
              <a:t> </a:t>
            </a:r>
            <a:r>
              <a:rPr lang="en-US" baseline="0" dirty="0" err="1"/>
              <a:t>bếp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mở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đã</a:t>
            </a:r>
            <a:r>
              <a:rPr lang="en-US" baseline="0" dirty="0"/>
              <a:t>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món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24659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99347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40575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37656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92425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45722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chữ</a:t>
            </a:r>
            <a:r>
              <a:rPr lang="en-US" baseline="0" dirty="0"/>
              <a:t> </a:t>
            </a:r>
            <a:r>
              <a:rPr lang="en-US" baseline="0" dirty="0" err="1"/>
              <a:t>cái</a:t>
            </a:r>
            <a:r>
              <a:rPr lang="en-US" baseline="0" dirty="0"/>
              <a:t> A, B, C, D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 &gt;&gt;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bàn</a:t>
            </a:r>
            <a:r>
              <a:rPr lang="en-US" baseline="0" dirty="0"/>
              <a:t> </a:t>
            </a:r>
            <a:r>
              <a:rPr lang="en-US" baseline="0" dirty="0" err="1"/>
              <a:t>ăn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7974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09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89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09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86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779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187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39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8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38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64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6172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7856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9705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280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2458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5647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8755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1427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3110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7353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623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35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762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khoa-hoc-tu-nhien-8/1/424/16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khoa-hoc-tu-nhien-8/1/424/16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khoa-hoc-tu-nhien-8/1/424/16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3.png"/><Relationship Id="rId18" Type="http://schemas.openxmlformats.org/officeDocument/2006/relationships/slide" Target="slide24.xml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12" Type="http://schemas.openxmlformats.org/officeDocument/2006/relationships/slide" Target="slide19.xml"/><Relationship Id="rId17" Type="http://schemas.openxmlformats.org/officeDocument/2006/relationships/slide" Target="slide23.xml"/><Relationship Id="rId2" Type="http://schemas.openxmlformats.org/officeDocument/2006/relationships/notesSlide" Target="../notesSlides/notesSlide1.xml"/><Relationship Id="rId16" Type="http://schemas.openxmlformats.org/officeDocument/2006/relationships/slide" Target="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slide" Target="slide21.xml"/><Relationship Id="rId10" Type="http://schemas.openxmlformats.org/officeDocument/2006/relationships/image" Target="../media/image41.png"/><Relationship Id="rId19" Type="http://schemas.openxmlformats.org/officeDocument/2006/relationships/image" Target="../media/image33.jpe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slide" Target="slide2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33.jpeg"/><Relationship Id="rId3" Type="http://schemas.openxmlformats.org/officeDocument/2006/relationships/audio" Target="../media/audio1.wav"/><Relationship Id="rId7" Type="http://schemas.openxmlformats.org/officeDocument/2006/relationships/image" Target="../media/image45.pn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4.png"/><Relationship Id="rId11" Type="http://schemas.openxmlformats.org/officeDocument/2006/relationships/slide" Target="slide18.xml"/><Relationship Id="rId5" Type="http://schemas.openxmlformats.org/officeDocument/2006/relationships/audio" Target="../media/audio3.wav"/><Relationship Id="rId10" Type="http://schemas.openxmlformats.org/officeDocument/2006/relationships/image" Target="../media/image48.png"/><Relationship Id="rId4" Type="http://schemas.openxmlformats.org/officeDocument/2006/relationships/audio" Target="../media/audio2.wav"/><Relationship Id="rId9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slide" Target="slide18.xml"/><Relationship Id="rId3" Type="http://schemas.openxmlformats.org/officeDocument/2006/relationships/audio" Target="../media/audio1.wav"/><Relationship Id="rId7" Type="http://schemas.openxmlformats.org/officeDocument/2006/relationships/image" Target="../media/image44.png"/><Relationship Id="rId12" Type="http://schemas.openxmlformats.org/officeDocument/2006/relationships/image" Target="../media/image3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5.png"/><Relationship Id="rId11" Type="http://schemas.openxmlformats.org/officeDocument/2006/relationships/image" Target="../media/image49.png"/><Relationship Id="rId5" Type="http://schemas.openxmlformats.org/officeDocument/2006/relationships/audio" Target="../media/audio3.wav"/><Relationship Id="rId10" Type="http://schemas.openxmlformats.org/officeDocument/2006/relationships/image" Target="../media/image48.png"/><Relationship Id="rId4" Type="http://schemas.openxmlformats.org/officeDocument/2006/relationships/audio" Target="../media/audio4.wav"/><Relationship Id="rId9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slide" Target="slide18.xml"/><Relationship Id="rId3" Type="http://schemas.openxmlformats.org/officeDocument/2006/relationships/audio" Target="../media/audio1.wav"/><Relationship Id="rId7" Type="http://schemas.openxmlformats.org/officeDocument/2006/relationships/image" Target="../media/image44.png"/><Relationship Id="rId12" Type="http://schemas.openxmlformats.org/officeDocument/2006/relationships/image" Target="../media/image3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5.png"/><Relationship Id="rId11" Type="http://schemas.openxmlformats.org/officeDocument/2006/relationships/image" Target="../media/image49.png"/><Relationship Id="rId5" Type="http://schemas.openxmlformats.org/officeDocument/2006/relationships/audio" Target="../media/audio3.wav"/><Relationship Id="rId10" Type="http://schemas.openxmlformats.org/officeDocument/2006/relationships/image" Target="../media/image48.png"/><Relationship Id="rId4" Type="http://schemas.openxmlformats.org/officeDocument/2006/relationships/audio" Target="../media/audio4.wav"/><Relationship Id="rId9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slide" Target="slide18.xml"/><Relationship Id="rId3" Type="http://schemas.openxmlformats.org/officeDocument/2006/relationships/audio" Target="../media/audio1.wav"/><Relationship Id="rId7" Type="http://schemas.openxmlformats.org/officeDocument/2006/relationships/image" Target="../media/image44.png"/><Relationship Id="rId12" Type="http://schemas.openxmlformats.org/officeDocument/2006/relationships/image" Target="../media/image3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5.png"/><Relationship Id="rId11" Type="http://schemas.openxmlformats.org/officeDocument/2006/relationships/image" Target="../media/image49.png"/><Relationship Id="rId5" Type="http://schemas.openxmlformats.org/officeDocument/2006/relationships/audio" Target="../media/audio3.wav"/><Relationship Id="rId10" Type="http://schemas.openxmlformats.org/officeDocument/2006/relationships/image" Target="../media/image48.png"/><Relationship Id="rId4" Type="http://schemas.openxmlformats.org/officeDocument/2006/relationships/audio" Target="../media/audio4.wav"/><Relationship Id="rId9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slide" Target="slide18.xml"/><Relationship Id="rId3" Type="http://schemas.openxmlformats.org/officeDocument/2006/relationships/audio" Target="../media/audio1.wav"/><Relationship Id="rId7" Type="http://schemas.openxmlformats.org/officeDocument/2006/relationships/image" Target="../media/image44.png"/><Relationship Id="rId12" Type="http://schemas.openxmlformats.org/officeDocument/2006/relationships/image" Target="../media/image3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5.png"/><Relationship Id="rId11" Type="http://schemas.openxmlformats.org/officeDocument/2006/relationships/image" Target="../media/image49.png"/><Relationship Id="rId5" Type="http://schemas.openxmlformats.org/officeDocument/2006/relationships/audio" Target="../media/audio3.wav"/><Relationship Id="rId10" Type="http://schemas.openxmlformats.org/officeDocument/2006/relationships/image" Target="../media/image48.png"/><Relationship Id="rId4" Type="http://schemas.openxmlformats.org/officeDocument/2006/relationships/audio" Target="../media/audio4.wav"/><Relationship Id="rId9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slide" Target="slide18.xml"/><Relationship Id="rId3" Type="http://schemas.openxmlformats.org/officeDocument/2006/relationships/audio" Target="../media/audio1.wav"/><Relationship Id="rId7" Type="http://schemas.openxmlformats.org/officeDocument/2006/relationships/image" Target="../media/image44.png"/><Relationship Id="rId12" Type="http://schemas.openxmlformats.org/officeDocument/2006/relationships/image" Target="../media/image3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5.png"/><Relationship Id="rId11" Type="http://schemas.openxmlformats.org/officeDocument/2006/relationships/image" Target="../media/image49.png"/><Relationship Id="rId5" Type="http://schemas.openxmlformats.org/officeDocument/2006/relationships/audio" Target="../media/audio3.wav"/><Relationship Id="rId10" Type="http://schemas.openxmlformats.org/officeDocument/2006/relationships/image" Target="../media/image48.png"/><Relationship Id="rId4" Type="http://schemas.openxmlformats.org/officeDocument/2006/relationships/audio" Target="../media/audio4.wav"/><Relationship Id="rId9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khoa-hoc-tu-nhien-8/1/424/16/" TargetMode="External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svg"/><Relationship Id="rId13" Type="http://schemas.openxmlformats.org/officeDocument/2006/relationships/image" Target="../media/image62.png"/><Relationship Id="rId18" Type="http://schemas.openxmlformats.org/officeDocument/2006/relationships/image" Target="../media/image67.svg"/><Relationship Id="rId3" Type="http://schemas.openxmlformats.org/officeDocument/2006/relationships/image" Target="../media/image52.png"/><Relationship Id="rId21" Type="http://schemas.openxmlformats.org/officeDocument/2006/relationships/image" Target="../media/image70.png"/><Relationship Id="rId7" Type="http://schemas.openxmlformats.org/officeDocument/2006/relationships/image" Target="../media/image56.png"/><Relationship Id="rId12" Type="http://schemas.openxmlformats.org/officeDocument/2006/relationships/image" Target="../media/image61.svg"/><Relationship Id="rId17" Type="http://schemas.openxmlformats.org/officeDocument/2006/relationships/image" Target="../media/image66.png"/><Relationship Id="rId2" Type="http://schemas.openxmlformats.org/officeDocument/2006/relationships/image" Target="../media/image51.png"/><Relationship Id="rId16" Type="http://schemas.openxmlformats.org/officeDocument/2006/relationships/image" Target="../media/image65.svg"/><Relationship Id="rId20" Type="http://schemas.openxmlformats.org/officeDocument/2006/relationships/image" Target="../media/image6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sv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5" Type="http://schemas.openxmlformats.org/officeDocument/2006/relationships/image" Target="../media/image64.png"/><Relationship Id="rId10" Type="http://schemas.openxmlformats.org/officeDocument/2006/relationships/image" Target="../media/image59.svg"/><Relationship Id="rId19" Type="http://schemas.openxmlformats.org/officeDocument/2006/relationships/image" Target="../media/image68.png"/><Relationship Id="rId4" Type="http://schemas.openxmlformats.org/officeDocument/2006/relationships/image" Target="../media/image53.svg"/><Relationship Id="rId9" Type="http://schemas.openxmlformats.org/officeDocument/2006/relationships/image" Target="../media/image58.png"/><Relationship Id="rId14" Type="http://schemas.openxmlformats.org/officeDocument/2006/relationships/image" Target="../media/image63.sv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hoc10fb/" TargetMode="External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microsoft.com/office/2007/relationships/hdphoto" Target="../media/hdphoto1.wdp"/><Relationship Id="rId4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B9C0FF3-9F28-21B9-0A34-6E7051112537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vi-VN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KH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TN 8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10E4B2CA-607D-08F2-D327-7DB3D0804C46}"/>
              </a:ext>
            </a:extLst>
          </p:cNvPr>
          <p:cNvSpPr txBox="1">
            <a:spLocks/>
          </p:cNvSpPr>
          <p:nvPr/>
        </p:nvSpPr>
        <p:spPr>
          <a:xfrm>
            <a:off x="1768697" y="3258647"/>
            <a:ext cx="9073474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Bài 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2.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Phản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ứng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hoá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học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và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năng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lượng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của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phản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ứng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hoá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học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(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Phần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 I, II)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4E3D982-624C-9BEA-6694-5B819FADD82B}"/>
              </a:ext>
            </a:extLst>
          </p:cNvPr>
          <p:cNvSpPr txBox="1">
            <a:spLocks/>
          </p:cNvSpPr>
          <p:nvPr/>
        </p:nvSpPr>
        <p:spPr>
          <a:xfrm>
            <a:off x="173228" y="1212864"/>
            <a:ext cx="11845539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 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1</a:t>
            </a: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: 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Phản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ứng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hóa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học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7C57A02F-4502-CC31-CDE8-451B85DDBE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325138"/>
            <a:ext cx="31496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12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52F014E-F8E9-287C-1D60-5A50502F17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370" y="3851910"/>
            <a:ext cx="2795136" cy="3006090"/>
          </a:xfrm>
          <a:prstGeom prst="rect">
            <a:avLst/>
          </a:prstGeom>
        </p:spPr>
      </p:pic>
      <p:sp>
        <p:nvSpPr>
          <p:cNvPr id="4" name="Speech Bubble: Oval 1">
            <a:extLst>
              <a:ext uri="{FF2B5EF4-FFF2-40B4-BE49-F238E27FC236}">
                <a16:creationId xmlns:a16="http://schemas.microsoft.com/office/drawing/2014/main" id="{2E15D9E0-E9E0-2F1C-3F15-E20A015863E3}"/>
              </a:ext>
            </a:extLst>
          </p:cNvPr>
          <p:cNvSpPr/>
          <p:nvPr/>
        </p:nvSpPr>
        <p:spPr>
          <a:xfrm>
            <a:off x="3469506" y="1405890"/>
            <a:ext cx="7484110" cy="3200400"/>
          </a:xfrm>
          <a:prstGeom prst="wedgeEllipseCallout">
            <a:avLst>
              <a:gd name="adj1" fmla="val -60731"/>
              <a:gd name="adj2" fmla="val 5982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Tôi là </a:t>
            </a:r>
            <a:r>
              <a:rPr lang="vi-VN" sz="2400" b="1" dirty="0">
                <a:solidFill>
                  <a:schemeClr val="tx1"/>
                </a:solidFill>
                <a:latin typeface="UTM Avo" panose="02040603050506020204" pitchFamily="18"/>
              </a:rPr>
              <a:t>NƯỚC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 đây! Đố các bạn tôi được tạo ra từ nguyên tử của các nguyên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</a:rPr>
              <a:t>tố hoá học nào? Tôi có thể được tạo thành như thế nào?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171207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193BE39F-F8C4-0934-1B82-1B01596671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325138"/>
            <a:ext cx="31496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401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0">
            <a:extLst>
              <a:ext uri="{FF2B5EF4-FFF2-40B4-BE49-F238E27FC236}">
                <a16:creationId xmlns:a16="http://schemas.microsoft.com/office/drawing/2014/main" id="{92B16BA5-97B3-A6A7-A102-D70B1446DB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9397" y="5590400"/>
            <a:ext cx="971237" cy="11304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9BD7DCC-DE67-5DE6-D76F-20CDBB0E25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634" y="2664917"/>
            <a:ext cx="2551246" cy="3062643"/>
          </a:xfrm>
          <a:prstGeom prst="rect">
            <a:avLst/>
          </a:prstGeom>
        </p:spPr>
      </p:pic>
      <p:pic>
        <p:nvPicPr>
          <p:cNvPr id="4" name="Picture 17">
            <a:extLst>
              <a:ext uri="{FF2B5EF4-FFF2-40B4-BE49-F238E27FC236}">
                <a16:creationId xmlns:a16="http://schemas.microsoft.com/office/drawing/2014/main" id="{3BBD2EA5-A4B2-8B3A-983A-1FF17A5D9B1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0748645" y="975252"/>
            <a:ext cx="1086049" cy="1594474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EA3BFF5-A163-5CB7-628C-1E9F40319EA7}"/>
              </a:ext>
            </a:extLst>
          </p:cNvPr>
          <p:cNvSpPr/>
          <p:nvPr/>
        </p:nvSpPr>
        <p:spPr>
          <a:xfrm>
            <a:off x="4904740" y="2218473"/>
            <a:ext cx="5062220" cy="1089368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fr-FR" sz="195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Đốt</a:t>
            </a:r>
            <a:r>
              <a:rPr lang="fr-FR" sz="195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195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cháy</a:t>
            </a:r>
            <a:r>
              <a:rPr lang="fr-FR" sz="195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195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khí</a:t>
            </a:r>
            <a:r>
              <a:rPr lang="fr-FR" sz="195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195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hydrogen</a:t>
            </a:r>
            <a:r>
              <a:rPr lang="fr-FR" sz="195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195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fr-FR" sz="195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195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fr-FR" sz="195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195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khí</a:t>
            </a:r>
            <a:r>
              <a:rPr lang="fr-FR" sz="195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fr-FR" sz="195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fr-FR" sz="195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ra </a:t>
            </a:r>
            <a:r>
              <a:rPr lang="fr-FR" sz="195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ngọn</a:t>
            </a:r>
            <a:r>
              <a:rPr lang="fr-FR" sz="195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195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lửa</a:t>
            </a:r>
            <a:r>
              <a:rPr lang="fr-FR" sz="195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195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màu</a:t>
            </a:r>
            <a:r>
              <a:rPr lang="fr-FR" sz="195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195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xanh</a:t>
            </a:r>
            <a:r>
              <a:rPr lang="fr-FR" sz="195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US" sz="195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3140A6A-EB17-5D8A-8189-6C6F69C40FD4}"/>
              </a:ext>
            </a:extLst>
          </p:cNvPr>
          <p:cNvCxnSpPr>
            <a:cxnSpLocks/>
            <a:stCxn id="3" idx="3"/>
            <a:endCxn id="5" idx="1"/>
          </p:cNvCxnSpPr>
          <p:nvPr/>
        </p:nvCxnSpPr>
        <p:spPr>
          <a:xfrm flipV="1">
            <a:off x="3611880" y="2763157"/>
            <a:ext cx="1292860" cy="1433082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86CBCED-D31D-2EB3-4588-92857012397D}"/>
              </a:ext>
            </a:extLst>
          </p:cNvPr>
          <p:cNvSpPr/>
          <p:nvPr/>
        </p:nvSpPr>
        <p:spPr>
          <a:xfrm>
            <a:off x="4904740" y="3656295"/>
            <a:ext cx="5062220" cy="1089368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fr-FR" sz="195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Đưa</a:t>
            </a:r>
            <a:r>
              <a:rPr lang="fr-FR" sz="195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195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vào</a:t>
            </a:r>
            <a:r>
              <a:rPr lang="fr-FR" sz="195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195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bình</a:t>
            </a:r>
            <a:r>
              <a:rPr lang="fr-FR" sz="195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195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chứa</a:t>
            </a:r>
            <a:r>
              <a:rPr lang="fr-FR" sz="195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195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khí</a:t>
            </a:r>
            <a:r>
              <a:rPr lang="fr-FR" sz="195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O</a:t>
            </a:r>
            <a:r>
              <a:rPr lang="fr-FR" sz="1950" baseline="-250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2</a:t>
            </a:r>
            <a:r>
              <a:rPr lang="fr-FR" sz="195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fr-FR" sz="195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hydrogen</a:t>
            </a:r>
            <a:r>
              <a:rPr lang="fr-FR" sz="195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195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cháy</a:t>
            </a:r>
            <a:r>
              <a:rPr lang="fr-FR" sz="195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195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mạnh</a:t>
            </a:r>
            <a:r>
              <a:rPr lang="fr-FR" sz="195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195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hơn</a:t>
            </a:r>
            <a:r>
              <a:rPr lang="fr-FR" sz="195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fr-FR" sz="195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sáng</a:t>
            </a:r>
            <a:r>
              <a:rPr lang="fr-FR" sz="195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195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hơn</a:t>
            </a:r>
            <a:r>
              <a:rPr lang="fr-FR" sz="195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US" sz="195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D638445-BFF8-93B9-2421-71239145E86E}"/>
              </a:ext>
            </a:extLst>
          </p:cNvPr>
          <p:cNvCxnSpPr>
            <a:cxnSpLocks/>
            <a:stCxn id="3" idx="3"/>
            <a:endCxn id="7" idx="1"/>
          </p:cNvCxnSpPr>
          <p:nvPr/>
        </p:nvCxnSpPr>
        <p:spPr>
          <a:xfrm>
            <a:off x="3611880" y="4196239"/>
            <a:ext cx="1292860" cy="4740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DA3422BD-C05B-163C-BD1A-B9646AD14C6A}"/>
              </a:ext>
            </a:extLst>
          </p:cNvPr>
          <p:cNvSpPr/>
          <p:nvPr/>
        </p:nvSpPr>
        <p:spPr>
          <a:xfrm>
            <a:off x="4904740" y="5094117"/>
            <a:ext cx="5062220" cy="1372642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fr-FR" sz="195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Hiện</a:t>
            </a:r>
            <a:r>
              <a:rPr lang="fr-FR" sz="195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195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tượng</a:t>
            </a:r>
            <a:r>
              <a:rPr lang="fr-FR" sz="195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195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trên</a:t>
            </a:r>
            <a:r>
              <a:rPr lang="fr-FR" sz="195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195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fr-FR" sz="195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195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bình</a:t>
            </a:r>
            <a:r>
              <a:rPr lang="fr-FR" sz="195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195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xuất</a:t>
            </a:r>
            <a:r>
              <a:rPr lang="fr-FR" sz="195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195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hiện</a:t>
            </a:r>
            <a:r>
              <a:rPr lang="fr-FR" sz="195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195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fr-FR" sz="195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195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giọt</a:t>
            </a:r>
            <a:r>
              <a:rPr lang="fr-FR" sz="195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195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fr-FR" sz="195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195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nhỏ</a:t>
            </a:r>
            <a:r>
              <a:rPr lang="fr-FR" sz="195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195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chứng</a:t>
            </a:r>
            <a:r>
              <a:rPr lang="fr-FR" sz="195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195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tỏ</a:t>
            </a:r>
            <a:r>
              <a:rPr lang="fr-FR" sz="195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195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fr-FR" sz="195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195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chất</a:t>
            </a:r>
            <a:r>
              <a:rPr lang="fr-FR" sz="195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195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mới</a:t>
            </a:r>
            <a:r>
              <a:rPr lang="fr-FR" sz="195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195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fr-FR" sz="195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195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fr-FR" sz="195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US" sz="195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DB45597-CA7A-39CD-76AC-03743383BADF}"/>
              </a:ext>
            </a:extLst>
          </p:cNvPr>
          <p:cNvCxnSpPr>
            <a:cxnSpLocks/>
            <a:stCxn id="3" idx="3"/>
            <a:endCxn id="9" idx="1"/>
          </p:cNvCxnSpPr>
          <p:nvPr/>
        </p:nvCxnSpPr>
        <p:spPr>
          <a:xfrm>
            <a:off x="3611880" y="4196239"/>
            <a:ext cx="1292860" cy="1584199"/>
          </a:xfrm>
          <a:prstGeom prst="straightConnector1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49A6B18-42AD-0E13-6616-71759A646451}"/>
              </a:ext>
            </a:extLst>
          </p:cNvPr>
          <p:cNvSpPr txBox="1"/>
          <p:nvPr/>
        </p:nvSpPr>
        <p:spPr>
          <a:xfrm>
            <a:off x="2059091" y="1485295"/>
            <a:ext cx="8073818" cy="5743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24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I. PHẢN ỨNG HOÁ HỌC LÀ GÌ?</a:t>
            </a:r>
            <a:endParaRPr lang="vi-VN" sz="2400" b="1" dirty="0"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02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E81D5-6070-C010-5A05-DF4431471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2977" y="1575172"/>
            <a:ext cx="4386045" cy="620425"/>
          </a:xfrm>
        </p:spPr>
        <p:txBody>
          <a:bodyPr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900" b="1" dirty="0" err="1">
                <a:latin typeface="UTM Avo" panose="02040603050506020204" pitchFamily="18"/>
                <a:cs typeface="Arial" panose="020B0604020202020204" pitchFamily="34" charset="0"/>
              </a:rPr>
              <a:t>Kết</a:t>
            </a:r>
            <a:r>
              <a:rPr lang="en-US" sz="29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900" b="1" dirty="0" err="1">
                <a:latin typeface="UTM Avo" panose="02040603050506020204" pitchFamily="18"/>
                <a:cs typeface="Arial" panose="020B0604020202020204" pitchFamily="34" charset="0"/>
              </a:rPr>
              <a:t>luận</a:t>
            </a:r>
            <a:endParaRPr lang="en-US" sz="29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D16328-ACA5-EA6B-48A5-46E1D2F79C89}"/>
              </a:ext>
            </a:extLst>
          </p:cNvPr>
          <p:cNvSpPr/>
          <p:nvPr/>
        </p:nvSpPr>
        <p:spPr>
          <a:xfrm>
            <a:off x="1275426" y="2195597"/>
            <a:ext cx="9641145" cy="33432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09582" indent="-309582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Quá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trình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cs typeface="Arial" panose="020B0604020202020204" pitchFamily="34" charset="0"/>
              </a:rPr>
              <a:t>biến</a:t>
            </a:r>
            <a:r>
              <a:rPr lang="fr-FR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cs typeface="Arial" panose="020B0604020202020204" pitchFamily="34" charset="0"/>
              </a:rPr>
              <a:t>đổi</a:t>
            </a:r>
            <a:r>
              <a:rPr lang="fr-FR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chất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này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chất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khác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gọi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là </a:t>
            </a:r>
            <a:r>
              <a:rPr lang="fr-FR" sz="2400" b="1" dirty="0" err="1">
                <a:latin typeface="UTM Avo" panose="02040603050506020204" pitchFamily="18"/>
                <a:cs typeface="Arial" panose="020B0604020202020204" pitchFamily="34" charset="0"/>
              </a:rPr>
              <a:t>phản</a:t>
            </a:r>
            <a:r>
              <a:rPr lang="fr-FR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cs typeface="Arial" panose="020B0604020202020204" pitchFamily="34" charset="0"/>
              </a:rPr>
              <a:t>ứng</a:t>
            </a:r>
            <a:r>
              <a:rPr lang="fr-FR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cs typeface="Arial" panose="020B0604020202020204" pitchFamily="34" charset="0"/>
              </a:rPr>
              <a:t>hóa</a:t>
            </a:r>
            <a:r>
              <a:rPr lang="fr-FR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fr-FR" sz="2400" b="1" dirty="0"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  <a:p>
            <a:pPr marL="309582" indent="-309582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Chất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hoặc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chất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ban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đầu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tham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gia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phản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ứng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hóa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gọi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là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chất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hoặc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cs typeface="Arial" panose="020B0604020202020204" pitchFamily="34" charset="0"/>
              </a:rPr>
              <a:t>chất</a:t>
            </a:r>
            <a:r>
              <a:rPr lang="fr-FR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cs typeface="Arial" panose="020B0604020202020204" pitchFamily="34" charset="0"/>
              </a:rPr>
              <a:t>phản</a:t>
            </a:r>
            <a:r>
              <a:rPr lang="fr-FR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cs typeface="Arial" panose="020B0604020202020204" pitchFamily="34" charset="0"/>
              </a:rPr>
              <a:t>ứng</a:t>
            </a:r>
            <a:r>
              <a:rPr lang="fr-FR" sz="2400" b="1" dirty="0"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US" sz="2400" b="1" dirty="0">
              <a:latin typeface="UTM Avo" panose="02040603050506020204" pitchFamily="18"/>
              <a:cs typeface="Arial" panose="020B0604020202020204" pitchFamily="34" charset="0"/>
            </a:endParaRPr>
          </a:p>
          <a:p>
            <a:pPr marL="309582" indent="-309582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Chất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hoặc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chất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mới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gọi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là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chất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hoặc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cs typeface="Arial" panose="020B0604020202020204" pitchFamily="34" charset="0"/>
              </a:rPr>
              <a:t>chất</a:t>
            </a:r>
            <a:r>
              <a:rPr lang="fr-FR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fr-FR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fr-FR" sz="2400" b="1" dirty="0">
                <a:latin typeface="UTM Avo" panose="02040603050506020204" pitchFamily="18"/>
                <a:cs typeface="Arial" panose="020B0604020202020204" pitchFamily="34" charset="0"/>
              </a:rPr>
              <a:t>. </a:t>
            </a:r>
            <a:endParaRPr lang="en-US" sz="24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4" name="Picture 49">
            <a:extLst>
              <a:ext uri="{FF2B5EF4-FFF2-40B4-BE49-F238E27FC236}">
                <a16:creationId xmlns:a16="http://schemas.microsoft.com/office/drawing/2014/main" id="{03305D14-8DEC-E9F9-3C47-90E37DCFCF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153974">
            <a:off x="11031702" y="5207931"/>
            <a:ext cx="344455" cy="1271476"/>
          </a:xfrm>
          <a:prstGeom prst="rect">
            <a:avLst/>
          </a:prstGeom>
        </p:spPr>
      </p:pic>
      <p:grpSp>
        <p:nvGrpSpPr>
          <p:cNvPr id="5" name="Group 46">
            <a:extLst>
              <a:ext uri="{FF2B5EF4-FFF2-40B4-BE49-F238E27FC236}">
                <a16:creationId xmlns:a16="http://schemas.microsoft.com/office/drawing/2014/main" id="{D84AF60D-F58C-5DAD-2237-F07BCD035505}"/>
              </a:ext>
            </a:extLst>
          </p:cNvPr>
          <p:cNvGrpSpPr>
            <a:grpSpLocks noChangeAspect="1"/>
          </p:cNvGrpSpPr>
          <p:nvPr/>
        </p:nvGrpSpPr>
        <p:grpSpPr>
          <a:xfrm rot="-921396">
            <a:off x="11474199" y="6174802"/>
            <a:ext cx="296713" cy="156313"/>
            <a:chOff x="0" y="0"/>
            <a:chExt cx="1610360" cy="848360"/>
          </a:xfrm>
        </p:grpSpPr>
        <p:sp>
          <p:nvSpPr>
            <p:cNvPr id="6" name="Freeform 47">
              <a:extLst>
                <a:ext uri="{FF2B5EF4-FFF2-40B4-BE49-F238E27FC236}">
                  <a16:creationId xmlns:a16="http://schemas.microsoft.com/office/drawing/2014/main" id="{C10ABB50-9885-AF81-E758-84C60814C9F3}"/>
                </a:ext>
              </a:extLst>
            </p:cNvPr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  <p:txBody>
            <a:bodyPr/>
            <a:lstStyle/>
            <a:p>
              <a:endParaRPr lang="en-US" sz="572">
                <a:latin typeface="UTM Avo" panose="02040603050506020204" pitchFamily="18"/>
              </a:endParaRPr>
            </a:p>
          </p:txBody>
        </p:sp>
      </p:grpSp>
      <p:pic>
        <p:nvPicPr>
          <p:cNvPr id="7" name="Picture 52">
            <a:extLst>
              <a:ext uri="{FF2B5EF4-FFF2-40B4-BE49-F238E27FC236}">
                <a16:creationId xmlns:a16="http://schemas.microsoft.com/office/drawing/2014/main" id="{8413D59F-BC68-4DAA-8129-ED31296122C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20915235">
            <a:off x="9736894" y="5849366"/>
            <a:ext cx="460501" cy="817017"/>
          </a:xfrm>
          <a:prstGeom prst="rect">
            <a:avLst/>
          </a:prstGeom>
        </p:spPr>
      </p:pic>
      <p:pic>
        <p:nvPicPr>
          <p:cNvPr id="8" name="Picture 57">
            <a:extLst>
              <a:ext uri="{FF2B5EF4-FFF2-40B4-BE49-F238E27FC236}">
                <a16:creationId xmlns:a16="http://schemas.microsoft.com/office/drawing/2014/main" id="{BECD6571-39B2-6E16-7D7A-F066E10741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422442" y="5794103"/>
            <a:ext cx="296937" cy="266164"/>
          </a:xfrm>
          <a:prstGeom prst="rect">
            <a:avLst/>
          </a:prstGeom>
        </p:spPr>
      </p:pic>
      <p:pic>
        <p:nvPicPr>
          <p:cNvPr id="9" name="Picture 60">
            <a:extLst>
              <a:ext uri="{FF2B5EF4-FFF2-40B4-BE49-F238E27FC236}">
                <a16:creationId xmlns:a16="http://schemas.microsoft.com/office/drawing/2014/main" id="{BDBFED51-8B5D-01B3-D24B-8535B37B8A6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4678159">
            <a:off x="9177582" y="6164928"/>
            <a:ext cx="234811" cy="22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05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FE5498-40A4-3CE0-147D-F7107E97340B}"/>
              </a:ext>
            </a:extLst>
          </p:cNvPr>
          <p:cNvSpPr/>
          <p:nvPr/>
        </p:nvSpPr>
        <p:spPr>
          <a:xfrm>
            <a:off x="4987021" y="1945021"/>
            <a:ext cx="6042929" cy="4050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5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fr-FR" sz="25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2.1 </a:t>
            </a:r>
            <a:r>
              <a:rPr lang="fr-FR" sz="25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fr-FR" sz="25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thấy</a:t>
            </a:r>
            <a:r>
              <a:rPr lang="fr-FR" sz="25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2 </a:t>
            </a:r>
            <a:r>
              <a:rPr lang="fr-FR" sz="25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quá</a:t>
            </a:r>
            <a:r>
              <a:rPr lang="fr-FR" sz="25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trình</a:t>
            </a:r>
            <a:r>
              <a:rPr lang="fr-FR" sz="25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biến</a:t>
            </a:r>
            <a:r>
              <a:rPr lang="fr-FR" sz="25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đổi</a:t>
            </a:r>
            <a:r>
              <a:rPr lang="fr-FR" sz="25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hóa</a:t>
            </a:r>
            <a:r>
              <a:rPr lang="fr-FR" sz="25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fr-FR" sz="25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fr-FR" sz="25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2 </a:t>
            </a:r>
            <a:r>
              <a:rPr lang="fr-FR" sz="25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phản</a:t>
            </a:r>
            <a:r>
              <a:rPr lang="fr-FR" sz="25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ứng</a:t>
            </a:r>
            <a:r>
              <a:rPr lang="fr-FR" sz="25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hóa</a:t>
            </a:r>
            <a:r>
              <a:rPr lang="fr-FR" sz="25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fr-FR" sz="25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đồng</a:t>
            </a:r>
            <a:r>
              <a:rPr lang="fr-FR" sz="25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thời</a:t>
            </a:r>
            <a:r>
              <a:rPr lang="fr-FR" sz="25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fr-FR" sz="25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diễn</a:t>
            </a:r>
            <a:r>
              <a:rPr lang="fr-FR" sz="25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ra:</a:t>
            </a:r>
            <a:endParaRPr lang="en-US" sz="25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9582" indent="-309582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5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(1) Zn </a:t>
            </a:r>
            <a:r>
              <a:rPr lang="fr-FR" sz="25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tác</a:t>
            </a:r>
            <a:r>
              <a:rPr lang="fr-FR" sz="25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dụng</a:t>
            </a:r>
            <a:r>
              <a:rPr lang="fr-FR" sz="25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fr-FR" sz="25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dung</a:t>
            </a:r>
            <a:r>
              <a:rPr lang="fr-FR" sz="25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dịch</a:t>
            </a:r>
            <a:r>
              <a:rPr lang="fr-FR" sz="25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hydrochloric</a:t>
            </a:r>
            <a:r>
              <a:rPr lang="fr-FR" sz="25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acid</a:t>
            </a:r>
            <a:r>
              <a:rPr lang="fr-FR" sz="25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tạo</a:t>
            </a:r>
            <a:r>
              <a:rPr lang="fr-FR" sz="25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thành</a:t>
            </a:r>
            <a:r>
              <a:rPr lang="fr-FR" sz="25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khí</a:t>
            </a:r>
            <a:r>
              <a:rPr lang="fr-FR" sz="25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H</a:t>
            </a:r>
            <a:r>
              <a:rPr lang="fr-FR" sz="2500" baseline="-25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2.</a:t>
            </a:r>
            <a:endParaRPr lang="en-US" sz="25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09582" indent="-309582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5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(2) </a:t>
            </a:r>
            <a:r>
              <a:rPr lang="fr-FR" sz="25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Khí</a:t>
            </a:r>
            <a:r>
              <a:rPr lang="fr-FR" sz="25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H</a:t>
            </a:r>
            <a:r>
              <a:rPr lang="fr-FR" sz="2500" baseline="-25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fr-FR" sz="25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tác</a:t>
            </a:r>
            <a:r>
              <a:rPr lang="fr-FR" sz="25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dụng</a:t>
            </a:r>
            <a:r>
              <a:rPr lang="fr-FR" sz="25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fr-FR" sz="25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khí</a:t>
            </a:r>
            <a:r>
              <a:rPr lang="fr-FR" sz="25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O</a:t>
            </a:r>
            <a:r>
              <a:rPr lang="fr-FR" sz="2500" baseline="-250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fr-FR" sz="25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tạo</a:t>
            </a:r>
            <a:r>
              <a:rPr lang="fr-FR" sz="25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thành</a:t>
            </a:r>
            <a:r>
              <a:rPr lang="fr-FR" sz="25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5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nước</a:t>
            </a:r>
            <a:r>
              <a:rPr lang="fr-FR" sz="25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500" dirty="0"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926A77-FE26-05C0-5CD3-BD3B51349A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414" y="2076637"/>
            <a:ext cx="3162105" cy="379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586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D37DDA8-5158-94DA-2AF7-9D5CDA869BFB}"/>
              </a:ext>
            </a:extLst>
          </p:cNvPr>
          <p:cNvSpPr/>
          <p:nvPr/>
        </p:nvSpPr>
        <p:spPr>
          <a:xfrm>
            <a:off x="1243540" y="3659755"/>
            <a:ext cx="4761230" cy="2671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biến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đổi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hóa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xảy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ra khi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sự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phá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vỡ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liên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kết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chất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phản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ứng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sự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liên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kết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mới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để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ra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chất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US" sz="23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C188B71A-6A69-A228-A0B3-9A4B54C84B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3314372">
            <a:off x="400358" y="3404165"/>
            <a:ext cx="806553" cy="51118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C0C6106-E9F2-AB45-AF2C-E741EE376D86}"/>
              </a:ext>
            </a:extLst>
          </p:cNvPr>
          <p:cNvSpPr/>
          <p:nvPr/>
        </p:nvSpPr>
        <p:spPr>
          <a:xfrm>
            <a:off x="1155002" y="2703831"/>
            <a:ext cx="9881993" cy="683626"/>
          </a:xfrm>
          <a:prstGeom prst="rect">
            <a:avLst/>
          </a:prstGeom>
          <a:ln w="38100">
            <a:solidFill>
              <a:schemeClr val="accent3">
                <a:lumMod val="75000"/>
              </a:schemeClr>
            </a:solidFill>
            <a:prstDash val="lgDash"/>
          </a:ln>
        </p:spPr>
        <p:txBody>
          <a:bodyPr wrap="square" bIns="18000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biến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đổi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hóa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xảy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ra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như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thế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nào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phản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ứng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hóa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300" dirty="0" err="1"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fr-FR" sz="2300" dirty="0">
                <a:latin typeface="UTM Avo" panose="02040603050506020204" pitchFamily="18"/>
                <a:cs typeface="Arial" panose="020B0604020202020204" pitchFamily="34" charset="0"/>
              </a:rPr>
              <a:t>?</a:t>
            </a:r>
            <a:endParaRPr lang="en-US" sz="23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ADDCE3-1807-9674-B0B5-6FDD01333427}"/>
              </a:ext>
            </a:extLst>
          </p:cNvPr>
          <p:cNvSpPr txBox="1"/>
          <p:nvPr/>
        </p:nvSpPr>
        <p:spPr>
          <a:xfrm>
            <a:off x="1543153" y="1527035"/>
            <a:ext cx="9105693" cy="61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2600" b="1" dirty="0"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II. DIỄN BIẾN CỦA PHẢN ỨNG HOÁ HỌC</a:t>
            </a:r>
            <a:endParaRPr lang="vi-VN" sz="2600" b="1" dirty="0"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A7F79E-CFC3-B12D-4301-C20576356E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5126" y="3659755"/>
            <a:ext cx="4997733" cy="274767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44FACA7-DD16-854C-E4E1-4BB89B24FFC9}"/>
              </a:ext>
            </a:extLst>
          </p:cNvPr>
          <p:cNvSpPr/>
          <p:nvPr/>
        </p:nvSpPr>
        <p:spPr>
          <a:xfrm>
            <a:off x="1605280" y="2036127"/>
            <a:ext cx="8990453" cy="567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thông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tin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SGK,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quan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sát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ảnh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cho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UTM Avo" panose="02040603050506020204" pitchFamily="18"/>
                <a:cs typeface="Arial" panose="020B0604020202020204" pitchFamily="34" charset="0"/>
              </a:rPr>
              <a:t>biết</a:t>
            </a:r>
            <a:r>
              <a:rPr lang="fr-FR" sz="2400" dirty="0">
                <a:latin typeface="UTM Avo" panose="02040603050506020204" pitchFamily="18"/>
                <a:cs typeface="Arial" panose="020B0604020202020204" pitchFamily="34" charset="0"/>
              </a:rPr>
              <a:t>: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621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E530DE-0A33-4C43-3B6F-27261A7AA86E}"/>
              </a:ext>
            </a:extLst>
          </p:cNvPr>
          <p:cNvSpPr/>
          <p:nvPr/>
        </p:nvSpPr>
        <p:spPr>
          <a:xfrm>
            <a:off x="2181306" y="1661132"/>
            <a:ext cx="78293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2400" b="1" dirty="0">
                <a:latin typeface="UTM Avo" panose="02040603050506020204" pitchFamily="18"/>
                <a:cs typeface="Arial" panose="020B0604020202020204" pitchFamily="34" charset="0"/>
              </a:rPr>
              <a:t>Mô tả </a:t>
            </a:r>
            <a:r>
              <a:rPr lang="fr-FR" sz="2400" b="1" dirty="0" err="1">
                <a:latin typeface="UTM Avo" panose="02040603050506020204" pitchFamily="18"/>
                <a:cs typeface="Arial" panose="020B0604020202020204" pitchFamily="34" charset="0"/>
              </a:rPr>
              <a:t>cụ</a:t>
            </a:r>
            <a:r>
              <a:rPr lang="fr-FR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cs typeface="Arial" panose="020B0604020202020204" pitchFamily="34" charset="0"/>
              </a:rPr>
              <a:t>thể</a:t>
            </a:r>
            <a:r>
              <a:rPr lang="fr-FR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cs typeface="Arial" panose="020B0604020202020204" pitchFamily="34" charset="0"/>
              </a:rPr>
              <a:t>phản</a:t>
            </a:r>
            <a:r>
              <a:rPr lang="fr-FR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cs typeface="Arial" panose="020B0604020202020204" pitchFamily="34" charset="0"/>
              </a:rPr>
              <a:t>ứng</a:t>
            </a:r>
            <a:r>
              <a:rPr lang="fr-FR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cs typeface="Arial" panose="020B0604020202020204" pitchFamily="34" charset="0"/>
              </a:rPr>
              <a:t>khí</a:t>
            </a:r>
            <a:r>
              <a:rPr lang="fr-FR" sz="2400" b="1" dirty="0">
                <a:latin typeface="UTM Avo" panose="02040603050506020204" pitchFamily="18"/>
                <a:cs typeface="Arial" panose="020B0604020202020204" pitchFamily="34" charset="0"/>
              </a:rPr>
              <a:t> H</a:t>
            </a:r>
            <a:r>
              <a:rPr lang="fr-FR" sz="2400" b="1" baseline="-25000" dirty="0">
                <a:latin typeface="UTM Avo" panose="02040603050506020204" pitchFamily="18"/>
                <a:cs typeface="Arial" panose="020B0604020202020204" pitchFamily="34" charset="0"/>
              </a:rPr>
              <a:t>2</a:t>
            </a:r>
            <a:r>
              <a:rPr lang="fr-FR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cs typeface="Arial" panose="020B0604020202020204" pitchFamily="34" charset="0"/>
              </a:rPr>
              <a:t>cháy</a:t>
            </a:r>
            <a:r>
              <a:rPr lang="fr-FR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fr-FR" sz="24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400" b="1" dirty="0" err="1">
                <a:latin typeface="UTM Avo" panose="02040603050506020204" pitchFamily="18"/>
                <a:cs typeface="Arial" panose="020B0604020202020204" pitchFamily="34" charset="0"/>
              </a:rPr>
              <a:t>khí</a:t>
            </a:r>
            <a:r>
              <a:rPr lang="fr-FR" sz="2400" b="1" dirty="0">
                <a:latin typeface="UTM Avo" panose="02040603050506020204" pitchFamily="18"/>
                <a:cs typeface="Arial" panose="020B0604020202020204" pitchFamily="34" charset="0"/>
              </a:rPr>
              <a:t> O</a:t>
            </a:r>
            <a:r>
              <a:rPr lang="fr-FR" sz="2400" b="1" baseline="-25000" dirty="0">
                <a:latin typeface="UTM Avo" panose="02040603050506020204" pitchFamily="18"/>
                <a:cs typeface="Arial" panose="020B0604020202020204" pitchFamily="34" charset="0"/>
              </a:rPr>
              <a:t>2</a:t>
            </a:r>
            <a:r>
              <a:rPr lang="fr-FR" sz="2400" b="1" dirty="0">
                <a:latin typeface="UTM Avo" panose="02040603050506020204" pitchFamily="18"/>
                <a:cs typeface="Arial" panose="020B0604020202020204" pitchFamily="34" charset="0"/>
              </a:rPr>
              <a:t>?</a:t>
            </a:r>
            <a:endParaRPr lang="en-US" sz="24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3" name="Picture 2" descr="https://o.remove.bg/downloads/30d7a21e-ee7b-4db8-a460-2cbd7748adfc/image-removebg-preview.png">
            <a:extLst>
              <a:ext uri="{FF2B5EF4-FFF2-40B4-BE49-F238E27FC236}">
                <a16:creationId xmlns:a16="http://schemas.microsoft.com/office/drawing/2014/main" id="{6F4B10F3-5364-5DBC-ECBA-06115940CA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740" y="2528768"/>
            <a:ext cx="1878013" cy="1578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s://o.remove.bg/downloads/36c870fe-1ad4-486f-9eca-e5bcfa718940/image-removebg-preview.png">
            <a:extLst>
              <a:ext uri="{FF2B5EF4-FFF2-40B4-BE49-F238E27FC236}">
                <a16:creationId xmlns:a16="http://schemas.microsoft.com/office/drawing/2014/main" id="{91156E7F-FE51-8D60-E5D8-94F03DA3F8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2223" y="2564883"/>
            <a:ext cx="1480741" cy="1506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F0CEE63-2564-D40C-E963-9D75266A8DB7}"/>
              </a:ext>
            </a:extLst>
          </p:cNvPr>
          <p:cNvCxnSpPr/>
          <p:nvPr/>
        </p:nvCxnSpPr>
        <p:spPr>
          <a:xfrm>
            <a:off x="1538446" y="2802215"/>
            <a:ext cx="990600" cy="1031874"/>
          </a:xfrm>
          <a:prstGeom prst="line">
            <a:avLst/>
          </a:prstGeom>
          <a:ln w="571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804DCF9-A39F-B729-AAB0-265DE7C06818}"/>
              </a:ext>
            </a:extLst>
          </p:cNvPr>
          <p:cNvCxnSpPr/>
          <p:nvPr/>
        </p:nvCxnSpPr>
        <p:spPr>
          <a:xfrm flipH="1">
            <a:off x="3702125" y="2869479"/>
            <a:ext cx="760935" cy="897346"/>
          </a:xfrm>
          <a:prstGeom prst="line">
            <a:avLst/>
          </a:prstGeom>
          <a:ln w="571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71F78B2F-8016-C3B6-0EE8-3127C372AC23}"/>
              </a:ext>
            </a:extLst>
          </p:cNvPr>
          <p:cNvSpPr/>
          <p:nvPr/>
        </p:nvSpPr>
        <p:spPr>
          <a:xfrm>
            <a:off x="1583167" y="4553768"/>
            <a:ext cx="3239797" cy="1675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liên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kết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phân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tử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H</a:t>
            </a:r>
            <a:r>
              <a:rPr lang="fr-FR" sz="2400" baseline="-250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O</a:t>
            </a:r>
            <a:r>
              <a:rPr lang="fr-FR" sz="2400" baseline="-250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phá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vỡ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8" name="Picture 6" descr="https://o.remove.bg/downloads/1e489942-5996-49e6-a1b8-4cee62e50a1e/image-removebg-preview.png">
            <a:extLst>
              <a:ext uri="{FF2B5EF4-FFF2-40B4-BE49-F238E27FC236}">
                <a16:creationId xmlns:a16="http://schemas.microsoft.com/office/drawing/2014/main" id="{5AD4D3E5-0AD7-6A34-A045-64FD115C76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8892" y="2564883"/>
            <a:ext cx="1939925" cy="1763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6C58606-3F87-B868-2D3C-5412CB32D7F6}"/>
              </a:ext>
            </a:extLst>
          </p:cNvPr>
          <p:cNvSpPr/>
          <p:nvPr/>
        </p:nvSpPr>
        <p:spPr>
          <a:xfrm>
            <a:off x="6736715" y="4553767"/>
            <a:ext cx="4104258" cy="1675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liên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kết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mới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giữa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1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nguyên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tử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O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2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nguyên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tử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H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hình</a:t>
            </a:r>
            <a:r>
              <a:rPr lang="fr-FR" sz="2400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thành</a:t>
            </a:r>
            <a:endParaRPr lang="en-US" sz="24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0" name="Arrow: Right 1">
            <a:extLst>
              <a:ext uri="{FF2B5EF4-FFF2-40B4-BE49-F238E27FC236}">
                <a16:creationId xmlns:a16="http://schemas.microsoft.com/office/drawing/2014/main" id="{02E238E8-AE65-9625-9C68-7242869B4848}"/>
              </a:ext>
            </a:extLst>
          </p:cNvPr>
          <p:cNvSpPr/>
          <p:nvPr/>
        </p:nvSpPr>
        <p:spPr>
          <a:xfrm>
            <a:off x="6048681" y="3049116"/>
            <a:ext cx="597535" cy="443230"/>
          </a:xfrm>
          <a:prstGeom prst="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899354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6A1FB5E-77AE-BB15-5C2A-505F6E0DE602}"/>
              </a:ext>
            </a:extLst>
          </p:cNvPr>
          <p:cNvSpPr/>
          <p:nvPr/>
        </p:nvSpPr>
        <p:spPr>
          <a:xfrm>
            <a:off x="2170939" y="1755008"/>
            <a:ext cx="7850122" cy="2816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63"/>
              </a:spcBef>
            </a:pPr>
            <a:r>
              <a:rPr lang="en-US" sz="3200" b="1" dirty="0" err="1">
                <a:latin typeface="UTM Avo" panose="02040603050506020204" pitchFamily="18"/>
                <a:cs typeface="Arial" panose="020B0604020202020204" pitchFamily="34" charset="0"/>
              </a:rPr>
              <a:t>Kết</a:t>
            </a:r>
            <a:r>
              <a:rPr lang="en-US" sz="32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UTM Avo" panose="02040603050506020204" pitchFamily="18"/>
                <a:cs typeface="Arial" panose="020B0604020202020204" pitchFamily="34" charset="0"/>
              </a:rPr>
              <a:t>luận</a:t>
            </a:r>
            <a:endParaRPr lang="en-US" sz="3200" b="1" dirty="0">
              <a:latin typeface="UTM Avo" panose="02040603050506020204" pitchFamily="18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163"/>
              </a:spcBef>
            </a:pP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phản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ứng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hóa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chỉ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liên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kết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giữa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nguyên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tử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thay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đổi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cho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phân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tử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này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biến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đổi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phân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tử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khác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kết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quả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 là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chất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này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biến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đổi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chất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khác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.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nguyên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tử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mỗi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nguyên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tố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không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thay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fr-FR" sz="2200" dirty="0" err="1">
                <a:latin typeface="UTM Avo" panose="02040603050506020204" pitchFamily="18"/>
                <a:cs typeface="Arial" panose="020B0604020202020204" pitchFamily="34" charset="0"/>
              </a:rPr>
              <a:t>đổi</a:t>
            </a:r>
            <a:r>
              <a:rPr lang="fr-FR" sz="2200" dirty="0"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US" sz="22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7CD41581-8FE0-DB05-EE13-B1DE20D6C8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9542099" y="3257006"/>
            <a:ext cx="2640966" cy="3574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088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1A5A71F2-48BC-81A5-4051-B1F460DBAE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325138"/>
            <a:ext cx="31496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8019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FCF46D9-EBF0-1B30-5D82-5CB740FD66AA}"/>
              </a:ext>
            </a:extLst>
          </p:cNvPr>
          <p:cNvSpPr txBox="1"/>
          <p:nvPr/>
        </p:nvSpPr>
        <p:spPr>
          <a:xfrm>
            <a:off x="1090136" y="2071193"/>
            <a:ext cx="10011728" cy="3337837"/>
          </a:xfrm>
          <a:prstGeom prst="rect">
            <a:avLst/>
          </a:prstGeom>
          <a:ln w="38100">
            <a:solidFill>
              <a:schemeClr val="accent3">
                <a:lumMod val="75000"/>
              </a:schemeClr>
            </a:solidFill>
            <a:prstDash val="lgDash"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lnSpc>
                <a:spcPct val="150000"/>
              </a:lnSpc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en-US" sz="2400" b="1" dirty="0">
                <a:latin typeface="UTM Avo" panose="02040603050506020204" pitchFamily="18"/>
              </a:rPr>
              <a:t>1. </a:t>
            </a:r>
            <a:r>
              <a:rPr lang="en-US" sz="2400" dirty="0" err="1">
                <a:latin typeface="UTM Avo" panose="02040603050506020204" pitchFamily="18"/>
              </a:rPr>
              <a:t>Xác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định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chất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phản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ứng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và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chất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sản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phẩm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trong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hai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trường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hợp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dưới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đây</a:t>
            </a:r>
            <a:r>
              <a:rPr lang="en-US" sz="2400" dirty="0">
                <a:latin typeface="UTM Avo" panose="02040603050506020204" pitchFamily="18"/>
              </a:rPr>
              <a:t>:</a:t>
            </a:r>
          </a:p>
          <a:p>
            <a:pPr algn="l"/>
            <a:r>
              <a:rPr lang="en-US" sz="2400" dirty="0">
                <a:latin typeface="UTM Avo" panose="02040603050506020204" pitchFamily="18"/>
              </a:rPr>
              <a:t>a) </a:t>
            </a:r>
            <a:r>
              <a:rPr lang="en-US" sz="2400" dirty="0" err="1">
                <a:latin typeface="UTM Avo" panose="02040603050506020204" pitchFamily="18"/>
              </a:rPr>
              <a:t>Đốt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cháy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khí</a:t>
            </a:r>
            <a:r>
              <a:rPr lang="en-US" sz="2400" dirty="0">
                <a:latin typeface="UTM Avo" panose="02040603050506020204" pitchFamily="18"/>
              </a:rPr>
              <a:t> methane </a:t>
            </a:r>
            <a:r>
              <a:rPr lang="en-US" sz="2400" dirty="0" err="1">
                <a:latin typeface="UTM Avo" panose="02040603050506020204" pitchFamily="18"/>
              </a:rPr>
              <a:t>trong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không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khí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tạo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thành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khí</a:t>
            </a:r>
            <a:r>
              <a:rPr lang="en-US" sz="2400" dirty="0">
                <a:latin typeface="UTM Avo" panose="02040603050506020204" pitchFamily="18"/>
              </a:rPr>
              <a:t> carbon dioxide </a:t>
            </a:r>
            <a:r>
              <a:rPr lang="en-US" sz="2400" dirty="0" err="1">
                <a:latin typeface="UTM Avo" panose="02040603050506020204" pitchFamily="18"/>
              </a:rPr>
              <a:t>và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hơi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nước</a:t>
            </a:r>
            <a:r>
              <a:rPr lang="en-US" sz="2400" dirty="0">
                <a:latin typeface="UTM Avo" panose="02040603050506020204" pitchFamily="18"/>
              </a:rPr>
              <a:t>.</a:t>
            </a:r>
          </a:p>
          <a:p>
            <a:pPr algn="l"/>
            <a:r>
              <a:rPr lang="en-US" sz="2400" dirty="0">
                <a:latin typeface="UTM Avo" panose="02040603050506020204" pitchFamily="18"/>
              </a:rPr>
              <a:t>b) Carbon (</a:t>
            </a:r>
            <a:r>
              <a:rPr lang="en-US" sz="2400" dirty="0" err="1">
                <a:latin typeface="UTM Avo" panose="02040603050506020204" pitchFamily="18"/>
              </a:rPr>
              <a:t>thành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phần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chính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của</a:t>
            </a:r>
            <a:r>
              <a:rPr lang="en-US" sz="2400" dirty="0">
                <a:latin typeface="UTM Avo" panose="02040603050506020204" pitchFamily="18"/>
              </a:rPr>
              <a:t> than) </a:t>
            </a:r>
            <a:r>
              <a:rPr lang="en-US" sz="2400" dirty="0" err="1">
                <a:latin typeface="UTM Avo" panose="02040603050506020204" pitchFamily="18"/>
              </a:rPr>
              <a:t>cháy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trong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khí</a:t>
            </a:r>
            <a:r>
              <a:rPr lang="en-US" sz="2400" dirty="0">
                <a:latin typeface="UTM Avo" panose="02040603050506020204" pitchFamily="18"/>
              </a:rPr>
              <a:t> oxygen </a:t>
            </a:r>
            <a:r>
              <a:rPr lang="en-US" sz="2400" dirty="0" err="1">
                <a:latin typeface="UTM Avo" panose="02040603050506020204" pitchFamily="18"/>
              </a:rPr>
              <a:t>tạo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thành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khí</a:t>
            </a:r>
            <a:r>
              <a:rPr lang="en-US" sz="2400" dirty="0">
                <a:latin typeface="UTM Avo" panose="02040603050506020204" pitchFamily="18"/>
              </a:rPr>
              <a:t> carbon dioxide.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9AC0475-36E3-0D8F-B7EB-298CF1A62D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3041" y="4697729"/>
            <a:ext cx="4145906" cy="2475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43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6F4D44F-E47E-C0F1-FB8E-F5999768EC6B}"/>
              </a:ext>
            </a:extLst>
          </p:cNvPr>
          <p:cNvSpPr txBox="1"/>
          <p:nvPr/>
        </p:nvSpPr>
        <p:spPr>
          <a:xfrm>
            <a:off x="1254068" y="2320061"/>
            <a:ext cx="9440057" cy="3891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</a:pPr>
            <a:r>
              <a:rPr lang="vi-VN" sz="2400" dirty="0">
                <a:solidFill>
                  <a:srgbClr val="212529"/>
                </a:solidFill>
                <a:latin typeface="UTM Avo" panose="02040603050506020204" pitchFamily="18"/>
              </a:rPr>
              <a:t>a) Đốt cháy methane tạo thành khí carbon dioxide và nước:</a:t>
            </a:r>
          </a:p>
          <a:p>
            <a:pPr algn="just" fontAlgn="base">
              <a:lnSpc>
                <a:spcPct val="150000"/>
              </a:lnSpc>
            </a:pPr>
            <a:r>
              <a:rPr lang="vi-VN" sz="2400" dirty="0">
                <a:solidFill>
                  <a:srgbClr val="212529"/>
                </a:solidFill>
                <a:latin typeface="UTM Avo" panose="02040603050506020204" pitchFamily="18"/>
              </a:rPr>
              <a:t>+ Chất tham gia phản ứng là methane và oxygen.</a:t>
            </a:r>
          </a:p>
          <a:p>
            <a:pPr algn="just" fontAlgn="base">
              <a:lnSpc>
                <a:spcPct val="150000"/>
              </a:lnSpc>
            </a:pPr>
            <a:r>
              <a:rPr lang="vi-VN" sz="2400" dirty="0">
                <a:solidFill>
                  <a:srgbClr val="212529"/>
                </a:solidFill>
                <a:latin typeface="UTM Avo" panose="02040603050506020204" pitchFamily="18"/>
              </a:rPr>
              <a:t>+ Chất sản phẩm là carbon dioxide và nước.</a:t>
            </a:r>
          </a:p>
          <a:p>
            <a:pPr algn="just" fontAlgn="base">
              <a:lnSpc>
                <a:spcPct val="150000"/>
              </a:lnSpc>
            </a:pPr>
            <a:r>
              <a:rPr lang="vi-VN" sz="2400" dirty="0">
                <a:solidFill>
                  <a:srgbClr val="212529"/>
                </a:solidFill>
                <a:latin typeface="UTM Avo" panose="02040603050506020204" pitchFamily="18"/>
              </a:rPr>
              <a:t>b) Carbon (thành phần chính của than) cháy trong khí oxygen tạo thành khí carbon dioxide:</a:t>
            </a:r>
          </a:p>
          <a:p>
            <a:pPr algn="just" fontAlgn="base">
              <a:lnSpc>
                <a:spcPct val="150000"/>
              </a:lnSpc>
            </a:pPr>
            <a:r>
              <a:rPr lang="vi-VN" sz="2400" dirty="0">
                <a:solidFill>
                  <a:srgbClr val="212529"/>
                </a:solidFill>
                <a:latin typeface="UTM Avo" panose="02040603050506020204" pitchFamily="18"/>
              </a:rPr>
              <a:t>+ Chất tham gia phản ứng là carbon và khí oxygen.</a:t>
            </a:r>
          </a:p>
          <a:p>
            <a:pPr algn="just" fontAlgn="base">
              <a:lnSpc>
                <a:spcPct val="150000"/>
              </a:lnSpc>
            </a:pPr>
            <a:r>
              <a:rPr lang="vi-VN" sz="2400" dirty="0">
                <a:solidFill>
                  <a:srgbClr val="212529"/>
                </a:solidFill>
                <a:latin typeface="UTM Avo" panose="02040603050506020204" pitchFamily="18"/>
              </a:rPr>
              <a:t>+ Chất sản phẩm là khí carbon dioxide.</a:t>
            </a:r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21C32765-28CA-8302-EBB4-6AEF8C5898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148576">
            <a:off x="298915" y="2246583"/>
            <a:ext cx="806553" cy="51118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6C0DF04-9E93-D2D7-29D2-02660AF94275}"/>
              </a:ext>
            </a:extLst>
          </p:cNvPr>
          <p:cNvSpPr/>
          <p:nvPr/>
        </p:nvSpPr>
        <p:spPr>
          <a:xfrm>
            <a:off x="5013011" y="1636028"/>
            <a:ext cx="216597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b="1" dirty="0" err="1">
                <a:latin typeface="UTM Avo" panose="02040603050506020204" pitchFamily="18"/>
                <a:cs typeface="Arial" panose="020B0604020202020204" pitchFamily="34" charset="0"/>
              </a:rPr>
              <a:t>Gợi</a:t>
            </a:r>
            <a:r>
              <a:rPr lang="en-US" sz="2600" b="1" dirty="0">
                <a:latin typeface="UTM Avo" panose="02040603050506020204" pitchFamily="18"/>
                <a:cs typeface="Arial" panose="020B0604020202020204" pitchFamily="34" charset="0"/>
              </a:rPr>
              <a:t> ý </a:t>
            </a:r>
            <a:r>
              <a:rPr lang="en-US" sz="2600" b="1" dirty="0" err="1">
                <a:latin typeface="UTM Avo" panose="02040603050506020204" pitchFamily="18"/>
                <a:cs typeface="Arial" panose="020B0604020202020204" pitchFamily="34" charset="0"/>
              </a:rPr>
              <a:t>trả</a:t>
            </a:r>
            <a:r>
              <a:rPr lang="en-US" sz="26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/>
                <a:cs typeface="Arial" panose="020B0604020202020204" pitchFamily="34" charset="0"/>
              </a:rPr>
              <a:t>lời</a:t>
            </a:r>
            <a:endParaRPr lang="en-US" sz="26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7091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D178749-8A34-B024-5267-284E2A6C6B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5108" y="2724045"/>
            <a:ext cx="5501784" cy="1460894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DDECBE8A-B964-B353-9921-66BDF4DD11E3}"/>
              </a:ext>
            </a:extLst>
          </p:cNvPr>
          <p:cNvGrpSpPr/>
          <p:nvPr/>
        </p:nvGrpSpPr>
        <p:grpSpPr>
          <a:xfrm>
            <a:off x="1144892" y="1556385"/>
            <a:ext cx="9902216" cy="5003532"/>
            <a:chOff x="1227381" y="546882"/>
            <a:chExt cx="18281015" cy="923728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34956DA-2EB0-B7F2-FDDC-FA85FEB59461}"/>
                </a:ext>
              </a:extLst>
            </p:cNvPr>
            <p:cNvSpPr txBox="1"/>
            <p:nvPr/>
          </p:nvSpPr>
          <p:spPr>
            <a:xfrm>
              <a:off x="1227381" y="546882"/>
              <a:ext cx="18281015" cy="17544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000" b="1" dirty="0">
                  <a:latin typeface="UTM Avo" panose="02040603050506020204" pitchFamily="18"/>
                </a:rPr>
                <a:t>2. </a:t>
              </a:r>
              <a:r>
                <a:rPr lang="en-US" sz="2000" dirty="0" err="1">
                  <a:latin typeface="UTM Avo" panose="02040603050506020204" pitchFamily="18"/>
                </a:rPr>
                <a:t>Đốt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cháy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khí</a:t>
              </a:r>
              <a:r>
                <a:rPr lang="en-US" sz="2000" dirty="0">
                  <a:latin typeface="UTM Avo" panose="02040603050506020204" pitchFamily="18"/>
                </a:rPr>
                <a:t> methane (CH</a:t>
              </a:r>
              <a:r>
                <a:rPr lang="en-US" sz="2000" baseline="-25000" dirty="0">
                  <a:latin typeface="UTM Avo" panose="02040603050506020204" pitchFamily="18"/>
                </a:rPr>
                <a:t>4</a:t>
              </a:r>
              <a:r>
                <a:rPr lang="en-US" sz="2000" dirty="0">
                  <a:latin typeface="UTM Avo" panose="02040603050506020204" pitchFamily="18"/>
                </a:rPr>
                <a:t>) </a:t>
              </a:r>
              <a:r>
                <a:rPr lang="en-US" sz="2000" dirty="0" err="1">
                  <a:latin typeface="UTM Avo" panose="02040603050506020204" pitchFamily="18"/>
                </a:rPr>
                <a:t>trong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không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khí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thu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được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khí</a:t>
              </a:r>
              <a:r>
                <a:rPr lang="en-US" sz="2000" dirty="0">
                  <a:latin typeface="UTM Avo" panose="02040603050506020204" pitchFamily="18"/>
                </a:rPr>
                <a:t> carbon dioxide (CO</a:t>
              </a:r>
              <a:r>
                <a:rPr lang="en-US" sz="2000" baseline="-25000" dirty="0">
                  <a:latin typeface="UTM Avo" panose="02040603050506020204" pitchFamily="18"/>
                </a:rPr>
                <a:t>2</a:t>
              </a:r>
              <a:r>
                <a:rPr lang="en-US" sz="2000" dirty="0">
                  <a:latin typeface="UTM Avo" panose="02040603050506020204" pitchFamily="18"/>
                </a:rPr>
                <a:t>) </a:t>
              </a:r>
              <a:r>
                <a:rPr lang="en-US" sz="2000" dirty="0" err="1">
                  <a:latin typeface="UTM Avo" panose="02040603050506020204" pitchFamily="18"/>
                </a:rPr>
                <a:t>và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hơi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nước</a:t>
              </a:r>
              <a:r>
                <a:rPr lang="en-US" sz="2000" dirty="0">
                  <a:latin typeface="UTM Avo" panose="02040603050506020204" pitchFamily="18"/>
                </a:rPr>
                <a:t> (H</a:t>
              </a:r>
              <a:r>
                <a:rPr lang="en-US" sz="2000" baseline="-25000" dirty="0">
                  <a:latin typeface="UTM Avo" panose="02040603050506020204" pitchFamily="18"/>
                </a:rPr>
                <a:t>2</a:t>
              </a:r>
              <a:r>
                <a:rPr lang="en-US" sz="2000" dirty="0">
                  <a:latin typeface="UTM Avo" panose="02040603050506020204" pitchFamily="18"/>
                </a:rPr>
                <a:t>O) </a:t>
              </a:r>
              <a:r>
                <a:rPr lang="en-US" sz="2000" dirty="0" err="1">
                  <a:latin typeface="UTM Avo" panose="02040603050506020204" pitchFamily="18"/>
                </a:rPr>
                <a:t>theo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sơ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đồ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sau</a:t>
              </a:r>
              <a:r>
                <a:rPr lang="en-US" sz="2000" dirty="0">
                  <a:latin typeface="UTM Avo" panose="02040603050506020204" pitchFamily="18"/>
                </a:rPr>
                <a:t>: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69EE854-4DCB-6AE3-A209-6DB780827FE2}"/>
                </a:ext>
              </a:extLst>
            </p:cNvPr>
            <p:cNvSpPr txBox="1"/>
            <p:nvPr/>
          </p:nvSpPr>
          <p:spPr>
            <a:xfrm>
              <a:off x="1227381" y="5472813"/>
              <a:ext cx="18031289" cy="43113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000" dirty="0">
                  <a:latin typeface="UTM Avo" panose="02040603050506020204" pitchFamily="18"/>
                </a:rPr>
                <a:t>Quan </a:t>
              </a:r>
              <a:r>
                <a:rPr lang="en-US" sz="2000" dirty="0" err="1">
                  <a:latin typeface="UTM Avo" panose="02040603050506020204" pitchFamily="18"/>
                </a:rPr>
                <a:t>sát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sơ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đồ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hình</a:t>
              </a:r>
              <a:r>
                <a:rPr lang="en-US" sz="2000" dirty="0">
                  <a:latin typeface="UTM Avo" panose="02040603050506020204" pitchFamily="18"/>
                </a:rPr>
                <a:t> 2.3 </a:t>
              </a:r>
              <a:r>
                <a:rPr lang="en-US" sz="2000" dirty="0" err="1">
                  <a:latin typeface="UTM Avo" panose="02040603050506020204" pitchFamily="18"/>
                </a:rPr>
                <a:t>và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cho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biết</a:t>
              </a:r>
              <a:r>
                <a:rPr lang="en-US" sz="2000" dirty="0">
                  <a:latin typeface="UTM Avo" panose="02040603050506020204" pitchFamily="18"/>
                </a:rPr>
                <a:t>:</a:t>
              </a:r>
            </a:p>
            <a:p>
              <a:pPr>
                <a:lnSpc>
                  <a:spcPct val="150000"/>
                </a:lnSpc>
              </a:pPr>
              <a:r>
                <a:rPr lang="en-US" sz="2000" dirty="0">
                  <a:latin typeface="UTM Avo" panose="02040603050506020204" pitchFamily="18"/>
                </a:rPr>
                <a:t>a) </a:t>
              </a:r>
              <a:r>
                <a:rPr lang="en-US" sz="2000" dirty="0" err="1">
                  <a:latin typeface="UTM Avo" panose="02040603050506020204" pitchFamily="18"/>
                </a:rPr>
                <a:t>Trước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phản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ứng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có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các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chất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nào</a:t>
              </a:r>
              <a:r>
                <a:rPr lang="en-US" sz="2000" dirty="0">
                  <a:latin typeface="UTM Avo" panose="02040603050506020204" pitchFamily="18"/>
                </a:rPr>
                <a:t>, </a:t>
              </a:r>
              <a:r>
                <a:rPr lang="en-US" sz="2000" dirty="0" err="1">
                  <a:latin typeface="UTM Avo" panose="02040603050506020204" pitchFamily="18"/>
                </a:rPr>
                <a:t>những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nguyên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tử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nào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liên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kết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với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nhau</a:t>
              </a:r>
              <a:r>
                <a:rPr lang="en-US" sz="2000" dirty="0">
                  <a:latin typeface="UTM Avo" panose="02040603050506020204" pitchFamily="18"/>
                </a:rPr>
                <a:t>?</a:t>
              </a:r>
            </a:p>
            <a:p>
              <a:pPr>
                <a:lnSpc>
                  <a:spcPct val="150000"/>
                </a:lnSpc>
              </a:pPr>
              <a:r>
                <a:rPr lang="en-US" sz="2000" dirty="0">
                  <a:latin typeface="UTM Avo" panose="02040603050506020204" pitchFamily="18"/>
                </a:rPr>
                <a:t>b) Sau </a:t>
              </a:r>
              <a:r>
                <a:rPr lang="en-US" sz="2000" dirty="0" err="1">
                  <a:latin typeface="UTM Avo" panose="02040603050506020204" pitchFamily="18"/>
                </a:rPr>
                <a:t>phản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ứng</a:t>
              </a:r>
              <a:r>
                <a:rPr lang="en-US" sz="2000" dirty="0">
                  <a:latin typeface="UTM Avo" panose="02040603050506020204" pitchFamily="18"/>
                </a:rPr>
                <a:t>, </a:t>
              </a:r>
              <a:r>
                <a:rPr lang="en-US" sz="2000" dirty="0" err="1">
                  <a:latin typeface="UTM Avo" panose="02040603050506020204" pitchFamily="18"/>
                </a:rPr>
                <a:t>có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các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chất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nào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được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tạo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thành</a:t>
              </a:r>
              <a:r>
                <a:rPr lang="en-US" sz="2000" dirty="0">
                  <a:latin typeface="UTM Avo" panose="02040603050506020204" pitchFamily="18"/>
                </a:rPr>
                <a:t>, </a:t>
              </a:r>
              <a:r>
                <a:rPr lang="en-US" sz="2000" dirty="0" err="1">
                  <a:latin typeface="UTM Avo" panose="02040603050506020204" pitchFamily="18"/>
                </a:rPr>
                <a:t>những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nguyên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tử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nào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liên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kết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với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nhau</a:t>
              </a:r>
              <a:r>
                <a:rPr lang="en-US" sz="2000" dirty="0">
                  <a:latin typeface="UTM Avo" panose="02040603050506020204" pitchFamily="18"/>
                </a:rPr>
                <a:t>?</a:t>
              </a:r>
            </a:p>
            <a:p>
              <a:pPr>
                <a:lnSpc>
                  <a:spcPct val="150000"/>
                </a:lnSpc>
              </a:pPr>
              <a:r>
                <a:rPr lang="en-US" sz="2000" dirty="0">
                  <a:latin typeface="UTM Avo" panose="02040603050506020204" pitchFamily="18"/>
                </a:rPr>
                <a:t>c) So </a:t>
              </a:r>
              <a:r>
                <a:rPr lang="en-US" sz="2000" dirty="0" err="1">
                  <a:latin typeface="UTM Avo" panose="02040603050506020204" pitchFamily="18"/>
                </a:rPr>
                <a:t>sánh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số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nguyên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tử</a:t>
              </a:r>
              <a:r>
                <a:rPr lang="en-US" sz="2000" dirty="0">
                  <a:latin typeface="UTM Avo" panose="02040603050506020204" pitchFamily="18"/>
                </a:rPr>
                <a:t> C, H, O </a:t>
              </a:r>
              <a:r>
                <a:rPr lang="en-US" sz="2000" dirty="0" err="1">
                  <a:latin typeface="UTM Avo" panose="02040603050506020204" pitchFamily="18"/>
                </a:rPr>
                <a:t>trước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và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sau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phản</a:t>
              </a:r>
              <a:r>
                <a:rPr lang="en-US" sz="2000" dirty="0">
                  <a:latin typeface="UTM Avo" panose="02040603050506020204" pitchFamily="18"/>
                </a:rPr>
                <a:t> </a:t>
              </a:r>
              <a:r>
                <a:rPr lang="en-US" sz="2000" dirty="0" err="1">
                  <a:latin typeface="UTM Avo" panose="02040603050506020204" pitchFamily="18"/>
                </a:rPr>
                <a:t>ứng</a:t>
              </a:r>
              <a:r>
                <a:rPr lang="en-US" sz="2000" dirty="0">
                  <a:latin typeface="UTM Avo" panose="02040603050506020204" pitchFamily="18"/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27447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163449-E492-4FAE-B3D0-FF25E35A2879}"/>
              </a:ext>
            </a:extLst>
          </p:cNvPr>
          <p:cNvSpPr txBox="1"/>
          <p:nvPr/>
        </p:nvSpPr>
        <p:spPr>
          <a:xfrm>
            <a:off x="1017335" y="1977840"/>
            <a:ext cx="10157330" cy="17527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325"/>
              </a:spcBef>
            </a:pPr>
            <a:r>
              <a:rPr lang="en-US" sz="2400" b="1" dirty="0">
                <a:solidFill>
                  <a:srgbClr val="212529"/>
                </a:solidFill>
                <a:latin typeface="UTM Avo" panose="02040603050506020204" pitchFamily="18"/>
              </a:rPr>
              <a:t>a</a:t>
            </a:r>
            <a:r>
              <a:rPr lang="vi-VN" sz="2400" b="1" dirty="0">
                <a:solidFill>
                  <a:srgbClr val="212529"/>
                </a:solidFill>
                <a:latin typeface="UTM Avo" panose="02040603050506020204" pitchFamily="18"/>
              </a:rPr>
              <a:t>) </a:t>
            </a:r>
            <a:r>
              <a:rPr lang="vi-VN" sz="2400" dirty="0">
                <a:solidFill>
                  <a:srgbClr val="212529"/>
                </a:solidFill>
                <a:latin typeface="UTM Avo" panose="02040603050506020204" pitchFamily="18"/>
              </a:rPr>
              <a:t>Trước phản ứng có các chất methane (CH</a:t>
            </a:r>
            <a:r>
              <a:rPr lang="vi-VN" sz="2400" baseline="-25000" dirty="0">
                <a:solidFill>
                  <a:srgbClr val="212529"/>
                </a:solidFill>
                <a:latin typeface="UTM Avo" panose="02040603050506020204" pitchFamily="18"/>
              </a:rPr>
              <a:t>4</a:t>
            </a:r>
            <a:r>
              <a:rPr lang="vi-VN" sz="2400" dirty="0">
                <a:solidFill>
                  <a:srgbClr val="212529"/>
                </a:solidFill>
                <a:latin typeface="UTM Avo" panose="02040603050506020204" pitchFamily="18"/>
              </a:rPr>
              <a:t>) và oxygen (O</a:t>
            </a:r>
            <a:r>
              <a:rPr lang="vi-VN" sz="2400" baseline="-25000" dirty="0">
                <a:solidFill>
                  <a:srgbClr val="212529"/>
                </a:solidFill>
                <a:latin typeface="UTM Avo" panose="02040603050506020204" pitchFamily="18"/>
              </a:rPr>
              <a:t>2</a:t>
            </a:r>
            <a:r>
              <a:rPr lang="vi-VN" sz="2400" dirty="0">
                <a:solidFill>
                  <a:srgbClr val="212529"/>
                </a:solidFill>
                <a:latin typeface="UTM Avo" panose="02040603050506020204" pitchFamily="18"/>
              </a:rPr>
              <a:t>).</a:t>
            </a:r>
          </a:p>
          <a:p>
            <a:pPr algn="just">
              <a:lnSpc>
                <a:spcPct val="150000"/>
              </a:lnSpc>
              <a:spcBef>
                <a:spcPts val="325"/>
              </a:spcBef>
            </a:pPr>
            <a:r>
              <a:rPr lang="vi-VN" sz="2400" dirty="0">
                <a:solidFill>
                  <a:srgbClr val="212529"/>
                </a:solidFill>
                <a:latin typeface="UTM Avo" panose="02040603050506020204" pitchFamily="18"/>
              </a:rPr>
              <a:t>+ Methane (CH</a:t>
            </a:r>
            <a:r>
              <a:rPr lang="vi-VN" sz="2400" baseline="-25000" dirty="0">
                <a:solidFill>
                  <a:srgbClr val="212529"/>
                </a:solidFill>
                <a:latin typeface="UTM Avo" panose="02040603050506020204" pitchFamily="18"/>
              </a:rPr>
              <a:t>4</a:t>
            </a:r>
            <a:r>
              <a:rPr lang="vi-VN" sz="2400" dirty="0">
                <a:solidFill>
                  <a:srgbClr val="212529"/>
                </a:solidFill>
                <a:latin typeface="UTM Avo" panose="02040603050506020204" pitchFamily="18"/>
              </a:rPr>
              <a:t>) gồm 1 nguyên tử C liên kết với 4 nguyên tử H.</a:t>
            </a:r>
          </a:p>
          <a:p>
            <a:pPr algn="just">
              <a:lnSpc>
                <a:spcPct val="150000"/>
              </a:lnSpc>
              <a:spcBef>
                <a:spcPts val="325"/>
              </a:spcBef>
            </a:pPr>
            <a:r>
              <a:rPr lang="vi-VN" sz="2400" dirty="0">
                <a:solidFill>
                  <a:srgbClr val="212529"/>
                </a:solidFill>
                <a:latin typeface="UTM Avo" panose="02040603050506020204" pitchFamily="18"/>
              </a:rPr>
              <a:t>+ Oxygen (O</a:t>
            </a:r>
            <a:r>
              <a:rPr lang="vi-VN" sz="2400" baseline="-25000" dirty="0">
                <a:solidFill>
                  <a:srgbClr val="212529"/>
                </a:solidFill>
                <a:latin typeface="UTM Avo" panose="02040603050506020204" pitchFamily="18"/>
              </a:rPr>
              <a:t>2</a:t>
            </a:r>
            <a:r>
              <a:rPr lang="vi-VN" sz="2400" dirty="0">
                <a:solidFill>
                  <a:srgbClr val="212529"/>
                </a:solidFill>
                <a:latin typeface="UTM Avo" panose="02040603050506020204" pitchFamily="18"/>
              </a:rPr>
              <a:t>) gồm 2 nguyên tử O liên kết với nhau.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94185D-4BD8-91B8-246E-211E1C6714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249" y="4233140"/>
            <a:ext cx="7175501" cy="190531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52A9355-CD46-DD25-F93A-892C3B51EB4A}"/>
              </a:ext>
            </a:extLst>
          </p:cNvPr>
          <p:cNvSpPr/>
          <p:nvPr/>
        </p:nvSpPr>
        <p:spPr>
          <a:xfrm>
            <a:off x="5013009" y="1254128"/>
            <a:ext cx="216597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b="1" dirty="0" err="1">
                <a:latin typeface="UTM Avo" panose="02040603050506020204" pitchFamily="18"/>
                <a:cs typeface="Arial" panose="020B0604020202020204" pitchFamily="34" charset="0"/>
              </a:rPr>
              <a:t>Gợi</a:t>
            </a:r>
            <a:r>
              <a:rPr lang="en-US" sz="2600" b="1" dirty="0">
                <a:latin typeface="UTM Avo" panose="02040603050506020204" pitchFamily="18"/>
                <a:cs typeface="Arial" panose="020B0604020202020204" pitchFamily="34" charset="0"/>
              </a:rPr>
              <a:t> ý </a:t>
            </a:r>
            <a:r>
              <a:rPr lang="en-US" sz="2600" b="1" dirty="0" err="1">
                <a:latin typeface="UTM Avo" panose="02040603050506020204" pitchFamily="18"/>
                <a:cs typeface="Arial" panose="020B0604020202020204" pitchFamily="34" charset="0"/>
              </a:rPr>
              <a:t>trả</a:t>
            </a:r>
            <a:r>
              <a:rPr lang="en-US" sz="26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/>
                <a:cs typeface="Arial" panose="020B0604020202020204" pitchFamily="34" charset="0"/>
              </a:rPr>
              <a:t>lời</a:t>
            </a:r>
            <a:endParaRPr lang="en-US" sz="26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342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163449-E492-4FAE-B3D0-FF25E35A2879}"/>
              </a:ext>
            </a:extLst>
          </p:cNvPr>
          <p:cNvSpPr txBox="1"/>
          <p:nvPr/>
        </p:nvSpPr>
        <p:spPr>
          <a:xfrm>
            <a:off x="787341" y="1746571"/>
            <a:ext cx="10617316" cy="2904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325"/>
              </a:spcBef>
            </a:pPr>
            <a:r>
              <a:rPr lang="vi-VN" sz="2400" b="1" dirty="0">
                <a:solidFill>
                  <a:srgbClr val="212529"/>
                </a:solidFill>
                <a:latin typeface="UTM Avo" panose="02040603050506020204" pitchFamily="18"/>
              </a:rPr>
              <a:t>b) </a:t>
            </a:r>
            <a:r>
              <a:rPr lang="vi-VN" sz="2400" dirty="0">
                <a:solidFill>
                  <a:srgbClr val="212529"/>
                </a:solidFill>
                <a:latin typeface="UTM Avo" panose="02040603050506020204" pitchFamily="18"/>
              </a:rPr>
              <a:t>Sau phản ứng có các phân tử carbon dioxide (CO</a:t>
            </a:r>
            <a:r>
              <a:rPr lang="vi-VN" sz="2400" baseline="-25000" dirty="0">
                <a:solidFill>
                  <a:srgbClr val="212529"/>
                </a:solidFill>
                <a:latin typeface="UTM Avo" panose="02040603050506020204" pitchFamily="18"/>
              </a:rPr>
              <a:t>2</a:t>
            </a:r>
            <a:r>
              <a:rPr lang="vi-VN" sz="2400" dirty="0">
                <a:solidFill>
                  <a:srgbClr val="212529"/>
                </a:solidFill>
                <a:latin typeface="UTM Avo" panose="02040603050506020204" pitchFamily="18"/>
              </a:rPr>
              <a:t>) và nước (H</a:t>
            </a:r>
            <a:r>
              <a:rPr lang="vi-VN" sz="2400" baseline="-25000" dirty="0">
                <a:solidFill>
                  <a:srgbClr val="212529"/>
                </a:solidFill>
                <a:latin typeface="UTM Avo" panose="02040603050506020204" pitchFamily="18"/>
              </a:rPr>
              <a:t>2</a:t>
            </a:r>
            <a:r>
              <a:rPr lang="vi-VN" sz="2400" dirty="0">
                <a:solidFill>
                  <a:srgbClr val="212529"/>
                </a:solidFill>
                <a:latin typeface="UTM Avo" panose="02040603050506020204" pitchFamily="18"/>
              </a:rPr>
              <a:t>O) được tạo thành.</a:t>
            </a:r>
          </a:p>
          <a:p>
            <a:pPr algn="just">
              <a:lnSpc>
                <a:spcPct val="150000"/>
              </a:lnSpc>
              <a:spcBef>
                <a:spcPts val="325"/>
              </a:spcBef>
            </a:pPr>
            <a:r>
              <a:rPr lang="vi-VN" sz="2400" dirty="0">
                <a:solidFill>
                  <a:srgbClr val="212529"/>
                </a:solidFill>
                <a:latin typeface="UTM Avo" panose="02040603050506020204" pitchFamily="18"/>
              </a:rPr>
              <a:t>+ Carbon dioxide (CO</a:t>
            </a:r>
            <a:r>
              <a:rPr lang="vi-VN" sz="2400" baseline="-25000" dirty="0">
                <a:solidFill>
                  <a:srgbClr val="212529"/>
                </a:solidFill>
                <a:latin typeface="UTM Avo" panose="02040603050506020204" pitchFamily="18"/>
              </a:rPr>
              <a:t>2</a:t>
            </a:r>
            <a:r>
              <a:rPr lang="vi-VN" sz="2400" dirty="0">
                <a:solidFill>
                  <a:srgbClr val="212529"/>
                </a:solidFill>
                <a:latin typeface="UTM Avo" panose="02040603050506020204" pitchFamily="18"/>
              </a:rPr>
              <a:t>) gồm 1 nguyên tử C liên kết với 2 nguyên tử O.</a:t>
            </a:r>
          </a:p>
          <a:p>
            <a:pPr algn="just">
              <a:lnSpc>
                <a:spcPct val="150000"/>
              </a:lnSpc>
              <a:spcBef>
                <a:spcPts val="325"/>
              </a:spcBef>
            </a:pPr>
            <a:r>
              <a:rPr lang="vi-VN" sz="2400" dirty="0">
                <a:solidFill>
                  <a:srgbClr val="212529"/>
                </a:solidFill>
                <a:latin typeface="UTM Avo" panose="02040603050506020204" pitchFamily="18"/>
              </a:rPr>
              <a:t>+ Nước (H</a:t>
            </a:r>
            <a:r>
              <a:rPr lang="vi-VN" sz="2400" baseline="-25000" dirty="0">
                <a:solidFill>
                  <a:srgbClr val="212529"/>
                </a:solidFill>
                <a:latin typeface="UTM Avo" panose="02040603050506020204" pitchFamily="18"/>
              </a:rPr>
              <a:t>2</a:t>
            </a:r>
            <a:r>
              <a:rPr lang="vi-VN" sz="2400" dirty="0">
                <a:solidFill>
                  <a:srgbClr val="212529"/>
                </a:solidFill>
                <a:latin typeface="UTM Avo" panose="02040603050506020204" pitchFamily="18"/>
              </a:rPr>
              <a:t>O) gồm 2 nguyên tử H liên kết với 1 nguyên tử O.</a:t>
            </a:r>
          </a:p>
          <a:p>
            <a:pPr algn="just">
              <a:lnSpc>
                <a:spcPct val="150000"/>
              </a:lnSpc>
              <a:spcBef>
                <a:spcPts val="325"/>
              </a:spcBef>
            </a:pPr>
            <a:r>
              <a:rPr lang="vi-VN" sz="2400" b="1" dirty="0">
                <a:solidFill>
                  <a:srgbClr val="212529"/>
                </a:solidFill>
                <a:latin typeface="UTM Avo" panose="02040603050506020204" pitchFamily="18"/>
              </a:rPr>
              <a:t>c) </a:t>
            </a:r>
            <a:r>
              <a:rPr lang="vi-VN" sz="2400" dirty="0">
                <a:solidFill>
                  <a:srgbClr val="212529"/>
                </a:solidFill>
                <a:latin typeface="UTM Avo" panose="02040603050506020204" pitchFamily="18"/>
              </a:rPr>
              <a:t>Số nguyên tử C, H, O trước và sau phản ứng là bằng nhau.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94185D-4BD8-91B8-246E-211E1C6714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248" y="4814151"/>
            <a:ext cx="7175501" cy="190531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EC2789B-8A3D-69D7-0F12-38CAD29554C2}"/>
              </a:ext>
            </a:extLst>
          </p:cNvPr>
          <p:cNvSpPr/>
          <p:nvPr/>
        </p:nvSpPr>
        <p:spPr>
          <a:xfrm>
            <a:off x="5013009" y="1254128"/>
            <a:ext cx="2165978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00" b="1" dirty="0" err="1">
                <a:latin typeface="UTM Avo" panose="02040603050506020204" pitchFamily="18"/>
                <a:cs typeface="Arial" panose="020B0604020202020204" pitchFamily="34" charset="0"/>
              </a:rPr>
              <a:t>Gợi</a:t>
            </a:r>
            <a:r>
              <a:rPr lang="en-US" sz="2600" b="1" dirty="0">
                <a:latin typeface="UTM Avo" panose="02040603050506020204" pitchFamily="18"/>
                <a:cs typeface="Arial" panose="020B0604020202020204" pitchFamily="34" charset="0"/>
              </a:rPr>
              <a:t> ý </a:t>
            </a:r>
            <a:r>
              <a:rPr lang="en-US" sz="2600" b="1" dirty="0" err="1">
                <a:latin typeface="UTM Avo" panose="02040603050506020204" pitchFamily="18"/>
                <a:cs typeface="Arial" panose="020B0604020202020204" pitchFamily="34" charset="0"/>
              </a:rPr>
              <a:t>trả</a:t>
            </a:r>
            <a:r>
              <a:rPr lang="en-US" sz="2600" b="1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UTM Avo" panose="02040603050506020204" pitchFamily="18"/>
                <a:cs typeface="Arial" panose="020B0604020202020204" pitchFamily="34" charset="0"/>
              </a:rPr>
              <a:t>lời</a:t>
            </a:r>
            <a:endParaRPr lang="en-US" sz="26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382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5de90e1154b99c9c5351bef2fda658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2800" y="838200"/>
            <a:ext cx="6110703" cy="6019800"/>
          </a:xfrm>
          <a:prstGeom prst="rect">
            <a:avLst/>
          </a:prstGeom>
        </p:spPr>
      </p:pic>
      <p:sp>
        <p:nvSpPr>
          <p:cNvPr id="5" name="Cloud 4"/>
          <p:cNvSpPr/>
          <p:nvPr/>
        </p:nvSpPr>
        <p:spPr>
          <a:xfrm>
            <a:off x="8686799" y="0"/>
            <a:ext cx="2971800" cy="1828800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Cùng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giúp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chuẩn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bị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bữa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nhé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^^</a:t>
            </a:r>
          </a:p>
        </p:txBody>
      </p:sp>
      <p:sp>
        <p:nvSpPr>
          <p:cNvPr id="6" name="Flowchart: Connector 5"/>
          <p:cNvSpPr/>
          <p:nvPr/>
        </p:nvSpPr>
        <p:spPr>
          <a:xfrm>
            <a:off x="7543800" y="1371600"/>
            <a:ext cx="152400" cy="152400"/>
          </a:xfrm>
          <a:prstGeom prst="flowChartConnector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385D85FB-1F8C-3AB5-F4E9-BA5D968338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14600" y="2133600"/>
            <a:ext cx="9618133" cy="5410200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4DA569CD-A427-1220-18A6-5777FB1F57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2b2181ee0ddf3198d036ec9f3094f086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flipH="1">
            <a:off x="8382000" y="3048000"/>
            <a:ext cx="2286000" cy="3810000"/>
          </a:xfrm>
          <a:prstGeom prst="rect">
            <a:avLst/>
          </a:prstGeom>
        </p:spPr>
      </p:pic>
      <p:pic>
        <p:nvPicPr>
          <p:cNvPr id="18" name="Picture 17" descr="2b2181ee0ddf3198d036ec9f3094f08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0" y="3048000"/>
            <a:ext cx="2239192" cy="3810000"/>
          </a:xfrm>
          <a:prstGeom prst="rect">
            <a:avLst/>
          </a:prstGeom>
        </p:spPr>
      </p:pic>
      <p:pic>
        <p:nvPicPr>
          <p:cNvPr id="6" name="Picture 5" descr="ae22ebc57a38542b1b8a66c597ea7458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667000" y="1219200"/>
            <a:ext cx="6858000" cy="6858000"/>
          </a:xfrm>
          <a:prstGeom prst="rect">
            <a:avLst/>
          </a:prstGeom>
        </p:spPr>
      </p:pic>
      <p:pic>
        <p:nvPicPr>
          <p:cNvPr id="8" name="Picture 7" descr="5631c7a98ca2287e2d680a324b15e383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10200" y="990601"/>
            <a:ext cx="1219200" cy="1823329"/>
          </a:xfrm>
          <a:prstGeom prst="rect">
            <a:avLst/>
          </a:prstGeom>
        </p:spPr>
      </p:pic>
      <p:pic>
        <p:nvPicPr>
          <p:cNvPr id="10" name="Picture 9" descr="fe1747c4d7e277ba1ee4105e3bc7af1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67200" y="1905000"/>
            <a:ext cx="1828800" cy="1981200"/>
          </a:xfrm>
          <a:prstGeom prst="rect">
            <a:avLst/>
          </a:prstGeom>
        </p:spPr>
      </p:pic>
      <p:pic>
        <p:nvPicPr>
          <p:cNvPr id="11" name="Picture 10" descr="f5c2a31645fd10a7bfb7180ae764b33e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172200" y="2286001"/>
            <a:ext cx="1447800" cy="1120153"/>
          </a:xfrm>
          <a:prstGeom prst="rect">
            <a:avLst/>
          </a:prstGeom>
        </p:spPr>
      </p:pic>
      <p:pic>
        <p:nvPicPr>
          <p:cNvPr id="12" name="Picture 11" descr="a0f932e5084a2d27268758dfe1be070a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267200" y="3600521"/>
            <a:ext cx="1447800" cy="1295781"/>
          </a:xfrm>
          <a:prstGeom prst="rect">
            <a:avLst/>
          </a:prstGeom>
        </p:spPr>
      </p:pic>
      <p:pic>
        <p:nvPicPr>
          <p:cNvPr id="14" name="Picture 13" descr="bf30f7e2896d1260827521fda40d5ad6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096000" y="3276600"/>
            <a:ext cx="1600200" cy="1619702"/>
          </a:xfrm>
          <a:prstGeom prst="rect">
            <a:avLst/>
          </a:prstGeom>
        </p:spPr>
      </p:pic>
      <p:pic>
        <p:nvPicPr>
          <p:cNvPr id="13" name="Picture 12" descr="4341eebecc67e47aa570993296a53316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620001" y="2514601"/>
            <a:ext cx="839343" cy="1258385"/>
          </a:xfrm>
          <a:prstGeom prst="rect">
            <a:avLst/>
          </a:prstGeom>
        </p:spPr>
      </p:pic>
      <p:pic>
        <p:nvPicPr>
          <p:cNvPr id="24" name="Picture 23" descr="43b282e5574b9381f3f2c3655d492a4e.png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524000" y="0"/>
            <a:ext cx="990600" cy="990600"/>
          </a:xfrm>
          <a:prstGeom prst="rect">
            <a:avLst/>
          </a:prstGeom>
        </p:spPr>
      </p:pic>
      <p:pic>
        <p:nvPicPr>
          <p:cNvPr id="25" name="Picture 24" descr="43b282e5574b9381f3f2c3655d492a4e.png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514600" y="0"/>
            <a:ext cx="990600" cy="990600"/>
          </a:xfrm>
          <a:prstGeom prst="rect">
            <a:avLst/>
          </a:prstGeom>
        </p:spPr>
      </p:pic>
      <p:pic>
        <p:nvPicPr>
          <p:cNvPr id="26" name="Picture 25" descr="43b282e5574b9381f3f2c3655d492a4e.png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505200" y="0"/>
            <a:ext cx="990600" cy="990600"/>
          </a:xfrm>
          <a:prstGeom prst="rect">
            <a:avLst/>
          </a:prstGeom>
        </p:spPr>
      </p:pic>
      <p:pic>
        <p:nvPicPr>
          <p:cNvPr id="27" name="Picture 26" descr="43b282e5574b9381f3f2c3655d492a4e.png">
            <a:hlinkClick r:id="rId16" action="ppaction://hlinksldjump"/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772400" y="0"/>
            <a:ext cx="990600" cy="990600"/>
          </a:xfrm>
          <a:prstGeom prst="rect">
            <a:avLst/>
          </a:prstGeom>
        </p:spPr>
      </p:pic>
      <p:pic>
        <p:nvPicPr>
          <p:cNvPr id="28" name="Picture 27" descr="43b282e5574b9381f3f2c3655d492a4e.png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763000" y="0"/>
            <a:ext cx="990600" cy="990600"/>
          </a:xfrm>
          <a:prstGeom prst="rect">
            <a:avLst/>
          </a:prstGeom>
        </p:spPr>
      </p:pic>
      <p:pic>
        <p:nvPicPr>
          <p:cNvPr id="29" name="Picture 28" descr="43b282e5574b9381f3f2c3655d492a4e.png">
            <a:hlinkClick r:id="rId18" action="ppaction://hlinksldjump"/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9677400" y="0"/>
            <a:ext cx="990600" cy="990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0E340A80-DF64-BA29-6929-633CC9CF110E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65069" y="2320482"/>
            <a:ext cx="6827517" cy="78052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1544276" y="2413263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84121" y="3453937"/>
            <a:ext cx="6827517" cy="78052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65070" y="4567780"/>
            <a:ext cx="6789421" cy="78052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26971" y="5653859"/>
            <a:ext cx="6827518" cy="78052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1539243" y="46135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558293" y="3499657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501142" y="5699579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20476" y="2489463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77342" y="5775779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15443" y="46897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34493" y="3575857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544337" y="2427703"/>
            <a:ext cx="6668980" cy="548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2300" dirty="0" err="1">
                <a:latin typeface="UTM Avo" panose="02040603050506020204" pitchFamily="18" charset="0"/>
                <a:cs typeface="Times New Roman" pitchFamily="18" charset="0"/>
              </a:rPr>
              <a:t>Quá</a:t>
            </a:r>
            <a:r>
              <a:rPr lang="en-US" sz="23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cs typeface="Times New Roman" pitchFamily="18" charset="0"/>
              </a:rPr>
              <a:t>trình</a:t>
            </a:r>
            <a:r>
              <a:rPr lang="en-US" sz="23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cs typeface="Times New Roman" pitchFamily="18" charset="0"/>
              </a:rPr>
              <a:t>biến</a:t>
            </a:r>
            <a:r>
              <a:rPr lang="en-US" sz="23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cs typeface="Times New Roman" pitchFamily="18" charset="0"/>
              </a:rPr>
              <a:t>đổi</a:t>
            </a:r>
            <a:r>
              <a:rPr lang="en-US" sz="23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cs typeface="Times New Roman" pitchFamily="18" charset="0"/>
              </a:rPr>
              <a:t>chất</a:t>
            </a:r>
            <a:r>
              <a:rPr lang="en-US" sz="23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cs typeface="Times New Roman" pitchFamily="18" charset="0"/>
              </a:rPr>
              <a:t>này</a:t>
            </a:r>
            <a:r>
              <a:rPr lang="en-US" sz="23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cs typeface="Times New Roman" pitchFamily="18" charset="0"/>
              </a:rPr>
              <a:t>thành</a:t>
            </a:r>
            <a:r>
              <a:rPr lang="en-US" sz="23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cs typeface="Times New Roman" pitchFamily="18" charset="0"/>
              </a:rPr>
              <a:t>chất</a:t>
            </a:r>
            <a:r>
              <a:rPr lang="en-US" sz="23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cs typeface="Times New Roman" pitchFamily="18" charset="0"/>
              </a:rPr>
              <a:t>khác</a:t>
            </a:r>
            <a:r>
              <a:rPr lang="en-US" sz="2300" dirty="0">
                <a:latin typeface="UTM Avo" panose="02040603050506020204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503173" y="3533096"/>
            <a:ext cx="6986800" cy="548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2300" dirty="0" err="1">
                <a:latin typeface="UTM Avo" panose="02040603050506020204" pitchFamily="18" charset="0"/>
                <a:cs typeface="Times New Roman" pitchFamily="18" charset="0"/>
              </a:rPr>
              <a:t>Quá</a:t>
            </a:r>
            <a:r>
              <a:rPr lang="en-US" sz="23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cs typeface="Times New Roman" pitchFamily="18" charset="0"/>
              </a:rPr>
              <a:t>trình</a:t>
            </a:r>
            <a:r>
              <a:rPr lang="en-US" sz="23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cs typeface="Times New Roman" pitchFamily="18" charset="0"/>
              </a:rPr>
              <a:t>biến</a:t>
            </a:r>
            <a:r>
              <a:rPr lang="en-US" sz="23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cs typeface="Times New Roman" pitchFamily="18" charset="0"/>
              </a:rPr>
              <a:t>đổi</a:t>
            </a:r>
            <a:r>
              <a:rPr lang="en-US" sz="23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cs typeface="Times New Roman" pitchFamily="18" charset="0"/>
              </a:rPr>
              <a:t>từ</a:t>
            </a:r>
            <a:r>
              <a:rPr lang="en-US" sz="23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cs typeface="Times New Roman" pitchFamily="18" charset="0"/>
              </a:rPr>
              <a:t>chất</a:t>
            </a:r>
            <a:r>
              <a:rPr lang="en-US" sz="23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cs typeface="Times New Roman" pitchFamily="18" charset="0"/>
              </a:rPr>
              <a:t>rắn</a:t>
            </a:r>
            <a:r>
              <a:rPr lang="en-US" sz="23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cs typeface="Times New Roman" pitchFamily="18" charset="0"/>
              </a:rPr>
              <a:t>thành</a:t>
            </a:r>
            <a:r>
              <a:rPr lang="en-US" sz="23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cs typeface="Times New Roman" pitchFamily="18" charset="0"/>
              </a:rPr>
              <a:t>chất</a:t>
            </a:r>
            <a:r>
              <a:rPr lang="en-US" sz="23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cs typeface="Times New Roman" pitchFamily="18" charset="0"/>
              </a:rPr>
              <a:t>lỏng</a:t>
            </a:r>
            <a:r>
              <a:rPr lang="en-US" sz="2300" dirty="0">
                <a:latin typeface="UTM Avo" panose="02040603050506020204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484123" y="4635705"/>
            <a:ext cx="6880860" cy="548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2300" dirty="0" err="1">
                <a:latin typeface="UTM Avo" panose="02040603050506020204" pitchFamily="18" charset="0"/>
                <a:cs typeface="Times New Roman" pitchFamily="18" charset="0"/>
              </a:rPr>
              <a:t>Quá</a:t>
            </a:r>
            <a:r>
              <a:rPr lang="en-US" sz="23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cs typeface="Times New Roman" pitchFamily="18" charset="0"/>
              </a:rPr>
              <a:t>trình</a:t>
            </a:r>
            <a:r>
              <a:rPr lang="en-US" sz="23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cs typeface="Times New Roman" pitchFamily="18" charset="0"/>
              </a:rPr>
              <a:t>biến</a:t>
            </a:r>
            <a:r>
              <a:rPr lang="en-US" sz="23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cs typeface="Times New Roman" pitchFamily="18" charset="0"/>
              </a:rPr>
              <a:t>đổi</a:t>
            </a:r>
            <a:r>
              <a:rPr lang="en-US" sz="23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cs typeface="Times New Roman" pitchFamily="18" charset="0"/>
              </a:rPr>
              <a:t>từ</a:t>
            </a:r>
            <a:r>
              <a:rPr lang="en-US" sz="23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cs typeface="Times New Roman" pitchFamily="18" charset="0"/>
              </a:rPr>
              <a:t>chất</a:t>
            </a:r>
            <a:r>
              <a:rPr lang="en-US" sz="23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cs typeface="Times New Roman" pitchFamily="18" charset="0"/>
              </a:rPr>
              <a:t>lỏng</a:t>
            </a:r>
            <a:r>
              <a:rPr lang="en-US" sz="23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cs typeface="Times New Roman" pitchFamily="18" charset="0"/>
              </a:rPr>
              <a:t>thành</a:t>
            </a:r>
            <a:r>
              <a:rPr lang="en-US" sz="23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cs typeface="Times New Roman" pitchFamily="18" charset="0"/>
              </a:rPr>
              <a:t>chất</a:t>
            </a:r>
            <a:r>
              <a:rPr lang="en-US" sz="23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cs typeface="Times New Roman" pitchFamily="18" charset="0"/>
              </a:rPr>
              <a:t>khí</a:t>
            </a:r>
            <a:r>
              <a:rPr lang="en-US" sz="2300" dirty="0">
                <a:latin typeface="UTM Avo" panose="02040603050506020204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484121" y="5723200"/>
            <a:ext cx="6880859" cy="548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2300" dirty="0" err="1">
                <a:latin typeface="UTM Avo" panose="02040603050506020204" pitchFamily="18" charset="0"/>
                <a:cs typeface="Times New Roman" pitchFamily="18" charset="0"/>
              </a:rPr>
              <a:t>Quá</a:t>
            </a:r>
            <a:r>
              <a:rPr lang="en-US" sz="23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cs typeface="Times New Roman" pitchFamily="18" charset="0"/>
              </a:rPr>
              <a:t>trình</a:t>
            </a:r>
            <a:r>
              <a:rPr lang="en-US" sz="23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cs typeface="Times New Roman" pitchFamily="18" charset="0"/>
              </a:rPr>
              <a:t>biến</a:t>
            </a:r>
            <a:r>
              <a:rPr lang="en-US" sz="23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cs typeface="Times New Roman" pitchFamily="18" charset="0"/>
              </a:rPr>
              <a:t>đổi</a:t>
            </a:r>
            <a:r>
              <a:rPr lang="en-US" sz="23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cs typeface="Times New Roman" pitchFamily="18" charset="0"/>
              </a:rPr>
              <a:t>từ</a:t>
            </a:r>
            <a:r>
              <a:rPr lang="en-US" sz="23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cs typeface="Times New Roman" pitchFamily="18" charset="0"/>
              </a:rPr>
              <a:t>chất</a:t>
            </a:r>
            <a:r>
              <a:rPr lang="en-US" sz="23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cs typeface="Times New Roman" pitchFamily="18" charset="0"/>
              </a:rPr>
              <a:t>rắn</a:t>
            </a:r>
            <a:r>
              <a:rPr lang="en-US" sz="23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cs typeface="Times New Roman" pitchFamily="18" charset="0"/>
              </a:rPr>
              <a:t>thành</a:t>
            </a:r>
            <a:r>
              <a:rPr lang="en-US" sz="23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cs typeface="Times New Roman" pitchFamily="18" charset="0"/>
              </a:rPr>
              <a:t>chất</a:t>
            </a:r>
            <a:r>
              <a:rPr lang="en-US" sz="23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300" dirty="0" err="1">
                <a:latin typeface="UTM Avo" panose="02040603050506020204" pitchFamily="18" charset="0"/>
                <a:cs typeface="Times New Roman" pitchFamily="18" charset="0"/>
              </a:rPr>
              <a:t>khí</a:t>
            </a:r>
            <a:r>
              <a:rPr lang="en-US" sz="2300" dirty="0">
                <a:latin typeface="UTM Avo" panose="02040603050506020204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485117" y="3661603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1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180317" y="3204403"/>
            <a:ext cx="1752600" cy="1768573"/>
          </a:xfrm>
          <a:prstGeom prst="rect">
            <a:avLst/>
          </a:prstGeom>
          <a:noFill/>
        </p:spPr>
      </p:pic>
      <p:sp>
        <p:nvSpPr>
          <p:cNvPr id="26" name="Cloud 25"/>
          <p:cNvSpPr/>
          <p:nvPr/>
        </p:nvSpPr>
        <p:spPr>
          <a:xfrm>
            <a:off x="10347960" y="2055596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827020" y="1070385"/>
            <a:ext cx="6537960" cy="65659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b="1" dirty="0">
                <a:solidFill>
                  <a:schemeClr val="tx1"/>
                </a:solidFill>
                <a:latin typeface="UTM Avo" panose="02040603050506020204" pitchFamily="18"/>
              </a:rPr>
              <a:t>Câu 1:</a:t>
            </a:r>
            <a:r>
              <a:rPr lang="vi-VN" sz="2800" dirty="0">
                <a:solidFill>
                  <a:schemeClr val="tx1"/>
                </a:solidFill>
                <a:latin typeface="UTM Avo" panose="02040603050506020204" pitchFamily="18"/>
              </a:rPr>
              <a:t> Phản ứng hóa học là gì?</a:t>
            </a:r>
          </a:p>
        </p:txBody>
      </p:sp>
      <p:pic>
        <p:nvPicPr>
          <p:cNvPr id="35" name="Picture 34" descr="tich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364979" y="2377102"/>
            <a:ext cx="723900" cy="7239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349738" y="3614827"/>
            <a:ext cx="533400" cy="533400"/>
          </a:xfrm>
          <a:prstGeom prst="rect">
            <a:avLst/>
          </a:prstGeom>
        </p:spPr>
      </p:pic>
      <p:pic>
        <p:nvPicPr>
          <p:cNvPr id="37" name="Picture 36" descr="sai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368109" y="4765900"/>
            <a:ext cx="533400" cy="533400"/>
          </a:xfrm>
          <a:prstGeom prst="rect">
            <a:avLst/>
          </a:prstGeom>
        </p:spPr>
      </p:pic>
      <p:pic>
        <p:nvPicPr>
          <p:cNvPr id="38" name="Picture 37" descr="sai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364979" y="5787615"/>
            <a:ext cx="533400" cy="533400"/>
          </a:xfrm>
          <a:prstGeom prst="rect">
            <a:avLst/>
          </a:prstGeom>
        </p:spPr>
      </p:pic>
      <p:sp>
        <p:nvSpPr>
          <p:cNvPr id="39" name="5-Point Star 38">
            <a:hlinkClick r:id="rId11" action="ppaction://hlinksldjump"/>
          </p:cNvPr>
          <p:cNvSpPr/>
          <p:nvPr/>
        </p:nvSpPr>
        <p:spPr>
          <a:xfrm>
            <a:off x="10843260" y="562862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0" name="Picture 39" descr="43b282e5574b9381f3f2c3655d492a4e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934676" y="2337063"/>
            <a:ext cx="685800" cy="685800"/>
          </a:xfrm>
          <a:prstGeom prst="rect">
            <a:avLst/>
          </a:prstGeom>
        </p:spPr>
      </p:pic>
      <p:pic>
        <p:nvPicPr>
          <p:cNvPr id="41" name="Picture 40" descr="43b282e5574b9381f3f2c3655d492a4e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91542" y="5699579"/>
            <a:ext cx="685800" cy="685800"/>
          </a:xfrm>
          <a:prstGeom prst="rect">
            <a:avLst/>
          </a:prstGeom>
        </p:spPr>
      </p:pic>
      <p:pic>
        <p:nvPicPr>
          <p:cNvPr id="42" name="Picture 41" descr="43b282e5574b9381f3f2c3655d492a4e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929643" y="4613500"/>
            <a:ext cx="685800" cy="685800"/>
          </a:xfrm>
          <a:prstGeom prst="rect">
            <a:avLst/>
          </a:prstGeom>
        </p:spPr>
      </p:pic>
      <p:pic>
        <p:nvPicPr>
          <p:cNvPr id="31" name="Picture 30" descr="43b282e5574b9381f3f2c3655d492a4e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948693" y="3499657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6E39ED4-B99F-65DF-4284-7ED996417D1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6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6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" decel="50000">
                                          <p:stCondLst>
                                            <p:cond delay="3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6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6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0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6" grpId="0" animBg="1"/>
      <p:bldP spid="29" grpId="0" animBg="1"/>
      <p:bldP spid="29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466222" y="4099642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16178" y="2769803"/>
            <a:ext cx="3513222" cy="57544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201778" y="5436803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16178" y="3608003"/>
            <a:ext cx="3513222" cy="57544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16178" y="4598603"/>
            <a:ext cx="3513222" cy="57544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16178" y="5513003"/>
            <a:ext cx="3513222" cy="575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201778" y="4522403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201778" y="3531803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201778" y="2617403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77978" y="5513003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77978" y="2693603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77978" y="4598603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77978" y="3608003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pic>
        <p:nvPicPr>
          <p:cNvPr id="23" name="Picture 22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161422" y="3642442"/>
            <a:ext cx="1752600" cy="1768573"/>
          </a:xfrm>
          <a:prstGeom prst="rect">
            <a:avLst/>
          </a:prstGeom>
          <a:noFill/>
        </p:spPr>
      </p:pic>
      <p:sp>
        <p:nvSpPr>
          <p:cNvPr id="24" name="Cloud 23"/>
          <p:cNvSpPr/>
          <p:nvPr/>
        </p:nvSpPr>
        <p:spPr>
          <a:xfrm>
            <a:off x="9304422" y="2804241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34" name="Picture 33" descr="tich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621378" y="5360603"/>
            <a:ext cx="723900" cy="723900"/>
          </a:xfrm>
          <a:prstGeom prst="rect">
            <a:avLst/>
          </a:prstGeom>
        </p:spPr>
      </p:pic>
      <p:pic>
        <p:nvPicPr>
          <p:cNvPr id="35" name="Picture 34" descr="sai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697578" y="2769803"/>
            <a:ext cx="533400" cy="5334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697578" y="3608003"/>
            <a:ext cx="533400" cy="533400"/>
          </a:xfrm>
          <a:prstGeom prst="rect">
            <a:avLst/>
          </a:prstGeom>
        </p:spPr>
      </p:pic>
      <p:pic>
        <p:nvPicPr>
          <p:cNvPr id="37" name="Picture 36" descr="sai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697578" y="4598603"/>
            <a:ext cx="533400" cy="533400"/>
          </a:xfrm>
          <a:prstGeom prst="rect">
            <a:avLst/>
          </a:prstGeom>
        </p:spPr>
      </p:pic>
      <p:pic>
        <p:nvPicPr>
          <p:cNvPr id="41" name="Picture 40" descr="43b282e5574b9381f3f2c3655d492a4e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592178" y="3531803"/>
            <a:ext cx="685800" cy="685800"/>
          </a:xfrm>
          <a:prstGeom prst="rect">
            <a:avLst/>
          </a:prstGeom>
        </p:spPr>
      </p:pic>
      <p:pic>
        <p:nvPicPr>
          <p:cNvPr id="42" name="Picture 41" descr="43b282e5574b9381f3f2c3655d492a4e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592178" y="4522403"/>
            <a:ext cx="685800" cy="685800"/>
          </a:xfrm>
          <a:prstGeom prst="rect">
            <a:avLst/>
          </a:prstGeom>
        </p:spPr>
      </p:pic>
      <p:pic>
        <p:nvPicPr>
          <p:cNvPr id="43" name="Picture 42" descr="43b282e5574b9381f3f2c3655d492a4e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592178" y="2541203"/>
            <a:ext cx="685800" cy="685800"/>
          </a:xfrm>
          <a:prstGeom prst="rect">
            <a:avLst/>
          </a:prstGeom>
        </p:spPr>
      </p:pic>
      <p:pic>
        <p:nvPicPr>
          <p:cNvPr id="44" name="Picture 43" descr="43b282e5574b9381f3f2c3655d492a4e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592178" y="5436803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A572EE5E-58BB-C0FE-3CAA-DE05573D85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4B237D-6806-12A2-F391-A70E65B9B3AC}"/>
              </a:ext>
            </a:extLst>
          </p:cNvPr>
          <p:cNvSpPr txBox="1"/>
          <p:nvPr/>
        </p:nvSpPr>
        <p:spPr>
          <a:xfrm>
            <a:off x="3192378" y="5571834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Chất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này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chất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khác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C5DB27-A922-08DC-380A-AE8DAECA788A}"/>
              </a:ext>
            </a:extLst>
          </p:cNvPr>
          <p:cNvSpPr txBox="1"/>
          <p:nvPr/>
        </p:nvSpPr>
        <p:spPr>
          <a:xfrm>
            <a:off x="3192378" y="3684203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Chất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rắn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chất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lỏng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542ED0-1AC8-0331-2DF8-97C9FE796EFD}"/>
              </a:ext>
            </a:extLst>
          </p:cNvPr>
          <p:cNvSpPr txBox="1"/>
          <p:nvPr/>
        </p:nvSpPr>
        <p:spPr>
          <a:xfrm>
            <a:off x="3192378" y="4598603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Chất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lỏng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chất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khí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DF32FB3-A65E-B4BB-23C0-4962DA716630}"/>
              </a:ext>
            </a:extLst>
          </p:cNvPr>
          <p:cNvSpPr txBox="1"/>
          <p:nvPr/>
        </p:nvSpPr>
        <p:spPr>
          <a:xfrm>
            <a:off x="2505074" y="735397"/>
            <a:ext cx="8338185" cy="12934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vi-VN" sz="2800" b="1" dirty="0">
                <a:solidFill>
                  <a:schemeClr val="tx1"/>
                </a:solidFill>
                <a:latin typeface="UTM Avo" panose="02040603050506020204" pitchFamily="18" charset="0"/>
                <a:cs typeface="Times New Roman" pitchFamily="18" charset="0"/>
              </a:rPr>
              <a:t>Câu 2: </a:t>
            </a:r>
            <a:r>
              <a:rPr lang="vi-VN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itchFamily="18" charset="0"/>
              </a:rPr>
              <a:t>Điền vào chỗ trống: "Quá trình biến đổi từ ... thành ... được gọi là phản ứng hóa học."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DEA522C-ABA5-E6CF-C282-BF707AD261AB}"/>
              </a:ext>
            </a:extLst>
          </p:cNvPr>
          <p:cNvSpPr txBox="1"/>
          <p:nvPr/>
        </p:nvSpPr>
        <p:spPr>
          <a:xfrm>
            <a:off x="3193366" y="2838598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Chất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lỏng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,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chất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rắn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8" name="5-Point Star 17">
            <a:hlinkClick r:id="rId13" action="ppaction://hlinksldjump"/>
            <a:extLst>
              <a:ext uri="{FF2B5EF4-FFF2-40B4-BE49-F238E27FC236}">
                <a16:creationId xmlns:a16="http://schemas.microsoft.com/office/drawing/2014/main" id="{9C37CD91-BA2E-4FC1-4EBE-9A63C1AE295C}"/>
              </a:ext>
            </a:extLst>
          </p:cNvPr>
          <p:cNvSpPr/>
          <p:nvPr/>
        </p:nvSpPr>
        <p:spPr>
          <a:xfrm>
            <a:off x="10843260" y="562862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6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6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" decel="50000">
                                          <p:stCondLst>
                                            <p:cond delay="3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6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6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0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4" grpId="0" animBg="1"/>
      <p:bldP spid="3" grpId="0"/>
      <p:bldP spid="4" grpId="0"/>
      <p:bldP spid="5" grpId="0"/>
      <p:bldP spid="26" grpId="0" animBg="1"/>
      <p:bldP spid="26" grpId="1" animBg="1"/>
      <p:bldP spid="2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282940" y="366522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53740" y="2750820"/>
            <a:ext cx="3513222" cy="57544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331720" y="3507753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53740" y="3589020"/>
            <a:ext cx="3513222" cy="57544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53740" y="4444162"/>
            <a:ext cx="3513222" cy="57544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53740" y="5277295"/>
            <a:ext cx="3513222" cy="575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339340" y="4367962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339340" y="267462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339340" y="5201095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07920" y="3583953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15540" y="5277295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15540" y="4444162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15540" y="275082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pic>
        <p:nvPicPr>
          <p:cNvPr id="23" name="Picture 22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978140" y="3208021"/>
            <a:ext cx="1752600" cy="1768573"/>
          </a:xfrm>
          <a:prstGeom prst="rect">
            <a:avLst/>
          </a:prstGeom>
          <a:noFill/>
        </p:spPr>
      </p:pic>
      <p:sp>
        <p:nvSpPr>
          <p:cNvPr id="24" name="Cloud 23"/>
          <p:cNvSpPr/>
          <p:nvPr/>
        </p:nvSpPr>
        <p:spPr>
          <a:xfrm>
            <a:off x="9121140" y="236982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33" name="Picture 32" descr="tich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835140" y="3436620"/>
            <a:ext cx="723900" cy="723900"/>
          </a:xfrm>
          <a:prstGeom prst="rect">
            <a:avLst/>
          </a:prstGeom>
        </p:spPr>
      </p:pic>
      <p:pic>
        <p:nvPicPr>
          <p:cNvPr id="34" name="Picture 33" descr="sai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835140" y="2750820"/>
            <a:ext cx="533400" cy="533400"/>
          </a:xfrm>
          <a:prstGeom prst="rect">
            <a:avLst/>
          </a:prstGeom>
        </p:spPr>
      </p:pic>
      <p:pic>
        <p:nvPicPr>
          <p:cNvPr id="35" name="Picture 34" descr="sai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835140" y="4444162"/>
            <a:ext cx="533400" cy="5334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835140" y="5201095"/>
            <a:ext cx="533400" cy="533400"/>
          </a:xfrm>
          <a:prstGeom prst="rect">
            <a:avLst/>
          </a:prstGeom>
        </p:spPr>
      </p:pic>
      <p:pic>
        <p:nvPicPr>
          <p:cNvPr id="38" name="Picture 37" descr="43b282e5574b9381f3f2c3655d492a4e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722120" y="3431553"/>
            <a:ext cx="685800" cy="685800"/>
          </a:xfrm>
          <a:prstGeom prst="rect">
            <a:avLst/>
          </a:prstGeom>
        </p:spPr>
      </p:pic>
      <p:pic>
        <p:nvPicPr>
          <p:cNvPr id="39" name="Picture 38" descr="43b282e5574b9381f3f2c3655d492a4e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729740" y="2598420"/>
            <a:ext cx="685800" cy="685800"/>
          </a:xfrm>
          <a:prstGeom prst="rect">
            <a:avLst/>
          </a:prstGeom>
        </p:spPr>
      </p:pic>
      <p:pic>
        <p:nvPicPr>
          <p:cNvPr id="40" name="Picture 39" descr="43b282e5574b9381f3f2c3655d492a4e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729740" y="5201095"/>
            <a:ext cx="685800" cy="685800"/>
          </a:xfrm>
          <a:prstGeom prst="rect">
            <a:avLst/>
          </a:prstGeom>
        </p:spPr>
      </p:pic>
      <p:pic>
        <p:nvPicPr>
          <p:cNvPr id="41" name="Picture 40" descr="43b282e5574b9381f3f2c3655d492a4e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729740" y="4291762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7BDEBCC-C994-44BF-1767-CC0D36EE5D8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436B8B28-6A59-0D1B-CD0E-08C1949DA0AA}"/>
              </a:ext>
            </a:extLst>
          </p:cNvPr>
          <p:cNvSpPr txBox="1"/>
          <p:nvPr/>
        </p:nvSpPr>
        <p:spPr>
          <a:xfrm>
            <a:off x="3265170" y="3596223"/>
            <a:ext cx="3730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Hydrogen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oxygen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76E59B6-C363-951C-A2AE-0AEB3756921F}"/>
              </a:ext>
            </a:extLst>
          </p:cNvPr>
          <p:cNvSpPr txBox="1"/>
          <p:nvPr/>
        </p:nvSpPr>
        <p:spPr>
          <a:xfrm>
            <a:off x="3253740" y="2781818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Carbon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và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UTM Avo" panose="02040603050506020204" pitchFamily="18" charset="0"/>
                <a:cs typeface="Times New Roman" pitchFamily="18" charset="0"/>
              </a:rPr>
              <a:t>oxygen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FE524A7-A40C-1BC0-D517-AC467F84DF45}"/>
              </a:ext>
            </a:extLst>
          </p:cNvPr>
          <p:cNvSpPr txBox="1"/>
          <p:nvPr/>
        </p:nvSpPr>
        <p:spPr>
          <a:xfrm>
            <a:off x="3265170" y="4490160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Nitrogen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oxygen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FB8F60B-6D2D-C16F-1014-E4BCF113EAB3}"/>
              </a:ext>
            </a:extLst>
          </p:cNvPr>
          <p:cNvSpPr txBox="1"/>
          <p:nvPr/>
        </p:nvSpPr>
        <p:spPr>
          <a:xfrm>
            <a:off x="3265170" y="5308072"/>
            <a:ext cx="403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Hydrogen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nitrogen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E4442BB-7895-3810-67A2-32FD1853A925}"/>
              </a:ext>
            </a:extLst>
          </p:cNvPr>
          <p:cNvSpPr txBox="1"/>
          <p:nvPr/>
        </p:nvSpPr>
        <p:spPr>
          <a:xfrm>
            <a:off x="2899410" y="633476"/>
            <a:ext cx="6785610" cy="129349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vi-VN" sz="2800" b="1" dirty="0">
                <a:solidFill>
                  <a:schemeClr val="tx1"/>
                </a:solidFill>
                <a:latin typeface="UTM Avo" panose="02040603050506020204" pitchFamily="18" charset="0"/>
                <a:cs typeface="Times New Roman" pitchFamily="18" charset="0"/>
              </a:rPr>
              <a:t>Câu 3: </a:t>
            </a:r>
            <a:r>
              <a:rPr lang="vi-VN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itchFamily="18" charset="0"/>
              </a:rPr>
              <a:t>Nước được tạo ra từ nguyên tử của các nguyên tố hóa học nào?</a:t>
            </a:r>
          </a:p>
        </p:txBody>
      </p:sp>
      <p:sp>
        <p:nvSpPr>
          <p:cNvPr id="3" name="5-Point Star 2">
            <a:hlinkClick r:id="rId13" action="ppaction://hlinksldjump"/>
            <a:extLst>
              <a:ext uri="{FF2B5EF4-FFF2-40B4-BE49-F238E27FC236}">
                <a16:creationId xmlns:a16="http://schemas.microsoft.com/office/drawing/2014/main" id="{670ACC66-862D-FCF5-B0AA-B12775BD7691}"/>
              </a:ext>
            </a:extLst>
          </p:cNvPr>
          <p:cNvSpPr/>
          <p:nvPr/>
        </p:nvSpPr>
        <p:spPr>
          <a:xfrm>
            <a:off x="10843260" y="562862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6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6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" decel="50000">
                                          <p:stCondLst>
                                            <p:cond delay="3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6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6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0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4" grpId="0" animBg="1"/>
      <p:bldP spid="29" grpId="0"/>
      <p:bldP spid="30" grpId="0"/>
      <p:bldP spid="31" grpId="0"/>
      <p:bldP spid="37" grpId="0"/>
      <p:bldP spid="42" grpId="0" animBg="1"/>
      <p:bldP spid="42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7200" y="3516659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8000" y="2602258"/>
            <a:ext cx="3513222" cy="57544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133600" y="4278658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8000" y="3440458"/>
            <a:ext cx="3513222" cy="57544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8000" y="4278658"/>
            <a:ext cx="3513222" cy="57544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8000" y="5193058"/>
            <a:ext cx="3513222" cy="575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133600" y="3440458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133600" y="2526058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133600" y="5116858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09800" y="4354858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09800" y="5193058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09800" y="3516658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09800" y="2602258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pic>
        <p:nvPicPr>
          <p:cNvPr id="23" name="Picture 22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3059459"/>
            <a:ext cx="1752600" cy="1768573"/>
          </a:xfrm>
          <a:prstGeom prst="rect">
            <a:avLst/>
          </a:prstGeom>
          <a:noFill/>
        </p:spPr>
      </p:pic>
      <p:sp>
        <p:nvSpPr>
          <p:cNvPr id="24" name="Cloud 23"/>
          <p:cNvSpPr/>
          <p:nvPr/>
        </p:nvSpPr>
        <p:spPr>
          <a:xfrm>
            <a:off x="9859878" y="2145058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32" name="Picture 31" descr="tich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622182" y="4126258"/>
            <a:ext cx="723900" cy="723900"/>
          </a:xfrm>
          <a:prstGeom prst="rect">
            <a:avLst/>
          </a:prstGeom>
        </p:spPr>
      </p:pic>
      <p:pic>
        <p:nvPicPr>
          <p:cNvPr id="33" name="Picture 32" descr="sai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629400" y="2602258"/>
            <a:ext cx="533400" cy="533400"/>
          </a:xfrm>
          <a:prstGeom prst="rect">
            <a:avLst/>
          </a:prstGeom>
        </p:spPr>
      </p:pic>
      <p:pic>
        <p:nvPicPr>
          <p:cNvPr id="34" name="Picture 33" descr="sai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629400" y="3440458"/>
            <a:ext cx="533400" cy="533400"/>
          </a:xfrm>
          <a:prstGeom prst="rect">
            <a:avLst/>
          </a:prstGeom>
        </p:spPr>
      </p:pic>
      <p:pic>
        <p:nvPicPr>
          <p:cNvPr id="35" name="Picture 34" descr="sai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629400" y="5193058"/>
            <a:ext cx="533400" cy="533400"/>
          </a:xfrm>
          <a:prstGeom prst="rect">
            <a:avLst/>
          </a:prstGeom>
        </p:spPr>
      </p:pic>
      <p:pic>
        <p:nvPicPr>
          <p:cNvPr id="38" name="Picture 37" descr="43b282e5574b9381f3f2c3655d492a4e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524000" y="3440458"/>
            <a:ext cx="685800" cy="685800"/>
          </a:xfrm>
          <a:prstGeom prst="rect">
            <a:avLst/>
          </a:prstGeom>
        </p:spPr>
      </p:pic>
      <p:pic>
        <p:nvPicPr>
          <p:cNvPr id="39" name="Picture 38" descr="43b282e5574b9381f3f2c3655d492a4e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524000" y="2449858"/>
            <a:ext cx="685800" cy="685800"/>
          </a:xfrm>
          <a:prstGeom prst="rect">
            <a:avLst/>
          </a:prstGeom>
        </p:spPr>
      </p:pic>
      <p:pic>
        <p:nvPicPr>
          <p:cNvPr id="40" name="Picture 39" descr="43b282e5574b9381f3f2c3655d492a4e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524000" y="4278658"/>
            <a:ext cx="685800" cy="685800"/>
          </a:xfrm>
          <a:prstGeom prst="rect">
            <a:avLst/>
          </a:prstGeom>
        </p:spPr>
      </p:pic>
      <p:pic>
        <p:nvPicPr>
          <p:cNvPr id="41" name="Picture 40" descr="43b282e5574b9381f3f2c3655d492a4e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524000" y="5116858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1B7755AC-8434-0FDF-0A8A-D52CAACF436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0224590B-2CA5-39D7-41ED-AA7362436CFF}"/>
              </a:ext>
            </a:extLst>
          </p:cNvPr>
          <p:cNvSpPr txBox="1"/>
          <p:nvPr/>
        </p:nvSpPr>
        <p:spPr>
          <a:xfrm>
            <a:off x="3155082" y="428428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Chất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phản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ứng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C5A6DD7-E627-7065-FDE0-4A1583D95583}"/>
              </a:ext>
            </a:extLst>
          </p:cNvPr>
          <p:cNvSpPr txBox="1"/>
          <p:nvPr/>
        </p:nvSpPr>
        <p:spPr>
          <a:xfrm>
            <a:off x="3112971" y="344608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Chất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lỏng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F221996-A739-4693-6ED2-CA47249504E6}"/>
              </a:ext>
            </a:extLst>
          </p:cNvPr>
          <p:cNvSpPr txBox="1"/>
          <p:nvPr/>
        </p:nvSpPr>
        <p:spPr>
          <a:xfrm>
            <a:off x="3124200" y="5193058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Chất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sản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phẩm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DED95D4-3958-F60F-9DDA-9ECABE839499}"/>
              </a:ext>
            </a:extLst>
          </p:cNvPr>
          <p:cNvSpPr txBox="1"/>
          <p:nvPr/>
        </p:nvSpPr>
        <p:spPr>
          <a:xfrm>
            <a:off x="2403007" y="737262"/>
            <a:ext cx="7385986" cy="12934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itchFamily="18" charset="0"/>
              </a:rPr>
              <a:t>Câu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cs typeface="Times New Roman" pitchFamily="18" charset="0"/>
              </a:rPr>
              <a:t> 4: 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itchFamily="18" charset="0"/>
              </a:rPr>
              <a:t>Các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itchFamily="18" charset="0"/>
              </a:rPr>
              <a:t>chất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itchFamily="18" charset="0"/>
              </a:rPr>
              <a:t> ban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itchFamily="18" charset="0"/>
              </a:rPr>
              <a:t>đầu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itchFamily="18" charset="0"/>
              </a:rPr>
              <a:t>tham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itchFamily="18" charset="0"/>
              </a:rPr>
              <a:t>gia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itchFamily="18" charset="0"/>
              </a:rPr>
              <a:t>phản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itchFamily="18" charset="0"/>
              </a:rPr>
              <a:t>ứng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itchFamily="18" charset="0"/>
              </a:rPr>
              <a:t>hóa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itchFamily="18" charset="0"/>
              </a:rPr>
              <a:t>học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 charset="0"/>
                <a:cs typeface="Times New Roman" pitchFamily="18" charset="0"/>
              </a:rPr>
              <a:t>là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64C8E7F-50F7-8999-45CD-9230D4F1937A}"/>
              </a:ext>
            </a:extLst>
          </p:cNvPr>
          <p:cNvSpPr txBox="1"/>
          <p:nvPr/>
        </p:nvSpPr>
        <p:spPr>
          <a:xfrm>
            <a:off x="3189171" y="263399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Chất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rắn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5-Point Star 2">
            <a:hlinkClick r:id="rId13" action="ppaction://hlinksldjump"/>
            <a:extLst>
              <a:ext uri="{FF2B5EF4-FFF2-40B4-BE49-F238E27FC236}">
                <a16:creationId xmlns:a16="http://schemas.microsoft.com/office/drawing/2014/main" id="{CE70726E-4890-B47C-4AEA-997A3ED4A93E}"/>
              </a:ext>
            </a:extLst>
          </p:cNvPr>
          <p:cNvSpPr/>
          <p:nvPr/>
        </p:nvSpPr>
        <p:spPr>
          <a:xfrm>
            <a:off x="10843260" y="562862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6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6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" decel="50000">
                                          <p:stCondLst>
                                            <p:cond delay="33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6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6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0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4" grpId="0" animBg="1"/>
      <p:bldP spid="29" grpId="0"/>
      <p:bldP spid="30" grpId="0"/>
      <p:bldP spid="36" grpId="0"/>
      <p:bldP spid="42" grpId="0" animBg="1"/>
      <p:bldP spid="42" grpId="1" animBg="1"/>
      <p:bldP spid="4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401050" y="3810587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990850" y="2750820"/>
            <a:ext cx="3513222" cy="57544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076450" y="519816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990850" y="3589020"/>
            <a:ext cx="3513222" cy="57544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990850" y="4417040"/>
            <a:ext cx="3513222" cy="57544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990850" y="5274360"/>
            <a:ext cx="3513222" cy="575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076450" y="434084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076450" y="351282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076450" y="259842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52650" y="527436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52650" y="267462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52650" y="441704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52650" y="358902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pic>
        <p:nvPicPr>
          <p:cNvPr id="23" name="Picture 22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096250" y="3353387"/>
            <a:ext cx="1752600" cy="1768573"/>
          </a:xfrm>
          <a:prstGeom prst="rect">
            <a:avLst/>
          </a:prstGeom>
          <a:noFill/>
        </p:spPr>
      </p:pic>
      <p:sp>
        <p:nvSpPr>
          <p:cNvPr id="24" name="Cloud 23"/>
          <p:cNvSpPr/>
          <p:nvPr/>
        </p:nvSpPr>
        <p:spPr>
          <a:xfrm>
            <a:off x="9239250" y="2515186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34" name="Picture 33" descr="tich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496050" y="5121960"/>
            <a:ext cx="723900" cy="723900"/>
          </a:xfrm>
          <a:prstGeom prst="rect">
            <a:avLst/>
          </a:prstGeom>
        </p:spPr>
      </p:pic>
      <p:pic>
        <p:nvPicPr>
          <p:cNvPr id="35" name="Picture 34" descr="sai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572250" y="2750820"/>
            <a:ext cx="533400" cy="5334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572250" y="3589020"/>
            <a:ext cx="533400" cy="533400"/>
          </a:xfrm>
          <a:prstGeom prst="rect">
            <a:avLst/>
          </a:prstGeom>
        </p:spPr>
      </p:pic>
      <p:pic>
        <p:nvPicPr>
          <p:cNvPr id="37" name="Picture 36" descr="sai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572250" y="4417040"/>
            <a:ext cx="533400" cy="533400"/>
          </a:xfrm>
          <a:prstGeom prst="rect">
            <a:avLst/>
          </a:prstGeom>
        </p:spPr>
      </p:pic>
      <p:pic>
        <p:nvPicPr>
          <p:cNvPr id="41" name="Picture 40" descr="43b282e5574b9381f3f2c3655d492a4e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466850" y="3512820"/>
            <a:ext cx="685800" cy="685800"/>
          </a:xfrm>
          <a:prstGeom prst="rect">
            <a:avLst/>
          </a:prstGeom>
        </p:spPr>
      </p:pic>
      <p:pic>
        <p:nvPicPr>
          <p:cNvPr id="42" name="Picture 41" descr="43b282e5574b9381f3f2c3655d492a4e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466850" y="4340840"/>
            <a:ext cx="685800" cy="685800"/>
          </a:xfrm>
          <a:prstGeom prst="rect">
            <a:avLst/>
          </a:prstGeom>
        </p:spPr>
      </p:pic>
      <p:pic>
        <p:nvPicPr>
          <p:cNvPr id="43" name="Picture 42" descr="43b282e5574b9381f3f2c3655d492a4e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466850" y="2522220"/>
            <a:ext cx="685800" cy="685800"/>
          </a:xfrm>
          <a:prstGeom prst="rect">
            <a:avLst/>
          </a:prstGeom>
        </p:spPr>
      </p:pic>
      <p:pic>
        <p:nvPicPr>
          <p:cNvPr id="44" name="Picture 43" descr="43b282e5574b9381f3f2c3655d492a4e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466850" y="5198160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A572EE5E-58BB-C0FE-3CAA-DE05573D85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4B237D-6806-12A2-F391-A70E65B9B3AC}"/>
              </a:ext>
            </a:extLst>
          </p:cNvPr>
          <p:cNvSpPr txBox="1"/>
          <p:nvPr/>
        </p:nvSpPr>
        <p:spPr>
          <a:xfrm>
            <a:off x="3067050" y="5333191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Chất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sản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phẩm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C5DB27-A922-08DC-380A-AE8DAECA788A}"/>
              </a:ext>
            </a:extLst>
          </p:cNvPr>
          <p:cNvSpPr txBox="1"/>
          <p:nvPr/>
        </p:nvSpPr>
        <p:spPr>
          <a:xfrm>
            <a:off x="3067050" y="3665220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Chất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lỏng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542ED0-1AC8-0331-2DF8-97C9FE796EFD}"/>
              </a:ext>
            </a:extLst>
          </p:cNvPr>
          <p:cNvSpPr txBox="1"/>
          <p:nvPr/>
        </p:nvSpPr>
        <p:spPr>
          <a:xfrm>
            <a:off x="3067050" y="4417040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Chất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phản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ứng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DF32FB3-A65E-B4BB-23C0-4962DA716630}"/>
              </a:ext>
            </a:extLst>
          </p:cNvPr>
          <p:cNvSpPr txBox="1"/>
          <p:nvPr/>
        </p:nvSpPr>
        <p:spPr>
          <a:xfrm>
            <a:off x="2491059" y="781161"/>
            <a:ext cx="7209881" cy="129349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</a:pPr>
            <a:r>
              <a:rPr lang="vi-VN" sz="2800" b="1" dirty="0">
                <a:solidFill>
                  <a:schemeClr val="tx1"/>
                </a:solidFill>
                <a:latin typeface="UTM Avo" panose="02040603050506020204" pitchFamily="18" charset="0"/>
                <a:cs typeface="Times New Roman" pitchFamily="18" charset="0"/>
              </a:rPr>
              <a:t>Câu 5: </a:t>
            </a:r>
            <a:r>
              <a:rPr lang="vi-VN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itchFamily="18" charset="0"/>
              </a:rPr>
              <a:t>Chất mới được tạo thành sau phản ứng hóa học là: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DEA522C-ABA5-E6CF-C282-BF707AD261AB}"/>
              </a:ext>
            </a:extLst>
          </p:cNvPr>
          <p:cNvSpPr txBox="1"/>
          <p:nvPr/>
        </p:nvSpPr>
        <p:spPr>
          <a:xfrm>
            <a:off x="3068038" y="2819615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Chất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rắn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9" name="5-Point Star 18">
            <a:hlinkClick r:id="rId13" action="ppaction://hlinksldjump"/>
            <a:extLst>
              <a:ext uri="{FF2B5EF4-FFF2-40B4-BE49-F238E27FC236}">
                <a16:creationId xmlns:a16="http://schemas.microsoft.com/office/drawing/2014/main" id="{B0FA064D-5772-DE0A-8E36-D7237144DAA3}"/>
              </a:ext>
            </a:extLst>
          </p:cNvPr>
          <p:cNvSpPr/>
          <p:nvPr/>
        </p:nvSpPr>
        <p:spPr>
          <a:xfrm>
            <a:off x="10843260" y="562862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761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6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6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" decel="50000">
                                          <p:stCondLst>
                                            <p:cond delay="3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6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6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0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4" grpId="0" animBg="1"/>
      <p:bldP spid="3" grpId="0"/>
      <p:bldP spid="4" grpId="0"/>
      <p:bldP spid="5" grpId="0"/>
      <p:bldP spid="26" grpId="0" animBg="1"/>
      <p:bldP spid="26" grpId="1" animBg="1"/>
      <p:bldP spid="2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4" descr="kim phut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77200" y="419100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91639" y="2819400"/>
            <a:ext cx="3513222" cy="57544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377239" y="54864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91639" y="3657600"/>
            <a:ext cx="3513222" cy="575440"/>
          </a:xfrm>
          <a:prstGeom prst="rect">
            <a:avLst/>
          </a:prstGeom>
        </p:spPr>
      </p:pic>
      <p:pic>
        <p:nvPicPr>
          <p:cNvPr id="9" name="Picture 8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91639" y="4648200"/>
            <a:ext cx="3513222" cy="575440"/>
          </a:xfrm>
          <a:prstGeom prst="rect">
            <a:avLst/>
          </a:prstGeom>
        </p:spPr>
      </p:pic>
      <p:pic>
        <p:nvPicPr>
          <p:cNvPr id="10" name="Picture 9" descr="1456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91639" y="5562600"/>
            <a:ext cx="3513222" cy="57544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2377239" y="45720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2377239" y="35814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377239" y="2667000"/>
            <a:ext cx="685800" cy="685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53439" y="55626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53439" y="27432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53439" y="46482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453439" y="36576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</a:t>
            </a:r>
          </a:p>
        </p:txBody>
      </p:sp>
      <p:pic>
        <p:nvPicPr>
          <p:cNvPr id="23" name="Picture 22" descr="dongho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3733801"/>
            <a:ext cx="1752600" cy="1768573"/>
          </a:xfrm>
          <a:prstGeom prst="rect">
            <a:avLst/>
          </a:prstGeom>
          <a:noFill/>
        </p:spPr>
      </p:pic>
      <p:sp>
        <p:nvSpPr>
          <p:cNvPr id="24" name="Cloud 23"/>
          <p:cNvSpPr/>
          <p:nvPr/>
        </p:nvSpPr>
        <p:spPr>
          <a:xfrm>
            <a:off x="8915400" y="289560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34" name="Picture 33" descr="tich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796839" y="5410200"/>
            <a:ext cx="723900" cy="723900"/>
          </a:xfrm>
          <a:prstGeom prst="rect">
            <a:avLst/>
          </a:prstGeom>
        </p:spPr>
      </p:pic>
      <p:pic>
        <p:nvPicPr>
          <p:cNvPr id="35" name="Picture 34" descr="sai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873039" y="2819400"/>
            <a:ext cx="533400" cy="533400"/>
          </a:xfrm>
          <a:prstGeom prst="rect">
            <a:avLst/>
          </a:prstGeom>
        </p:spPr>
      </p:pic>
      <p:pic>
        <p:nvPicPr>
          <p:cNvPr id="36" name="Picture 35" descr="sai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873039" y="3657600"/>
            <a:ext cx="533400" cy="533400"/>
          </a:xfrm>
          <a:prstGeom prst="rect">
            <a:avLst/>
          </a:prstGeom>
        </p:spPr>
      </p:pic>
      <p:pic>
        <p:nvPicPr>
          <p:cNvPr id="37" name="Picture 36" descr="sai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873039" y="4648200"/>
            <a:ext cx="533400" cy="533400"/>
          </a:xfrm>
          <a:prstGeom prst="rect">
            <a:avLst/>
          </a:prstGeom>
        </p:spPr>
      </p:pic>
      <p:pic>
        <p:nvPicPr>
          <p:cNvPr id="41" name="Picture 40" descr="43b282e5574b9381f3f2c3655d492a4e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767639" y="3581400"/>
            <a:ext cx="685800" cy="685800"/>
          </a:xfrm>
          <a:prstGeom prst="rect">
            <a:avLst/>
          </a:prstGeom>
        </p:spPr>
      </p:pic>
      <p:pic>
        <p:nvPicPr>
          <p:cNvPr id="42" name="Picture 41" descr="43b282e5574b9381f3f2c3655d492a4e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767639" y="4572000"/>
            <a:ext cx="685800" cy="685800"/>
          </a:xfrm>
          <a:prstGeom prst="rect">
            <a:avLst/>
          </a:prstGeom>
        </p:spPr>
      </p:pic>
      <p:pic>
        <p:nvPicPr>
          <p:cNvPr id="43" name="Picture 42" descr="43b282e5574b9381f3f2c3655d492a4e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767639" y="2590800"/>
            <a:ext cx="685800" cy="685800"/>
          </a:xfrm>
          <a:prstGeom prst="rect">
            <a:avLst/>
          </a:prstGeom>
        </p:spPr>
      </p:pic>
      <p:pic>
        <p:nvPicPr>
          <p:cNvPr id="44" name="Picture 43" descr="43b282e5574b9381f3f2c3655d492a4e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767639" y="5486400"/>
            <a:ext cx="685800" cy="6858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A572EE5E-58BB-C0FE-3CAA-DE05573D85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6800" cy="1190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4B237D-6806-12A2-F391-A70E65B9B3AC}"/>
              </a:ext>
            </a:extLst>
          </p:cNvPr>
          <p:cNvSpPr txBox="1"/>
          <p:nvPr/>
        </p:nvSpPr>
        <p:spPr>
          <a:xfrm>
            <a:off x="3367839" y="5621431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Iron (II) Sulfide 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FeS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C5DB27-A922-08DC-380A-AE8DAECA788A}"/>
              </a:ext>
            </a:extLst>
          </p:cNvPr>
          <p:cNvSpPr txBox="1"/>
          <p:nvPr/>
        </p:nvSpPr>
        <p:spPr>
          <a:xfrm>
            <a:off x="3367839" y="3733800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err="1">
                <a:latin typeface="UTM Avo" panose="02040603050506020204" pitchFamily="18" charset="0"/>
                <a:cs typeface="Times New Roman" pitchFamily="18" charset="0"/>
              </a:rPr>
              <a:t>Lưu</a:t>
            </a:r>
            <a:r>
              <a:rPr lang="en-US" sz="2400" dirty="0"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Times New Roman" pitchFamily="18" charset="0"/>
              </a:rPr>
              <a:t>huỳnh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542ED0-1AC8-0331-2DF8-97C9FE796EFD}"/>
              </a:ext>
            </a:extLst>
          </p:cNvPr>
          <p:cNvSpPr txBox="1"/>
          <p:nvPr/>
        </p:nvSpPr>
        <p:spPr>
          <a:xfrm>
            <a:off x="3367839" y="4648200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Sắt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lưu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huỳnh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DF32FB3-A65E-B4BB-23C0-4962DA716630}"/>
              </a:ext>
            </a:extLst>
          </p:cNvPr>
          <p:cNvSpPr txBox="1"/>
          <p:nvPr/>
        </p:nvSpPr>
        <p:spPr>
          <a:xfrm>
            <a:off x="1348740" y="466657"/>
            <a:ext cx="9319260" cy="19398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vi-VN" sz="2800" b="1" dirty="0">
                <a:solidFill>
                  <a:schemeClr val="tx1"/>
                </a:solidFill>
                <a:latin typeface="UTM Avo" panose="02040603050506020204" pitchFamily="18" charset="0"/>
                <a:cs typeface="Times New Roman" pitchFamily="18" charset="0"/>
              </a:rPr>
              <a:t>Câu 6: </a:t>
            </a:r>
            <a:r>
              <a:rPr lang="vi-VN" sz="2800" dirty="0">
                <a:solidFill>
                  <a:schemeClr val="tx1"/>
                </a:solidFill>
                <a:latin typeface="UTM Avo" panose="02040603050506020204" pitchFamily="18" charset="0"/>
                <a:cs typeface="Times New Roman" pitchFamily="18" charset="0"/>
              </a:rPr>
              <a:t>Khi đun nóng hỗn hợp bột sắt và bột lưu huỳnh ta thu được hợp chất iron(II) sulfide(FeS). Chất sản phẩm của quá trình phản ứng hóa học trên là: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DEA522C-ABA5-E6CF-C282-BF707AD261AB}"/>
              </a:ext>
            </a:extLst>
          </p:cNvPr>
          <p:cNvSpPr txBox="1"/>
          <p:nvPr/>
        </p:nvSpPr>
        <p:spPr>
          <a:xfrm>
            <a:off x="3368827" y="2888195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Sắt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8" name="5-Point Star 17">
            <a:hlinkClick r:id="rId13" action="ppaction://hlinksldjump"/>
            <a:extLst>
              <a:ext uri="{FF2B5EF4-FFF2-40B4-BE49-F238E27FC236}">
                <a16:creationId xmlns:a16="http://schemas.microsoft.com/office/drawing/2014/main" id="{B5E8F3B4-4C4D-BEBD-4A45-284032F98D7F}"/>
              </a:ext>
            </a:extLst>
          </p:cNvPr>
          <p:cNvSpPr/>
          <p:nvPr/>
        </p:nvSpPr>
        <p:spPr>
          <a:xfrm>
            <a:off x="10843260" y="5628620"/>
            <a:ext cx="762000" cy="685800"/>
          </a:xfrm>
          <a:prstGeom prst="star5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8831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6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6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" decel="50000">
                                          <p:stCondLst>
                                            <p:cond delay="3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6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6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" decel="50000">
                                          <p:stCondLst>
                                            <p:cond delay="45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40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4" grpId="0" animBg="1"/>
      <p:bldP spid="3" grpId="0"/>
      <p:bldP spid="4" grpId="0"/>
      <p:bldP spid="5" grpId="0"/>
      <p:bldP spid="26" grpId="0" animBg="1"/>
      <p:bldP spid="26" grpId="1" animBg="1"/>
      <p:bldP spid="2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59205B5D-BD35-2556-65C2-3EB6BA2D68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325138"/>
            <a:ext cx="3149600" cy="170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8899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6">
            <a:extLst>
              <a:ext uri="{FF2B5EF4-FFF2-40B4-BE49-F238E27FC236}">
                <a16:creationId xmlns:a16="http://schemas.microsoft.com/office/drawing/2014/main" id="{807E8483-16DE-8C16-3B20-EDE1FF4162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2133062">
            <a:off x="8714828" y="3430093"/>
            <a:ext cx="2408032" cy="3422268"/>
          </a:xfrm>
          <a:prstGeom prst="rect">
            <a:avLst/>
          </a:prstGeom>
        </p:spPr>
      </p:pic>
      <p:pic>
        <p:nvPicPr>
          <p:cNvPr id="4" name="Picture 17">
            <a:extLst>
              <a:ext uri="{FF2B5EF4-FFF2-40B4-BE49-F238E27FC236}">
                <a16:creationId xmlns:a16="http://schemas.microsoft.com/office/drawing/2014/main" id="{20D746B1-F6C1-74D9-A9CC-DC1E6FA952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-873501">
            <a:off x="7513069" y="989502"/>
            <a:ext cx="1035215" cy="1714965"/>
          </a:xfrm>
          <a:prstGeom prst="rect">
            <a:avLst/>
          </a:prstGeom>
        </p:spPr>
      </p:pic>
      <p:pic>
        <p:nvPicPr>
          <p:cNvPr id="5" name="Picture 18">
            <a:extLst>
              <a:ext uri="{FF2B5EF4-FFF2-40B4-BE49-F238E27FC236}">
                <a16:creationId xmlns:a16="http://schemas.microsoft.com/office/drawing/2014/main" id="{E19A6CAC-6EE4-D0B3-49D2-69DA45208B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6816188">
            <a:off x="9843627" y="1016807"/>
            <a:ext cx="1980428" cy="1919215"/>
          </a:xfrm>
          <a:prstGeom prst="rect">
            <a:avLst/>
          </a:prstGeom>
        </p:spPr>
      </p:pic>
      <p:pic>
        <p:nvPicPr>
          <p:cNvPr id="6" name="Picture 19">
            <a:extLst>
              <a:ext uri="{FF2B5EF4-FFF2-40B4-BE49-F238E27FC236}">
                <a16:creationId xmlns:a16="http://schemas.microsoft.com/office/drawing/2014/main" id="{75CE3F9E-A143-3AD3-1C1F-EBAB3B53AF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776812">
            <a:off x="7578678" y="3674791"/>
            <a:ext cx="760211" cy="1493271"/>
          </a:xfrm>
          <a:prstGeom prst="rect">
            <a:avLst/>
          </a:prstGeom>
        </p:spPr>
      </p:pic>
      <p:grpSp>
        <p:nvGrpSpPr>
          <p:cNvPr id="7" name="Group 20">
            <a:extLst>
              <a:ext uri="{FF2B5EF4-FFF2-40B4-BE49-F238E27FC236}">
                <a16:creationId xmlns:a16="http://schemas.microsoft.com/office/drawing/2014/main" id="{16A7215D-3C15-9EF8-F51C-B43433650AB5}"/>
              </a:ext>
            </a:extLst>
          </p:cNvPr>
          <p:cNvGrpSpPr/>
          <p:nvPr/>
        </p:nvGrpSpPr>
        <p:grpSpPr>
          <a:xfrm>
            <a:off x="1491331" y="2169410"/>
            <a:ext cx="124394" cy="124394"/>
            <a:chOff x="0" y="0"/>
            <a:chExt cx="6350000" cy="6350000"/>
          </a:xfrm>
        </p:grpSpPr>
        <p:sp>
          <p:nvSpPr>
            <p:cNvPr id="8" name="Freeform 21">
              <a:extLst>
                <a:ext uri="{FF2B5EF4-FFF2-40B4-BE49-F238E27FC236}">
                  <a16:creationId xmlns:a16="http://schemas.microsoft.com/office/drawing/2014/main" id="{EF495CE7-3381-E0CA-7A42-719076C8A470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AB5DB"/>
            </a:solidFill>
          </p:spPr>
          <p:txBody>
            <a:bodyPr/>
            <a:lstStyle/>
            <a:p>
              <a:endParaRPr lang="en-US" sz="572">
                <a:latin typeface="UTM Avo" panose="02040603050506020204" pitchFamily="18"/>
              </a:endParaRPr>
            </a:p>
          </p:txBody>
        </p:sp>
      </p:grpSp>
      <p:pic>
        <p:nvPicPr>
          <p:cNvPr id="9" name="Picture 22">
            <a:extLst>
              <a:ext uri="{FF2B5EF4-FFF2-40B4-BE49-F238E27FC236}">
                <a16:creationId xmlns:a16="http://schemas.microsoft.com/office/drawing/2014/main" id="{0AF5FE14-F969-5B2C-C998-17F87CE20DC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7314146" y="1783058"/>
            <a:ext cx="129026" cy="127853"/>
          </a:xfrm>
          <a:prstGeom prst="rect">
            <a:avLst/>
          </a:prstGeom>
        </p:spPr>
      </p:pic>
      <p:pic>
        <p:nvPicPr>
          <p:cNvPr id="10" name="Picture 23">
            <a:extLst>
              <a:ext uri="{FF2B5EF4-FFF2-40B4-BE49-F238E27FC236}">
                <a16:creationId xmlns:a16="http://schemas.microsoft.com/office/drawing/2014/main" id="{5AE03176-9EDC-567F-AFF4-BACFCBB9FC5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-771795">
            <a:off x="835870" y="6194076"/>
            <a:ext cx="234927" cy="222967"/>
          </a:xfrm>
          <a:prstGeom prst="rect">
            <a:avLst/>
          </a:prstGeom>
        </p:spPr>
      </p:pic>
      <p:pic>
        <p:nvPicPr>
          <p:cNvPr id="11" name="Picture 24">
            <a:extLst>
              <a:ext uri="{FF2B5EF4-FFF2-40B4-BE49-F238E27FC236}">
                <a16:creationId xmlns:a16="http://schemas.microsoft.com/office/drawing/2014/main" id="{8E4C30E8-407E-BEBF-E1EC-ADFCF7443DF6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370793" y="5106468"/>
            <a:ext cx="251367" cy="255549"/>
          </a:xfrm>
          <a:prstGeom prst="rect">
            <a:avLst/>
          </a:prstGeom>
        </p:spPr>
      </p:pic>
      <p:grpSp>
        <p:nvGrpSpPr>
          <p:cNvPr id="12" name="Group 25">
            <a:extLst>
              <a:ext uri="{FF2B5EF4-FFF2-40B4-BE49-F238E27FC236}">
                <a16:creationId xmlns:a16="http://schemas.microsoft.com/office/drawing/2014/main" id="{36663CAD-DAE5-8F0E-25A0-B6A9F7A01FA7}"/>
              </a:ext>
            </a:extLst>
          </p:cNvPr>
          <p:cNvGrpSpPr>
            <a:grpSpLocks noChangeAspect="1"/>
          </p:cNvGrpSpPr>
          <p:nvPr/>
        </p:nvGrpSpPr>
        <p:grpSpPr>
          <a:xfrm rot="-874149">
            <a:off x="8440905" y="3747512"/>
            <a:ext cx="269977" cy="142228"/>
            <a:chOff x="0" y="0"/>
            <a:chExt cx="1610360" cy="848360"/>
          </a:xfrm>
        </p:grpSpPr>
        <p:sp>
          <p:nvSpPr>
            <p:cNvPr id="13" name="Freeform 26">
              <a:extLst>
                <a:ext uri="{FF2B5EF4-FFF2-40B4-BE49-F238E27FC236}">
                  <a16:creationId xmlns:a16="http://schemas.microsoft.com/office/drawing/2014/main" id="{07C05DE5-C349-FD43-D7F0-EB4448B66365}"/>
                </a:ext>
              </a:extLst>
            </p:cNvPr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  <p:txBody>
            <a:bodyPr/>
            <a:lstStyle/>
            <a:p>
              <a:endParaRPr lang="en-US" sz="572">
                <a:latin typeface="UTM Avo" panose="02040603050506020204" pitchFamily="18"/>
              </a:endParaRPr>
            </a:p>
          </p:txBody>
        </p:sp>
      </p:grpSp>
      <p:grpSp>
        <p:nvGrpSpPr>
          <p:cNvPr id="14" name="Group 27">
            <a:extLst>
              <a:ext uri="{FF2B5EF4-FFF2-40B4-BE49-F238E27FC236}">
                <a16:creationId xmlns:a16="http://schemas.microsoft.com/office/drawing/2014/main" id="{E91243E4-6C0D-9AF2-9FC4-2904F612CD67}"/>
              </a:ext>
            </a:extLst>
          </p:cNvPr>
          <p:cNvGrpSpPr/>
          <p:nvPr/>
        </p:nvGrpSpPr>
        <p:grpSpPr>
          <a:xfrm>
            <a:off x="10338151" y="3328251"/>
            <a:ext cx="124394" cy="124394"/>
            <a:chOff x="0" y="0"/>
            <a:chExt cx="6350000" cy="6350000"/>
          </a:xfrm>
        </p:grpSpPr>
        <p:sp>
          <p:nvSpPr>
            <p:cNvPr id="15" name="Freeform 28">
              <a:extLst>
                <a:ext uri="{FF2B5EF4-FFF2-40B4-BE49-F238E27FC236}">
                  <a16:creationId xmlns:a16="http://schemas.microsoft.com/office/drawing/2014/main" id="{85B69CFE-73A6-F9E8-96E4-276A8B862E34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AB5DB"/>
            </a:solidFill>
          </p:spPr>
          <p:txBody>
            <a:bodyPr/>
            <a:lstStyle/>
            <a:p>
              <a:endParaRPr lang="en-US" sz="572">
                <a:latin typeface="UTM Avo" panose="02040603050506020204" pitchFamily="18"/>
              </a:endParaRPr>
            </a:p>
          </p:txBody>
        </p:sp>
      </p:grpSp>
      <p:pic>
        <p:nvPicPr>
          <p:cNvPr id="16" name="Picture 29">
            <a:extLst>
              <a:ext uri="{FF2B5EF4-FFF2-40B4-BE49-F238E27FC236}">
                <a16:creationId xmlns:a16="http://schemas.microsoft.com/office/drawing/2014/main" id="{3C41EF27-448E-B70C-9C31-4F59EFA9F7A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2032416" y="5839870"/>
            <a:ext cx="246480" cy="220936"/>
          </a:xfrm>
          <a:prstGeom prst="rect">
            <a:avLst/>
          </a:prstGeom>
        </p:spPr>
      </p:pic>
      <p:pic>
        <p:nvPicPr>
          <p:cNvPr id="17" name="Picture 30">
            <a:extLst>
              <a:ext uri="{FF2B5EF4-FFF2-40B4-BE49-F238E27FC236}">
                <a16:creationId xmlns:a16="http://schemas.microsoft.com/office/drawing/2014/main" id="{90B09F8B-59D4-AF1E-A8A5-2D292963FF2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8575893" y="1158633"/>
            <a:ext cx="307990" cy="276071"/>
          </a:xfrm>
          <a:prstGeom prst="rect">
            <a:avLst/>
          </a:prstGeom>
        </p:spPr>
      </p:pic>
      <p:grpSp>
        <p:nvGrpSpPr>
          <p:cNvPr id="18" name="Group 31">
            <a:extLst>
              <a:ext uri="{FF2B5EF4-FFF2-40B4-BE49-F238E27FC236}">
                <a16:creationId xmlns:a16="http://schemas.microsoft.com/office/drawing/2014/main" id="{07A4372E-6F9D-C883-9C77-59708CA66AAA}"/>
              </a:ext>
            </a:extLst>
          </p:cNvPr>
          <p:cNvGrpSpPr>
            <a:grpSpLocks noChangeAspect="1"/>
          </p:cNvGrpSpPr>
          <p:nvPr/>
        </p:nvGrpSpPr>
        <p:grpSpPr>
          <a:xfrm rot="-9583335">
            <a:off x="7543476" y="5208925"/>
            <a:ext cx="269977" cy="142228"/>
            <a:chOff x="0" y="0"/>
            <a:chExt cx="1610360" cy="848360"/>
          </a:xfrm>
        </p:grpSpPr>
        <p:sp>
          <p:nvSpPr>
            <p:cNvPr id="19" name="Freeform 32">
              <a:extLst>
                <a:ext uri="{FF2B5EF4-FFF2-40B4-BE49-F238E27FC236}">
                  <a16:creationId xmlns:a16="http://schemas.microsoft.com/office/drawing/2014/main" id="{109000FA-E711-792C-A198-9937B13C3212}"/>
                </a:ext>
              </a:extLst>
            </p:cNvPr>
            <p:cNvSpPr/>
            <p:nvPr/>
          </p:nvSpPr>
          <p:spPr>
            <a:xfrm>
              <a:off x="-31750" y="0"/>
              <a:ext cx="1675130" cy="880110"/>
            </a:xfrm>
            <a:custGeom>
              <a:avLst/>
              <a:gdLst/>
              <a:ahLst/>
              <a:cxnLst/>
              <a:rect l="l" t="t" r="r" b="b"/>
              <a:pathLst>
                <a:path w="1675130" h="880110">
                  <a:moveTo>
                    <a:pt x="266700" y="848360"/>
                  </a:moveTo>
                  <a:cubicBezTo>
                    <a:pt x="236220" y="848360"/>
                    <a:pt x="205740" y="842010"/>
                    <a:pt x="175260" y="829310"/>
                  </a:cubicBezTo>
                  <a:cubicBezTo>
                    <a:pt x="55880" y="778510"/>
                    <a:pt x="0" y="641350"/>
                    <a:pt x="50800" y="521970"/>
                  </a:cubicBezTo>
                  <a:cubicBezTo>
                    <a:pt x="184150" y="204470"/>
                    <a:pt x="492760" y="0"/>
                    <a:pt x="836930" y="0"/>
                  </a:cubicBezTo>
                  <a:cubicBezTo>
                    <a:pt x="1181100" y="0"/>
                    <a:pt x="1489710" y="204470"/>
                    <a:pt x="1624330" y="521970"/>
                  </a:cubicBezTo>
                  <a:cubicBezTo>
                    <a:pt x="1675130" y="641350"/>
                    <a:pt x="1619250" y="779780"/>
                    <a:pt x="1499870" y="829310"/>
                  </a:cubicBezTo>
                  <a:cubicBezTo>
                    <a:pt x="1380490" y="880110"/>
                    <a:pt x="1242060" y="824230"/>
                    <a:pt x="1192530" y="704850"/>
                  </a:cubicBezTo>
                  <a:cubicBezTo>
                    <a:pt x="1131570" y="562610"/>
                    <a:pt x="991870" y="469900"/>
                    <a:pt x="836930" y="469900"/>
                  </a:cubicBezTo>
                  <a:cubicBezTo>
                    <a:pt x="681990" y="469900"/>
                    <a:pt x="543560" y="562610"/>
                    <a:pt x="482600" y="704850"/>
                  </a:cubicBezTo>
                  <a:cubicBezTo>
                    <a:pt x="445770" y="793750"/>
                    <a:pt x="358140" y="848360"/>
                    <a:pt x="266700" y="848360"/>
                  </a:cubicBezTo>
                  <a:close/>
                </a:path>
              </a:pathLst>
            </a:custGeom>
            <a:solidFill>
              <a:srgbClr val="F2BC2A"/>
            </a:solidFill>
          </p:spPr>
          <p:txBody>
            <a:bodyPr/>
            <a:lstStyle/>
            <a:p>
              <a:endParaRPr lang="en-US" sz="572">
                <a:latin typeface="UTM Avo" panose="02040603050506020204" pitchFamily="18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5AA9618-6E55-B425-A3D3-535832851D1A}"/>
              </a:ext>
            </a:extLst>
          </p:cNvPr>
          <p:cNvGrpSpPr/>
          <p:nvPr/>
        </p:nvGrpSpPr>
        <p:grpSpPr>
          <a:xfrm>
            <a:off x="768140" y="2149339"/>
            <a:ext cx="6455733" cy="2805839"/>
            <a:chOff x="-177635" y="1856049"/>
            <a:chExt cx="11918277" cy="4523806"/>
          </a:xfrm>
          <a:solidFill>
            <a:schemeClr val="bg1"/>
          </a:solidFill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E9DF632-2DDD-D60A-921F-3B4B323ABCF1}"/>
                </a:ext>
              </a:extLst>
            </p:cNvPr>
            <p:cNvGrpSpPr/>
            <p:nvPr/>
          </p:nvGrpSpPr>
          <p:grpSpPr>
            <a:xfrm>
              <a:off x="-177635" y="1856049"/>
              <a:ext cx="11918277" cy="4523806"/>
              <a:chOff x="8779222" y="1413852"/>
              <a:chExt cx="11918277" cy="4523806"/>
            </a:xfrm>
            <a:grpFill/>
          </p:grpSpPr>
          <p:sp>
            <p:nvSpPr>
              <p:cNvPr id="23" name="Freeform 3">
                <a:extLst>
                  <a:ext uri="{FF2B5EF4-FFF2-40B4-BE49-F238E27FC236}">
                    <a16:creationId xmlns:a16="http://schemas.microsoft.com/office/drawing/2014/main" id="{BDAC58E6-83C3-76DD-23D3-7AA2EDE48389}"/>
                  </a:ext>
                </a:extLst>
              </p:cNvPr>
              <p:cNvSpPr/>
              <p:nvPr/>
            </p:nvSpPr>
            <p:spPr>
              <a:xfrm>
                <a:off x="8779222" y="2509509"/>
                <a:ext cx="11918277" cy="3428149"/>
              </a:xfrm>
              <a:custGeom>
                <a:avLst/>
                <a:gdLst/>
                <a:ahLst/>
                <a:cxnLst/>
                <a:rect l="l" t="t" r="r" b="b"/>
                <a:pathLst>
                  <a:path w="4274726" h="2167467">
                    <a:moveTo>
                      <a:pt x="20034" y="0"/>
                    </a:moveTo>
                    <a:lnTo>
                      <a:pt x="4254692" y="0"/>
                    </a:lnTo>
                    <a:cubicBezTo>
                      <a:pt x="4265756" y="0"/>
                      <a:pt x="4274726" y="8969"/>
                      <a:pt x="4274726" y="20034"/>
                    </a:cubicBezTo>
                    <a:lnTo>
                      <a:pt x="4274726" y="2147433"/>
                    </a:lnTo>
                    <a:cubicBezTo>
                      <a:pt x="4274726" y="2158497"/>
                      <a:pt x="4265756" y="2167467"/>
                      <a:pt x="4254692" y="2167467"/>
                    </a:cubicBezTo>
                    <a:lnTo>
                      <a:pt x="20034" y="2167467"/>
                    </a:lnTo>
                    <a:cubicBezTo>
                      <a:pt x="14721" y="2167467"/>
                      <a:pt x="9625" y="2165356"/>
                      <a:pt x="5868" y="2161599"/>
                    </a:cubicBezTo>
                    <a:cubicBezTo>
                      <a:pt x="2111" y="2157842"/>
                      <a:pt x="0" y="2152746"/>
                      <a:pt x="0" y="2147433"/>
                    </a:cubicBezTo>
                    <a:lnTo>
                      <a:pt x="0" y="20034"/>
                    </a:lnTo>
                    <a:cubicBezTo>
                      <a:pt x="0" y="8969"/>
                      <a:pt x="8969" y="0"/>
                      <a:pt x="20034" y="0"/>
                    </a:cubicBezTo>
                    <a:close/>
                  </a:path>
                </a:pathLst>
              </a:cu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marL="154791" indent="-154791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sz="2400" dirty="0">
                    <a:latin typeface="UTM Avo" panose="02040603050506020204" pitchFamily="18"/>
                  </a:rPr>
                  <a:t>Hoàn </a:t>
                </a:r>
                <a:r>
                  <a:rPr lang="en-US" sz="2400" dirty="0" err="1">
                    <a:latin typeface="UTM Avo" panose="02040603050506020204" pitchFamily="18"/>
                  </a:rPr>
                  <a:t>thành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bài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tập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trong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sách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bài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tập</a:t>
                </a:r>
                <a:r>
                  <a:rPr lang="en-US" sz="2400" dirty="0">
                    <a:latin typeface="UTM Avo" panose="02040603050506020204" pitchFamily="18"/>
                  </a:rPr>
                  <a:t>. </a:t>
                </a:r>
              </a:p>
              <a:p>
                <a:pPr marL="154791" indent="-154791">
                  <a:lnSpc>
                    <a:spcPct val="15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</a:pPr>
                <a:r>
                  <a:rPr lang="en-US" sz="2400" dirty="0" err="1">
                    <a:latin typeface="UTM Avo" panose="02040603050506020204" pitchFamily="18"/>
                  </a:rPr>
                  <a:t>Đọc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và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tìm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hiểu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trước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phần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tiếp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theo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của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bài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</a:rPr>
                  <a:t>học</a:t>
                </a:r>
                <a:r>
                  <a:rPr lang="en-US" sz="2400" dirty="0">
                    <a:latin typeface="UTM Avo" panose="02040603050506020204" pitchFamily="18"/>
                  </a:rPr>
                  <a:t>.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AFAD8E7-5174-DD81-1C62-8C7C1C6E05AA}"/>
                  </a:ext>
                </a:extLst>
              </p:cNvPr>
              <p:cNvSpPr txBox="1"/>
              <p:nvPr/>
            </p:nvSpPr>
            <p:spPr>
              <a:xfrm>
                <a:off x="9128012" y="1413852"/>
                <a:ext cx="11220693" cy="1060408"/>
              </a:xfrm>
              <a:prstGeom prst="rect">
                <a:avLst/>
              </a:prstGeom>
              <a:noFill/>
            </p:spPr>
            <p:txBody>
              <a:bodyPr wrap="square" anchor="ctr">
                <a:spAutoFit/>
              </a:bodyPr>
              <a:lstStyle/>
              <a:p>
                <a:pPr lvl="0" algn="ctr">
                  <a:lnSpc>
                    <a:spcPct val="150000"/>
                  </a:lnSpc>
                </a:pPr>
                <a:r>
                  <a:rPr lang="en-US" sz="2800" b="1" dirty="0" err="1">
                    <a:latin typeface="UTM Avo" panose="02040603050506020204" pitchFamily="18"/>
                    <a:ea typeface="Arial" panose="020B0604020202020204" pitchFamily="34" charset="0"/>
                    <a:cs typeface="Arial" panose="020B0604020202020204" pitchFamily="34" charset="0"/>
                  </a:rPr>
                  <a:t>Hướng</a:t>
                </a:r>
                <a:r>
                  <a:rPr lang="en-US" sz="2800" b="1" dirty="0">
                    <a:latin typeface="UTM Avo" panose="02040603050506020204" pitchFamily="18"/>
                    <a:ea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800" b="1" dirty="0" err="1">
                    <a:latin typeface="UTM Avo" panose="02040603050506020204" pitchFamily="18"/>
                    <a:ea typeface="Arial" panose="020B0604020202020204" pitchFamily="34" charset="0"/>
                    <a:cs typeface="Arial" panose="020B0604020202020204" pitchFamily="34" charset="0"/>
                  </a:rPr>
                  <a:t>dẫn</a:t>
                </a:r>
                <a:r>
                  <a:rPr lang="en-US" sz="2800" b="1" dirty="0">
                    <a:latin typeface="UTM Avo" panose="02040603050506020204" pitchFamily="18"/>
                    <a:ea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800" b="1" dirty="0" err="1">
                    <a:latin typeface="UTM Avo" panose="02040603050506020204" pitchFamily="18"/>
                    <a:ea typeface="Arial" panose="020B0604020202020204" pitchFamily="34" charset="0"/>
                    <a:cs typeface="Arial" panose="020B0604020202020204" pitchFamily="34" charset="0"/>
                  </a:rPr>
                  <a:t>về</a:t>
                </a:r>
                <a:r>
                  <a:rPr lang="en-US" sz="2800" b="1" dirty="0">
                    <a:latin typeface="UTM Avo" panose="02040603050506020204" pitchFamily="18"/>
                    <a:ea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800" b="1" dirty="0" err="1">
                    <a:latin typeface="UTM Avo" panose="02040603050506020204" pitchFamily="18"/>
                    <a:ea typeface="Arial" panose="020B0604020202020204" pitchFamily="34" charset="0"/>
                    <a:cs typeface="Arial" panose="020B0604020202020204" pitchFamily="34" charset="0"/>
                  </a:rPr>
                  <a:t>nhà</a:t>
                </a:r>
                <a:endParaRPr lang="vi-VN" sz="2800" b="1" dirty="0"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22" name="Picture 18">
              <a:extLst>
                <a:ext uri="{FF2B5EF4-FFF2-40B4-BE49-F238E27FC236}">
                  <a16:creationId xmlns:a16="http://schemas.microsoft.com/office/drawing/2014/main" id="{02D77E37-B971-C1B6-3B73-41C1634D75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rcRect/>
            <a:stretch>
              <a:fillRect/>
            </a:stretch>
          </p:blipFill>
          <p:spPr>
            <a:xfrm>
              <a:off x="9951850" y="1903988"/>
              <a:ext cx="1575478" cy="1698629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2149870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62501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C34DEF7-9890-5A02-A7A7-0ABE8D566571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1ED0E6-599E-A8FA-F809-B2EFDB33EBC0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Like fanpage Hoc10 - Học 1 biết 10 để nhận thêm nhiều tài liệu giảng dạy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CADC447-2C06-D96B-11DA-1BFDE03D8390}"/>
              </a:ext>
            </a:extLst>
          </p:cNvPr>
          <p:cNvSpPr/>
          <p:nvPr/>
        </p:nvSpPr>
        <p:spPr>
          <a:xfrm>
            <a:off x="2392261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</a:t>
            </a:r>
            <a:r>
              <a:rPr lang="en-US" sz="2400" b="1" u="sng" dirty="0" err="1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Học</a:t>
            </a:r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 </a:t>
            </a:r>
            <a:r>
              <a:rPr lang="en-US" sz="2400" b="1" u="sng" dirty="0" err="1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biết</a:t>
            </a:r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10</a:t>
            </a:r>
            <a:endParaRPr lang="en-US" sz="2400" b="1" u="sng" dirty="0">
              <a:solidFill>
                <a:srgbClr val="843C0C"/>
              </a:solidFill>
              <a:latin typeface="UTM Avo" panose="02040603050506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DE06FA-8823-B0E3-45F9-9CE4556F037F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7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E87B9E9A-F844-87CB-1ABA-C7417DC5C6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9236809-A62F-8E2A-86BA-73371CF596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118470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1384</Words>
  <Application>Microsoft Office PowerPoint</Application>
  <PresentationFormat>Widescreen</PresentationFormat>
  <Paragraphs>133</Paragraphs>
  <Slides>28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Calibri</vt:lpstr>
      <vt:lpstr>Wingdings</vt:lpstr>
      <vt:lpstr>UTM Avo</vt:lpstr>
      <vt:lpstr>Calibri Light</vt:lpstr>
      <vt:lpstr>Arial</vt:lpstr>
      <vt:lpstr>Times New Roman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Kết luận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 Nguyễn</dc:creator>
  <cp:lastModifiedBy>Huy Nguyễn</cp:lastModifiedBy>
  <cp:revision>9</cp:revision>
  <dcterms:created xsi:type="dcterms:W3CDTF">2023-10-18T06:55:26Z</dcterms:created>
  <dcterms:modified xsi:type="dcterms:W3CDTF">2024-01-10T07:55:08Z</dcterms:modified>
</cp:coreProperties>
</file>