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71" r:id="rId8"/>
    <p:sldId id="272" r:id="rId9"/>
    <p:sldId id="273" r:id="rId10"/>
    <p:sldId id="274" r:id="rId11"/>
    <p:sldId id="275" r:id="rId12"/>
    <p:sldId id="261" r:id="rId13"/>
    <p:sldId id="267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3" r:id="rId24"/>
    <p:sldId id="262" r:id="rId25"/>
    <p:sldId id="264" r:id="rId26"/>
    <p:sldId id="269" r:id="rId27"/>
    <p:sldId id="270" r:id="rId28"/>
  </p:sldIdLst>
  <p:sldSz cx="12192000" cy="6858000"/>
  <p:notesSz cx="6858000" cy="9144000"/>
  <p:embeddedFontLst>
    <p:embeddedFont>
      <p:font typeface="Cambria Math" panose="02040503050406030204" pitchFamily="18" charset="0"/>
      <p:regular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46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FDDAA-7E6C-A94F-A30D-598BD971B69C}" type="datetimeFigureOut">
              <a:rPr lang="vi-VN" smtClean="0"/>
              <a:t>10/01/2024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413F3-487C-F64D-AD3F-15D9DDCB27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0303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bướm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</a:t>
            </a:r>
            <a:r>
              <a:rPr lang="en-US" baseline="0" dirty="0" err="1"/>
              <a:t>ấy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dấu</a:t>
            </a:r>
            <a:r>
              <a:rPr lang="en-US" baseline="0" dirty="0"/>
              <a:t> </a:t>
            </a:r>
            <a:r>
              <a:rPr lang="en-US" baseline="0" dirty="0" err="1"/>
              <a:t>cộng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đội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tính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con </a:t>
            </a:r>
            <a:r>
              <a:rPr lang="en-US" baseline="0" dirty="0" err="1"/>
              <a:t>bướm</a:t>
            </a:r>
            <a:r>
              <a:rPr lang="en-US" baseline="0" dirty="0"/>
              <a:t> </a:t>
            </a:r>
            <a:r>
              <a:rPr lang="en-US" baseline="0" dirty="0" err="1"/>
              <a:t>khác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tục</a:t>
            </a:r>
            <a:r>
              <a:rPr lang="en-US" baseline="0" dirty="0"/>
              <a:t> </a:t>
            </a:r>
            <a:r>
              <a:rPr lang="en-US" baseline="0" dirty="0" err="1"/>
              <a:t>trò</a:t>
            </a:r>
            <a:r>
              <a:rPr lang="en-US" baseline="0" dirty="0"/>
              <a:t> </a:t>
            </a:r>
            <a:r>
              <a:rPr lang="en-US" baseline="0" dirty="0" err="1"/>
              <a:t>chơi</a:t>
            </a:r>
            <a:r>
              <a:rPr lang="en-US" baseline="0" dirty="0"/>
              <a:t>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65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343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271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685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9504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644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669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405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Go Home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DD580-2AE9-4B2E-82FF-440E9C699D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624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AD2D-E155-4930-B7B6-C4DEBF756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C1CCB-7135-4B10-AA59-58B0F748D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B24AA-8C5B-489B-8D76-26520A47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83610-7093-4756-9548-A44633289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21917-1AE1-4786-B80F-949542DE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14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5ED7E-5E45-430A-8151-2B2A59991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0687-B7A4-42A2-89F2-ED91DB7A7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AEC17-1600-4203-9089-5C7E876B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40B89-4B0C-4D59-9C29-F663AFCF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33160-9222-48B8-8487-67F6F8DC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57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8D804-AC27-4302-BCD5-67B885BB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3EE7E-B580-4825-AF42-1EC0FE9BD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18C6-8329-4AF6-A23C-A359B33D7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45CC2-EF71-449B-8BFC-645536AE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3669-86B0-4086-9909-9793EDE6B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56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39E6-4F47-40B6-8E5B-3C0FD4E82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D94E9-8A9E-4BFE-8AFF-2FD37BDA3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4CD48-3081-4ED0-A9D7-AD99BC89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1C2EB-ED80-448C-A415-C71E76BE4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98061-F78D-41AC-BC66-566828D0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B79CE-8C66-42E8-8218-D834D0299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5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E0DA-6E9D-463F-A2DD-29DE51FA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AA701-00FA-4298-9CAA-877EF5410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1546-7C59-4175-9BFE-17003AC34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40F54-C375-4504-BECC-DF497AD20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05408-1F3D-493D-B7A2-C776BFDD19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51279-2D44-45B8-B481-029791165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B88272-16C8-4CDC-ADCB-02EBA955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F59B6-FDC9-49CA-89E6-318F2BB32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50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889BE-2EA3-4F1E-AD4A-720EC39B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20AF-995E-43E9-9C76-D00D3CE4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A7BFF-56B8-439F-8678-ADC75895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0069F-E42F-4FCF-9889-ACCD9C80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08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AE7B8-C2C1-404D-9AAE-D0008681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B9C5F-6E06-4FCE-B0DD-781AD2B3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301F8-B063-4A27-9601-D5980F7C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32F5-D7F7-441C-ADA4-49F9AD63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80A6A-41BE-418E-A8DD-DCDE6C6BB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981A5-B44A-4A15-B682-5429809AF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0E258-2AFB-4C0D-91D3-8DD539CD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72DAF-38C7-40CF-87CF-054BCE0D4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2FD2-8875-4D0D-B230-163296AE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9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06CF-D2B2-498E-B1A4-E035CFCDA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30A05-212A-451C-8E7A-96F49FF82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FD212-2C7E-45EE-AC46-E2223238A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533D7-6C68-40EC-979B-D9251228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55689-4232-4DF3-9715-90AFC159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6D20C-BCB5-48A1-A7B0-016FB546E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20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CCB9-4BCD-46B0-953E-1AB9463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53EB7-9C22-4F76-A0C1-09917E107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41B2F-D552-48D4-937C-514AAE63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EC662-9187-4C31-BD3C-A06B7A15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A6AAB-C339-47CB-85C4-7E0F26AB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1161F-716E-4BB5-9AAA-4BED10A7E6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3BFCA-4B6F-402E-8ADF-5FD82E1D4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38A54-1739-44FE-94BE-9F6A839C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75CA6-3F6F-4465-A774-09ABDBB3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D3999-CBFE-4CA8-8B6C-A53A2448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0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D1CF6-06F4-4E97-B3A3-986F040E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5A3EE-2B69-4F61-9D6B-E41538689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18F42-D90A-454D-BCF8-D95CF83F7C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38988-15A6-4647-86D7-062E8698D868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2430F-0F2C-4DAD-95FF-057245B7A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FC7AF-5ACB-4B84-A4B9-3F81B87B2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1BDB4-6E33-4EB0-BC1A-E3E463951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6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3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3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3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1.gif"/><Relationship Id="rId12" Type="http://schemas.openxmlformats.org/officeDocument/2006/relationships/image" Target="../media/image26.gif"/><Relationship Id="rId2" Type="http://schemas.openxmlformats.org/officeDocument/2006/relationships/audio" Target="../media/media1.mp3"/><Relationship Id="rId16" Type="http://schemas.openxmlformats.org/officeDocument/2006/relationships/image" Target="../media/image30.jpeg"/><Relationship Id="rId1" Type="http://schemas.microsoft.com/office/2007/relationships/media" Target="../media/media1.mp3"/><Relationship Id="rId6" Type="http://schemas.openxmlformats.org/officeDocument/2006/relationships/image" Target="../media/image20.gif"/><Relationship Id="rId11" Type="http://schemas.openxmlformats.org/officeDocument/2006/relationships/image" Target="../media/image25.png"/><Relationship Id="rId5" Type="http://schemas.openxmlformats.org/officeDocument/2006/relationships/image" Target="../media/image19.gif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gif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13" Type="http://schemas.openxmlformats.org/officeDocument/2006/relationships/slide" Target="slide14.xml"/><Relationship Id="rId18" Type="http://schemas.openxmlformats.org/officeDocument/2006/relationships/image" Target="../media/image35.gif"/><Relationship Id="rId3" Type="http://schemas.openxmlformats.org/officeDocument/2006/relationships/audio" Target="../media/audio1.wav"/><Relationship Id="rId21" Type="http://schemas.openxmlformats.org/officeDocument/2006/relationships/image" Target="../media/image36.png"/><Relationship Id="rId7" Type="http://schemas.openxmlformats.org/officeDocument/2006/relationships/slide" Target="slide17.xml"/><Relationship Id="rId12" Type="http://schemas.openxmlformats.org/officeDocument/2006/relationships/image" Target="../media/image21.gif"/><Relationship Id="rId17" Type="http://schemas.openxmlformats.org/officeDocument/2006/relationships/slide" Target="slide15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.gif"/><Relationship Id="rId20" Type="http://schemas.openxmlformats.org/officeDocument/2006/relationships/image" Target="../media/image19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gif"/><Relationship Id="rId11" Type="http://schemas.openxmlformats.org/officeDocument/2006/relationships/slide" Target="slide16.xml"/><Relationship Id="rId5" Type="http://schemas.openxmlformats.org/officeDocument/2006/relationships/slide" Target="slide18.xml"/><Relationship Id="rId15" Type="http://schemas.openxmlformats.org/officeDocument/2006/relationships/slide" Target="slide19.xml"/><Relationship Id="rId23" Type="http://schemas.openxmlformats.org/officeDocument/2006/relationships/image" Target="../media/image30.jpeg"/><Relationship Id="rId10" Type="http://schemas.openxmlformats.org/officeDocument/2006/relationships/image" Target="../media/image33.gif"/><Relationship Id="rId19" Type="http://schemas.openxmlformats.org/officeDocument/2006/relationships/slide" Target="slide21.xml"/><Relationship Id="rId4" Type="http://schemas.openxmlformats.org/officeDocument/2006/relationships/audio" Target="../media/audio2.wav"/><Relationship Id="rId9" Type="http://schemas.openxmlformats.org/officeDocument/2006/relationships/slide" Target="slide20.xml"/><Relationship Id="rId14" Type="http://schemas.openxmlformats.org/officeDocument/2006/relationships/image" Target="../media/image18.gif"/><Relationship Id="rId22" Type="http://schemas.openxmlformats.org/officeDocument/2006/relationships/slide" Target="slide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gif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gif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73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microsoft.com/office/2007/relationships/hdphoto" Target="../media/hdphoto1.wdp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87EDD14-6972-3611-C103-31B724098049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FA290BA-A14C-C10F-82A0-614E00D862BC}"/>
              </a:ext>
            </a:extLst>
          </p:cNvPr>
          <p:cNvSpPr txBox="1">
            <a:spLocks/>
          </p:cNvSpPr>
          <p:nvPr/>
        </p:nvSpPr>
        <p:spPr>
          <a:xfrm>
            <a:off x="1876118" y="3429000"/>
            <a:ext cx="857836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14.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Khối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lượng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riêng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I)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D4F334-CA4E-1D5F-9CF1-D41CEE88FFFB}"/>
              </a:ext>
            </a:extLst>
          </p:cNvPr>
          <p:cNvSpPr txBox="1">
            <a:spLocks/>
          </p:cNvSpPr>
          <p:nvPr/>
        </p:nvSpPr>
        <p:spPr>
          <a:xfrm>
            <a:off x="173228" y="1212864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lượng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riêng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áp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suất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F4E5039-C577-9CD6-72DC-6F493932D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2D41C9-72CC-AEB1-8A1F-71C53C424148}"/>
              </a:ext>
            </a:extLst>
          </p:cNvPr>
          <p:cNvSpPr txBox="1"/>
          <p:nvPr/>
        </p:nvSpPr>
        <p:spPr>
          <a:xfrm>
            <a:off x="2048908" y="1691378"/>
            <a:ext cx="8661002" cy="205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thước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Ví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dụ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bơi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thước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sở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Rectangle: Rounded Corners 11">
            <a:extLst>
              <a:ext uri="{FF2B5EF4-FFF2-40B4-BE49-F238E27FC236}">
                <a16:creationId xmlns:a16="http://schemas.microsoft.com/office/drawing/2014/main" id="{F1FAFD03-61CA-08EC-0EE1-6858C849BC45}"/>
              </a:ext>
            </a:extLst>
          </p:cNvPr>
          <p:cNvSpPr/>
          <p:nvPr/>
        </p:nvSpPr>
        <p:spPr>
          <a:xfrm>
            <a:off x="2048908" y="4300715"/>
            <a:ext cx="8358894" cy="17318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Ta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thước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nó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dùng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cân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dựa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thức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2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19">
            <a:extLst>
              <a:ext uri="{FF2B5EF4-FFF2-40B4-BE49-F238E27FC236}">
                <a16:creationId xmlns:a16="http://schemas.microsoft.com/office/drawing/2014/main" id="{70A75468-A7F9-BA6E-C35B-D94C8AA94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5855" y="2116395"/>
            <a:ext cx="1534463" cy="1312605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819FFCF-7238-CE10-1CFE-87CD93ABF8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916014">
            <a:off x="1185596" y="3948750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9B16CC9-AD78-FDBA-19D3-7A5F801BF1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2AA027-67EA-7E03-9419-33BBCDFF0A90}"/>
              </a:ext>
            </a:extLst>
          </p:cNvPr>
          <p:cNvSpPr txBox="1"/>
          <p:nvPr/>
        </p:nvSpPr>
        <p:spPr>
          <a:xfrm>
            <a:off x="4509693" y="2208628"/>
            <a:ext cx="6160169" cy="306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Trong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thực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tế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hai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nhưng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nhau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;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hoặc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nhưng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nhau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;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hoặc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cũng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không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Vậy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làm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thế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nào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để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định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“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độ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”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khối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lượng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vật</a:t>
            </a:r>
            <a:r>
              <a:rPr lang="en-US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?</a:t>
            </a:r>
            <a:endParaRPr lang="en-US" sz="2200" dirty="0">
              <a:latin typeface="UTM Avo" panose="02040603050506020204" pitchFamily="18"/>
            </a:endParaRPr>
          </a:p>
        </p:txBody>
      </p:sp>
      <p:pic>
        <p:nvPicPr>
          <p:cNvPr id="3" name="Picture 36">
            <a:extLst>
              <a:ext uri="{FF2B5EF4-FFF2-40B4-BE49-F238E27FC236}">
                <a16:creationId xmlns:a16="http://schemas.microsoft.com/office/drawing/2014/main" id="{4F8AB8AA-D324-7D17-7851-6FDE7E87A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09849" y="2783282"/>
            <a:ext cx="2613448" cy="3266810"/>
          </a:xfrm>
          <a:prstGeom prst="rect">
            <a:avLst/>
          </a:prstGeom>
        </p:spPr>
      </p:pic>
      <p:sp>
        <p:nvSpPr>
          <p:cNvPr id="4" name="Rectangle: Rounded Corners 20">
            <a:extLst>
              <a:ext uri="{FF2B5EF4-FFF2-40B4-BE49-F238E27FC236}">
                <a16:creationId xmlns:a16="http://schemas.microsoft.com/office/drawing/2014/main" id="{6CD0E059-9EF7-CF5B-3466-2EB719935ABA}"/>
              </a:ext>
            </a:extLst>
          </p:cNvPr>
          <p:cNvSpPr/>
          <p:nvPr/>
        </p:nvSpPr>
        <p:spPr>
          <a:xfrm>
            <a:off x="4364485" y="5591448"/>
            <a:ext cx="6450584" cy="736594"/>
          </a:xfrm>
          <a:prstGeom prst="roundRect">
            <a:avLst/>
          </a:prstGeom>
          <a:solidFill>
            <a:schemeClr val="bg1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bIns="180000" rtlCol="0" anchor="ctr"/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Phụ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thuộc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cấu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tạo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25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A5D8E0-B8C7-58B0-4854-7F879D3F9855}"/>
              </a:ext>
            </a:extLst>
          </p:cNvPr>
          <p:cNvSpPr txBox="1"/>
          <p:nvPr/>
        </p:nvSpPr>
        <p:spPr>
          <a:xfrm>
            <a:off x="2210969" y="1581994"/>
            <a:ext cx="777006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AutoNum type="romanUcPeriod"/>
            </a:pPr>
            <a:r>
              <a:rPr lang="en-US" sz="2500" b="1" dirty="0">
                <a:latin typeface="UTM Avo" panose="02040603050506020204" pitchFamily="18"/>
              </a:rPr>
              <a:t>KHÁI NIỆM KHỐI LƯỢNG RIÊNG</a:t>
            </a: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18DD70-E93C-A7EA-114E-5C9DC749ABBF}"/>
              </a:ext>
            </a:extLst>
          </p:cNvPr>
          <p:cNvGrpSpPr/>
          <p:nvPr/>
        </p:nvGrpSpPr>
        <p:grpSpPr>
          <a:xfrm>
            <a:off x="1939290" y="2263309"/>
            <a:ext cx="8313420" cy="1731843"/>
            <a:chOff x="952500" y="507239"/>
            <a:chExt cx="8313420" cy="145998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08302D3-49D5-0B2A-A688-A47B90B20304}"/>
                </a:ext>
              </a:extLst>
            </p:cNvPr>
            <p:cNvSpPr/>
            <p:nvPr/>
          </p:nvSpPr>
          <p:spPr>
            <a:xfrm>
              <a:off x="952500" y="507239"/>
              <a:ext cx="7581900" cy="1159503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7CCE84-C602-3ABC-28CC-C7F6656CE5D5}"/>
                </a:ext>
              </a:extLst>
            </p:cNvPr>
            <p:cNvSpPr/>
            <p:nvPr/>
          </p:nvSpPr>
          <p:spPr>
            <a:xfrm>
              <a:off x="1104900" y="659640"/>
              <a:ext cx="8161020" cy="1307583"/>
            </a:xfrm>
            <a:prstGeom prst="rect">
              <a:avLst/>
            </a:prstGeom>
            <a:grpFill/>
            <a:ln>
              <a:solidFill>
                <a:schemeClr val="accent1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08000"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Khối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lượng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riêng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là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đại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lượng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đặc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trưng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cho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chất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cấu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tạo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nên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vật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,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được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xác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định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bằng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khối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lượng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trên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một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đơn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vị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thể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tích</a:t>
              </a:r>
              <a:r>
                <a:rPr lang="en-US" sz="23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</a:rPr>
                <a:t>. </a:t>
              </a:r>
              <a:endParaRPr lang="en-US" sz="2300" dirty="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A8DFFAF-FA78-84C6-EAC9-02EE24577A8F}"/>
              </a:ext>
            </a:extLst>
          </p:cNvPr>
          <p:cNvGrpSpPr/>
          <p:nvPr/>
        </p:nvGrpSpPr>
        <p:grpSpPr>
          <a:xfrm>
            <a:off x="1939290" y="4168140"/>
            <a:ext cx="8313420" cy="2107221"/>
            <a:chOff x="899160" y="807720"/>
            <a:chExt cx="8313420" cy="111198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B8B8FAE-D4F7-BCCC-FAF4-973790A321EB}"/>
                </a:ext>
              </a:extLst>
            </p:cNvPr>
            <p:cNvSpPr/>
            <p:nvPr/>
          </p:nvSpPr>
          <p:spPr>
            <a:xfrm>
              <a:off x="899160" y="807720"/>
              <a:ext cx="7581900" cy="952500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6B5E8606-403D-867A-51F5-19585CC4CF94}"/>
                    </a:ext>
                  </a:extLst>
                </p:cNvPr>
                <p:cNvSpPr/>
                <p:nvPr/>
              </p:nvSpPr>
              <p:spPr>
                <a:xfrm>
                  <a:off x="1051560" y="967203"/>
                  <a:ext cx="8161020" cy="952500"/>
                </a:xfrm>
                <a:prstGeom prst="rect">
                  <a:avLst/>
                </a:prstGeom>
                <a:grpFill/>
                <a:ln>
                  <a:solidFill>
                    <a:schemeClr val="accent1">
                      <a:lumMod val="9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Nếu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kí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hiệu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D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là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khối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lượng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riêng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, m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là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khối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lượng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, V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là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thể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tích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,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công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thức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xác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định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khối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lượng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riêng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như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 </a:t>
                  </a:r>
                  <a:r>
                    <a:rPr lang="en-US" sz="2300" dirty="0" err="1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sau</a:t>
                  </a:r>
                  <a:r>
                    <a:rPr lang="en-US" sz="2300" dirty="0"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  <a:ea typeface="Calibri" panose="020F0502020204030204" pitchFamily="34" charset="0"/>
                    </a:rPr>
                    <a:t>:                           </a:t>
                  </a:r>
                  <a14:m>
                    <m:oMath xmlns:m="http://schemas.openxmlformats.org/officeDocument/2006/math">
                      <m:r>
                        <a:rPr lang="vi-VN" sz="2300" b="0" i="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                                                      </m:t>
                      </m:r>
                      <m:r>
                        <a:rPr lang="en-US" sz="23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sz="23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3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3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3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den>
                      </m:f>
                    </m:oMath>
                  </a14:m>
                  <a:endParaRPr lang="en-US" sz="2300" dirty="0">
                    <a:solidFill>
                      <a:schemeClr val="tx1"/>
                    </a:solidFill>
                    <a:latin typeface="UTM Avo" panose="02040603050506020204" pitchFamily="18"/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6B5E8606-403D-867A-51F5-19585CC4CF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1560" y="967203"/>
                  <a:ext cx="8161020" cy="952500"/>
                </a:xfrm>
                <a:prstGeom prst="rect">
                  <a:avLst/>
                </a:prstGeom>
                <a:blipFill>
                  <a:blip r:embed="rId3"/>
                  <a:stretch>
                    <a:fillRect l="-1087" r="-1087" b="-1389"/>
                  </a:stretch>
                </a:blipFill>
                <a:ln>
                  <a:solidFill>
                    <a:schemeClr val="accent1">
                      <a:lumMod val="9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vi-V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AC29AAA-E56B-DBC3-566B-18822785FF9E}"/>
              </a:ext>
            </a:extLst>
          </p:cNvPr>
          <p:cNvSpPr txBox="1"/>
          <p:nvPr/>
        </p:nvSpPr>
        <p:spPr>
          <a:xfrm>
            <a:off x="3546741" y="1450847"/>
            <a:ext cx="5098517" cy="6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 err="1">
                <a:latin typeface="UTM Avo" panose="02040603050506020204" pitchFamily="18"/>
              </a:rPr>
              <a:t>Khái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niệm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khối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lượng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riêng</a:t>
            </a:r>
            <a:endParaRPr lang="en-US" sz="2700" b="1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28455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CE2CC-5870-842E-E7DB-469BDAE1B6B4}"/>
              </a:ext>
            </a:extLst>
          </p:cNvPr>
          <p:cNvSpPr txBox="1"/>
          <p:nvPr/>
        </p:nvSpPr>
        <p:spPr>
          <a:xfrm>
            <a:off x="1495503" y="2266065"/>
            <a:ext cx="8172293" cy="1609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3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 1</a:t>
            </a:r>
            <a:endParaRPr lang="en-US" sz="23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So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sánh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chứa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bình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20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lít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chai 0,5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lít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BE22ACC2-7FA5-A0E2-0F53-F532E4121439}"/>
              </a:ext>
            </a:extLst>
          </p:cNvPr>
          <p:cNvSpPr/>
          <p:nvPr/>
        </p:nvSpPr>
        <p:spPr>
          <a:xfrm>
            <a:off x="4375848" y="1691640"/>
            <a:ext cx="3440303" cy="5744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</a:rPr>
              <a:t>HOẠT ĐỘNG NHÓM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8CC16-221C-21DD-16AE-F5184C30AFA6}"/>
              </a:ext>
            </a:extLst>
          </p:cNvPr>
          <p:cNvSpPr txBox="1"/>
          <p:nvPr/>
        </p:nvSpPr>
        <p:spPr>
          <a:xfrm>
            <a:off x="1495503" y="4450354"/>
            <a:ext cx="6837218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300" b="1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NHÓM 2</a:t>
            </a:r>
            <a:endParaRPr lang="en-US" sz="2300" dirty="0">
              <a:effectLst/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</a:pP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thêm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số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đơn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vị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3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0854E6-DDCA-AB2A-6512-16E6263D9D51}"/>
              </a:ext>
            </a:extLst>
          </p:cNvPr>
          <p:cNvSpPr/>
          <p:nvPr/>
        </p:nvSpPr>
        <p:spPr>
          <a:xfrm>
            <a:off x="4530281" y="4006843"/>
            <a:ext cx="3131443" cy="484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3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</a:rPr>
              <a:t>Lớn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/>
              </a:rPr>
              <a:t>hơn</a:t>
            </a:r>
            <a:endParaRPr lang="en-US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C991A0-6F2F-2E83-1D18-AFB89B34FFF7}"/>
              </a:ext>
            </a:extLst>
          </p:cNvPr>
          <p:cNvSpPr/>
          <p:nvPr/>
        </p:nvSpPr>
        <p:spPr>
          <a:xfrm>
            <a:off x="4530281" y="5719654"/>
            <a:ext cx="3131442" cy="506321"/>
          </a:xfrm>
          <a:prstGeom prst="rect">
            <a:avLst/>
          </a:prstGeom>
          <a:solidFill>
            <a:schemeClr val="accent6"/>
          </a:solidFill>
          <a:ln>
            <a:solidFill>
              <a:schemeClr val="accent3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kg/m</a:t>
            </a:r>
            <a:r>
              <a:rPr lang="en-US" sz="2300" baseline="3000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3</a:t>
            </a:r>
            <a:r>
              <a:rPr lang="en-US" sz="230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, g/cm</a:t>
            </a:r>
            <a:r>
              <a:rPr lang="en-US" sz="2300" baseline="3000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3</a:t>
            </a:r>
            <a:r>
              <a:rPr lang="en-US" sz="230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, g/ml</a:t>
            </a:r>
            <a:endParaRPr lang="en-US" sz="230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62094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92CD65-976F-BE0B-AC13-E85FFFB83278}"/>
                  </a:ext>
                </a:extLst>
              </p:cNvPr>
              <p:cNvSpPr txBox="1"/>
              <p:nvPr/>
            </p:nvSpPr>
            <p:spPr>
              <a:xfrm>
                <a:off x="971433" y="2337913"/>
                <a:ext cx="10249133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Ø"/>
                </a:pP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đại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đặc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trưng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cho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cấu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tạo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vật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xác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bằng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endParaRPr lang="en-US" sz="2200" dirty="0">
                  <a:solidFill>
                    <a:schemeClr val="tx1"/>
                  </a:solidFill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 i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200" i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smtClean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chemeClr val="tx1"/>
                              </a:solidFill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chemeClr val="tx1"/>
                              </a:solidFill>
                              <a:effectLst/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V</m:t>
                          </m:r>
                        </m:den>
                      </m:f>
                    </m:oMath>
                  </m:oMathPara>
                </a14:m>
                <a:endParaRPr lang="en-US" sz="2200" dirty="0">
                  <a:solidFill>
                    <a:schemeClr val="tx1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: D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, m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thể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tích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V.</a:t>
                </a: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Ø"/>
                </a:pP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đo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kil</a:t>
                </a:r>
                <a:r>
                  <a:rPr lang="en-US" sz="2200" dirty="0" err="1"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ô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gam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mét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kí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hiệu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kg/m</a:t>
                </a:r>
                <a:r>
                  <a:rPr lang="en-US" sz="2200" baseline="30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cũng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thường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sử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khác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riêng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g/cm</a:t>
                </a:r>
                <a:r>
                  <a:rPr lang="en-US" sz="2200" baseline="300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Đối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chất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lỏng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còn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dùng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kg/l </a:t>
                </a:r>
                <a:r>
                  <a:rPr lang="en-US" sz="2200" dirty="0" err="1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hoặc</a:t>
                </a:r>
                <a:r>
                  <a:rPr lang="en-US" sz="2200" dirty="0">
                    <a:solidFill>
                      <a:schemeClr val="tx1"/>
                    </a:solidFill>
                    <a:effectLst/>
                    <a:latin typeface="UTM Avo" panose="02040603050506020204" pitchFamily="18"/>
                    <a:ea typeface="Calibri" panose="020F0502020204030204" pitchFamily="34" charset="0"/>
                    <a:cs typeface="Times New Roman" panose="02020603050405020304" pitchFamily="18" charset="0"/>
                  </a:rPr>
                  <a:t> g/ml.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E92CD65-976F-BE0B-AC13-E85FFFB83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433" y="2337913"/>
                <a:ext cx="10249133" cy="3970318"/>
              </a:xfrm>
              <a:prstGeom prst="rect">
                <a:avLst/>
              </a:prstGeom>
              <a:blipFill>
                <a:blip r:embed="rId3"/>
                <a:stretch>
                  <a:fillRect l="-773" r="-713" b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1ACCD6C-2D21-8058-F846-754D88E62D2D}"/>
              </a:ext>
            </a:extLst>
          </p:cNvPr>
          <p:cNvSpPr/>
          <p:nvPr/>
        </p:nvSpPr>
        <p:spPr>
          <a:xfrm>
            <a:off x="4837755" y="1636891"/>
            <a:ext cx="2516489" cy="551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>
                <a:solidFill>
                  <a:schemeClr val="tx1"/>
                </a:solidFill>
                <a:latin typeface="UTM Avo" panose="02040603050506020204" pitchFamily="18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31001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09CC32-405D-07AF-1642-507442F2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201" y="1600200"/>
            <a:ext cx="7553598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34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24B7707-FAD3-1B43-D0C9-2C18D85283D5}"/>
              </a:ext>
            </a:extLst>
          </p:cNvPr>
          <p:cNvGrpSpPr/>
          <p:nvPr/>
        </p:nvGrpSpPr>
        <p:grpSpPr>
          <a:xfrm>
            <a:off x="2350592" y="1951842"/>
            <a:ext cx="7490815" cy="1214484"/>
            <a:chOff x="2611961" y="466482"/>
            <a:chExt cx="6461161" cy="104424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8" name="Rectangle: Rounded Corners 13">
              <a:extLst>
                <a:ext uri="{FF2B5EF4-FFF2-40B4-BE49-F238E27FC236}">
                  <a16:creationId xmlns:a16="http://schemas.microsoft.com/office/drawing/2014/main" id="{9793FDCB-EC34-FA7E-62D8-FC4E7E98A8B1}"/>
                </a:ext>
              </a:extLst>
            </p:cNvPr>
            <p:cNvSpPr/>
            <p:nvPr/>
          </p:nvSpPr>
          <p:spPr>
            <a:xfrm>
              <a:off x="2654710" y="466482"/>
              <a:ext cx="6349180" cy="1044241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Ins="216000" rtlCol="0" anchor="ctr"/>
            <a:lstStyle/>
            <a:p>
              <a:endParaRPr lang="en-US" sz="2100">
                <a:latin typeface="UTM Avo" panose="02040603050506020204" pitchFamily="18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D60A1E-22ED-369A-4CF8-E3631CECEDC6}"/>
                </a:ext>
              </a:extLst>
            </p:cNvPr>
            <p:cNvSpPr txBox="1"/>
            <p:nvPr/>
          </p:nvSpPr>
          <p:spPr>
            <a:xfrm>
              <a:off x="2611961" y="485058"/>
              <a:ext cx="6461161" cy="853994"/>
            </a:xfrm>
            <a:prstGeom prst="rect">
              <a:avLst/>
            </a:prstGeom>
            <a:noFill/>
          </p:spPr>
          <p:txBody>
            <a:bodyPr wrap="square" lIns="216000" rIns="216000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Một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bể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bơi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có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chiều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dài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20 m,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chiều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rộng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8 m,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độ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sâu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nước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là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1,5 m,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tính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khối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lượng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nước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bể</a:t>
              </a:r>
              <a:r>
                <a:rPr lang="en-US" sz="2100" dirty="0">
                  <a:effectLst/>
                  <a:latin typeface="UTM Avo" panose="02040603050506020204" pitchFamily="18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978B10A-71A5-4D2B-8236-3F5BC8843AB3}"/>
              </a:ext>
            </a:extLst>
          </p:cNvPr>
          <p:cNvSpPr txBox="1"/>
          <p:nvPr/>
        </p:nvSpPr>
        <p:spPr>
          <a:xfrm>
            <a:off x="1408087" y="3891334"/>
            <a:ext cx="9375826" cy="1690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Thể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bể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V = 20.8.1,5 = 240 m</a:t>
            </a:r>
            <a:r>
              <a:rPr lang="en-US" sz="2100" baseline="30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Tra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Bảng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14.1 ta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riêng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D = 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1000 kg/m</a:t>
            </a:r>
            <a:r>
              <a:rPr lang="en-US" sz="2100" baseline="300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Khối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bể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 err="1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100" dirty="0">
                <a:effectLst/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: m = D.V = 1000. 240 = 240 000 kg.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F458DA61-A88C-7B95-958E-2CD29E652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916014">
            <a:off x="1728249" y="3198836"/>
            <a:ext cx="768152" cy="4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32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FEB7513-856C-7786-8775-52A10A174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B45AE42-8B51-4BF3-88EE-EDF9E2BD54E4}"/>
              </a:ext>
            </a:extLst>
          </p:cNvPr>
          <p:cNvSpPr/>
          <p:nvPr/>
        </p:nvSpPr>
        <p:spPr>
          <a:xfrm>
            <a:off x="0" y="2905822"/>
            <a:ext cx="12192000" cy="3952178"/>
          </a:xfrm>
          <a:custGeom>
            <a:avLst/>
            <a:gdLst>
              <a:gd name="connsiteX0" fmla="*/ 0 w 12252491"/>
              <a:gd name="connsiteY0" fmla="*/ 0 h 3258448"/>
              <a:gd name="connsiteX1" fmla="*/ 12252491 w 12252491"/>
              <a:gd name="connsiteY1" fmla="*/ 0 h 3258448"/>
              <a:gd name="connsiteX2" fmla="*/ 12252491 w 12252491"/>
              <a:gd name="connsiteY2" fmla="*/ 3258448 h 3258448"/>
              <a:gd name="connsiteX3" fmla="*/ 0 w 12252491"/>
              <a:gd name="connsiteY3" fmla="*/ 3258448 h 3258448"/>
              <a:gd name="connsiteX4" fmla="*/ 0 w 12252491"/>
              <a:gd name="connsiteY4" fmla="*/ 0 h 325844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12252491 w 12252491"/>
              <a:gd name="connsiteY2" fmla="*/ 687540 h 3945988"/>
              <a:gd name="connsiteX3" fmla="*/ 12252491 w 12252491"/>
              <a:gd name="connsiteY3" fmla="*/ 3945988 h 3945988"/>
              <a:gd name="connsiteX4" fmla="*/ 0 w 12252491"/>
              <a:gd name="connsiteY4" fmla="*/ 3945988 h 3945988"/>
              <a:gd name="connsiteX5" fmla="*/ 0 w 12252491"/>
              <a:gd name="connsiteY5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93730 h 3952178"/>
              <a:gd name="connsiteX1" fmla="*/ 3718091 w 12252491"/>
              <a:gd name="connsiteY1" fmla="*/ 6190 h 3952178"/>
              <a:gd name="connsiteX2" fmla="*/ 8683986 w 12252491"/>
              <a:gd name="connsiteY2" fmla="*/ 1047200 h 3952178"/>
              <a:gd name="connsiteX3" fmla="*/ 12252491 w 12252491"/>
              <a:gd name="connsiteY3" fmla="*/ 693730 h 3952178"/>
              <a:gd name="connsiteX4" fmla="*/ 12252491 w 12252491"/>
              <a:gd name="connsiteY4" fmla="*/ 3952178 h 3952178"/>
              <a:gd name="connsiteX5" fmla="*/ 0 w 12252491"/>
              <a:gd name="connsiteY5" fmla="*/ 3952178 h 3952178"/>
              <a:gd name="connsiteX6" fmla="*/ 0 w 12252491"/>
              <a:gd name="connsiteY6" fmla="*/ 693730 h 395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2491" h="3952178">
                <a:moveTo>
                  <a:pt x="0" y="693730"/>
                </a:moveTo>
                <a:cubicBezTo>
                  <a:pt x="1403486" y="-126293"/>
                  <a:pt x="2483417" y="10287"/>
                  <a:pt x="3718091" y="6190"/>
                </a:cubicBezTo>
                <a:cubicBezTo>
                  <a:pt x="5321808" y="137489"/>
                  <a:pt x="7080269" y="915901"/>
                  <a:pt x="8683986" y="1047200"/>
                </a:cubicBezTo>
                <a:cubicBezTo>
                  <a:pt x="10098571" y="760565"/>
                  <a:pt x="11006718" y="333252"/>
                  <a:pt x="12252491" y="693730"/>
                </a:cubicBezTo>
                <a:lnTo>
                  <a:pt x="12252491" y="3952178"/>
                </a:lnTo>
                <a:lnTo>
                  <a:pt x="0" y="3952178"/>
                </a:lnTo>
                <a:lnTo>
                  <a:pt x="0" y="69373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480DB5C-AD40-4CB4-B0E6-2D793DC098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5823" y="2046738"/>
            <a:ext cx="1609725" cy="15646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E7CA0F8-5918-4985-B979-C4DEB786FD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52" y="317055"/>
            <a:ext cx="1609725" cy="150670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7A05D7F-0940-41C2-99DE-FF09B1844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4" y="2321086"/>
            <a:ext cx="1044772" cy="8283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52584C-4833-4143-8FBD-887564BF82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647" y="113229"/>
            <a:ext cx="1609725" cy="159040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294391B-4247-4B6A-B075-02DA37E94502}"/>
              </a:ext>
            </a:extLst>
          </p:cNvPr>
          <p:cNvSpPr/>
          <p:nvPr/>
        </p:nvSpPr>
        <p:spPr>
          <a:xfrm>
            <a:off x="0" y="5372101"/>
            <a:ext cx="12192000" cy="1479493"/>
          </a:xfrm>
          <a:custGeom>
            <a:avLst/>
            <a:gdLst>
              <a:gd name="connsiteX0" fmla="*/ 0 w 12192000"/>
              <a:gd name="connsiteY0" fmla="*/ 0 h 1436631"/>
              <a:gd name="connsiteX1" fmla="*/ 12192000 w 12192000"/>
              <a:gd name="connsiteY1" fmla="*/ 0 h 1436631"/>
              <a:gd name="connsiteX2" fmla="*/ 12192000 w 12192000"/>
              <a:gd name="connsiteY2" fmla="*/ 1436631 h 1436631"/>
              <a:gd name="connsiteX3" fmla="*/ 0 w 12192000"/>
              <a:gd name="connsiteY3" fmla="*/ 1436631 h 1436631"/>
              <a:gd name="connsiteX4" fmla="*/ 0 w 12192000"/>
              <a:gd name="connsiteY4" fmla="*/ 0 h 1436631"/>
              <a:gd name="connsiteX0" fmla="*/ 0 w 12192000"/>
              <a:gd name="connsiteY0" fmla="*/ 54 h 1436685"/>
              <a:gd name="connsiteX1" fmla="*/ 4086225 w 12192000"/>
              <a:gd name="connsiteY1" fmla="*/ 300092 h 1436685"/>
              <a:gd name="connsiteX2" fmla="*/ 12192000 w 12192000"/>
              <a:gd name="connsiteY2" fmla="*/ 54 h 1436685"/>
              <a:gd name="connsiteX3" fmla="*/ 12192000 w 12192000"/>
              <a:gd name="connsiteY3" fmla="*/ 1436685 h 1436685"/>
              <a:gd name="connsiteX4" fmla="*/ 0 w 12192000"/>
              <a:gd name="connsiteY4" fmla="*/ 1436685 h 1436685"/>
              <a:gd name="connsiteX5" fmla="*/ 0 w 12192000"/>
              <a:gd name="connsiteY5" fmla="*/ 54 h 1436685"/>
              <a:gd name="connsiteX0" fmla="*/ 0 w 12192000"/>
              <a:gd name="connsiteY0" fmla="*/ 42862 h 1479493"/>
              <a:gd name="connsiteX1" fmla="*/ 4086225 w 12192000"/>
              <a:gd name="connsiteY1" fmla="*/ 342900 h 1479493"/>
              <a:gd name="connsiteX2" fmla="*/ 9786938 w 12192000"/>
              <a:gd name="connsiteY2" fmla="*/ 0 h 1479493"/>
              <a:gd name="connsiteX3" fmla="*/ 12192000 w 12192000"/>
              <a:gd name="connsiteY3" fmla="*/ 42862 h 1479493"/>
              <a:gd name="connsiteX4" fmla="*/ 12192000 w 12192000"/>
              <a:gd name="connsiteY4" fmla="*/ 1479493 h 1479493"/>
              <a:gd name="connsiteX5" fmla="*/ 0 w 12192000"/>
              <a:gd name="connsiteY5" fmla="*/ 1479493 h 1479493"/>
              <a:gd name="connsiteX6" fmla="*/ 0 w 12192000"/>
              <a:gd name="connsiteY6" fmla="*/ 42862 h 147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479493">
                <a:moveTo>
                  <a:pt x="0" y="42862"/>
                </a:moveTo>
                <a:cubicBezTo>
                  <a:pt x="1343025" y="38100"/>
                  <a:pt x="2743200" y="347662"/>
                  <a:pt x="4086225" y="342900"/>
                </a:cubicBezTo>
                <a:cubicBezTo>
                  <a:pt x="5886450" y="276225"/>
                  <a:pt x="7986713" y="66675"/>
                  <a:pt x="9786938" y="0"/>
                </a:cubicBezTo>
                <a:lnTo>
                  <a:pt x="12192000" y="42862"/>
                </a:lnTo>
                <a:lnTo>
                  <a:pt x="12192000" y="1479493"/>
                </a:lnTo>
                <a:lnTo>
                  <a:pt x="0" y="1479493"/>
                </a:lnTo>
                <a:lnTo>
                  <a:pt x="0" y="4286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8A33331-ED43-4961-8472-635A0DA967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60" y="4783706"/>
            <a:ext cx="2045817" cy="10816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AB176B-5CEB-4019-B56E-B2E8DE6B7A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3" y="4496224"/>
            <a:ext cx="745136" cy="10816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5B912C0-A88D-4D04-BF86-10B5169F8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05" y="2265172"/>
            <a:ext cx="3905262" cy="19526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E6B0FA-6EE2-4926-ABE7-B85F6ED3E9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7" y="1845033"/>
            <a:ext cx="2644197" cy="346779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BEE9461-E3F1-4183-9412-152BCC5A68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94" y="4502162"/>
            <a:ext cx="558289" cy="4426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70B01E2-E914-44A2-8F50-CDA5251B73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33" y="4359896"/>
            <a:ext cx="558289" cy="44264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6361DD3-0A04-47FE-8E74-ADCBEA2158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9" y="4944805"/>
            <a:ext cx="558289" cy="4426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8B224A7-0FB7-4E20-B122-4E8E59DF8F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37" y="4682674"/>
            <a:ext cx="1917579" cy="1622567"/>
          </a:xfrm>
          <a:prstGeom prst="rect">
            <a:avLst/>
          </a:prstGeom>
        </p:spPr>
      </p:pic>
      <p:pic>
        <p:nvPicPr>
          <p:cNvPr id="81" name="Intro">
            <a:hlinkClick r:id="" action="ppaction://media"/>
            <a:extLst>
              <a:ext uri="{FF2B5EF4-FFF2-40B4-BE49-F238E27FC236}">
                <a16:creationId xmlns:a16="http://schemas.microsoft.com/office/drawing/2014/main" id="{7C2A0ED8-67CD-4A5F-BDC2-A56E7A3CF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57925" y="-871264"/>
            <a:ext cx="609600" cy="6096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09" y="59441"/>
            <a:ext cx="4522926" cy="2009540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015D3BB-088F-C4DB-75A5-7D9B34C9827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041" y="-337864"/>
            <a:ext cx="8206808" cy="4616329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8C81EDC-0141-5087-5851-A18471E4C366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4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AM A">
            <a:extLst>
              <a:ext uri="{FF2B5EF4-FFF2-40B4-BE49-F238E27FC236}">
                <a16:creationId xmlns:a16="http://schemas.microsoft.com/office/drawing/2014/main" id="{9E446D1E-2077-4201-A52A-247B179F568F}"/>
              </a:ext>
            </a:extLst>
          </p:cNvPr>
          <p:cNvSpPr/>
          <p:nvPr/>
        </p:nvSpPr>
        <p:spPr>
          <a:xfrm>
            <a:off x="147281" y="5556031"/>
            <a:ext cx="4596997" cy="113458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95F2CD9-5337-45AC-9131-76B643135782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460FEC5-6A86-4A26-AF05-00DEC8883F13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C5C41E-5105-4CDF-95B0-4CD67F72B833}"/>
              </a:ext>
            </a:extLst>
          </p:cNvPr>
          <p:cNvSpPr/>
          <p:nvPr/>
        </p:nvSpPr>
        <p:spPr>
          <a:xfrm>
            <a:off x="419319" y="5742169"/>
            <a:ext cx="15472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ĐỘI A</a:t>
            </a: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C0ADA48E-FF62-4D6C-AEC7-76FE2BB22265}"/>
              </a:ext>
            </a:extLst>
          </p:cNvPr>
          <p:cNvSpPr/>
          <p:nvPr/>
        </p:nvSpPr>
        <p:spPr>
          <a:xfrm>
            <a:off x="3609696" y="5556031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5F35C3C-A9B7-4D52-8BD9-7FC35D3B10C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22CBCF-3661-4BE4-9E00-A356CF6DA704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EC34A96-6D54-458C-A63A-5EC536E6A8B6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0F75734-8CFE-4DD9-AFD1-44D9617C5BEC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F164F84-9A33-40A4-83BD-7C26986DA449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272EE21-FC19-45E4-A696-BA1F74E2786E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EFBF020-CB62-4571-8E96-65EBCDB188D0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CAD5011-DEE8-4F1C-82C8-D7326EA1B027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CAD983-DE57-4F94-81BE-F99C797A7498}"/>
              </a:ext>
            </a:extLst>
          </p:cNvPr>
          <p:cNvSpPr/>
          <p:nvPr/>
        </p:nvSpPr>
        <p:spPr>
          <a:xfrm>
            <a:off x="2347694" y="5556031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1852BE2-B519-4B78-BA71-C363745633C6}"/>
              </a:ext>
            </a:extLst>
          </p:cNvPr>
          <p:cNvSpPr/>
          <p:nvPr/>
        </p:nvSpPr>
        <p:spPr>
          <a:xfrm>
            <a:off x="3747030" y="1107101"/>
            <a:ext cx="457200" cy="457200"/>
          </a:xfrm>
          <a:prstGeom prst="ellipse">
            <a:avLst/>
          </a:prstGeom>
          <a:solidFill>
            <a:srgbClr val="9F79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5" name="5">
            <a:hlinkClick r:id="rId5" action="ppaction://hlinksldjump"/>
            <a:extLst>
              <a:ext uri="{FF2B5EF4-FFF2-40B4-BE49-F238E27FC236}">
                <a16:creationId xmlns:a16="http://schemas.microsoft.com/office/drawing/2014/main" id="{B3B67745-CAA1-4450-A9CB-61847E3166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58" y="237018"/>
            <a:ext cx="1606378" cy="1545336"/>
          </a:xfrm>
          <a:prstGeom prst="rect">
            <a:avLst/>
          </a:pr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A9D48011-2F4F-407F-BC95-04A9F8CF1D22}"/>
              </a:ext>
            </a:extLst>
          </p:cNvPr>
          <p:cNvSpPr/>
          <p:nvPr/>
        </p:nvSpPr>
        <p:spPr>
          <a:xfrm>
            <a:off x="5931995" y="3918382"/>
            <a:ext cx="457200" cy="457200"/>
          </a:xfrm>
          <a:prstGeom prst="ellipse">
            <a:avLst/>
          </a:prstGeom>
          <a:solidFill>
            <a:srgbClr val="E9AA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9" name="4">
            <a:hlinkClick r:id="rId7" action="ppaction://hlinksldjump"/>
            <a:extLst>
              <a:ext uri="{FF2B5EF4-FFF2-40B4-BE49-F238E27FC236}">
                <a16:creationId xmlns:a16="http://schemas.microsoft.com/office/drawing/2014/main" id="{31E8C7EC-5ADF-4B52-81DA-19A71DD790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277" y="2545729"/>
            <a:ext cx="1749437" cy="1545336"/>
          </a:xfrm>
          <a:prstGeom prst="rect">
            <a:avLst/>
          </a:prstGeom>
        </p:spPr>
      </p:pic>
      <p:sp>
        <p:nvSpPr>
          <p:cNvPr id="66" name="Oval 65">
            <a:extLst>
              <a:ext uri="{FF2B5EF4-FFF2-40B4-BE49-F238E27FC236}">
                <a16:creationId xmlns:a16="http://schemas.microsoft.com/office/drawing/2014/main" id="{7372071D-E889-47F7-8AC9-D38DB8254A22}"/>
              </a:ext>
            </a:extLst>
          </p:cNvPr>
          <p:cNvSpPr/>
          <p:nvPr/>
        </p:nvSpPr>
        <p:spPr>
          <a:xfrm>
            <a:off x="7786183" y="2125152"/>
            <a:ext cx="457200" cy="457200"/>
          </a:xfrm>
          <a:prstGeom prst="ellipse">
            <a:avLst/>
          </a:prstGeom>
          <a:solidFill>
            <a:srgbClr val="E99D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11" name="7">
            <a:hlinkClick r:id="rId9" action="ppaction://hlinksldjump"/>
            <a:extLst>
              <a:ext uri="{FF2B5EF4-FFF2-40B4-BE49-F238E27FC236}">
                <a16:creationId xmlns:a16="http://schemas.microsoft.com/office/drawing/2014/main" id="{32DD0EA6-894E-410B-86E2-EDD655568F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71" y="691514"/>
            <a:ext cx="1613086" cy="1545336"/>
          </a:xfrm>
          <a:prstGeom prst="rect">
            <a:avLst/>
          </a:prstGeom>
        </p:spPr>
      </p:pic>
      <p:sp>
        <p:nvSpPr>
          <p:cNvPr id="62" name="Oval 61">
            <a:extLst>
              <a:ext uri="{FF2B5EF4-FFF2-40B4-BE49-F238E27FC236}">
                <a16:creationId xmlns:a16="http://schemas.microsoft.com/office/drawing/2014/main" id="{2D68B3E5-9131-42F1-9A38-93B49429375E}"/>
              </a:ext>
            </a:extLst>
          </p:cNvPr>
          <p:cNvSpPr/>
          <p:nvPr/>
        </p:nvSpPr>
        <p:spPr>
          <a:xfrm>
            <a:off x="2875906" y="4325348"/>
            <a:ext cx="457200" cy="457200"/>
          </a:xfrm>
          <a:prstGeom prst="ellipse">
            <a:avLst/>
          </a:prstGeom>
          <a:solidFill>
            <a:srgbClr val="668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7" name="3">
            <a:hlinkClick r:id="rId11" action="ppaction://hlinksldjump"/>
            <a:extLst>
              <a:ext uri="{FF2B5EF4-FFF2-40B4-BE49-F238E27FC236}">
                <a16:creationId xmlns:a16="http://schemas.microsoft.com/office/drawing/2014/main" id="{0AC88D0D-C6ED-4427-9F04-EFE3D66FDF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854" y="3374314"/>
            <a:ext cx="1564105" cy="1545336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2ADECC48-64C5-4065-A7FB-C2E1698BDBE4}"/>
              </a:ext>
            </a:extLst>
          </p:cNvPr>
          <p:cNvSpPr/>
          <p:nvPr/>
        </p:nvSpPr>
        <p:spPr>
          <a:xfrm>
            <a:off x="1824525" y="461797"/>
            <a:ext cx="457200" cy="457200"/>
          </a:xfrm>
          <a:prstGeom prst="ellipse">
            <a:avLst/>
          </a:prstGeom>
          <a:solidFill>
            <a:srgbClr val="1BA3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21" name="1">
            <a:hlinkClick r:id="rId13" action="ppaction://hlinksldjump"/>
            <a:extLst>
              <a:ext uri="{FF2B5EF4-FFF2-40B4-BE49-F238E27FC236}">
                <a16:creationId xmlns:a16="http://schemas.microsoft.com/office/drawing/2014/main" id="{A26CB5BD-9EBD-43C1-B03E-28EFF15618F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99" y="314656"/>
            <a:ext cx="1589852" cy="1545336"/>
          </a:xfrm>
          <a:prstGeom prst="rect">
            <a:avLst/>
          </a:prstGeom>
        </p:spPr>
      </p:pic>
      <p:sp>
        <p:nvSpPr>
          <p:cNvPr id="65" name="Oval 64">
            <a:extLst>
              <a:ext uri="{FF2B5EF4-FFF2-40B4-BE49-F238E27FC236}">
                <a16:creationId xmlns:a16="http://schemas.microsoft.com/office/drawing/2014/main" id="{7E8C949C-FE2E-40FC-A58B-3731A3202359}"/>
              </a:ext>
            </a:extLst>
          </p:cNvPr>
          <p:cNvSpPr/>
          <p:nvPr/>
        </p:nvSpPr>
        <p:spPr>
          <a:xfrm>
            <a:off x="9075039" y="3868148"/>
            <a:ext cx="457200" cy="457200"/>
          </a:xfrm>
          <a:prstGeom prst="ellipse">
            <a:avLst/>
          </a:prstGeom>
          <a:solidFill>
            <a:srgbClr val="DBB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23" name="6">
            <a:hlinkClick r:id="rId15" action="ppaction://hlinksldjump"/>
            <a:extLst>
              <a:ext uri="{FF2B5EF4-FFF2-40B4-BE49-F238E27FC236}">
                <a16:creationId xmlns:a16="http://schemas.microsoft.com/office/drawing/2014/main" id="{EFAB1C5B-D15A-4858-BA14-5295BDF38E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56" y="2582554"/>
            <a:ext cx="1727966" cy="1545336"/>
          </a:xfrm>
          <a:prstGeom prst="rect">
            <a:avLst/>
          </a:prstGeom>
        </p:spPr>
      </p:pic>
      <p:sp>
        <p:nvSpPr>
          <p:cNvPr id="61" name="Oval 60">
            <a:extLst>
              <a:ext uri="{FF2B5EF4-FFF2-40B4-BE49-F238E27FC236}">
                <a16:creationId xmlns:a16="http://schemas.microsoft.com/office/drawing/2014/main" id="{62918738-F451-477C-8FD2-39EB360D393C}"/>
              </a:ext>
            </a:extLst>
          </p:cNvPr>
          <p:cNvSpPr/>
          <p:nvPr/>
        </p:nvSpPr>
        <p:spPr>
          <a:xfrm>
            <a:off x="1367325" y="2861197"/>
            <a:ext cx="457200" cy="457200"/>
          </a:xfrm>
          <a:prstGeom prst="ellipse">
            <a:avLst/>
          </a:prstGeom>
          <a:solidFill>
            <a:srgbClr val="3E6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5" name="2">
            <a:hlinkClick r:id="rId17" action="ppaction://hlinksldjump"/>
            <a:extLst>
              <a:ext uri="{FF2B5EF4-FFF2-40B4-BE49-F238E27FC236}">
                <a16:creationId xmlns:a16="http://schemas.microsoft.com/office/drawing/2014/main" id="{A34AD667-5D16-44A7-BF26-41E7256526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81" y="1828978"/>
            <a:ext cx="2091294" cy="1545336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0597FB20-1A0A-46C3-AD8D-CEFD3819E132}"/>
              </a:ext>
            </a:extLst>
          </p:cNvPr>
          <p:cNvSpPr/>
          <p:nvPr/>
        </p:nvSpPr>
        <p:spPr>
          <a:xfrm>
            <a:off x="10246568" y="1430638"/>
            <a:ext cx="457200" cy="457200"/>
          </a:xfrm>
          <a:prstGeom prst="ellipse">
            <a:avLst/>
          </a:prstGeom>
          <a:solidFill>
            <a:srgbClr val="E43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42" name="8">
            <a:hlinkClick r:id="rId19" action="ppaction://hlinksldjump"/>
            <a:extLst>
              <a:ext uri="{FF2B5EF4-FFF2-40B4-BE49-F238E27FC236}">
                <a16:creationId xmlns:a16="http://schemas.microsoft.com/office/drawing/2014/main" id="{81A38DC9-4DBF-48B5-AE8C-A76673CF867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767" y="342502"/>
            <a:ext cx="1651000" cy="1545336"/>
          </a:xfrm>
          <a:prstGeom prst="rect">
            <a:avLst/>
          </a:prstGeom>
        </p:spPr>
      </p:pic>
      <p:sp>
        <p:nvSpPr>
          <p:cNvPr id="45" name="TEAM B">
            <a:extLst>
              <a:ext uri="{FF2B5EF4-FFF2-40B4-BE49-F238E27FC236}">
                <a16:creationId xmlns:a16="http://schemas.microsoft.com/office/drawing/2014/main" id="{3BABE20B-65A7-417B-90CD-AF05A98C5065}"/>
              </a:ext>
            </a:extLst>
          </p:cNvPr>
          <p:cNvSpPr/>
          <p:nvPr/>
        </p:nvSpPr>
        <p:spPr>
          <a:xfrm>
            <a:off x="7447722" y="5559919"/>
            <a:ext cx="4596997" cy="11345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3A418AAB-14C4-43B9-A0B3-EB8B63CAD425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8926347-DC9E-4C00-ABDA-80769182014A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2CE2229-2B52-46F5-8794-CD28FD83C87A}"/>
              </a:ext>
            </a:extLst>
          </p:cNvPr>
          <p:cNvSpPr/>
          <p:nvPr/>
        </p:nvSpPr>
        <p:spPr>
          <a:xfrm>
            <a:off x="7732583" y="5746057"/>
            <a:ext cx="15215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ĐỘI B</a:t>
            </a:r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B4844364-978A-40EA-BDCF-251586E48617}"/>
              </a:ext>
            </a:extLst>
          </p:cNvPr>
          <p:cNvSpPr/>
          <p:nvPr/>
        </p:nvSpPr>
        <p:spPr>
          <a:xfrm>
            <a:off x="10910137" y="5559919"/>
            <a:ext cx="1134582" cy="1134582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3EA558D-D123-4A63-962D-3D14C80FE4AC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91CB609-471D-4B72-8336-FEE182D3A2B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EF116F2-D354-4679-AF4B-3BBD1DF0FA2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D306276-6EC5-4B73-99AB-84B71B077E9B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B8B6CBCC-7C32-4D40-A382-6A254031C51F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0563D1F2-1118-4C82-8051-127A069D501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DAF94515-4926-4733-9317-EBB155A28A40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E755381-E437-4D9A-9849-E76DFD8D34C4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9079E92C-E1A4-4CBC-9A74-1A05F164AA5D}"/>
              </a:ext>
            </a:extLst>
          </p:cNvPr>
          <p:cNvSpPr/>
          <p:nvPr/>
        </p:nvSpPr>
        <p:spPr>
          <a:xfrm>
            <a:off x="9648135" y="5559919"/>
            <a:ext cx="1310265" cy="1134582"/>
          </a:xfrm>
          <a:prstGeom prst="roundRect">
            <a:avLst>
              <a:gd name="adj" fmla="val 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DC2A37-E953-4F38-95BF-78B9FF9FB939}"/>
              </a:ext>
            </a:extLst>
          </p:cNvPr>
          <p:cNvSpPr/>
          <p:nvPr/>
        </p:nvSpPr>
        <p:spPr>
          <a:xfrm>
            <a:off x="1486812" y="1082860"/>
            <a:ext cx="41537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CHÚC MỪNG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ĐỘI 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547C58-E03C-454C-8EB6-B1D4AB3122E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119" y="4518118"/>
            <a:ext cx="1333986" cy="133398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F431C90-0AEC-4B64-8486-EDE1AE305C5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47294" y="4518118"/>
            <a:ext cx="1333986" cy="1333986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F7990285-D234-409A-A366-B0B4CE51FFC4}"/>
              </a:ext>
            </a:extLst>
          </p:cNvPr>
          <p:cNvSpPr/>
          <p:nvPr/>
        </p:nvSpPr>
        <p:spPr>
          <a:xfrm>
            <a:off x="7334805" y="1143845"/>
            <a:ext cx="41537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CHÚC MỪNG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ĐỘI B</a:t>
            </a:r>
          </a:p>
        </p:txBody>
      </p:sp>
      <p:sp>
        <p:nvSpPr>
          <p:cNvPr id="16" name="Heart 15">
            <a:hlinkClick r:id="rId22" action="ppaction://hlinksldjump"/>
            <a:extLst>
              <a:ext uri="{FF2B5EF4-FFF2-40B4-BE49-F238E27FC236}">
                <a16:creationId xmlns:a16="http://schemas.microsoft.com/office/drawing/2014/main" id="{DA69900A-F0DA-4B13-B9A0-C0120A855BBF}"/>
              </a:ext>
            </a:extLst>
          </p:cNvPr>
          <p:cNvSpPr/>
          <p:nvPr/>
        </p:nvSpPr>
        <p:spPr>
          <a:xfrm>
            <a:off x="5528709" y="5563486"/>
            <a:ext cx="1134582" cy="1134582"/>
          </a:xfrm>
          <a:prstGeom prst="hear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rPr>
              <a:t>Next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70ECBD69-C6DD-21BD-A14E-3D9A64BB5FDC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4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4" grpId="0" animBg="1"/>
      <p:bldP spid="63" grpId="0" animBg="1"/>
      <p:bldP spid="66" grpId="0" animBg="1"/>
      <p:bldP spid="62" grpId="0" animBg="1"/>
      <p:bldP spid="60" grpId="0" animBg="1"/>
      <p:bldP spid="65" grpId="0" animBg="1"/>
      <p:bldP spid="61" grpId="0" animBg="1"/>
      <p:bldP spid="67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49238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Arrow: Pentagon 10">
            <a:hlinkClick r:id="rId3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5"/>
            <a:ext cx="10618943" cy="1683844"/>
            <a:chOff x="313163" y="231911"/>
            <a:chExt cx="11931484" cy="1714936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732194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327841" y="621108"/>
              <a:ext cx="11916806" cy="668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1: 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Phát biểu nào sau đây về khối lượng riêng là đúng?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927464" y="2197014"/>
            <a:ext cx="8295707" cy="1015444"/>
            <a:chOff x="689113" y="2538035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538035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14871" y="2601305"/>
              <a:ext cx="7129670" cy="75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A. Khối lượng riêng của một chất là khối lượng của một đơn vị thể tích chất đó.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914401" y="3308159"/>
            <a:ext cx="8295708" cy="1015443"/>
            <a:chOff x="689113" y="3567637"/>
            <a:chExt cx="7354957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3074" y="3676908"/>
              <a:ext cx="6066002" cy="75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B. Nói khối lượng riêng của sắt là 7800 kg/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 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có nghĩa là 1 c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 sắt có khối lượng 7800 kg.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914401" y="4435496"/>
            <a:ext cx="8295707" cy="1015444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24556" y="4865336"/>
              <a:ext cx="713156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C. Công thức tính khối lượng riêng là D = m.V.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927464" y="5610645"/>
            <a:ext cx="8306206" cy="1015444"/>
            <a:chOff x="689113" y="5707867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930159"/>
              <a:ext cx="724188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Khối lượng riêng bằng trọng lượng riêng.</a:t>
              </a: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99622" y="905945"/>
            <a:ext cx="1589852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2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17773 0.1622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93" y="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5"/>
            <a:ext cx="8316685" cy="1483102"/>
            <a:chOff x="313163" y="231911"/>
            <a:chExt cx="12174963" cy="1714936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835629" y="705022"/>
              <a:ext cx="11652497" cy="53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800" b="1" dirty="0" err="1">
                  <a:solidFill>
                    <a:srgbClr val="333333"/>
                  </a:solidFill>
                  <a:latin typeface="UTM Avo" panose="02040603050506020204" pitchFamily="18"/>
                </a:rPr>
                <a:t>Câu</a:t>
              </a:r>
              <a:r>
                <a:rPr lang="en-US" altLang="en-US" sz="2800" b="1" dirty="0">
                  <a:solidFill>
                    <a:srgbClr val="333333"/>
                  </a:solidFill>
                  <a:latin typeface="UTM Avo" panose="02040603050506020204" pitchFamily="18"/>
                </a:rPr>
                <a:t> 2: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 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Đơn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vị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của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khối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lượng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riêng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là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:</a:t>
              </a:r>
              <a:endParaRPr lang="en-US" altLang="en-US" sz="2800" dirty="0">
                <a:latin typeface="UTM Avo" panose="02040603050506020204" pitchFamily="1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927465" y="2152211"/>
            <a:ext cx="4965432" cy="1015444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14871" y="2698972"/>
              <a:ext cx="7129670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A. N/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endParaRPr lang="en-US" altLang="en-US" sz="2400" b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914401" y="3308159"/>
            <a:ext cx="5390605" cy="1015443"/>
            <a:chOff x="689113" y="3567637"/>
            <a:chExt cx="7984737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3074" y="3777031"/>
              <a:ext cx="785077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B. kg/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endParaRPr lang="en-US" alt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914402" y="4435496"/>
            <a:ext cx="4965432" cy="1015444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23074" y="4772380"/>
              <a:ext cx="713156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C. g/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endParaRPr lang="en-US" alt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927465" y="5610645"/>
            <a:ext cx="4971716" cy="1015444"/>
            <a:chOff x="689113" y="5707867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844564"/>
              <a:ext cx="724188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N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27 -0.00856 L -0.51602 0.3497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Arrow: Pentagon 10">
            <a:hlinkClick r:id="rId3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-256342"/>
            <a:ext cx="10237494" cy="2624693"/>
            <a:chOff x="313163" y="-228252"/>
            <a:chExt cx="11502886" cy="2185897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648577" y="-228252"/>
              <a:ext cx="10832059" cy="2185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br>
                <a:rPr lang="en-US" altLang="en-US" sz="2800" dirty="0">
                  <a:latin typeface="UTM Avo" panose="02040603050506020204" pitchFamily="18"/>
                </a:rPr>
              </a:br>
              <a:r>
                <a:rPr lang="en-US" altLang="en-US" sz="2800" b="1" dirty="0" err="1">
                  <a:solidFill>
                    <a:srgbClr val="333333"/>
                  </a:solidFill>
                  <a:latin typeface="UTM Avo" panose="02040603050506020204" pitchFamily="18"/>
                </a:rPr>
                <a:t>Câu</a:t>
              </a:r>
              <a:r>
                <a:rPr lang="en-US" altLang="en-US" sz="2800" b="1" dirty="0">
                  <a:solidFill>
                    <a:srgbClr val="333333"/>
                  </a:solidFill>
                  <a:latin typeface="UTM Avo" panose="02040603050506020204" pitchFamily="18"/>
                </a:rPr>
                <a:t> 3: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 Cho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khối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lượng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riêng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của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nhôm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sắt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chì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vàng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lần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lượt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là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2700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7800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11300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19300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.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Một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khối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đồng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chất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có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thể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tích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300 c</a:t>
              </a:r>
              <a:r>
                <a:rPr lang="vi-VN" sz="2800" dirty="0">
                  <a:latin typeface="UTM Avo" panose="02040603050506020204" pitchFamily="18"/>
                </a:rPr>
                <a:t>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nặng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810g.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Khối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đồng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chất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đó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làm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từ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chất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liệu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800" dirty="0" err="1">
                  <a:solidFill>
                    <a:srgbClr val="333333"/>
                  </a:solidFill>
                  <a:latin typeface="UTM Avo" panose="02040603050506020204" pitchFamily="18"/>
                </a:rPr>
                <a:t>gì</a:t>
              </a:r>
              <a:r>
                <a:rPr lang="en-US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?</a:t>
              </a:r>
              <a:endParaRPr lang="en-US" altLang="en-US" sz="2800" b="1" dirty="0">
                <a:solidFill>
                  <a:srgbClr val="008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1394461" y="2663626"/>
            <a:ext cx="4954088" cy="835935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01756" y="2690263"/>
              <a:ext cx="7129670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A. Nhôm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1394461" y="3667399"/>
            <a:ext cx="5372428" cy="835934"/>
            <a:chOff x="689112" y="3702479"/>
            <a:chExt cx="7976034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2" y="3702479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14370" y="3869695"/>
              <a:ext cx="7850776" cy="507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B. Sắt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1394462" y="4671976"/>
            <a:ext cx="4954088" cy="835935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4370" y="4802565"/>
              <a:ext cx="7131566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C. Chì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1397547" y="5694130"/>
            <a:ext cx="4960358" cy="835935"/>
            <a:chOff x="689113" y="5707867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870318"/>
              <a:ext cx="7241886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Vàng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01464" y="1362585"/>
            <a:ext cx="1589852" cy="154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28 0.0632 L -0.36303 0.1342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65" y="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5"/>
            <a:ext cx="10237494" cy="1683844"/>
            <a:chOff x="313163" y="231911"/>
            <a:chExt cx="11502886" cy="1714936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482935" y="397346"/>
              <a:ext cx="10830559" cy="1317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 4: </a:t>
              </a:r>
              <a:r>
                <a:rPr kumimoji="0" lang="vi-VN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Cho biết 1kg nước có thể tích 1 lít còn 1kg dầu hỏa có thể tích 5/4 lít. Phát biểu nào sau đây là đúng?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927464" y="2152211"/>
            <a:ext cx="8295707" cy="1015444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790175" y="2706991"/>
              <a:ext cx="7129670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A. 1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lít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dầu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hỏa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có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khối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lượng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lớn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hơn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1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lít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nước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914401" y="3308159"/>
            <a:ext cx="9006041" cy="1015443"/>
            <a:chOff x="689113" y="3567637"/>
            <a:chExt cx="7984737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3074" y="3818288"/>
              <a:ext cx="7850776" cy="417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B. 1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lít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nước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có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thể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tích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lớn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hơn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1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lít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dầu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hỏa</a:t>
              </a:r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.</a:t>
              </a:r>
              <a:endParaRPr lang="en-US" altLang="en-US" sz="2400" b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914401" y="4435496"/>
            <a:ext cx="8295707" cy="1015444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2389" y="4711420"/>
              <a:ext cx="7131566" cy="75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C. Khối lượng riêng của nước bằng 5/4 khối lượng riêng của dầu hỏa.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927464" y="5610645"/>
            <a:ext cx="8306206" cy="1015444"/>
            <a:chOff x="689113" y="5707867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763430"/>
              <a:ext cx="7241886" cy="75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Khối lượng riêng của dầu hỏa bằng 5/4 khối lượng riêng của dầu hỏa.</a:t>
              </a: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3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17995 0.508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7" y="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5"/>
            <a:ext cx="10237493" cy="2300144"/>
            <a:chOff x="313163" y="231911"/>
            <a:chExt cx="11502886" cy="1714936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454406" y="356261"/>
              <a:ext cx="10980695" cy="1446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10000"/>
                </a:lnSpc>
              </a:pPr>
              <a:r>
                <a:rPr lang="vi-VN" altLang="en-US" sz="2800" b="1" dirty="0">
                  <a:solidFill>
                    <a:srgbClr val="333333"/>
                  </a:solidFill>
                  <a:latin typeface="UTM Avo" panose="02040603050506020204" pitchFamily="18"/>
                </a:rPr>
                <a:t>Câu 5: </a:t>
              </a:r>
              <a:r>
                <a:rPr lang="vi-VN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Cho hai khối kim loại chì và sắt. Sắt có khối lượng gấp đôi chì. Biết khối lượng riêng của sắt và chì lần lượt là D</a:t>
              </a:r>
              <a:r>
                <a:rPr lang="vi-VN" altLang="en-US" sz="2800" baseline="-25000" dirty="0">
                  <a:solidFill>
                    <a:srgbClr val="333333"/>
                  </a:solidFill>
                  <a:latin typeface="UTM Avo" panose="02040603050506020204" pitchFamily="18"/>
                </a:rPr>
                <a:t>1</a:t>
              </a:r>
              <a:r>
                <a:rPr lang="vi-VN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 = 7800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vi-VN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, D</a:t>
              </a:r>
              <a:r>
                <a:rPr lang="vi-VN" altLang="en-US" sz="2800" baseline="-25000" dirty="0">
                  <a:solidFill>
                    <a:srgbClr val="333333"/>
                  </a:solidFill>
                  <a:latin typeface="UTM Avo" panose="02040603050506020204" pitchFamily="18"/>
                </a:rPr>
                <a:t>2</a:t>
              </a:r>
              <a:r>
                <a:rPr lang="vi-VN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 = 11300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vi-VN" altLang="en-US" sz="2800" dirty="0">
                  <a:solidFill>
                    <a:srgbClr val="333333"/>
                  </a:solidFill>
                  <a:latin typeface="UTM Avo" panose="02040603050506020204" pitchFamily="18"/>
                </a:rPr>
                <a:t>. Tỉ lệ thể tích giữa sắt và chì gần nhất với giá trị nào sau đây?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1379148" y="2844554"/>
            <a:ext cx="6027491" cy="723083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22233" y="2569883"/>
              <a:ext cx="7129670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A. 0,69.</a:t>
              </a:r>
              <a:endParaRPr lang="en-US" altLang="en-US" sz="2400" b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1379149" y="3749189"/>
            <a:ext cx="6542914" cy="723082"/>
            <a:chOff x="689113" y="3567637"/>
            <a:chExt cx="7983895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2232" y="3622979"/>
              <a:ext cx="7850776" cy="586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B. 2,9.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1379149" y="4656158"/>
            <a:ext cx="6027491" cy="723083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6748" y="4739431"/>
              <a:ext cx="7131566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alt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C. 1,38.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1392213" y="5558460"/>
            <a:ext cx="6035119" cy="723083"/>
            <a:chOff x="689113" y="5707868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8"/>
              <a:ext cx="7354958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758646"/>
              <a:ext cx="7241886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3,2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37005 0.3949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3" y="1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4"/>
            <a:ext cx="10237494" cy="2059191"/>
            <a:chOff x="313163" y="231911"/>
            <a:chExt cx="11502886" cy="1714936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714936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927461" y="277689"/>
              <a:ext cx="10314916" cy="162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8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Câu</a:t>
              </a:r>
              <a:r>
                <a:rPr kumimoji="0" lang="en-US" altLang="en-US" sz="28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6: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 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Một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quả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cầu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bằng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kim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loại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có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thể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tích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20 c</a:t>
              </a:r>
              <a:r>
                <a:rPr lang="vi-VN" sz="2800" dirty="0">
                  <a:latin typeface="UTM Avo" panose="02040603050506020204" pitchFamily="18"/>
                </a:rPr>
                <a:t>m</a:t>
              </a:r>
              <a:r>
                <a:rPr lang="vi-VN" sz="2800" baseline="30000" dirty="0">
                  <a:latin typeface="UTM Avo" panose="02040603050506020204" pitchFamily="18"/>
                </a:rPr>
                <a:t>3 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 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và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có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khối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lượng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là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178g.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Quả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cầu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đó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được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làm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bằng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: (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D</a:t>
              </a:r>
              <a:r>
                <a:rPr kumimoji="0" lang="en-US" altLang="en-US" sz="2800" b="0" i="0" u="none" strike="noStrike" cap="none" normalizeH="0" baseline="-3000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chì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 =11300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;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D</a:t>
              </a:r>
              <a:r>
                <a:rPr kumimoji="0" lang="en-US" altLang="en-US" sz="2800" b="0" i="0" u="none" strike="noStrike" cap="none" normalizeH="0" baseline="-3000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sắt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 = 7800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;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D</a:t>
              </a:r>
              <a:r>
                <a:rPr kumimoji="0" lang="en-US" altLang="en-US" sz="2800" b="0" i="0" u="none" strike="noStrike" cap="none" normalizeH="0" baseline="-3000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nhôm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 = 2700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; </a:t>
              </a:r>
              <a:r>
                <a:rPr kumimoji="0" lang="en-US" altLang="en-US" sz="2800" b="0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D</a:t>
              </a:r>
              <a:r>
                <a:rPr kumimoji="0" lang="en-US" altLang="en-US" sz="2800" b="0" i="0" u="none" strike="noStrike" cap="none" normalizeH="0" baseline="-30000" dirty="0" err="1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đồng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= 8900 kg/</a:t>
              </a:r>
              <a:r>
                <a:rPr lang="vi-VN" sz="2800" dirty="0">
                  <a:latin typeface="UTM Avo" panose="02040603050506020204" pitchFamily="18"/>
                </a:rPr>
                <a:t> 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kumimoji="0" lang="en-US" altLang="en-US" sz="2800" b="0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UTM Avo" panose="02040603050506020204" pitchFamily="18"/>
                </a:rPr>
                <a:t>)</a:t>
              </a:r>
              <a:endPara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UTM Avo" panose="02040603050506020204" pitchFamily="1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1394461" y="2663626"/>
            <a:ext cx="4945379" cy="835935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01756" y="2690263"/>
              <a:ext cx="7129670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A. Đồng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1394461" y="3667399"/>
            <a:ext cx="5362984" cy="835934"/>
            <a:chOff x="689112" y="3702479"/>
            <a:chExt cx="7976034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2" y="3702479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14370" y="3869695"/>
              <a:ext cx="7850776" cy="507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B. Sắt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1394462" y="4671976"/>
            <a:ext cx="4945379" cy="835935"/>
            <a:chOff x="689113" y="4637752"/>
            <a:chExt cx="7354957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4370" y="4802565"/>
              <a:ext cx="7131566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C. Nhôm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1397547" y="5694130"/>
            <a:ext cx="4951638" cy="835935"/>
            <a:chOff x="689113" y="5707867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870318"/>
              <a:ext cx="7241886" cy="50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Chì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32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38216 0.2252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15" y="1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14401" y="296195"/>
            <a:ext cx="10395881" cy="2042758"/>
            <a:chOff x="313163" y="231911"/>
            <a:chExt cx="11680851" cy="1523035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13163" y="231911"/>
              <a:ext cx="11502886" cy="1523035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454406" y="550893"/>
              <a:ext cx="11539608" cy="96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800" b="1" dirty="0">
                  <a:latin typeface="UTM Avo" panose="02040603050506020204" pitchFamily="18"/>
                </a:rPr>
                <a:t>Câu </a:t>
              </a:r>
              <a:r>
                <a:rPr lang="en-US" sz="2800" b="1" dirty="0">
                  <a:latin typeface="UTM Avo" panose="02040603050506020204" pitchFamily="18"/>
                </a:rPr>
                <a:t>7</a:t>
              </a:r>
              <a:r>
                <a:rPr lang="vi-VN" sz="2800" b="1" dirty="0">
                  <a:latin typeface="UTM Avo" panose="02040603050506020204" pitchFamily="18"/>
                </a:rPr>
                <a:t>:</a:t>
              </a:r>
              <a:r>
                <a:rPr lang="vi-VN" sz="2800" dirty="0">
                  <a:latin typeface="UTM Avo" panose="02040603050506020204" pitchFamily="18"/>
                </a:rPr>
                <a:t> Khối lượng riêng của sắt là 7800kg/m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vi-VN" sz="2800" dirty="0">
                  <a:latin typeface="UTM Avo" panose="02040603050506020204" pitchFamily="18"/>
                </a:rPr>
                <a:t>. Vậy, 1kg sắt sẽ có thể tích vào khoảng</a:t>
              </a:r>
              <a:r>
                <a:rPr lang="en-US" sz="2800" dirty="0">
                  <a:latin typeface="UTM Avo" panose="02040603050506020204" pitchFamily="18"/>
                </a:rPr>
                <a:t>:</a:t>
              </a:r>
              <a:endParaRPr lang="vi-VN" sz="2800" dirty="0">
                <a:latin typeface="UTM Avo" panose="02040603050506020204" pitchFamily="18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1379148" y="2844554"/>
            <a:ext cx="6027491" cy="723083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22233" y="2569883"/>
              <a:ext cx="7129670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A. 12,8cm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.                 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1379149" y="3749189"/>
            <a:ext cx="6547177" cy="723082"/>
            <a:chOff x="689113" y="3567637"/>
            <a:chExt cx="7989097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7434" y="3636159"/>
              <a:ext cx="7850776" cy="586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B. 128cm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.                    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1379149" y="4656158"/>
            <a:ext cx="6547177" cy="723083"/>
            <a:chOff x="689113" y="4637752"/>
            <a:chExt cx="7989096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6748" y="4739431"/>
              <a:ext cx="7861461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C. 1.280cm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.                                            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1392213" y="5558460"/>
            <a:ext cx="6035119" cy="723083"/>
            <a:chOff x="689113" y="5707868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8"/>
              <a:ext cx="7354958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758646"/>
              <a:ext cx="7241886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D. 12.800cm</a:t>
              </a:r>
              <a:r>
                <a:rPr lang="vi-VN" sz="2400" baseline="30000" dirty="0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.</a:t>
              </a: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4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42174 0.3583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11AB175-5CFC-8763-A526-947DBC8643A3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1B686B3-9BCA-60F6-CA8F-E3FD524C26C9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82673" y="622335"/>
            <a:ext cx="1589852" cy="1545336"/>
          </a:xfrm>
          <a:prstGeom prst="rect">
            <a:avLst/>
          </a:prstGeom>
        </p:spPr>
      </p:pic>
      <p:sp>
        <p:nvSpPr>
          <p:cNvPr id="11" name="Arrow: Pentagon 10">
            <a:hlinkClick r:id="rId4" action="ppaction://hlinksldjump"/>
            <a:extLst>
              <a:ext uri="{FF2B5EF4-FFF2-40B4-BE49-F238E27FC236}">
                <a16:creationId xmlns:a16="http://schemas.microsoft.com/office/drawing/2014/main" id="{3F5E0018-06D1-4CC3-8E0E-A698D17C90D4}"/>
              </a:ext>
            </a:extLst>
          </p:cNvPr>
          <p:cNvSpPr/>
          <p:nvPr/>
        </p:nvSpPr>
        <p:spPr>
          <a:xfrm flipH="1">
            <a:off x="9447143" y="5643584"/>
            <a:ext cx="2400300" cy="918222"/>
          </a:xfrm>
          <a:prstGeom prst="homePlat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GO HOME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A34DF-6CAA-11D0-EF20-2043BA07A0E8}"/>
              </a:ext>
            </a:extLst>
          </p:cNvPr>
          <p:cNvGrpSpPr/>
          <p:nvPr/>
        </p:nvGrpSpPr>
        <p:grpSpPr>
          <a:xfrm>
            <a:off x="977253" y="296194"/>
            <a:ext cx="10458731" cy="2042757"/>
            <a:chOff x="383784" y="231910"/>
            <a:chExt cx="11751470" cy="1523035"/>
          </a:xfrm>
        </p:grpSpPr>
        <p:sp>
          <p:nvSpPr>
            <p:cNvPr id="22" name="Rectangle: Diagonal Corners Snipped 21">
              <a:extLst>
                <a:ext uri="{FF2B5EF4-FFF2-40B4-BE49-F238E27FC236}">
                  <a16:creationId xmlns:a16="http://schemas.microsoft.com/office/drawing/2014/main" id="{A2FF42D2-A190-42ED-9BE3-2C5000C0FB1F}"/>
                </a:ext>
              </a:extLst>
            </p:cNvPr>
            <p:cNvSpPr/>
            <p:nvPr/>
          </p:nvSpPr>
          <p:spPr>
            <a:xfrm>
              <a:off x="383784" y="231910"/>
              <a:ext cx="11502886" cy="1523035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BFE608-3D23-0758-35C8-1621DFFD7717}"/>
                </a:ext>
              </a:extLst>
            </p:cNvPr>
            <p:cNvSpPr txBox="1"/>
            <p:nvPr/>
          </p:nvSpPr>
          <p:spPr>
            <a:xfrm>
              <a:off x="595646" y="473002"/>
              <a:ext cx="11539608" cy="971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800" b="1" dirty="0">
                  <a:latin typeface="UTM Avo" panose="02040603050506020204" pitchFamily="18"/>
                </a:rPr>
                <a:t>Câu 8: </a:t>
              </a:r>
              <a:r>
                <a:rPr lang="vi-VN" sz="2800" dirty="0">
                  <a:latin typeface="UTM Avo" panose="02040603050506020204" pitchFamily="18"/>
                </a:rPr>
                <a:t>Một vật bằng sắt có khối lượng riêng là 7800 kg/m</a:t>
              </a:r>
              <a:r>
                <a:rPr lang="vi-VN" sz="2800" baseline="30000" dirty="0">
                  <a:latin typeface="UTM Avo" panose="02040603050506020204" pitchFamily="18"/>
                </a:rPr>
                <a:t>3</a:t>
              </a:r>
              <a:r>
                <a:rPr lang="vi-VN" sz="2800" dirty="0"/>
                <a:t> </a:t>
              </a:r>
              <a:r>
                <a:rPr lang="vi-VN" sz="2800" dirty="0">
                  <a:latin typeface="UTM Avo" panose="02040603050506020204" pitchFamily="18"/>
                </a:rPr>
                <a:t>; thể tích 50 dm</a:t>
              </a:r>
              <a:r>
                <a:rPr lang="vi-VN" sz="2800" baseline="30000" dirty="0">
                  <a:latin typeface="UTM Avo" panose="02040603050506020204" pitchFamily="18"/>
                </a:rPr>
                <a:t>3 </a:t>
              </a:r>
              <a:r>
                <a:rPr lang="vi-VN" sz="2800" dirty="0">
                  <a:latin typeface="UTM Avo" panose="02040603050506020204" pitchFamily="18"/>
                </a:rPr>
                <a:t> .Khối lượng của vật là: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2C3EF7-F8ED-3357-87C6-19ACB13B8CD2}"/>
              </a:ext>
            </a:extLst>
          </p:cNvPr>
          <p:cNvGrpSpPr/>
          <p:nvPr/>
        </p:nvGrpSpPr>
        <p:grpSpPr>
          <a:xfrm>
            <a:off x="1379148" y="2844554"/>
            <a:ext cx="6027491" cy="723083"/>
            <a:chOff x="689113" y="2497522"/>
            <a:chExt cx="7354957" cy="918222"/>
          </a:xfrm>
        </p:grpSpPr>
        <p:sp>
          <p:nvSpPr>
            <p:cNvPr id="25" name="Rectangle: Diagonal Corners Snipped 24">
              <a:extLst>
                <a:ext uri="{FF2B5EF4-FFF2-40B4-BE49-F238E27FC236}">
                  <a16:creationId xmlns:a16="http://schemas.microsoft.com/office/drawing/2014/main" id="{0AD061B6-9A27-EDB5-0D42-6C889A9C88F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C5E7B8-894D-8857-DA5B-C38571CFC851}"/>
                </a:ext>
              </a:extLst>
            </p:cNvPr>
            <p:cNvSpPr txBox="1"/>
            <p:nvPr/>
          </p:nvSpPr>
          <p:spPr>
            <a:xfrm>
              <a:off x="822233" y="2569883"/>
              <a:ext cx="7129670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A. 312 kg             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AE8B35F-D3D8-8B2F-942A-50B09253AC86}"/>
              </a:ext>
            </a:extLst>
          </p:cNvPr>
          <p:cNvGrpSpPr/>
          <p:nvPr/>
        </p:nvGrpSpPr>
        <p:grpSpPr>
          <a:xfrm>
            <a:off x="1379149" y="3749189"/>
            <a:ext cx="6547177" cy="723082"/>
            <a:chOff x="689113" y="3567637"/>
            <a:chExt cx="7989097" cy="918222"/>
          </a:xfrm>
        </p:grpSpPr>
        <p:sp>
          <p:nvSpPr>
            <p:cNvPr id="28" name="Rectangle: Diagonal Corners Snipped 27">
              <a:extLst>
                <a:ext uri="{FF2B5EF4-FFF2-40B4-BE49-F238E27FC236}">
                  <a16:creationId xmlns:a16="http://schemas.microsoft.com/office/drawing/2014/main" id="{F9057D51-71C2-C9C2-305C-B2B278C09BBC}"/>
                </a:ext>
              </a:extLst>
            </p:cNvPr>
            <p:cNvSpPr/>
            <p:nvPr/>
          </p:nvSpPr>
          <p:spPr>
            <a:xfrm>
              <a:off x="689113" y="356763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2E6BB7-4BDF-2E45-B432-F9389688E980}"/>
                </a:ext>
              </a:extLst>
            </p:cNvPr>
            <p:cNvSpPr txBox="1"/>
            <p:nvPr/>
          </p:nvSpPr>
          <p:spPr>
            <a:xfrm>
              <a:off x="827434" y="3636159"/>
              <a:ext cx="7850776" cy="586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B. 390 kg                   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919C62-364E-63CC-EB4E-55B3B4141953}"/>
              </a:ext>
            </a:extLst>
          </p:cNvPr>
          <p:cNvGrpSpPr/>
          <p:nvPr/>
        </p:nvGrpSpPr>
        <p:grpSpPr>
          <a:xfrm>
            <a:off x="1379149" y="4656158"/>
            <a:ext cx="6502463" cy="723083"/>
            <a:chOff x="689113" y="4637752"/>
            <a:chExt cx="7934535" cy="918222"/>
          </a:xfrm>
        </p:grpSpPr>
        <p:sp>
          <p:nvSpPr>
            <p:cNvPr id="31" name="Rectangle: Diagonal Corners Snipped 30">
              <a:extLst>
                <a:ext uri="{FF2B5EF4-FFF2-40B4-BE49-F238E27FC236}">
                  <a16:creationId xmlns:a16="http://schemas.microsoft.com/office/drawing/2014/main" id="{A5BA0E6A-43C1-D946-30C6-59D6E1D7D7BB}"/>
                </a:ext>
              </a:extLst>
            </p:cNvPr>
            <p:cNvSpPr/>
            <p:nvPr/>
          </p:nvSpPr>
          <p:spPr>
            <a:xfrm>
              <a:off x="689113" y="463775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5B7CD02-7005-4A90-B984-F1B9E4D44451}"/>
                </a:ext>
              </a:extLst>
            </p:cNvPr>
            <p:cNvSpPr txBox="1"/>
            <p:nvPr/>
          </p:nvSpPr>
          <p:spPr>
            <a:xfrm>
              <a:off x="816748" y="4739431"/>
              <a:ext cx="7806900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C. 390000 kg                                            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777609-A6B9-DAC5-00B6-B8DBEC4D5BC0}"/>
              </a:ext>
            </a:extLst>
          </p:cNvPr>
          <p:cNvGrpSpPr/>
          <p:nvPr/>
        </p:nvGrpSpPr>
        <p:grpSpPr>
          <a:xfrm>
            <a:off x="1392213" y="5558460"/>
            <a:ext cx="6035119" cy="723083"/>
            <a:chOff x="689113" y="5707868"/>
            <a:chExt cx="7364266" cy="918222"/>
          </a:xfrm>
        </p:grpSpPr>
        <p:sp>
          <p:nvSpPr>
            <p:cNvPr id="34" name="Rectangle: Diagonal Corners Snipped 33">
              <a:extLst>
                <a:ext uri="{FF2B5EF4-FFF2-40B4-BE49-F238E27FC236}">
                  <a16:creationId xmlns:a16="http://schemas.microsoft.com/office/drawing/2014/main" id="{AF886E4F-1320-9C76-4456-4C07653D28BE}"/>
                </a:ext>
              </a:extLst>
            </p:cNvPr>
            <p:cNvSpPr/>
            <p:nvPr/>
          </p:nvSpPr>
          <p:spPr>
            <a:xfrm>
              <a:off x="689113" y="5707868"/>
              <a:ext cx="7354958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8324DB-F15B-81F7-5060-D38E4EEF21CC}"/>
                </a:ext>
              </a:extLst>
            </p:cNvPr>
            <p:cNvSpPr txBox="1"/>
            <p:nvPr/>
          </p:nvSpPr>
          <p:spPr>
            <a:xfrm>
              <a:off x="811493" y="5758646"/>
              <a:ext cx="7241886" cy="58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D. 156 kg</a:t>
              </a:r>
            </a:p>
          </p:txBody>
        </p:sp>
      </p:grp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B48F7C1A-05B7-7E12-D5C1-72B987FD50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9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7.40741E-7 L -0.42174 0.3583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4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0108-E57F-6A45-14CA-847DA58B9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399" y="1248359"/>
            <a:ext cx="3451200" cy="6771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/>
              </a:rPr>
              <a:t>Vận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dụng</a:t>
            </a:r>
            <a:endParaRPr lang="en-US" sz="2800" b="1" dirty="0"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7B3377-23A2-2960-AD29-68FB8013CB9E}"/>
              </a:ext>
            </a:extLst>
          </p:cNvPr>
          <p:cNvSpPr txBox="1"/>
          <p:nvPr/>
        </p:nvSpPr>
        <p:spPr>
          <a:xfrm>
            <a:off x="925625" y="1925459"/>
            <a:ext cx="1034074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Tại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nơi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trên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mặt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đất</a:t>
            </a:r>
            <a:r>
              <a:rPr lang="en-US" sz="2400" dirty="0">
                <a:latin typeface="UTM Avo" panose="02040603050506020204" pitchFamily="18"/>
              </a:rPr>
              <a:t>, </a:t>
            </a:r>
            <a:r>
              <a:rPr lang="en-US" sz="2400" dirty="0" err="1">
                <a:latin typeface="UTM Avo" panose="02040603050506020204" pitchFamily="18"/>
              </a:rPr>
              <a:t>trọng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lượng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vật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tỉ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lệ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khối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lượng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nó</a:t>
            </a:r>
            <a:r>
              <a:rPr lang="en-US" sz="2400" dirty="0">
                <a:latin typeface="UTM Avo" panose="02040603050506020204" pitchFamily="18"/>
              </a:rPr>
              <a:t>.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lượng</a:t>
            </a:r>
            <a:r>
              <a:rPr lang="en-US" sz="2400" dirty="0">
                <a:latin typeface="UTM Avo" panose="02040603050506020204" pitchFamily="18"/>
              </a:rPr>
              <a:t> P (</a:t>
            </a:r>
            <a:r>
              <a:rPr lang="en-US" sz="2400" dirty="0" err="1">
                <a:latin typeface="UTM Avo" panose="02040603050506020204" pitchFamily="18"/>
              </a:rPr>
              <a:t>tính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theo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đơn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vị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niutơn</a:t>
            </a:r>
            <a:r>
              <a:rPr lang="en-US" sz="2400" dirty="0">
                <a:latin typeface="UTM Avo" panose="02040603050506020204" pitchFamily="18"/>
              </a:rPr>
              <a:t>) </a:t>
            </a:r>
            <a:r>
              <a:rPr lang="en-US" sz="2400" dirty="0" err="1">
                <a:latin typeface="UTM Avo" panose="02040603050506020204" pitchFamily="18"/>
              </a:rPr>
              <a:t>gần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bằng</a:t>
            </a:r>
            <a:r>
              <a:rPr lang="en-US" sz="2400" dirty="0">
                <a:latin typeface="UTM Avo" panose="02040603050506020204" pitchFamily="18"/>
              </a:rPr>
              <a:t> 10 </a:t>
            </a:r>
            <a:r>
              <a:rPr lang="en-US" sz="2400" dirty="0" err="1">
                <a:latin typeface="UTM Avo" panose="02040603050506020204" pitchFamily="18"/>
              </a:rPr>
              <a:t>lần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khối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lượng</a:t>
            </a:r>
            <a:r>
              <a:rPr lang="en-US" sz="2400" dirty="0">
                <a:latin typeface="UTM Avo" panose="02040603050506020204" pitchFamily="18"/>
              </a:rPr>
              <a:t> m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nó</a:t>
            </a:r>
            <a:r>
              <a:rPr lang="en-US" sz="2400" dirty="0">
                <a:latin typeface="UTM Avo" panose="02040603050506020204" pitchFamily="18"/>
              </a:rPr>
              <a:t> (</a:t>
            </a:r>
            <a:r>
              <a:rPr lang="en-US" sz="2400" dirty="0" err="1">
                <a:latin typeface="UTM Avo" panose="02040603050506020204" pitchFamily="18"/>
              </a:rPr>
              <a:t>tính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theo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đơn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vị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kilôgam</a:t>
            </a:r>
            <a:r>
              <a:rPr lang="en-US" sz="2400" dirty="0">
                <a:latin typeface="UTM Avo" panose="02040603050506020204" pitchFamily="18"/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Chứng</a:t>
            </a:r>
            <a:r>
              <a:rPr lang="en-US" sz="2400" dirty="0">
                <a:latin typeface="UTM Avo" panose="02040603050506020204" pitchFamily="18"/>
              </a:rPr>
              <a:t> minh </a:t>
            </a:r>
            <a:r>
              <a:rPr lang="en-US" sz="2400" dirty="0" err="1">
                <a:latin typeface="UTM Avo" panose="02040603050506020204" pitchFamily="18"/>
              </a:rPr>
              <a:t>rằng</a:t>
            </a:r>
            <a:r>
              <a:rPr lang="en-US" sz="2400" dirty="0">
                <a:latin typeface="UTM Avo" panose="02040603050506020204" pitchFamily="18"/>
              </a:rPr>
              <a:t>: </a:t>
            </a:r>
            <a:r>
              <a:rPr lang="en-US" sz="2400" dirty="0" err="1">
                <a:latin typeface="UTM Avo" panose="02040603050506020204" pitchFamily="18"/>
              </a:rPr>
              <a:t>Trọng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lượng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riêng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vật</a:t>
            </a:r>
            <a:r>
              <a:rPr lang="en-US" sz="2400" dirty="0">
                <a:latin typeface="UTM Avo" panose="02040603050506020204" pitchFamily="18"/>
              </a:rPr>
              <a:t> (</a:t>
            </a:r>
            <a:r>
              <a:rPr lang="en-US" sz="2400" dirty="0" err="1">
                <a:latin typeface="UTM Avo" panose="02040603050506020204" pitchFamily="18"/>
              </a:rPr>
              <a:t>kí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hiệu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là</a:t>
            </a:r>
            <a:r>
              <a:rPr lang="en-US" sz="2400" dirty="0">
                <a:latin typeface="UTM Avo" panose="02040603050506020204" pitchFamily="18"/>
              </a:rPr>
              <a:t> d): d = 10D.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18524AE-05F2-D3E0-8AA3-46692281F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400" y="3817620"/>
            <a:ext cx="3514215" cy="351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6F14A41-4436-3F8E-DCE8-0267AD909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7596F157-895E-1617-0563-238791270910}"/>
              </a:ext>
            </a:extLst>
          </p:cNvPr>
          <p:cNvSpPr/>
          <p:nvPr/>
        </p:nvSpPr>
        <p:spPr>
          <a:xfrm rot="1717181">
            <a:off x="1392015" y="1725449"/>
            <a:ext cx="543769" cy="966141"/>
          </a:xfrm>
          <a:custGeom>
            <a:avLst/>
            <a:gdLst/>
            <a:ahLst/>
            <a:cxnLst/>
            <a:rect l="l" t="t" r="r" b="b"/>
            <a:pathLst>
              <a:path w="1062145" h="1998897">
                <a:moveTo>
                  <a:pt x="0" y="0"/>
                </a:moveTo>
                <a:lnTo>
                  <a:pt x="1062144" y="0"/>
                </a:lnTo>
                <a:lnTo>
                  <a:pt x="1062144" y="1998897"/>
                </a:lnTo>
                <a:lnTo>
                  <a:pt x="0" y="19988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BF006B28-1409-A8C7-E6B6-BBDAA1112152}"/>
              </a:ext>
            </a:extLst>
          </p:cNvPr>
          <p:cNvSpPr/>
          <p:nvPr/>
        </p:nvSpPr>
        <p:spPr>
          <a:xfrm>
            <a:off x="10165842" y="1367159"/>
            <a:ext cx="662299" cy="592212"/>
          </a:xfrm>
          <a:custGeom>
            <a:avLst/>
            <a:gdLst/>
            <a:ahLst/>
            <a:cxnLst/>
            <a:rect l="l" t="t" r="r" b="b"/>
            <a:pathLst>
              <a:path w="1257097" h="1123531">
                <a:moveTo>
                  <a:pt x="0" y="0"/>
                </a:moveTo>
                <a:lnTo>
                  <a:pt x="1257097" y="0"/>
                </a:lnTo>
                <a:lnTo>
                  <a:pt x="1257097" y="1123531"/>
                </a:lnTo>
                <a:lnTo>
                  <a:pt x="0" y="11235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8093072-796A-0BDC-D9EC-9BBDFBB4C242}"/>
              </a:ext>
            </a:extLst>
          </p:cNvPr>
          <p:cNvSpPr/>
          <p:nvPr/>
        </p:nvSpPr>
        <p:spPr>
          <a:xfrm>
            <a:off x="1892043" y="2460546"/>
            <a:ext cx="6423648" cy="3269312"/>
          </a:xfrm>
          <a:custGeom>
            <a:avLst/>
            <a:gdLst/>
            <a:ahLst/>
            <a:cxnLst/>
            <a:rect l="l" t="t" r="r" b="b"/>
            <a:pathLst>
              <a:path w="2729626" h="2002089">
                <a:moveTo>
                  <a:pt x="38097" y="0"/>
                </a:moveTo>
                <a:lnTo>
                  <a:pt x="2691530" y="0"/>
                </a:lnTo>
                <a:cubicBezTo>
                  <a:pt x="2712570" y="0"/>
                  <a:pt x="2729626" y="17057"/>
                  <a:pt x="2729626" y="38097"/>
                </a:cubicBezTo>
                <a:lnTo>
                  <a:pt x="2729626" y="1963992"/>
                </a:lnTo>
                <a:cubicBezTo>
                  <a:pt x="2729626" y="1985032"/>
                  <a:pt x="2712570" y="2002089"/>
                  <a:pt x="2691530" y="2002089"/>
                </a:cubicBezTo>
                <a:lnTo>
                  <a:pt x="38097" y="2002089"/>
                </a:lnTo>
                <a:cubicBezTo>
                  <a:pt x="17057" y="2002089"/>
                  <a:pt x="0" y="1985032"/>
                  <a:pt x="0" y="1963992"/>
                </a:cubicBezTo>
                <a:lnTo>
                  <a:pt x="0" y="38097"/>
                </a:lnTo>
                <a:cubicBezTo>
                  <a:pt x="0" y="17057"/>
                  <a:pt x="17057" y="0"/>
                  <a:pt x="38097" y="0"/>
                </a:cubicBezTo>
                <a:close/>
              </a:path>
            </a:pathLst>
          </a:custGeom>
          <a:solidFill>
            <a:srgbClr val="F5F3F7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5BFEB-67AF-6670-8BBC-0161945F7961}"/>
              </a:ext>
            </a:extLst>
          </p:cNvPr>
          <p:cNvSpPr txBox="1"/>
          <p:nvPr/>
        </p:nvSpPr>
        <p:spPr>
          <a:xfrm>
            <a:off x="2206672" y="3030730"/>
            <a:ext cx="4627289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2187" indent="-232187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Ôn lại kiến thức đã học.</a:t>
            </a:r>
          </a:p>
          <a:p>
            <a:pPr marL="232187" indent="-232187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và tìm hiểu trước nội dung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vi-VN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535DAEC-D14C-6AED-AD3A-9C6DC0625764}"/>
              </a:ext>
            </a:extLst>
          </p:cNvPr>
          <p:cNvGrpSpPr/>
          <p:nvPr/>
        </p:nvGrpSpPr>
        <p:grpSpPr>
          <a:xfrm>
            <a:off x="6942533" y="2334126"/>
            <a:ext cx="3344467" cy="3156715"/>
            <a:chOff x="11246548" y="2101875"/>
            <a:chExt cx="6348073" cy="598883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8593DD1-5751-B0C9-CA18-79D6C96109F4}"/>
                </a:ext>
              </a:extLst>
            </p:cNvPr>
            <p:cNvSpPr/>
            <p:nvPr/>
          </p:nvSpPr>
          <p:spPr>
            <a:xfrm>
              <a:off x="11246548" y="2101875"/>
              <a:ext cx="6348073" cy="59888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9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52863F-9308-04A9-B80D-58E8A1676034}"/>
                </a:ext>
              </a:extLst>
            </p:cNvPr>
            <p:cNvSpPr txBox="1"/>
            <p:nvPr/>
          </p:nvSpPr>
          <p:spPr>
            <a:xfrm>
              <a:off x="11971266" y="3702158"/>
              <a:ext cx="4898635" cy="2172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38" b="1" dirty="0">
                  <a:latin typeface="UTM Avo" panose="02040603050506020204" pitchFamily="18"/>
                  <a:cs typeface="Arial" panose="020B0604020202020204" pitchFamily="34" charset="0"/>
                </a:rPr>
                <a:t>HƯỚNG DẪN VỀ NHÀ</a:t>
              </a:r>
            </a:p>
          </p:txBody>
        </p:sp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E6F88D5A-50B7-27F4-C79A-4CA89D0DA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12305052" y="2166299"/>
              <a:ext cx="4508695" cy="1073889"/>
            </a:xfrm>
            <a:prstGeom prst="rect">
              <a:avLst/>
            </a:prstGeom>
          </p:spPr>
        </p:pic>
      </p:grpSp>
      <p:pic>
        <p:nvPicPr>
          <p:cNvPr id="10" name="Picture 7">
            <a:extLst>
              <a:ext uri="{FF2B5EF4-FFF2-40B4-BE49-F238E27FC236}">
                <a16:creationId xmlns:a16="http://schemas.microsoft.com/office/drawing/2014/main" id="{3CE519D1-A047-9CCF-0511-153FA5617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810454" y="4516924"/>
            <a:ext cx="3570119" cy="1871132"/>
          </a:xfrm>
          <a:prstGeom prst="rect">
            <a:avLst/>
          </a:prstGeom>
        </p:spPr>
      </p:pic>
      <p:sp>
        <p:nvSpPr>
          <p:cNvPr id="11" name="Freeform 12">
            <a:extLst>
              <a:ext uri="{FF2B5EF4-FFF2-40B4-BE49-F238E27FC236}">
                <a16:creationId xmlns:a16="http://schemas.microsoft.com/office/drawing/2014/main" id="{C4B9CAE8-55F8-D39B-8DF5-74820CAAD59A}"/>
              </a:ext>
            </a:extLst>
          </p:cNvPr>
          <p:cNvSpPr/>
          <p:nvPr/>
        </p:nvSpPr>
        <p:spPr>
          <a:xfrm rot="-1180547">
            <a:off x="1584443" y="5265174"/>
            <a:ext cx="633251" cy="635142"/>
          </a:xfrm>
          <a:custGeom>
            <a:avLst/>
            <a:gdLst/>
            <a:ahLst/>
            <a:cxnLst/>
            <a:rect l="l" t="t" r="r" b="b"/>
            <a:pathLst>
              <a:path w="1201963" h="1204976">
                <a:moveTo>
                  <a:pt x="0" y="0"/>
                </a:moveTo>
                <a:lnTo>
                  <a:pt x="1201963" y="0"/>
                </a:lnTo>
                <a:lnTo>
                  <a:pt x="1201963" y="1204975"/>
                </a:lnTo>
                <a:lnTo>
                  <a:pt x="0" y="120497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29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1430</Words>
  <Application>Microsoft Office PowerPoint</Application>
  <PresentationFormat>Widescreen</PresentationFormat>
  <Paragraphs>143</Paragraphs>
  <Slides>26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UTM Avo</vt:lpstr>
      <vt:lpstr>Times New Roman</vt:lpstr>
      <vt:lpstr>Calibri</vt:lpstr>
      <vt:lpstr>Wingdings</vt:lpstr>
      <vt:lpstr>Cambria Math</vt:lpstr>
      <vt:lpstr>Calibri Light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Vận dụng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10</cp:revision>
  <dcterms:created xsi:type="dcterms:W3CDTF">2023-10-18T06:55:26Z</dcterms:created>
  <dcterms:modified xsi:type="dcterms:W3CDTF">2024-01-10T08:48:48Z</dcterms:modified>
</cp:coreProperties>
</file>