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80" r:id="rId9"/>
    <p:sldId id="273" r:id="rId10"/>
    <p:sldId id="281" r:id="rId11"/>
    <p:sldId id="274" r:id="rId12"/>
    <p:sldId id="282" r:id="rId13"/>
    <p:sldId id="275" r:id="rId14"/>
    <p:sldId id="261" r:id="rId15"/>
    <p:sldId id="263" r:id="rId16"/>
    <p:sldId id="283" r:id="rId17"/>
    <p:sldId id="284" r:id="rId18"/>
    <p:sldId id="285" r:id="rId19"/>
    <p:sldId id="286" r:id="rId20"/>
    <p:sldId id="262" r:id="rId21"/>
    <p:sldId id="264" r:id="rId22"/>
    <p:sldId id="269" r:id="rId23"/>
    <p:sldId id="270" r:id="rId24"/>
  </p:sldIdLst>
  <p:sldSz cx="12192000" cy="6858000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46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4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4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8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4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D777EFC-A2F7-3CBC-528C-1E68C12F9EF5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D6D9063-FDB6-36D5-36E3-189B55D07891}"/>
              </a:ext>
            </a:extLst>
          </p:cNvPr>
          <p:cNvSpPr txBox="1">
            <a:spLocks/>
          </p:cNvSpPr>
          <p:nvPr/>
        </p:nvSpPr>
        <p:spPr>
          <a:xfrm>
            <a:off x="1876118" y="3429000"/>
            <a:ext cx="857836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14.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Khối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lượng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riêng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II)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FD8DB4-F4A6-D94A-4176-A01B69BA48F7}"/>
              </a:ext>
            </a:extLst>
          </p:cNvPr>
          <p:cNvSpPr txBox="1">
            <a:spLocks/>
          </p:cNvSpPr>
          <p:nvPr/>
        </p:nvSpPr>
        <p:spPr>
          <a:xfrm>
            <a:off x="173228" y="1212864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lượng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riêng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áp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suất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06F2694-09D5-0367-FC5A-BF7FB98A2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3BCDD-88A7-04EA-0A03-62DBB1AF9AA4}"/>
              </a:ext>
            </a:extLst>
          </p:cNvPr>
          <p:cNvSpPr txBox="1"/>
          <p:nvPr/>
        </p:nvSpPr>
        <p:spPr>
          <a:xfrm>
            <a:off x="1297651" y="1690477"/>
            <a:ext cx="9596698" cy="1036053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  <a:prstDash val="lgDashDot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0" i="0" dirty="0">
                <a:solidFill>
                  <a:srgbClr val="333333"/>
                </a:solidFill>
                <a:effectLst/>
                <a:latin typeface="UTM Avo" panose="02040603050506020204" pitchFamily="18"/>
              </a:rPr>
              <a:t>Mỗi hòn gạch “hai lỗ” có khối lượng 1,6kg. Hòn gạch có thể tích 1200cm</a:t>
            </a:r>
            <a:r>
              <a:rPr lang="vi-VN" sz="2200" b="0" i="0" baseline="30000" dirty="0">
                <a:solidFill>
                  <a:srgbClr val="333333"/>
                </a:solidFill>
                <a:effectLst/>
                <a:latin typeface="UTM Avo" panose="02040603050506020204" pitchFamily="18"/>
              </a:rPr>
              <a:t>3</a:t>
            </a:r>
            <a:r>
              <a:rPr lang="vi-VN" sz="2200" b="0" i="0" dirty="0">
                <a:solidFill>
                  <a:srgbClr val="333333"/>
                </a:solidFill>
                <a:effectLst/>
                <a:latin typeface="UTM Avo" panose="02040603050506020204" pitchFamily="18"/>
              </a:rPr>
              <a:t>. Mỗi lỗ có thể tích 192cm</a:t>
            </a:r>
            <a:r>
              <a:rPr lang="vi-VN" sz="2200" b="0" i="0" baseline="30000" dirty="0">
                <a:solidFill>
                  <a:srgbClr val="333333"/>
                </a:solidFill>
                <a:effectLst/>
                <a:latin typeface="UTM Avo" panose="02040603050506020204" pitchFamily="18"/>
              </a:rPr>
              <a:t>3</a:t>
            </a:r>
            <a:r>
              <a:rPr lang="vi-VN" sz="2200" b="0" i="0" dirty="0">
                <a:solidFill>
                  <a:srgbClr val="333333"/>
                </a:solidFill>
                <a:effectLst/>
                <a:latin typeface="UTM Avo" panose="02040603050506020204" pitchFamily="18"/>
              </a:rPr>
              <a:t>. Tính trọng lượng riêng của gạch.</a:t>
            </a:r>
            <a:endParaRPr lang="en-US" sz="2200" dirty="0">
              <a:latin typeface="UTM Avo" panose="02040603050506020204" pitchFamily="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03189-D43C-8227-2126-5DFC6A79C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474" y="4502315"/>
            <a:ext cx="2429307" cy="23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E8A1322-70FF-B56B-BB0F-FEAD4F66C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5768" y="2938546"/>
                <a:ext cx="7593617" cy="3615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just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D = 1960,8 kg/m</a:t>
                </a:r>
                <a:r>
                  <a:rPr kumimoji="0" lang="en-US" altLang="en-US" sz="22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3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; d= 19608 N/m</a:t>
                </a:r>
                <a:r>
                  <a:rPr kumimoji="0" lang="en-US" altLang="en-US" sz="22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3</a:t>
                </a:r>
                <a:endParaRPr kumimoji="0" lang="en-US" altLang="en-US" sz="2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Thể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tích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thực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của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hòn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gạch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là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:</a:t>
                </a:r>
                <a:endParaRPr kumimoji="0" lang="en-US" altLang="en-US" sz="2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V</a:t>
                </a:r>
                <a:r>
                  <a:rPr kumimoji="0" lang="en-US" altLang="en-US" sz="2200" b="0" i="0" u="none" strike="noStrike" cap="none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t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 = 1200 – (192 x 2) = 816 cm</a:t>
                </a:r>
                <a:r>
                  <a:rPr kumimoji="0" lang="en-US" altLang="en-US" sz="22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3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 = 0,000816 m</a:t>
                </a:r>
                <a:r>
                  <a:rPr kumimoji="0" lang="en-US" altLang="en-US" sz="22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3</a:t>
                </a:r>
                <a:endParaRPr kumimoji="0" lang="en-US" altLang="en-US" sz="2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Khối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lượng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riêng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của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gạch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:</a:t>
                </a:r>
                <a:endParaRPr kumimoji="0" lang="en-US" altLang="en-US" sz="2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kumimoji="0" lang="en-US" altLang="en-US" sz="2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kumimoji="0" lang="en-US" altLang="en-US" sz="2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altLang="en-US" sz="2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altLang="en-US" sz="22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sSub>
                          <m:sSubPr>
                            <m:ctrlPr>
                              <a:rPr kumimoji="0" lang="en-US" altLang="en-US" sz="2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kumimoji="0" lang="en-US" altLang="en-US" sz="2200" b="0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UTM Avo" panose="02040603050506020204" pitchFamily="18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kumimoji="0" lang="en-US" altLang="en-US" sz="2200" b="0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UTM Avo" panose="02040603050506020204" pitchFamily="18" charset="0"/>
                                <a:cs typeface="Times New Roman" panose="02020603050405020304" pitchFamily="18" charset="0"/>
                              </a:rPr>
                              <m:t>t</m:t>
                            </m:r>
                          </m:sub>
                        </m:sSub>
                      </m:den>
                    </m:f>
                    <m:r>
                      <a:rPr kumimoji="0" lang="en-US" altLang="en-US" sz="2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altLang="en-US" sz="2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altLang="en-US" sz="22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 charset="0"/>
                            <a:cs typeface="Times New Roman" panose="02020603050405020304" pitchFamily="18" charset="0"/>
                          </a:rPr>
                          <m:t>1,6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sz="2200" dirty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cs typeface="Times New Roman" panose="02020603050405020304" pitchFamily="18" charset="0"/>
                          </a:rPr>
                          <m:t>0,000816</m:t>
                        </m:r>
                      </m:den>
                    </m:f>
                    <m:r>
                      <a:rPr kumimoji="0" lang="en-US" altLang="en-US" sz="2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=1950,78 (</m:t>
                    </m:r>
                    <m:r>
                      <m:rPr>
                        <m:nor/>
                      </m:rPr>
                      <a:rPr lang="en-US" alt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Times New Roman" panose="02020603050405020304" pitchFamily="18" charset="0"/>
                      </a:rPr>
                      <m:t>kg</m:t>
                    </m:r>
                    <m:r>
                      <a:rPr lang="en-US" alt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kumimoji="0" lang="en-US" altLang="en-US" sz="22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               </a:t>
                </a:r>
                <a:endParaRPr kumimoji="0" lang="en-US" altLang="en-US" sz="2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  <a:p>
                <a:pPr marL="0" marR="0" lvl="0" indent="0" algn="just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Trọng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lượng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riêng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của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 </a:t>
                </a:r>
                <a:r>
                  <a:rPr kumimoji="0" lang="en-US" altLang="en-US" sz="2200" b="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gạch</a:t>
                </a:r>
                <a:r>
                  <a:rPr kumimoji="0" lang="en-US" altLang="en-US" sz="2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: d = 10 x D = 19607,8 N/m</a:t>
                </a:r>
                <a:r>
                  <a:rPr kumimoji="0" lang="en-US" altLang="en-US" sz="2200" b="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UTM Avo" panose="02040603050506020204" pitchFamily="18"/>
                    <a:cs typeface="Times New Roman" panose="02020603050405020304" pitchFamily="18" charset="0"/>
                  </a:rPr>
                  <a:t>3</a:t>
                </a:r>
                <a:endParaRPr kumimoji="0" lang="en-US" altLang="en-US" sz="2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E8A1322-70FF-B56B-BB0F-FEAD4F66C3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5768" y="2938546"/>
                <a:ext cx="7593617" cy="3615220"/>
              </a:xfrm>
              <a:prstGeom prst="rect">
                <a:avLst/>
              </a:prstGeom>
              <a:blipFill>
                <a:blip r:embed="rId4"/>
                <a:stretch>
                  <a:fillRect l="-1043" b="-28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8">
            <a:extLst>
              <a:ext uri="{FF2B5EF4-FFF2-40B4-BE49-F238E27FC236}">
                <a16:creationId xmlns:a16="http://schemas.microsoft.com/office/drawing/2014/main" id="{525FDF85-BE5B-5CAC-CC93-8A16D294C7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916014">
            <a:off x="322602" y="2824902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FAEF339-2A92-F74E-BB79-7F8150C65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58AEF87-1C74-925B-7464-B021C37054D2}"/>
              </a:ext>
            </a:extLst>
          </p:cNvPr>
          <p:cNvSpPr txBox="1"/>
          <p:nvPr/>
        </p:nvSpPr>
        <p:spPr>
          <a:xfrm>
            <a:off x="1492437" y="2007619"/>
            <a:ext cx="9207123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Line Callout 1 (Border and Accent Bar) 3">
            <a:extLst>
              <a:ext uri="{FF2B5EF4-FFF2-40B4-BE49-F238E27FC236}">
                <a16:creationId xmlns:a16="http://schemas.microsoft.com/office/drawing/2014/main" id="{25761DB2-6553-C666-B38D-CCFE7BE00468}"/>
              </a:ext>
            </a:extLst>
          </p:cNvPr>
          <p:cNvSpPr/>
          <p:nvPr/>
        </p:nvSpPr>
        <p:spPr>
          <a:xfrm>
            <a:off x="518482" y="2713799"/>
            <a:ext cx="3070538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 luận 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18A78B-20DB-5A96-8ABA-D126E29E0433}"/>
              </a:ext>
            </a:extLst>
          </p:cNvPr>
          <p:cNvSpPr/>
          <p:nvPr/>
        </p:nvSpPr>
        <p:spPr>
          <a:xfrm>
            <a:off x="1615762" y="3560257"/>
            <a:ext cx="8785538" cy="14680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21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 1</a:t>
            </a:r>
            <a:endParaRPr lang="en-US" sz="2100" dirty="0">
              <a:solidFill>
                <a:schemeClr val="bg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Thảo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luận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xuất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710904-80AD-D86A-1B78-2FD1DAD697A8}"/>
              </a:ext>
            </a:extLst>
          </p:cNvPr>
          <p:cNvSpPr/>
          <p:nvPr/>
        </p:nvSpPr>
        <p:spPr>
          <a:xfrm>
            <a:off x="1615762" y="5290862"/>
            <a:ext cx="8785538" cy="12421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rtlCol="0" anchor="ctr"/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100" b="1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 2</a:t>
            </a:r>
            <a:endParaRPr lang="en-US" sz="2100" dirty="0">
              <a:solidFill>
                <a:schemeClr val="bg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lưu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cốc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đong</a:t>
            </a:r>
            <a:r>
              <a:rPr lang="en-US" sz="21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80AE2-559D-C1A8-9988-8804B85DEF90}"/>
              </a:ext>
            </a:extLst>
          </p:cNvPr>
          <p:cNvSpPr txBox="1"/>
          <p:nvPr/>
        </p:nvSpPr>
        <p:spPr>
          <a:xfrm>
            <a:off x="943405" y="1469662"/>
            <a:ext cx="10305189" cy="613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en-US" sz="26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XÁC ĐỊNH KHỐI LƯỢNG RIÊNG BẰNG THỰC NGHIỆM</a:t>
            </a:r>
            <a:endParaRPr lang="en-US" sz="26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0">
            <a:extLst>
              <a:ext uri="{FF2B5EF4-FFF2-40B4-BE49-F238E27FC236}">
                <a16:creationId xmlns:a16="http://schemas.microsoft.com/office/drawing/2014/main" id="{AD299832-3A57-FC8B-8E87-86F543EC9B60}"/>
              </a:ext>
            </a:extLst>
          </p:cNvPr>
          <p:cNvSpPr/>
          <p:nvPr/>
        </p:nvSpPr>
        <p:spPr>
          <a:xfrm>
            <a:off x="1033572" y="2420534"/>
            <a:ext cx="1439810" cy="59698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NHÓM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F6DB0-2465-BD7F-5933-7E6B3B3F75AA}"/>
              </a:ext>
            </a:extLst>
          </p:cNvPr>
          <p:cNvSpPr txBox="1"/>
          <p:nvPr/>
        </p:nvSpPr>
        <p:spPr>
          <a:xfrm>
            <a:off x="2850085" y="1827912"/>
            <a:ext cx="8065565" cy="193647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bIns="10800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m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D14747-774E-0D64-C5E6-E87E7F8933F5}"/>
              </a:ext>
            </a:extLst>
          </p:cNvPr>
          <p:cNvSpPr txBox="1"/>
          <p:nvPr/>
        </p:nvSpPr>
        <p:spPr>
          <a:xfrm>
            <a:off x="2865119" y="3950203"/>
            <a:ext cx="8065565" cy="23981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bIns="108000">
            <a:spAutoFit/>
          </a:bodyPr>
          <a:lstStyle>
            <a:defPPr>
              <a:defRPr lang="en-US"/>
            </a:defPPr>
            <a:lvl1pPr marR="0" algn="just">
              <a:lnSpc>
                <a:spcPct val="150000"/>
              </a:lnSpc>
              <a:spcBef>
                <a:spcPts val="0"/>
              </a:spcBef>
              <a:defRPr sz="20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Lưu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ý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khi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đọc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giá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trị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chất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lỏng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trên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cốc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đong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:</a:t>
            </a:r>
            <a:endParaRPr lang="en-US" dirty="0">
              <a:latin typeface="UTM Avo" panose="02040603050506020204" pitchFamily="18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UTM Avo" panose="02040603050506020204" pitchFamily="18"/>
              </a:rPr>
              <a:t>Xác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định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giới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hạn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đo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của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cốc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đong</a:t>
            </a:r>
            <a:r>
              <a:rPr lang="en-US" dirty="0">
                <a:latin typeface="UTM Avo" panose="02040603050506020204" pitchFamily="18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UTM Avo" panose="02040603050506020204" pitchFamily="18"/>
              </a:rPr>
              <a:t>Luôn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đặt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mắt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vuông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góc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với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cốc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đong</a:t>
            </a:r>
            <a:r>
              <a:rPr lang="en-US" dirty="0">
                <a:latin typeface="UTM Avo" panose="02040603050506020204" pitchFamily="18"/>
              </a:rPr>
              <a:t>, </a:t>
            </a:r>
            <a:r>
              <a:rPr lang="en-US" dirty="0" err="1">
                <a:latin typeface="UTM Avo" panose="02040603050506020204" pitchFamily="18"/>
              </a:rPr>
              <a:t>ngang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với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mực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chất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lỏng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và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đọc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giá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trị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thể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tích</a:t>
            </a:r>
            <a:r>
              <a:rPr lang="en-US" dirty="0">
                <a:latin typeface="UTM Avo" panose="02040603050506020204" pitchFamily="18"/>
              </a:rPr>
              <a:t> V </a:t>
            </a:r>
            <a:r>
              <a:rPr lang="en-US" dirty="0" err="1">
                <a:latin typeface="UTM Avo" panose="02040603050506020204" pitchFamily="18"/>
              </a:rPr>
              <a:t>của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chất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lỏng</a:t>
            </a:r>
            <a:r>
              <a:rPr lang="en-US" dirty="0">
                <a:latin typeface="UTM Avo" panose="02040603050506020204" pitchFamily="18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UTM Avo" panose="02040603050506020204" pitchFamily="18"/>
              </a:rPr>
              <a:t>Luôn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đặt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cốc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tại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vị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trí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thăng</a:t>
            </a:r>
            <a:r>
              <a:rPr lang="en-US" dirty="0">
                <a:latin typeface="UTM Avo" panose="02040603050506020204" pitchFamily="18"/>
              </a:rPr>
              <a:t> </a:t>
            </a:r>
            <a:r>
              <a:rPr lang="en-US" dirty="0" err="1">
                <a:latin typeface="UTM Avo" panose="02040603050506020204" pitchFamily="18"/>
              </a:rPr>
              <a:t>bằng</a:t>
            </a:r>
            <a:r>
              <a:rPr lang="en-US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5" name="Rectangle: Rounded Corners 31">
            <a:extLst>
              <a:ext uri="{FF2B5EF4-FFF2-40B4-BE49-F238E27FC236}">
                <a16:creationId xmlns:a16="http://schemas.microsoft.com/office/drawing/2014/main" id="{43B27090-5DD7-0609-FF1D-29566A5823B5}"/>
              </a:ext>
            </a:extLst>
          </p:cNvPr>
          <p:cNvSpPr/>
          <p:nvPr/>
        </p:nvSpPr>
        <p:spPr>
          <a:xfrm>
            <a:off x="1033572" y="4800260"/>
            <a:ext cx="1439809" cy="59698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NHÓM 2</a:t>
            </a:r>
          </a:p>
        </p:txBody>
      </p:sp>
      <p:sp>
        <p:nvSpPr>
          <p:cNvPr id="6" name="Arrow: Right 1">
            <a:extLst>
              <a:ext uri="{FF2B5EF4-FFF2-40B4-BE49-F238E27FC236}">
                <a16:creationId xmlns:a16="http://schemas.microsoft.com/office/drawing/2014/main" id="{ED536B33-CC73-9D6F-DD55-C98C0E9E44EC}"/>
              </a:ext>
            </a:extLst>
          </p:cNvPr>
          <p:cNvSpPr/>
          <p:nvPr/>
        </p:nvSpPr>
        <p:spPr>
          <a:xfrm>
            <a:off x="2487237" y="2572134"/>
            <a:ext cx="362848" cy="290946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  <p:sp>
        <p:nvSpPr>
          <p:cNvPr id="7" name="Arrow: Right 2">
            <a:extLst>
              <a:ext uri="{FF2B5EF4-FFF2-40B4-BE49-F238E27FC236}">
                <a16:creationId xmlns:a16="http://schemas.microsoft.com/office/drawing/2014/main" id="{9721A89C-6B81-CF66-7796-7FA1BF176CAF}"/>
              </a:ext>
            </a:extLst>
          </p:cNvPr>
          <p:cNvSpPr/>
          <p:nvPr/>
        </p:nvSpPr>
        <p:spPr>
          <a:xfrm>
            <a:off x="2488417" y="4954701"/>
            <a:ext cx="362848" cy="290946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681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7">
            <a:extLst>
              <a:ext uri="{FF2B5EF4-FFF2-40B4-BE49-F238E27FC236}">
                <a16:creationId xmlns:a16="http://schemas.microsoft.com/office/drawing/2014/main" id="{54BC7A7B-D59A-D270-FA09-9DC3F72D614D}"/>
              </a:ext>
            </a:extLst>
          </p:cNvPr>
          <p:cNvSpPr/>
          <p:nvPr/>
        </p:nvSpPr>
        <p:spPr>
          <a:xfrm>
            <a:off x="4690054" y="1611631"/>
            <a:ext cx="2811892" cy="5407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THÍ NGHIỆM</a:t>
            </a: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A6BA2C68-14E0-EEED-D6D1-1974F5D11269}"/>
              </a:ext>
            </a:extLst>
          </p:cNvPr>
          <p:cNvSpPr/>
          <p:nvPr/>
        </p:nvSpPr>
        <p:spPr>
          <a:xfrm>
            <a:off x="354330" y="244400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 cụ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661D01-51F4-4DC6-BE5C-6B29688D64DD}"/>
              </a:ext>
            </a:extLst>
          </p:cNvPr>
          <p:cNvSpPr txBox="1"/>
          <p:nvPr/>
        </p:nvSpPr>
        <p:spPr>
          <a:xfrm>
            <a:off x="2978804" y="2444007"/>
            <a:ext cx="3902055" cy="488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cốc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endParaRPr lang="en-US" sz="20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74DD9B8B-9293-B759-B495-C762D4B5330C}"/>
              </a:ext>
            </a:extLst>
          </p:cNvPr>
          <p:cNvSpPr/>
          <p:nvPr/>
        </p:nvSpPr>
        <p:spPr>
          <a:xfrm>
            <a:off x="354330" y="351080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 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B56F95-7703-AD77-BF4A-912F6809E2EA}"/>
                  </a:ext>
                </a:extLst>
              </p:cNvPr>
              <p:cNvSpPr txBox="1"/>
              <p:nvPr/>
            </p:nvSpPr>
            <p:spPr>
              <a:xfrm>
                <a:off x="3089968" y="3465087"/>
                <a:ext cx="7642802" cy="2802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 1: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Dùng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cân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m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cốc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Đổ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cần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vào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cốc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Dùng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cân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tổng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m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cốc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US" sz="200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a:rPr lang="en-US" sz="200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a:rPr lang="en-US" sz="200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B56F95-7703-AD77-BF4A-912F6809E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968" y="3465087"/>
                <a:ext cx="7642802" cy="2802627"/>
              </a:xfrm>
              <a:prstGeom prst="rect">
                <a:avLst/>
              </a:prstGeom>
              <a:blipFill>
                <a:blip r:embed="rId3"/>
                <a:stretch>
                  <a:fillRect l="-663" r="-829" b="-270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4C8537E-E9FD-524A-014F-F41456E13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80" y="4094752"/>
            <a:ext cx="1357508" cy="269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7">
            <a:extLst>
              <a:ext uri="{FF2B5EF4-FFF2-40B4-BE49-F238E27FC236}">
                <a16:creationId xmlns:a16="http://schemas.microsoft.com/office/drawing/2014/main" id="{54BC7A7B-D59A-D270-FA09-9DC3F72D614D}"/>
              </a:ext>
            </a:extLst>
          </p:cNvPr>
          <p:cNvSpPr/>
          <p:nvPr/>
        </p:nvSpPr>
        <p:spPr>
          <a:xfrm>
            <a:off x="4690054" y="1611631"/>
            <a:ext cx="2811892" cy="5407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THÍ NGHIỆM</a:t>
            </a: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A6BA2C68-14E0-EEED-D6D1-1974F5D11269}"/>
              </a:ext>
            </a:extLst>
          </p:cNvPr>
          <p:cNvSpPr/>
          <p:nvPr/>
        </p:nvSpPr>
        <p:spPr>
          <a:xfrm>
            <a:off x="354330" y="244400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 cụ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661D01-51F4-4DC6-BE5C-6B29688D64DD}"/>
              </a:ext>
            </a:extLst>
          </p:cNvPr>
          <p:cNvSpPr txBox="1"/>
          <p:nvPr/>
        </p:nvSpPr>
        <p:spPr>
          <a:xfrm>
            <a:off x="3195974" y="2444007"/>
            <a:ext cx="3902055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lỏng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cốc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endParaRPr lang="en-US" sz="22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74DD9B8B-9293-B759-B495-C762D4B5330C}"/>
              </a:ext>
            </a:extLst>
          </p:cNvPr>
          <p:cNvSpPr/>
          <p:nvPr/>
        </p:nvSpPr>
        <p:spPr>
          <a:xfrm>
            <a:off x="354330" y="351080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 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C8537E-E9FD-524A-014F-F41456E13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13" y="4232923"/>
            <a:ext cx="1323218" cy="26250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933914-4266-F0BD-5EAE-F2950DEDBF6F}"/>
                  </a:ext>
                </a:extLst>
              </p:cNvPr>
              <p:cNvSpPr txBox="1"/>
              <p:nvPr/>
            </p:nvSpPr>
            <p:spPr>
              <a:xfrm>
                <a:off x="3195974" y="3510807"/>
                <a:ext cx="7544688" cy="24854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200" b="1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 2: </a:t>
                </a:r>
                <a:r>
                  <a:rPr lang="vi-VN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 thể tích của lượng chất lỏng: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Đọc giá trị thể tích V của lượng chất lỏng trên cốc đong.</a:t>
                </a:r>
                <a:endParaRPr lang="en-US" sz="22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200" b="1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200" b="1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3: </a:t>
                </a:r>
                <a:r>
                  <a:rPr lang="vi-VN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Tính khối lượng riêng của lượng chất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R="0" algn="just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2 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vi-VN" sz="22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933914-4266-F0BD-5EAE-F2950DEDB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5974" y="3510807"/>
                <a:ext cx="7544688" cy="2485489"/>
              </a:xfrm>
              <a:prstGeom prst="rect">
                <a:avLst/>
              </a:prstGeom>
              <a:blipFill>
                <a:blip r:embed="rId4"/>
                <a:stretch>
                  <a:fillRect l="-840" r="-1008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61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71B470-9B8E-4C76-0272-4D956893EB72}"/>
              </a:ext>
            </a:extLst>
          </p:cNvPr>
          <p:cNvSpPr txBox="1"/>
          <p:nvPr/>
        </p:nvSpPr>
        <p:spPr>
          <a:xfrm>
            <a:off x="1517513" y="1537115"/>
            <a:ext cx="915697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nhật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2C275E-17DE-3B2F-0CD8-D66B5003A093}"/>
              </a:ext>
            </a:extLst>
          </p:cNvPr>
          <p:cNvGrpSpPr/>
          <p:nvPr/>
        </p:nvGrpSpPr>
        <p:grpSpPr>
          <a:xfrm>
            <a:off x="2645934" y="2555250"/>
            <a:ext cx="6405522" cy="3189064"/>
            <a:chOff x="1396631" y="1382935"/>
            <a:chExt cx="6405522" cy="318906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6AEF8C9-11AB-63FA-123D-788BD7C28911}"/>
                </a:ext>
              </a:extLst>
            </p:cNvPr>
            <p:cNvGrpSpPr/>
            <p:nvPr/>
          </p:nvGrpSpPr>
          <p:grpSpPr>
            <a:xfrm>
              <a:off x="1562886" y="1382935"/>
              <a:ext cx="6239267" cy="3189064"/>
              <a:chOff x="1562886" y="1382935"/>
              <a:chExt cx="6239267" cy="3189064"/>
            </a:xfrm>
          </p:grpSpPr>
          <p:sp>
            <p:nvSpPr>
              <p:cNvPr id="6" name="Cloud 5">
                <a:extLst>
                  <a:ext uri="{FF2B5EF4-FFF2-40B4-BE49-F238E27FC236}">
                    <a16:creationId xmlns:a16="http://schemas.microsoft.com/office/drawing/2014/main" id="{03A71866-5220-25F8-9128-05152DD8D764}"/>
                  </a:ext>
                </a:extLst>
              </p:cNvPr>
              <p:cNvSpPr/>
              <p:nvPr/>
            </p:nvSpPr>
            <p:spPr>
              <a:xfrm>
                <a:off x="1562886" y="1382935"/>
                <a:ext cx="6239267" cy="3189064"/>
              </a:xfrm>
              <a:prstGeom prst="cloud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70C75EC-1122-41E6-3F64-08CE4CEFBDAF}"/>
                  </a:ext>
                </a:extLst>
              </p:cNvPr>
              <p:cNvSpPr txBox="1"/>
              <p:nvPr/>
            </p:nvSpPr>
            <p:spPr>
              <a:xfrm>
                <a:off x="2647309" y="2110983"/>
                <a:ext cx="4585225" cy="16194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Hãy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để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đề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xuất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phương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án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chữ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 err="1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nhật</a:t>
                </a:r>
                <a:r>
                  <a:rPr lang="en-US" sz="2300" dirty="0">
                    <a:solidFill>
                      <a:schemeClr val="bg1">
                        <a:lumMod val="10000"/>
                      </a:schemeClr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?</a:t>
                </a:r>
              </a:p>
            </p:txBody>
          </p:sp>
        </p:grpSp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1D6F0FF0-669E-4DB9-9726-F3E570D09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396631" y="1948767"/>
              <a:ext cx="1170146" cy="2057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166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7">
            <a:extLst>
              <a:ext uri="{FF2B5EF4-FFF2-40B4-BE49-F238E27FC236}">
                <a16:creationId xmlns:a16="http://schemas.microsoft.com/office/drawing/2014/main" id="{54BC7A7B-D59A-D270-FA09-9DC3F72D614D}"/>
              </a:ext>
            </a:extLst>
          </p:cNvPr>
          <p:cNvSpPr/>
          <p:nvPr/>
        </p:nvSpPr>
        <p:spPr>
          <a:xfrm>
            <a:off x="4690054" y="1611631"/>
            <a:ext cx="2811892" cy="5407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THÍ NGHIỆM</a:t>
            </a: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A6BA2C68-14E0-EEED-D6D1-1974F5D11269}"/>
              </a:ext>
            </a:extLst>
          </p:cNvPr>
          <p:cNvSpPr/>
          <p:nvPr/>
        </p:nvSpPr>
        <p:spPr>
          <a:xfrm>
            <a:off x="354330" y="2232451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 cụ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74DD9B8B-9293-B759-B495-C762D4B5330C}"/>
              </a:ext>
            </a:extLst>
          </p:cNvPr>
          <p:cNvSpPr/>
          <p:nvPr/>
        </p:nvSpPr>
        <p:spPr>
          <a:xfrm>
            <a:off x="354329" y="313702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 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332966-D50A-DC9E-02E4-8D0F90567D31}"/>
              </a:ext>
            </a:extLst>
          </p:cNvPr>
          <p:cNvSpPr txBox="1"/>
          <p:nvPr/>
        </p:nvSpPr>
        <p:spPr>
          <a:xfrm>
            <a:off x="3280190" y="2237641"/>
            <a:ext cx="4328651" cy="496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nhật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thước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endParaRPr lang="en-US" sz="20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E1344D-BC02-7D1E-73FA-BB00DC8D5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8" y="3879465"/>
            <a:ext cx="1877125" cy="29629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96507A-A2AB-4769-8CD1-4B45284B2175}"/>
                  </a:ext>
                </a:extLst>
              </p:cNvPr>
              <p:cNvSpPr txBox="1"/>
              <p:nvPr/>
            </p:nvSpPr>
            <p:spPr>
              <a:xfrm>
                <a:off x="3102835" y="2896989"/>
                <a:ext cx="7664226" cy="365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1: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m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cân</a:t>
                </a:r>
                <a:r>
                  <a:rPr lang="en-US" sz="2000" dirty="0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000" b="1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2: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Dùng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thước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chiều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dài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a,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chiều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rộng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b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chiều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cao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c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chữ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nhật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 V =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a.b.c.</a:t>
                </a:r>
                <a:endParaRPr lang="en-US" sz="20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3: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hộp</a:t>
                </a:r>
                <a:r>
                  <a:rPr lang="en-US" sz="2000" dirty="0"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i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000" i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V</m:t>
                          </m:r>
                        </m:den>
                      </m:f>
                      <m:r>
                        <m:rPr>
                          <m:nor/>
                        </m:rPr>
                        <a:rPr lang="en-US" sz="2000" i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en-US" sz="2000" i="0" smtClean="0"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96507A-A2AB-4769-8CD1-4B45284B2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835" y="2896989"/>
                <a:ext cx="7664226" cy="3652859"/>
              </a:xfrm>
              <a:prstGeom prst="rect">
                <a:avLst/>
              </a:prstGeom>
              <a:blipFill>
                <a:blip r:embed="rId4"/>
                <a:stretch>
                  <a:fillRect l="-716" r="-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90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5E620C-3E83-4FB2-335F-E381BC08CD1F}"/>
              </a:ext>
            </a:extLst>
          </p:cNvPr>
          <p:cNvSpPr txBox="1"/>
          <p:nvPr/>
        </p:nvSpPr>
        <p:spPr>
          <a:xfrm>
            <a:off x="2290564" y="1481642"/>
            <a:ext cx="7610871" cy="1127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4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kì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D9A2CB12-56CE-8257-F54F-868811F66569}"/>
              </a:ext>
            </a:extLst>
          </p:cNvPr>
          <p:cNvSpPr/>
          <p:nvPr/>
        </p:nvSpPr>
        <p:spPr>
          <a:xfrm>
            <a:off x="1138248" y="2787646"/>
            <a:ext cx="3188243" cy="3223212"/>
          </a:xfrm>
          <a:prstGeom prst="roundRect">
            <a:avLst/>
          </a:prstGeom>
          <a:solidFill>
            <a:srgbClr val="D7E9ED">
              <a:lumMod val="40000"/>
              <a:lumOff val="60000"/>
            </a:srgbClr>
          </a:solidFill>
          <a:ln w="38100" cap="flat" cmpd="sng" algn="ctr">
            <a:solidFill>
              <a:srgbClr val="D7E9ED">
                <a:lumMod val="50000"/>
              </a:srgbClr>
            </a:solidFill>
            <a:prstDash val="dash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Thảo</a:t>
            </a:r>
            <a:r>
              <a:rPr lang="en-US" sz="22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luận</a:t>
            </a:r>
            <a:r>
              <a:rPr lang="en-US" sz="22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nhóm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Thảo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luận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đề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xuất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định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riêng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vật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hình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dạng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bất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kì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759A6-C382-655C-B952-8C86DBAB7E5C}"/>
              </a:ext>
            </a:extLst>
          </p:cNvPr>
          <p:cNvSpPr txBox="1"/>
          <p:nvPr/>
        </p:nvSpPr>
        <p:spPr>
          <a:xfrm>
            <a:off x="4988040" y="2696206"/>
            <a:ext cx="6271452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kì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bỏ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lọt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m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880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7">
            <a:extLst>
              <a:ext uri="{FF2B5EF4-FFF2-40B4-BE49-F238E27FC236}">
                <a16:creationId xmlns:a16="http://schemas.microsoft.com/office/drawing/2014/main" id="{54BC7A7B-D59A-D270-FA09-9DC3F72D614D}"/>
              </a:ext>
            </a:extLst>
          </p:cNvPr>
          <p:cNvSpPr/>
          <p:nvPr/>
        </p:nvSpPr>
        <p:spPr>
          <a:xfrm>
            <a:off x="4690054" y="1611631"/>
            <a:ext cx="2811892" cy="5407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THÍ NGHIỆM</a:t>
            </a:r>
          </a:p>
        </p:txBody>
      </p:sp>
      <p:sp>
        <p:nvSpPr>
          <p:cNvPr id="3" name="Line Callout 1 (Border and Accent Bar) 3">
            <a:extLst>
              <a:ext uri="{FF2B5EF4-FFF2-40B4-BE49-F238E27FC236}">
                <a16:creationId xmlns:a16="http://schemas.microsoft.com/office/drawing/2014/main" id="{A6BA2C68-14E0-EEED-D6D1-1974F5D11269}"/>
              </a:ext>
            </a:extLst>
          </p:cNvPr>
          <p:cNvSpPr/>
          <p:nvPr/>
        </p:nvSpPr>
        <p:spPr>
          <a:xfrm>
            <a:off x="354330" y="2232451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 cụ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74DD9B8B-9293-B759-B495-C762D4B5330C}"/>
              </a:ext>
            </a:extLst>
          </p:cNvPr>
          <p:cNvSpPr/>
          <p:nvPr/>
        </p:nvSpPr>
        <p:spPr>
          <a:xfrm>
            <a:off x="354329" y="3137027"/>
            <a:ext cx="2361585" cy="583945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 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8E8B3-9D73-5A50-42E2-9172DF52DD6F}"/>
              </a:ext>
            </a:extLst>
          </p:cNvPr>
          <p:cNvSpPr txBox="1"/>
          <p:nvPr/>
        </p:nvSpPr>
        <p:spPr>
          <a:xfrm>
            <a:off x="3147067" y="2280125"/>
            <a:ext cx="5100120" cy="488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Viên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đá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(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sỏi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),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cân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ống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đong</a:t>
            </a:r>
            <a:r>
              <a:rPr lang="en-US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nước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965572-D503-F6D1-DFAA-4C860AF3B008}"/>
                  </a:ext>
                </a:extLst>
              </p:cNvPr>
              <p:cNvSpPr txBox="1"/>
              <p:nvPr/>
            </p:nvSpPr>
            <p:spPr>
              <a:xfrm>
                <a:off x="2990234" y="3038744"/>
                <a:ext cx="7536796" cy="3757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1: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Dùng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cân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2: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Đo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vật</a:t>
                </a:r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Đổ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nước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vào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ống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đong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đọc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trị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nước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</a:t>
                </a:r>
                <a:r>
                  <a:rPr lang="en-US" sz="2000" baseline="-25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Nhúng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ngập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vào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nước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ống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đong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đọc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giá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trị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</a:t>
                </a:r>
                <a:r>
                  <a:rPr lang="en-US" sz="2000" baseline="-25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ü"/>
                </a:pP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V = V</a:t>
                </a:r>
                <a:r>
                  <a:rPr lang="en-US" sz="2000" baseline="-25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V</a:t>
                </a:r>
                <a:r>
                  <a:rPr lang="en-US" sz="2000" baseline="-25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</a:t>
                </a:r>
                <a:r>
                  <a:rPr lang="en-US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3: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</a:t>
                </a:r>
                <a:r>
                  <a:rPr lang="en-US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i="0" smtClean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 i="0" smtClean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V</m:t>
                        </m:r>
                      </m:den>
                    </m:f>
                    <m:r>
                      <m:rPr>
                        <m:nor/>
                      </m:rPr>
                      <a:rPr lang="en-US" sz="200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i="0" smtClean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000" i="0" smtClean="0">
                                <a:effectLst/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2000" i="0" smtClean="0">
                                <a:effectLst/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i="0" smtClean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000" i="0" smtClean="0">
                                <a:effectLst/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2000" i="0" smtClean="0">
                                <a:effectLst/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m:rPr>
                        <m:nor/>
                      </m:rPr>
                      <a:rPr lang="en-US" sz="200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965572-D503-F6D1-DFAA-4C860AF3B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234" y="3038744"/>
                <a:ext cx="7536796" cy="3757760"/>
              </a:xfrm>
              <a:prstGeom prst="rect">
                <a:avLst/>
              </a:prstGeom>
              <a:blipFill>
                <a:blip r:embed="rId3"/>
                <a:stretch>
                  <a:fillRect l="-728" r="-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9F17484-D877-2DC9-B285-6B308D8D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900" y="2416936"/>
            <a:ext cx="1344574" cy="356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7">
                <a:extLst>
                  <a:ext uri="{FF2B5EF4-FFF2-40B4-BE49-F238E27FC236}">
                    <a16:creationId xmlns:a16="http://schemas.microsoft.com/office/drawing/2014/main" id="{6462E363-CE40-142A-0FD4-83CCEDB7EC04}"/>
                  </a:ext>
                </a:extLst>
              </p:cNvPr>
              <p:cNvSpPr/>
              <p:nvPr/>
            </p:nvSpPr>
            <p:spPr>
              <a:xfrm>
                <a:off x="1315113" y="2144801"/>
                <a:ext cx="9561774" cy="3623310"/>
              </a:xfrm>
              <a:prstGeom prst="roundRect">
                <a:avLst>
                  <a:gd name="adj" fmla="val 10128"/>
                </a:avLst>
              </a:prstGeom>
              <a:solidFill>
                <a:srgbClr val="F9E9F2"/>
              </a:solidFill>
              <a:ln w="57150">
                <a:solidFill>
                  <a:srgbClr val="E283B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432000" bIns="396000" rtlCol="0" anchor="ctr"/>
              <a:lstStyle/>
              <a:p>
                <a:pPr marL="342900" indent="-3429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Khối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riêng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của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một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chất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là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khối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của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một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đơn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vị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thể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tích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đó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.</a:t>
                </a:r>
              </a:p>
              <a:p>
                <a:pPr>
                  <a:lnSpc>
                    <a:spcPct val="130000"/>
                  </a:lnSpc>
                  <a:spcBef>
                    <a:spcPts val="500"/>
                  </a:spcBef>
                </a:pP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                                 Khối lượng riêng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Kh</m:t>
                        </m:r>
                        <m:r>
                          <m:rPr>
                            <m:nor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ố</m:t>
                        </m:r>
                        <m:r>
                          <m:rPr>
                            <m:nor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ượ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ng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Th</m:t>
                        </m:r>
                        <m:r>
                          <m:rPr>
                            <m:nor/>
                          </m:rPr>
                          <a:rPr lang="en-US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ể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í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ch</m:t>
                        </m:r>
                      </m:den>
                    </m:f>
                  </m:oMath>
                </a14:m>
                <a:endParaRPr lang="en-US" sz="22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endParaRPr>
              </a:p>
              <a:p>
                <a:pPr marL="342900" indent="-3429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Một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số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đơn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vị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đo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khối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riêng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thường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dùng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là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kg/m</a:t>
                </a:r>
                <a:r>
                  <a:rPr lang="en-US" sz="22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3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; g/ml.</a:t>
                </a:r>
              </a:p>
              <a:p>
                <a:pPr marL="342900" indent="-3429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</a:pP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Để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xác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định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được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khối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riêng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bằng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thực</a:t>
                </a:r>
                <a:r>
                  <a:rPr kumimoji="0" lang="en-US" sz="220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kumimoji="0" lang="en-US" sz="220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nghiệm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,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cần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xác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định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được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khối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và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thể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tích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tương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ứng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với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khối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lượng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ấy</a:t>
                </a:r>
                <a:r>
                  <a:rPr lang="en-US" sz="2200" kern="0" dirty="0">
                    <a:solidFill>
                      <a:schemeClr val="tx1"/>
                    </a:solidFill>
                    <a:latin typeface="UTM Avo" panose="02040603050506020204" pitchFamily="18" charset="0"/>
                    <a:sym typeface="Arial"/>
                  </a:rPr>
                  <a:t>.</a:t>
                </a:r>
                <a:endParaRPr kumimoji="0" lang="en-US" sz="220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sym typeface="Arial"/>
                </a:endParaRPr>
              </a:p>
            </p:txBody>
          </p:sp>
        </mc:Choice>
        <mc:Fallback xmlns="">
          <p:sp>
            <p:nvSpPr>
              <p:cNvPr id="2" name="Rectangle: Rounded Corners 7">
                <a:extLst>
                  <a:ext uri="{FF2B5EF4-FFF2-40B4-BE49-F238E27FC236}">
                    <a16:creationId xmlns:a16="http://schemas.microsoft.com/office/drawing/2014/main" id="{6462E363-CE40-142A-0FD4-83CCEDB7E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113" y="2144801"/>
                <a:ext cx="9561774" cy="3623310"/>
              </a:xfrm>
              <a:prstGeom prst="roundRect">
                <a:avLst>
                  <a:gd name="adj" fmla="val 10128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rgbClr val="E283B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85DE69B-7398-705E-0977-981150207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739" y="1276550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5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8419674-14F8-8F71-28C6-CCC55C36F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C47A7A-FD92-720E-A98A-40A42577F8E4}"/>
              </a:ext>
            </a:extLst>
          </p:cNvPr>
          <p:cNvSpPr txBox="1"/>
          <p:nvPr/>
        </p:nvSpPr>
        <p:spPr>
          <a:xfrm>
            <a:off x="2091198" y="1719915"/>
            <a:ext cx="8009604" cy="1036053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nhôm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hộp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10 cm,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rộng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3 cm,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5 cm.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142961-D86C-A2E5-8996-501BCB2E6C27}"/>
              </a:ext>
            </a:extLst>
          </p:cNvPr>
          <p:cNvSpPr/>
          <p:nvPr/>
        </p:nvSpPr>
        <p:spPr>
          <a:xfrm>
            <a:off x="2205990" y="2990604"/>
            <a:ext cx="7780020" cy="33405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nhôm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 =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a.b.c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= 10.3.5 = 150 cm</a:t>
            </a:r>
            <a:r>
              <a:rPr lang="en-US" sz="2200" baseline="300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2200" dirty="0">
              <a:solidFill>
                <a:schemeClr val="bg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14.1, ta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nhôm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2700 kg/m</a:t>
            </a:r>
            <a:r>
              <a:rPr lang="en-US" sz="2200" baseline="300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= 2,7 g/cm</a:t>
            </a:r>
            <a:r>
              <a:rPr lang="en-US" sz="2200" baseline="300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2200" dirty="0">
              <a:solidFill>
                <a:schemeClr val="bg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nhôm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marR="0" algn="ctr">
              <a:lnSpc>
                <a:spcPct val="15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 = D.V = 2,7.150 = 405 g.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F563A25-791E-432E-4024-CA3CE3608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916014">
            <a:off x="1270536" y="2736501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C99A4ACC-7867-C0BD-614E-C76A34DAD475}"/>
              </a:ext>
            </a:extLst>
          </p:cNvPr>
          <p:cNvSpPr/>
          <p:nvPr/>
        </p:nvSpPr>
        <p:spPr>
          <a:xfrm>
            <a:off x="1117495" y="1708248"/>
            <a:ext cx="9957009" cy="2119886"/>
          </a:xfrm>
          <a:prstGeom prst="roundRect">
            <a:avLst/>
          </a:prstGeom>
          <a:solidFill>
            <a:srgbClr val="D7E9ED">
              <a:lumMod val="40000"/>
              <a:lumOff val="60000"/>
            </a:srgbClr>
          </a:solidFill>
          <a:ln w="38100" cap="flat" cmpd="sng" algn="ctr">
            <a:solidFill>
              <a:srgbClr val="D7E9ED">
                <a:lumMod val="50000"/>
              </a:srgbClr>
            </a:solidFill>
            <a:prstDash val="dash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2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nhóm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học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sinh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tiến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hành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định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riêng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viên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bi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giống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nhau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tiến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hành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thí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nghiệm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với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viên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bi.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đề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nghị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tổng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tổng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tích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10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viên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bi.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làm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nào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kết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quả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chính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?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Vì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sao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82DD3D-341D-F719-C949-8E1DFFE32ABF}"/>
              </a:ext>
            </a:extLst>
          </p:cNvPr>
          <p:cNvSpPr txBox="1"/>
          <p:nvPr/>
        </p:nvSpPr>
        <p:spPr>
          <a:xfrm>
            <a:off x="2594797" y="4210431"/>
            <a:ext cx="7151213" cy="20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bi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giống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bi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thí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nghiệm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hơn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sai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0">
            <a:extLst>
              <a:ext uri="{FF2B5EF4-FFF2-40B4-BE49-F238E27FC236}">
                <a16:creationId xmlns:a16="http://schemas.microsoft.com/office/drawing/2014/main" id="{1CA2A975-DFC8-DB1E-6B0A-C3A4D8A89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746010" y="773979"/>
            <a:ext cx="1437068" cy="105265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1E992AE-A864-B1B0-A135-7F427F7D3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5425614"/>
            <a:ext cx="1263362" cy="62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5C171271-F27A-7295-A4BF-E02F8025E1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916014">
            <a:off x="1303316" y="4253550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8">
            <a:extLst>
              <a:ext uri="{FF2B5EF4-FFF2-40B4-BE49-F238E27FC236}">
                <a16:creationId xmlns:a16="http://schemas.microsoft.com/office/drawing/2014/main" id="{B16907F9-FC31-60E8-3071-7C44E181C263}"/>
              </a:ext>
            </a:extLst>
          </p:cNvPr>
          <p:cNvSpPr/>
          <p:nvPr/>
        </p:nvSpPr>
        <p:spPr>
          <a:xfrm>
            <a:off x="2575213" y="1771649"/>
            <a:ext cx="7041573" cy="9959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3.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Ước tính khối lượng không khí ở trong lớp học của em khi đóng kín cửa.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070A4C9-0B95-82B6-C23F-1C6876E90DB3}"/>
              </a:ext>
            </a:extLst>
          </p:cNvPr>
          <p:cNvSpPr/>
          <p:nvPr/>
        </p:nvSpPr>
        <p:spPr>
          <a:xfrm>
            <a:off x="899793" y="3017520"/>
            <a:ext cx="3077603" cy="3221502"/>
          </a:xfrm>
          <a:prstGeom prst="roundRect">
            <a:avLst>
              <a:gd name="adj" fmla="val 760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Tra Bảng 14.1 </a:t>
            </a: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(SGK – tr74) để biết được khối lượng riêng của không khí khô: 1,23 kg/m</a:t>
            </a:r>
            <a:r>
              <a:rPr lang="vi-VN" sz="2200" baseline="300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3</a:t>
            </a:r>
            <a:r>
              <a:rPr lang="vi-VN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A771C8-3263-E37B-0C90-6D48926B7F2B}"/>
              </a:ext>
            </a:extLst>
          </p:cNvPr>
          <p:cNvSpPr/>
          <p:nvPr/>
        </p:nvSpPr>
        <p:spPr>
          <a:xfrm>
            <a:off x="4352365" y="3017520"/>
            <a:ext cx="4229250" cy="3221502"/>
          </a:xfrm>
          <a:prstGeom prst="roundRect">
            <a:avLst>
              <a:gd name="adj" fmla="val 760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Đo chiều dài a, chiều rộng b và chiều cao c của lớp học, ta xác định được thể tích của không khí trong phòng khi đóng kín cửa V = a.b.c.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72C94E-108B-D1B4-980D-26A004445A07}"/>
              </a:ext>
            </a:extLst>
          </p:cNvPr>
          <p:cNvSpPr/>
          <p:nvPr/>
        </p:nvSpPr>
        <p:spPr>
          <a:xfrm>
            <a:off x="8934893" y="3017520"/>
            <a:ext cx="1912425" cy="3221502"/>
          </a:xfrm>
          <a:prstGeom prst="roundRect">
            <a:avLst>
              <a:gd name="adj" fmla="val 760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Khối lượng của không khí ước tính là: m = D.V.</a:t>
            </a:r>
          </a:p>
        </p:txBody>
      </p:sp>
    </p:spTree>
    <p:extLst>
      <p:ext uri="{BB962C8B-B14F-4D97-AF65-F5344CB8AC3E}">
        <p14:creationId xmlns:p14="http://schemas.microsoft.com/office/powerpoint/2010/main" val="163439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4A3A47-9621-9FFB-273B-321804FD9133}"/>
                  </a:ext>
                </a:extLst>
              </p:cNvPr>
              <p:cNvSpPr txBox="1"/>
              <p:nvPr/>
            </p:nvSpPr>
            <p:spPr>
              <a:xfrm>
                <a:off x="1200063" y="2694561"/>
                <a:ext cx="10190756" cy="4026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Phương án xác định khối lượng riêng của một chiếc chìa khóa.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- Dùng cân xác định khối lượng m của chiếc chìa khóa.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- Đo thể tích của chiếc chìa khóa: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+ Đổ nước vào ống đong, đọc giá trị thể tích nước V</a:t>
                </a:r>
                <a:r>
                  <a:rPr lang="vi-VN" sz="2000" b="0" i="0" baseline="-250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1</a:t>
                </a: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+ Nhúng ngập chiếc chìa khóa vào nước trong ống đong, đọc giá trị thể tích V</a:t>
                </a:r>
                <a:r>
                  <a:rPr lang="vi-VN" sz="2000" b="0" i="0" baseline="-250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2</a:t>
                </a: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+ Tính thể tích chiếc chìa khóa: V = V</a:t>
                </a:r>
                <a:r>
                  <a:rPr lang="vi-VN" sz="2000" b="0" i="0" baseline="-250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2</a:t>
                </a: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 – V</a:t>
                </a:r>
                <a:r>
                  <a:rPr lang="vi-VN" sz="2000" b="0" i="0" baseline="-250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1</a:t>
                </a: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vi-VN" sz="2000" b="0" i="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</a:rPr>
                  <a:t>- Tính khối lượng riêng của chiếc chìa khóa: 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latin typeface="UTM Avo" panose="02040603050506020204" pitchFamily="18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2 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000" b="0" i="0" smtClean="0">
                                <a:latin typeface="UTM Avo" panose="02040603050506020204" pitchFamily="18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vi-VN" sz="20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vi-VN" sz="2000" b="0" i="0" dirty="0">
                  <a:solidFill>
                    <a:srgbClr val="000000"/>
                  </a:solidFill>
                  <a:effectLst/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4A3A47-9621-9FFB-273B-321804FD9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63" y="2694561"/>
                <a:ext cx="10190756" cy="4026102"/>
              </a:xfrm>
              <a:prstGeom prst="rect">
                <a:avLst/>
              </a:prstGeom>
              <a:blipFill>
                <a:blip r:embed="rId3"/>
                <a:stretch>
                  <a:fillRect l="-658" r="-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5B50B082-F1EA-04B5-991E-6CCAC3871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4" y="4752370"/>
            <a:ext cx="2312410" cy="231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BEC8E1E4-E61E-4DB9-E60F-E5D89941F4D6}"/>
              </a:ext>
            </a:extLst>
          </p:cNvPr>
          <p:cNvSpPr/>
          <p:nvPr/>
        </p:nvSpPr>
        <p:spPr>
          <a:xfrm>
            <a:off x="1305399" y="1718968"/>
            <a:ext cx="9581201" cy="802435"/>
          </a:xfrm>
          <a:prstGeom prst="roundRect">
            <a:avLst/>
          </a:prstGeom>
          <a:solidFill>
            <a:srgbClr val="D7E9ED">
              <a:lumMod val="40000"/>
              <a:lumOff val="60000"/>
            </a:srgbClr>
          </a:solidFill>
          <a:ln w="38100" cap="flat" cmpd="sng" algn="ctr">
            <a:solidFill>
              <a:srgbClr val="D7E9ED">
                <a:lumMod val="50000"/>
              </a:srgbClr>
            </a:solidFill>
            <a:prstDash val="dash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4.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Đề xuất phương án xác định khối lượng riêng của một chiếc chìa khoá.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35686400-FEEA-478D-8D15-5A4EC1BD5B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916014">
            <a:off x="417104" y="2660302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6212D5-880B-3F91-9FD1-531CD45239BF}"/>
              </a:ext>
            </a:extLst>
          </p:cNvPr>
          <p:cNvGrpSpPr/>
          <p:nvPr/>
        </p:nvGrpSpPr>
        <p:grpSpPr>
          <a:xfrm>
            <a:off x="2168894" y="3632078"/>
            <a:ext cx="1756611" cy="2413536"/>
            <a:chOff x="800100" y="2174507"/>
            <a:chExt cx="1756611" cy="24135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24A6919D-B589-6362-5B92-039329391D7C}"/>
                </a:ext>
              </a:extLst>
            </p:cNvPr>
            <p:cNvSpPr/>
            <p:nvPr/>
          </p:nvSpPr>
          <p:spPr>
            <a:xfrm>
              <a:off x="800100" y="2494547"/>
              <a:ext cx="1756611" cy="2093496"/>
            </a:xfrm>
            <a:prstGeom prst="roundRect">
              <a:avLst>
                <a:gd name="adj" fmla="val 8448"/>
              </a:avLst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1,6 kg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69F1956-E5F4-6DB7-B4C3-7A8D1BD30F9C}"/>
                </a:ext>
              </a:extLst>
            </p:cNvPr>
            <p:cNvSpPr/>
            <p:nvPr/>
          </p:nvSpPr>
          <p:spPr>
            <a:xfrm>
              <a:off x="1358365" y="2174507"/>
              <a:ext cx="640080" cy="640080"/>
            </a:xfrm>
            <a:prstGeom prst="ellipse">
              <a:avLst/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217E216-96D2-78CA-45B1-F91C634EB4B1}"/>
              </a:ext>
            </a:extLst>
          </p:cNvPr>
          <p:cNvGrpSpPr/>
          <p:nvPr/>
        </p:nvGrpSpPr>
        <p:grpSpPr>
          <a:xfrm>
            <a:off x="4267202" y="3632078"/>
            <a:ext cx="1756611" cy="2413536"/>
            <a:chOff x="800100" y="2174507"/>
            <a:chExt cx="1756611" cy="24135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" name="Rectangle: Rounded Corners 12">
              <a:extLst>
                <a:ext uri="{FF2B5EF4-FFF2-40B4-BE49-F238E27FC236}">
                  <a16:creationId xmlns:a16="http://schemas.microsoft.com/office/drawing/2014/main" id="{C786D9A3-CC6D-CF17-3008-4B588893EEE3}"/>
                </a:ext>
              </a:extLst>
            </p:cNvPr>
            <p:cNvSpPr/>
            <p:nvPr/>
          </p:nvSpPr>
          <p:spPr>
            <a:xfrm>
              <a:off x="800100" y="2494547"/>
              <a:ext cx="1756611" cy="2093496"/>
            </a:xfrm>
            <a:prstGeom prst="roundRect">
              <a:avLst>
                <a:gd name="adj" fmla="val 8448"/>
              </a:avLst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Times New Roman" panose="02020603050405020304" pitchFamily="18" charset="0"/>
                </a:rPr>
                <a:t>16 kg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D2ABE88-75F6-F1B7-2512-EDE87D74ED39}"/>
                </a:ext>
              </a:extLst>
            </p:cNvPr>
            <p:cNvSpPr/>
            <p:nvPr/>
          </p:nvSpPr>
          <p:spPr>
            <a:xfrm>
              <a:off x="1358365" y="2174507"/>
              <a:ext cx="640080" cy="640080"/>
            </a:xfrm>
            <a:prstGeom prst="ellipse">
              <a:avLst/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</a:rPr>
                <a:t>B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45F11DF-C05B-7F95-714B-5FF76AFD97D5}"/>
              </a:ext>
            </a:extLst>
          </p:cNvPr>
          <p:cNvGrpSpPr/>
          <p:nvPr/>
        </p:nvGrpSpPr>
        <p:grpSpPr>
          <a:xfrm>
            <a:off x="6365509" y="3632078"/>
            <a:ext cx="1756611" cy="2413536"/>
            <a:chOff x="800100" y="2174507"/>
            <a:chExt cx="1756611" cy="24135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" name="Rectangle: Rounded Corners 15">
              <a:extLst>
                <a:ext uri="{FF2B5EF4-FFF2-40B4-BE49-F238E27FC236}">
                  <a16:creationId xmlns:a16="http://schemas.microsoft.com/office/drawing/2014/main" id="{1535B316-BF37-46CE-F208-78B35E078DDE}"/>
                </a:ext>
              </a:extLst>
            </p:cNvPr>
            <p:cNvSpPr/>
            <p:nvPr/>
          </p:nvSpPr>
          <p:spPr>
            <a:xfrm>
              <a:off x="800100" y="2494547"/>
              <a:ext cx="1756611" cy="2093496"/>
            </a:xfrm>
            <a:prstGeom prst="roundRect">
              <a:avLst>
                <a:gd name="adj" fmla="val 8448"/>
              </a:avLst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Times New Roman" panose="02020603050405020304" pitchFamily="18" charset="0"/>
                </a:rPr>
                <a:t>0,16 kg</a:t>
              </a:r>
              <a:endParaRPr lang="en-US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FACBF97-1117-D94E-5B58-137D2836A373}"/>
                </a:ext>
              </a:extLst>
            </p:cNvPr>
            <p:cNvSpPr/>
            <p:nvPr/>
          </p:nvSpPr>
          <p:spPr>
            <a:xfrm>
              <a:off x="1358365" y="2174507"/>
              <a:ext cx="640080" cy="640080"/>
            </a:xfrm>
            <a:prstGeom prst="ellipse">
              <a:avLst/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</a:rPr>
                <a:t>C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68F324-F907-DD42-B399-9A64E4C370AA}"/>
              </a:ext>
            </a:extLst>
          </p:cNvPr>
          <p:cNvGrpSpPr/>
          <p:nvPr/>
        </p:nvGrpSpPr>
        <p:grpSpPr>
          <a:xfrm>
            <a:off x="8463815" y="3632078"/>
            <a:ext cx="1756611" cy="2413536"/>
            <a:chOff x="800100" y="2174507"/>
            <a:chExt cx="1756611" cy="241353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" name="Rectangle: Rounded Corners 18">
              <a:extLst>
                <a:ext uri="{FF2B5EF4-FFF2-40B4-BE49-F238E27FC236}">
                  <a16:creationId xmlns:a16="http://schemas.microsoft.com/office/drawing/2014/main" id="{EF061C93-EA27-3676-B93F-B08C7BEAEAA1}"/>
                </a:ext>
              </a:extLst>
            </p:cNvPr>
            <p:cNvSpPr/>
            <p:nvPr/>
          </p:nvSpPr>
          <p:spPr>
            <a:xfrm>
              <a:off x="800100" y="2494547"/>
              <a:ext cx="1756611" cy="2093496"/>
            </a:xfrm>
            <a:prstGeom prst="roundRect">
              <a:avLst>
                <a:gd name="adj" fmla="val 8448"/>
              </a:avLst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Times New Roman" panose="02020603050405020304" pitchFamily="18" charset="0"/>
                </a:rPr>
                <a:t>16 kg</a:t>
              </a:r>
              <a:endParaRPr lang="en-US" sz="24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227FDEF-B74B-89C9-1BFE-85B6F91A5E43}"/>
                </a:ext>
              </a:extLst>
            </p:cNvPr>
            <p:cNvSpPr/>
            <p:nvPr/>
          </p:nvSpPr>
          <p:spPr>
            <a:xfrm>
              <a:off x="1358365" y="2174507"/>
              <a:ext cx="640080" cy="640080"/>
            </a:xfrm>
            <a:prstGeom prst="ellipse">
              <a:avLst/>
            </a:prstGeom>
            <a:grpFill/>
            <a:ln>
              <a:solidFill>
                <a:schemeClr val="accent3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1"/>
                  </a:solidFill>
                  <a:latin typeface="UTM Avo" panose="02040603050506020204" pitchFamily="18"/>
                </a:rPr>
                <a:t>D</a:t>
              </a:r>
            </a:p>
          </p:txBody>
        </p:sp>
      </p:grpSp>
      <p:pic>
        <p:nvPicPr>
          <p:cNvPr id="15" name="Picture 3">
            <a:extLst>
              <a:ext uri="{FF2B5EF4-FFF2-40B4-BE49-F238E27FC236}">
                <a16:creationId xmlns:a16="http://schemas.microsoft.com/office/drawing/2014/main" id="{3F26C34F-F625-A870-9943-52C55DB263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90801" y="5453790"/>
            <a:ext cx="912796" cy="848318"/>
          </a:xfrm>
          <a:prstGeom prst="rect">
            <a:avLst/>
          </a:prstGeom>
        </p:spPr>
      </p:pic>
      <p:sp>
        <p:nvSpPr>
          <p:cNvPr id="16" name="Rectangle: Rounded Corners 8">
            <a:extLst>
              <a:ext uri="{FF2B5EF4-FFF2-40B4-BE49-F238E27FC236}">
                <a16:creationId xmlns:a16="http://schemas.microsoft.com/office/drawing/2014/main" id="{828761A3-D2C1-7299-B550-96624A18688E}"/>
              </a:ext>
            </a:extLst>
          </p:cNvPr>
          <p:cNvSpPr/>
          <p:nvPr/>
        </p:nvSpPr>
        <p:spPr>
          <a:xfrm>
            <a:off x="1691466" y="1703951"/>
            <a:ext cx="8809067" cy="16573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Khối lượng riêng của dầu ăn vào khoảng 800 kg/m</a:t>
            </a:r>
            <a:r>
              <a:rPr lang="en-US" sz="2400" baseline="30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Do đó, 2 lít dầu ăn sẽ có khối lượng khoảng.</a:t>
            </a:r>
          </a:p>
        </p:txBody>
      </p:sp>
    </p:spTree>
    <p:extLst>
      <p:ext uri="{BB962C8B-B14F-4D97-AF65-F5344CB8AC3E}">
        <p14:creationId xmlns:p14="http://schemas.microsoft.com/office/powerpoint/2010/main" val="199634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2A584D3-C16F-3762-2DD3-30F60FD99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1812D4D3-A142-CE89-DDBE-30D3468EA988}"/>
              </a:ext>
            </a:extLst>
          </p:cNvPr>
          <p:cNvSpPr/>
          <p:nvPr/>
        </p:nvSpPr>
        <p:spPr>
          <a:xfrm rot="1717181">
            <a:off x="1392015" y="1725449"/>
            <a:ext cx="543769" cy="966141"/>
          </a:xfrm>
          <a:custGeom>
            <a:avLst/>
            <a:gdLst/>
            <a:ahLst/>
            <a:cxnLst/>
            <a:rect l="l" t="t" r="r" b="b"/>
            <a:pathLst>
              <a:path w="1062145" h="1998897">
                <a:moveTo>
                  <a:pt x="0" y="0"/>
                </a:moveTo>
                <a:lnTo>
                  <a:pt x="1062144" y="0"/>
                </a:lnTo>
                <a:lnTo>
                  <a:pt x="1062144" y="1998897"/>
                </a:lnTo>
                <a:lnTo>
                  <a:pt x="0" y="19988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35A32CBB-FBBA-4C32-E93E-94B249A62805}"/>
              </a:ext>
            </a:extLst>
          </p:cNvPr>
          <p:cNvSpPr/>
          <p:nvPr/>
        </p:nvSpPr>
        <p:spPr>
          <a:xfrm>
            <a:off x="10165842" y="1367159"/>
            <a:ext cx="662299" cy="592212"/>
          </a:xfrm>
          <a:custGeom>
            <a:avLst/>
            <a:gdLst/>
            <a:ahLst/>
            <a:cxnLst/>
            <a:rect l="l" t="t" r="r" b="b"/>
            <a:pathLst>
              <a:path w="1257097" h="1123531">
                <a:moveTo>
                  <a:pt x="0" y="0"/>
                </a:moveTo>
                <a:lnTo>
                  <a:pt x="1257097" y="0"/>
                </a:lnTo>
                <a:lnTo>
                  <a:pt x="1257097" y="1123531"/>
                </a:lnTo>
                <a:lnTo>
                  <a:pt x="0" y="1123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89FE094-D41A-3C96-CEAD-4567B3DABD28}"/>
              </a:ext>
            </a:extLst>
          </p:cNvPr>
          <p:cNvSpPr/>
          <p:nvPr/>
        </p:nvSpPr>
        <p:spPr>
          <a:xfrm>
            <a:off x="1901067" y="2323028"/>
            <a:ext cx="6423648" cy="3269312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F5F3F7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CE5AC2-A402-CB3D-E9CD-25B75D7C02A0}"/>
              </a:ext>
            </a:extLst>
          </p:cNvPr>
          <p:cNvSpPr txBox="1"/>
          <p:nvPr/>
        </p:nvSpPr>
        <p:spPr>
          <a:xfrm>
            <a:off x="2133953" y="2334126"/>
            <a:ext cx="4627289" cy="3073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187" indent="-232187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Ôn lại kiến thức đã học.</a:t>
            </a:r>
          </a:p>
          <a:p>
            <a:pPr marL="232187" indent="-232187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 thành </a:t>
            </a:r>
            <a:r>
              <a:rPr lang="en-VN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tập trong sách bài tập.</a:t>
            </a:r>
            <a:endParaRPr lang="vi-VN" sz="22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32187" indent="-232187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và tìm hiểu trước nội dung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15.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lỏng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nhúng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2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938ED6-9EF6-8E04-6797-10915F7B593A}"/>
              </a:ext>
            </a:extLst>
          </p:cNvPr>
          <p:cNvGrpSpPr/>
          <p:nvPr/>
        </p:nvGrpSpPr>
        <p:grpSpPr>
          <a:xfrm>
            <a:off x="6942533" y="2334126"/>
            <a:ext cx="3344467" cy="3156715"/>
            <a:chOff x="11246548" y="2101875"/>
            <a:chExt cx="6348073" cy="598883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4389B80-4979-DD7D-F502-C45545332455}"/>
                </a:ext>
              </a:extLst>
            </p:cNvPr>
            <p:cNvSpPr/>
            <p:nvPr/>
          </p:nvSpPr>
          <p:spPr>
            <a:xfrm>
              <a:off x="11246548" y="2101875"/>
              <a:ext cx="6348073" cy="59888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9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AE03C8-5BB1-FEBB-129A-9B1E6AD1EF07}"/>
                </a:ext>
              </a:extLst>
            </p:cNvPr>
            <p:cNvSpPr txBox="1"/>
            <p:nvPr/>
          </p:nvSpPr>
          <p:spPr>
            <a:xfrm>
              <a:off x="11971266" y="3702158"/>
              <a:ext cx="4898635" cy="2172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38" b="1" dirty="0">
                  <a:latin typeface="UTM Avo" panose="02040603050506020204" pitchFamily="18"/>
                  <a:cs typeface="Arial" panose="020B0604020202020204" pitchFamily="34" charset="0"/>
                </a:rPr>
                <a:t>HƯỚNG DẪN VỀ NHÀ</a:t>
              </a:r>
            </a:p>
          </p:txBody>
        </p:sp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36325B9F-1F6E-B806-48B9-F9400F43F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2305052" y="2166299"/>
              <a:ext cx="4508695" cy="1073889"/>
            </a:xfrm>
            <a:prstGeom prst="rect">
              <a:avLst/>
            </a:prstGeom>
          </p:spPr>
        </p:pic>
      </p:grpSp>
      <p:pic>
        <p:nvPicPr>
          <p:cNvPr id="10" name="Picture 7">
            <a:extLst>
              <a:ext uri="{FF2B5EF4-FFF2-40B4-BE49-F238E27FC236}">
                <a16:creationId xmlns:a16="http://schemas.microsoft.com/office/drawing/2014/main" id="{6E29834E-FDF4-9939-7771-58764D8128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810454" y="4516924"/>
            <a:ext cx="3570119" cy="1871132"/>
          </a:xfrm>
          <a:prstGeom prst="rect">
            <a:avLst/>
          </a:prstGeom>
        </p:spPr>
      </p:pic>
      <p:sp>
        <p:nvSpPr>
          <p:cNvPr id="11" name="Freeform 12">
            <a:extLst>
              <a:ext uri="{FF2B5EF4-FFF2-40B4-BE49-F238E27FC236}">
                <a16:creationId xmlns:a16="http://schemas.microsoft.com/office/drawing/2014/main" id="{2825AD1D-FBB8-6AFB-144B-CF4B5224C27F}"/>
              </a:ext>
            </a:extLst>
          </p:cNvPr>
          <p:cNvSpPr/>
          <p:nvPr/>
        </p:nvSpPr>
        <p:spPr>
          <a:xfrm rot="-1180547">
            <a:off x="1584443" y="5265174"/>
            <a:ext cx="633251" cy="635142"/>
          </a:xfrm>
          <a:custGeom>
            <a:avLst/>
            <a:gdLst/>
            <a:ahLst/>
            <a:cxnLst/>
            <a:rect l="l" t="t" r="r" b="b"/>
            <a:pathLst>
              <a:path w="1201963" h="1204976">
                <a:moveTo>
                  <a:pt x="0" y="0"/>
                </a:moveTo>
                <a:lnTo>
                  <a:pt x="1201963" y="0"/>
                </a:lnTo>
                <a:lnTo>
                  <a:pt x="1201963" y="1204975"/>
                </a:lnTo>
                <a:lnTo>
                  <a:pt x="0" y="12049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1329</Words>
  <Application>Microsoft Office PowerPoint</Application>
  <PresentationFormat>Widescreen</PresentationFormat>
  <Paragraphs>116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UTM Avo</vt:lpstr>
      <vt:lpstr>Calibri</vt:lpstr>
      <vt:lpstr>Wingdings</vt:lpstr>
      <vt:lpstr>Cambria Math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8</cp:revision>
  <dcterms:created xsi:type="dcterms:W3CDTF">2023-10-18T06:55:26Z</dcterms:created>
  <dcterms:modified xsi:type="dcterms:W3CDTF">2024-01-10T08:52:17Z</dcterms:modified>
</cp:coreProperties>
</file>