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4"/>
  </p:notesMasterIdLst>
  <p:sldIdLst>
    <p:sldId id="256" r:id="rId3"/>
    <p:sldId id="257" r:id="rId4"/>
    <p:sldId id="259" r:id="rId5"/>
    <p:sldId id="273" r:id="rId6"/>
    <p:sldId id="274" r:id="rId7"/>
    <p:sldId id="275" r:id="rId8"/>
    <p:sldId id="263" r:id="rId9"/>
    <p:sldId id="265" r:id="rId10"/>
    <p:sldId id="277" r:id="rId11"/>
    <p:sldId id="278" r:id="rId12"/>
    <p:sldId id="280" r:id="rId13"/>
    <p:sldId id="281" r:id="rId14"/>
    <p:sldId id="282" r:id="rId15"/>
    <p:sldId id="283" r:id="rId16"/>
    <p:sldId id="284" r:id="rId17"/>
    <p:sldId id="285" r:id="rId18"/>
    <p:sldId id="266" r:id="rId19"/>
    <p:sldId id="268" r:id="rId20"/>
    <p:sldId id="269" r:id="rId21"/>
    <p:sldId id="271" r:id="rId22"/>
    <p:sldId id="272" r:id="rId23"/>
  </p:sldIdLst>
  <p:sldSz cx="12192000" cy="6858000"/>
  <p:notesSz cx="6858000" cy="9144000"/>
  <p:embeddedFontLst>
    <p:embeddedFont>
      <p:font typeface="Cambria Math" panose="02040503050406030204" pitchFamily="18" charset="0"/>
      <p:regular r:id="rId25"/>
    </p:embeddedFont>
    <p:embeddedFont>
      <p:font typeface="UTM Avo" panose="02040603050506020204" pitchFamily="18"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g+TKISDTokyxyqbwrhPLkfeGhRr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AF7"/>
    <a:srgbClr val="4C52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94643"/>
  </p:normalViewPr>
  <p:slideViewPr>
    <p:cSldViewPr snapToGrid="0" showGuides="1">
      <p:cViewPr varScale="1">
        <p:scale>
          <a:sx n="104" d="100"/>
          <a:sy n="104" d="100"/>
        </p:scale>
        <p:origin x="678" y="1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5" Type="http://customschemas.google.com/relationships/presentationmetadata" Target="metadata"/><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11-28T09:32:41.516" idx="1">
    <p:pos x="10" y="10"/>
    <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C1HAPo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8167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360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4454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9493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6253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129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5437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3891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3308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153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5036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0"/>
          <p:cNvSpPr>
            <a:spLocks noGrp="1"/>
          </p:cNvSpPr>
          <p:nvPr>
            <p:ph type="pic" idx="2"/>
          </p:nvPr>
        </p:nvSpPr>
        <p:spPr>
          <a:xfrm>
            <a:off x="5183188" y="987425"/>
            <a:ext cx="6172200" cy="4873625"/>
          </a:xfrm>
          <a:prstGeom prst="rect">
            <a:avLst/>
          </a:prstGeom>
          <a:noFill/>
          <a:ln>
            <a:noFill/>
          </a:ln>
        </p:spPr>
      </p:sp>
      <p:sp>
        <p:nvSpPr>
          <p:cNvPr id="143" name="Google Shape;143;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hyperlink" Target="https://hoc10.vn/doc-sach/toan-8-tap-1/1/417/8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8-tap-1/1/417/8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8-tap-1/1/417/8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5.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FFFFFF"/>
                </a:solidFill>
                <a:latin typeface="UTM Avo" panose="02040603050506020204" pitchFamily="18"/>
                <a:sym typeface="Arial"/>
              </a:rPr>
              <a:t>TOÁN 8</a:t>
            </a:r>
            <a:endParaRPr>
              <a:latin typeface="UTM Avo" panose="02040603050506020204" pitchFamily="18"/>
            </a:endParaRPr>
          </a:p>
        </p:txBody>
      </p:sp>
      <p:sp>
        <p:nvSpPr>
          <p:cNvPr id="164" name="Google Shape;164;p1"/>
          <p:cNvSpPr/>
          <p:nvPr/>
        </p:nvSpPr>
        <p:spPr>
          <a:xfrm>
            <a:off x="10698870" y="646331"/>
            <a:ext cx="99097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a:sym typeface="Arial"/>
              </a:rPr>
              <a:t>Tập</a:t>
            </a:r>
            <a:r>
              <a:rPr lang="en-US" sz="2400" b="0" i="0" u="none" strike="noStrike" cap="none" dirty="0">
                <a:solidFill>
                  <a:srgbClr val="FFFFFF"/>
                </a:solidFill>
                <a:latin typeface="UTM Avo" panose="02040603050506020204" pitchFamily="18"/>
                <a:sym typeface="Arial"/>
              </a:rPr>
              <a:t> 1</a:t>
            </a:r>
            <a:endParaRPr sz="2400" b="0" i="0" u="none" strike="noStrike" cap="none" dirty="0">
              <a:solidFill>
                <a:srgbClr val="FFFFFF"/>
              </a:solidFill>
              <a:latin typeface="UTM Avo" panose="02040603050506020204" pitchFamily="18"/>
              <a:sym typeface="Arial"/>
            </a:endParaRPr>
          </a:p>
        </p:txBody>
      </p:sp>
      <p:sp>
        <p:nvSpPr>
          <p:cNvPr id="2" name="Google Shape;165;p1">
            <a:extLst>
              <a:ext uri="{FF2B5EF4-FFF2-40B4-BE49-F238E27FC236}">
                <a16:creationId xmlns:a16="http://schemas.microsoft.com/office/drawing/2014/main" id="{8A0CD749-A87B-8214-F4DD-71D7E0889DBB}"/>
              </a:ext>
            </a:extLst>
          </p:cNvPr>
          <p:cNvSpPr txBox="1"/>
          <p:nvPr/>
        </p:nvSpPr>
        <p:spPr>
          <a:xfrm>
            <a:off x="952062" y="2376398"/>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5200" b="1" i="0" u="none" strike="noStrike" cap="none" dirty="0" err="1">
                <a:solidFill>
                  <a:srgbClr val="002060"/>
                </a:solidFill>
                <a:latin typeface="UTM Avo" panose="02040603050506020204" pitchFamily="18"/>
                <a:sym typeface="Arial"/>
              </a:rPr>
              <a:t>Chương</a:t>
            </a:r>
            <a:r>
              <a:rPr lang="en-US" sz="5200" b="1" i="0" u="none" strike="noStrike" cap="none" dirty="0">
                <a:solidFill>
                  <a:srgbClr val="002060"/>
                </a:solidFill>
                <a:latin typeface="UTM Avo" panose="02040603050506020204" pitchFamily="18"/>
                <a:sym typeface="Arial"/>
              </a:rPr>
              <a:t> IV</a:t>
            </a:r>
            <a:endParaRPr sz="5200" b="1" i="0" u="none" strike="noStrike" cap="none" dirty="0">
              <a:solidFill>
                <a:srgbClr val="002060"/>
              </a:solidFill>
              <a:latin typeface="UTM Avo" panose="02040603050506020204" pitchFamily="18"/>
              <a:sym typeface="Arial"/>
            </a:endParaRPr>
          </a:p>
          <a:p>
            <a:pPr marL="0" marR="0" lvl="0" indent="0" algn="ctr" rtl="0">
              <a:lnSpc>
                <a:spcPct val="150000"/>
              </a:lnSpc>
              <a:spcBef>
                <a:spcPts val="0"/>
              </a:spcBef>
              <a:spcAft>
                <a:spcPts val="0"/>
              </a:spcAft>
              <a:buClr>
                <a:srgbClr val="000000"/>
              </a:buClr>
              <a:buSzPts val="4400"/>
              <a:buFont typeface="Calibri"/>
              <a:buNone/>
            </a:pPr>
            <a:r>
              <a:rPr lang="en-US" sz="5200" b="1" i="0" u="none" strike="noStrike" cap="none" dirty="0" err="1">
                <a:solidFill>
                  <a:srgbClr val="FF0000"/>
                </a:solidFill>
                <a:latin typeface="UTM Avo" panose="02040603050506020204" pitchFamily="18"/>
                <a:sym typeface="Arial"/>
              </a:rPr>
              <a:t>Bài</a:t>
            </a:r>
            <a:r>
              <a:rPr lang="en-US" sz="5200" b="1" i="0" u="none" strike="noStrike" cap="none" dirty="0">
                <a:solidFill>
                  <a:srgbClr val="FF0000"/>
                </a:solidFill>
                <a:latin typeface="UTM Avo" panose="02040603050506020204" pitchFamily="18"/>
                <a:sym typeface="Arial"/>
              </a:rPr>
              <a:t> </a:t>
            </a:r>
            <a:r>
              <a:rPr lang="en-US" sz="5200" b="1" dirty="0" err="1">
                <a:solidFill>
                  <a:srgbClr val="FF0000"/>
                </a:solidFill>
                <a:latin typeface="UTM Avo" panose="02040603050506020204" pitchFamily="18"/>
              </a:rPr>
              <a:t>tập</a:t>
            </a:r>
            <a:r>
              <a:rPr lang="en-US" sz="5200" b="1" dirty="0">
                <a:solidFill>
                  <a:srgbClr val="FF0000"/>
                </a:solidFill>
                <a:latin typeface="UTM Avo" panose="02040603050506020204" pitchFamily="18"/>
              </a:rPr>
              <a:t> </a:t>
            </a:r>
            <a:r>
              <a:rPr lang="en-US" sz="5200" b="1" dirty="0" err="1">
                <a:solidFill>
                  <a:srgbClr val="FF0000"/>
                </a:solidFill>
                <a:latin typeface="UTM Avo" panose="02040603050506020204" pitchFamily="18"/>
              </a:rPr>
              <a:t>cuối</a:t>
            </a:r>
            <a:r>
              <a:rPr lang="en-US" sz="5200" b="1" dirty="0">
                <a:solidFill>
                  <a:srgbClr val="FF0000"/>
                </a:solidFill>
                <a:latin typeface="UTM Avo" panose="02040603050506020204" pitchFamily="18"/>
              </a:rPr>
              <a:t> </a:t>
            </a:r>
            <a:r>
              <a:rPr lang="en-US" sz="5200" b="1" dirty="0" err="1">
                <a:solidFill>
                  <a:srgbClr val="FF0000"/>
                </a:solidFill>
                <a:latin typeface="UTM Avo" panose="02040603050506020204" pitchFamily="18"/>
              </a:rPr>
              <a:t>chương</a:t>
            </a:r>
            <a:r>
              <a:rPr lang="en-US" sz="5200" b="1" dirty="0">
                <a:solidFill>
                  <a:srgbClr val="FF0000"/>
                </a:solidFill>
                <a:latin typeface="UTM Avo" panose="02040603050506020204" pitchFamily="18"/>
              </a:rPr>
              <a:t> IV</a:t>
            </a:r>
            <a:endParaRPr dirty="0">
              <a:latin typeface="UTM Avo" panose="02040603050506020204" pitchFamily="1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DA9E7BD8-CE72-5A67-87CA-70E3CEB90550}"/>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020008C8-5E12-A259-6CDC-360BCCBAA6B0}"/>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BBE10257-1E00-CEBD-2CE4-D5E1CF74C2D9}"/>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grpSp>
        <p:nvGrpSpPr>
          <p:cNvPr id="15" name="Group 4">
            <a:extLst>
              <a:ext uri="{FF2B5EF4-FFF2-40B4-BE49-F238E27FC236}">
                <a16:creationId xmlns:a16="http://schemas.microsoft.com/office/drawing/2014/main" id="{20B1D744-F852-F7E2-26D7-CA82D09988B9}"/>
              </a:ext>
            </a:extLst>
          </p:cNvPr>
          <p:cNvGrpSpPr/>
          <p:nvPr/>
        </p:nvGrpSpPr>
        <p:grpSpPr>
          <a:xfrm>
            <a:off x="508794" y="2394523"/>
            <a:ext cx="11125200" cy="4427898"/>
            <a:chOff x="0" y="0"/>
            <a:chExt cx="6038063" cy="6076340"/>
          </a:xfrm>
        </p:grpSpPr>
        <p:sp>
          <p:nvSpPr>
            <p:cNvPr id="16" name="Freeform 5">
              <a:extLst>
                <a:ext uri="{FF2B5EF4-FFF2-40B4-BE49-F238E27FC236}">
                  <a16:creationId xmlns:a16="http://schemas.microsoft.com/office/drawing/2014/main" id="{2CA6C436-7795-2448-C53B-D555C4BBBED5}"/>
                </a:ext>
              </a:extLst>
            </p:cNvPr>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17" name="Freeform 6">
              <a:extLst>
                <a:ext uri="{FF2B5EF4-FFF2-40B4-BE49-F238E27FC236}">
                  <a16:creationId xmlns:a16="http://schemas.microsoft.com/office/drawing/2014/main" id="{8C4E06E3-79E7-B0AC-9EA4-2641D3FD3B54}"/>
                </a:ext>
              </a:extLst>
            </p:cNvPr>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18" name="Group 17">
            <a:extLst>
              <a:ext uri="{FF2B5EF4-FFF2-40B4-BE49-F238E27FC236}">
                <a16:creationId xmlns:a16="http://schemas.microsoft.com/office/drawing/2014/main" id="{CE68040A-6895-0B99-3B69-E8E4FB394FF3}"/>
              </a:ext>
            </a:extLst>
          </p:cNvPr>
          <p:cNvGrpSpPr/>
          <p:nvPr/>
        </p:nvGrpSpPr>
        <p:grpSpPr>
          <a:xfrm>
            <a:off x="3582236" y="1596346"/>
            <a:ext cx="5027527" cy="711733"/>
            <a:chOff x="6019800" y="377206"/>
            <a:chExt cx="9206251" cy="1108694"/>
          </a:xfrm>
        </p:grpSpPr>
        <p:grpSp>
          <p:nvGrpSpPr>
            <p:cNvPr id="19" name="Group 4">
              <a:extLst>
                <a:ext uri="{FF2B5EF4-FFF2-40B4-BE49-F238E27FC236}">
                  <a16:creationId xmlns:a16="http://schemas.microsoft.com/office/drawing/2014/main" id="{D6D56F02-B98D-1A01-6078-1C760013E72F}"/>
                </a:ext>
              </a:extLst>
            </p:cNvPr>
            <p:cNvGrpSpPr/>
            <p:nvPr/>
          </p:nvGrpSpPr>
          <p:grpSpPr>
            <a:xfrm>
              <a:off x="6019800" y="377206"/>
              <a:ext cx="9113229" cy="1108694"/>
              <a:chOff x="0" y="0"/>
              <a:chExt cx="8836922" cy="6076340"/>
            </a:xfrm>
          </p:grpSpPr>
          <p:sp>
            <p:nvSpPr>
              <p:cNvPr id="21" name="Freeform 5">
                <a:extLst>
                  <a:ext uri="{FF2B5EF4-FFF2-40B4-BE49-F238E27FC236}">
                    <a16:creationId xmlns:a16="http://schemas.microsoft.com/office/drawing/2014/main" id="{C422E187-93F9-5A1C-CB81-E28A75D4D7DC}"/>
                  </a:ext>
                </a:extLst>
              </p:cNvPr>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22" name="Freeform 6">
                <a:extLst>
                  <a:ext uri="{FF2B5EF4-FFF2-40B4-BE49-F238E27FC236}">
                    <a16:creationId xmlns:a16="http://schemas.microsoft.com/office/drawing/2014/main" id="{3F73C706-A725-3530-CE4E-49941D216FCA}"/>
                  </a:ext>
                </a:extLst>
              </p:cNvPr>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20" name="TextBox 19">
              <a:extLst>
                <a:ext uri="{FF2B5EF4-FFF2-40B4-BE49-F238E27FC236}">
                  <a16:creationId xmlns:a16="http://schemas.microsoft.com/office/drawing/2014/main" id="{47FDEBAD-5600-0A0F-3259-27F59B63BA48}"/>
                </a:ext>
              </a:extLst>
            </p:cNvPr>
            <p:cNvSpPr txBox="1"/>
            <p:nvPr/>
          </p:nvSpPr>
          <p:spPr>
            <a:xfrm>
              <a:off x="6466228" y="560085"/>
              <a:ext cx="8759823" cy="692498"/>
            </a:xfrm>
            <a:prstGeom prst="rect">
              <a:avLst/>
            </a:prstGeom>
            <a:noFill/>
          </p:spPr>
          <p:txBody>
            <a:bodyPr wrap="square" rtlCol="0">
              <a:spAutoFit/>
            </a:bodyPr>
            <a:lstStyle/>
            <a:p>
              <a:pPr algn="ctr">
                <a:defRPr/>
              </a:pPr>
              <a:r>
                <a:rPr lang="en-US" sz="2400" b="1" kern="0" dirty="0">
                  <a:solidFill>
                    <a:prstClr val="black"/>
                  </a:solidFill>
                  <a:latin typeface="UTM Avo" panose="02040603050506020204" pitchFamily="18"/>
                  <a:cs typeface="Arial" panose="020B0604020202020204" pitchFamily="34" charset="0"/>
                  <a:sym typeface="Arial"/>
                </a:rPr>
                <a:t>BÀI TẬP TRẮC NGHIỆM</a:t>
              </a:r>
            </a:p>
          </p:txBody>
        </p:sp>
      </p:grpSp>
      <p:pic>
        <p:nvPicPr>
          <p:cNvPr id="23" name="Picture 6">
            <a:extLst>
              <a:ext uri="{FF2B5EF4-FFF2-40B4-BE49-F238E27FC236}">
                <a16:creationId xmlns:a16="http://schemas.microsoft.com/office/drawing/2014/main" id="{CF861747-435A-0B68-099A-FEA630C869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48419" y="4897918"/>
            <a:ext cx="2210009" cy="1880517"/>
          </a:xfrm>
          <a:prstGeom prst="rect">
            <a:avLst/>
          </a:prstGeom>
        </p:spPr>
      </p:pic>
      <p:sp>
        <p:nvSpPr>
          <p:cNvPr id="24" name="Rectangle 23">
            <a:extLst>
              <a:ext uri="{FF2B5EF4-FFF2-40B4-BE49-F238E27FC236}">
                <a16:creationId xmlns:a16="http://schemas.microsoft.com/office/drawing/2014/main" id="{E02CF168-E9C0-7989-412B-E479A4951374}"/>
              </a:ext>
            </a:extLst>
          </p:cNvPr>
          <p:cNvSpPr/>
          <p:nvPr/>
        </p:nvSpPr>
        <p:spPr>
          <a:xfrm>
            <a:off x="904912" y="2335173"/>
            <a:ext cx="10382176" cy="711733"/>
          </a:xfrm>
          <a:prstGeom prst="rect">
            <a:avLst/>
          </a:prstGeom>
        </p:spPr>
        <p:txBody>
          <a:bodyPr wrap="square">
            <a:spAutoFit/>
          </a:bodyPr>
          <a:lstStyle/>
          <a:p>
            <a:pPr lvl="0" algn="just" eaLnBrk="0" fontAlgn="base" hangingPunct="0">
              <a:lnSpc>
                <a:spcPct val="200000"/>
              </a:lnSpc>
              <a:spcBef>
                <a:spcPct val="0"/>
              </a:spcBef>
              <a:spcAft>
                <a:spcPct val="0"/>
              </a:spcAft>
            </a:pPr>
            <a:r>
              <a:rPr lang="en-US" altLang="en-US" sz="2400" b="1" dirty="0" err="1">
                <a:solidFill>
                  <a:srgbClr val="000000"/>
                </a:solidFill>
                <a:latin typeface="UTM Avo" panose="02040603050506020204" pitchFamily="18"/>
                <a:cs typeface="Arial" panose="020B0604020202020204" pitchFamily="34" charset="0"/>
              </a:rPr>
              <a:t>Câu</a:t>
            </a:r>
            <a:r>
              <a:rPr lang="en-US" altLang="en-US" sz="2400" b="1" dirty="0">
                <a:solidFill>
                  <a:srgbClr val="000000"/>
                </a:solidFill>
                <a:latin typeface="UTM Avo" panose="02040603050506020204" pitchFamily="18"/>
                <a:cs typeface="Arial" panose="020B0604020202020204" pitchFamily="34" charset="0"/>
              </a:rPr>
              <a:t> 1: </a:t>
            </a:r>
            <a:r>
              <a:rPr lang="nl-NL" sz="2400" dirty="0" err="1">
                <a:latin typeface="UTM Avo" panose="02040603050506020204" pitchFamily="18"/>
                <a:ea typeface="Calibri" panose="020F0502020204030204" pitchFamily="34" charset="0"/>
                <a:cs typeface="Arial" panose="020B0604020202020204" pitchFamily="34" charset="0"/>
              </a:rPr>
              <a:t>Trung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đoạn</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của</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hình</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chóp</a:t>
            </a:r>
            <a:r>
              <a:rPr lang="nl-NL" sz="2400" dirty="0">
                <a:latin typeface="UTM Avo" panose="02040603050506020204" pitchFamily="18"/>
                <a:ea typeface="Calibri" panose="020F0502020204030204" pitchFamily="34" charset="0"/>
                <a:cs typeface="Arial" panose="020B0604020202020204" pitchFamily="34" charset="0"/>
              </a:rPr>
              <a:t> tam </a:t>
            </a:r>
            <a:r>
              <a:rPr lang="nl-NL" sz="2400" dirty="0" err="1">
                <a:latin typeface="UTM Avo" panose="02040603050506020204" pitchFamily="18"/>
                <a:ea typeface="Calibri" panose="020F0502020204030204" pitchFamily="34" charset="0"/>
                <a:cs typeface="Arial" panose="020B0604020202020204" pitchFamily="34" charset="0"/>
              </a:rPr>
              <a:t>giác</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đều</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trong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hình</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vẽ</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là</a:t>
            </a:r>
            <a:endParaRPr lang="en-US" altLang="en-US" sz="2400" dirty="0">
              <a:solidFill>
                <a:prstClr val="black"/>
              </a:solidFill>
              <a:latin typeface="UTM Avo" panose="02040603050506020204" pitchFamily="18"/>
              <a:cs typeface="Arial" panose="020B0604020202020204" pitchFamily="34" charset="0"/>
            </a:endParaRPr>
          </a:p>
        </p:txBody>
      </p:sp>
      <p:sp>
        <p:nvSpPr>
          <p:cNvPr id="25" name="Oval 24">
            <a:extLst>
              <a:ext uri="{FF2B5EF4-FFF2-40B4-BE49-F238E27FC236}">
                <a16:creationId xmlns:a16="http://schemas.microsoft.com/office/drawing/2014/main" id="{961E24DF-16AB-A042-CC62-1F7D1DB0FA2B}"/>
              </a:ext>
            </a:extLst>
          </p:cNvPr>
          <p:cNvSpPr/>
          <p:nvPr/>
        </p:nvSpPr>
        <p:spPr>
          <a:xfrm>
            <a:off x="1170890" y="5200823"/>
            <a:ext cx="580440" cy="5648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UTM Avo" panose="02040603050506020204" pitchFamily="18"/>
            </a:endParaRPr>
          </a:p>
        </p:txBody>
      </p:sp>
      <p:sp>
        <p:nvSpPr>
          <p:cNvPr id="26" name="Rectangle 25">
            <a:extLst>
              <a:ext uri="{FF2B5EF4-FFF2-40B4-BE49-F238E27FC236}">
                <a16:creationId xmlns:a16="http://schemas.microsoft.com/office/drawing/2014/main" id="{E4EBDD84-3AB9-C381-775B-6D4EDFD6E6E4}"/>
              </a:ext>
            </a:extLst>
          </p:cNvPr>
          <p:cNvSpPr/>
          <p:nvPr/>
        </p:nvSpPr>
        <p:spPr>
          <a:xfrm>
            <a:off x="1287955" y="3074000"/>
            <a:ext cx="2219799" cy="3614836"/>
          </a:xfrm>
          <a:prstGeom prst="rect">
            <a:avLst/>
          </a:prstGeom>
        </p:spPr>
        <p:txBody>
          <a:bodyPr wrap="square">
            <a:spAutoFit/>
          </a:bodyPr>
          <a:lstStyle/>
          <a:p>
            <a:pPr algn="just">
              <a:lnSpc>
                <a:spcPct val="250000"/>
              </a:lnSpc>
            </a:pPr>
            <a:r>
              <a:rPr lang="en-US" sz="2400" dirty="0">
                <a:solidFill>
                  <a:srgbClr val="000000"/>
                </a:solidFill>
                <a:latin typeface="UTM Avo" panose="02040603050506020204" pitchFamily="18"/>
                <a:cs typeface="Arial" panose="020B0604020202020204" pitchFamily="34" charset="0"/>
              </a:rPr>
              <a:t>A. SB</a:t>
            </a:r>
          </a:p>
          <a:p>
            <a:pPr algn="just">
              <a:lnSpc>
                <a:spcPct val="250000"/>
              </a:lnSpc>
            </a:pPr>
            <a:r>
              <a:rPr lang="en-US" sz="2400" dirty="0">
                <a:solidFill>
                  <a:srgbClr val="000000"/>
                </a:solidFill>
                <a:latin typeface="UTM Avo" panose="02040603050506020204" pitchFamily="18"/>
                <a:cs typeface="Arial" panose="020B0604020202020204" pitchFamily="34" charset="0"/>
              </a:rPr>
              <a:t>B. SH</a:t>
            </a:r>
          </a:p>
          <a:p>
            <a:pPr algn="just">
              <a:lnSpc>
                <a:spcPct val="250000"/>
              </a:lnSpc>
            </a:pPr>
            <a:r>
              <a:rPr lang="en-US" sz="2400" dirty="0">
                <a:solidFill>
                  <a:srgbClr val="000000"/>
                </a:solidFill>
                <a:latin typeface="UTM Avo" panose="02040603050506020204" pitchFamily="18"/>
                <a:cs typeface="Arial" panose="020B0604020202020204" pitchFamily="34" charset="0"/>
              </a:rPr>
              <a:t>C. SI</a:t>
            </a:r>
          </a:p>
          <a:p>
            <a:pPr algn="just">
              <a:lnSpc>
                <a:spcPct val="250000"/>
              </a:lnSpc>
            </a:pPr>
            <a:r>
              <a:rPr lang="en-US" sz="2400" dirty="0">
                <a:solidFill>
                  <a:srgbClr val="000000"/>
                </a:solidFill>
                <a:latin typeface="UTM Avo" panose="02040603050506020204" pitchFamily="18"/>
                <a:cs typeface="Arial" panose="020B0604020202020204" pitchFamily="34" charset="0"/>
              </a:rPr>
              <a:t>D. HI</a:t>
            </a:r>
          </a:p>
        </p:txBody>
      </p:sp>
      <p:pic>
        <p:nvPicPr>
          <p:cNvPr id="27" name="Hình ảnh 3" descr="Ảnh có chứa hàng, hình tam giác&#10;&#10;Mô tả được tạo tự động">
            <a:extLst>
              <a:ext uri="{FF2B5EF4-FFF2-40B4-BE49-F238E27FC236}">
                <a16:creationId xmlns:a16="http://schemas.microsoft.com/office/drawing/2014/main" id="{841B0E58-709E-E23F-A240-A3797DF1DBF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6635" y="2987556"/>
            <a:ext cx="3900799" cy="367309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grpSp>
        <p:nvGrpSpPr>
          <p:cNvPr id="15" name="Group 4">
            <a:extLst>
              <a:ext uri="{FF2B5EF4-FFF2-40B4-BE49-F238E27FC236}">
                <a16:creationId xmlns:a16="http://schemas.microsoft.com/office/drawing/2014/main" id="{20B1D744-F852-F7E2-26D7-CA82D09988B9}"/>
              </a:ext>
            </a:extLst>
          </p:cNvPr>
          <p:cNvGrpSpPr/>
          <p:nvPr/>
        </p:nvGrpSpPr>
        <p:grpSpPr>
          <a:xfrm>
            <a:off x="508794" y="2394523"/>
            <a:ext cx="11125200" cy="4427898"/>
            <a:chOff x="0" y="0"/>
            <a:chExt cx="6038063" cy="6076340"/>
          </a:xfrm>
        </p:grpSpPr>
        <p:sp>
          <p:nvSpPr>
            <p:cNvPr id="16" name="Freeform 5">
              <a:extLst>
                <a:ext uri="{FF2B5EF4-FFF2-40B4-BE49-F238E27FC236}">
                  <a16:creationId xmlns:a16="http://schemas.microsoft.com/office/drawing/2014/main" id="{2CA6C436-7795-2448-C53B-D555C4BBBED5}"/>
                </a:ext>
              </a:extLst>
            </p:cNvPr>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17" name="Freeform 6">
              <a:extLst>
                <a:ext uri="{FF2B5EF4-FFF2-40B4-BE49-F238E27FC236}">
                  <a16:creationId xmlns:a16="http://schemas.microsoft.com/office/drawing/2014/main" id="{8C4E06E3-79E7-B0AC-9EA4-2641D3FD3B54}"/>
                </a:ext>
              </a:extLst>
            </p:cNvPr>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18" name="Group 17">
            <a:extLst>
              <a:ext uri="{FF2B5EF4-FFF2-40B4-BE49-F238E27FC236}">
                <a16:creationId xmlns:a16="http://schemas.microsoft.com/office/drawing/2014/main" id="{CE68040A-6895-0B99-3B69-E8E4FB394FF3}"/>
              </a:ext>
            </a:extLst>
          </p:cNvPr>
          <p:cNvGrpSpPr/>
          <p:nvPr/>
        </p:nvGrpSpPr>
        <p:grpSpPr>
          <a:xfrm>
            <a:off x="3582236" y="1596346"/>
            <a:ext cx="5027527" cy="711733"/>
            <a:chOff x="6019800" y="377206"/>
            <a:chExt cx="9206251" cy="1108694"/>
          </a:xfrm>
        </p:grpSpPr>
        <p:grpSp>
          <p:nvGrpSpPr>
            <p:cNvPr id="19" name="Group 4">
              <a:extLst>
                <a:ext uri="{FF2B5EF4-FFF2-40B4-BE49-F238E27FC236}">
                  <a16:creationId xmlns:a16="http://schemas.microsoft.com/office/drawing/2014/main" id="{D6D56F02-B98D-1A01-6078-1C760013E72F}"/>
                </a:ext>
              </a:extLst>
            </p:cNvPr>
            <p:cNvGrpSpPr/>
            <p:nvPr/>
          </p:nvGrpSpPr>
          <p:grpSpPr>
            <a:xfrm>
              <a:off x="6019800" y="377206"/>
              <a:ext cx="9113229" cy="1108694"/>
              <a:chOff x="0" y="0"/>
              <a:chExt cx="8836922" cy="6076340"/>
            </a:xfrm>
          </p:grpSpPr>
          <p:sp>
            <p:nvSpPr>
              <p:cNvPr id="21" name="Freeform 5">
                <a:extLst>
                  <a:ext uri="{FF2B5EF4-FFF2-40B4-BE49-F238E27FC236}">
                    <a16:creationId xmlns:a16="http://schemas.microsoft.com/office/drawing/2014/main" id="{C422E187-93F9-5A1C-CB81-E28A75D4D7DC}"/>
                  </a:ext>
                </a:extLst>
              </p:cNvPr>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22" name="Freeform 6">
                <a:extLst>
                  <a:ext uri="{FF2B5EF4-FFF2-40B4-BE49-F238E27FC236}">
                    <a16:creationId xmlns:a16="http://schemas.microsoft.com/office/drawing/2014/main" id="{3F73C706-A725-3530-CE4E-49941D216FCA}"/>
                  </a:ext>
                </a:extLst>
              </p:cNvPr>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20" name="TextBox 19">
              <a:extLst>
                <a:ext uri="{FF2B5EF4-FFF2-40B4-BE49-F238E27FC236}">
                  <a16:creationId xmlns:a16="http://schemas.microsoft.com/office/drawing/2014/main" id="{47FDEBAD-5600-0A0F-3259-27F59B63BA48}"/>
                </a:ext>
              </a:extLst>
            </p:cNvPr>
            <p:cNvSpPr txBox="1"/>
            <p:nvPr/>
          </p:nvSpPr>
          <p:spPr>
            <a:xfrm>
              <a:off x="6466228" y="560085"/>
              <a:ext cx="8759823" cy="692498"/>
            </a:xfrm>
            <a:prstGeom prst="rect">
              <a:avLst/>
            </a:prstGeom>
            <a:noFill/>
          </p:spPr>
          <p:txBody>
            <a:bodyPr wrap="square" rtlCol="0">
              <a:spAutoFit/>
            </a:bodyPr>
            <a:lstStyle/>
            <a:p>
              <a:pPr algn="ctr">
                <a:defRPr/>
              </a:pPr>
              <a:r>
                <a:rPr lang="en-US" sz="2400" b="1" kern="0" dirty="0">
                  <a:solidFill>
                    <a:prstClr val="black"/>
                  </a:solidFill>
                  <a:latin typeface="UTM Avo" panose="02040603050506020204" pitchFamily="18"/>
                  <a:cs typeface="Arial" panose="020B0604020202020204" pitchFamily="34" charset="0"/>
                  <a:sym typeface="Arial"/>
                </a:rPr>
                <a:t>BÀI TẬP TRẮC NGHIỆM</a:t>
              </a:r>
            </a:p>
          </p:txBody>
        </p:sp>
      </p:grpSp>
      <p:pic>
        <p:nvPicPr>
          <p:cNvPr id="23" name="Picture 6">
            <a:extLst>
              <a:ext uri="{FF2B5EF4-FFF2-40B4-BE49-F238E27FC236}">
                <a16:creationId xmlns:a16="http://schemas.microsoft.com/office/drawing/2014/main" id="{CF861747-435A-0B68-099A-FEA630C869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446745" y="4215766"/>
            <a:ext cx="3011684" cy="2562670"/>
          </a:xfrm>
          <a:prstGeom prst="rect">
            <a:avLst/>
          </a:prstGeom>
        </p:spPr>
      </p:pic>
      <p:sp>
        <p:nvSpPr>
          <p:cNvPr id="24" name="Rectangle 23">
            <a:extLst>
              <a:ext uri="{FF2B5EF4-FFF2-40B4-BE49-F238E27FC236}">
                <a16:creationId xmlns:a16="http://schemas.microsoft.com/office/drawing/2014/main" id="{E02CF168-E9C0-7989-412B-E479A4951374}"/>
              </a:ext>
            </a:extLst>
          </p:cNvPr>
          <p:cNvSpPr/>
          <p:nvPr/>
        </p:nvSpPr>
        <p:spPr>
          <a:xfrm>
            <a:off x="904912" y="2563181"/>
            <a:ext cx="10382176" cy="577850"/>
          </a:xfrm>
          <a:prstGeom prst="rect">
            <a:avLst/>
          </a:prstGeom>
        </p:spPr>
        <p:txBody>
          <a:bodyPr wrap="square">
            <a:spAutoFit/>
          </a:bodyPr>
          <a:lstStyle/>
          <a:p>
            <a:pPr lvl="0" algn="just">
              <a:lnSpc>
                <a:spcPct val="150000"/>
              </a:lnSpc>
            </a:pPr>
            <a:r>
              <a:rPr lang="en-US" altLang="en-US" sz="2400" b="1" dirty="0" err="1">
                <a:solidFill>
                  <a:srgbClr val="000000"/>
                </a:solidFill>
                <a:latin typeface="UTM Avo" panose="02040603050506020204" pitchFamily="18"/>
                <a:cs typeface="Arial" panose="020B0604020202020204" pitchFamily="34" charset="0"/>
              </a:rPr>
              <a:t>Câu</a:t>
            </a:r>
            <a:r>
              <a:rPr lang="en-US" altLang="en-US" sz="2400" b="1" dirty="0">
                <a:solidFill>
                  <a:srgbClr val="000000"/>
                </a:solidFill>
                <a:latin typeface="UTM Avo" panose="02040603050506020204" pitchFamily="18"/>
                <a:cs typeface="Arial" panose="020B0604020202020204" pitchFamily="34" charset="0"/>
              </a:rPr>
              <a:t> 2: </a:t>
            </a:r>
            <a:r>
              <a:rPr lang="pt-BR" sz="2400" dirty="0" err="1">
                <a:latin typeface="UTM Avo" panose="02040603050506020204" pitchFamily="18"/>
                <a:ea typeface="Calibri" panose="020F0502020204030204" pitchFamily="34" charset="0"/>
                <a:cs typeface="Arial" panose="020B0604020202020204" pitchFamily="34" charset="0"/>
              </a:rPr>
              <a:t>Đáy</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của</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hình</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chóp</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tam</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giác</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đều</a:t>
            </a:r>
            <a:r>
              <a:rPr lang="pt-BR" sz="2400" dirty="0">
                <a:latin typeface="UTM Avo" panose="02040603050506020204" pitchFamily="18"/>
                <a:ea typeface="Calibri" panose="020F0502020204030204" pitchFamily="34" charset="0"/>
                <a:cs typeface="Arial" panose="020B0604020202020204" pitchFamily="34" charset="0"/>
              </a:rPr>
              <a:t> </a:t>
            </a:r>
            <a:r>
              <a:rPr lang="pt-BR" sz="2400" dirty="0" err="1">
                <a:latin typeface="UTM Avo" panose="02040603050506020204" pitchFamily="18"/>
                <a:ea typeface="Calibri" panose="020F0502020204030204" pitchFamily="34" charset="0"/>
                <a:cs typeface="Arial" panose="020B0604020202020204" pitchFamily="34" charset="0"/>
              </a:rPr>
              <a:t>là</a:t>
            </a:r>
            <a:endParaRPr lang="en-US" sz="2400" dirty="0">
              <a:solidFill>
                <a:srgbClr val="000000"/>
              </a:solidFill>
              <a:latin typeface="UTM Avo" panose="02040603050506020204" pitchFamily="18"/>
              <a:cs typeface="Arial" panose="020B0604020202020204" pitchFamily="34" charset="0"/>
            </a:endParaRPr>
          </a:p>
        </p:txBody>
      </p:sp>
      <p:sp>
        <p:nvSpPr>
          <p:cNvPr id="25" name="Oval 24">
            <a:extLst>
              <a:ext uri="{FF2B5EF4-FFF2-40B4-BE49-F238E27FC236}">
                <a16:creationId xmlns:a16="http://schemas.microsoft.com/office/drawing/2014/main" id="{961E24DF-16AB-A042-CC62-1F7D1DB0FA2B}"/>
              </a:ext>
            </a:extLst>
          </p:cNvPr>
          <p:cNvSpPr/>
          <p:nvPr/>
        </p:nvSpPr>
        <p:spPr>
          <a:xfrm>
            <a:off x="1108803" y="4215766"/>
            <a:ext cx="537348" cy="52295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UTM Avo" panose="02040603050506020204" pitchFamily="18"/>
            </a:endParaRPr>
          </a:p>
        </p:txBody>
      </p:sp>
      <p:sp>
        <p:nvSpPr>
          <p:cNvPr id="26" name="Rectangle 25">
            <a:extLst>
              <a:ext uri="{FF2B5EF4-FFF2-40B4-BE49-F238E27FC236}">
                <a16:creationId xmlns:a16="http://schemas.microsoft.com/office/drawing/2014/main" id="{E4EBDD84-3AB9-C381-775B-6D4EDFD6E6E4}"/>
              </a:ext>
            </a:extLst>
          </p:cNvPr>
          <p:cNvSpPr/>
          <p:nvPr/>
        </p:nvSpPr>
        <p:spPr>
          <a:xfrm>
            <a:off x="1255871" y="3259143"/>
            <a:ext cx="4078680" cy="3799502"/>
          </a:xfrm>
          <a:prstGeom prst="rect">
            <a:avLst/>
          </a:prstGeom>
        </p:spPr>
        <p:txBody>
          <a:bodyPr wrap="square">
            <a:spAutoFit/>
          </a:bodyPr>
          <a:lstStyle/>
          <a:p>
            <a:pPr algn="just">
              <a:lnSpc>
                <a:spcPct val="200000"/>
              </a:lnSpc>
            </a:pPr>
            <a:r>
              <a:rPr lang="en-US" sz="2400" dirty="0">
                <a:solidFill>
                  <a:srgbClr val="000000"/>
                </a:solidFill>
                <a:latin typeface="UTM Avo" panose="02040603050506020204" pitchFamily="18"/>
                <a:cs typeface="Arial" panose="020B0604020202020204" pitchFamily="34" charset="0"/>
              </a:rPr>
              <a:t>A. </a:t>
            </a:r>
            <a:r>
              <a:rPr lang="en-US" sz="2400" dirty="0" err="1">
                <a:solidFill>
                  <a:srgbClr val="000000"/>
                </a:solidFill>
                <a:latin typeface="UTM Avo" panose="02040603050506020204" pitchFamily="18"/>
                <a:cs typeface="Arial" panose="020B0604020202020204" pitchFamily="34" charset="0"/>
              </a:rPr>
              <a:t>Hình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vuông</a:t>
            </a:r>
            <a:r>
              <a:rPr lang="en-US" sz="2400" dirty="0">
                <a:solidFill>
                  <a:srgbClr val="000000"/>
                </a:solidFill>
                <a:latin typeface="UTM Avo" panose="02040603050506020204" pitchFamily="18"/>
                <a:cs typeface="Arial" panose="020B0604020202020204" pitchFamily="34" charset="0"/>
              </a:rPr>
              <a:t>.</a:t>
            </a:r>
          </a:p>
          <a:p>
            <a:pPr algn="just">
              <a:lnSpc>
                <a:spcPct val="200000"/>
              </a:lnSpc>
            </a:pPr>
            <a:r>
              <a:rPr lang="en-US" sz="2400" dirty="0">
                <a:solidFill>
                  <a:srgbClr val="000000"/>
                </a:solidFill>
                <a:latin typeface="UTM Avo" panose="02040603050506020204" pitchFamily="18"/>
                <a:cs typeface="Arial" panose="020B0604020202020204" pitchFamily="34" charset="0"/>
              </a:rPr>
              <a:t>B. Tam </a:t>
            </a:r>
            <a:r>
              <a:rPr lang="en-US" sz="2400" dirty="0" err="1">
                <a:solidFill>
                  <a:srgbClr val="000000"/>
                </a:solidFill>
                <a:latin typeface="UTM Avo" panose="02040603050506020204" pitchFamily="18"/>
                <a:cs typeface="Arial" panose="020B0604020202020204" pitchFamily="34" charset="0"/>
              </a:rPr>
              <a:t>giác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đều</a:t>
            </a:r>
            <a:r>
              <a:rPr lang="en-US" sz="2400" dirty="0">
                <a:solidFill>
                  <a:srgbClr val="000000"/>
                </a:solidFill>
                <a:latin typeface="UTM Avo" panose="02040603050506020204" pitchFamily="18"/>
                <a:cs typeface="Arial" panose="020B0604020202020204" pitchFamily="34" charset="0"/>
              </a:rPr>
              <a:t>.</a:t>
            </a:r>
          </a:p>
          <a:p>
            <a:pPr algn="just">
              <a:lnSpc>
                <a:spcPct val="200000"/>
              </a:lnSpc>
            </a:pPr>
            <a:r>
              <a:rPr lang="en-US" sz="2400" dirty="0">
                <a:solidFill>
                  <a:srgbClr val="000000"/>
                </a:solidFill>
                <a:latin typeface="UTM Avo" panose="02040603050506020204" pitchFamily="18"/>
                <a:cs typeface="Arial" panose="020B0604020202020204" pitchFamily="34" charset="0"/>
              </a:rPr>
              <a:t>C. Tam </a:t>
            </a:r>
            <a:r>
              <a:rPr lang="en-US" sz="2400" dirty="0" err="1">
                <a:solidFill>
                  <a:srgbClr val="000000"/>
                </a:solidFill>
                <a:latin typeface="UTM Avo" panose="02040603050506020204" pitchFamily="18"/>
                <a:cs typeface="Arial" panose="020B0604020202020204" pitchFamily="34" charset="0"/>
              </a:rPr>
              <a:t>giác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vuông</a:t>
            </a:r>
            <a:r>
              <a:rPr lang="en-US" sz="2400" dirty="0">
                <a:solidFill>
                  <a:srgbClr val="000000"/>
                </a:solidFill>
                <a:latin typeface="UTM Avo" panose="02040603050506020204" pitchFamily="18"/>
                <a:cs typeface="Arial" panose="020B0604020202020204" pitchFamily="34" charset="0"/>
              </a:rPr>
              <a:t>.</a:t>
            </a:r>
          </a:p>
          <a:p>
            <a:pPr algn="just">
              <a:lnSpc>
                <a:spcPct val="200000"/>
              </a:lnSpc>
            </a:pPr>
            <a:r>
              <a:rPr lang="en-US" sz="2400" dirty="0">
                <a:solidFill>
                  <a:srgbClr val="000000"/>
                </a:solidFill>
                <a:latin typeface="UTM Avo" panose="02040603050506020204" pitchFamily="18"/>
                <a:cs typeface="Arial" panose="020B0604020202020204" pitchFamily="34" charset="0"/>
              </a:rPr>
              <a:t>D. Tam </a:t>
            </a:r>
            <a:r>
              <a:rPr lang="en-US" sz="2400" dirty="0" err="1">
                <a:solidFill>
                  <a:srgbClr val="000000"/>
                </a:solidFill>
                <a:latin typeface="UTM Avo" panose="02040603050506020204" pitchFamily="18"/>
                <a:cs typeface="Arial" panose="020B0604020202020204" pitchFamily="34" charset="0"/>
              </a:rPr>
              <a:t>giác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tù</a:t>
            </a:r>
            <a:r>
              <a:rPr lang="en-US" sz="2400" dirty="0">
                <a:solidFill>
                  <a:srgbClr val="000000"/>
                </a:solidFill>
                <a:latin typeface="UTM Avo" panose="02040603050506020204" pitchFamily="18"/>
                <a:cs typeface="Arial" panose="020B0604020202020204" pitchFamily="34" charset="0"/>
              </a:rPr>
              <a:t>.</a:t>
            </a:r>
          </a:p>
          <a:p>
            <a:pPr algn="just">
              <a:lnSpc>
                <a:spcPct val="250000"/>
              </a:lnSpc>
            </a:pPr>
            <a:endParaRPr lang="en-US" sz="2400" dirty="0">
              <a:solidFill>
                <a:srgbClr val="00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23137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grpSp>
        <p:nvGrpSpPr>
          <p:cNvPr id="15" name="Group 4">
            <a:extLst>
              <a:ext uri="{FF2B5EF4-FFF2-40B4-BE49-F238E27FC236}">
                <a16:creationId xmlns:a16="http://schemas.microsoft.com/office/drawing/2014/main" id="{20B1D744-F852-F7E2-26D7-CA82D09988B9}"/>
              </a:ext>
            </a:extLst>
          </p:cNvPr>
          <p:cNvGrpSpPr/>
          <p:nvPr/>
        </p:nvGrpSpPr>
        <p:grpSpPr>
          <a:xfrm>
            <a:off x="508794" y="2394523"/>
            <a:ext cx="11125200" cy="4427898"/>
            <a:chOff x="0" y="0"/>
            <a:chExt cx="6038063" cy="6076340"/>
          </a:xfrm>
        </p:grpSpPr>
        <p:sp>
          <p:nvSpPr>
            <p:cNvPr id="16" name="Freeform 5">
              <a:extLst>
                <a:ext uri="{FF2B5EF4-FFF2-40B4-BE49-F238E27FC236}">
                  <a16:creationId xmlns:a16="http://schemas.microsoft.com/office/drawing/2014/main" id="{2CA6C436-7795-2448-C53B-D555C4BBBED5}"/>
                </a:ext>
              </a:extLst>
            </p:cNvPr>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17" name="Freeform 6">
              <a:extLst>
                <a:ext uri="{FF2B5EF4-FFF2-40B4-BE49-F238E27FC236}">
                  <a16:creationId xmlns:a16="http://schemas.microsoft.com/office/drawing/2014/main" id="{8C4E06E3-79E7-B0AC-9EA4-2641D3FD3B54}"/>
                </a:ext>
              </a:extLst>
            </p:cNvPr>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18" name="Group 17">
            <a:extLst>
              <a:ext uri="{FF2B5EF4-FFF2-40B4-BE49-F238E27FC236}">
                <a16:creationId xmlns:a16="http://schemas.microsoft.com/office/drawing/2014/main" id="{CE68040A-6895-0B99-3B69-E8E4FB394FF3}"/>
              </a:ext>
            </a:extLst>
          </p:cNvPr>
          <p:cNvGrpSpPr/>
          <p:nvPr/>
        </p:nvGrpSpPr>
        <p:grpSpPr>
          <a:xfrm>
            <a:off x="3582236" y="1596346"/>
            <a:ext cx="5027527" cy="711733"/>
            <a:chOff x="6019800" y="377206"/>
            <a:chExt cx="9206251" cy="1108694"/>
          </a:xfrm>
        </p:grpSpPr>
        <p:grpSp>
          <p:nvGrpSpPr>
            <p:cNvPr id="19" name="Group 4">
              <a:extLst>
                <a:ext uri="{FF2B5EF4-FFF2-40B4-BE49-F238E27FC236}">
                  <a16:creationId xmlns:a16="http://schemas.microsoft.com/office/drawing/2014/main" id="{D6D56F02-B98D-1A01-6078-1C760013E72F}"/>
                </a:ext>
              </a:extLst>
            </p:cNvPr>
            <p:cNvGrpSpPr/>
            <p:nvPr/>
          </p:nvGrpSpPr>
          <p:grpSpPr>
            <a:xfrm>
              <a:off x="6019800" y="377206"/>
              <a:ext cx="9113229" cy="1108694"/>
              <a:chOff x="0" y="0"/>
              <a:chExt cx="8836922" cy="6076340"/>
            </a:xfrm>
          </p:grpSpPr>
          <p:sp>
            <p:nvSpPr>
              <p:cNvPr id="21" name="Freeform 5">
                <a:extLst>
                  <a:ext uri="{FF2B5EF4-FFF2-40B4-BE49-F238E27FC236}">
                    <a16:creationId xmlns:a16="http://schemas.microsoft.com/office/drawing/2014/main" id="{C422E187-93F9-5A1C-CB81-E28A75D4D7DC}"/>
                  </a:ext>
                </a:extLst>
              </p:cNvPr>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22" name="Freeform 6">
                <a:extLst>
                  <a:ext uri="{FF2B5EF4-FFF2-40B4-BE49-F238E27FC236}">
                    <a16:creationId xmlns:a16="http://schemas.microsoft.com/office/drawing/2014/main" id="{3F73C706-A725-3530-CE4E-49941D216FCA}"/>
                  </a:ext>
                </a:extLst>
              </p:cNvPr>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20" name="TextBox 19">
              <a:extLst>
                <a:ext uri="{FF2B5EF4-FFF2-40B4-BE49-F238E27FC236}">
                  <a16:creationId xmlns:a16="http://schemas.microsoft.com/office/drawing/2014/main" id="{47FDEBAD-5600-0A0F-3259-27F59B63BA48}"/>
                </a:ext>
              </a:extLst>
            </p:cNvPr>
            <p:cNvSpPr txBox="1"/>
            <p:nvPr/>
          </p:nvSpPr>
          <p:spPr>
            <a:xfrm>
              <a:off x="6466228" y="560085"/>
              <a:ext cx="8759823" cy="692498"/>
            </a:xfrm>
            <a:prstGeom prst="rect">
              <a:avLst/>
            </a:prstGeom>
            <a:noFill/>
          </p:spPr>
          <p:txBody>
            <a:bodyPr wrap="square" rtlCol="0">
              <a:spAutoFit/>
            </a:bodyPr>
            <a:lstStyle/>
            <a:p>
              <a:pPr algn="ctr">
                <a:defRPr/>
              </a:pPr>
              <a:r>
                <a:rPr lang="en-US" sz="2400" b="1" kern="0" dirty="0">
                  <a:solidFill>
                    <a:prstClr val="black"/>
                  </a:solidFill>
                  <a:latin typeface="UTM Avo" panose="02040603050506020204" pitchFamily="18"/>
                  <a:cs typeface="Arial" panose="020B0604020202020204" pitchFamily="34" charset="0"/>
                  <a:sym typeface="Arial"/>
                </a:rPr>
                <a:t>BÀI TẬP TRẮC NGHIỆM</a:t>
              </a:r>
            </a:p>
          </p:txBody>
        </p:sp>
      </p:grpSp>
      <p:pic>
        <p:nvPicPr>
          <p:cNvPr id="23" name="Picture 6">
            <a:extLst>
              <a:ext uri="{FF2B5EF4-FFF2-40B4-BE49-F238E27FC236}">
                <a16:creationId xmlns:a16="http://schemas.microsoft.com/office/drawing/2014/main" id="{CF861747-435A-0B68-099A-FEA630C869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446745" y="4215766"/>
            <a:ext cx="3011684" cy="2562670"/>
          </a:xfrm>
          <a:prstGeom prst="rect">
            <a:avLst/>
          </a:prstGeom>
        </p:spPr>
      </p:pic>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E02CF168-E9C0-7989-412B-E479A4951374}"/>
                  </a:ext>
                </a:extLst>
              </p:cNvPr>
              <p:cNvSpPr/>
              <p:nvPr/>
            </p:nvSpPr>
            <p:spPr>
              <a:xfrm>
                <a:off x="904912" y="2563181"/>
                <a:ext cx="10248863" cy="1128642"/>
              </a:xfrm>
              <a:prstGeom prst="rect">
                <a:avLst/>
              </a:prstGeom>
            </p:spPr>
            <p:txBody>
              <a:bodyPr wrap="square">
                <a:spAutoFit/>
              </a:bodyPr>
              <a:lstStyle/>
              <a:p>
                <a:pPr algn="just">
                  <a:lnSpc>
                    <a:spcPct val="150000"/>
                  </a:lnSpc>
                  <a:spcBef>
                    <a:spcPts val="400"/>
                  </a:spcBef>
                  <a:spcAft>
                    <a:spcPts val="200"/>
                  </a:spcAft>
                </a:pPr>
                <a:r>
                  <a:rPr lang="en-US" altLang="en-US" sz="2400" b="1" dirty="0">
                    <a:solidFill>
                      <a:srgbClr val="000000"/>
                    </a:solidFill>
                    <a:latin typeface="UTM Avo" panose="02040603050506020204" pitchFamily="18"/>
                    <a:cs typeface="Arial" panose="020B0604020202020204" pitchFamily="34" charset="0"/>
                  </a:rPr>
                  <a:t>Câu 3: </a:t>
                </a:r>
                <a:r>
                  <a:rPr lang="pt-BR" sz="2400" kern="100" dirty="0">
                    <a:latin typeface="UTM Avo" panose="02040603050506020204" pitchFamily="18"/>
                    <a:ea typeface="Calibri" panose="020F0502020204030204" pitchFamily="34" charset="0"/>
                    <a:cs typeface="Arial" panose="020B0604020202020204" pitchFamily="34" charset="0"/>
                  </a:rPr>
                  <a:t>Hình chóp tứ giác đều có diện tích đáy 30 m</a:t>
                </a:r>
                <a:r>
                  <a:rPr lang="pt-BR" sz="2400" kern="100" baseline="30000" dirty="0">
                    <a:latin typeface="UTM Avo" panose="02040603050506020204" pitchFamily="18"/>
                    <a:ea typeface="Calibri" panose="020F0502020204030204" pitchFamily="34" charset="0"/>
                    <a:cs typeface="Arial" panose="020B0604020202020204" pitchFamily="34" charset="0"/>
                  </a:rPr>
                  <a:t>2</a:t>
                </a:r>
                <a:r>
                  <a:rPr lang="pt-BR" sz="2400" kern="100" dirty="0">
                    <a:latin typeface="UTM Avo" panose="02040603050506020204" pitchFamily="18"/>
                    <a:ea typeface="Times New Roman" panose="02020603050405020304" pitchFamily="18" charset="0"/>
                    <a:cs typeface="Arial" panose="020B0604020202020204" pitchFamily="34" charset="0"/>
                  </a:rPr>
                  <a:t>, chiều cao 100 dm</a:t>
                </a:r>
                <a14:m>
                  <m:oMath xmlns:m="http://schemas.openxmlformats.org/officeDocument/2006/math">
                    <m:r>
                      <m:rPr>
                        <m:nor/>
                      </m:rPr>
                      <a:rPr lang="pt-BR" sz="2400" kern="100" dirty="0">
                        <a:latin typeface="UTM Avo" panose="02040603050506020204" pitchFamily="18"/>
                        <a:ea typeface="Times New Roman" panose="02020603050405020304" pitchFamily="18" charset="0"/>
                        <a:cs typeface="Arial" panose="020B0604020202020204" pitchFamily="34" charset="0"/>
                      </a:rPr>
                      <m:t>,</m:t>
                    </m:r>
                  </m:oMath>
                </a14:m>
                <a:r>
                  <a:rPr lang="pt-BR" sz="2400" kern="100" dirty="0">
                    <a:latin typeface="UTM Avo" panose="02040603050506020204" pitchFamily="18"/>
                    <a:ea typeface="Times New Roman" panose="02020603050405020304" pitchFamily="18" charset="0"/>
                    <a:cs typeface="Arial" panose="020B0604020202020204" pitchFamily="34" charset="0"/>
                  </a:rPr>
                  <a:t> có thể tích là</a:t>
                </a:r>
                <a:endParaRPr lang="en-US" sz="2000" kern="100" dirty="0">
                  <a:latin typeface="UTM Avo" panose="02040603050506020204" pitchFamily="18"/>
                  <a:ea typeface="Calibri" panose="020F0502020204030204" pitchFamily="34" charset="0"/>
                  <a:cs typeface="Arial" panose="020B0604020202020204" pitchFamily="34" charset="0"/>
                </a:endParaRPr>
              </a:p>
            </p:txBody>
          </p:sp>
        </mc:Choice>
        <mc:Fallback xmlns="">
          <p:sp>
            <p:nvSpPr>
              <p:cNvPr id="24" name="Rectangle 23">
                <a:extLst>
                  <a:ext uri="{FF2B5EF4-FFF2-40B4-BE49-F238E27FC236}">
                    <a16:creationId xmlns:a16="http://schemas.microsoft.com/office/drawing/2014/main" id="{E02CF168-E9C0-7989-412B-E479A4951374}"/>
                  </a:ext>
                </a:extLst>
              </p:cNvPr>
              <p:cNvSpPr>
                <a:spLocks noRot="1" noChangeAspect="1" noMove="1" noResize="1" noEditPoints="1" noAdjustHandles="1" noChangeArrowheads="1" noChangeShapeType="1" noTextEdit="1"/>
              </p:cNvSpPr>
              <p:nvPr/>
            </p:nvSpPr>
            <p:spPr>
              <a:xfrm>
                <a:off x="904912" y="2563181"/>
                <a:ext cx="10248863" cy="1128642"/>
              </a:xfrm>
              <a:prstGeom prst="rect">
                <a:avLst/>
              </a:prstGeom>
              <a:blipFill>
                <a:blip r:embed="rId6"/>
                <a:stretch>
                  <a:fillRect l="-892" r="-892" b="-10753"/>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961E24DF-16AB-A042-CC62-1F7D1DB0FA2B}"/>
              </a:ext>
            </a:extLst>
          </p:cNvPr>
          <p:cNvSpPr/>
          <p:nvPr/>
        </p:nvSpPr>
        <p:spPr>
          <a:xfrm>
            <a:off x="1328499" y="3913784"/>
            <a:ext cx="537348" cy="52295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UTM Avo" panose="02040603050506020204" pitchFamily="18"/>
            </a:endParaRPr>
          </a:p>
        </p:txBody>
      </p:sp>
      <p:sp>
        <p:nvSpPr>
          <p:cNvPr id="26" name="Rectangle 25">
            <a:extLst>
              <a:ext uri="{FF2B5EF4-FFF2-40B4-BE49-F238E27FC236}">
                <a16:creationId xmlns:a16="http://schemas.microsoft.com/office/drawing/2014/main" id="{E4EBDD84-3AB9-C381-775B-6D4EDFD6E6E4}"/>
              </a:ext>
            </a:extLst>
          </p:cNvPr>
          <p:cNvSpPr/>
          <p:nvPr/>
        </p:nvSpPr>
        <p:spPr>
          <a:xfrm>
            <a:off x="1400250" y="3678083"/>
            <a:ext cx="4078680" cy="2932341"/>
          </a:xfrm>
          <a:prstGeom prst="rect">
            <a:avLst/>
          </a:prstGeom>
        </p:spPr>
        <p:txBody>
          <a:bodyPr wrap="square">
            <a:spAutoFit/>
          </a:bodyPr>
          <a:lstStyle/>
          <a:p>
            <a:pPr algn="just">
              <a:lnSpc>
                <a:spcPct val="200000"/>
              </a:lnSpc>
            </a:pPr>
            <a:r>
              <a:rPr lang="en-US" sz="2400" dirty="0">
                <a:solidFill>
                  <a:srgbClr val="000000"/>
                </a:solidFill>
                <a:latin typeface="UTM Avo" panose="02040603050506020204" pitchFamily="18"/>
                <a:cs typeface="Arial" panose="020B0604020202020204" pitchFamily="34" charset="0"/>
              </a:rPr>
              <a:t>A. 100 m</a:t>
            </a:r>
            <a:r>
              <a:rPr lang="en-US" sz="2400" baseline="30000" dirty="0">
                <a:solidFill>
                  <a:srgbClr val="000000"/>
                </a:solidFill>
                <a:latin typeface="UTM Avo" panose="02040603050506020204" pitchFamily="18"/>
                <a:cs typeface="Arial" panose="020B0604020202020204" pitchFamily="34" charset="0"/>
              </a:rPr>
              <a:t>3</a:t>
            </a:r>
            <a:r>
              <a:rPr lang="pt-BR" sz="2400" kern="100" dirty="0">
                <a:latin typeface="UTM Avo" panose="02040603050506020204" pitchFamily="18"/>
                <a:ea typeface="Times New Roman" panose="02020603050405020304" pitchFamily="18" charset="0"/>
                <a:cs typeface="Arial" panose="020B0604020202020204" pitchFamily="34" charset="0"/>
              </a:rPr>
              <a:t>.</a:t>
            </a:r>
            <a:endParaRPr lang="en-US" sz="2400" dirty="0">
              <a:solidFill>
                <a:srgbClr val="000000"/>
              </a:solidFill>
              <a:latin typeface="UTM Avo" panose="02040603050506020204" pitchFamily="18"/>
              <a:cs typeface="Arial" panose="020B0604020202020204" pitchFamily="34" charset="0"/>
            </a:endParaRPr>
          </a:p>
          <a:p>
            <a:pPr algn="just">
              <a:lnSpc>
                <a:spcPct val="200000"/>
              </a:lnSpc>
            </a:pPr>
            <a:r>
              <a:rPr lang="en-US" sz="2400" dirty="0">
                <a:solidFill>
                  <a:srgbClr val="000000"/>
                </a:solidFill>
                <a:latin typeface="UTM Avo" panose="02040603050506020204" pitchFamily="18"/>
                <a:cs typeface="Arial" panose="020B0604020202020204" pitchFamily="34" charset="0"/>
              </a:rPr>
              <a:t>B. 300 m</a:t>
            </a:r>
            <a:r>
              <a:rPr lang="en-US" sz="2400" baseline="30000" dirty="0">
                <a:solidFill>
                  <a:srgbClr val="000000"/>
                </a:solidFill>
                <a:latin typeface="UTM Avo" panose="02040603050506020204" pitchFamily="18"/>
                <a:cs typeface="Arial" panose="020B0604020202020204" pitchFamily="34" charset="0"/>
              </a:rPr>
              <a:t>3</a:t>
            </a:r>
            <a:r>
              <a:rPr lang="pt-BR" sz="2400" kern="100" dirty="0">
                <a:latin typeface="UTM Avo" panose="02040603050506020204" pitchFamily="18"/>
                <a:ea typeface="Times New Roman" panose="02020603050405020304" pitchFamily="18" charset="0"/>
                <a:cs typeface="Arial" panose="020B0604020202020204" pitchFamily="34" charset="0"/>
              </a:rPr>
              <a:t>.</a:t>
            </a:r>
            <a:endParaRPr lang="en-US" sz="2400" dirty="0">
              <a:solidFill>
                <a:srgbClr val="000000"/>
              </a:solidFill>
              <a:latin typeface="UTM Avo" panose="02040603050506020204" pitchFamily="18"/>
              <a:cs typeface="Arial" panose="020B0604020202020204" pitchFamily="34" charset="0"/>
            </a:endParaRPr>
          </a:p>
          <a:p>
            <a:pPr algn="just">
              <a:lnSpc>
                <a:spcPct val="200000"/>
              </a:lnSpc>
            </a:pPr>
            <a:r>
              <a:rPr lang="en-US" sz="2400" dirty="0">
                <a:solidFill>
                  <a:srgbClr val="000000"/>
                </a:solidFill>
                <a:latin typeface="UTM Avo" panose="02040603050506020204" pitchFamily="18"/>
                <a:cs typeface="Arial" panose="020B0604020202020204" pitchFamily="34" charset="0"/>
              </a:rPr>
              <a:t>C. 1 000 m</a:t>
            </a:r>
            <a:r>
              <a:rPr lang="en-US" sz="2400" baseline="30000" dirty="0">
                <a:solidFill>
                  <a:srgbClr val="000000"/>
                </a:solidFill>
                <a:latin typeface="UTM Avo" panose="02040603050506020204" pitchFamily="18"/>
                <a:cs typeface="Arial" panose="020B0604020202020204" pitchFamily="34" charset="0"/>
              </a:rPr>
              <a:t>3</a:t>
            </a:r>
            <a:r>
              <a:rPr lang="pt-BR" sz="2400" kern="100" dirty="0">
                <a:latin typeface="UTM Avo" panose="02040603050506020204" pitchFamily="18"/>
                <a:ea typeface="Times New Roman" panose="02020603050405020304" pitchFamily="18" charset="0"/>
                <a:cs typeface="Arial" panose="020B0604020202020204" pitchFamily="34" charset="0"/>
              </a:rPr>
              <a:t>.</a:t>
            </a:r>
            <a:endParaRPr lang="en-US" sz="2400" dirty="0">
              <a:solidFill>
                <a:srgbClr val="000000"/>
              </a:solidFill>
              <a:latin typeface="UTM Avo" panose="02040603050506020204" pitchFamily="18"/>
              <a:cs typeface="Arial" panose="020B0604020202020204" pitchFamily="34" charset="0"/>
            </a:endParaRPr>
          </a:p>
          <a:p>
            <a:pPr algn="just">
              <a:lnSpc>
                <a:spcPct val="200000"/>
              </a:lnSpc>
            </a:pPr>
            <a:r>
              <a:rPr lang="en-US" sz="2400" dirty="0">
                <a:solidFill>
                  <a:srgbClr val="000000"/>
                </a:solidFill>
                <a:latin typeface="UTM Avo" panose="02040603050506020204" pitchFamily="18"/>
                <a:cs typeface="Arial" panose="020B0604020202020204" pitchFamily="34" charset="0"/>
              </a:rPr>
              <a:t>D. 3 000 m</a:t>
            </a:r>
            <a:r>
              <a:rPr lang="en-US" sz="2400" baseline="30000" dirty="0">
                <a:solidFill>
                  <a:srgbClr val="000000"/>
                </a:solidFill>
                <a:latin typeface="UTM Avo" panose="02040603050506020204" pitchFamily="18"/>
                <a:cs typeface="Arial" panose="020B0604020202020204" pitchFamily="34" charset="0"/>
              </a:rPr>
              <a:t>3</a:t>
            </a:r>
            <a:r>
              <a:rPr lang="pt-BR" sz="2400" kern="100" dirty="0">
                <a:latin typeface="UTM Avo" panose="02040603050506020204" pitchFamily="18"/>
                <a:ea typeface="Times New Roman" panose="02020603050405020304" pitchFamily="18" charset="0"/>
                <a:cs typeface="Arial" panose="020B0604020202020204" pitchFamily="34" charset="0"/>
              </a:rPr>
              <a:t>.</a:t>
            </a:r>
            <a:endParaRPr lang="en-US" sz="2400" dirty="0">
              <a:solidFill>
                <a:srgbClr val="00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83307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grpSp>
        <p:nvGrpSpPr>
          <p:cNvPr id="15" name="Group 4">
            <a:extLst>
              <a:ext uri="{FF2B5EF4-FFF2-40B4-BE49-F238E27FC236}">
                <a16:creationId xmlns:a16="http://schemas.microsoft.com/office/drawing/2014/main" id="{20B1D744-F852-F7E2-26D7-CA82D09988B9}"/>
              </a:ext>
            </a:extLst>
          </p:cNvPr>
          <p:cNvGrpSpPr/>
          <p:nvPr/>
        </p:nvGrpSpPr>
        <p:grpSpPr>
          <a:xfrm>
            <a:off x="508794" y="2394523"/>
            <a:ext cx="11125200" cy="4427898"/>
            <a:chOff x="0" y="0"/>
            <a:chExt cx="6038063" cy="6076340"/>
          </a:xfrm>
        </p:grpSpPr>
        <p:sp>
          <p:nvSpPr>
            <p:cNvPr id="16" name="Freeform 5">
              <a:extLst>
                <a:ext uri="{FF2B5EF4-FFF2-40B4-BE49-F238E27FC236}">
                  <a16:creationId xmlns:a16="http://schemas.microsoft.com/office/drawing/2014/main" id="{2CA6C436-7795-2448-C53B-D555C4BBBED5}"/>
                </a:ext>
              </a:extLst>
            </p:cNvPr>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chemeClr val="bg1"/>
            </a:solidFill>
          </p:spPr>
        </p:sp>
        <p:sp>
          <p:nvSpPr>
            <p:cNvPr id="17" name="Freeform 6">
              <a:extLst>
                <a:ext uri="{FF2B5EF4-FFF2-40B4-BE49-F238E27FC236}">
                  <a16:creationId xmlns:a16="http://schemas.microsoft.com/office/drawing/2014/main" id="{8C4E06E3-79E7-B0AC-9EA4-2641D3FD3B54}"/>
                </a:ext>
              </a:extLst>
            </p:cNvPr>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grpSp>
        <p:nvGrpSpPr>
          <p:cNvPr id="18" name="Group 17">
            <a:extLst>
              <a:ext uri="{FF2B5EF4-FFF2-40B4-BE49-F238E27FC236}">
                <a16:creationId xmlns:a16="http://schemas.microsoft.com/office/drawing/2014/main" id="{CE68040A-6895-0B99-3B69-E8E4FB394FF3}"/>
              </a:ext>
            </a:extLst>
          </p:cNvPr>
          <p:cNvGrpSpPr/>
          <p:nvPr/>
        </p:nvGrpSpPr>
        <p:grpSpPr>
          <a:xfrm>
            <a:off x="3582236" y="1596346"/>
            <a:ext cx="5027527" cy="711733"/>
            <a:chOff x="6019800" y="377206"/>
            <a:chExt cx="9206251" cy="1108694"/>
          </a:xfrm>
        </p:grpSpPr>
        <p:grpSp>
          <p:nvGrpSpPr>
            <p:cNvPr id="19" name="Group 4">
              <a:extLst>
                <a:ext uri="{FF2B5EF4-FFF2-40B4-BE49-F238E27FC236}">
                  <a16:creationId xmlns:a16="http://schemas.microsoft.com/office/drawing/2014/main" id="{D6D56F02-B98D-1A01-6078-1C760013E72F}"/>
                </a:ext>
              </a:extLst>
            </p:cNvPr>
            <p:cNvGrpSpPr/>
            <p:nvPr/>
          </p:nvGrpSpPr>
          <p:grpSpPr>
            <a:xfrm>
              <a:off x="6019800" y="377206"/>
              <a:ext cx="9113229" cy="1108694"/>
              <a:chOff x="0" y="0"/>
              <a:chExt cx="8836922" cy="6076340"/>
            </a:xfrm>
          </p:grpSpPr>
          <p:sp>
            <p:nvSpPr>
              <p:cNvPr id="21" name="Freeform 5">
                <a:extLst>
                  <a:ext uri="{FF2B5EF4-FFF2-40B4-BE49-F238E27FC236}">
                    <a16:creationId xmlns:a16="http://schemas.microsoft.com/office/drawing/2014/main" id="{C422E187-93F9-5A1C-CB81-E28A75D4D7DC}"/>
                  </a:ext>
                </a:extLst>
              </p:cNvPr>
              <p:cNvSpPr/>
              <p:nvPr/>
            </p:nvSpPr>
            <p:spPr>
              <a:xfrm>
                <a:off x="31750" y="31749"/>
                <a:ext cx="8805172" cy="6012841"/>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22" name="Freeform 6">
                <a:extLst>
                  <a:ext uri="{FF2B5EF4-FFF2-40B4-BE49-F238E27FC236}">
                    <a16:creationId xmlns:a16="http://schemas.microsoft.com/office/drawing/2014/main" id="{3F73C706-A725-3530-CE4E-49941D216FCA}"/>
                  </a:ext>
                </a:extLst>
              </p:cNvPr>
              <p:cNvSpPr/>
              <p:nvPr/>
            </p:nvSpPr>
            <p:spPr>
              <a:xfrm>
                <a:off x="0" y="0"/>
                <a:ext cx="883692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20" name="TextBox 19">
              <a:extLst>
                <a:ext uri="{FF2B5EF4-FFF2-40B4-BE49-F238E27FC236}">
                  <a16:creationId xmlns:a16="http://schemas.microsoft.com/office/drawing/2014/main" id="{47FDEBAD-5600-0A0F-3259-27F59B63BA48}"/>
                </a:ext>
              </a:extLst>
            </p:cNvPr>
            <p:cNvSpPr txBox="1"/>
            <p:nvPr/>
          </p:nvSpPr>
          <p:spPr>
            <a:xfrm>
              <a:off x="6466228" y="560085"/>
              <a:ext cx="8759823" cy="692498"/>
            </a:xfrm>
            <a:prstGeom prst="rect">
              <a:avLst/>
            </a:prstGeom>
            <a:noFill/>
          </p:spPr>
          <p:txBody>
            <a:bodyPr wrap="square" rtlCol="0">
              <a:spAutoFit/>
            </a:bodyPr>
            <a:lstStyle/>
            <a:p>
              <a:pPr algn="ctr">
                <a:defRPr/>
              </a:pPr>
              <a:r>
                <a:rPr lang="en-US" sz="2400" b="1" kern="0" dirty="0">
                  <a:solidFill>
                    <a:prstClr val="black"/>
                  </a:solidFill>
                  <a:latin typeface="UTM Avo" panose="02040603050506020204" pitchFamily="18"/>
                  <a:cs typeface="Arial" panose="020B0604020202020204" pitchFamily="34" charset="0"/>
                  <a:sym typeface="Arial"/>
                </a:rPr>
                <a:t>BÀI TẬP TRẮC NGHIỆM</a:t>
              </a:r>
            </a:p>
          </p:txBody>
        </p:sp>
      </p:grpSp>
      <p:pic>
        <p:nvPicPr>
          <p:cNvPr id="23" name="Picture 6">
            <a:extLst>
              <a:ext uri="{FF2B5EF4-FFF2-40B4-BE49-F238E27FC236}">
                <a16:creationId xmlns:a16="http://schemas.microsoft.com/office/drawing/2014/main" id="{CF861747-435A-0B68-099A-FEA630C869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446745" y="4215766"/>
            <a:ext cx="3011684" cy="2562670"/>
          </a:xfrm>
          <a:prstGeom prst="rect">
            <a:avLst/>
          </a:prstGeom>
        </p:spPr>
      </p:pic>
      <p:sp>
        <p:nvSpPr>
          <p:cNvPr id="24" name="Rectangle 23">
            <a:extLst>
              <a:ext uri="{FF2B5EF4-FFF2-40B4-BE49-F238E27FC236}">
                <a16:creationId xmlns:a16="http://schemas.microsoft.com/office/drawing/2014/main" id="{E02CF168-E9C0-7989-412B-E479A4951374}"/>
              </a:ext>
            </a:extLst>
          </p:cNvPr>
          <p:cNvSpPr/>
          <p:nvPr/>
        </p:nvSpPr>
        <p:spPr>
          <a:xfrm>
            <a:off x="904912" y="2563181"/>
            <a:ext cx="10382176" cy="1170385"/>
          </a:xfrm>
          <a:prstGeom prst="rect">
            <a:avLst/>
          </a:prstGeom>
        </p:spPr>
        <p:txBody>
          <a:bodyPr wrap="square">
            <a:spAutoFit/>
          </a:bodyPr>
          <a:lstStyle/>
          <a:p>
            <a:pPr lvl="0" algn="just">
              <a:lnSpc>
                <a:spcPct val="150000"/>
              </a:lnSpc>
            </a:pPr>
            <a:r>
              <a:rPr lang="en-US" altLang="en-US" sz="2500" b="1" dirty="0" err="1">
                <a:latin typeface="UTM Avo" panose="02040603050506020204" pitchFamily="18"/>
                <a:cs typeface="Arial" panose="020B0604020202020204" pitchFamily="34" charset="0"/>
              </a:rPr>
              <a:t>Câu</a:t>
            </a:r>
            <a:r>
              <a:rPr lang="en-US" altLang="en-US" sz="2500" b="1" dirty="0">
                <a:latin typeface="UTM Avo" panose="02040603050506020204" pitchFamily="18"/>
                <a:cs typeface="Arial" panose="020B0604020202020204" pitchFamily="34" charset="0"/>
              </a:rPr>
              <a:t> 4: </a:t>
            </a:r>
            <a:r>
              <a:rPr lang="pt-BR" sz="2500" dirty="0" err="1">
                <a:latin typeface="UTM Avo" panose="02040603050506020204" pitchFamily="18"/>
                <a:ea typeface="Calibri" panose="020F0502020204030204" pitchFamily="34" charset="0"/>
                <a:cs typeface="Arial" panose="020B0604020202020204" pitchFamily="34" charset="0"/>
              </a:rPr>
              <a:t>Một</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hình</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chóp</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tam</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giác</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đều</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có</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chiều</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cao</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h</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thể</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tích</a:t>
            </a:r>
            <a:r>
              <a:rPr lang="pt-BR" sz="2500" dirty="0">
                <a:latin typeface="UTM Avo" panose="02040603050506020204" pitchFamily="18"/>
                <a:ea typeface="Calibri" panose="020F0502020204030204" pitchFamily="34" charset="0"/>
                <a:cs typeface="Arial" panose="020B0604020202020204" pitchFamily="34" charset="0"/>
              </a:rPr>
              <a:t> V. </a:t>
            </a:r>
            <a:r>
              <a:rPr lang="pt-BR" sz="2500" dirty="0" err="1">
                <a:latin typeface="UTM Avo" panose="02040603050506020204" pitchFamily="18"/>
                <a:ea typeface="Calibri" panose="020F0502020204030204" pitchFamily="34" charset="0"/>
                <a:cs typeface="Arial" panose="020B0604020202020204" pitchFamily="34" charset="0"/>
              </a:rPr>
              <a:t>Diện</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tích</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đáy</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S</a:t>
            </a:r>
            <a:r>
              <a:rPr lang="pt-BR" sz="2500" dirty="0">
                <a:latin typeface="UTM Avo" panose="02040603050506020204" pitchFamily="18"/>
                <a:ea typeface="Calibri" panose="020F0502020204030204" pitchFamily="34" charset="0"/>
                <a:cs typeface="Arial" panose="020B0604020202020204" pitchFamily="34" charset="0"/>
              </a:rPr>
              <a:t> </a:t>
            </a:r>
            <a:r>
              <a:rPr lang="pt-BR" sz="2500" dirty="0" err="1">
                <a:latin typeface="UTM Avo" panose="02040603050506020204" pitchFamily="18"/>
                <a:ea typeface="Calibri" panose="020F0502020204030204" pitchFamily="34" charset="0"/>
                <a:cs typeface="Arial" panose="020B0604020202020204" pitchFamily="34" charset="0"/>
              </a:rPr>
              <a:t>là</a:t>
            </a:r>
            <a:r>
              <a:rPr lang="en-US" altLang="en-US" sz="2500" b="1" dirty="0">
                <a:latin typeface="UTM Avo" panose="02040603050506020204" pitchFamily="18"/>
                <a:cs typeface="Arial" panose="020B0604020202020204" pitchFamily="34" charset="0"/>
              </a:rPr>
              <a:t> </a:t>
            </a:r>
            <a:endParaRPr lang="vi-VN" sz="2500" dirty="0">
              <a:latin typeface="UTM Avo" panose="02040603050506020204" pitchFamily="18"/>
              <a:cs typeface="Arial" panose="020B0604020202020204" pitchFamily="34" charset="0"/>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320BA67-19F7-3B3B-6CE9-241236CAD267}"/>
                  </a:ext>
                </a:extLst>
              </p:cNvPr>
              <p:cNvSpPr/>
              <p:nvPr/>
            </p:nvSpPr>
            <p:spPr>
              <a:xfrm>
                <a:off x="1911943" y="3308187"/>
                <a:ext cx="6837521" cy="3103414"/>
              </a:xfrm>
              <a:prstGeom prst="rect">
                <a:avLst/>
              </a:prstGeom>
            </p:spPr>
            <p:txBody>
              <a:bodyPr wrap="square">
                <a:spAutoFit/>
              </a:bodyPr>
              <a:lstStyle/>
              <a:p>
                <a:pPr algn="just">
                  <a:lnSpc>
                    <a:spcPct val="250000"/>
                  </a:lnSpc>
                </a:pPr>
                <a:r>
                  <a:rPr lang="vi-VN" sz="2500" dirty="0">
                    <a:latin typeface="UTM Avo" panose="02040603050506020204" pitchFamily="18"/>
                  </a:rPr>
                  <a:t>A.</a:t>
                </a:r>
                <a:r>
                  <a:rPr lang="en-US" sz="2500" dirty="0">
                    <a:latin typeface="UTM Avo" panose="02040603050506020204" pitchFamily="18" charset="0"/>
                  </a:rPr>
                  <a:t> </a:t>
                </a:r>
                <a14:m>
                  <m:oMath xmlns:m="http://schemas.openxmlformats.org/officeDocument/2006/math">
                    <m:r>
                      <m:rPr>
                        <m:nor/>
                      </m:rPr>
                      <a:rPr lang="nl-NL" sz="2500" i="0">
                        <a:latin typeface="UTM Avo" panose="02040603050506020204" pitchFamily="18" charset="0"/>
                        <a:ea typeface="Calibri" panose="020F0502020204030204" pitchFamily="34" charset="0"/>
                        <a:cs typeface="Times New Roman" panose="02020603050405020304" pitchFamily="18" charset="0"/>
                      </a:rPr>
                      <m:t>S</m:t>
                    </m:r>
                    <m:r>
                      <m:rPr>
                        <m:nor/>
                      </m:rPr>
                      <a:rPr lang="en-US" sz="2500" b="0" i="0" smtClean="0">
                        <a:latin typeface="UTM Avo" panose="02040603050506020204" pitchFamily="18" charset="0"/>
                        <a:ea typeface="Calibri" panose="020F0502020204030204" pitchFamily="34" charset="0"/>
                        <a:cs typeface="Times New Roman" panose="02020603050405020304" pitchFamily="18" charset="0"/>
                      </a:rPr>
                      <m:t> </m:t>
                    </m:r>
                    <m:r>
                      <m:rPr>
                        <m:nor/>
                      </m:rPr>
                      <a:rPr lang="pt-BR" sz="2500" i="0">
                        <a:latin typeface="UTM Avo" panose="02040603050506020204" pitchFamily="18" charset="0"/>
                        <a:ea typeface="Calibri" panose="020F0502020204030204" pitchFamily="34" charset="0"/>
                        <a:cs typeface="Times New Roman" panose="02020603050405020304" pitchFamily="18" charset="0"/>
                      </a:rPr>
                      <m:t>=</m:t>
                    </m:r>
                    <m:r>
                      <m:rPr>
                        <m:nor/>
                      </m:rPr>
                      <a:rPr lang="en-US" sz="2500" b="0" i="0" smtClean="0">
                        <a:latin typeface="UTM Avo" panose="02040603050506020204" pitchFamily="18" charset="0"/>
                        <a:ea typeface="Calibri" panose="020F0502020204030204" pitchFamily="34" charset="0"/>
                        <a:cs typeface="Times New Roman" panose="02020603050405020304" pitchFamily="18" charset="0"/>
                      </a:rPr>
                      <m:t> </m:t>
                    </m:r>
                    <m:f>
                      <m:fPr>
                        <m:ctrlPr>
                          <a:rPr lang="en-US" sz="2500" i="1">
                            <a:latin typeface="Cambria Math" panose="02040503050406030204" pitchFamily="18" charset="0"/>
                            <a:cs typeface="Times New Roman" panose="02020603050405020304" pitchFamily="18" charset="0"/>
                          </a:rPr>
                        </m:ctrlPr>
                      </m:fPr>
                      <m:num>
                        <m:r>
                          <m:rPr>
                            <m:nor/>
                          </m:rPr>
                          <a:rPr lang="pt-BR" sz="2500" i="0">
                            <a:latin typeface="UTM Avo" panose="02040603050506020204" pitchFamily="18" charset="0"/>
                            <a:ea typeface="Calibri" panose="020F0502020204030204" pitchFamily="34" charset="0"/>
                            <a:cs typeface="Times New Roman" panose="02020603050405020304" pitchFamily="18" charset="0"/>
                          </a:rPr>
                          <m:t>h</m:t>
                        </m:r>
                      </m:num>
                      <m:den>
                        <m:r>
                          <m:rPr>
                            <m:nor/>
                          </m:rPr>
                          <a:rPr lang="nl-NL" sz="2500" i="0">
                            <a:latin typeface="UTM Avo" panose="02040603050506020204" pitchFamily="18" charset="0"/>
                            <a:ea typeface="Calibri" panose="020F0502020204030204" pitchFamily="34" charset="0"/>
                            <a:cs typeface="Times New Roman" panose="02020603050405020304" pitchFamily="18" charset="0"/>
                          </a:rPr>
                          <m:t>V</m:t>
                        </m:r>
                      </m:den>
                    </m:f>
                  </m:oMath>
                </a14:m>
                <a:r>
                  <a:rPr lang="en-US" sz="2500" dirty="0">
                    <a:latin typeface="UTM Avo" panose="02040603050506020204" pitchFamily="18" charset="0"/>
                  </a:rPr>
                  <a:t>.				</a:t>
                </a:r>
                <a:r>
                  <a:rPr lang="vi-VN" sz="2500" dirty="0">
                    <a:latin typeface="UTM Avo" panose="02040603050506020204" pitchFamily="18"/>
                  </a:rPr>
                  <a:t>B. </a:t>
                </a:r>
                <a14:m>
                  <m:oMath xmlns:m="http://schemas.openxmlformats.org/officeDocument/2006/math">
                    <m:r>
                      <m:rPr>
                        <m:nor/>
                      </m:rPr>
                      <a:rPr lang="nl-NL" sz="2500" i="0">
                        <a:latin typeface="UTM Avo" panose="02040603050506020204" pitchFamily="18" charset="0"/>
                        <a:ea typeface="Times New Roman" panose="02020603050405020304" pitchFamily="18" charset="0"/>
                        <a:cs typeface="Times New Roman" panose="02020603050405020304" pitchFamily="18" charset="0"/>
                      </a:rPr>
                      <m:t>S</m:t>
                    </m:r>
                    <m:r>
                      <m:rPr>
                        <m:nor/>
                      </m:rPr>
                      <a:rPr lang="en-US" sz="2500" b="0" i="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pt-BR" sz="2500" i="0">
                        <a:latin typeface="UTM Avo" panose="02040603050506020204" pitchFamily="18" charset="0"/>
                        <a:ea typeface="Times New Roman" panose="02020603050405020304" pitchFamily="18" charset="0"/>
                        <a:cs typeface="Times New Roman" panose="02020603050405020304" pitchFamily="18" charset="0"/>
                      </a:rPr>
                      <m:t>=</m:t>
                    </m:r>
                    <m:r>
                      <m:rPr>
                        <m:nor/>
                      </m:rPr>
                      <a:rPr lang="en-US" sz="2500" b="0" i="0" smtClean="0">
                        <a:latin typeface="UTM Avo" panose="02040603050506020204" pitchFamily="18" charset="0"/>
                        <a:ea typeface="Times New Roman" panose="02020603050405020304" pitchFamily="18" charset="0"/>
                        <a:cs typeface="Times New Roman" panose="02020603050405020304" pitchFamily="18" charset="0"/>
                      </a:rPr>
                      <m:t> </m:t>
                    </m:r>
                    <m:f>
                      <m:fPr>
                        <m:ctrlPr>
                          <a:rPr lang="en-US" sz="25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nl-NL" sz="2500" i="0">
                            <a:latin typeface="UTM Avo" panose="02040603050506020204" pitchFamily="18" charset="0"/>
                            <a:ea typeface="Times New Roman" panose="02020603050405020304" pitchFamily="18" charset="0"/>
                            <a:cs typeface="Times New Roman" panose="02020603050405020304" pitchFamily="18" charset="0"/>
                          </a:rPr>
                          <m:t>V</m:t>
                        </m:r>
                      </m:num>
                      <m:den>
                        <m:r>
                          <m:rPr>
                            <m:nor/>
                          </m:rPr>
                          <a:rPr lang="pt-BR" sz="2500" i="0">
                            <a:latin typeface="UTM Avo" panose="02040603050506020204" pitchFamily="18" charset="0"/>
                            <a:ea typeface="Times New Roman" panose="02020603050405020304" pitchFamily="18" charset="0"/>
                            <a:cs typeface="Times New Roman" panose="02020603050405020304" pitchFamily="18" charset="0"/>
                          </a:rPr>
                          <m:t>h</m:t>
                        </m:r>
                      </m:den>
                    </m:f>
                  </m:oMath>
                </a14:m>
                <a:r>
                  <a:rPr lang="en-US" sz="2500" dirty="0">
                    <a:latin typeface="UTM Avo" panose="02040603050506020204" pitchFamily="18" charset="0"/>
                  </a:rPr>
                  <a:t>.</a:t>
                </a:r>
              </a:p>
              <a:p>
                <a:pPr algn="just">
                  <a:lnSpc>
                    <a:spcPct val="250000"/>
                  </a:lnSpc>
                </a:pPr>
                <a:r>
                  <a:rPr lang="vi-VN" sz="2500" dirty="0">
                    <a:latin typeface="UTM Avo" panose="02040603050506020204" pitchFamily="18"/>
                  </a:rPr>
                  <a:t>C. </a:t>
                </a:r>
                <a14:m>
                  <m:oMath xmlns:m="http://schemas.openxmlformats.org/officeDocument/2006/math">
                    <m:r>
                      <m:rPr>
                        <m:nor/>
                      </m:rPr>
                      <a:rPr lang="nl-NL" sz="2500" i="0">
                        <a:latin typeface="UTM Avo" panose="02040603050506020204" pitchFamily="18" charset="0"/>
                        <a:ea typeface="Times New Roman" panose="02020603050405020304" pitchFamily="18" charset="0"/>
                        <a:cs typeface="Times New Roman" panose="02020603050405020304" pitchFamily="18" charset="0"/>
                      </a:rPr>
                      <m:t>S</m:t>
                    </m:r>
                    <m:r>
                      <m:rPr>
                        <m:nor/>
                      </m:rPr>
                      <a:rPr lang="en-US" sz="2500" b="0" i="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pt-BR" sz="2500" i="0">
                        <a:latin typeface="UTM Avo" panose="02040603050506020204" pitchFamily="18" charset="0"/>
                        <a:ea typeface="Times New Roman" panose="02020603050405020304" pitchFamily="18" charset="0"/>
                        <a:cs typeface="Times New Roman" panose="02020603050405020304" pitchFamily="18" charset="0"/>
                      </a:rPr>
                      <m:t>=</m:t>
                    </m:r>
                    <m:r>
                      <m:rPr>
                        <m:nor/>
                      </m:rPr>
                      <a:rPr lang="en-US" sz="2500" b="0" i="0" smtClean="0">
                        <a:latin typeface="UTM Avo" panose="02040603050506020204" pitchFamily="18" charset="0"/>
                        <a:ea typeface="Times New Roman" panose="02020603050405020304" pitchFamily="18" charset="0"/>
                        <a:cs typeface="Times New Roman" panose="02020603050405020304" pitchFamily="18" charset="0"/>
                      </a:rPr>
                      <m:t> </m:t>
                    </m:r>
                    <m:f>
                      <m:fPr>
                        <m:ctrlPr>
                          <a:rPr lang="en-US" sz="25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en-US" sz="2500" dirty="0">
                            <a:latin typeface="UTM Avo" panose="02040603050506020204" pitchFamily="18" charset="0"/>
                            <a:cs typeface="Arial" panose="020B0604020202020204" pitchFamily="34" charset="0"/>
                          </a:rPr>
                          <m:t>3</m:t>
                        </m:r>
                        <m:r>
                          <m:rPr>
                            <m:nor/>
                          </m:rPr>
                          <a:rPr lang="nl-NL" sz="2500" i="0">
                            <a:latin typeface="UTM Avo" panose="02040603050506020204" pitchFamily="18" charset="0"/>
                            <a:ea typeface="Times New Roman" panose="02020603050405020304" pitchFamily="18" charset="0"/>
                            <a:cs typeface="Times New Roman" panose="02020603050405020304" pitchFamily="18" charset="0"/>
                          </a:rPr>
                          <m:t>V</m:t>
                        </m:r>
                      </m:num>
                      <m:den>
                        <m:r>
                          <m:rPr>
                            <m:nor/>
                          </m:rPr>
                          <a:rPr lang="pt-BR" sz="2500" i="0">
                            <a:latin typeface="UTM Avo" panose="02040603050506020204" pitchFamily="18" charset="0"/>
                            <a:ea typeface="Times New Roman" panose="02020603050405020304" pitchFamily="18" charset="0"/>
                            <a:cs typeface="Times New Roman" panose="02020603050405020304" pitchFamily="18" charset="0"/>
                          </a:rPr>
                          <m:t>h</m:t>
                        </m:r>
                      </m:den>
                    </m:f>
                  </m:oMath>
                </a14:m>
                <a:r>
                  <a:rPr lang="en-US" sz="2500" dirty="0">
                    <a:latin typeface="UTM Avo" panose="02040603050506020204" pitchFamily="18" charset="0"/>
                  </a:rPr>
                  <a:t>.				</a:t>
                </a:r>
                <a:r>
                  <a:rPr lang="vi-VN" sz="2500" dirty="0">
                    <a:latin typeface="UTM Avo" panose="02040603050506020204" pitchFamily="18"/>
                  </a:rPr>
                  <a:t>D. </a:t>
                </a:r>
                <a14:m>
                  <m:oMath xmlns:m="http://schemas.openxmlformats.org/officeDocument/2006/math">
                    <m:r>
                      <m:rPr>
                        <m:nor/>
                      </m:rPr>
                      <a:rPr lang="nl-NL" sz="2500" i="0">
                        <a:latin typeface="UTM Avo" panose="02040603050506020204" pitchFamily="18" charset="0"/>
                        <a:ea typeface="Times New Roman" panose="02020603050405020304" pitchFamily="18" charset="0"/>
                        <a:cs typeface="Times New Roman" panose="02020603050405020304" pitchFamily="18" charset="0"/>
                      </a:rPr>
                      <m:t>S</m:t>
                    </m:r>
                    <m:r>
                      <m:rPr>
                        <m:nor/>
                      </m:rPr>
                      <a:rPr lang="en-US" sz="2500" b="0" i="0" smtClean="0">
                        <a:latin typeface="UTM Avo" panose="02040603050506020204" pitchFamily="18" charset="0"/>
                        <a:ea typeface="Times New Roman" panose="02020603050405020304" pitchFamily="18" charset="0"/>
                        <a:cs typeface="Times New Roman" panose="02020603050405020304" pitchFamily="18" charset="0"/>
                      </a:rPr>
                      <m:t> = </m:t>
                    </m:r>
                    <m:f>
                      <m:fPr>
                        <m:ctrlPr>
                          <a:rPr lang="en-US" sz="2500" i="1">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en-US" sz="2500" dirty="0">
                            <a:latin typeface="UTM Avo" panose="02040603050506020204" pitchFamily="18" charset="0"/>
                            <a:cs typeface="Arial" panose="020B0604020202020204" pitchFamily="34" charset="0"/>
                          </a:rPr>
                          <m:t>3</m:t>
                        </m:r>
                        <m:r>
                          <m:rPr>
                            <m:nor/>
                          </m:rPr>
                          <a:rPr lang="pt-BR" sz="2500" i="0">
                            <a:latin typeface="UTM Avo" panose="02040603050506020204" pitchFamily="18" charset="0"/>
                            <a:ea typeface="Times New Roman" panose="02020603050405020304" pitchFamily="18" charset="0"/>
                            <a:cs typeface="Times New Roman" panose="02020603050405020304" pitchFamily="18" charset="0"/>
                          </a:rPr>
                          <m:t>h</m:t>
                        </m:r>
                      </m:num>
                      <m:den>
                        <m:r>
                          <m:rPr>
                            <m:nor/>
                          </m:rPr>
                          <a:rPr lang="nl-NL" sz="2500" i="0">
                            <a:latin typeface="UTM Avo" panose="02040603050506020204" pitchFamily="18" charset="0"/>
                            <a:ea typeface="Times New Roman" panose="02020603050405020304" pitchFamily="18" charset="0"/>
                            <a:cs typeface="Times New Roman" panose="02020603050405020304" pitchFamily="18" charset="0"/>
                          </a:rPr>
                          <m:t>V</m:t>
                        </m:r>
                      </m:den>
                    </m:f>
                  </m:oMath>
                </a14:m>
                <a:r>
                  <a:rPr lang="en-US" sz="2500" dirty="0">
                    <a:latin typeface="UTM Avo" panose="02040603050506020204" pitchFamily="18"/>
                  </a:rPr>
                  <a:t>.</a:t>
                </a:r>
                <a:endParaRPr lang="vi-VN" sz="2500" dirty="0">
                  <a:latin typeface="UTM Avo" panose="02040603050506020204" pitchFamily="18"/>
                </a:endParaRPr>
              </a:p>
            </p:txBody>
          </p:sp>
        </mc:Choice>
        <mc:Fallback xmlns="">
          <p:sp>
            <p:nvSpPr>
              <p:cNvPr id="2" name="Rectangle 1">
                <a:extLst>
                  <a:ext uri="{FF2B5EF4-FFF2-40B4-BE49-F238E27FC236}">
                    <a16:creationId xmlns:a16="http://schemas.microsoft.com/office/drawing/2014/main" id="{3320BA67-19F7-3B3B-6CE9-241236CAD267}"/>
                  </a:ext>
                </a:extLst>
              </p:cNvPr>
              <p:cNvSpPr>
                <a:spLocks noRot="1" noChangeAspect="1" noMove="1" noResize="1" noEditPoints="1" noAdjustHandles="1" noChangeArrowheads="1" noChangeShapeType="1" noTextEdit="1"/>
              </p:cNvSpPr>
              <p:nvPr/>
            </p:nvSpPr>
            <p:spPr>
              <a:xfrm>
                <a:off x="1911943" y="3308187"/>
                <a:ext cx="6837521" cy="3103414"/>
              </a:xfrm>
              <a:prstGeom prst="rect">
                <a:avLst/>
              </a:prstGeom>
              <a:blipFill>
                <a:blip r:embed="rId6"/>
                <a:stretch>
                  <a:fillRect l="-1517"/>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ABB27567-2EFA-6A48-9A2C-AABE47B53B8C}"/>
              </a:ext>
            </a:extLst>
          </p:cNvPr>
          <p:cNvSpPr/>
          <p:nvPr/>
        </p:nvSpPr>
        <p:spPr>
          <a:xfrm>
            <a:off x="1739144" y="5738316"/>
            <a:ext cx="646896" cy="5971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UTM Avo" panose="02040603050506020204" pitchFamily="18"/>
            </a:endParaRPr>
          </a:p>
        </p:txBody>
      </p:sp>
    </p:spTree>
    <p:extLst>
      <p:ext uri="{BB962C8B-B14F-4D97-AF65-F5344CB8AC3E}">
        <p14:creationId xmlns:p14="http://schemas.microsoft.com/office/powerpoint/2010/main" val="151732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4120BC0B-0DF4-8ECD-CE1B-2640EAD2E734}"/>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997361EB-20CC-6631-9399-61DC6BD18F29}"/>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42CBE05E-D4BB-DA52-65B4-CC4E988B68E3}"/>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 name="Rectangle 1">
            <a:extLst>
              <a:ext uri="{FF2B5EF4-FFF2-40B4-BE49-F238E27FC236}">
                <a16:creationId xmlns:a16="http://schemas.microsoft.com/office/drawing/2014/main" id="{892D814F-72D8-5B6C-0862-19454E84B25C}"/>
              </a:ext>
            </a:extLst>
          </p:cNvPr>
          <p:cNvSpPr/>
          <p:nvPr/>
        </p:nvSpPr>
        <p:spPr>
          <a:xfrm>
            <a:off x="590075" y="1654497"/>
            <a:ext cx="4259499" cy="523220"/>
          </a:xfrm>
          <a:prstGeom prst="rect">
            <a:avLst/>
          </a:prstGeom>
        </p:spPr>
        <p:txBody>
          <a:bodyPr wrap="none">
            <a:spAutoFit/>
          </a:bodyPr>
          <a:lstStyle/>
          <a:p>
            <a:r>
              <a:rPr lang="fr-FR" sz="2800" b="1" dirty="0" err="1">
                <a:solidFill>
                  <a:schemeClr val="tx1"/>
                </a:solidFill>
                <a:latin typeface="UTM Avo" panose="02040603050506020204" pitchFamily="18"/>
                <a:ea typeface="Calibri" panose="020F0502020204030204" pitchFamily="34" charset="0"/>
              </a:rPr>
              <a:t>Bài</a:t>
            </a:r>
            <a:r>
              <a:rPr lang="fr-FR" sz="2800" b="1" dirty="0">
                <a:solidFill>
                  <a:schemeClr val="tx1"/>
                </a:solidFill>
                <a:latin typeface="UTM Avo" panose="02040603050506020204" pitchFamily="18"/>
                <a:ea typeface="Calibri" panose="020F0502020204030204" pitchFamily="34" charset="0"/>
              </a:rPr>
              <a:t> 1 (SGK – </a:t>
            </a:r>
            <a:r>
              <a:rPr lang="fr-FR" sz="2800" b="1" dirty="0" err="1">
                <a:solidFill>
                  <a:schemeClr val="tx1"/>
                </a:solidFill>
                <a:latin typeface="UTM Avo" panose="02040603050506020204" pitchFamily="18"/>
                <a:ea typeface="Calibri" panose="020F0502020204030204" pitchFamily="34" charset="0"/>
              </a:rPr>
              <a:t>trang</a:t>
            </a:r>
            <a:r>
              <a:rPr lang="fr-FR" sz="2800" b="1" dirty="0">
                <a:solidFill>
                  <a:schemeClr val="tx1"/>
                </a:solidFill>
                <a:latin typeface="UTM Avo" panose="02040603050506020204" pitchFamily="18"/>
                <a:ea typeface="Calibri" panose="020F0502020204030204" pitchFamily="34" charset="0"/>
              </a:rPr>
              <a:t> 88)</a:t>
            </a:r>
            <a:endParaRPr lang="en-US" sz="2800" dirty="0">
              <a:solidFill>
                <a:schemeClr val="tx1"/>
              </a:solidFill>
              <a:latin typeface="UTM Avo" panose="02040603050506020204" pitchFamily="18"/>
            </a:endParaRPr>
          </a:p>
        </p:txBody>
      </p:sp>
      <p:graphicFrame>
        <p:nvGraphicFramePr>
          <p:cNvPr id="3" name="Table 2">
            <a:extLst>
              <a:ext uri="{FF2B5EF4-FFF2-40B4-BE49-F238E27FC236}">
                <a16:creationId xmlns:a16="http://schemas.microsoft.com/office/drawing/2014/main" id="{F6C74EEB-6332-53F5-17BE-6850337D9140}"/>
              </a:ext>
            </a:extLst>
          </p:cNvPr>
          <p:cNvGraphicFramePr>
            <a:graphicFrameLocks noGrp="1"/>
          </p:cNvGraphicFramePr>
          <p:nvPr>
            <p:extLst>
              <p:ext uri="{D42A27DB-BD31-4B8C-83A1-F6EECF244321}">
                <p14:modId xmlns:p14="http://schemas.microsoft.com/office/powerpoint/2010/main" val="4267882201"/>
              </p:ext>
            </p:extLst>
          </p:nvPr>
        </p:nvGraphicFramePr>
        <p:xfrm>
          <a:off x="542925" y="2783450"/>
          <a:ext cx="11141871" cy="3759979"/>
        </p:xfrm>
        <a:graphic>
          <a:graphicData uri="http://schemas.openxmlformats.org/drawingml/2006/table">
            <a:tbl>
              <a:tblPr firstRow="1" firstCol="1" bandRow="1"/>
              <a:tblGrid>
                <a:gridCol w="2150270">
                  <a:extLst>
                    <a:ext uri="{9D8B030D-6E8A-4147-A177-3AD203B41FA5}">
                      <a16:colId xmlns:a16="http://schemas.microsoft.com/office/drawing/2014/main" val="3863638126"/>
                    </a:ext>
                  </a:extLst>
                </a:gridCol>
                <a:gridCol w="4572000">
                  <a:extLst>
                    <a:ext uri="{9D8B030D-6E8A-4147-A177-3AD203B41FA5}">
                      <a16:colId xmlns:a16="http://schemas.microsoft.com/office/drawing/2014/main" val="1105342095"/>
                    </a:ext>
                  </a:extLst>
                </a:gridCol>
                <a:gridCol w="4419601">
                  <a:extLst>
                    <a:ext uri="{9D8B030D-6E8A-4147-A177-3AD203B41FA5}">
                      <a16:colId xmlns:a16="http://schemas.microsoft.com/office/drawing/2014/main" val="4144669989"/>
                    </a:ext>
                  </a:extLst>
                </a:gridCol>
              </a:tblGrid>
              <a:tr h="519979">
                <a:tc>
                  <a:txBody>
                    <a:bodyPr/>
                    <a:lstStyle/>
                    <a:p>
                      <a:pPr algn="ctr">
                        <a:lnSpc>
                          <a:spcPct val="150000"/>
                        </a:lnSpc>
                        <a:spcBef>
                          <a:spcPts val="600"/>
                        </a:spcBef>
                        <a:spcAft>
                          <a:spcPts val="300"/>
                        </a:spcAft>
                      </a:pPr>
                      <a:r>
                        <a:rPr lang="fr-FR" sz="2400" b="1"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endParaRPr lang="en-US" sz="240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Hình</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chóp</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tam</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giác</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đều</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Hình</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chóp</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tứ</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giác</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đều</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57492202"/>
                  </a:ext>
                </a:extLst>
              </a:tr>
              <a:tr h="540000">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Số</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mặt</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AF7"/>
                    </a:solidFill>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704285"/>
                  </a:ext>
                </a:extLst>
              </a:tr>
              <a:tr h="540000">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Số</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cạnh</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410719"/>
                  </a:ext>
                </a:extLst>
              </a:tr>
              <a:tr h="540000">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Số</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mặt</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bên</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8017778"/>
                  </a:ext>
                </a:extLst>
              </a:tr>
              <a:tr h="540000">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Số</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mặt</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đáy</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139971"/>
                  </a:ext>
                </a:extLst>
              </a:tr>
              <a:tr h="540000">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Số</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cạnh</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bên</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2093439"/>
                  </a:ext>
                </a:extLst>
              </a:tr>
              <a:tr h="540000">
                <a:tc>
                  <a:txBody>
                    <a:bodyPr/>
                    <a:lstStyle/>
                    <a:p>
                      <a:pPr algn="ctr">
                        <a:lnSpc>
                          <a:spcPct val="150000"/>
                        </a:lnSpc>
                        <a:spcBef>
                          <a:spcPts val="600"/>
                        </a:spcBef>
                        <a:spcAft>
                          <a:spcPts val="300"/>
                        </a:spcAft>
                      </a:pP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Số</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cạnh</a:t>
                      </a:r>
                      <a:r>
                        <a:rPr lang="fr-FR" sz="2400" b="0" kern="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400" b="0" kern="0" dirty="0" err="1">
                          <a:solidFill>
                            <a:srgbClr val="000000"/>
                          </a:solidFill>
                          <a:effectLst/>
                          <a:latin typeface="UTM Avo" panose="02040603050506020204" pitchFamily="18"/>
                          <a:ea typeface="Calibri" panose="020F0502020204030204" pitchFamily="34" charset="0"/>
                          <a:cs typeface="Arial" panose="020B0604020202020204" pitchFamily="34" charset="0"/>
                        </a:rPr>
                        <a:t>đáy</a:t>
                      </a:r>
                      <a:endParaRPr lang="en-US" sz="2400" b="0" kern="100" dirty="0">
                        <a:effectLst/>
                        <a:latin typeface="UTM Avo" panose="02040603050506020204" pitchFamily="18"/>
                        <a:ea typeface="Calibri" panose="020F0502020204030204" pitchFamily="34"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US" sz="2400" kern="100" dirty="0">
                          <a:effectLst/>
                          <a:latin typeface="UTM Avo" panose="02040603050506020204" pitchFamily="18"/>
                          <a:ea typeface="Calibri" panose="020F0502020204030204" pitchFamily="34"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324049"/>
                  </a:ext>
                </a:extLst>
              </a:tr>
            </a:tbl>
          </a:graphicData>
        </a:graphic>
      </p:graphicFrame>
      <p:sp>
        <p:nvSpPr>
          <p:cNvPr id="4" name="Rectangle 1">
            <a:extLst>
              <a:ext uri="{FF2B5EF4-FFF2-40B4-BE49-F238E27FC236}">
                <a16:creationId xmlns:a16="http://schemas.microsoft.com/office/drawing/2014/main" id="{C93B7704-B6A6-88D3-42C7-8120D9823D85}"/>
              </a:ext>
            </a:extLst>
          </p:cNvPr>
          <p:cNvSpPr>
            <a:spLocks noChangeArrowheads="1"/>
          </p:cNvSpPr>
          <p:nvPr/>
        </p:nvSpPr>
        <p:spPr bwMode="auto">
          <a:xfrm>
            <a:off x="590075" y="1601705"/>
            <a:ext cx="11094721" cy="10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960" tIns="30480" rIns="60960" bIns="30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4184650" algn="just">
              <a:lnSpc>
                <a:spcPct val="150000"/>
              </a:lnSpc>
            </a:pPr>
            <a:r>
              <a:rPr lang="en-US" altLang="en-US" sz="2400" dirty="0">
                <a:latin typeface="UTM Avo" panose="02040603050506020204" pitchFamily="18"/>
                <a:cs typeface="Arial" panose="020B0604020202020204" pitchFamily="34" charset="0"/>
              </a:rPr>
              <a:t>Quan </a:t>
            </a:r>
            <a:r>
              <a:rPr lang="en-US" altLang="en-US" sz="2400" dirty="0" err="1">
                <a:latin typeface="UTM Avo" panose="02040603050506020204" pitchFamily="18"/>
                <a:cs typeface="Arial" panose="020B0604020202020204" pitchFamily="34" charset="0"/>
              </a:rPr>
              <a:t>sát</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các</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Hình</a:t>
            </a:r>
            <a:r>
              <a:rPr lang="en-US" altLang="en-US" sz="2400" dirty="0">
                <a:latin typeface="UTM Avo" panose="02040603050506020204" pitchFamily="18"/>
                <a:cs typeface="Arial" panose="020B0604020202020204" pitchFamily="34" charset="0"/>
              </a:rPr>
              <a:t> 4, </a:t>
            </a:r>
            <a:r>
              <a:rPr lang="en-US" altLang="en-US" sz="2400" dirty="0" err="1">
                <a:latin typeface="UTM Avo" panose="02040603050506020204" pitchFamily="18"/>
                <a:cs typeface="Arial" panose="020B0604020202020204" pitchFamily="34" charset="0"/>
              </a:rPr>
              <a:t>Hình</a:t>
            </a:r>
            <a:r>
              <a:rPr lang="en-US" altLang="en-US" sz="2400" dirty="0">
                <a:latin typeface="UTM Avo" panose="02040603050506020204" pitchFamily="18"/>
                <a:cs typeface="Arial" panose="020B0604020202020204" pitchFamily="34" charset="0"/>
              </a:rPr>
              <a:t> 14 </a:t>
            </a:r>
            <a:r>
              <a:rPr lang="en-US" altLang="en-US" sz="2400" dirty="0" err="1">
                <a:latin typeface="UTM Avo" panose="02040603050506020204" pitchFamily="18"/>
                <a:cs typeface="Arial" panose="020B0604020202020204" pitchFamily="34" charset="0"/>
              </a:rPr>
              <a:t>và</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tìm</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số</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thích</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hợp</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cho</a:t>
            </a:r>
            <a:r>
              <a:rPr lang="en-US" altLang="en-US" sz="2400" dirty="0">
                <a:latin typeface="UTM Avo" panose="02040603050506020204" pitchFamily="18"/>
                <a:cs typeface="Arial" panose="020B0604020202020204" pitchFamily="34" charset="0"/>
              </a:rPr>
              <a:t>  ?  </a:t>
            </a:r>
            <a:r>
              <a:rPr lang="en-US" altLang="en-US" sz="2400" dirty="0" err="1">
                <a:latin typeface="UTM Avo" panose="02040603050506020204" pitchFamily="18"/>
                <a:cs typeface="Arial" panose="020B0604020202020204" pitchFamily="34" charset="0"/>
              </a:rPr>
              <a:t>trong</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bảng</a:t>
            </a:r>
            <a:r>
              <a:rPr lang="en-US" altLang="en-US" sz="2400" dirty="0">
                <a:latin typeface="UTM Avo" panose="02040603050506020204" pitchFamily="18"/>
                <a:cs typeface="Arial" panose="020B0604020202020204" pitchFamily="34" charset="0"/>
              </a:rPr>
              <a:t> </a:t>
            </a:r>
            <a:r>
              <a:rPr lang="en-US" altLang="en-US" sz="2400" dirty="0" err="1">
                <a:latin typeface="UTM Avo" panose="02040603050506020204" pitchFamily="18"/>
                <a:cs typeface="Arial" panose="020B0604020202020204" pitchFamily="34" charset="0"/>
              </a:rPr>
              <a:t>sau</a:t>
            </a:r>
            <a:r>
              <a:rPr lang="en-US" altLang="en-US" sz="2400" dirty="0">
                <a:latin typeface="UTM Avo" panose="02040603050506020204" pitchFamily="18"/>
                <a:cs typeface="Arial" panose="020B0604020202020204" pitchFamily="34" charset="0"/>
              </a:rPr>
              <a:t>: </a:t>
            </a:r>
          </a:p>
        </p:txBody>
      </p:sp>
      <p:sp>
        <p:nvSpPr>
          <p:cNvPr id="5" name="Rectangle: Rounded Corners 6">
            <a:extLst>
              <a:ext uri="{FF2B5EF4-FFF2-40B4-BE49-F238E27FC236}">
                <a16:creationId xmlns:a16="http://schemas.microsoft.com/office/drawing/2014/main" id="{B2A4A575-0E7E-C167-CF43-AEF48FBAF380}"/>
              </a:ext>
            </a:extLst>
          </p:cNvPr>
          <p:cNvSpPr/>
          <p:nvPr/>
        </p:nvSpPr>
        <p:spPr>
          <a:xfrm>
            <a:off x="4366482" y="3340207"/>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4</a:t>
            </a:r>
          </a:p>
        </p:txBody>
      </p:sp>
      <p:sp>
        <p:nvSpPr>
          <p:cNvPr id="6" name="Rectangle: Rounded Corners 7">
            <a:extLst>
              <a:ext uri="{FF2B5EF4-FFF2-40B4-BE49-F238E27FC236}">
                <a16:creationId xmlns:a16="http://schemas.microsoft.com/office/drawing/2014/main" id="{8F57A4FF-B8B0-CDE9-20D0-26564DEED838}"/>
              </a:ext>
            </a:extLst>
          </p:cNvPr>
          <p:cNvSpPr/>
          <p:nvPr/>
        </p:nvSpPr>
        <p:spPr>
          <a:xfrm>
            <a:off x="8941595" y="3346376"/>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5</a:t>
            </a:r>
          </a:p>
        </p:txBody>
      </p:sp>
      <p:sp>
        <p:nvSpPr>
          <p:cNvPr id="7" name="Rectangle: Rounded Corners 8">
            <a:extLst>
              <a:ext uri="{FF2B5EF4-FFF2-40B4-BE49-F238E27FC236}">
                <a16:creationId xmlns:a16="http://schemas.microsoft.com/office/drawing/2014/main" id="{681EED32-BD48-17D1-53E5-C97B509A9158}"/>
              </a:ext>
            </a:extLst>
          </p:cNvPr>
          <p:cNvSpPr/>
          <p:nvPr/>
        </p:nvSpPr>
        <p:spPr>
          <a:xfrm>
            <a:off x="4368072" y="3870363"/>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6</a:t>
            </a:r>
          </a:p>
        </p:txBody>
      </p:sp>
      <p:sp>
        <p:nvSpPr>
          <p:cNvPr id="8" name="Rectangle: Rounded Corners 10">
            <a:extLst>
              <a:ext uri="{FF2B5EF4-FFF2-40B4-BE49-F238E27FC236}">
                <a16:creationId xmlns:a16="http://schemas.microsoft.com/office/drawing/2014/main" id="{23FFA272-2D50-ADCB-F0BA-8AE82A62CF07}"/>
              </a:ext>
            </a:extLst>
          </p:cNvPr>
          <p:cNvSpPr/>
          <p:nvPr/>
        </p:nvSpPr>
        <p:spPr>
          <a:xfrm>
            <a:off x="8941595" y="3870363"/>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8</a:t>
            </a:r>
          </a:p>
        </p:txBody>
      </p:sp>
      <p:sp>
        <p:nvSpPr>
          <p:cNvPr id="9" name="Rectangle: Rounded Corners 13">
            <a:extLst>
              <a:ext uri="{FF2B5EF4-FFF2-40B4-BE49-F238E27FC236}">
                <a16:creationId xmlns:a16="http://schemas.microsoft.com/office/drawing/2014/main" id="{A15385BC-EE92-3690-8164-79186CFDEFF1}"/>
              </a:ext>
            </a:extLst>
          </p:cNvPr>
          <p:cNvSpPr/>
          <p:nvPr/>
        </p:nvSpPr>
        <p:spPr>
          <a:xfrm>
            <a:off x="4366482" y="4408554"/>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3</a:t>
            </a:r>
          </a:p>
        </p:txBody>
      </p:sp>
      <p:sp>
        <p:nvSpPr>
          <p:cNvPr id="10" name="Rectangle: Rounded Corners 14">
            <a:extLst>
              <a:ext uri="{FF2B5EF4-FFF2-40B4-BE49-F238E27FC236}">
                <a16:creationId xmlns:a16="http://schemas.microsoft.com/office/drawing/2014/main" id="{273FF8D0-2A53-8CC9-53F3-BB81AEAFA19B}"/>
              </a:ext>
            </a:extLst>
          </p:cNvPr>
          <p:cNvSpPr/>
          <p:nvPr/>
        </p:nvSpPr>
        <p:spPr>
          <a:xfrm>
            <a:off x="8941595" y="4410161"/>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4</a:t>
            </a:r>
          </a:p>
        </p:txBody>
      </p:sp>
      <p:sp>
        <p:nvSpPr>
          <p:cNvPr id="11" name="Rectangle: Rounded Corners 15">
            <a:extLst>
              <a:ext uri="{FF2B5EF4-FFF2-40B4-BE49-F238E27FC236}">
                <a16:creationId xmlns:a16="http://schemas.microsoft.com/office/drawing/2014/main" id="{E11A619F-03C9-7D41-248F-794315281A59}"/>
              </a:ext>
            </a:extLst>
          </p:cNvPr>
          <p:cNvSpPr/>
          <p:nvPr/>
        </p:nvSpPr>
        <p:spPr>
          <a:xfrm>
            <a:off x="4366482" y="4970072"/>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1</a:t>
            </a:r>
          </a:p>
        </p:txBody>
      </p:sp>
      <p:sp>
        <p:nvSpPr>
          <p:cNvPr id="12" name="Rectangle: Rounded Corners 17">
            <a:extLst>
              <a:ext uri="{FF2B5EF4-FFF2-40B4-BE49-F238E27FC236}">
                <a16:creationId xmlns:a16="http://schemas.microsoft.com/office/drawing/2014/main" id="{D4F27CF0-3919-B4F1-8591-8826FAB40274}"/>
              </a:ext>
            </a:extLst>
          </p:cNvPr>
          <p:cNvSpPr/>
          <p:nvPr/>
        </p:nvSpPr>
        <p:spPr>
          <a:xfrm>
            <a:off x="8941595" y="4970072"/>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1</a:t>
            </a:r>
          </a:p>
        </p:txBody>
      </p:sp>
      <p:sp>
        <p:nvSpPr>
          <p:cNvPr id="13" name="Rectangle: Rounded Corners 18">
            <a:extLst>
              <a:ext uri="{FF2B5EF4-FFF2-40B4-BE49-F238E27FC236}">
                <a16:creationId xmlns:a16="http://schemas.microsoft.com/office/drawing/2014/main" id="{007002C2-1852-8160-A9A5-556F7205ADB2}"/>
              </a:ext>
            </a:extLst>
          </p:cNvPr>
          <p:cNvSpPr/>
          <p:nvPr/>
        </p:nvSpPr>
        <p:spPr>
          <a:xfrm>
            <a:off x="4366482" y="5504377"/>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3</a:t>
            </a:r>
          </a:p>
        </p:txBody>
      </p:sp>
      <p:sp>
        <p:nvSpPr>
          <p:cNvPr id="14" name="Rectangle: Rounded Corners 20">
            <a:extLst>
              <a:ext uri="{FF2B5EF4-FFF2-40B4-BE49-F238E27FC236}">
                <a16:creationId xmlns:a16="http://schemas.microsoft.com/office/drawing/2014/main" id="{6B652025-DBC2-3CAA-15B4-583BA1D16AE6}"/>
              </a:ext>
            </a:extLst>
          </p:cNvPr>
          <p:cNvSpPr/>
          <p:nvPr/>
        </p:nvSpPr>
        <p:spPr>
          <a:xfrm>
            <a:off x="8941595" y="5504377"/>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4</a:t>
            </a:r>
          </a:p>
        </p:txBody>
      </p:sp>
      <p:sp>
        <p:nvSpPr>
          <p:cNvPr id="15" name="Rectangle: Rounded Corners 21">
            <a:extLst>
              <a:ext uri="{FF2B5EF4-FFF2-40B4-BE49-F238E27FC236}">
                <a16:creationId xmlns:a16="http://schemas.microsoft.com/office/drawing/2014/main" id="{25467082-A853-0DF4-4D0F-156CF6C3BA7D}"/>
              </a:ext>
            </a:extLst>
          </p:cNvPr>
          <p:cNvSpPr/>
          <p:nvPr/>
        </p:nvSpPr>
        <p:spPr>
          <a:xfrm>
            <a:off x="4366482" y="6034033"/>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3</a:t>
            </a:r>
          </a:p>
        </p:txBody>
      </p:sp>
      <p:sp>
        <p:nvSpPr>
          <p:cNvPr id="16" name="Rectangle: Rounded Corners 23">
            <a:extLst>
              <a:ext uri="{FF2B5EF4-FFF2-40B4-BE49-F238E27FC236}">
                <a16:creationId xmlns:a16="http://schemas.microsoft.com/office/drawing/2014/main" id="{CDA7CD97-E137-B45C-723F-673D1F23D8C3}"/>
              </a:ext>
            </a:extLst>
          </p:cNvPr>
          <p:cNvSpPr/>
          <p:nvPr/>
        </p:nvSpPr>
        <p:spPr>
          <a:xfrm>
            <a:off x="8941595" y="6034033"/>
            <a:ext cx="1168400" cy="457200"/>
          </a:xfrm>
          <a:prstGeom prst="round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UTM Avo" panose="02040603050506020204" pitchFamily="18"/>
                <a:cs typeface="Arial" panose="020B0604020202020204" pitchFamily="34"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inVertical)">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barn(inVertical)">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barn(inVertical)">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barn(inVertical)">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barn(inVertical)">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barn(inVertical)">
                                      <p:cBhvr>
                                        <p:cTn id="71" dur="50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barn(inVertical)">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 name="Rectangle 19">
            <a:extLst>
              <a:ext uri="{FF2B5EF4-FFF2-40B4-BE49-F238E27FC236}">
                <a16:creationId xmlns:a16="http://schemas.microsoft.com/office/drawing/2014/main" id="{3CE934C4-C859-002E-460C-32FA64C5C832}"/>
              </a:ext>
            </a:extLst>
          </p:cNvPr>
          <p:cNvSpPr/>
          <p:nvPr/>
        </p:nvSpPr>
        <p:spPr>
          <a:xfrm>
            <a:off x="732912" y="1708306"/>
            <a:ext cx="4266168" cy="523220"/>
          </a:xfrm>
          <a:prstGeom prst="rect">
            <a:avLst/>
          </a:prstGeom>
        </p:spPr>
        <p:txBody>
          <a:bodyPr wrap="none">
            <a:spAutoFit/>
          </a:bodyPr>
          <a:lstStyle/>
          <a:p>
            <a:pPr defTabSz="609630">
              <a:buClrTx/>
              <a:buFontTx/>
              <a:buNone/>
            </a:pPr>
            <a:r>
              <a:rPr lang="fr-FR" sz="2800" b="1" kern="1200" dirty="0" err="1">
                <a:solidFill>
                  <a:schemeClr val="tx1"/>
                </a:solidFill>
                <a:latin typeface="UTM Avo" panose="02040603050506020204" pitchFamily="18"/>
                <a:ea typeface="Calibri" panose="020F0502020204030204" pitchFamily="34" charset="0"/>
                <a:cs typeface="+mn-cs"/>
              </a:rPr>
              <a:t>Bài</a:t>
            </a:r>
            <a:r>
              <a:rPr lang="fr-FR" sz="2800" b="1" kern="1200" dirty="0">
                <a:solidFill>
                  <a:schemeClr val="tx1"/>
                </a:solidFill>
                <a:latin typeface="UTM Avo" panose="02040603050506020204" pitchFamily="18"/>
                <a:ea typeface="Calibri" panose="020F0502020204030204" pitchFamily="34" charset="0"/>
                <a:cs typeface="+mn-cs"/>
              </a:rPr>
              <a:t> 2 (SGK – </a:t>
            </a:r>
            <a:r>
              <a:rPr lang="fr-FR" sz="2800" b="1" kern="1200" dirty="0" err="1">
                <a:solidFill>
                  <a:schemeClr val="tx1"/>
                </a:solidFill>
                <a:latin typeface="UTM Avo" panose="02040603050506020204" pitchFamily="18"/>
                <a:ea typeface="Calibri" panose="020F0502020204030204" pitchFamily="34" charset="0"/>
                <a:cs typeface="+mn-cs"/>
              </a:rPr>
              <a:t>trang</a:t>
            </a:r>
            <a:r>
              <a:rPr lang="fr-FR" sz="2800" b="1" kern="1200" dirty="0">
                <a:solidFill>
                  <a:schemeClr val="tx1"/>
                </a:solidFill>
                <a:latin typeface="UTM Avo" panose="02040603050506020204" pitchFamily="18"/>
                <a:ea typeface="Calibri" panose="020F0502020204030204" pitchFamily="34" charset="0"/>
                <a:cs typeface="+mn-cs"/>
              </a:rPr>
              <a:t> 88)</a:t>
            </a:r>
          </a:p>
        </p:txBody>
      </p:sp>
      <p:sp>
        <p:nvSpPr>
          <p:cNvPr id="21" name="Rectangle 20">
            <a:extLst>
              <a:ext uri="{FF2B5EF4-FFF2-40B4-BE49-F238E27FC236}">
                <a16:creationId xmlns:a16="http://schemas.microsoft.com/office/drawing/2014/main" id="{BF058FFF-7096-D94B-5E20-A33A84332487}"/>
              </a:ext>
            </a:extLst>
          </p:cNvPr>
          <p:cNvSpPr/>
          <p:nvPr/>
        </p:nvSpPr>
        <p:spPr>
          <a:xfrm>
            <a:off x="732912" y="2386106"/>
            <a:ext cx="4826000" cy="3337837"/>
          </a:xfrm>
          <a:prstGeom prst="rect">
            <a:avLst/>
          </a:prstGeom>
        </p:spPr>
        <p:txBody>
          <a:bodyPr wrap="square">
            <a:spAutoFit/>
          </a:bodyPr>
          <a:lstStyle/>
          <a:p>
            <a:pPr algn="just" defTabSz="609630">
              <a:lnSpc>
                <a:spcPct val="150000"/>
              </a:lnSpc>
              <a:buClrTx/>
              <a:buFontTx/>
              <a:buNone/>
            </a:pPr>
            <a:r>
              <a:rPr lang="vi-VN" sz="2400" kern="1200" dirty="0">
                <a:solidFill>
                  <a:schemeClr val="tx1"/>
                </a:solidFill>
                <a:latin typeface="UTM Avo" panose="02040603050506020204" pitchFamily="18"/>
                <a:ea typeface="+mn-ea"/>
                <a:cs typeface="+mn-cs"/>
              </a:rPr>
              <a:t>Trong các miếng bìa ở hình </a:t>
            </a:r>
            <a:r>
              <a:rPr lang="vi-VN" sz="2400" i="1" kern="1200" dirty="0">
                <a:solidFill>
                  <a:schemeClr val="tx1"/>
                </a:solidFill>
                <a:latin typeface="UTM Avo" panose="02040603050506020204" pitchFamily="18"/>
                <a:ea typeface="+mn-ea"/>
                <a:cs typeface="+mn-cs"/>
              </a:rPr>
              <a:t>21a, 21b, 21c, 21d</a:t>
            </a:r>
            <a:r>
              <a:rPr lang="vi-VN" sz="2400" kern="1200" dirty="0">
                <a:solidFill>
                  <a:schemeClr val="tx1"/>
                </a:solidFill>
                <a:latin typeface="UTM Avo" panose="02040603050506020204" pitchFamily="18"/>
                <a:ea typeface="+mn-ea"/>
                <a:cs typeface="+mn-cs"/>
              </a:rPr>
              <a:t>, miếng bìa nào có thể gấp (theo các nét đứt) và dán lại để được hình chóp tam giác đều? Hình chóp tứ giác đều?</a:t>
            </a:r>
            <a:endParaRPr lang="en-US" sz="2400" kern="1200" dirty="0">
              <a:solidFill>
                <a:schemeClr val="tx1"/>
              </a:solidFill>
              <a:latin typeface="UTM Avo" panose="02040603050506020204" pitchFamily="18"/>
              <a:ea typeface="+mn-ea"/>
              <a:cs typeface="Arial" panose="020B0604020202020204" pitchFamily="34" charset="0"/>
            </a:endParaRPr>
          </a:p>
        </p:txBody>
      </p:sp>
      <p:pic>
        <p:nvPicPr>
          <p:cNvPr id="2" name="Picture 1">
            <a:extLst>
              <a:ext uri="{FF2B5EF4-FFF2-40B4-BE49-F238E27FC236}">
                <a16:creationId xmlns:a16="http://schemas.microsoft.com/office/drawing/2014/main" id="{708516C9-F8CC-E877-AAFA-9E662E56D1A4}"/>
              </a:ext>
            </a:extLst>
          </p:cNvPr>
          <p:cNvPicPr>
            <a:picLocks noChangeAspect="1"/>
          </p:cNvPicPr>
          <p:nvPr/>
        </p:nvPicPr>
        <p:blipFill>
          <a:blip r:embed="rId4"/>
          <a:stretch>
            <a:fillRect/>
          </a:stretch>
        </p:blipFill>
        <p:spPr>
          <a:xfrm>
            <a:off x="6096000" y="1708306"/>
            <a:ext cx="5881108" cy="4543078"/>
          </a:xfrm>
          <a:prstGeom prst="rect">
            <a:avLst/>
          </a:prstGeom>
        </p:spPr>
      </p:pic>
    </p:spTree>
    <p:extLst>
      <p:ext uri="{BB962C8B-B14F-4D97-AF65-F5344CB8AC3E}">
        <p14:creationId xmlns:p14="http://schemas.microsoft.com/office/powerpoint/2010/main" val="111686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 name="Rectangle 19">
            <a:extLst>
              <a:ext uri="{FF2B5EF4-FFF2-40B4-BE49-F238E27FC236}">
                <a16:creationId xmlns:a16="http://schemas.microsoft.com/office/drawing/2014/main" id="{3CE934C4-C859-002E-460C-32FA64C5C832}"/>
              </a:ext>
            </a:extLst>
          </p:cNvPr>
          <p:cNvSpPr/>
          <p:nvPr/>
        </p:nvSpPr>
        <p:spPr>
          <a:xfrm>
            <a:off x="597279" y="1708305"/>
            <a:ext cx="4266168" cy="523220"/>
          </a:xfrm>
          <a:prstGeom prst="rect">
            <a:avLst/>
          </a:prstGeom>
        </p:spPr>
        <p:txBody>
          <a:bodyPr wrap="none">
            <a:spAutoFit/>
          </a:bodyPr>
          <a:lstStyle/>
          <a:p>
            <a:pPr defTabSz="609630">
              <a:buClrTx/>
              <a:buFontTx/>
              <a:buNone/>
            </a:pPr>
            <a:r>
              <a:rPr lang="fr-FR" sz="2800" b="1" kern="1200" dirty="0" err="1">
                <a:solidFill>
                  <a:schemeClr val="tx1"/>
                </a:solidFill>
                <a:latin typeface="UTM Avo" panose="02040603050506020204" pitchFamily="18"/>
                <a:ea typeface="Calibri" panose="020F0502020204030204" pitchFamily="34" charset="0"/>
                <a:cs typeface="+mn-cs"/>
              </a:rPr>
              <a:t>Bài</a:t>
            </a:r>
            <a:r>
              <a:rPr lang="fr-FR" sz="2800" b="1" kern="1200" dirty="0">
                <a:solidFill>
                  <a:schemeClr val="tx1"/>
                </a:solidFill>
                <a:latin typeface="UTM Avo" panose="02040603050506020204" pitchFamily="18"/>
                <a:ea typeface="Calibri" panose="020F0502020204030204" pitchFamily="34" charset="0"/>
                <a:cs typeface="+mn-cs"/>
              </a:rPr>
              <a:t> 2 (SGK – </a:t>
            </a:r>
            <a:r>
              <a:rPr lang="fr-FR" sz="2800" b="1" kern="1200" dirty="0" err="1">
                <a:solidFill>
                  <a:schemeClr val="tx1"/>
                </a:solidFill>
                <a:latin typeface="UTM Avo" panose="02040603050506020204" pitchFamily="18"/>
                <a:ea typeface="Calibri" panose="020F0502020204030204" pitchFamily="34" charset="0"/>
                <a:cs typeface="+mn-cs"/>
              </a:rPr>
              <a:t>trang</a:t>
            </a:r>
            <a:r>
              <a:rPr lang="fr-FR" sz="2800" b="1" kern="1200" dirty="0">
                <a:solidFill>
                  <a:schemeClr val="tx1"/>
                </a:solidFill>
                <a:latin typeface="UTM Avo" panose="02040603050506020204" pitchFamily="18"/>
                <a:ea typeface="Calibri" panose="020F0502020204030204" pitchFamily="34" charset="0"/>
                <a:cs typeface="+mn-cs"/>
              </a:rPr>
              <a:t> 88)</a:t>
            </a:r>
          </a:p>
        </p:txBody>
      </p:sp>
      <p:sp>
        <p:nvSpPr>
          <p:cNvPr id="4" name="Oval Callout 9">
            <a:extLst>
              <a:ext uri="{FF2B5EF4-FFF2-40B4-BE49-F238E27FC236}">
                <a16:creationId xmlns:a16="http://schemas.microsoft.com/office/drawing/2014/main" id="{C1F4F7E2-E8B5-6B33-31E3-9C51E1E4C6D9}"/>
              </a:ext>
            </a:extLst>
          </p:cNvPr>
          <p:cNvSpPr/>
          <p:nvPr/>
        </p:nvSpPr>
        <p:spPr>
          <a:xfrm>
            <a:off x="4999080" y="1940196"/>
            <a:ext cx="1265630" cy="582659"/>
          </a:xfrm>
          <a:prstGeom prst="wedgeEllipseCallout">
            <a:avLst>
              <a:gd name="adj1" fmla="val 28064"/>
              <a:gd name="adj2" fmla="val 62501"/>
            </a:avLst>
          </a:prstGeom>
          <a:solidFill>
            <a:schemeClr val="accent2">
              <a:lumMod val="60000"/>
              <a:lumOff val="40000"/>
            </a:scheme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a:ea typeface="+mn-ea"/>
                <a:cs typeface="+mn-cs"/>
              </a:rPr>
              <a:t>Giải</a:t>
            </a:r>
            <a:endParaRPr kumimoji="0" lang="en-US" sz="2400" b="1" i="0" u="none" strike="noStrike" kern="0" cap="none" spc="0" normalizeH="0" baseline="0" noProof="0" dirty="0">
              <a:ln>
                <a:noFill/>
              </a:ln>
              <a:solidFill>
                <a:schemeClr val="tx1"/>
              </a:solidFill>
              <a:effectLst/>
              <a:uLnTx/>
              <a:uFillTx/>
              <a:latin typeface="UTM Avo" panose="02040603050506020204" pitchFamily="18"/>
              <a:ea typeface="+mn-ea"/>
              <a:cs typeface="+mn-cs"/>
            </a:endParaRPr>
          </a:p>
        </p:txBody>
      </p:sp>
      <p:sp>
        <p:nvSpPr>
          <p:cNvPr id="5" name="TextBox 4">
            <a:extLst>
              <a:ext uri="{FF2B5EF4-FFF2-40B4-BE49-F238E27FC236}">
                <a16:creationId xmlns:a16="http://schemas.microsoft.com/office/drawing/2014/main" id="{F32C00C9-23D9-8B5B-41A9-67952BEDE419}"/>
              </a:ext>
            </a:extLst>
          </p:cNvPr>
          <p:cNvSpPr txBox="1"/>
          <p:nvPr/>
        </p:nvSpPr>
        <p:spPr>
          <a:xfrm>
            <a:off x="531490" y="2622754"/>
            <a:ext cx="6745029" cy="3424784"/>
          </a:xfrm>
          <a:prstGeom prst="rect">
            <a:avLst/>
          </a:prstGeom>
          <a:noFill/>
        </p:spPr>
        <p:txBody>
          <a:bodyPr wrap="square">
            <a:spAutoFit/>
          </a:bodyPr>
          <a:lstStyle/>
          <a:p>
            <a:pPr marL="20321" marR="20321" algn="just">
              <a:lnSpc>
                <a:spcPct val="150000"/>
              </a:lnSpc>
              <a:spcBef>
                <a:spcPts val="400"/>
              </a:spcBef>
              <a:spcAft>
                <a:spcPts val="200"/>
              </a:spcAft>
              <a:defRPr/>
            </a:pP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Để</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miếng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bìa</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gấp</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dán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lại</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được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chóp</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tứ</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giác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đều</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miếng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bìa</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đó</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cần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5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mặt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đó</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1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mặt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là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vuông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4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mặt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bên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là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tam</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giác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cân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bằng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nhau</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US"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a:p>
            <a:pPr marL="20321" marR="20321" algn="just">
              <a:lnSpc>
                <a:spcPct val="150000"/>
              </a:lnSpc>
              <a:spcBef>
                <a:spcPts val="400"/>
              </a:spcBef>
              <a:spcAft>
                <a:spcPts val="200"/>
              </a:spcAft>
              <a:defRPr/>
            </a:pP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Vậy</a:t>
            </a:r>
            <a:r>
              <a:rPr lang="fr-FR" sz="24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fr-FR" sz="2400" b="1" dirty="0">
                <a:solidFill>
                  <a:schemeClr val="tx1"/>
                </a:solidFill>
                <a:latin typeface="UTM Avo" panose="02040603050506020204" pitchFamily="18"/>
                <a:ea typeface="Times New Roman" panose="02020603050405020304" pitchFamily="18" charset="0"/>
                <a:cs typeface="Arial" panose="020B0604020202020204" pitchFamily="34" charset="0"/>
              </a:rPr>
              <a:t> 21a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thỏa</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mãn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để</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gấp</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dán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lại</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được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chóp</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tứ</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giác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đều</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US"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594A7F23-4C6A-02D2-460C-AA53E3E39B56}"/>
              </a:ext>
            </a:extLst>
          </p:cNvPr>
          <p:cNvPicPr>
            <a:picLocks noChangeAspect="1"/>
          </p:cNvPicPr>
          <p:nvPr/>
        </p:nvPicPr>
        <p:blipFill>
          <a:blip r:embed="rId4"/>
          <a:stretch>
            <a:fillRect/>
          </a:stretch>
        </p:blipFill>
        <p:spPr>
          <a:xfrm>
            <a:off x="7547786" y="1975891"/>
            <a:ext cx="4644214" cy="3587594"/>
          </a:xfrm>
          <a:prstGeom prst="rect">
            <a:avLst/>
          </a:prstGeom>
        </p:spPr>
      </p:pic>
    </p:spTree>
    <p:extLst>
      <p:ext uri="{BB962C8B-B14F-4D97-AF65-F5344CB8AC3E}">
        <p14:creationId xmlns:p14="http://schemas.microsoft.com/office/powerpoint/2010/main" val="287946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 name="Rectangle 19">
            <a:extLst>
              <a:ext uri="{FF2B5EF4-FFF2-40B4-BE49-F238E27FC236}">
                <a16:creationId xmlns:a16="http://schemas.microsoft.com/office/drawing/2014/main" id="{3CE934C4-C859-002E-460C-32FA64C5C832}"/>
              </a:ext>
            </a:extLst>
          </p:cNvPr>
          <p:cNvSpPr/>
          <p:nvPr/>
        </p:nvSpPr>
        <p:spPr>
          <a:xfrm>
            <a:off x="732912" y="1708306"/>
            <a:ext cx="3837461" cy="477054"/>
          </a:xfrm>
          <a:prstGeom prst="rect">
            <a:avLst/>
          </a:prstGeom>
        </p:spPr>
        <p:txBody>
          <a:bodyPr wrap="none">
            <a:spAutoFit/>
          </a:bodyPr>
          <a:lstStyle/>
          <a:p>
            <a:pPr defTabSz="609630">
              <a:buClrTx/>
              <a:buFontTx/>
              <a:buNone/>
            </a:pPr>
            <a:r>
              <a:rPr lang="fr-FR" sz="2500" b="1" kern="1200" dirty="0" err="1">
                <a:solidFill>
                  <a:schemeClr val="tx1"/>
                </a:solidFill>
                <a:latin typeface="UTM Avo" panose="02040603050506020204" pitchFamily="18"/>
                <a:ea typeface="Calibri" panose="020F0502020204030204" pitchFamily="34" charset="0"/>
                <a:cs typeface="+mn-cs"/>
              </a:rPr>
              <a:t>Bài</a:t>
            </a:r>
            <a:r>
              <a:rPr lang="fr-FR" sz="2500" b="1" kern="1200" dirty="0">
                <a:solidFill>
                  <a:schemeClr val="tx1"/>
                </a:solidFill>
                <a:latin typeface="UTM Avo" panose="02040603050506020204" pitchFamily="18"/>
                <a:ea typeface="Calibri" panose="020F0502020204030204" pitchFamily="34" charset="0"/>
                <a:cs typeface="+mn-cs"/>
              </a:rPr>
              <a:t> 3 (SGK – </a:t>
            </a:r>
            <a:r>
              <a:rPr lang="fr-FR" sz="2500" b="1" kern="1200" dirty="0" err="1">
                <a:solidFill>
                  <a:schemeClr val="tx1"/>
                </a:solidFill>
                <a:latin typeface="UTM Avo" panose="02040603050506020204" pitchFamily="18"/>
                <a:ea typeface="Calibri" panose="020F0502020204030204" pitchFamily="34" charset="0"/>
                <a:cs typeface="+mn-cs"/>
              </a:rPr>
              <a:t>trang</a:t>
            </a:r>
            <a:r>
              <a:rPr lang="fr-FR" sz="2500" b="1" kern="1200" dirty="0">
                <a:solidFill>
                  <a:schemeClr val="tx1"/>
                </a:solidFill>
                <a:latin typeface="UTM Avo" panose="02040603050506020204" pitchFamily="18"/>
                <a:ea typeface="Calibri" panose="020F0502020204030204" pitchFamily="34" charset="0"/>
                <a:cs typeface="+mn-cs"/>
              </a:rPr>
              <a:t> 89)</a:t>
            </a:r>
          </a:p>
        </p:txBody>
      </p:sp>
      <p:sp>
        <p:nvSpPr>
          <p:cNvPr id="7" name="TextBox 6">
            <a:extLst>
              <a:ext uri="{FF2B5EF4-FFF2-40B4-BE49-F238E27FC236}">
                <a16:creationId xmlns:a16="http://schemas.microsoft.com/office/drawing/2014/main" id="{4D3C0F4D-BDD9-D691-0B43-0C1558416A88}"/>
              </a:ext>
            </a:extLst>
          </p:cNvPr>
          <p:cNvSpPr txBox="1"/>
          <p:nvPr/>
        </p:nvSpPr>
        <p:spPr>
          <a:xfrm>
            <a:off x="710411" y="2231526"/>
            <a:ext cx="10748676" cy="1741887"/>
          </a:xfrm>
          <a:prstGeom prst="rect">
            <a:avLst/>
          </a:prstGeom>
          <a:noFill/>
        </p:spPr>
        <p:txBody>
          <a:bodyPr wrap="square">
            <a:spAutoFit/>
          </a:bodyPr>
          <a:lstStyle/>
          <a:p>
            <a:pPr algn="just" defTabSz="609630">
              <a:lnSpc>
                <a:spcPct val="150000"/>
              </a:lnSpc>
              <a:spcAft>
                <a:spcPts val="533"/>
              </a:spcAft>
              <a:buClrTx/>
              <a:buFontTx/>
              <a:buNone/>
            </a:pP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Cho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một</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hình</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chóp</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tam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giác</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đều</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có</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độ</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dài</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cạnh</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đáy</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bằng</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20 cm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và</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độ</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dài</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trung</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đoạn</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bằng</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30 cm.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Tính</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diện</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tích</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xung</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quanh</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của</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hình</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chóp</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tam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giác</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đều</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kern="1200" dirty="0" err="1">
                <a:solidFill>
                  <a:schemeClr val="tx1"/>
                </a:solidFill>
                <a:latin typeface="UTM Avo" panose="02040603050506020204" pitchFamily="18"/>
                <a:ea typeface="Arial" panose="020B0604020202020204" pitchFamily="34" charset="0"/>
                <a:cs typeface="Times New Roman" panose="02020603050405020304" pitchFamily="18" charset="0"/>
              </a:rPr>
              <a:t>đó</a:t>
            </a:r>
            <a:r>
              <a:rPr lang="en-US" sz="2500" kern="1200" dirty="0">
                <a:solidFill>
                  <a:schemeClr val="tx1"/>
                </a:solidFill>
                <a:latin typeface="UTM Avo" panose="02040603050506020204" pitchFamily="18"/>
                <a:ea typeface="Arial" panose="020B0604020202020204" pitchFamily="34" charset="0"/>
                <a:cs typeface="Times New Roman" panose="02020603050405020304" pitchFamily="18" charset="0"/>
              </a:rPr>
              <a:t>.</a:t>
            </a:r>
          </a:p>
        </p:txBody>
      </p:sp>
      <p:sp>
        <p:nvSpPr>
          <p:cNvPr id="8" name="Oval Callout 24">
            <a:extLst>
              <a:ext uri="{FF2B5EF4-FFF2-40B4-BE49-F238E27FC236}">
                <a16:creationId xmlns:a16="http://schemas.microsoft.com/office/drawing/2014/main" id="{EE04546C-0276-0D29-5BA7-B29753F14B63}"/>
              </a:ext>
            </a:extLst>
          </p:cNvPr>
          <p:cNvSpPr/>
          <p:nvPr/>
        </p:nvSpPr>
        <p:spPr>
          <a:xfrm>
            <a:off x="710411" y="4214207"/>
            <a:ext cx="1383526" cy="562635"/>
          </a:xfrm>
          <a:prstGeom prst="wedgeEllipseCallout">
            <a:avLst>
              <a:gd name="adj1" fmla="val 25763"/>
              <a:gd name="adj2" fmla="val 70626"/>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chemeClr val="tx1"/>
                </a:solidFill>
                <a:effectLst/>
                <a:uLnTx/>
                <a:uFillTx/>
                <a:latin typeface="UTM Avo" panose="02040603050506020204" pitchFamily="18"/>
                <a:ea typeface="+mn-ea"/>
                <a:cs typeface="+mn-cs"/>
              </a:rPr>
              <a:t>Giải</a:t>
            </a:r>
            <a:endParaRPr kumimoji="0" lang="en-US" sz="2500" b="1"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BDC5A458-DAE2-7F4C-DE06-1716E92E369B}"/>
                  </a:ext>
                </a:extLst>
              </p:cNvPr>
              <p:cNvSpPr/>
              <p:nvPr/>
            </p:nvSpPr>
            <p:spPr>
              <a:xfrm>
                <a:off x="1679844" y="4854255"/>
                <a:ext cx="9874493" cy="1670265"/>
              </a:xfrm>
              <a:prstGeom prst="rect">
                <a:avLst/>
              </a:prstGeom>
            </p:spPr>
            <p:txBody>
              <a:bodyPr wrap="square">
                <a:spAutoFit/>
              </a:bodyPr>
              <a:lstStyle/>
              <a:p>
                <a:pPr defTabSz="609630">
                  <a:lnSpc>
                    <a:spcPct val="150000"/>
                  </a:lnSpc>
                  <a:spcAft>
                    <a:spcPts val="800"/>
                  </a:spcAft>
                  <a:buClrTx/>
                  <a:buFontTx/>
                  <a:buNone/>
                </a:pP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Diện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tích</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xung</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quanh</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chóp</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tam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giác</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đều</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kern="12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a:t>
                </a:r>
              </a:p>
              <a:p>
                <a:pPr algn="ctr" defTabSz="609630">
                  <a:lnSpc>
                    <a:spcPct val="150000"/>
                  </a:lnSpc>
                  <a:spcAft>
                    <a:spcPts val="800"/>
                  </a:spcAft>
                  <a:buClrTx/>
                  <a:buFontTx/>
                  <a:buNone/>
                </a:pPr>
                <a:r>
                  <a:rPr lang="en-US" sz="2500" i="1" kern="1200" dirty="0" err="1">
                    <a:solidFill>
                      <a:schemeClr val="tx1"/>
                    </a:solidFill>
                    <a:latin typeface="UTM Avo" panose="02040603050506020204" pitchFamily="18"/>
                    <a:ea typeface="Times New Roman" panose="02020603050405020304" pitchFamily="18" charset="0"/>
                    <a:cs typeface="Arial" panose="020B0604020202020204" pitchFamily="34" charset="0"/>
                  </a:rPr>
                  <a:t>S</a:t>
                </a:r>
                <a:r>
                  <a:rPr lang="en-US" sz="2500" i="1" kern="1200" baseline="-25000" dirty="0" err="1">
                    <a:solidFill>
                      <a:schemeClr val="tx1"/>
                    </a:solidFill>
                    <a:latin typeface="UTM Avo" panose="02040603050506020204" pitchFamily="18"/>
                    <a:ea typeface="Times New Roman" panose="02020603050405020304" pitchFamily="18" charset="0"/>
                    <a:cs typeface="Arial" panose="020B0604020202020204" pitchFamily="34" charset="0"/>
                  </a:rPr>
                  <a:t>xq</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 </a:t>
                </a:r>
                <a14:m>
                  <m:oMath xmlns:m="http://schemas.openxmlformats.org/officeDocument/2006/math">
                    <m:f>
                      <m:fPr>
                        <m:ctrlPr>
                          <a:rPr lang="en-US" sz="2500" i="1" kern="1200">
                            <a:solidFill>
                              <a:schemeClr val="tx1"/>
                            </a:solidFill>
                            <a:latin typeface="Cambria Math" panose="02040503050406030204" pitchFamily="18" charset="0"/>
                            <a:ea typeface="Times New Roman" panose="02020603050405020304" pitchFamily="18" charset="0"/>
                            <a:cs typeface="+mn-cs"/>
                          </a:rPr>
                        </m:ctrlPr>
                      </m:fPr>
                      <m:num>
                        <m:r>
                          <m:rPr>
                            <m:nor/>
                          </m:rPr>
                          <a:rPr lang="en-US" sz="2500" i="0" kern="1200">
                            <a:solidFill>
                              <a:schemeClr val="tx1"/>
                            </a:solidFill>
                            <a:latin typeface="UTM Avo" panose="02040603050506020204" pitchFamily="18" charset="0"/>
                            <a:ea typeface="Times New Roman" panose="02020603050405020304" pitchFamily="18" charset="0"/>
                            <a:cs typeface="+mn-cs"/>
                          </a:rPr>
                          <m:t>1</m:t>
                        </m:r>
                      </m:num>
                      <m:den>
                        <m:r>
                          <m:rPr>
                            <m:nor/>
                          </m:rPr>
                          <a:rPr lang="en-US" sz="2500" i="0" kern="1200">
                            <a:solidFill>
                              <a:schemeClr val="tx1"/>
                            </a:solidFill>
                            <a:latin typeface="UTM Avo" panose="02040603050506020204" pitchFamily="18" charset="0"/>
                            <a:ea typeface="Times New Roman" panose="02020603050405020304" pitchFamily="18" charset="0"/>
                            <a:cs typeface="+mn-cs"/>
                          </a:rPr>
                          <m:t>2</m:t>
                        </m:r>
                      </m:den>
                    </m:f>
                  </m:oMath>
                </a14:m>
                <a:r>
                  <a:rPr lang="en-US" sz="2500" kern="1200"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 (20 . 3) . 30 = 900 (cm</a:t>
                </a:r>
                <a:r>
                  <a:rPr lang="en-US" sz="2500" kern="1200" baseline="30000" dirty="0">
                    <a:solidFill>
                      <a:schemeClr val="tx1"/>
                    </a:solidFill>
                    <a:latin typeface="UTM Avo" panose="02040603050506020204" pitchFamily="18"/>
                    <a:ea typeface="Times New Roman" panose="02020603050405020304" pitchFamily="18" charset="0"/>
                    <a:cs typeface="Arial" panose="020B0604020202020204" pitchFamily="34" charset="0"/>
                  </a:rPr>
                  <a:t>2</a:t>
                </a:r>
                <a:r>
                  <a:rPr lang="en-US" sz="2500" kern="1200" dirty="0">
                    <a:solidFill>
                      <a:schemeClr val="tx1"/>
                    </a:solidFill>
                    <a:latin typeface="UTM Avo" panose="02040603050506020204" pitchFamily="18"/>
                    <a:ea typeface="Times New Roman" panose="02020603050405020304" pitchFamily="18" charset="0"/>
                    <a:cs typeface="Arial" panose="020B0604020202020204" pitchFamily="34" charset="0"/>
                  </a:rPr>
                  <a:t>)</a:t>
                </a:r>
              </a:p>
            </p:txBody>
          </p:sp>
        </mc:Choice>
        <mc:Fallback xmlns="">
          <p:sp>
            <p:nvSpPr>
              <p:cNvPr id="9" name="Rectangle 8">
                <a:extLst>
                  <a:ext uri="{FF2B5EF4-FFF2-40B4-BE49-F238E27FC236}">
                    <a16:creationId xmlns:a16="http://schemas.microsoft.com/office/drawing/2014/main" id="{BDC5A458-DAE2-7F4C-DE06-1716E92E369B}"/>
                  </a:ext>
                </a:extLst>
              </p:cNvPr>
              <p:cNvSpPr>
                <a:spLocks noRot="1" noChangeAspect="1" noMove="1" noResize="1" noEditPoints="1" noAdjustHandles="1" noChangeArrowheads="1" noChangeShapeType="1" noTextEdit="1"/>
              </p:cNvSpPr>
              <p:nvPr/>
            </p:nvSpPr>
            <p:spPr>
              <a:xfrm>
                <a:off x="1679844" y="4854255"/>
                <a:ext cx="9874493" cy="1670265"/>
              </a:xfrm>
              <a:prstGeom prst="rect">
                <a:avLst/>
              </a:prstGeom>
              <a:blipFill>
                <a:blip r:embed="rId4"/>
                <a:stretch>
                  <a:fillRect l="-1050" b="-730"/>
                </a:stretch>
              </a:blipFill>
            </p:spPr>
            <p:txBody>
              <a:bodyPr/>
              <a:lstStyle/>
              <a:p>
                <a:r>
                  <a:rPr lang="en-US">
                    <a:noFill/>
                  </a:rPr>
                  <a:t> </a:t>
                </a:r>
              </a:p>
            </p:txBody>
          </p:sp>
        </mc:Fallback>
      </mc:AlternateContent>
    </p:spTree>
    <p:extLst>
      <p:ext uri="{BB962C8B-B14F-4D97-AF65-F5344CB8AC3E}">
        <p14:creationId xmlns:p14="http://schemas.microsoft.com/office/powerpoint/2010/main" val="151132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 name="Rectangle 19">
            <a:extLst>
              <a:ext uri="{FF2B5EF4-FFF2-40B4-BE49-F238E27FC236}">
                <a16:creationId xmlns:a16="http://schemas.microsoft.com/office/drawing/2014/main" id="{3CE934C4-C859-002E-460C-32FA64C5C832}"/>
              </a:ext>
            </a:extLst>
          </p:cNvPr>
          <p:cNvSpPr/>
          <p:nvPr/>
        </p:nvSpPr>
        <p:spPr>
          <a:xfrm>
            <a:off x="732912" y="1708306"/>
            <a:ext cx="3837461" cy="477054"/>
          </a:xfrm>
          <a:prstGeom prst="rect">
            <a:avLst/>
          </a:prstGeom>
        </p:spPr>
        <p:txBody>
          <a:bodyPr wrap="none">
            <a:spAutoFit/>
          </a:bodyPr>
          <a:lstStyle/>
          <a:p>
            <a:pPr defTabSz="609630">
              <a:buClrTx/>
              <a:buFontTx/>
              <a:buNone/>
            </a:pPr>
            <a:r>
              <a:rPr lang="fr-FR" sz="2500" b="1" kern="1200" dirty="0" err="1">
                <a:solidFill>
                  <a:schemeClr val="tx1"/>
                </a:solidFill>
                <a:latin typeface="UTM Avo" panose="02040603050506020204" pitchFamily="18"/>
                <a:ea typeface="Calibri" panose="020F0502020204030204" pitchFamily="34" charset="0"/>
                <a:cs typeface="+mn-cs"/>
              </a:rPr>
              <a:t>Bài</a:t>
            </a:r>
            <a:r>
              <a:rPr lang="fr-FR" sz="2500" b="1" kern="1200" dirty="0">
                <a:solidFill>
                  <a:schemeClr val="tx1"/>
                </a:solidFill>
                <a:latin typeface="UTM Avo" panose="02040603050506020204" pitchFamily="18"/>
                <a:ea typeface="Calibri" panose="020F0502020204030204" pitchFamily="34" charset="0"/>
                <a:cs typeface="+mn-cs"/>
              </a:rPr>
              <a:t> 4 (SGK – </a:t>
            </a:r>
            <a:r>
              <a:rPr lang="fr-FR" sz="2500" b="1" kern="1200" dirty="0" err="1">
                <a:solidFill>
                  <a:schemeClr val="tx1"/>
                </a:solidFill>
                <a:latin typeface="UTM Avo" panose="02040603050506020204" pitchFamily="18"/>
                <a:ea typeface="Calibri" panose="020F0502020204030204" pitchFamily="34" charset="0"/>
                <a:cs typeface="+mn-cs"/>
              </a:rPr>
              <a:t>trang</a:t>
            </a:r>
            <a:r>
              <a:rPr lang="fr-FR" sz="2500" b="1" kern="1200" dirty="0">
                <a:solidFill>
                  <a:schemeClr val="tx1"/>
                </a:solidFill>
                <a:latin typeface="UTM Avo" panose="02040603050506020204" pitchFamily="18"/>
                <a:ea typeface="Calibri" panose="020F0502020204030204" pitchFamily="34" charset="0"/>
                <a:cs typeface="+mn-cs"/>
              </a:rPr>
              <a:t> 89)</a:t>
            </a:r>
          </a:p>
        </p:txBody>
      </p:sp>
      <p:sp>
        <p:nvSpPr>
          <p:cNvPr id="7" name="TextBox 6">
            <a:extLst>
              <a:ext uri="{FF2B5EF4-FFF2-40B4-BE49-F238E27FC236}">
                <a16:creationId xmlns:a16="http://schemas.microsoft.com/office/drawing/2014/main" id="{4D3C0F4D-BDD9-D691-0B43-0C1558416A88}"/>
              </a:ext>
            </a:extLst>
          </p:cNvPr>
          <p:cNvSpPr txBox="1"/>
          <p:nvPr/>
        </p:nvSpPr>
        <p:spPr>
          <a:xfrm>
            <a:off x="710411" y="2231526"/>
            <a:ext cx="10748676" cy="1741887"/>
          </a:xfrm>
          <a:prstGeom prst="rect">
            <a:avLst/>
          </a:prstGeom>
          <a:noFill/>
        </p:spPr>
        <p:txBody>
          <a:bodyPr wrap="square">
            <a:spAutoFit/>
          </a:bodyPr>
          <a:lstStyle/>
          <a:p>
            <a:pPr algn="just">
              <a:lnSpc>
                <a:spcPct val="150000"/>
              </a:lnSpc>
              <a:spcAft>
                <a:spcPts val="533"/>
              </a:spcAft>
            </a:pP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Cho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một</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hình</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chóp</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tứ</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giác</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đều</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có</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độ</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dài</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cạnh</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đáy</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bằng</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10 cm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và</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độ</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dài</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trung</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đoạn</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bằng</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13 cm.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Tính</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diện</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tích</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xung</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quanh</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của</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hình</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chóp</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tứ</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giác</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đều</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 </a:t>
            </a:r>
            <a:r>
              <a:rPr lang="en-US" sz="2500" dirty="0" err="1">
                <a:solidFill>
                  <a:schemeClr val="tx1"/>
                </a:solidFill>
                <a:latin typeface="UTM Avo" panose="02040603050506020204" pitchFamily="18"/>
                <a:ea typeface="Arial" panose="020B0604020202020204" pitchFamily="34" charset="0"/>
                <a:cs typeface="Times New Roman" panose="02020603050405020304" pitchFamily="18" charset="0"/>
              </a:rPr>
              <a:t>đó</a:t>
            </a:r>
            <a:r>
              <a:rPr lang="en-US" sz="2500" dirty="0">
                <a:solidFill>
                  <a:schemeClr val="tx1"/>
                </a:solidFill>
                <a:latin typeface="UTM Avo" panose="02040603050506020204" pitchFamily="18"/>
                <a:ea typeface="Arial" panose="020B0604020202020204" pitchFamily="34" charset="0"/>
                <a:cs typeface="Times New Roman" panose="02020603050405020304" pitchFamily="18" charset="0"/>
              </a:rPr>
              <a:t>.</a:t>
            </a:r>
          </a:p>
        </p:txBody>
      </p:sp>
      <p:sp>
        <p:nvSpPr>
          <p:cNvPr id="8" name="Oval Callout 24">
            <a:extLst>
              <a:ext uri="{FF2B5EF4-FFF2-40B4-BE49-F238E27FC236}">
                <a16:creationId xmlns:a16="http://schemas.microsoft.com/office/drawing/2014/main" id="{EE04546C-0276-0D29-5BA7-B29753F14B63}"/>
              </a:ext>
            </a:extLst>
          </p:cNvPr>
          <p:cNvSpPr/>
          <p:nvPr/>
        </p:nvSpPr>
        <p:spPr>
          <a:xfrm>
            <a:off x="732912" y="4019579"/>
            <a:ext cx="1383526" cy="562635"/>
          </a:xfrm>
          <a:prstGeom prst="wedgeEllipseCallout">
            <a:avLst>
              <a:gd name="adj1" fmla="val 25763"/>
              <a:gd name="adj2" fmla="val 70626"/>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chemeClr val="tx1"/>
                </a:solidFill>
                <a:effectLst/>
                <a:uLnTx/>
                <a:uFillTx/>
                <a:latin typeface="UTM Avo" panose="02040603050506020204" pitchFamily="18"/>
                <a:ea typeface="+mn-ea"/>
                <a:cs typeface="+mn-cs"/>
              </a:rPr>
              <a:t>Giải</a:t>
            </a:r>
            <a:endParaRPr kumimoji="0" lang="en-US" sz="2500" b="1"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BDC5A458-DAE2-7F4C-DE06-1716E92E369B}"/>
                  </a:ext>
                </a:extLst>
              </p:cNvPr>
              <p:cNvSpPr/>
              <p:nvPr/>
            </p:nvSpPr>
            <p:spPr>
              <a:xfrm>
                <a:off x="1584594" y="4806630"/>
                <a:ext cx="9874493" cy="1670265"/>
              </a:xfrm>
              <a:prstGeom prst="rect">
                <a:avLst/>
              </a:prstGeom>
            </p:spPr>
            <p:txBody>
              <a:bodyPr wrap="square">
                <a:spAutoFit/>
              </a:bodyPr>
              <a:lstStyle/>
              <a:p>
                <a:pPr>
                  <a:lnSpc>
                    <a:spcPct val="150000"/>
                  </a:lnSpc>
                  <a:spcAft>
                    <a:spcPts val="800"/>
                  </a:spcAft>
                </a:pP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Diện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tích</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xung</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quanh</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chóp</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tứ</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giác</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đều</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a:t>
                </a:r>
              </a:p>
              <a:p>
                <a:pPr algn="ctr">
                  <a:lnSpc>
                    <a:spcPct val="150000"/>
                  </a:lnSpc>
                  <a:spcAft>
                    <a:spcPts val="800"/>
                  </a:spcAft>
                </a:pPr>
                <a:r>
                  <a:rPr lang="en-US" sz="2500" i="1" dirty="0" err="1">
                    <a:solidFill>
                      <a:schemeClr val="tx1"/>
                    </a:solidFill>
                    <a:latin typeface="UTM Avo" panose="02040603050506020204" pitchFamily="18"/>
                    <a:ea typeface="Times New Roman" panose="02020603050405020304" pitchFamily="18" charset="0"/>
                    <a:cs typeface="Arial" panose="020B0604020202020204" pitchFamily="34" charset="0"/>
                  </a:rPr>
                  <a:t>S</a:t>
                </a:r>
                <a:r>
                  <a:rPr lang="en-US" sz="2500" i="1" baseline="-25000" dirty="0" err="1">
                    <a:solidFill>
                      <a:schemeClr val="tx1"/>
                    </a:solidFill>
                    <a:latin typeface="UTM Avo" panose="02040603050506020204" pitchFamily="18"/>
                    <a:ea typeface="Times New Roman" panose="02020603050405020304" pitchFamily="18" charset="0"/>
                    <a:cs typeface="Arial" panose="020B0604020202020204" pitchFamily="34" charset="0"/>
                  </a:rPr>
                  <a:t>xq</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 </a:t>
                </a:r>
                <a14:m>
                  <m:oMath xmlns:m="http://schemas.openxmlformats.org/officeDocument/2006/math">
                    <m:f>
                      <m:fPr>
                        <m:ctrlPr>
                          <a:rPr lang="en-US" sz="2500" i="1">
                            <a:solidFill>
                              <a:schemeClr val="tx1"/>
                            </a:solidFill>
                            <a:latin typeface="Cambria Math" panose="02040503050406030204" pitchFamily="18" charset="0"/>
                            <a:ea typeface="Times New Roman" panose="02020603050405020304" pitchFamily="18" charset="0"/>
                          </a:rPr>
                        </m:ctrlPr>
                      </m:fPr>
                      <m:num>
                        <m:r>
                          <m:rPr>
                            <m:nor/>
                          </m:rPr>
                          <a:rPr lang="en-US" sz="2500" i="0">
                            <a:solidFill>
                              <a:schemeClr val="tx1"/>
                            </a:solidFill>
                            <a:latin typeface="UTM Avo" panose="02040603050506020204" pitchFamily="18" charset="0"/>
                            <a:ea typeface="Times New Roman" panose="02020603050405020304" pitchFamily="18" charset="0"/>
                          </a:rPr>
                          <m:t>1</m:t>
                        </m:r>
                      </m:num>
                      <m:den>
                        <m:r>
                          <m:rPr>
                            <m:nor/>
                          </m:rPr>
                          <a:rPr lang="en-US" sz="2500" i="0">
                            <a:solidFill>
                              <a:schemeClr val="tx1"/>
                            </a:solidFill>
                            <a:latin typeface="UTM Avo" panose="02040603050506020204" pitchFamily="18" charset="0"/>
                            <a:ea typeface="Times New Roman" panose="02020603050405020304" pitchFamily="18" charset="0"/>
                          </a:rPr>
                          <m:t>2</m:t>
                        </m:r>
                      </m:den>
                    </m:f>
                  </m:oMath>
                </a14:m>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 . (10 . 4) . 13 = 260 (cm</a:t>
                </a:r>
                <a:r>
                  <a:rPr lang="en-US" sz="2500" baseline="30000" dirty="0">
                    <a:solidFill>
                      <a:schemeClr val="tx1"/>
                    </a:solidFill>
                    <a:latin typeface="UTM Avo" panose="02040603050506020204" pitchFamily="18"/>
                    <a:ea typeface="Times New Roman" panose="02020603050405020304" pitchFamily="18" charset="0"/>
                    <a:cs typeface="Arial" panose="020B0604020202020204" pitchFamily="34" charset="0"/>
                  </a:rPr>
                  <a:t>2</a:t>
                </a:r>
                <a:r>
                  <a:rPr lang="en-US" sz="2500" dirty="0">
                    <a:solidFill>
                      <a:schemeClr val="tx1"/>
                    </a:solidFill>
                    <a:latin typeface="UTM Avo" panose="02040603050506020204" pitchFamily="18"/>
                    <a:ea typeface="Times New Roman" panose="02020603050405020304" pitchFamily="18" charset="0"/>
                    <a:cs typeface="Arial" panose="020B0604020202020204" pitchFamily="34" charset="0"/>
                  </a:rPr>
                  <a:t>)</a:t>
                </a:r>
              </a:p>
            </p:txBody>
          </p:sp>
        </mc:Choice>
        <mc:Fallback xmlns="">
          <p:sp>
            <p:nvSpPr>
              <p:cNvPr id="9" name="Rectangle 8">
                <a:extLst>
                  <a:ext uri="{FF2B5EF4-FFF2-40B4-BE49-F238E27FC236}">
                    <a16:creationId xmlns:a16="http://schemas.microsoft.com/office/drawing/2014/main" id="{BDC5A458-DAE2-7F4C-DE06-1716E92E369B}"/>
                  </a:ext>
                </a:extLst>
              </p:cNvPr>
              <p:cNvSpPr>
                <a:spLocks noRot="1" noChangeAspect="1" noMove="1" noResize="1" noEditPoints="1" noAdjustHandles="1" noChangeArrowheads="1" noChangeShapeType="1" noTextEdit="1"/>
              </p:cNvSpPr>
              <p:nvPr/>
            </p:nvSpPr>
            <p:spPr>
              <a:xfrm>
                <a:off x="1584594" y="4806630"/>
                <a:ext cx="9874493" cy="1670265"/>
              </a:xfrm>
              <a:prstGeom prst="rect">
                <a:avLst/>
              </a:prstGeom>
              <a:blipFill>
                <a:blip r:embed="rId4"/>
                <a:stretch>
                  <a:fillRect l="-1049" b="-730"/>
                </a:stretch>
              </a:blipFill>
            </p:spPr>
            <p:txBody>
              <a:bodyPr/>
              <a:lstStyle/>
              <a:p>
                <a:r>
                  <a:rPr lang="en-US">
                    <a:noFill/>
                  </a:rPr>
                  <a:t> </a:t>
                </a:r>
              </a:p>
            </p:txBody>
          </p:sp>
        </mc:Fallback>
      </mc:AlternateContent>
    </p:spTree>
    <p:extLst>
      <p:ext uri="{BB962C8B-B14F-4D97-AF65-F5344CB8AC3E}">
        <p14:creationId xmlns:p14="http://schemas.microsoft.com/office/powerpoint/2010/main" val="274135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5" name="Rectangle 4">
            <a:extLst>
              <a:ext uri="{FF2B5EF4-FFF2-40B4-BE49-F238E27FC236}">
                <a16:creationId xmlns:a16="http://schemas.microsoft.com/office/drawing/2014/main" id="{82D22020-0FC5-AAF4-BE45-BF0D616A1725}"/>
              </a:ext>
            </a:extLst>
          </p:cNvPr>
          <p:cNvSpPr/>
          <p:nvPr/>
        </p:nvSpPr>
        <p:spPr>
          <a:xfrm>
            <a:off x="649242" y="2560810"/>
            <a:ext cx="7086600" cy="2896049"/>
          </a:xfrm>
          <a:prstGeom prst="rect">
            <a:avLst/>
          </a:prstGeom>
        </p:spPr>
        <p:txBody>
          <a:bodyPr wrap="square">
            <a:spAutoFit/>
          </a:bodyPr>
          <a:lstStyle/>
          <a:p>
            <a:pPr algn="just" defTabSz="609630">
              <a:lnSpc>
                <a:spcPct val="150000"/>
              </a:lnSpc>
              <a:buClrTx/>
              <a:buFontTx/>
              <a:buNone/>
            </a:pPr>
            <a:r>
              <a:rPr lang="vi-VN" sz="2500" i="1" kern="1200" dirty="0">
                <a:latin typeface="UTM Avo" panose="02040603050506020204" pitchFamily="18"/>
                <a:ea typeface="+mn-ea"/>
                <a:cs typeface="+mn-cs"/>
              </a:rPr>
              <a:t>Hình 22 </a:t>
            </a:r>
            <a:r>
              <a:rPr lang="vi-VN" sz="2500" kern="1200" dirty="0">
                <a:latin typeface="UTM Avo" panose="02040603050506020204" pitchFamily="18"/>
                <a:ea typeface="+mn-ea"/>
                <a:cs typeface="+mn-cs"/>
              </a:rPr>
              <a:t>mô tả một vật thể có dạng hình chóp tứ giác đều được tạo ra sau khi cắt bỏ một phần từ một khúc gỗ có dạng hình lập phương với cạnh là 30 </a:t>
            </a:r>
            <a:r>
              <a:rPr lang="vi-VN" sz="2500" kern="1200" dirty="0" err="1">
                <a:latin typeface="UTM Avo" panose="02040603050506020204" pitchFamily="18"/>
                <a:ea typeface="+mn-ea"/>
                <a:cs typeface="+mn-cs"/>
              </a:rPr>
              <a:t>cm</a:t>
            </a:r>
            <a:r>
              <a:rPr lang="vi-VN" sz="2500" kern="1200" dirty="0">
                <a:latin typeface="UTM Avo" panose="02040603050506020204" pitchFamily="18"/>
                <a:ea typeface="+mn-ea"/>
                <a:cs typeface="+mn-cs"/>
              </a:rPr>
              <a:t>. Tính thể tích của phần gỗ đã bị cắt bỏ.</a:t>
            </a:r>
          </a:p>
        </p:txBody>
      </p:sp>
      <p:sp>
        <p:nvSpPr>
          <p:cNvPr id="6" name="Rectangle 5">
            <a:extLst>
              <a:ext uri="{FF2B5EF4-FFF2-40B4-BE49-F238E27FC236}">
                <a16:creationId xmlns:a16="http://schemas.microsoft.com/office/drawing/2014/main" id="{6F271B8A-BC56-B633-234F-E5CE375E377D}"/>
              </a:ext>
            </a:extLst>
          </p:cNvPr>
          <p:cNvSpPr/>
          <p:nvPr/>
        </p:nvSpPr>
        <p:spPr>
          <a:xfrm>
            <a:off x="649242" y="1829903"/>
            <a:ext cx="4556760" cy="553998"/>
          </a:xfrm>
          <a:prstGeom prst="rect">
            <a:avLst/>
          </a:prstGeom>
        </p:spPr>
        <p:txBody>
          <a:bodyPr wrap="none">
            <a:spAutoFit/>
          </a:bodyPr>
          <a:lstStyle/>
          <a:p>
            <a:pPr defTabSz="609630">
              <a:buClrTx/>
              <a:buFontTx/>
              <a:buNone/>
              <a:defRPr/>
            </a:pPr>
            <a:r>
              <a:rPr lang="fr-FR" sz="3000" b="1" kern="1200" dirty="0" err="1">
                <a:solidFill>
                  <a:prstClr val="black"/>
                </a:solidFill>
                <a:latin typeface="UTM Avo" panose="02040603050506020204" pitchFamily="18"/>
                <a:ea typeface="Calibri" panose="020F0502020204030204" pitchFamily="34" charset="0"/>
                <a:cs typeface="+mn-cs"/>
              </a:rPr>
              <a:t>Bài</a:t>
            </a:r>
            <a:r>
              <a:rPr lang="fr-FR" sz="3000" b="1" kern="1200" dirty="0">
                <a:solidFill>
                  <a:prstClr val="black"/>
                </a:solidFill>
                <a:latin typeface="UTM Avo" panose="02040603050506020204" pitchFamily="18"/>
                <a:ea typeface="Calibri" panose="020F0502020204030204" pitchFamily="34" charset="0"/>
                <a:cs typeface="+mn-cs"/>
              </a:rPr>
              <a:t> 5 (SGK – </a:t>
            </a:r>
            <a:r>
              <a:rPr lang="fr-FR" sz="3000" b="1" kern="1200" dirty="0" err="1">
                <a:solidFill>
                  <a:prstClr val="black"/>
                </a:solidFill>
                <a:latin typeface="UTM Avo" panose="02040603050506020204" pitchFamily="18"/>
                <a:ea typeface="Calibri" panose="020F0502020204030204" pitchFamily="34" charset="0"/>
                <a:cs typeface="+mn-cs"/>
              </a:rPr>
              <a:t>trang</a:t>
            </a:r>
            <a:r>
              <a:rPr lang="fr-FR" sz="3000" b="1" kern="1200" dirty="0">
                <a:solidFill>
                  <a:prstClr val="black"/>
                </a:solidFill>
                <a:latin typeface="UTM Avo" panose="02040603050506020204" pitchFamily="18"/>
                <a:ea typeface="Calibri" panose="020F0502020204030204" pitchFamily="34" charset="0"/>
                <a:cs typeface="+mn-cs"/>
              </a:rPr>
              <a:t> 89)</a:t>
            </a:r>
          </a:p>
        </p:txBody>
      </p:sp>
      <p:pic>
        <p:nvPicPr>
          <p:cNvPr id="2" name="Picture 1">
            <a:extLst>
              <a:ext uri="{FF2B5EF4-FFF2-40B4-BE49-F238E27FC236}">
                <a16:creationId xmlns:a16="http://schemas.microsoft.com/office/drawing/2014/main" id="{56ECBD13-D4E8-9479-346C-5E5F657BE67E}"/>
              </a:ext>
            </a:extLst>
          </p:cNvPr>
          <p:cNvPicPr>
            <a:picLocks noChangeAspect="1"/>
          </p:cNvPicPr>
          <p:nvPr/>
        </p:nvPicPr>
        <p:blipFill>
          <a:blip r:embed="rId4"/>
          <a:stretch>
            <a:fillRect/>
          </a:stretch>
        </p:blipFill>
        <p:spPr>
          <a:xfrm>
            <a:off x="8164467" y="2236373"/>
            <a:ext cx="3508249" cy="3544921"/>
          </a:xfrm>
          <a:prstGeom prst="rect">
            <a:avLst/>
          </a:prstGeom>
        </p:spPr>
      </p:pic>
    </p:spTree>
    <p:extLst>
      <p:ext uri="{BB962C8B-B14F-4D97-AF65-F5344CB8AC3E}">
        <p14:creationId xmlns:p14="http://schemas.microsoft.com/office/powerpoint/2010/main" val="371947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 name="Oval Callout 24">
            <a:extLst>
              <a:ext uri="{FF2B5EF4-FFF2-40B4-BE49-F238E27FC236}">
                <a16:creationId xmlns:a16="http://schemas.microsoft.com/office/drawing/2014/main" id="{CB307EA7-1984-39E1-57A1-21F58CE88562}"/>
              </a:ext>
            </a:extLst>
          </p:cNvPr>
          <p:cNvSpPr/>
          <p:nvPr/>
        </p:nvSpPr>
        <p:spPr>
          <a:xfrm>
            <a:off x="4571648" y="1575782"/>
            <a:ext cx="1383526" cy="562635"/>
          </a:xfrm>
          <a:prstGeom prst="wedgeEllipseCallout">
            <a:avLst>
              <a:gd name="adj1" fmla="val 25763"/>
              <a:gd name="adj2" fmla="val 70626"/>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a:ea typeface="+mn-ea"/>
                <a:cs typeface="+mn-cs"/>
              </a:rPr>
              <a:t>Giải</a:t>
            </a:r>
            <a:endPar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BD68546-6C8A-846E-66D3-CDFA419F4E68}"/>
                  </a:ext>
                </a:extLst>
              </p:cNvPr>
              <p:cNvSpPr txBox="1"/>
              <p:nvPr/>
            </p:nvSpPr>
            <p:spPr>
              <a:xfrm>
                <a:off x="362369" y="2399031"/>
                <a:ext cx="8418559" cy="4243790"/>
              </a:xfrm>
              <a:prstGeom prst="rect">
                <a:avLst/>
              </a:prstGeom>
              <a:noFill/>
            </p:spPr>
            <p:txBody>
              <a:bodyPr wrap="square">
                <a:spAutoFit/>
              </a:bodyPr>
              <a:lstStyle/>
              <a:p>
                <a:pPr marL="20321" marR="20321" algn="just">
                  <a:lnSpc>
                    <a:spcPct val="150000"/>
                  </a:lnSpc>
                  <a:spcBef>
                    <a:spcPts val="400"/>
                  </a:spcBef>
                  <a:spcAft>
                    <a:spcPts val="200"/>
                  </a:spcAft>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Thể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phương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cạnh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30 cm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a:p>
                <a:pPr marL="20321" marR="20321" algn="ctr">
                  <a:lnSpc>
                    <a:spcPct val="150000"/>
                  </a:lnSpc>
                  <a:spcBef>
                    <a:spcPts val="400"/>
                  </a:spcBef>
                  <a:spcAft>
                    <a:spcPts val="200"/>
                  </a:spcAft>
                </a:pPr>
                <a14:m>
                  <m:oMath xmlns:m="http://schemas.openxmlformats.org/officeDocument/2006/math">
                    <m:sSub>
                      <m:sSubPr>
                        <m:ctrlPr>
                          <a:rPr lang="en-US" sz="2400" i="1" baseline="-25000">
                            <a:solidFill>
                              <a:srgbClr val="000000"/>
                            </a:solidFill>
                            <a:latin typeface="Cambria Math" panose="02040503050406030204" pitchFamily="18" charset="0"/>
                            <a:ea typeface="Times New Roman" panose="02020603050405020304" pitchFamily="18" charset="0"/>
                          </a:rPr>
                        </m:ctrlPr>
                      </m:sSubPr>
                      <m:e>
                        <m:r>
                          <a:rPr lang="en-US" sz="2400" i="1">
                            <a:solidFill>
                              <a:srgbClr val="000000"/>
                            </a:solidFill>
                            <a:latin typeface="Cambria Math" panose="02040503050406030204" pitchFamily="18" charset="0"/>
                            <a:ea typeface="Times New Roman" panose="02020603050405020304" pitchFamily="18" charset="0"/>
                          </a:rPr>
                          <m:t>𝑉</m:t>
                        </m:r>
                      </m:e>
                      <m:sub>
                        <m:r>
                          <a:rPr lang="en-US" sz="2400" i="1" baseline="-25000">
                            <a:solidFill>
                              <a:srgbClr val="000000"/>
                            </a:solidFill>
                            <a:latin typeface="Cambria Math" panose="02040503050406030204" pitchFamily="18" charset="0"/>
                            <a:ea typeface="Times New Roman" panose="02020603050405020304" pitchFamily="18" charset="0"/>
                          </a:rPr>
                          <m:t>1</m:t>
                        </m:r>
                      </m:sub>
                    </m:sSub>
                    <m:r>
                      <a:rPr lang="en-US" sz="2400" i="1">
                        <a:solidFill>
                          <a:srgbClr val="000000"/>
                        </a:solidFill>
                        <a:latin typeface="Cambria Math" panose="02040503050406030204" pitchFamily="18" charset="0"/>
                        <a:ea typeface="Times New Roman" panose="02020603050405020304" pitchFamily="18" charset="0"/>
                      </a:rPr>
                      <m:t>= </m:t>
                    </m:r>
                    <m:sSup>
                      <m:sSupPr>
                        <m:ctrlPr>
                          <a:rPr lang="en-US" sz="2400" i="1">
                            <a:solidFill>
                              <a:srgbClr val="000000"/>
                            </a:solidFill>
                            <a:latin typeface="Cambria Math" panose="02040503050406030204" pitchFamily="18" charset="0"/>
                            <a:ea typeface="Times New Roman" panose="02020603050405020304" pitchFamily="18" charset="0"/>
                          </a:rPr>
                        </m:ctrlPr>
                      </m:sSupPr>
                      <m:e>
                        <m:r>
                          <m:rPr>
                            <m:nor/>
                          </m:rPr>
                          <a:rPr lang="en-US" sz="2400" i="0">
                            <a:solidFill>
                              <a:srgbClr val="000000"/>
                            </a:solidFill>
                            <a:latin typeface="UTM Avo" panose="02040603050506020204" pitchFamily="18" charset="0"/>
                            <a:ea typeface="Times New Roman" panose="02020603050405020304" pitchFamily="18" charset="0"/>
                          </a:rPr>
                          <m:t>30</m:t>
                        </m:r>
                      </m:e>
                      <m:sup>
                        <m:r>
                          <a:rPr lang="en-US" sz="2400" b="0" i="1" smtClean="0">
                            <a:solidFill>
                              <a:srgbClr val="000000"/>
                            </a:solidFill>
                            <a:latin typeface="Cambria Math" panose="02040503050406030204" pitchFamily="18" charset="0"/>
                            <a:ea typeface="Times New Roman" panose="02020603050405020304" pitchFamily="18" charset="0"/>
                          </a:rPr>
                          <m:t>3</m:t>
                        </m:r>
                      </m:sup>
                    </m:sSup>
                    <m:r>
                      <a:rPr lang="en-US" sz="2400" i="1">
                        <a:solidFill>
                          <a:srgbClr val="000000"/>
                        </a:solidFill>
                        <a:latin typeface="Cambria Math" panose="02040503050406030204" pitchFamily="18" charset="0"/>
                        <a:ea typeface="Times New Roman" panose="02020603050405020304" pitchFamily="18" charset="0"/>
                      </a:rPr>
                      <m:t> = </m:t>
                    </m:r>
                    <m:r>
                      <m:rPr>
                        <m:nor/>
                      </m:rPr>
                      <a:rPr lang="en-US" sz="2400" i="0">
                        <a:solidFill>
                          <a:srgbClr val="000000"/>
                        </a:solidFill>
                        <a:latin typeface="UTM Avo" panose="02040603050506020204" pitchFamily="18" charset="0"/>
                        <a:ea typeface="Times New Roman" panose="02020603050405020304" pitchFamily="18" charset="0"/>
                      </a:rPr>
                      <m:t>27 000</m:t>
                    </m:r>
                    <m:r>
                      <m:rPr>
                        <m:nor/>
                      </m:rPr>
                      <a:rPr lang="en-US" sz="2400" b="0" i="0" smtClean="0">
                        <a:solidFill>
                          <a:srgbClr val="000000"/>
                        </a:solidFill>
                        <a:latin typeface="UTM Avo" panose="02040603050506020204" pitchFamily="18" charset="0"/>
                        <a:ea typeface="Times New Roman" panose="02020603050405020304" pitchFamily="18" charset="0"/>
                      </a:rPr>
                      <m:t> </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cm</m:t>
                    </m:r>
                    <m:r>
                      <m:rPr>
                        <m:nor/>
                      </m:rPr>
                      <a:rPr lang="en-US" sz="2400" b="0" i="0" baseline="30000" dirty="0" smtClean="0">
                        <a:solidFill>
                          <a:schemeClr val="tx1"/>
                        </a:solidFill>
                        <a:latin typeface="UTM Avo" panose="02040603050506020204" pitchFamily="18"/>
                        <a:ea typeface="Times New Roman" panose="02020603050405020304" pitchFamily="18" charset="0"/>
                        <a:cs typeface="Arial" panose="020B0604020202020204" pitchFamily="34" charset="0"/>
                      </a:rPr>
                      <m:t>3</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t>
                    </m:r>
                  </m:oMath>
                </a14:m>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a:p>
                <a:pPr marL="20321" marR="20321" algn="just">
                  <a:lnSpc>
                    <a:spcPct val="150000"/>
                  </a:lnSpc>
                  <a:spcBef>
                    <a:spcPts val="400"/>
                  </a:spcBef>
                  <a:spcAft>
                    <a:spcPts val="200"/>
                  </a:spcAft>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dạng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chóp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tứ</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đều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a:p>
                <a:pPr marL="20321" marR="20321" algn="ctr">
                  <a:lnSpc>
                    <a:spcPct val="150000"/>
                  </a:lnSpc>
                  <a:spcBef>
                    <a:spcPts val="400"/>
                  </a:spcBef>
                  <a:spcAft>
                    <a:spcPts val="200"/>
                  </a:spcAft>
                </a:pPr>
                <a14:m>
                  <m:oMath xmlns:m="http://schemas.openxmlformats.org/officeDocument/2006/math">
                    <m:sSub>
                      <m:sSubPr>
                        <m:ctrlPr>
                          <a:rPr lang="en-US" sz="2400" i="1">
                            <a:solidFill>
                              <a:srgbClr val="000000"/>
                            </a:solidFill>
                            <a:latin typeface="Cambria Math" panose="02040503050406030204" pitchFamily="18" charset="0"/>
                            <a:ea typeface="Times New Roman" panose="02020603050405020304" pitchFamily="18" charset="0"/>
                          </a:rPr>
                        </m:ctrlPr>
                      </m:sSubPr>
                      <m:e>
                        <m:r>
                          <a:rPr lang="en-US" sz="2400" i="1">
                            <a:solidFill>
                              <a:srgbClr val="000000"/>
                            </a:solidFill>
                            <a:latin typeface="Cambria Math" panose="02040503050406030204" pitchFamily="18" charset="0"/>
                            <a:ea typeface="Times New Roman" panose="02020603050405020304" pitchFamily="18" charset="0"/>
                          </a:rPr>
                          <m:t>𝑉</m:t>
                        </m:r>
                      </m:e>
                      <m:sub>
                        <m:r>
                          <a:rPr lang="en-US" sz="2400" i="1">
                            <a:solidFill>
                              <a:srgbClr val="000000"/>
                            </a:solidFill>
                            <a:latin typeface="Cambria Math" panose="02040503050406030204" pitchFamily="18" charset="0"/>
                            <a:ea typeface="Times New Roman" panose="02020603050405020304" pitchFamily="18" charset="0"/>
                          </a:rPr>
                          <m:t>2</m:t>
                        </m:r>
                      </m:sub>
                    </m:sSub>
                    <m:r>
                      <a:rPr lang="en-US" sz="2400" i="1">
                        <a:solidFill>
                          <a:srgbClr val="000000"/>
                        </a:solidFill>
                        <a:latin typeface="Cambria Math" panose="02040503050406030204" pitchFamily="18" charset="0"/>
                        <a:ea typeface="Times New Roman" panose="02020603050405020304" pitchFamily="18" charset="0"/>
                      </a:rPr>
                      <m:t>=</m:t>
                    </m:r>
                    <m:f>
                      <m:fPr>
                        <m:ctrlPr>
                          <a:rPr lang="en-US" sz="2400" i="1">
                            <a:solidFill>
                              <a:srgbClr val="000000"/>
                            </a:solidFill>
                            <a:latin typeface="Cambria Math" panose="02040503050406030204" pitchFamily="18" charset="0"/>
                            <a:ea typeface="Times New Roman" panose="02020603050405020304" pitchFamily="18" charset="0"/>
                          </a:rPr>
                        </m:ctrlPr>
                      </m:fPr>
                      <m:num>
                        <m:r>
                          <m:rPr>
                            <m:nor/>
                          </m:rPr>
                          <a:rPr lang="en-US" sz="2400" i="0">
                            <a:solidFill>
                              <a:srgbClr val="000000"/>
                            </a:solidFill>
                            <a:latin typeface="UTM Avo" panose="02040603050506020204" pitchFamily="18" charset="0"/>
                            <a:ea typeface="Times New Roman" panose="02020603050405020304" pitchFamily="18" charset="0"/>
                          </a:rPr>
                          <m:t>1</m:t>
                        </m:r>
                      </m:num>
                      <m:den>
                        <m:r>
                          <m:rPr>
                            <m:nor/>
                          </m:rPr>
                          <a:rPr lang="en-US" sz="2400" i="0">
                            <a:solidFill>
                              <a:srgbClr val="000000"/>
                            </a:solidFill>
                            <a:latin typeface="UTM Avo" panose="02040603050506020204" pitchFamily="18" charset="0"/>
                            <a:ea typeface="Times New Roman" panose="02020603050405020304" pitchFamily="18" charset="0"/>
                          </a:rPr>
                          <m:t>3</m:t>
                        </m:r>
                      </m:den>
                    </m:f>
                    <m:r>
                      <a:rPr lang="en-US" sz="2400" b="0" i="1" smtClean="0">
                        <a:solidFill>
                          <a:srgbClr val="000000"/>
                        </a:solidFill>
                        <a:latin typeface="Cambria Math" panose="02040503050406030204" pitchFamily="18" charset="0"/>
                        <a:ea typeface="Times New Roman" panose="02020603050405020304" pitchFamily="18" charset="0"/>
                      </a:rPr>
                      <m:t> </m:t>
                    </m:r>
                    <m:r>
                      <a:rPr lang="en-US" sz="2400" i="1">
                        <a:solidFill>
                          <a:srgbClr val="000000"/>
                        </a:solidFill>
                        <a:latin typeface="Cambria Math" panose="02040503050406030204" pitchFamily="18" charset="0"/>
                        <a:ea typeface="Times New Roman" panose="02020603050405020304" pitchFamily="18" charset="0"/>
                      </a:rPr>
                      <m:t>.</m:t>
                    </m:r>
                    <m:sSup>
                      <m:sSupPr>
                        <m:ctrlPr>
                          <a:rPr lang="en-US" sz="2400" i="1">
                            <a:solidFill>
                              <a:srgbClr val="000000"/>
                            </a:solidFill>
                            <a:latin typeface="Cambria Math" panose="02040503050406030204" pitchFamily="18" charset="0"/>
                            <a:ea typeface="Times New Roman" panose="02020603050405020304" pitchFamily="18" charset="0"/>
                          </a:rPr>
                        </m:ctrlPr>
                      </m:sSupPr>
                      <m:e>
                        <m:r>
                          <m:rPr>
                            <m:nor/>
                          </m:rPr>
                          <a:rPr lang="en-US" sz="2400" b="0" i="0" smtClean="0">
                            <a:solidFill>
                              <a:srgbClr val="000000"/>
                            </a:solidFill>
                            <a:latin typeface="Cambria Math" panose="02040503050406030204" pitchFamily="18" charset="0"/>
                            <a:ea typeface="Times New Roman" panose="02020603050405020304" pitchFamily="18" charset="0"/>
                          </a:rPr>
                          <m:t> </m:t>
                        </m:r>
                        <m:r>
                          <m:rPr>
                            <m:nor/>
                          </m:rPr>
                          <a:rPr lang="en-US" sz="2400" i="0">
                            <a:solidFill>
                              <a:srgbClr val="000000"/>
                            </a:solidFill>
                            <a:latin typeface="UTM Avo" panose="02040603050506020204" pitchFamily="18" charset="0"/>
                            <a:ea typeface="Times New Roman" panose="02020603050405020304" pitchFamily="18" charset="0"/>
                          </a:rPr>
                          <m:t>30</m:t>
                        </m:r>
                      </m:e>
                      <m:sup>
                        <m:r>
                          <a:rPr lang="en-US" sz="2400" i="1">
                            <a:solidFill>
                              <a:srgbClr val="000000"/>
                            </a:solidFill>
                            <a:latin typeface="Cambria Math" panose="02040503050406030204" pitchFamily="18" charset="0"/>
                            <a:ea typeface="Times New Roman" panose="02020603050405020304" pitchFamily="18" charset="0"/>
                          </a:rPr>
                          <m:t>2</m:t>
                        </m:r>
                      </m:sup>
                    </m:sSup>
                    <m:r>
                      <a:rPr lang="en-US" sz="2400" b="0" i="1" smtClean="0">
                        <a:solidFill>
                          <a:srgbClr val="000000"/>
                        </a:solidFill>
                        <a:latin typeface="Cambria Math" panose="02040503050406030204" pitchFamily="18" charset="0"/>
                        <a:ea typeface="Times New Roman" panose="02020603050405020304" pitchFamily="18" charset="0"/>
                      </a:rPr>
                      <m:t> </m:t>
                    </m:r>
                    <m:r>
                      <a:rPr lang="en-US" sz="2400" i="1">
                        <a:solidFill>
                          <a:srgbClr val="000000"/>
                        </a:solidFill>
                        <a:latin typeface="Cambria Math" panose="02040503050406030204" pitchFamily="18" charset="0"/>
                        <a:ea typeface="Times New Roman" panose="02020603050405020304" pitchFamily="18" charset="0"/>
                      </a:rPr>
                      <m:t>.</m:t>
                    </m:r>
                    <m:r>
                      <m:rPr>
                        <m:nor/>
                      </m:rPr>
                      <a:rPr lang="en-US" sz="2400" b="0" i="0" smtClean="0">
                        <a:solidFill>
                          <a:srgbClr val="000000"/>
                        </a:solidFill>
                        <a:latin typeface="Cambria Math" panose="02040503050406030204" pitchFamily="18" charset="0"/>
                        <a:ea typeface="Times New Roman" panose="02020603050405020304" pitchFamily="18" charset="0"/>
                      </a:rPr>
                      <m:t> </m:t>
                    </m:r>
                    <m:r>
                      <m:rPr>
                        <m:nor/>
                      </m:rPr>
                      <a:rPr lang="en-US" sz="2400" i="0">
                        <a:solidFill>
                          <a:srgbClr val="000000"/>
                        </a:solidFill>
                        <a:latin typeface="UTM Avo" panose="02040603050506020204" pitchFamily="18" charset="0"/>
                        <a:ea typeface="Times New Roman" panose="02020603050405020304" pitchFamily="18" charset="0"/>
                      </a:rPr>
                      <m:t>30</m:t>
                    </m:r>
                    <m:r>
                      <a:rPr lang="en-US" sz="2400" i="1">
                        <a:solidFill>
                          <a:srgbClr val="000000"/>
                        </a:solidFill>
                        <a:latin typeface="Cambria Math" panose="02040503050406030204" pitchFamily="18" charset="0"/>
                        <a:ea typeface="Times New Roman" panose="02020603050405020304" pitchFamily="18" charset="0"/>
                      </a:rPr>
                      <m:t>=</m:t>
                    </m:r>
                    <m:r>
                      <m:rPr>
                        <m:nor/>
                      </m:rPr>
                      <a:rPr lang="en-US" sz="2400" i="0">
                        <a:solidFill>
                          <a:srgbClr val="000000"/>
                        </a:solidFill>
                        <a:latin typeface="UTM Avo" panose="02040603050506020204" pitchFamily="18" charset="0"/>
                        <a:ea typeface="Times New Roman" panose="02020603050405020304" pitchFamily="18" charset="0"/>
                      </a:rPr>
                      <m:t>9</m:t>
                    </m:r>
                    <m:r>
                      <m:rPr>
                        <m:nor/>
                      </m:rPr>
                      <a:rPr lang="en-US" sz="2400" b="0" i="0" smtClean="0">
                        <a:solidFill>
                          <a:srgbClr val="000000"/>
                        </a:solidFill>
                        <a:latin typeface="UTM Avo" panose="02040603050506020204" pitchFamily="18" charset="0"/>
                        <a:ea typeface="Times New Roman" panose="02020603050405020304" pitchFamily="18" charset="0"/>
                      </a:rPr>
                      <m:t> </m:t>
                    </m:r>
                    <m:r>
                      <m:rPr>
                        <m:nor/>
                      </m:rPr>
                      <a:rPr lang="en-US" sz="2400" i="0">
                        <a:solidFill>
                          <a:srgbClr val="000000"/>
                        </a:solidFill>
                        <a:latin typeface="UTM Avo" panose="02040603050506020204" pitchFamily="18" charset="0"/>
                        <a:ea typeface="Times New Roman" panose="02020603050405020304" pitchFamily="18" charset="0"/>
                      </a:rPr>
                      <m:t>000</m:t>
                    </m:r>
                    <m:r>
                      <m:rPr>
                        <m:nor/>
                      </m:rPr>
                      <a:rPr lang="en-US" sz="2400" b="0" i="0" smtClean="0">
                        <a:solidFill>
                          <a:srgbClr val="000000"/>
                        </a:solidFill>
                        <a:latin typeface="UTM Avo" panose="02040603050506020204" pitchFamily="18" charset="0"/>
                        <a:ea typeface="Times New Roman" panose="02020603050405020304" pitchFamily="18" charset="0"/>
                      </a:rPr>
                      <m:t> </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cm</m:t>
                    </m:r>
                    <m:r>
                      <m:rPr>
                        <m:nor/>
                      </m:rPr>
                      <a:rPr lang="en-US" sz="2400" baseline="30000" dirty="0">
                        <a:solidFill>
                          <a:schemeClr val="tx1"/>
                        </a:solidFill>
                        <a:latin typeface="UTM Avo" panose="02040603050506020204" pitchFamily="18"/>
                        <a:ea typeface="Times New Roman" panose="02020603050405020304" pitchFamily="18" charset="0"/>
                        <a:cs typeface="Arial" panose="020B0604020202020204" pitchFamily="34" charset="0"/>
                      </a:rPr>
                      <m:t>3</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t>
                    </m:r>
                  </m:oMath>
                </a14:m>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a:p>
                <a:pPr marL="20321" marR="20321" algn="just">
                  <a:lnSpc>
                    <a:spcPct val="150000"/>
                  </a:lnSpc>
                  <a:spcBef>
                    <a:spcPts val="400"/>
                  </a:spcBef>
                  <a:spcAft>
                    <a:spcPts val="200"/>
                  </a:spcAft>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phần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khúc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gỗ</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bị</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cắt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bỏ</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a:p>
                <a:pPr marL="20321" marR="20321" algn="ctr">
                  <a:lnSpc>
                    <a:spcPct val="150000"/>
                  </a:lnSpc>
                  <a:spcBef>
                    <a:spcPts val="400"/>
                  </a:spcBef>
                  <a:spcAft>
                    <a:spcPts val="200"/>
                  </a:spcAft>
                </a:pPr>
                <a14:m>
                  <m:oMath xmlns:m="http://schemas.openxmlformats.org/officeDocument/2006/math">
                    <m:r>
                      <a:rPr lang="en-US" sz="2400" i="1">
                        <a:solidFill>
                          <a:srgbClr val="000000"/>
                        </a:solidFill>
                        <a:latin typeface="Cambria Math" panose="02040503050406030204" pitchFamily="18" charset="0"/>
                        <a:ea typeface="Times New Roman" panose="02020603050405020304" pitchFamily="18" charset="0"/>
                      </a:rPr>
                      <m:t>𝑉</m:t>
                    </m:r>
                    <m:r>
                      <a:rPr lang="en-US" sz="2400" i="1">
                        <a:solidFill>
                          <a:srgbClr val="000000"/>
                        </a:solidFill>
                        <a:latin typeface="Cambria Math" panose="02040503050406030204" pitchFamily="18" charset="0"/>
                        <a:ea typeface="Times New Roman" panose="02020603050405020304" pitchFamily="18" charset="0"/>
                      </a:rPr>
                      <m:t> = </m:t>
                    </m:r>
                    <m:sSub>
                      <m:sSubPr>
                        <m:ctrlPr>
                          <a:rPr lang="en-US" sz="2400" i="1" baseline="-25000">
                            <a:solidFill>
                              <a:srgbClr val="000000"/>
                            </a:solidFill>
                            <a:latin typeface="Cambria Math" panose="02040503050406030204" pitchFamily="18" charset="0"/>
                            <a:ea typeface="Times New Roman" panose="02020603050405020304" pitchFamily="18" charset="0"/>
                          </a:rPr>
                        </m:ctrlPr>
                      </m:sSubPr>
                      <m:e>
                        <m:r>
                          <a:rPr lang="en-US" sz="2400" i="1">
                            <a:solidFill>
                              <a:srgbClr val="000000"/>
                            </a:solidFill>
                            <a:latin typeface="Cambria Math" panose="02040503050406030204" pitchFamily="18" charset="0"/>
                            <a:ea typeface="Times New Roman" panose="02020603050405020304" pitchFamily="18" charset="0"/>
                          </a:rPr>
                          <m:t>𝑉</m:t>
                        </m:r>
                      </m:e>
                      <m:sub>
                        <m:r>
                          <a:rPr lang="en-US" sz="2400" i="1" baseline="-25000">
                            <a:solidFill>
                              <a:srgbClr val="000000"/>
                            </a:solidFill>
                            <a:latin typeface="Cambria Math" panose="02040503050406030204" pitchFamily="18" charset="0"/>
                            <a:ea typeface="Times New Roman" panose="02020603050405020304" pitchFamily="18" charset="0"/>
                          </a:rPr>
                          <m:t>1</m:t>
                        </m:r>
                      </m:sub>
                    </m:sSub>
                    <m:r>
                      <a:rPr lang="en-US" sz="2400" i="1">
                        <a:solidFill>
                          <a:srgbClr val="000000"/>
                        </a:solidFill>
                        <a:latin typeface="Cambria Math" panose="02040503050406030204" pitchFamily="18" charset="0"/>
                        <a:ea typeface="Times New Roman" panose="02020603050405020304" pitchFamily="18" charset="0"/>
                      </a:rPr>
                      <m:t> – </m:t>
                    </m:r>
                    <m:sSub>
                      <m:sSubPr>
                        <m:ctrlPr>
                          <a:rPr lang="en-US" sz="2400" i="1" baseline="-25000">
                            <a:solidFill>
                              <a:srgbClr val="000000"/>
                            </a:solidFill>
                            <a:latin typeface="Cambria Math" panose="02040503050406030204" pitchFamily="18" charset="0"/>
                            <a:ea typeface="Times New Roman" panose="02020603050405020304" pitchFamily="18" charset="0"/>
                          </a:rPr>
                        </m:ctrlPr>
                      </m:sSubPr>
                      <m:e>
                        <m:r>
                          <a:rPr lang="en-US" sz="2400" i="1">
                            <a:solidFill>
                              <a:srgbClr val="000000"/>
                            </a:solidFill>
                            <a:latin typeface="Cambria Math" panose="02040503050406030204" pitchFamily="18" charset="0"/>
                            <a:ea typeface="Times New Roman" panose="02020603050405020304" pitchFamily="18" charset="0"/>
                          </a:rPr>
                          <m:t>𝑉</m:t>
                        </m:r>
                      </m:e>
                      <m:sub>
                        <m:r>
                          <a:rPr lang="en-US" sz="2400" i="1" baseline="-25000">
                            <a:solidFill>
                              <a:srgbClr val="000000"/>
                            </a:solidFill>
                            <a:latin typeface="Cambria Math" panose="02040503050406030204" pitchFamily="18" charset="0"/>
                            <a:ea typeface="Times New Roman" panose="02020603050405020304" pitchFamily="18" charset="0"/>
                          </a:rPr>
                          <m:t>2</m:t>
                        </m:r>
                      </m:sub>
                    </m:sSub>
                    <m:r>
                      <a:rPr lang="en-US" sz="2400" i="1">
                        <a:solidFill>
                          <a:srgbClr val="000000"/>
                        </a:solidFill>
                        <a:latin typeface="Cambria Math" panose="02040503050406030204" pitchFamily="18" charset="0"/>
                        <a:ea typeface="Times New Roman" panose="02020603050405020304" pitchFamily="18" charset="0"/>
                      </a:rPr>
                      <m:t> = </m:t>
                    </m:r>
                    <m:r>
                      <m:rPr>
                        <m:nor/>
                      </m:rPr>
                      <a:rPr lang="en-US" sz="2400" i="0">
                        <a:solidFill>
                          <a:srgbClr val="000000"/>
                        </a:solidFill>
                        <a:latin typeface="UTM Avo" panose="02040603050506020204" pitchFamily="18" charset="0"/>
                        <a:ea typeface="Times New Roman" panose="02020603050405020304" pitchFamily="18" charset="0"/>
                      </a:rPr>
                      <m:t>27 000 – 9 000 </m:t>
                    </m:r>
                    <m:r>
                      <a:rPr lang="en-US" sz="2400" i="1">
                        <a:solidFill>
                          <a:srgbClr val="000000"/>
                        </a:solidFill>
                        <a:latin typeface="Cambria Math" panose="02040503050406030204" pitchFamily="18" charset="0"/>
                        <a:ea typeface="Times New Roman" panose="02020603050405020304" pitchFamily="18" charset="0"/>
                      </a:rPr>
                      <m:t>= </m:t>
                    </m:r>
                    <m:r>
                      <m:rPr>
                        <m:nor/>
                      </m:rPr>
                      <a:rPr lang="en-US" sz="2400" i="0">
                        <a:solidFill>
                          <a:srgbClr val="000000"/>
                        </a:solidFill>
                        <a:latin typeface="UTM Avo" panose="02040603050506020204" pitchFamily="18" charset="0"/>
                        <a:ea typeface="Times New Roman" panose="02020603050405020304" pitchFamily="18" charset="0"/>
                      </a:rPr>
                      <m:t>18 000</m:t>
                    </m:r>
                    <m:r>
                      <m:rPr>
                        <m:nor/>
                      </m:rPr>
                      <a:rPr lang="en-US" sz="2400" b="0" i="0" smtClean="0">
                        <a:solidFill>
                          <a:srgbClr val="000000"/>
                        </a:solidFill>
                        <a:latin typeface="UTM Avo" panose="02040603050506020204" pitchFamily="18" charset="0"/>
                        <a:ea typeface="Times New Roman" panose="02020603050405020304" pitchFamily="18" charset="0"/>
                      </a:rPr>
                      <m:t> </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cm</m:t>
                    </m:r>
                    <m:r>
                      <m:rPr>
                        <m:nor/>
                      </m:rPr>
                      <a:rPr lang="en-US" sz="2400" baseline="30000" dirty="0">
                        <a:solidFill>
                          <a:schemeClr val="tx1"/>
                        </a:solidFill>
                        <a:latin typeface="UTM Avo" panose="02040603050506020204" pitchFamily="18"/>
                        <a:ea typeface="Times New Roman" panose="02020603050405020304" pitchFamily="18" charset="0"/>
                        <a:cs typeface="Arial" panose="020B0604020202020204" pitchFamily="34" charset="0"/>
                      </a:rPr>
                      <m:t>3</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t>
                    </m:r>
                  </m:oMath>
                </a14:m>
                <a:r>
                  <a:rPr lang="en-US" sz="2400" dirty="0">
                    <a:latin typeface="UTM Avo" panose="02040603050506020204" pitchFamily="18"/>
                    <a:ea typeface="Times New Roman" panose="02020603050405020304" pitchFamily="18" charset="0"/>
                    <a:cs typeface="Arial" panose="020B0604020202020204" pitchFamily="34" charset="0"/>
                  </a:rPr>
                  <a:t>.</a:t>
                </a:r>
              </a:p>
            </p:txBody>
          </p:sp>
        </mc:Choice>
        <mc:Fallback xmlns="">
          <p:sp>
            <p:nvSpPr>
              <p:cNvPr id="3" name="TextBox 2">
                <a:extLst>
                  <a:ext uri="{FF2B5EF4-FFF2-40B4-BE49-F238E27FC236}">
                    <a16:creationId xmlns:a16="http://schemas.microsoft.com/office/drawing/2014/main" id="{8BD68546-6C8A-846E-66D3-CDFA419F4E68}"/>
                  </a:ext>
                </a:extLst>
              </p:cNvPr>
              <p:cNvSpPr txBox="1">
                <a:spLocks noRot="1" noChangeAspect="1" noMove="1" noResize="1" noEditPoints="1" noAdjustHandles="1" noChangeArrowheads="1" noChangeShapeType="1" noTextEdit="1"/>
              </p:cNvSpPr>
              <p:nvPr/>
            </p:nvSpPr>
            <p:spPr>
              <a:xfrm>
                <a:off x="362369" y="2399031"/>
                <a:ext cx="8418559" cy="4243790"/>
              </a:xfrm>
              <a:prstGeom prst="rect">
                <a:avLst/>
              </a:prstGeom>
              <a:blipFill>
                <a:blip r:embed="rId4"/>
                <a:stretch>
                  <a:fillRect l="-869" r="-29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353BFDA8-AD62-B469-EA4B-A186C4B0AB9B}"/>
              </a:ext>
            </a:extLst>
          </p:cNvPr>
          <p:cNvPicPr>
            <a:picLocks noChangeAspect="1"/>
          </p:cNvPicPr>
          <p:nvPr/>
        </p:nvPicPr>
        <p:blipFill>
          <a:blip r:embed="rId5"/>
          <a:stretch>
            <a:fillRect/>
          </a:stretch>
        </p:blipFill>
        <p:spPr>
          <a:xfrm>
            <a:off x="8683751" y="2607848"/>
            <a:ext cx="3508249" cy="3544921"/>
          </a:xfrm>
          <a:prstGeom prst="rect">
            <a:avLst/>
          </a:prstGeom>
        </p:spPr>
      </p:pic>
    </p:spTree>
    <p:extLst>
      <p:ext uri="{BB962C8B-B14F-4D97-AF65-F5344CB8AC3E}">
        <p14:creationId xmlns:p14="http://schemas.microsoft.com/office/powerpoint/2010/main" val="72409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Rectangle 5">
            <a:extLst>
              <a:ext uri="{FF2B5EF4-FFF2-40B4-BE49-F238E27FC236}">
                <a16:creationId xmlns:a16="http://schemas.microsoft.com/office/drawing/2014/main" id="{6F271B8A-BC56-B633-234F-E5CE375E377D}"/>
              </a:ext>
            </a:extLst>
          </p:cNvPr>
          <p:cNvSpPr/>
          <p:nvPr/>
        </p:nvSpPr>
        <p:spPr>
          <a:xfrm>
            <a:off x="649242" y="1829903"/>
            <a:ext cx="4556760" cy="553998"/>
          </a:xfrm>
          <a:prstGeom prst="rect">
            <a:avLst/>
          </a:prstGeom>
        </p:spPr>
        <p:txBody>
          <a:bodyPr wrap="none">
            <a:spAutoFit/>
          </a:bodyPr>
          <a:lstStyle/>
          <a:p>
            <a:pPr defTabSz="609630">
              <a:buClrTx/>
              <a:buFontTx/>
              <a:buNone/>
              <a:defRPr/>
            </a:pPr>
            <a:r>
              <a:rPr lang="fr-FR" sz="3000" b="1" kern="1200" dirty="0" err="1">
                <a:solidFill>
                  <a:prstClr val="black"/>
                </a:solidFill>
                <a:latin typeface="UTM Avo" panose="02040603050506020204" pitchFamily="18"/>
                <a:ea typeface="Calibri" panose="020F0502020204030204" pitchFamily="34" charset="0"/>
                <a:cs typeface="+mn-cs"/>
              </a:rPr>
              <a:t>Bài</a:t>
            </a:r>
            <a:r>
              <a:rPr lang="fr-FR" sz="3000" b="1" kern="1200" dirty="0">
                <a:solidFill>
                  <a:prstClr val="black"/>
                </a:solidFill>
                <a:latin typeface="UTM Avo" panose="02040603050506020204" pitchFamily="18"/>
                <a:ea typeface="Calibri" panose="020F0502020204030204" pitchFamily="34" charset="0"/>
                <a:cs typeface="+mn-cs"/>
              </a:rPr>
              <a:t> 6 (SGK – </a:t>
            </a:r>
            <a:r>
              <a:rPr lang="fr-FR" sz="3000" b="1" kern="1200" dirty="0" err="1">
                <a:solidFill>
                  <a:prstClr val="black"/>
                </a:solidFill>
                <a:latin typeface="UTM Avo" panose="02040603050506020204" pitchFamily="18"/>
                <a:ea typeface="Calibri" panose="020F0502020204030204" pitchFamily="34" charset="0"/>
                <a:cs typeface="+mn-cs"/>
              </a:rPr>
              <a:t>trang</a:t>
            </a:r>
            <a:r>
              <a:rPr lang="fr-FR" sz="3000" b="1" kern="1200" dirty="0">
                <a:solidFill>
                  <a:prstClr val="black"/>
                </a:solidFill>
                <a:latin typeface="UTM Avo" panose="02040603050506020204" pitchFamily="18"/>
                <a:ea typeface="Calibri" panose="020F0502020204030204" pitchFamily="34" charset="0"/>
                <a:cs typeface="+mn-cs"/>
              </a:rPr>
              <a:t> 89)</a:t>
            </a:r>
          </a:p>
        </p:txBody>
      </p:sp>
      <p:sp>
        <p:nvSpPr>
          <p:cNvPr id="4" name="TextBox 3">
            <a:extLst>
              <a:ext uri="{FF2B5EF4-FFF2-40B4-BE49-F238E27FC236}">
                <a16:creationId xmlns:a16="http://schemas.microsoft.com/office/drawing/2014/main" id="{AA737443-3808-CB5D-20EC-D8FB53D654CE}"/>
              </a:ext>
            </a:extLst>
          </p:cNvPr>
          <p:cNvSpPr txBox="1"/>
          <p:nvPr/>
        </p:nvSpPr>
        <p:spPr>
          <a:xfrm>
            <a:off x="649242" y="2471928"/>
            <a:ext cx="6980283" cy="2896049"/>
          </a:xfrm>
          <a:prstGeom prst="rect">
            <a:avLst/>
          </a:prstGeom>
          <a:noFill/>
        </p:spPr>
        <p:txBody>
          <a:bodyPr wrap="square">
            <a:spAutoFit/>
          </a:bodyPr>
          <a:lstStyle/>
          <a:p>
            <a:pPr defTabSz="609630">
              <a:lnSpc>
                <a:spcPct val="150000"/>
              </a:lnSpc>
              <a:buClrTx/>
              <a:buFontTx/>
              <a:buNone/>
            </a:pPr>
            <a:r>
              <a:rPr lang="vi-VN" sz="2500" kern="1200" dirty="0">
                <a:solidFill>
                  <a:schemeClr val="tx1"/>
                </a:solidFill>
                <a:latin typeface="UTM Avo" panose="02040603050506020204" pitchFamily="18"/>
                <a:ea typeface="+mn-ea"/>
                <a:cs typeface="+mn-cs"/>
              </a:rPr>
              <a:t>Hình 23 mô tả một lều trại gồm hai phần: phần dưới có dạng hình lập phương với cạnh là 3 m; phần trên có dạng hình chóp tứ giác đều với chiều cao là 1,8 m. Tính thể tích của lều trại đó.</a:t>
            </a:r>
            <a:endParaRPr lang="en-US" sz="2500" kern="1200" dirty="0">
              <a:solidFill>
                <a:schemeClr val="tx1"/>
              </a:solidFill>
              <a:latin typeface="UTM Avo" panose="02040603050506020204" pitchFamily="18"/>
              <a:ea typeface="+mn-ea"/>
              <a:cs typeface="+mn-cs"/>
            </a:endParaRPr>
          </a:p>
        </p:txBody>
      </p:sp>
      <p:pic>
        <p:nvPicPr>
          <p:cNvPr id="3" name="Picture 2">
            <a:extLst>
              <a:ext uri="{FF2B5EF4-FFF2-40B4-BE49-F238E27FC236}">
                <a16:creationId xmlns:a16="http://schemas.microsoft.com/office/drawing/2014/main" id="{93098466-F358-FF6C-149B-F1FDCA8C376F}"/>
              </a:ext>
            </a:extLst>
          </p:cNvPr>
          <p:cNvPicPr>
            <a:picLocks noChangeAspect="1"/>
          </p:cNvPicPr>
          <p:nvPr/>
        </p:nvPicPr>
        <p:blipFill>
          <a:blip r:embed="rId4"/>
          <a:stretch>
            <a:fillRect/>
          </a:stretch>
        </p:blipFill>
        <p:spPr>
          <a:xfrm>
            <a:off x="7910750" y="1938999"/>
            <a:ext cx="3800000" cy="3961905"/>
          </a:xfrm>
          <a:prstGeom prst="rect">
            <a:avLst/>
          </a:prstGeom>
        </p:spPr>
      </p:pic>
    </p:spTree>
    <p:extLst>
      <p:ext uri="{BB962C8B-B14F-4D97-AF65-F5344CB8AC3E}">
        <p14:creationId xmlns:p14="http://schemas.microsoft.com/office/powerpoint/2010/main" val="367929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 name="Oval Callout 24">
            <a:extLst>
              <a:ext uri="{FF2B5EF4-FFF2-40B4-BE49-F238E27FC236}">
                <a16:creationId xmlns:a16="http://schemas.microsoft.com/office/drawing/2014/main" id="{CB307EA7-1984-39E1-57A1-21F58CE88562}"/>
              </a:ext>
            </a:extLst>
          </p:cNvPr>
          <p:cNvSpPr/>
          <p:nvPr/>
        </p:nvSpPr>
        <p:spPr>
          <a:xfrm>
            <a:off x="5289937" y="1269864"/>
            <a:ext cx="1383526" cy="562635"/>
          </a:xfrm>
          <a:prstGeom prst="wedgeEllipseCallout">
            <a:avLst>
              <a:gd name="adj1" fmla="val 25763"/>
              <a:gd name="adj2" fmla="val 70626"/>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a:ea typeface="+mn-ea"/>
                <a:cs typeface="+mn-cs"/>
              </a:rPr>
              <a:t>Giải</a:t>
            </a:r>
            <a:endPar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BD68546-6C8A-846E-66D3-CDFA419F4E68}"/>
                  </a:ext>
                </a:extLst>
              </p:cNvPr>
              <p:cNvSpPr txBox="1"/>
              <p:nvPr/>
            </p:nvSpPr>
            <p:spPr>
              <a:xfrm>
                <a:off x="400050" y="1854162"/>
                <a:ext cx="11468930" cy="4746236"/>
              </a:xfrm>
              <a:prstGeom prst="rect">
                <a:avLst/>
              </a:prstGeom>
              <a:noFill/>
            </p:spPr>
            <p:txBody>
              <a:bodyPr wrap="square">
                <a:spAutoFit/>
              </a:bodyPr>
              <a:lstStyle/>
              <a:p>
                <a:pPr marL="20321" marR="20321" algn="just">
                  <a:lnSpc>
                    <a:spcPct val="150000"/>
                  </a:lnSpc>
                  <a:spcBef>
                    <a:spcPts val="400"/>
                  </a:spcBef>
                  <a:spcAft>
                    <a:spcPts val="200"/>
                  </a:spcAft>
                </a:pP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Thể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phần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dưới</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lều</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trại</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dạng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lập</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phương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cạnh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3 m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a:t>
                </a:r>
              </a:p>
              <a:p>
                <a:pPr marL="19050" marR="20321" indent="1411288" algn="just">
                  <a:lnSpc>
                    <a:spcPct val="150000"/>
                  </a:lnSpc>
                  <a:spcBef>
                    <a:spcPts val="400"/>
                  </a:spcBef>
                  <a:spcAft>
                    <a:spcPts val="200"/>
                  </a:spcAft>
                </a:pPr>
                <a14:m>
                  <m:oMath xmlns:m="http://schemas.openxmlformats.org/officeDocument/2006/math">
                    <m:sSub>
                      <m:sSubPr>
                        <m:ctrlPr>
                          <a:rPr lang="en-US" sz="2400" i="1">
                            <a:solidFill>
                              <a:schemeClr val="tx1"/>
                            </a:solidFill>
                            <a:latin typeface="Cambria Math" panose="02040503050406030204" pitchFamily="18" charset="0"/>
                            <a:ea typeface="Times New Roman" panose="02020603050405020304" pitchFamily="18" charset="0"/>
                          </a:rPr>
                        </m:ctrlPr>
                      </m:sSubPr>
                      <m:e>
                        <m:r>
                          <a:rPr lang="en-US" sz="2400" i="1">
                            <a:solidFill>
                              <a:schemeClr val="tx1"/>
                            </a:solidFill>
                            <a:latin typeface="Cambria Math" panose="02040503050406030204" pitchFamily="18" charset="0"/>
                            <a:ea typeface="Times New Roman" panose="02020603050405020304" pitchFamily="18" charset="0"/>
                          </a:rPr>
                          <m:t>𝑉</m:t>
                        </m:r>
                      </m:e>
                      <m:sub>
                        <m:r>
                          <a:rPr lang="en-US" sz="2400" i="1">
                            <a:solidFill>
                              <a:schemeClr val="tx1"/>
                            </a:solidFill>
                            <a:latin typeface="Cambria Math" panose="02040503050406030204" pitchFamily="18" charset="0"/>
                            <a:ea typeface="Times New Roman" panose="02020603050405020304" pitchFamily="18" charset="0"/>
                          </a:rPr>
                          <m:t>1</m:t>
                        </m:r>
                      </m:sub>
                    </m:sSub>
                    <m:r>
                      <a:rPr lang="en-US" sz="2400" i="1">
                        <a:solidFill>
                          <a:schemeClr val="tx1"/>
                        </a:solidFill>
                        <a:latin typeface="Cambria Math" panose="02040503050406030204" pitchFamily="18" charset="0"/>
                        <a:ea typeface="Times New Roman" panose="02020603050405020304" pitchFamily="18" charset="0"/>
                      </a:rPr>
                      <m:t>=</m:t>
                    </m:r>
                    <m:sSup>
                      <m:sSupPr>
                        <m:ctrlPr>
                          <a:rPr lang="en-US" sz="2400" i="1">
                            <a:solidFill>
                              <a:schemeClr val="tx1"/>
                            </a:solidFill>
                            <a:latin typeface="Cambria Math" panose="02040503050406030204" pitchFamily="18" charset="0"/>
                            <a:ea typeface="Times New Roman" panose="02020603050405020304" pitchFamily="18" charset="0"/>
                          </a:rPr>
                        </m:ctrlPr>
                      </m:sSupPr>
                      <m:e>
                        <m:r>
                          <m:rPr>
                            <m:nor/>
                          </m:rPr>
                          <a:rPr lang="en-US" sz="2400" i="0">
                            <a:solidFill>
                              <a:schemeClr val="tx1"/>
                            </a:solidFill>
                            <a:latin typeface="UTM Avo" panose="02040603050506020204" pitchFamily="18" charset="0"/>
                            <a:ea typeface="Times New Roman" panose="02020603050405020304" pitchFamily="18" charset="0"/>
                          </a:rPr>
                          <m:t>3</m:t>
                        </m:r>
                      </m:e>
                      <m:sup>
                        <m:r>
                          <a:rPr lang="en-US" sz="2400" i="1">
                            <a:solidFill>
                              <a:schemeClr val="tx1"/>
                            </a:solidFill>
                            <a:latin typeface="Cambria Math" panose="02040503050406030204" pitchFamily="18" charset="0"/>
                            <a:ea typeface="Times New Roman" panose="02020603050405020304" pitchFamily="18" charset="0"/>
                          </a:rPr>
                          <m:t>3</m:t>
                        </m:r>
                      </m:sup>
                    </m:sSup>
                    <m:r>
                      <a:rPr lang="en-US" sz="2400" i="1">
                        <a:solidFill>
                          <a:schemeClr val="tx1"/>
                        </a:solidFill>
                        <a:latin typeface="Cambria Math" panose="02040503050406030204" pitchFamily="18" charset="0"/>
                        <a:ea typeface="Times New Roman" panose="02020603050405020304" pitchFamily="18" charset="0"/>
                      </a:rPr>
                      <m:t>=</m:t>
                    </m:r>
                    <m:r>
                      <m:rPr>
                        <m:nor/>
                      </m:rPr>
                      <a:rPr lang="en-US" sz="2400" i="0">
                        <a:solidFill>
                          <a:schemeClr val="tx1"/>
                        </a:solidFill>
                        <a:latin typeface="UTM Avo" panose="02040603050506020204" pitchFamily="18" charset="0"/>
                        <a:ea typeface="Times New Roman" panose="02020603050405020304" pitchFamily="18" charset="0"/>
                      </a:rPr>
                      <m:t>27</m:t>
                    </m:r>
                    <m:r>
                      <a:rPr lang="en-US" sz="2400" i="1">
                        <a:solidFill>
                          <a:schemeClr val="tx1"/>
                        </a:solidFill>
                        <a:latin typeface="Cambria Math" panose="02040503050406030204" pitchFamily="18" charset="0"/>
                        <a:ea typeface="Times New Roman" panose="02020603050405020304" pitchFamily="18" charset="0"/>
                      </a:rPr>
                      <m:t>  (</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m:t>
                    </m:r>
                    <m:r>
                      <m:rPr>
                        <m:nor/>
                      </m:rPr>
                      <a:rPr lang="en-US" sz="2400" baseline="30000" dirty="0">
                        <a:solidFill>
                          <a:schemeClr val="tx1"/>
                        </a:solidFill>
                        <a:latin typeface="UTM Avo" panose="02040603050506020204" pitchFamily="18"/>
                        <a:ea typeface="Times New Roman" panose="02020603050405020304" pitchFamily="18" charset="0"/>
                        <a:cs typeface="Arial" panose="020B0604020202020204" pitchFamily="34" charset="0"/>
                      </a:rPr>
                      <m:t>3</m:t>
                    </m:r>
                    <m:r>
                      <a:rPr lang="en-US" sz="2400" i="1">
                        <a:solidFill>
                          <a:schemeClr val="tx1"/>
                        </a:solidFill>
                        <a:latin typeface="Cambria Math" panose="02040503050406030204" pitchFamily="18" charset="0"/>
                        <a:ea typeface="Times New Roman" panose="02020603050405020304" pitchFamily="18" charset="0"/>
                      </a:rPr>
                      <m:t>)</m:t>
                    </m:r>
                  </m:oMath>
                </a14:m>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p>
              <a:p>
                <a:pPr marL="20321" marR="20321" algn="just">
                  <a:lnSpc>
                    <a:spcPct val="150000"/>
                  </a:lnSpc>
                  <a:spcBef>
                    <a:spcPts val="400"/>
                  </a:spcBef>
                  <a:spcAft>
                    <a:spcPts val="200"/>
                  </a:spcAft>
                </a:pP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Thể</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phần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trên</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dạng</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chóp</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tứ</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giác</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đều</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a:t>
                </a:r>
              </a:p>
              <a:p>
                <a:pPr marL="19050" marR="20321" indent="1465263" algn="just">
                  <a:lnSpc>
                    <a:spcPct val="150000"/>
                  </a:lnSpc>
                  <a:spcBef>
                    <a:spcPts val="400"/>
                  </a:spcBef>
                  <a:spcAft>
                    <a:spcPts val="200"/>
                  </a:spcAft>
                </a:pPr>
                <a14:m>
                  <m:oMath xmlns:m="http://schemas.openxmlformats.org/officeDocument/2006/math">
                    <m:sSub>
                      <m:sSubPr>
                        <m:ctrlPr>
                          <a:rPr lang="en-US" sz="2400" i="1">
                            <a:solidFill>
                              <a:schemeClr val="tx1"/>
                            </a:solidFill>
                            <a:latin typeface="Cambria Math" panose="02040503050406030204" pitchFamily="18" charset="0"/>
                            <a:ea typeface="Times New Roman" panose="02020603050405020304" pitchFamily="18" charset="0"/>
                          </a:rPr>
                        </m:ctrlPr>
                      </m:sSubPr>
                      <m:e>
                        <m:r>
                          <a:rPr lang="en-US" sz="2400" i="1">
                            <a:solidFill>
                              <a:schemeClr val="tx1"/>
                            </a:solidFill>
                            <a:latin typeface="Cambria Math" panose="02040503050406030204" pitchFamily="18" charset="0"/>
                            <a:ea typeface="Times New Roman" panose="02020603050405020304" pitchFamily="18" charset="0"/>
                          </a:rPr>
                          <m:t>𝑉</m:t>
                        </m:r>
                      </m:e>
                      <m:sub>
                        <m:r>
                          <a:rPr lang="en-US" sz="2400" i="1">
                            <a:solidFill>
                              <a:schemeClr val="tx1"/>
                            </a:solidFill>
                            <a:latin typeface="Cambria Math" panose="02040503050406030204" pitchFamily="18" charset="0"/>
                            <a:ea typeface="Times New Roman" panose="02020603050405020304" pitchFamily="18" charset="0"/>
                          </a:rPr>
                          <m:t>2</m:t>
                        </m:r>
                      </m:sub>
                    </m:sSub>
                    <m:r>
                      <a:rPr lang="en-US" sz="2400" i="1">
                        <a:solidFill>
                          <a:schemeClr val="tx1"/>
                        </a:solidFill>
                        <a:latin typeface="Cambria Math" panose="02040503050406030204" pitchFamily="18" charset="0"/>
                        <a:ea typeface="Times New Roman" panose="02020603050405020304" pitchFamily="18" charset="0"/>
                      </a:rPr>
                      <m:t>=</m:t>
                    </m:r>
                    <m:f>
                      <m:fPr>
                        <m:ctrlPr>
                          <a:rPr lang="en-US" sz="2400" i="1">
                            <a:solidFill>
                              <a:schemeClr val="tx1"/>
                            </a:solidFill>
                            <a:latin typeface="Cambria Math" panose="02040503050406030204" pitchFamily="18" charset="0"/>
                            <a:ea typeface="Times New Roman" panose="02020603050405020304" pitchFamily="18" charset="0"/>
                          </a:rPr>
                        </m:ctrlPr>
                      </m:fPr>
                      <m:num>
                        <m:r>
                          <m:rPr>
                            <m:nor/>
                          </m:rPr>
                          <a:rPr lang="en-US" sz="2400" i="0">
                            <a:solidFill>
                              <a:schemeClr val="tx1"/>
                            </a:solidFill>
                            <a:latin typeface="UTM Avo" panose="02040603050506020204" pitchFamily="18" charset="0"/>
                            <a:ea typeface="Times New Roman" panose="02020603050405020304" pitchFamily="18" charset="0"/>
                          </a:rPr>
                          <m:t>1</m:t>
                        </m:r>
                      </m:num>
                      <m:den>
                        <m:r>
                          <m:rPr>
                            <m:nor/>
                          </m:rPr>
                          <a:rPr lang="en-US" sz="2400" i="0">
                            <a:solidFill>
                              <a:schemeClr val="tx1"/>
                            </a:solidFill>
                            <a:latin typeface="UTM Avo" panose="02040603050506020204" pitchFamily="18" charset="0"/>
                            <a:ea typeface="Times New Roman" panose="02020603050405020304" pitchFamily="18" charset="0"/>
                          </a:rPr>
                          <m:t>3</m:t>
                        </m:r>
                      </m:den>
                    </m:f>
                    <m:r>
                      <a:rPr lang="en-US" sz="2400" i="1">
                        <a:solidFill>
                          <a:schemeClr val="tx1"/>
                        </a:solidFill>
                        <a:latin typeface="Cambria Math" panose="02040503050406030204" pitchFamily="18" charset="0"/>
                        <a:ea typeface="Times New Roman" panose="02020603050405020304" pitchFamily="18" charset="0"/>
                      </a:rPr>
                      <m:t>.</m:t>
                    </m:r>
                    <m:sSup>
                      <m:sSupPr>
                        <m:ctrlPr>
                          <a:rPr lang="en-US" sz="2400" i="1">
                            <a:solidFill>
                              <a:schemeClr val="tx1"/>
                            </a:solidFill>
                            <a:latin typeface="Cambria Math" panose="02040503050406030204" pitchFamily="18" charset="0"/>
                            <a:ea typeface="Times New Roman" panose="02020603050405020304" pitchFamily="18" charset="0"/>
                          </a:rPr>
                        </m:ctrlPr>
                      </m:sSupPr>
                      <m:e>
                        <m:r>
                          <m:rPr>
                            <m:nor/>
                          </m:rPr>
                          <a:rPr lang="en-US" sz="2400" i="0">
                            <a:solidFill>
                              <a:schemeClr val="tx1"/>
                            </a:solidFill>
                            <a:latin typeface="UTM Avo" panose="02040603050506020204" pitchFamily="18" charset="0"/>
                            <a:ea typeface="Times New Roman" panose="02020603050405020304" pitchFamily="18" charset="0"/>
                          </a:rPr>
                          <m:t>3</m:t>
                        </m:r>
                      </m:e>
                      <m:sup>
                        <m:r>
                          <a:rPr lang="en-US" sz="2400" i="1">
                            <a:solidFill>
                              <a:schemeClr val="tx1"/>
                            </a:solidFill>
                            <a:latin typeface="Cambria Math" panose="02040503050406030204" pitchFamily="18" charset="0"/>
                            <a:ea typeface="Times New Roman" panose="02020603050405020304" pitchFamily="18" charset="0"/>
                          </a:rPr>
                          <m:t>2</m:t>
                        </m:r>
                      </m:sup>
                    </m:sSup>
                    <m:r>
                      <a:rPr lang="en-US" sz="2400" i="1">
                        <a:solidFill>
                          <a:schemeClr val="tx1"/>
                        </a:solidFill>
                        <a:latin typeface="Cambria Math" panose="02040503050406030204" pitchFamily="18" charset="0"/>
                        <a:ea typeface="Times New Roman" panose="02020603050405020304" pitchFamily="18" charset="0"/>
                      </a:rPr>
                      <m:t>.</m:t>
                    </m:r>
                    <m:r>
                      <m:rPr>
                        <m:nor/>
                      </m:rPr>
                      <a:rPr lang="en-US" sz="2400" i="0">
                        <a:solidFill>
                          <a:schemeClr val="tx1"/>
                        </a:solidFill>
                        <a:latin typeface="UTM Avo" panose="02040603050506020204" pitchFamily="18" charset="0"/>
                        <a:ea typeface="Times New Roman" panose="02020603050405020304" pitchFamily="18" charset="0"/>
                      </a:rPr>
                      <m:t>1,8</m:t>
                    </m:r>
                    <m:r>
                      <a:rPr lang="en-US" sz="2400" i="1">
                        <a:solidFill>
                          <a:schemeClr val="tx1"/>
                        </a:solidFill>
                        <a:latin typeface="Cambria Math" panose="02040503050406030204" pitchFamily="18" charset="0"/>
                        <a:ea typeface="Times New Roman" panose="02020603050405020304" pitchFamily="18" charset="0"/>
                      </a:rPr>
                      <m:t>=</m:t>
                    </m:r>
                    <m:r>
                      <m:rPr>
                        <m:nor/>
                      </m:rPr>
                      <a:rPr lang="en-US" sz="2400" i="0">
                        <a:solidFill>
                          <a:schemeClr val="tx1"/>
                        </a:solidFill>
                        <a:latin typeface="UTM Avo" panose="02040603050506020204" pitchFamily="18" charset="0"/>
                        <a:ea typeface="Times New Roman" panose="02020603050405020304" pitchFamily="18" charset="0"/>
                      </a:rPr>
                      <m:t>5,4</m:t>
                    </m:r>
                    <m:r>
                      <a:rPr lang="en-US" sz="2400" i="1">
                        <a:solidFill>
                          <a:schemeClr val="tx1"/>
                        </a:solidFill>
                        <a:latin typeface="Cambria Math" panose="02040503050406030204" pitchFamily="18" charset="0"/>
                        <a:ea typeface="Times New Roman" panose="02020603050405020304" pitchFamily="18" charset="0"/>
                      </a:rPr>
                      <m:t>  (</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m:t>
                    </m:r>
                    <m:r>
                      <m:rPr>
                        <m:nor/>
                      </m:rPr>
                      <a:rPr lang="en-US" sz="2400" baseline="30000" dirty="0">
                        <a:solidFill>
                          <a:schemeClr val="tx1"/>
                        </a:solidFill>
                        <a:latin typeface="UTM Avo" panose="02040603050506020204" pitchFamily="18"/>
                        <a:ea typeface="Times New Roman" panose="02020603050405020304" pitchFamily="18" charset="0"/>
                        <a:cs typeface="Arial" panose="020B0604020202020204" pitchFamily="34" charset="0"/>
                      </a:rPr>
                      <m:t>3</m:t>
                    </m:r>
                    <m:r>
                      <a:rPr lang="en-US" sz="2400" i="1">
                        <a:solidFill>
                          <a:schemeClr val="tx1"/>
                        </a:solidFill>
                        <a:latin typeface="Cambria Math" panose="02040503050406030204" pitchFamily="18" charset="0"/>
                        <a:ea typeface="Times New Roman" panose="02020603050405020304" pitchFamily="18" charset="0"/>
                      </a:rPr>
                      <m:t>)</m:t>
                    </m:r>
                  </m:oMath>
                </a14:m>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p>
              <a:p>
                <a:pPr marL="20321" marR="20321" algn="just">
                  <a:lnSpc>
                    <a:spcPct val="150000"/>
                  </a:lnSpc>
                  <a:spcBef>
                    <a:spcPts val="400"/>
                  </a:spcBef>
                  <a:spcAft>
                    <a:spcPts val="200"/>
                  </a:spcAft>
                </a:pP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Thể</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lều</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trại</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đó</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a:t>
                </a:r>
              </a:p>
              <a:p>
                <a:pPr marL="19050" marR="20321" indent="1465263" algn="just">
                  <a:lnSpc>
                    <a:spcPct val="150000"/>
                  </a:lnSpc>
                  <a:spcBef>
                    <a:spcPts val="400"/>
                  </a:spcBef>
                  <a:spcAft>
                    <a:spcPts val="200"/>
                  </a:spcAft>
                </a:pPr>
                <a14:m>
                  <m:oMath xmlns:m="http://schemas.openxmlformats.org/officeDocument/2006/math">
                    <m:r>
                      <a:rPr lang="en-US" sz="2400" i="1">
                        <a:solidFill>
                          <a:schemeClr val="tx1"/>
                        </a:solidFill>
                        <a:latin typeface="Cambria Math" panose="02040503050406030204" pitchFamily="18" charset="0"/>
                        <a:ea typeface="Times New Roman" panose="02020603050405020304" pitchFamily="18" charset="0"/>
                      </a:rPr>
                      <m:t>𝑉</m:t>
                    </m:r>
                    <m:r>
                      <a:rPr lang="en-US" sz="2400" i="1">
                        <a:solidFill>
                          <a:schemeClr val="tx1"/>
                        </a:solidFill>
                        <a:latin typeface="Cambria Math" panose="02040503050406030204" pitchFamily="18" charset="0"/>
                        <a:ea typeface="Times New Roman" panose="02020603050405020304" pitchFamily="18" charset="0"/>
                      </a:rPr>
                      <m:t>=</m:t>
                    </m:r>
                    <m:sSub>
                      <m:sSubPr>
                        <m:ctrlPr>
                          <a:rPr lang="en-US" sz="2400" i="1">
                            <a:solidFill>
                              <a:schemeClr val="tx1"/>
                            </a:solidFill>
                            <a:latin typeface="Cambria Math" panose="02040503050406030204" pitchFamily="18" charset="0"/>
                            <a:ea typeface="Times New Roman" panose="02020603050405020304" pitchFamily="18" charset="0"/>
                          </a:rPr>
                        </m:ctrlPr>
                      </m:sSubPr>
                      <m:e>
                        <m:r>
                          <a:rPr lang="en-US" sz="2400" i="1">
                            <a:solidFill>
                              <a:schemeClr val="tx1"/>
                            </a:solidFill>
                            <a:latin typeface="Cambria Math" panose="02040503050406030204" pitchFamily="18" charset="0"/>
                            <a:ea typeface="Times New Roman" panose="02020603050405020304" pitchFamily="18" charset="0"/>
                          </a:rPr>
                          <m:t>𝑉</m:t>
                        </m:r>
                      </m:e>
                      <m:sub>
                        <m:r>
                          <a:rPr lang="en-US" sz="2400" i="1">
                            <a:solidFill>
                              <a:schemeClr val="tx1"/>
                            </a:solidFill>
                            <a:latin typeface="Cambria Math" panose="02040503050406030204" pitchFamily="18" charset="0"/>
                            <a:ea typeface="Times New Roman" panose="02020603050405020304" pitchFamily="18" charset="0"/>
                          </a:rPr>
                          <m:t>1</m:t>
                        </m:r>
                      </m:sub>
                    </m:sSub>
                    <m:r>
                      <a:rPr lang="en-US" sz="2400" i="1">
                        <a:solidFill>
                          <a:schemeClr val="tx1"/>
                        </a:solidFill>
                        <a:latin typeface="Cambria Math" panose="02040503050406030204" pitchFamily="18" charset="0"/>
                        <a:ea typeface="Times New Roman" panose="02020603050405020304" pitchFamily="18" charset="0"/>
                      </a:rPr>
                      <m:t>+</m:t>
                    </m:r>
                    <m:sSub>
                      <m:sSubPr>
                        <m:ctrlPr>
                          <a:rPr lang="en-US" sz="2400" i="1">
                            <a:solidFill>
                              <a:schemeClr val="tx1"/>
                            </a:solidFill>
                            <a:latin typeface="Cambria Math" panose="02040503050406030204" pitchFamily="18" charset="0"/>
                            <a:ea typeface="Times New Roman" panose="02020603050405020304" pitchFamily="18" charset="0"/>
                          </a:rPr>
                        </m:ctrlPr>
                      </m:sSubPr>
                      <m:e>
                        <m:r>
                          <a:rPr lang="en-US" sz="2400" i="1">
                            <a:solidFill>
                              <a:schemeClr val="tx1"/>
                            </a:solidFill>
                            <a:latin typeface="Cambria Math" panose="02040503050406030204" pitchFamily="18" charset="0"/>
                            <a:ea typeface="Times New Roman" panose="02020603050405020304" pitchFamily="18" charset="0"/>
                          </a:rPr>
                          <m:t>𝑉</m:t>
                        </m:r>
                      </m:e>
                      <m:sub>
                        <m:r>
                          <a:rPr lang="en-US" sz="2400" i="1">
                            <a:solidFill>
                              <a:schemeClr val="tx1"/>
                            </a:solidFill>
                            <a:latin typeface="Cambria Math" panose="02040503050406030204" pitchFamily="18" charset="0"/>
                            <a:ea typeface="Times New Roman" panose="02020603050405020304" pitchFamily="18" charset="0"/>
                          </a:rPr>
                          <m:t>2</m:t>
                        </m:r>
                      </m:sub>
                    </m:sSub>
                    <m:r>
                      <a:rPr lang="en-US" sz="2400" i="1">
                        <a:solidFill>
                          <a:schemeClr val="tx1"/>
                        </a:solidFill>
                        <a:latin typeface="Cambria Math" panose="02040503050406030204" pitchFamily="18" charset="0"/>
                        <a:ea typeface="Times New Roman" panose="02020603050405020304" pitchFamily="18" charset="0"/>
                      </a:rPr>
                      <m:t>=</m:t>
                    </m:r>
                    <m:r>
                      <m:rPr>
                        <m:nor/>
                      </m:rPr>
                      <a:rPr lang="en-US" sz="2400" i="0">
                        <a:solidFill>
                          <a:schemeClr val="tx1"/>
                        </a:solidFill>
                        <a:latin typeface="UTM Avo" panose="02040603050506020204" pitchFamily="18" charset="0"/>
                        <a:ea typeface="Times New Roman" panose="02020603050405020304" pitchFamily="18" charset="0"/>
                      </a:rPr>
                      <m:t>27</m:t>
                    </m:r>
                    <m:r>
                      <a:rPr lang="en-US" sz="2400" i="1">
                        <a:solidFill>
                          <a:schemeClr val="tx1"/>
                        </a:solidFill>
                        <a:latin typeface="Cambria Math" panose="02040503050406030204" pitchFamily="18" charset="0"/>
                        <a:ea typeface="Times New Roman" panose="02020603050405020304" pitchFamily="18" charset="0"/>
                      </a:rPr>
                      <m:t>+</m:t>
                    </m:r>
                    <m:r>
                      <m:rPr>
                        <m:nor/>
                      </m:rPr>
                      <a:rPr lang="en-US" sz="2400" i="0">
                        <a:solidFill>
                          <a:schemeClr val="tx1"/>
                        </a:solidFill>
                        <a:latin typeface="UTM Avo" panose="02040603050506020204" pitchFamily="18" charset="0"/>
                        <a:ea typeface="Times New Roman" panose="02020603050405020304" pitchFamily="18" charset="0"/>
                      </a:rPr>
                      <m:t>5,4</m:t>
                    </m:r>
                    <m:r>
                      <a:rPr lang="en-US" sz="2400" i="1">
                        <a:solidFill>
                          <a:schemeClr val="tx1"/>
                        </a:solidFill>
                        <a:latin typeface="Cambria Math" panose="02040503050406030204" pitchFamily="18" charset="0"/>
                        <a:ea typeface="Times New Roman" panose="02020603050405020304" pitchFamily="18" charset="0"/>
                      </a:rPr>
                      <m:t>=</m:t>
                    </m:r>
                    <m:r>
                      <m:rPr>
                        <m:nor/>
                      </m:rPr>
                      <a:rPr lang="en-US" sz="2400" i="0">
                        <a:solidFill>
                          <a:schemeClr val="tx1"/>
                        </a:solidFill>
                        <a:latin typeface="UTM Avo" panose="02040603050506020204" pitchFamily="18" charset="0"/>
                        <a:ea typeface="Times New Roman" panose="02020603050405020304" pitchFamily="18" charset="0"/>
                      </a:rPr>
                      <m:t>32,4</m:t>
                    </m:r>
                    <m:r>
                      <a:rPr lang="en-US" sz="2400" i="1">
                        <a:solidFill>
                          <a:schemeClr val="tx1"/>
                        </a:solidFill>
                        <a:latin typeface="Cambria Math" panose="02040503050406030204" pitchFamily="18" charset="0"/>
                        <a:ea typeface="Times New Roman" panose="02020603050405020304" pitchFamily="18" charset="0"/>
                      </a:rPr>
                      <m:t>  (</m:t>
                    </m:r>
                    <m:r>
                      <m:rPr>
                        <m:nor/>
                      </m:rP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m:t>m</m:t>
                    </m:r>
                    <m:r>
                      <m:rPr>
                        <m:nor/>
                      </m:rPr>
                      <a:rPr lang="en-US" sz="2400" baseline="30000" dirty="0">
                        <a:solidFill>
                          <a:schemeClr val="tx1"/>
                        </a:solidFill>
                        <a:latin typeface="UTM Avo" panose="02040603050506020204" pitchFamily="18"/>
                        <a:ea typeface="Times New Roman" panose="02020603050405020304" pitchFamily="18" charset="0"/>
                        <a:cs typeface="Arial" panose="020B0604020202020204" pitchFamily="34" charset="0"/>
                      </a:rPr>
                      <m:t>3</m:t>
                    </m:r>
                    <m:r>
                      <a:rPr lang="en-US" sz="2400" i="1">
                        <a:solidFill>
                          <a:schemeClr val="tx1"/>
                        </a:solidFill>
                        <a:latin typeface="Cambria Math" panose="02040503050406030204" pitchFamily="18" charset="0"/>
                        <a:ea typeface="Times New Roman" panose="02020603050405020304" pitchFamily="18" charset="0"/>
                      </a:rPr>
                      <m:t>)</m:t>
                    </m:r>
                  </m:oMath>
                </a14:m>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p>
              <a:p>
                <a:pPr marL="20321" marR="20321" algn="just">
                  <a:lnSpc>
                    <a:spcPct val="150000"/>
                  </a:lnSpc>
                  <a:spcBef>
                    <a:spcPts val="400"/>
                  </a:spcBef>
                  <a:spcAft>
                    <a:spcPts val="200"/>
                  </a:spcAft>
                </a:pPr>
                <a:endParaRPr lang="en-US" sz="24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8BD68546-6C8A-846E-66D3-CDFA419F4E68}"/>
                  </a:ext>
                </a:extLst>
              </p:cNvPr>
              <p:cNvSpPr txBox="1">
                <a:spLocks noRot="1" noChangeAspect="1" noMove="1" noResize="1" noEditPoints="1" noAdjustHandles="1" noChangeArrowheads="1" noChangeShapeType="1" noTextEdit="1"/>
              </p:cNvSpPr>
              <p:nvPr/>
            </p:nvSpPr>
            <p:spPr>
              <a:xfrm>
                <a:off x="400050" y="1854162"/>
                <a:ext cx="11468930" cy="4746236"/>
              </a:xfrm>
              <a:prstGeom prst="rect">
                <a:avLst/>
              </a:prstGeom>
              <a:blipFill>
                <a:blip r:embed="rId4"/>
                <a:stretch>
                  <a:fillRect l="-691"/>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6428B21F-F71E-2A47-1541-318AC0F2541B}"/>
              </a:ext>
            </a:extLst>
          </p:cNvPr>
          <p:cNvPicPr>
            <a:picLocks noChangeAspect="1"/>
          </p:cNvPicPr>
          <p:nvPr/>
        </p:nvPicPr>
        <p:blipFill>
          <a:blip r:embed="rId5"/>
          <a:stretch>
            <a:fillRect/>
          </a:stretch>
        </p:blipFill>
        <p:spPr>
          <a:xfrm>
            <a:off x="8487605" y="3074954"/>
            <a:ext cx="3381375" cy="3525444"/>
          </a:xfrm>
          <a:prstGeom prst="rect">
            <a:avLst/>
          </a:prstGeom>
        </p:spPr>
      </p:pic>
    </p:spTree>
    <p:extLst>
      <p:ext uri="{BB962C8B-B14F-4D97-AF65-F5344CB8AC3E}">
        <p14:creationId xmlns:p14="http://schemas.microsoft.com/office/powerpoint/2010/main" val="382290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2"/>
        <p:cNvGrpSpPr/>
        <p:nvPr/>
      </p:nvGrpSpPr>
      <p:grpSpPr>
        <a:xfrm>
          <a:off x="0" y="0"/>
          <a:ext cx="0" cy="0"/>
          <a:chOff x="0" y="0"/>
          <a:chExt cx="0" cy="0"/>
        </a:xfrm>
      </p:grpSpPr>
      <p:sp>
        <p:nvSpPr>
          <p:cNvPr id="5" name="Rectangle 4">
            <a:extLst>
              <a:ext uri="{FF2B5EF4-FFF2-40B4-BE49-F238E27FC236}">
                <a16:creationId xmlns:a16="http://schemas.microsoft.com/office/drawing/2014/main" id="{175F32C6-9CCC-EF12-3BA0-E559815462AE}"/>
              </a:ext>
            </a:extLst>
          </p:cNvPr>
          <p:cNvSpPr/>
          <p:nvPr/>
        </p:nvSpPr>
        <p:spPr>
          <a:xfrm>
            <a:off x="4978139" y="1257739"/>
            <a:ext cx="3057247" cy="630942"/>
          </a:xfrm>
          <a:prstGeom prst="rect">
            <a:avLst/>
          </a:prstGeom>
        </p:spPr>
        <p:txBody>
          <a:bodyPr wrap="none">
            <a:spAutoFit/>
          </a:bodyPr>
          <a:lstStyle/>
          <a:p>
            <a:pPr defTabSz="609630">
              <a:buClrTx/>
              <a:buFontTx/>
              <a:buNone/>
              <a:defRPr/>
            </a:pPr>
            <a:r>
              <a:rPr lang="fr-FR" sz="3500" b="1" kern="1200" dirty="0">
                <a:solidFill>
                  <a:srgbClr val="C0504D"/>
                </a:solidFill>
                <a:latin typeface="UTM Avo" panose="02040603050506020204" pitchFamily="18"/>
                <a:ea typeface="Calibri" panose="020F0502020204030204" pitchFamily="34" charset="0"/>
                <a:cs typeface="+mn-cs"/>
              </a:rPr>
              <a:t>KIM TỰ THÁP</a:t>
            </a:r>
            <a:endParaRPr lang="en-US" sz="3500" kern="1200" dirty="0">
              <a:solidFill>
                <a:srgbClr val="C0504D"/>
              </a:solidFill>
              <a:latin typeface="UTM Avo" panose="02040603050506020204" pitchFamily="18"/>
              <a:ea typeface="+mn-ea"/>
              <a:cs typeface="+mn-cs"/>
            </a:endParaRPr>
          </a:p>
        </p:txBody>
      </p:sp>
      <p:sp>
        <p:nvSpPr>
          <p:cNvPr id="6" name="Rectangle 5">
            <a:extLst>
              <a:ext uri="{FF2B5EF4-FFF2-40B4-BE49-F238E27FC236}">
                <a16:creationId xmlns:a16="http://schemas.microsoft.com/office/drawing/2014/main" id="{FF3F6DB5-5E82-220B-FAD8-245BEB283F5B}"/>
              </a:ext>
            </a:extLst>
          </p:cNvPr>
          <p:cNvSpPr/>
          <p:nvPr/>
        </p:nvSpPr>
        <p:spPr>
          <a:xfrm>
            <a:off x="336230" y="1985784"/>
            <a:ext cx="6170532" cy="2886431"/>
          </a:xfrm>
          <a:prstGeom prst="rect">
            <a:avLst/>
          </a:prstGeom>
        </p:spPr>
        <p:txBody>
          <a:bodyPr wrap="square">
            <a:spAutoFit/>
          </a:bodyPr>
          <a:lstStyle/>
          <a:p>
            <a:pPr marL="381019" indent="-381019" defTabSz="609630">
              <a:lnSpc>
                <a:spcPct val="150000"/>
              </a:lnSpc>
              <a:spcAft>
                <a:spcPts val="800"/>
              </a:spcAft>
              <a:buClrTx/>
              <a:buFontTx/>
              <a:buChar char="-"/>
            </a:pPr>
            <a:r>
              <a:rPr lang="pt-BR" sz="2400" kern="1200" dirty="0">
                <a:solidFill>
                  <a:prstClr val="black"/>
                </a:solidFill>
                <a:latin typeface="UTM Avo" panose="02040603050506020204" pitchFamily="18"/>
                <a:ea typeface="+mn-ea"/>
                <a:cs typeface="+mn-cs"/>
              </a:rPr>
              <a:t>Kim tự tháp là các công trình cổ đại có dạng hình chóp tứ giác đều bằng đá ở Ai Cập (</a:t>
            </a:r>
            <a:r>
              <a:rPr lang="pt-BR" sz="2400" i="1" kern="1200" dirty="0">
                <a:solidFill>
                  <a:prstClr val="black"/>
                </a:solidFill>
                <a:latin typeface="UTM Avo" panose="02040603050506020204" pitchFamily="18"/>
                <a:ea typeface="+mn-ea"/>
                <a:cs typeface="+mn-cs"/>
              </a:rPr>
              <a:t>Hình 24</a:t>
            </a:r>
            <a:r>
              <a:rPr lang="pt-BR" sz="2400" kern="1200" dirty="0">
                <a:solidFill>
                  <a:prstClr val="black"/>
                </a:solidFill>
                <a:latin typeface="UTM Avo" panose="02040603050506020204" pitchFamily="18"/>
                <a:ea typeface="+mn-ea"/>
                <a:cs typeface="+mn-cs"/>
              </a:rPr>
              <a:t>). </a:t>
            </a:r>
          </a:p>
          <a:p>
            <a:pPr marL="381019" indent="-381019" defTabSz="609630">
              <a:lnSpc>
                <a:spcPct val="150000"/>
              </a:lnSpc>
              <a:spcAft>
                <a:spcPts val="800"/>
              </a:spcAft>
              <a:buClrTx/>
              <a:buFontTx/>
              <a:buChar char="-"/>
            </a:pPr>
            <a:r>
              <a:rPr lang="pt-BR" sz="2400" kern="1200" dirty="0">
                <a:solidFill>
                  <a:prstClr val="black"/>
                </a:solidFill>
                <a:latin typeface="UTM Avo" panose="02040603050506020204" pitchFamily="18"/>
                <a:ea typeface="Calibri" panose="020F0502020204030204" pitchFamily="34" charset="0"/>
                <a:cs typeface="Times New Roman" panose="02020603050405020304" pitchFamily="18" charset="0"/>
              </a:rPr>
              <a:t>Đến nay có khoảng 138 kim tự tháp đã được khám phá ở Ai Cập.</a:t>
            </a:r>
            <a:endParaRPr lang="en-US" sz="2400" kern="12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484CC8DA-CC93-CD18-B004-279FE8AA3864}"/>
              </a:ext>
            </a:extLst>
          </p:cNvPr>
          <p:cNvPicPr>
            <a:picLocks noChangeAspect="1"/>
          </p:cNvPicPr>
          <p:nvPr/>
        </p:nvPicPr>
        <p:blipFill>
          <a:blip r:embed="rId4"/>
          <a:stretch>
            <a:fillRect/>
          </a:stretch>
        </p:blipFill>
        <p:spPr>
          <a:xfrm>
            <a:off x="10499752" y="4984376"/>
            <a:ext cx="1937010" cy="1937010"/>
          </a:xfrm>
          <a:prstGeom prst="rect">
            <a:avLst/>
          </a:prstGeom>
        </p:spPr>
      </p:pic>
      <p:pic>
        <p:nvPicPr>
          <p:cNvPr id="2" name="Picture 1">
            <a:extLst>
              <a:ext uri="{FF2B5EF4-FFF2-40B4-BE49-F238E27FC236}">
                <a16:creationId xmlns:a16="http://schemas.microsoft.com/office/drawing/2014/main" id="{A45E69AE-648C-E5AA-1E76-8D6AD4289E38}"/>
              </a:ext>
            </a:extLst>
          </p:cNvPr>
          <p:cNvPicPr>
            <a:picLocks noChangeAspect="1"/>
          </p:cNvPicPr>
          <p:nvPr/>
        </p:nvPicPr>
        <p:blipFill>
          <a:blip r:embed="rId5"/>
          <a:stretch>
            <a:fillRect/>
          </a:stretch>
        </p:blipFill>
        <p:spPr>
          <a:xfrm>
            <a:off x="6727858" y="1888681"/>
            <a:ext cx="4454463" cy="38716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0"/>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3112AE77-A430-1FF1-37E6-4D9B5ECAFC62}"/>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65F956D5-2FD3-4E67-6F62-4C8FC3DB9C93}"/>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C56323EC-7C49-7A2A-E103-6DA88D220EC8}"/>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7"/>
        <p:cNvGrpSpPr/>
        <p:nvPr/>
      </p:nvGrpSpPr>
      <p:grpSpPr>
        <a:xfrm>
          <a:off x="0" y="0"/>
          <a:ext cx="0" cy="0"/>
          <a:chOff x="0" y="0"/>
          <a:chExt cx="0" cy="0"/>
        </a:xfrm>
      </p:grpSpPr>
      <p:grpSp>
        <p:nvGrpSpPr>
          <p:cNvPr id="2" name="Group 1">
            <a:extLst>
              <a:ext uri="{FF2B5EF4-FFF2-40B4-BE49-F238E27FC236}">
                <a16:creationId xmlns:a16="http://schemas.microsoft.com/office/drawing/2014/main" id="{067222AC-7A04-C4DB-903E-6E693F351A62}"/>
              </a:ext>
            </a:extLst>
          </p:cNvPr>
          <p:cNvGrpSpPr/>
          <p:nvPr/>
        </p:nvGrpSpPr>
        <p:grpSpPr>
          <a:xfrm>
            <a:off x="254795" y="2311400"/>
            <a:ext cx="3592663" cy="2667437"/>
            <a:chOff x="1066801" y="3771900"/>
            <a:chExt cx="5130550" cy="3699159"/>
          </a:xfrm>
        </p:grpSpPr>
        <p:grpSp>
          <p:nvGrpSpPr>
            <p:cNvPr id="3" name="Group 4">
              <a:extLst>
                <a:ext uri="{FF2B5EF4-FFF2-40B4-BE49-F238E27FC236}">
                  <a16:creationId xmlns:a16="http://schemas.microsoft.com/office/drawing/2014/main" id="{A8E76645-33E0-8FC0-D8AB-5CFEDD9441E0}"/>
                </a:ext>
              </a:extLst>
            </p:cNvPr>
            <p:cNvGrpSpPr/>
            <p:nvPr/>
          </p:nvGrpSpPr>
          <p:grpSpPr>
            <a:xfrm>
              <a:off x="1066801" y="3771900"/>
              <a:ext cx="5130550" cy="3699159"/>
              <a:chOff x="0" y="0"/>
              <a:chExt cx="6038063" cy="6076340"/>
            </a:xfrm>
          </p:grpSpPr>
          <p:sp>
            <p:nvSpPr>
              <p:cNvPr id="5" name="Freeform 5">
                <a:extLst>
                  <a:ext uri="{FF2B5EF4-FFF2-40B4-BE49-F238E27FC236}">
                    <a16:creationId xmlns:a16="http://schemas.microsoft.com/office/drawing/2014/main" id="{BBED1E32-1F23-3A10-1B45-24831A32C956}"/>
                  </a:ext>
                </a:extLst>
              </p:cNvPr>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6" name="Freeform 6">
                <a:extLst>
                  <a:ext uri="{FF2B5EF4-FFF2-40B4-BE49-F238E27FC236}">
                    <a16:creationId xmlns:a16="http://schemas.microsoft.com/office/drawing/2014/main" id="{4D86E8D6-A7E4-49ED-44EB-9C99032E5D76}"/>
                  </a:ext>
                </a:extLst>
              </p:cNvPr>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4" name="Rectangle 3">
              <a:extLst>
                <a:ext uri="{FF2B5EF4-FFF2-40B4-BE49-F238E27FC236}">
                  <a16:creationId xmlns:a16="http://schemas.microsoft.com/office/drawing/2014/main" id="{07491ABE-217E-9861-754A-88A8B2BBCF54}"/>
                </a:ext>
              </a:extLst>
            </p:cNvPr>
            <p:cNvSpPr/>
            <p:nvPr/>
          </p:nvSpPr>
          <p:spPr>
            <a:xfrm>
              <a:off x="1223569" y="4554258"/>
              <a:ext cx="4796230" cy="1555758"/>
            </a:xfrm>
            <a:prstGeom prst="rect">
              <a:avLst/>
            </a:prstGeom>
          </p:spPr>
          <p:txBody>
            <a:bodyPr wrap="square">
              <a:spAutoFit/>
            </a:bodyPr>
            <a:lstStyle/>
            <a:p>
              <a:pPr algn="ctr">
                <a:lnSpc>
                  <a:spcPct val="150000"/>
                </a:lnSpc>
                <a:buClr>
                  <a:srgbClr val="000000"/>
                </a:buClr>
                <a:buFont typeface="Arial"/>
                <a:buNone/>
              </a:pPr>
              <a:r>
                <a:rPr lang="pt-BR" sz="2400" kern="0" dirty="0">
                  <a:latin typeface="UTM Avo" panose="02040603050506020204" pitchFamily="18"/>
                  <a:ea typeface="Calibri" panose="020F0502020204030204" pitchFamily="34" charset="0"/>
                  <a:cs typeface="Times New Roman" panose="02020603050405020304" pitchFamily="18" charset="0"/>
                  <a:sym typeface="Arial"/>
                </a:rPr>
                <a:t>Ghi nhớ </a:t>
              </a:r>
            </a:p>
            <a:p>
              <a:pPr algn="ctr">
                <a:lnSpc>
                  <a:spcPct val="150000"/>
                </a:lnSpc>
                <a:buClr>
                  <a:srgbClr val="000000"/>
                </a:buClr>
                <a:buFont typeface="Arial"/>
                <a:buNone/>
              </a:pPr>
              <a:r>
                <a:rPr lang="pt-BR" sz="2400" kern="0" dirty="0">
                  <a:latin typeface="UTM Avo" panose="02040603050506020204" pitchFamily="18"/>
                  <a:ea typeface="Calibri" panose="020F0502020204030204" pitchFamily="34" charset="0"/>
                  <a:cs typeface="Times New Roman" panose="02020603050405020304" pitchFamily="18" charset="0"/>
                  <a:sym typeface="Arial"/>
                </a:rPr>
                <a:t>kiến thức </a:t>
              </a:r>
              <a:r>
                <a:rPr lang="pt-BR" sz="2400" kern="0">
                  <a:latin typeface="UTM Avo" panose="02040603050506020204" pitchFamily="18"/>
                  <a:ea typeface="Calibri" panose="020F0502020204030204" pitchFamily="34" charset="0"/>
                  <a:cs typeface="Times New Roman" panose="02020603050405020304" pitchFamily="18" charset="0"/>
                  <a:sym typeface="Arial"/>
                </a:rPr>
                <a:t>trong bài</a:t>
              </a:r>
              <a:endParaRPr lang="pt-BR" sz="2400" kern="0" dirty="0">
                <a:latin typeface="UTM Avo" panose="02040603050506020204" pitchFamily="18"/>
                <a:ea typeface="Calibri" panose="020F0502020204030204" pitchFamily="34" charset="0"/>
                <a:cs typeface="Times New Roman" panose="02020603050405020304" pitchFamily="18" charset="0"/>
                <a:sym typeface="Arial"/>
              </a:endParaRPr>
            </a:p>
          </p:txBody>
        </p:sp>
      </p:grpSp>
      <p:grpSp>
        <p:nvGrpSpPr>
          <p:cNvPr id="7" name="Group 6">
            <a:extLst>
              <a:ext uri="{FF2B5EF4-FFF2-40B4-BE49-F238E27FC236}">
                <a16:creationId xmlns:a16="http://schemas.microsoft.com/office/drawing/2014/main" id="{CE0AB1E4-5633-0484-679E-62DADFCFBF3B}"/>
              </a:ext>
            </a:extLst>
          </p:cNvPr>
          <p:cNvGrpSpPr/>
          <p:nvPr/>
        </p:nvGrpSpPr>
        <p:grpSpPr>
          <a:xfrm>
            <a:off x="3963194" y="2311400"/>
            <a:ext cx="3757371" cy="2681448"/>
            <a:chOff x="6494020" y="3791229"/>
            <a:chExt cx="5130550" cy="3699159"/>
          </a:xfrm>
        </p:grpSpPr>
        <p:grpSp>
          <p:nvGrpSpPr>
            <p:cNvPr id="8" name="Group 4">
              <a:extLst>
                <a:ext uri="{FF2B5EF4-FFF2-40B4-BE49-F238E27FC236}">
                  <a16:creationId xmlns:a16="http://schemas.microsoft.com/office/drawing/2014/main" id="{B48E186A-CCD5-3829-E63B-BCEFCF3FD2EB}"/>
                </a:ext>
              </a:extLst>
            </p:cNvPr>
            <p:cNvGrpSpPr/>
            <p:nvPr/>
          </p:nvGrpSpPr>
          <p:grpSpPr>
            <a:xfrm>
              <a:off x="6494020" y="3791229"/>
              <a:ext cx="5130550" cy="3699159"/>
              <a:chOff x="0" y="0"/>
              <a:chExt cx="6038063" cy="6076340"/>
            </a:xfrm>
          </p:grpSpPr>
          <p:sp>
            <p:nvSpPr>
              <p:cNvPr id="10" name="Freeform 5">
                <a:extLst>
                  <a:ext uri="{FF2B5EF4-FFF2-40B4-BE49-F238E27FC236}">
                    <a16:creationId xmlns:a16="http://schemas.microsoft.com/office/drawing/2014/main" id="{E1B930A5-79C0-ECB0-1732-C6E9F113542D}"/>
                  </a:ext>
                </a:extLst>
              </p:cNvPr>
              <p:cNvSpPr/>
              <p:nvPr/>
            </p:nvSpPr>
            <p:spPr>
              <a:xfrm>
                <a:off x="31750" y="31750"/>
                <a:ext cx="5974562" cy="6012840"/>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p:spPr>
          </p:sp>
          <p:sp>
            <p:nvSpPr>
              <p:cNvPr id="11" name="Freeform 6">
                <a:extLst>
                  <a:ext uri="{FF2B5EF4-FFF2-40B4-BE49-F238E27FC236}">
                    <a16:creationId xmlns:a16="http://schemas.microsoft.com/office/drawing/2014/main" id="{7BF299A6-3D8F-F628-50EC-64E5ECDC3E54}"/>
                  </a:ext>
                </a:extLst>
              </p:cNvPr>
              <p:cNvSpPr/>
              <p:nvPr/>
            </p:nvSpPr>
            <p:spPr>
              <a:xfrm>
                <a:off x="0" y="0"/>
                <a:ext cx="6038062" cy="6076340"/>
              </a:xfrm>
              <a:custGeom>
                <a:avLst/>
                <a:gdLst/>
                <a:ahLst/>
                <a:cxnLst/>
                <a:rect l="l" t="t" r="r" b="b"/>
                <a:pathLst>
                  <a:path w="6038062" h="6076340">
                    <a:moveTo>
                      <a:pt x="5913603" y="59690"/>
                    </a:moveTo>
                    <a:cubicBezTo>
                      <a:pt x="5949162" y="59690"/>
                      <a:pt x="5978372" y="88900"/>
                      <a:pt x="5978372" y="124460"/>
                    </a:cubicBezTo>
                    <a:lnTo>
                      <a:pt x="5978372" y="5951881"/>
                    </a:lnTo>
                    <a:cubicBezTo>
                      <a:pt x="5978372" y="5987440"/>
                      <a:pt x="5949162" y="6016651"/>
                      <a:pt x="5913603" y="6016651"/>
                    </a:cubicBezTo>
                    <a:lnTo>
                      <a:pt x="124460" y="6016651"/>
                    </a:lnTo>
                    <a:cubicBezTo>
                      <a:pt x="88900" y="6016651"/>
                      <a:pt x="59690" y="5987440"/>
                      <a:pt x="59690" y="5951881"/>
                    </a:cubicBezTo>
                    <a:lnTo>
                      <a:pt x="59690" y="124460"/>
                    </a:lnTo>
                    <a:cubicBezTo>
                      <a:pt x="59690" y="88900"/>
                      <a:pt x="88900" y="59690"/>
                      <a:pt x="124460" y="59690"/>
                    </a:cubicBezTo>
                    <a:lnTo>
                      <a:pt x="5913603" y="59690"/>
                    </a:lnTo>
                    <a:moveTo>
                      <a:pt x="5913603" y="0"/>
                    </a:moveTo>
                    <a:lnTo>
                      <a:pt x="124460" y="0"/>
                    </a:lnTo>
                    <a:cubicBezTo>
                      <a:pt x="55880" y="0"/>
                      <a:pt x="0" y="55880"/>
                      <a:pt x="0" y="124460"/>
                    </a:cubicBezTo>
                    <a:lnTo>
                      <a:pt x="0" y="5951881"/>
                    </a:lnTo>
                    <a:cubicBezTo>
                      <a:pt x="0" y="6020460"/>
                      <a:pt x="55880" y="6076340"/>
                      <a:pt x="124460" y="6076340"/>
                    </a:cubicBezTo>
                    <a:lnTo>
                      <a:pt x="5913603" y="6076340"/>
                    </a:lnTo>
                    <a:cubicBezTo>
                      <a:pt x="5982183" y="6076340"/>
                      <a:pt x="6038062" y="6020460"/>
                      <a:pt x="6038062" y="5951881"/>
                    </a:cubicBezTo>
                    <a:lnTo>
                      <a:pt x="6038062" y="124460"/>
                    </a:lnTo>
                    <a:cubicBezTo>
                      <a:pt x="6038062" y="55880"/>
                      <a:pt x="5982183" y="0"/>
                      <a:pt x="5913603" y="0"/>
                    </a:cubicBezTo>
                    <a:close/>
                  </a:path>
                </a:pathLst>
              </a:custGeom>
              <a:solidFill>
                <a:srgbClr val="4C5270"/>
              </a:solidFill>
            </p:spPr>
          </p:sp>
        </p:grpSp>
        <p:sp>
          <p:nvSpPr>
            <p:cNvPr id="9" name="Rectangle 8">
              <a:extLst>
                <a:ext uri="{FF2B5EF4-FFF2-40B4-BE49-F238E27FC236}">
                  <a16:creationId xmlns:a16="http://schemas.microsoft.com/office/drawing/2014/main" id="{A91FC6E3-31C7-DE6E-10F1-9D463F209613}"/>
                </a:ext>
              </a:extLst>
            </p:cNvPr>
            <p:cNvSpPr/>
            <p:nvPr/>
          </p:nvSpPr>
          <p:spPr>
            <a:xfrm>
              <a:off x="6879188" y="4613977"/>
              <a:ext cx="4360209" cy="1547629"/>
            </a:xfrm>
            <a:prstGeom prst="rect">
              <a:avLst/>
            </a:prstGeom>
          </p:spPr>
          <p:txBody>
            <a:bodyPr wrap="square">
              <a:spAutoFit/>
            </a:bodyPr>
            <a:lstStyle/>
            <a:p>
              <a:pPr algn="ctr">
                <a:lnSpc>
                  <a:spcPct val="150000"/>
                </a:lnSpc>
                <a:spcBef>
                  <a:spcPts val="400"/>
                </a:spcBef>
                <a:spcAft>
                  <a:spcPts val="400"/>
                </a:spcAft>
                <a:buClr>
                  <a:srgbClr val="000000"/>
                </a:buClr>
              </a:pPr>
              <a:r>
                <a:rPr lang="pt-BR" sz="2400" kern="0" dirty="0">
                  <a:latin typeface="UTM Avo" panose="02040603050506020204" pitchFamily="18"/>
                  <a:ea typeface="Calibri" panose="020F0502020204030204" pitchFamily="34" charset="0"/>
                  <a:cs typeface="Times New Roman" panose="02020603050405020304" pitchFamily="18" charset="0"/>
                  <a:sym typeface="Arial"/>
                </a:rPr>
                <a:t>Hoàn thành các bài tập trong SBT</a:t>
              </a:r>
            </a:p>
          </p:txBody>
        </p:sp>
      </p:grpSp>
      <p:grpSp>
        <p:nvGrpSpPr>
          <p:cNvPr id="12" name="Group 11">
            <a:extLst>
              <a:ext uri="{FF2B5EF4-FFF2-40B4-BE49-F238E27FC236}">
                <a16:creationId xmlns:a16="http://schemas.microsoft.com/office/drawing/2014/main" id="{7AE8E156-1A09-850B-7F76-E8E381E26062}"/>
              </a:ext>
            </a:extLst>
          </p:cNvPr>
          <p:cNvGrpSpPr/>
          <p:nvPr/>
        </p:nvGrpSpPr>
        <p:grpSpPr>
          <a:xfrm>
            <a:off x="7903343" y="2311400"/>
            <a:ext cx="3940351" cy="2653742"/>
            <a:chOff x="7876656" y="4765793"/>
            <a:chExt cx="5910526" cy="3980613"/>
          </a:xfrm>
        </p:grpSpPr>
        <p:sp>
          <p:nvSpPr>
            <p:cNvPr id="13" name="Freeform 5">
              <a:extLst>
                <a:ext uri="{FF2B5EF4-FFF2-40B4-BE49-F238E27FC236}">
                  <a16:creationId xmlns:a16="http://schemas.microsoft.com/office/drawing/2014/main" id="{5ABD322F-3A68-1762-F1AA-584C946924E1}"/>
                </a:ext>
              </a:extLst>
            </p:cNvPr>
            <p:cNvSpPr/>
            <p:nvPr/>
          </p:nvSpPr>
          <p:spPr>
            <a:xfrm>
              <a:off x="7884276" y="4765793"/>
              <a:ext cx="5880890" cy="3980613"/>
            </a:xfrm>
            <a:custGeom>
              <a:avLst/>
              <a:gdLst/>
              <a:ahLst/>
              <a:cxnLst/>
              <a:rect l="l" t="t" r="r" b="b"/>
              <a:pathLst>
                <a:path w="5974562" h="6012840">
                  <a:moveTo>
                    <a:pt x="5881853" y="6012840"/>
                  </a:moveTo>
                  <a:lnTo>
                    <a:pt x="92710" y="6012840"/>
                  </a:lnTo>
                  <a:cubicBezTo>
                    <a:pt x="41910" y="6012840"/>
                    <a:pt x="0" y="5970931"/>
                    <a:pt x="0" y="5920131"/>
                  </a:cubicBezTo>
                  <a:lnTo>
                    <a:pt x="0" y="92710"/>
                  </a:lnTo>
                  <a:cubicBezTo>
                    <a:pt x="0" y="41910"/>
                    <a:pt x="41910" y="0"/>
                    <a:pt x="92710" y="0"/>
                  </a:cubicBezTo>
                  <a:lnTo>
                    <a:pt x="5880583" y="0"/>
                  </a:lnTo>
                  <a:cubicBezTo>
                    <a:pt x="5931383" y="0"/>
                    <a:pt x="5973292" y="41910"/>
                    <a:pt x="5973292" y="92710"/>
                  </a:cubicBezTo>
                  <a:lnTo>
                    <a:pt x="5973292" y="5918860"/>
                  </a:lnTo>
                  <a:cubicBezTo>
                    <a:pt x="5974562" y="5970931"/>
                    <a:pt x="5932653" y="6012840"/>
                    <a:pt x="5881853" y="6012840"/>
                  </a:cubicBezTo>
                  <a:close/>
                </a:path>
              </a:pathLst>
            </a:custGeom>
            <a:solidFill>
              <a:srgbClr val="FBF6F3"/>
            </a:solidFill>
            <a:ln w="38100">
              <a:solidFill>
                <a:srgbClr val="4C5270"/>
              </a:solidFill>
            </a:ln>
          </p:spPr>
        </p:sp>
        <p:sp>
          <p:nvSpPr>
            <p:cNvPr id="14" name="Rectangle 13">
              <a:extLst>
                <a:ext uri="{FF2B5EF4-FFF2-40B4-BE49-F238E27FC236}">
                  <a16:creationId xmlns:a16="http://schemas.microsoft.com/office/drawing/2014/main" id="{970A59C0-A29E-2C01-CBB6-14E574B28635}"/>
                </a:ext>
              </a:extLst>
            </p:cNvPr>
            <p:cNvSpPr/>
            <p:nvPr/>
          </p:nvSpPr>
          <p:spPr>
            <a:xfrm>
              <a:off x="7876656" y="5791519"/>
              <a:ext cx="5910526" cy="2523576"/>
            </a:xfrm>
            <a:prstGeom prst="rect">
              <a:avLst/>
            </a:prstGeom>
            <a:ln>
              <a:noFill/>
            </a:ln>
          </p:spPr>
          <p:txBody>
            <a:bodyPr wrap="square">
              <a:spAutoFit/>
            </a:bodyPr>
            <a:lstStyle/>
            <a:p>
              <a:pPr lvl="0" algn="ctr">
                <a:lnSpc>
                  <a:spcPct val="150000"/>
                </a:lnSpc>
                <a:buClr>
                  <a:srgbClr val="000000"/>
                </a:buClr>
              </a:pPr>
              <a:r>
                <a:rPr lang="vi-VN" sz="2400"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Chuẩn bị </a:t>
              </a:r>
              <a:r>
                <a:rPr lang="en-US" sz="2400"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trước</a:t>
              </a:r>
              <a:r>
                <a:rPr lang="en-US" sz="2400"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p>
            <a:p>
              <a:pPr lvl="0" algn="ctr">
                <a:lnSpc>
                  <a:spcPct val="150000"/>
                </a:lnSpc>
                <a:buClr>
                  <a:srgbClr val="000000"/>
                </a:buClr>
              </a:pP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Hoạt</a:t>
              </a:r>
              <a:r>
                <a:rPr lang="en-US"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động</a:t>
              </a:r>
              <a:r>
                <a:rPr lang="en-US"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thực</a:t>
              </a:r>
              <a:r>
                <a:rPr lang="en-US"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hành</a:t>
              </a:r>
              <a:r>
                <a:rPr lang="en-US"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và</a:t>
              </a:r>
              <a:r>
                <a:rPr lang="en-US"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trải</a:t>
              </a:r>
              <a:r>
                <a:rPr lang="en-US"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nghiệm</a:t>
              </a:r>
              <a:endParaRPr lang="pt-BR" sz="2400" b="1" kern="0" dirty="0">
                <a:solidFill>
                  <a:prstClr val="black"/>
                </a:solidFill>
                <a:latin typeface="UTM Avo" panose="02040603050506020204" pitchFamily="18"/>
                <a:ea typeface="Calibri" panose="020F0502020204030204" pitchFamily="34" charset="0"/>
                <a:cs typeface="Arial" panose="020B0604020202020204" pitchFamily="34" charset="0"/>
                <a:sym typeface="Arial"/>
              </a:endParaRPr>
            </a:p>
          </p:txBody>
        </p:sp>
      </p:grpSp>
      <p:pic>
        <p:nvPicPr>
          <p:cNvPr id="15" name="Picture 7">
            <a:extLst>
              <a:ext uri="{FF2B5EF4-FFF2-40B4-BE49-F238E27FC236}">
                <a16:creationId xmlns:a16="http://schemas.microsoft.com/office/drawing/2014/main" id="{CE0556FC-A7F4-CBCB-BB35-2F027615B21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02750" y="4445000"/>
            <a:ext cx="1088409" cy="22336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7"/>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1" name="Google Shape;241;p17"/>
          <p:cNvSpPr txBox="1"/>
          <p:nvPr/>
        </p:nvSpPr>
        <p:spPr>
          <a:xfrm>
            <a:off x="462105" y="912740"/>
            <a:ext cx="11367083" cy="95032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a:solidFill>
                  <a:srgbClr val="833C0B"/>
                </a:solidFill>
                <a:latin typeface="Arial"/>
                <a:ea typeface="Arial"/>
                <a:cs typeface="Arial"/>
                <a:sym typeface="Arial"/>
              </a:rPr>
              <a:t>Like fanpage Hoc10 - Học 1 biết 10 để nhận thêm nhiều tài liệu giảng dạy</a:t>
            </a:r>
            <a:endParaRPr/>
          </a:p>
          <a:p>
            <a:pPr marL="0" marR="0" lvl="0" indent="0" algn="ctr" rtl="0">
              <a:lnSpc>
                <a:spcPct val="150000"/>
              </a:lnSpc>
              <a:spcBef>
                <a:spcPts val="0"/>
              </a:spcBef>
              <a:spcAft>
                <a:spcPts val="0"/>
              </a:spcAft>
              <a:buNone/>
            </a:pPr>
            <a:r>
              <a:rPr lang="en-US" sz="2000">
                <a:solidFill>
                  <a:srgbClr val="833C0B"/>
                </a:solidFill>
                <a:latin typeface="Arial"/>
                <a:ea typeface="Arial"/>
                <a:cs typeface="Arial"/>
                <a:sym typeface="Arial"/>
              </a:rPr>
              <a:t>theo đường link:  </a:t>
            </a:r>
            <a:endParaRPr/>
          </a:p>
        </p:txBody>
      </p:sp>
      <p:sp>
        <p:nvSpPr>
          <p:cNvPr id="242" name="Google Shape;242;p17"/>
          <p:cNvSpPr/>
          <p:nvPr/>
        </p:nvSpPr>
        <p:spPr>
          <a:xfrm>
            <a:off x="2441908" y="2000034"/>
            <a:ext cx="7407478" cy="461665"/>
          </a:xfrm>
          <a:prstGeom prst="roundRect">
            <a:avLst>
              <a:gd name="adj" fmla="val 16667"/>
            </a:avLst>
          </a:prstGeom>
          <a:solidFill>
            <a:srgbClr val="FBE4D4"/>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3" name="Google Shape;243;p17">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u="sng">
                <a:solidFill>
                  <a:srgbClr val="843C0C"/>
                </a:solidFill>
                <a:latin typeface="Arial"/>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sz="2400" b="1" u="sng">
              <a:solidFill>
                <a:srgbClr val="843C0C"/>
              </a:solidFill>
              <a:latin typeface="Arial"/>
              <a:ea typeface="Arial"/>
              <a:cs typeface="Arial"/>
              <a:sym typeface="Arial"/>
            </a:endParaRPr>
          </a:p>
        </p:txBody>
      </p:sp>
      <p:sp>
        <p:nvSpPr>
          <p:cNvPr id="244" name="Google Shape;244;p17"/>
          <p:cNvSpPr txBox="1"/>
          <p:nvPr/>
        </p:nvSpPr>
        <p:spPr>
          <a:xfrm>
            <a:off x="4011326" y="2381351"/>
            <a:ext cx="4321723" cy="48866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a:solidFill>
                  <a:srgbClr val="833C0B"/>
                </a:solidFill>
                <a:latin typeface="Arial"/>
                <a:ea typeface="Arial"/>
                <a:cs typeface="Arial"/>
                <a:sym typeface="Arial"/>
              </a:rPr>
              <a:t>Hoặc truy cập qua QR code</a:t>
            </a:r>
            <a:endParaRPr/>
          </a:p>
        </p:txBody>
      </p:sp>
      <p:pic>
        <p:nvPicPr>
          <p:cNvPr id="245" name="Google Shape;245;p17"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46" name="Google Shape;246;p17"/>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907</Words>
  <Application>Microsoft Office PowerPoint</Application>
  <PresentationFormat>Widescreen</PresentationFormat>
  <Paragraphs>110</Paragraphs>
  <Slides>21</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UTM Avo</vt:lpstr>
      <vt:lpstr>Calibri</vt:lpstr>
      <vt:lpstr>Cambria Math</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7</cp:revision>
  <dcterms:created xsi:type="dcterms:W3CDTF">2023-11-28T09:31:40Z</dcterms:created>
  <dcterms:modified xsi:type="dcterms:W3CDTF">2024-01-11T09:17:54Z</dcterms:modified>
</cp:coreProperties>
</file>