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72" r:id="rId2"/>
  </p:sldMasterIdLst>
  <p:notesMasterIdLst>
    <p:notesMasterId r:id="rId37"/>
  </p:notesMasterIdLst>
  <p:sldIdLst>
    <p:sldId id="256" r:id="rId3"/>
    <p:sldId id="280" r:id="rId4"/>
    <p:sldId id="289" r:id="rId5"/>
    <p:sldId id="298" r:id="rId6"/>
    <p:sldId id="282" r:id="rId7"/>
    <p:sldId id="281" r:id="rId8"/>
    <p:sldId id="290" r:id="rId9"/>
    <p:sldId id="299" r:id="rId10"/>
    <p:sldId id="316" r:id="rId11"/>
    <p:sldId id="300" r:id="rId12"/>
    <p:sldId id="301" r:id="rId13"/>
    <p:sldId id="317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283" r:id="rId22"/>
    <p:sldId id="292" r:id="rId23"/>
    <p:sldId id="309" r:id="rId24"/>
    <p:sldId id="310" r:id="rId25"/>
    <p:sldId id="311" r:id="rId26"/>
    <p:sldId id="312" r:id="rId27"/>
    <p:sldId id="313" r:id="rId28"/>
    <p:sldId id="314" r:id="rId29"/>
    <p:sldId id="297" r:id="rId30"/>
    <p:sldId id="291" r:id="rId31"/>
    <p:sldId id="315" r:id="rId32"/>
    <p:sldId id="284" r:id="rId33"/>
    <p:sldId id="288" r:id="rId34"/>
    <p:sldId id="278" r:id="rId35"/>
    <p:sldId id="279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104" d="100"/>
          <a:sy n="104" d="100"/>
        </p:scale>
        <p:origin x="7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5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5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2" name="Google Shape;192;p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5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0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3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4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19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4/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81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63D53F-D329-5302-1DAF-2D9BD81DE826}"/>
              </a:ext>
            </a:extLst>
          </p:cNvPr>
          <p:cNvSpPr txBox="1">
            <a:spLocks/>
          </p:cNvSpPr>
          <p:nvPr/>
        </p:nvSpPr>
        <p:spPr>
          <a:xfrm>
            <a:off x="6636471" y="-85567"/>
            <a:ext cx="5451432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Giáo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dục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dân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3F8B74-79A9-E190-45D7-70B1E287F4BF}"/>
              </a:ext>
            </a:extLst>
          </p:cNvPr>
          <p:cNvSpPr txBox="1">
            <a:spLocks/>
          </p:cNvSpPr>
          <p:nvPr/>
        </p:nvSpPr>
        <p:spPr>
          <a:xfrm>
            <a:off x="173227" y="1596365"/>
            <a:ext cx="11845539" cy="12012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21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01F6FEA-A6DF-3517-E38D-6F18734932BB}"/>
              </a:ext>
            </a:extLst>
          </p:cNvPr>
          <p:cNvSpPr txBox="1">
            <a:spLocks/>
          </p:cNvSpPr>
          <p:nvPr/>
        </p:nvSpPr>
        <p:spPr>
          <a:xfrm>
            <a:off x="516734" y="2934860"/>
            <a:ext cx="1115852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8.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kế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hoạch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chi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tiêu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59F6DE5-DBDD-E8E1-B7FC-8AEEA1D87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400" y="67711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7E2708F2-CDA1-EC0A-7740-095010BD7334}"/>
              </a:ext>
            </a:extLst>
          </p:cNvPr>
          <p:cNvGrpSpPr/>
          <p:nvPr/>
        </p:nvGrpSpPr>
        <p:grpSpPr>
          <a:xfrm>
            <a:off x="6194626" y="1837824"/>
            <a:ext cx="4273101" cy="4457700"/>
            <a:chOff x="0" y="0"/>
            <a:chExt cx="2077709" cy="2167467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34F1DAE5-011C-4825-A752-0939AB341960}"/>
                </a:ext>
              </a:extLst>
            </p:cNvPr>
            <p:cNvSpPr/>
            <p:nvPr/>
          </p:nvSpPr>
          <p:spPr>
            <a:xfrm>
              <a:off x="0" y="0"/>
              <a:ext cx="2077709" cy="2167467"/>
            </a:xfrm>
            <a:custGeom>
              <a:avLst/>
              <a:gdLst/>
              <a:ahLst/>
              <a:cxnLst/>
              <a:rect l="l" t="t" r="r" b="b"/>
              <a:pathLst>
                <a:path w="2077709" h="2167467">
                  <a:moveTo>
                    <a:pt x="50050" y="0"/>
                  </a:moveTo>
                  <a:lnTo>
                    <a:pt x="2027658" y="0"/>
                  </a:lnTo>
                  <a:cubicBezTo>
                    <a:pt x="2055301" y="0"/>
                    <a:pt x="2077709" y="22408"/>
                    <a:pt x="2077709" y="50050"/>
                  </a:cubicBezTo>
                  <a:lnTo>
                    <a:pt x="2077709" y="2117416"/>
                  </a:lnTo>
                  <a:cubicBezTo>
                    <a:pt x="2077709" y="2145058"/>
                    <a:pt x="2055301" y="2167467"/>
                    <a:pt x="2027658" y="2167467"/>
                  </a:cubicBezTo>
                  <a:lnTo>
                    <a:pt x="50050" y="2167467"/>
                  </a:lnTo>
                  <a:cubicBezTo>
                    <a:pt x="36776" y="2167467"/>
                    <a:pt x="24046" y="2162194"/>
                    <a:pt x="14659" y="2152807"/>
                  </a:cubicBezTo>
                  <a:cubicBezTo>
                    <a:pt x="5273" y="2143421"/>
                    <a:pt x="0" y="2130690"/>
                    <a:pt x="0" y="2117416"/>
                  </a:cubicBezTo>
                  <a:lnTo>
                    <a:pt x="0" y="50050"/>
                  </a:lnTo>
                  <a:cubicBezTo>
                    <a:pt x="0" y="22408"/>
                    <a:pt x="22408" y="0"/>
                    <a:pt x="50050" y="0"/>
                  </a:cubicBezTo>
                  <a:close/>
                </a:path>
              </a:pathLst>
            </a:custGeom>
            <a:solidFill>
              <a:srgbClr val="AA917E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9C54DDA5-563B-5D61-4375-C9F4F1E017CE}"/>
                </a:ext>
              </a:extLst>
            </p:cNvPr>
            <p:cNvSpPr txBox="1"/>
            <p:nvPr/>
          </p:nvSpPr>
          <p:spPr>
            <a:xfrm>
              <a:off x="0" y="-28575"/>
              <a:ext cx="2077709" cy="2196042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4496B35C-39E4-A484-5995-2D531A5E0AA0}"/>
              </a:ext>
            </a:extLst>
          </p:cNvPr>
          <p:cNvGrpSpPr/>
          <p:nvPr/>
        </p:nvGrpSpPr>
        <p:grpSpPr>
          <a:xfrm>
            <a:off x="1668249" y="1837825"/>
            <a:ext cx="4273101" cy="4516768"/>
            <a:chOff x="0" y="0"/>
            <a:chExt cx="2077709" cy="2196188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F657FFC-5E31-7898-C223-3081B932550C}"/>
                </a:ext>
              </a:extLst>
            </p:cNvPr>
            <p:cNvSpPr/>
            <p:nvPr/>
          </p:nvSpPr>
          <p:spPr>
            <a:xfrm>
              <a:off x="0" y="0"/>
              <a:ext cx="2077709" cy="2196187"/>
            </a:xfrm>
            <a:custGeom>
              <a:avLst/>
              <a:gdLst/>
              <a:ahLst/>
              <a:cxnLst/>
              <a:rect l="l" t="t" r="r" b="b"/>
              <a:pathLst>
                <a:path w="2077709" h="2196187">
                  <a:moveTo>
                    <a:pt x="50050" y="0"/>
                  </a:moveTo>
                  <a:lnTo>
                    <a:pt x="2027658" y="0"/>
                  </a:lnTo>
                  <a:cubicBezTo>
                    <a:pt x="2055301" y="0"/>
                    <a:pt x="2077709" y="22408"/>
                    <a:pt x="2077709" y="50050"/>
                  </a:cubicBezTo>
                  <a:lnTo>
                    <a:pt x="2077709" y="2146137"/>
                  </a:lnTo>
                  <a:cubicBezTo>
                    <a:pt x="2077709" y="2173779"/>
                    <a:pt x="2055301" y="2196187"/>
                    <a:pt x="2027658" y="2196187"/>
                  </a:cubicBezTo>
                  <a:lnTo>
                    <a:pt x="50050" y="2196187"/>
                  </a:lnTo>
                  <a:cubicBezTo>
                    <a:pt x="36776" y="2196187"/>
                    <a:pt x="24046" y="2190914"/>
                    <a:pt x="14659" y="2181528"/>
                  </a:cubicBezTo>
                  <a:cubicBezTo>
                    <a:pt x="5273" y="2172142"/>
                    <a:pt x="0" y="2159411"/>
                    <a:pt x="0" y="2146137"/>
                  </a:cubicBezTo>
                  <a:lnTo>
                    <a:pt x="0" y="50050"/>
                  </a:lnTo>
                  <a:cubicBezTo>
                    <a:pt x="0" y="22408"/>
                    <a:pt x="22408" y="0"/>
                    <a:pt x="50050" y="0"/>
                  </a:cubicBezTo>
                  <a:close/>
                </a:path>
              </a:pathLst>
            </a:custGeom>
            <a:solidFill>
              <a:srgbClr val="AA917E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86ED47A6-EB75-2344-C493-F785C9A7FD9C}"/>
                </a:ext>
              </a:extLst>
            </p:cNvPr>
            <p:cNvSpPr txBox="1"/>
            <p:nvPr/>
          </p:nvSpPr>
          <p:spPr>
            <a:xfrm>
              <a:off x="0" y="-28575"/>
              <a:ext cx="2077709" cy="2224763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870656A7-7761-58C6-63A9-30778B4FC7E6}"/>
              </a:ext>
            </a:extLst>
          </p:cNvPr>
          <p:cNvSpPr/>
          <p:nvPr/>
        </p:nvSpPr>
        <p:spPr>
          <a:xfrm rot="-291588">
            <a:off x="2291239" y="2380398"/>
            <a:ext cx="3027121" cy="3259350"/>
          </a:xfrm>
          <a:custGeom>
            <a:avLst/>
            <a:gdLst/>
            <a:ahLst/>
            <a:cxnLst/>
            <a:rect l="l" t="t" r="r" b="b"/>
            <a:pathLst>
              <a:path w="5588530" h="6017260">
                <a:moveTo>
                  <a:pt x="0" y="0"/>
                </a:moveTo>
                <a:lnTo>
                  <a:pt x="5588530" y="0"/>
                </a:lnTo>
                <a:lnTo>
                  <a:pt x="5588530" y="6017260"/>
                </a:lnTo>
                <a:lnTo>
                  <a:pt x="0" y="6017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967AD0DE-6075-D672-6018-2D7C9E207CD9}"/>
              </a:ext>
            </a:extLst>
          </p:cNvPr>
          <p:cNvGrpSpPr/>
          <p:nvPr/>
        </p:nvGrpSpPr>
        <p:grpSpPr>
          <a:xfrm>
            <a:off x="6758859" y="2108556"/>
            <a:ext cx="3437128" cy="3916240"/>
            <a:chOff x="0" y="0"/>
            <a:chExt cx="1671234" cy="1904192"/>
          </a:xfrm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71C30E08-8CBF-8FF9-1FDF-2011F82F4F18}"/>
                </a:ext>
              </a:extLst>
            </p:cNvPr>
            <p:cNvSpPr/>
            <p:nvPr/>
          </p:nvSpPr>
          <p:spPr>
            <a:xfrm>
              <a:off x="0" y="0"/>
              <a:ext cx="1671234" cy="1904192"/>
            </a:xfrm>
            <a:custGeom>
              <a:avLst/>
              <a:gdLst/>
              <a:ahLst/>
              <a:cxnLst/>
              <a:rect l="l" t="t" r="r" b="b"/>
              <a:pathLst>
                <a:path w="1671234" h="1904192">
                  <a:moveTo>
                    <a:pt x="62224" y="0"/>
                  </a:moveTo>
                  <a:lnTo>
                    <a:pt x="1609011" y="0"/>
                  </a:lnTo>
                  <a:cubicBezTo>
                    <a:pt x="1643376" y="0"/>
                    <a:pt x="1671234" y="27858"/>
                    <a:pt x="1671234" y="62224"/>
                  </a:cubicBezTo>
                  <a:lnTo>
                    <a:pt x="1671234" y="1841969"/>
                  </a:lnTo>
                  <a:cubicBezTo>
                    <a:pt x="1671234" y="1876334"/>
                    <a:pt x="1643376" y="1904192"/>
                    <a:pt x="1609011" y="1904192"/>
                  </a:cubicBezTo>
                  <a:lnTo>
                    <a:pt x="62224" y="1904192"/>
                  </a:lnTo>
                  <a:cubicBezTo>
                    <a:pt x="27858" y="1904192"/>
                    <a:pt x="0" y="1876334"/>
                    <a:pt x="0" y="1841969"/>
                  </a:cubicBezTo>
                  <a:lnTo>
                    <a:pt x="0" y="62224"/>
                  </a:lnTo>
                  <a:cubicBezTo>
                    <a:pt x="0" y="27858"/>
                    <a:pt x="27858" y="0"/>
                    <a:pt x="62224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25445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290DB746-7329-33BC-B537-FA079C190B65}"/>
                </a:ext>
              </a:extLst>
            </p:cNvPr>
            <p:cNvSpPr txBox="1"/>
            <p:nvPr/>
          </p:nvSpPr>
          <p:spPr>
            <a:xfrm>
              <a:off x="0" y="-28575"/>
              <a:ext cx="1671234" cy="1932767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sp>
        <p:nvSpPr>
          <p:cNvPr id="12" name="Freeform 15">
            <a:extLst>
              <a:ext uri="{FF2B5EF4-FFF2-40B4-BE49-F238E27FC236}">
                <a16:creationId xmlns:a16="http://schemas.microsoft.com/office/drawing/2014/main" id="{292D4D99-BAE8-B966-A2F7-D712BC929CC8}"/>
              </a:ext>
            </a:extLst>
          </p:cNvPr>
          <p:cNvSpPr/>
          <p:nvPr/>
        </p:nvSpPr>
        <p:spPr>
          <a:xfrm>
            <a:off x="5779680" y="2162242"/>
            <a:ext cx="584517" cy="3989802"/>
          </a:xfrm>
          <a:custGeom>
            <a:avLst/>
            <a:gdLst/>
            <a:ahLst/>
            <a:cxnLst/>
            <a:rect l="l" t="t" r="r" b="b"/>
            <a:pathLst>
              <a:path w="1079108" h="7365787">
                <a:moveTo>
                  <a:pt x="0" y="0"/>
                </a:moveTo>
                <a:lnTo>
                  <a:pt x="1079108" y="0"/>
                </a:lnTo>
                <a:lnTo>
                  <a:pt x="1079108" y="7365787"/>
                </a:lnTo>
                <a:lnTo>
                  <a:pt x="0" y="73657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6269"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CD5AA86-B5A4-0970-CA5D-05FA75C21951}"/>
              </a:ext>
            </a:extLst>
          </p:cNvPr>
          <p:cNvSpPr/>
          <p:nvPr/>
        </p:nvSpPr>
        <p:spPr>
          <a:xfrm>
            <a:off x="10195986" y="3396289"/>
            <a:ext cx="1371703" cy="3461711"/>
          </a:xfrm>
          <a:custGeom>
            <a:avLst/>
            <a:gdLst/>
            <a:ahLst/>
            <a:cxnLst/>
            <a:rect l="l" t="t" r="r" b="b"/>
            <a:pathLst>
              <a:path w="2532375" h="6390851">
                <a:moveTo>
                  <a:pt x="0" y="0"/>
                </a:moveTo>
                <a:lnTo>
                  <a:pt x="2532375" y="0"/>
                </a:lnTo>
                <a:lnTo>
                  <a:pt x="2532375" y="6390852"/>
                </a:lnTo>
                <a:lnTo>
                  <a:pt x="0" y="6390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AAAFC6E8-6DBC-6B63-21CA-A22FB5095F7E}"/>
              </a:ext>
            </a:extLst>
          </p:cNvPr>
          <p:cNvSpPr/>
          <p:nvPr/>
        </p:nvSpPr>
        <p:spPr>
          <a:xfrm>
            <a:off x="1156459" y="1650358"/>
            <a:ext cx="1023580" cy="998530"/>
          </a:xfrm>
          <a:custGeom>
            <a:avLst/>
            <a:gdLst/>
            <a:ahLst/>
            <a:cxnLst/>
            <a:rect l="l" t="t" r="r" b="b"/>
            <a:pathLst>
              <a:path w="1889686" h="1843440">
                <a:moveTo>
                  <a:pt x="0" y="0"/>
                </a:moveTo>
                <a:lnTo>
                  <a:pt x="1889686" y="0"/>
                </a:lnTo>
                <a:lnTo>
                  <a:pt x="1889686" y="1843440"/>
                </a:lnTo>
                <a:lnTo>
                  <a:pt x="0" y="1843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99EA660F-593C-59FE-566B-EBA3A2218FA0}"/>
              </a:ext>
            </a:extLst>
          </p:cNvPr>
          <p:cNvSpPr txBox="1"/>
          <p:nvPr/>
        </p:nvSpPr>
        <p:spPr>
          <a:xfrm>
            <a:off x="7071188" y="2113120"/>
            <a:ext cx="2802559" cy="562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Khởi động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D27F73-2B1B-2FF6-DBCE-11AD5967FE79}"/>
              </a:ext>
            </a:extLst>
          </p:cNvPr>
          <p:cNvSpPr/>
          <p:nvPr/>
        </p:nvSpPr>
        <p:spPr>
          <a:xfrm>
            <a:off x="6911553" y="2665047"/>
            <a:ext cx="3121830" cy="3216255"/>
          </a:xfrm>
          <a:prstGeom prst="rect">
            <a:avLst/>
          </a:prstGeom>
        </p:spPr>
        <p:txBody>
          <a:bodyPr wrap="square" lIns="49520" tIns="24760" rIns="49520" bIns="2476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Gia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đình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tuần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50</a:t>
            </a:r>
            <a:r>
              <a:rPr lang="vi-VN" sz="2000" dirty="0">
                <a:latin typeface="UTM Avo" panose="02040603050506020204" pitchFamily="18"/>
                <a:cs typeface="Arial" pitchFamily="34" charset="0"/>
              </a:rPr>
              <a:t>.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000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đồng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vặt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.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sẽ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? Theo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thế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số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hiệu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quả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pic>
        <p:nvPicPr>
          <p:cNvPr id="17" name="Picture 2" descr="https://o.remove.bg/downloads/7b0f4dfc-d11d-4262-8213-429b8568a692/image-removebg-preview.png">
            <a:extLst>
              <a:ext uri="{FF2B5EF4-FFF2-40B4-BE49-F238E27FC236}">
                <a16:creationId xmlns:a16="http://schemas.microsoft.com/office/drawing/2014/main" id="{F8ADCD3F-5D97-6651-F197-4723FCC35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023">
            <a:off x="1672243" y="3104387"/>
            <a:ext cx="4333875" cy="244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9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0C59AC53-A4CB-77AF-B718-8CF3E124DE3C}"/>
              </a:ext>
            </a:extLst>
          </p:cNvPr>
          <p:cNvSpPr/>
          <p:nvPr/>
        </p:nvSpPr>
        <p:spPr>
          <a:xfrm>
            <a:off x="1323473" y="2526776"/>
            <a:ext cx="3326230" cy="3051269"/>
          </a:xfrm>
          <a:custGeom>
            <a:avLst/>
            <a:gdLst/>
            <a:ahLst/>
            <a:cxnLst/>
            <a:rect l="l" t="t" r="r" b="b"/>
            <a:pathLst>
              <a:path w="4467996" h="4709350">
                <a:moveTo>
                  <a:pt x="0" y="0"/>
                </a:moveTo>
                <a:lnTo>
                  <a:pt x="4467996" y="0"/>
                </a:lnTo>
                <a:lnTo>
                  <a:pt x="4467996" y="4709350"/>
                </a:lnTo>
                <a:lnTo>
                  <a:pt x="0" y="4709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0472BD-3722-186C-988D-50AEE741D176}"/>
              </a:ext>
            </a:extLst>
          </p:cNvPr>
          <p:cNvSpPr/>
          <p:nvPr/>
        </p:nvSpPr>
        <p:spPr>
          <a:xfrm>
            <a:off x="1701648" y="3271518"/>
            <a:ext cx="2569879" cy="1831260"/>
          </a:xfrm>
          <a:prstGeom prst="rect">
            <a:avLst/>
          </a:prstGeom>
        </p:spPr>
        <p:txBody>
          <a:bodyPr wrap="square" lIns="49520" tIns="24760" rIns="49520" bIns="24760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Dùng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số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tiền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mua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đồ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dùng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học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tập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vở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cần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thiế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t...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15AA3642-972D-5FE0-94F8-9514CF37EEDB}"/>
              </a:ext>
            </a:extLst>
          </p:cNvPr>
          <p:cNvSpPr/>
          <p:nvPr/>
        </p:nvSpPr>
        <p:spPr>
          <a:xfrm>
            <a:off x="4844047" y="1588670"/>
            <a:ext cx="5346700" cy="4403056"/>
          </a:xfrm>
          <a:custGeom>
            <a:avLst/>
            <a:gdLst/>
            <a:ahLst/>
            <a:cxnLst/>
            <a:rect l="l" t="t" r="r" b="b"/>
            <a:pathLst>
              <a:path w="4467996" h="4709350">
                <a:moveTo>
                  <a:pt x="0" y="0"/>
                </a:moveTo>
                <a:lnTo>
                  <a:pt x="4467996" y="0"/>
                </a:lnTo>
                <a:lnTo>
                  <a:pt x="4467996" y="4709350"/>
                </a:lnTo>
                <a:lnTo>
                  <a:pt x="0" y="4709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EDE1CB2-E91E-0731-11D2-E5B9C6878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917" y="2444286"/>
            <a:ext cx="4374012" cy="321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9520" tIns="24760" rIns="49520" bIns="24760" numCol="1" anchor="ctr" anchorCtr="0" compatLnSpc="1">
            <a:prstTxWarp prst="textNoShape">
              <a:avLst/>
            </a:prstTxWarp>
            <a:spAutoFit/>
          </a:bodyPr>
          <a:lstStyle/>
          <a:p>
            <a:pPr marL="309520" indent="-30952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Tạo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một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kế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hoạch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hợp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lý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kiểm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soát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được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khoản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 </a:t>
            </a:r>
            <a:endParaRPr lang="vi-VN" sz="2000" dirty="0">
              <a:solidFill>
                <a:srgbClr val="000000"/>
              </a:solidFill>
              <a:latin typeface="UTM Avo" panose="02040603050506020204" pitchFamily="18"/>
              <a:ea typeface="Times New Roman" pitchFamily="18" charset="0"/>
              <a:cs typeface="Arial" pitchFamily="34" charset="0"/>
            </a:endParaRPr>
          </a:p>
          <a:p>
            <a:pPr marL="309520" indent="-30952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một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nửa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khoản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yếu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khoản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còn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tiết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kiệm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mục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đích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000" dirty="0"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6" name="Picture 6" descr="https://o.remove.bg/downloads/5e03207e-c1ca-4fe6-bcd2-e1de53abbe72/image-removebg-preview.png">
            <a:extLst>
              <a:ext uri="{FF2B5EF4-FFF2-40B4-BE49-F238E27FC236}">
                <a16:creationId xmlns:a16="http://schemas.microsoft.com/office/drawing/2014/main" id="{E70C3043-BA2C-1A26-0B59-77A56D859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928" y="4381468"/>
            <a:ext cx="2491978" cy="266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3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ần 1- Giới thiệu chung về Quản lý tài chính cá nhân.mp4">
            <a:hlinkClick r:id="" action="ppaction://media"/>
            <a:extLst>
              <a:ext uri="{FF2B5EF4-FFF2-40B4-BE49-F238E27FC236}">
                <a16:creationId xmlns:a16="http://schemas.microsoft.com/office/drawing/2014/main" id="{307556F5-620F-822F-73FA-850B0EE35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42548" y="1728177"/>
            <a:ext cx="7106903" cy="399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4086260-5921-035D-200A-E1DA402C0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400" y="67711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2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">
            <a:extLst>
              <a:ext uri="{FF2B5EF4-FFF2-40B4-BE49-F238E27FC236}">
                <a16:creationId xmlns:a16="http://schemas.microsoft.com/office/drawing/2014/main" id="{AF807CC5-F9EB-4671-D702-369371FA463C}"/>
              </a:ext>
            </a:extLst>
          </p:cNvPr>
          <p:cNvSpPr/>
          <p:nvPr/>
        </p:nvSpPr>
        <p:spPr>
          <a:xfrm>
            <a:off x="10831678" y="4567237"/>
            <a:ext cx="1068054" cy="2290763"/>
          </a:xfrm>
          <a:custGeom>
            <a:avLst/>
            <a:gdLst/>
            <a:ahLst/>
            <a:cxnLst/>
            <a:rect l="l" t="t" r="r" b="b"/>
            <a:pathLst>
              <a:path w="2128948" h="4564463">
                <a:moveTo>
                  <a:pt x="0" y="0"/>
                </a:moveTo>
                <a:lnTo>
                  <a:pt x="2128948" y="0"/>
                </a:lnTo>
                <a:lnTo>
                  <a:pt x="2128948" y="4564463"/>
                </a:lnTo>
                <a:lnTo>
                  <a:pt x="0" y="45644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4B8EDDC2-678A-0B65-D5D1-289F44471EEE}"/>
              </a:ext>
            </a:extLst>
          </p:cNvPr>
          <p:cNvSpPr txBox="1"/>
          <p:nvPr/>
        </p:nvSpPr>
        <p:spPr>
          <a:xfrm>
            <a:off x="1450911" y="2347941"/>
            <a:ext cx="9290173" cy="1510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ự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thiết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endParaRPr lang="en-US" sz="3500" b="1" dirty="0">
              <a:solidFill>
                <a:schemeClr val="tx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644A852-BAC6-60DF-D483-B6A258CC8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505" y="3721423"/>
            <a:ext cx="5174983" cy="344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09;p47">
            <a:extLst>
              <a:ext uri="{FF2B5EF4-FFF2-40B4-BE49-F238E27FC236}">
                <a16:creationId xmlns:a16="http://schemas.microsoft.com/office/drawing/2014/main" id="{DB59028F-0DFA-5D38-4F40-AD23A7BF7AB9}"/>
              </a:ext>
            </a:extLst>
          </p:cNvPr>
          <p:cNvSpPr/>
          <p:nvPr/>
        </p:nvSpPr>
        <p:spPr>
          <a:xfrm>
            <a:off x="5484000" y="1243442"/>
            <a:ext cx="1224000" cy="1224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/>
          </a:p>
        </p:txBody>
      </p:sp>
      <p:sp>
        <p:nvSpPr>
          <p:cNvPr id="7" name="Google Shape;1727;p47">
            <a:extLst>
              <a:ext uri="{FF2B5EF4-FFF2-40B4-BE49-F238E27FC236}">
                <a16:creationId xmlns:a16="http://schemas.microsoft.com/office/drawing/2014/main" id="{F18907C5-A1FB-A444-9178-520FE5B3626F}"/>
              </a:ext>
            </a:extLst>
          </p:cNvPr>
          <p:cNvSpPr txBox="1">
            <a:spLocks/>
          </p:cNvSpPr>
          <p:nvPr/>
        </p:nvSpPr>
        <p:spPr>
          <a:xfrm>
            <a:off x="5484000" y="1447754"/>
            <a:ext cx="12240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5400" b="1" dirty="0">
                <a:latin typeface="UTM Avo" panose="02040603050506020204" pitchFamily="18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11754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794FB3-AAC5-EF4A-9C79-F8E68A743DCF}"/>
              </a:ext>
            </a:extLst>
          </p:cNvPr>
          <p:cNvSpPr/>
          <p:nvPr/>
        </p:nvSpPr>
        <p:spPr>
          <a:xfrm>
            <a:off x="2666666" y="1808269"/>
            <a:ext cx="6858668" cy="1348529"/>
          </a:xfrm>
          <a:prstGeom prst="roundRect">
            <a:avLst/>
          </a:prstGeom>
          <a:solidFill>
            <a:srgbClr val="FCF8F2"/>
          </a:solidFill>
          <a:ln>
            <a:solidFill>
              <a:srgbClr val="FBF6EF"/>
            </a:solidFill>
          </a:ln>
          <a:effectLst>
            <a:glow rad="101600">
              <a:srgbClr val="EA6ED2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520" tIns="24760" rIns="49520" bIns="24760" spcCol="0" rtlCol="0" anchor="ctr"/>
          <a:lstStyle/>
          <a:p>
            <a:pPr algn="ctr">
              <a:lnSpc>
                <a:spcPct val="150000"/>
              </a:lnSpc>
            </a:pPr>
            <a:r>
              <a:rPr lang="vi-VN" sz="2500" i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Q</a:t>
            </a:r>
            <a:r>
              <a:rPr lang="en-US" sz="2500" i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uan sát hình ảnh trong SHS tr.50-51 </a:t>
            </a:r>
            <a:endParaRPr lang="vi-VN" sz="2500" i="1">
              <a:solidFill>
                <a:schemeClr val="tx1"/>
              </a:solidFill>
              <a:latin typeface="UTM Avo" panose="02040603050506020204" pitchFamily="18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500" i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và thực hiện nhiệm vụ: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FCE1DFA6-CB09-2801-2181-DA48614388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11809" y="1808269"/>
            <a:ext cx="1396875" cy="1692249"/>
          </a:xfrm>
          <a:prstGeom prst="rect">
            <a:avLst/>
          </a:prstGeom>
        </p:spPr>
      </p:pic>
      <p:sp>
        <p:nvSpPr>
          <p:cNvPr id="8" name="Flowchart: Document 3">
            <a:extLst>
              <a:ext uri="{FF2B5EF4-FFF2-40B4-BE49-F238E27FC236}">
                <a16:creationId xmlns:a16="http://schemas.microsoft.com/office/drawing/2014/main" id="{C2D5EA18-B371-70EC-D18D-DC9E0FDF51D2}"/>
              </a:ext>
            </a:extLst>
          </p:cNvPr>
          <p:cNvSpPr/>
          <p:nvPr/>
        </p:nvSpPr>
        <p:spPr>
          <a:xfrm>
            <a:off x="1941095" y="3637216"/>
            <a:ext cx="3475067" cy="2532306"/>
          </a:xfrm>
          <a:prstGeom prst="flowChartDocumen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>
              <a:lnSpc>
                <a:spcPct val="150000"/>
              </a:lnSpc>
            </a:pPr>
            <a:r>
              <a:rPr lang="vi-VN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Cho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9" name="Flowchart: Document 12">
            <a:extLst>
              <a:ext uri="{FF2B5EF4-FFF2-40B4-BE49-F238E27FC236}">
                <a16:creationId xmlns:a16="http://schemas.microsoft.com/office/drawing/2014/main" id="{FB50A4DB-6821-D21E-B2C7-B5AE7B7D2AC8}"/>
              </a:ext>
            </a:extLst>
          </p:cNvPr>
          <p:cNvSpPr/>
          <p:nvPr/>
        </p:nvSpPr>
        <p:spPr>
          <a:xfrm>
            <a:off x="6577263" y="3641739"/>
            <a:ext cx="3673642" cy="2532306"/>
          </a:xfrm>
          <a:prstGeom prst="flowChartDocumen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>
              <a:lnSpc>
                <a:spcPct val="150000"/>
              </a:lnSpc>
            </a:pPr>
            <a:r>
              <a:rPr lang="vi-VN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hi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sẽ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mang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lợi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ích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gì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752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95B5A0-96CB-1422-9C26-6485E927E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544" y="1751160"/>
            <a:ext cx="6852912" cy="41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71305-FF1F-F209-17F1-524327EEC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347" y="1653842"/>
            <a:ext cx="4653305" cy="489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5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DDF7FB-5A55-D041-57C4-FB7E51749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0" y="2401348"/>
            <a:ext cx="10058419" cy="333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1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A6163-B0E0-93E3-00A1-B2EA56579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90" y="2456204"/>
            <a:ext cx="9248620" cy="326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2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DB7B11D8-F0DD-4E47-9872-64CACF932A4F}"/>
              </a:ext>
            </a:extLst>
          </p:cNvPr>
          <p:cNvGrpSpPr/>
          <p:nvPr/>
        </p:nvGrpSpPr>
        <p:grpSpPr>
          <a:xfrm rot="93123">
            <a:off x="1276037" y="2606923"/>
            <a:ext cx="1778765" cy="2774663"/>
            <a:chOff x="0" y="0"/>
            <a:chExt cx="1006794" cy="1570479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481FC43-F2EC-E803-F30D-081BE672C1A1}"/>
                </a:ext>
              </a:extLst>
            </p:cNvPr>
            <p:cNvSpPr/>
            <p:nvPr/>
          </p:nvSpPr>
          <p:spPr>
            <a:xfrm>
              <a:off x="0" y="0"/>
              <a:ext cx="1006794" cy="1570479"/>
            </a:xfrm>
            <a:custGeom>
              <a:avLst/>
              <a:gdLst/>
              <a:ahLst/>
              <a:cxnLst/>
              <a:rect l="l" t="t" r="r" b="b"/>
              <a:pathLst>
                <a:path w="1006794" h="1570479">
                  <a:moveTo>
                    <a:pt x="16503" y="0"/>
                  </a:moveTo>
                  <a:lnTo>
                    <a:pt x="990291" y="0"/>
                  </a:lnTo>
                  <a:cubicBezTo>
                    <a:pt x="999405" y="0"/>
                    <a:pt x="1006794" y="7389"/>
                    <a:pt x="1006794" y="16503"/>
                  </a:cubicBezTo>
                  <a:lnTo>
                    <a:pt x="1006794" y="1553976"/>
                  </a:lnTo>
                  <a:cubicBezTo>
                    <a:pt x="1006794" y="1563090"/>
                    <a:pt x="999405" y="1570479"/>
                    <a:pt x="990291" y="1570479"/>
                  </a:cubicBezTo>
                  <a:lnTo>
                    <a:pt x="16503" y="1570479"/>
                  </a:lnTo>
                  <a:cubicBezTo>
                    <a:pt x="7389" y="1570479"/>
                    <a:pt x="0" y="1563090"/>
                    <a:pt x="0" y="1553976"/>
                  </a:cubicBezTo>
                  <a:lnTo>
                    <a:pt x="0" y="16503"/>
                  </a:lnTo>
                  <a:cubicBezTo>
                    <a:pt x="0" y="7389"/>
                    <a:pt x="7389" y="0"/>
                    <a:pt x="16503" y="0"/>
                  </a:cubicBez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21A4A85A-C616-A75E-1361-25D4753C0A40}"/>
                </a:ext>
              </a:extLst>
            </p:cNvPr>
            <p:cNvSpPr txBox="1"/>
            <p:nvPr/>
          </p:nvSpPr>
          <p:spPr>
            <a:xfrm>
              <a:off x="0" y="-47625"/>
              <a:ext cx="1006794" cy="1618104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sz="1950"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5" name="Group 7">
            <a:extLst>
              <a:ext uri="{FF2B5EF4-FFF2-40B4-BE49-F238E27FC236}">
                <a16:creationId xmlns:a16="http://schemas.microsoft.com/office/drawing/2014/main" id="{B1F60257-3991-76EF-0C81-4E43C3DCAB5E}"/>
              </a:ext>
            </a:extLst>
          </p:cNvPr>
          <p:cNvGrpSpPr/>
          <p:nvPr/>
        </p:nvGrpSpPr>
        <p:grpSpPr>
          <a:xfrm>
            <a:off x="1220868" y="2536221"/>
            <a:ext cx="1778765" cy="2817995"/>
            <a:chOff x="0" y="0"/>
            <a:chExt cx="1006794" cy="1595006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A6A96D47-9C43-96CF-EBC1-6967CE28A6F1}"/>
                </a:ext>
              </a:extLst>
            </p:cNvPr>
            <p:cNvSpPr/>
            <p:nvPr/>
          </p:nvSpPr>
          <p:spPr>
            <a:xfrm>
              <a:off x="0" y="0"/>
              <a:ext cx="1006794" cy="1595006"/>
            </a:xfrm>
            <a:custGeom>
              <a:avLst/>
              <a:gdLst/>
              <a:ahLst/>
              <a:cxnLst/>
              <a:rect l="l" t="t" r="r" b="b"/>
              <a:pathLst>
                <a:path w="1006794" h="1595006">
                  <a:moveTo>
                    <a:pt x="25933" y="0"/>
                  </a:moveTo>
                  <a:lnTo>
                    <a:pt x="980861" y="0"/>
                  </a:lnTo>
                  <a:cubicBezTo>
                    <a:pt x="987739" y="0"/>
                    <a:pt x="994335" y="2732"/>
                    <a:pt x="999198" y="7596"/>
                  </a:cubicBezTo>
                  <a:cubicBezTo>
                    <a:pt x="1004062" y="12459"/>
                    <a:pt x="1006794" y="19055"/>
                    <a:pt x="1006794" y="25933"/>
                  </a:cubicBezTo>
                  <a:lnTo>
                    <a:pt x="1006794" y="1569073"/>
                  </a:lnTo>
                  <a:cubicBezTo>
                    <a:pt x="1006794" y="1575951"/>
                    <a:pt x="1004062" y="1582547"/>
                    <a:pt x="999198" y="1587410"/>
                  </a:cubicBezTo>
                  <a:cubicBezTo>
                    <a:pt x="994335" y="1592274"/>
                    <a:pt x="987739" y="1595006"/>
                    <a:pt x="980861" y="1595006"/>
                  </a:cubicBezTo>
                  <a:lnTo>
                    <a:pt x="25933" y="1595006"/>
                  </a:lnTo>
                  <a:cubicBezTo>
                    <a:pt x="19055" y="1595006"/>
                    <a:pt x="12459" y="1592274"/>
                    <a:pt x="7596" y="1587410"/>
                  </a:cubicBezTo>
                  <a:cubicBezTo>
                    <a:pt x="2732" y="1582547"/>
                    <a:pt x="0" y="1575951"/>
                    <a:pt x="0" y="1569073"/>
                  </a:cubicBezTo>
                  <a:lnTo>
                    <a:pt x="0" y="25933"/>
                  </a:lnTo>
                  <a:cubicBezTo>
                    <a:pt x="0" y="19055"/>
                    <a:pt x="2732" y="12459"/>
                    <a:pt x="7596" y="7596"/>
                  </a:cubicBezTo>
                  <a:cubicBezTo>
                    <a:pt x="12459" y="2732"/>
                    <a:pt x="19055" y="0"/>
                    <a:pt x="2593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F338D25C-161A-E98A-6433-F0C15F08FEF9}"/>
                </a:ext>
              </a:extLst>
            </p:cNvPr>
            <p:cNvSpPr txBox="1"/>
            <p:nvPr/>
          </p:nvSpPr>
          <p:spPr>
            <a:xfrm>
              <a:off x="0" y="-47625"/>
              <a:ext cx="1006794" cy="1642631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1950"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8" name="Freeform 10">
            <a:extLst>
              <a:ext uri="{FF2B5EF4-FFF2-40B4-BE49-F238E27FC236}">
                <a16:creationId xmlns:a16="http://schemas.microsoft.com/office/drawing/2014/main" id="{00DC294C-26F3-E633-1467-F98E751DC7CB}"/>
              </a:ext>
            </a:extLst>
          </p:cNvPr>
          <p:cNvSpPr/>
          <p:nvPr/>
        </p:nvSpPr>
        <p:spPr>
          <a:xfrm rot="21521345">
            <a:off x="1635608" y="2434533"/>
            <a:ext cx="949285" cy="210569"/>
          </a:xfrm>
          <a:custGeom>
            <a:avLst/>
            <a:gdLst/>
            <a:ahLst/>
            <a:cxnLst/>
            <a:rect l="l" t="t" r="r" b="b"/>
            <a:pathLst>
              <a:path w="1752527" h="388742">
                <a:moveTo>
                  <a:pt x="0" y="0"/>
                </a:moveTo>
                <a:lnTo>
                  <a:pt x="1752527" y="0"/>
                </a:lnTo>
                <a:lnTo>
                  <a:pt x="1752527" y="388742"/>
                </a:lnTo>
                <a:lnTo>
                  <a:pt x="0" y="388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25E9CFE9-78E3-E397-DB21-168E5EC2AB47}"/>
              </a:ext>
            </a:extLst>
          </p:cNvPr>
          <p:cNvSpPr/>
          <p:nvPr/>
        </p:nvSpPr>
        <p:spPr>
          <a:xfrm>
            <a:off x="4201034" y="3171652"/>
            <a:ext cx="1988315" cy="1682765"/>
          </a:xfrm>
          <a:custGeom>
            <a:avLst/>
            <a:gdLst/>
            <a:ahLst/>
            <a:cxnLst/>
            <a:rect l="l" t="t" r="r" b="b"/>
            <a:pathLst>
              <a:path w="3117981" h="3106643">
                <a:moveTo>
                  <a:pt x="0" y="0"/>
                </a:moveTo>
                <a:lnTo>
                  <a:pt x="3117981" y="0"/>
                </a:lnTo>
                <a:lnTo>
                  <a:pt x="3117981" y="3106643"/>
                </a:lnTo>
                <a:lnTo>
                  <a:pt x="0" y="31066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BAC3E754-2036-C3A1-9972-8127C52085FA}"/>
              </a:ext>
            </a:extLst>
          </p:cNvPr>
          <p:cNvSpPr/>
          <p:nvPr/>
        </p:nvSpPr>
        <p:spPr>
          <a:xfrm>
            <a:off x="4461770" y="1708020"/>
            <a:ext cx="1525189" cy="1176880"/>
          </a:xfrm>
          <a:custGeom>
            <a:avLst/>
            <a:gdLst/>
            <a:ahLst/>
            <a:cxnLst/>
            <a:rect l="l" t="t" r="r" b="b"/>
            <a:pathLst>
              <a:path w="2815734" h="3212974">
                <a:moveTo>
                  <a:pt x="0" y="0"/>
                </a:moveTo>
                <a:lnTo>
                  <a:pt x="2815734" y="0"/>
                </a:lnTo>
                <a:lnTo>
                  <a:pt x="2815734" y="3212974"/>
                </a:lnTo>
                <a:lnTo>
                  <a:pt x="0" y="3212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F5E8EFB5-9ABA-DB48-3BAE-334BC15FF3C3}"/>
              </a:ext>
            </a:extLst>
          </p:cNvPr>
          <p:cNvSpPr/>
          <p:nvPr/>
        </p:nvSpPr>
        <p:spPr>
          <a:xfrm rot="19412792">
            <a:off x="2983751" y="2899390"/>
            <a:ext cx="1363637" cy="421256"/>
          </a:xfrm>
          <a:custGeom>
            <a:avLst/>
            <a:gdLst/>
            <a:ahLst/>
            <a:cxnLst/>
            <a:rect l="l" t="t" r="r" b="b"/>
            <a:pathLst>
              <a:path w="2287365" h="777704">
                <a:moveTo>
                  <a:pt x="0" y="0"/>
                </a:moveTo>
                <a:lnTo>
                  <a:pt x="2287364" y="0"/>
                </a:lnTo>
                <a:lnTo>
                  <a:pt x="2287364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D06407C5-19F8-9BA2-2F69-A59B59AFE493}"/>
              </a:ext>
            </a:extLst>
          </p:cNvPr>
          <p:cNvSpPr/>
          <p:nvPr/>
        </p:nvSpPr>
        <p:spPr>
          <a:xfrm>
            <a:off x="3109972" y="3893944"/>
            <a:ext cx="1238989" cy="421256"/>
          </a:xfrm>
          <a:custGeom>
            <a:avLst/>
            <a:gdLst/>
            <a:ahLst/>
            <a:cxnLst/>
            <a:rect l="l" t="t" r="r" b="b"/>
            <a:pathLst>
              <a:path w="2287365" h="777704">
                <a:moveTo>
                  <a:pt x="0" y="0"/>
                </a:moveTo>
                <a:lnTo>
                  <a:pt x="2287365" y="0"/>
                </a:lnTo>
                <a:lnTo>
                  <a:pt x="2287365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grpSp>
        <p:nvGrpSpPr>
          <p:cNvPr id="13" name="Group 17">
            <a:extLst>
              <a:ext uri="{FF2B5EF4-FFF2-40B4-BE49-F238E27FC236}">
                <a16:creationId xmlns:a16="http://schemas.microsoft.com/office/drawing/2014/main" id="{9241C098-9DE1-27DF-232D-1E08E6EAC46C}"/>
              </a:ext>
            </a:extLst>
          </p:cNvPr>
          <p:cNvGrpSpPr/>
          <p:nvPr/>
        </p:nvGrpSpPr>
        <p:grpSpPr>
          <a:xfrm>
            <a:off x="7441473" y="2163103"/>
            <a:ext cx="3615548" cy="3912844"/>
            <a:chOff x="0" y="0"/>
            <a:chExt cx="1230498" cy="438658"/>
          </a:xfrm>
        </p:grpSpPr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4FEAD50A-FFB6-AD6F-6C85-2B2E33B09F16}"/>
                </a:ext>
              </a:extLst>
            </p:cNvPr>
            <p:cNvSpPr/>
            <p:nvPr/>
          </p:nvSpPr>
          <p:spPr>
            <a:xfrm>
              <a:off x="0" y="0"/>
              <a:ext cx="1230498" cy="438658"/>
            </a:xfrm>
            <a:custGeom>
              <a:avLst/>
              <a:gdLst/>
              <a:ahLst/>
              <a:cxnLst/>
              <a:rect l="l" t="t" r="r" b="b"/>
              <a:pathLst>
                <a:path w="1230498" h="438658">
                  <a:moveTo>
                    <a:pt x="3858" y="0"/>
                  </a:moveTo>
                  <a:lnTo>
                    <a:pt x="1226641" y="0"/>
                  </a:lnTo>
                  <a:cubicBezTo>
                    <a:pt x="1227664" y="0"/>
                    <a:pt x="1228645" y="406"/>
                    <a:pt x="1229368" y="1130"/>
                  </a:cubicBezTo>
                  <a:cubicBezTo>
                    <a:pt x="1230092" y="1853"/>
                    <a:pt x="1230498" y="2835"/>
                    <a:pt x="1230498" y="3858"/>
                  </a:cubicBezTo>
                  <a:lnTo>
                    <a:pt x="1230498" y="434800"/>
                  </a:lnTo>
                  <a:cubicBezTo>
                    <a:pt x="1230498" y="436931"/>
                    <a:pt x="1228771" y="438658"/>
                    <a:pt x="1226641" y="438658"/>
                  </a:cubicBezTo>
                  <a:lnTo>
                    <a:pt x="3858" y="438658"/>
                  </a:lnTo>
                  <a:cubicBezTo>
                    <a:pt x="2835" y="438658"/>
                    <a:pt x="1853" y="438252"/>
                    <a:pt x="1130" y="437528"/>
                  </a:cubicBezTo>
                  <a:cubicBezTo>
                    <a:pt x="406" y="436805"/>
                    <a:pt x="0" y="435824"/>
                    <a:pt x="0" y="434800"/>
                  </a:cubicBezTo>
                  <a:lnTo>
                    <a:pt x="0" y="3858"/>
                  </a:lnTo>
                  <a:cubicBezTo>
                    <a:pt x="0" y="1727"/>
                    <a:pt x="1727" y="0"/>
                    <a:pt x="3858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0F1C6998-9F23-A16C-AAD9-CDC77FACA3C1}"/>
                </a:ext>
              </a:extLst>
            </p:cNvPr>
            <p:cNvSpPr txBox="1"/>
            <p:nvPr/>
          </p:nvSpPr>
          <p:spPr>
            <a:xfrm>
              <a:off x="0" y="-47625"/>
              <a:ext cx="1230498" cy="486283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1950"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6" name="Freeform 20">
            <a:extLst>
              <a:ext uri="{FF2B5EF4-FFF2-40B4-BE49-F238E27FC236}">
                <a16:creationId xmlns:a16="http://schemas.microsoft.com/office/drawing/2014/main" id="{D62651E0-FA65-AE2D-060E-0F91B7F0311A}"/>
              </a:ext>
            </a:extLst>
          </p:cNvPr>
          <p:cNvSpPr/>
          <p:nvPr/>
        </p:nvSpPr>
        <p:spPr>
          <a:xfrm>
            <a:off x="10106255" y="1806439"/>
            <a:ext cx="394653" cy="559299"/>
          </a:xfrm>
          <a:custGeom>
            <a:avLst/>
            <a:gdLst/>
            <a:ahLst/>
            <a:cxnLst/>
            <a:rect l="l" t="t" r="r" b="b"/>
            <a:pathLst>
              <a:path w="585624" h="813367">
                <a:moveTo>
                  <a:pt x="0" y="0"/>
                </a:moveTo>
                <a:lnTo>
                  <a:pt x="585624" y="0"/>
                </a:lnTo>
                <a:lnTo>
                  <a:pt x="585624" y="813367"/>
                </a:lnTo>
                <a:lnTo>
                  <a:pt x="0" y="81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7" name="Freeform 25">
            <a:extLst>
              <a:ext uri="{FF2B5EF4-FFF2-40B4-BE49-F238E27FC236}">
                <a16:creationId xmlns:a16="http://schemas.microsoft.com/office/drawing/2014/main" id="{21E413D8-BFEE-DCAD-3311-03AC01D69563}"/>
              </a:ext>
            </a:extLst>
          </p:cNvPr>
          <p:cNvSpPr/>
          <p:nvPr/>
        </p:nvSpPr>
        <p:spPr>
          <a:xfrm rot="20314350" flipH="1">
            <a:off x="6185218" y="2609746"/>
            <a:ext cx="1106714" cy="907506"/>
          </a:xfrm>
          <a:custGeom>
            <a:avLst/>
            <a:gdLst/>
            <a:ahLst/>
            <a:cxnLst/>
            <a:rect l="l" t="t" r="r" b="b"/>
            <a:pathLst>
              <a:path w="2043165" h="1675395">
                <a:moveTo>
                  <a:pt x="2043164" y="0"/>
                </a:moveTo>
                <a:lnTo>
                  <a:pt x="0" y="0"/>
                </a:lnTo>
                <a:lnTo>
                  <a:pt x="0" y="1675395"/>
                </a:lnTo>
                <a:lnTo>
                  <a:pt x="2043164" y="1675395"/>
                </a:lnTo>
                <a:lnTo>
                  <a:pt x="204316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13BA6B6C-F269-A918-2091-1F9823245A9D}"/>
              </a:ext>
            </a:extLst>
          </p:cNvPr>
          <p:cNvSpPr txBox="1"/>
          <p:nvPr/>
        </p:nvSpPr>
        <p:spPr>
          <a:xfrm>
            <a:off x="1305386" y="3227964"/>
            <a:ext cx="1609725" cy="1294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hoạch</a:t>
            </a:r>
            <a:endParaRPr lang="en-US" sz="1950" dirty="0">
              <a:solidFill>
                <a:srgbClr val="01070A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5CC684DC-3D59-A4E2-675C-A1BB2577710B}"/>
              </a:ext>
            </a:extLst>
          </p:cNvPr>
          <p:cNvSpPr txBox="1"/>
          <p:nvPr/>
        </p:nvSpPr>
        <p:spPr>
          <a:xfrm>
            <a:off x="4525416" y="2269253"/>
            <a:ext cx="1407612" cy="39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2</a:t>
            </a:r>
          </a:p>
        </p:txBody>
      </p:sp>
      <p:sp>
        <p:nvSpPr>
          <p:cNvPr id="20" name="TextBox 33">
            <a:extLst>
              <a:ext uri="{FF2B5EF4-FFF2-40B4-BE49-F238E27FC236}">
                <a16:creationId xmlns:a16="http://schemas.microsoft.com/office/drawing/2014/main" id="{BDFEB1CF-653E-3548-50CC-A99A41CFB2D7}"/>
              </a:ext>
            </a:extLst>
          </p:cNvPr>
          <p:cNvSpPr txBox="1"/>
          <p:nvPr/>
        </p:nvSpPr>
        <p:spPr>
          <a:xfrm>
            <a:off x="4499226" y="3562911"/>
            <a:ext cx="1383430" cy="844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3: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nữ</a:t>
            </a:r>
            <a:endParaRPr lang="en-US" sz="1950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id="{993AA6BF-0E9E-F909-3E27-451EFEA21314}"/>
              </a:ext>
            </a:extLst>
          </p:cNvPr>
          <p:cNvSpPr txBox="1"/>
          <p:nvPr/>
        </p:nvSpPr>
        <p:spPr>
          <a:xfrm>
            <a:off x="7717730" y="2365738"/>
            <a:ext cx="3059432" cy="3537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sẽ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vay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tăng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kiệm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bớt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thiết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chủ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22" name="Freeform 25">
            <a:extLst>
              <a:ext uri="{FF2B5EF4-FFF2-40B4-BE49-F238E27FC236}">
                <a16:creationId xmlns:a16="http://schemas.microsoft.com/office/drawing/2014/main" id="{4BBCEA18-4A47-FB7A-FFF0-7CA2C1A74D8A}"/>
              </a:ext>
            </a:extLst>
          </p:cNvPr>
          <p:cNvSpPr/>
          <p:nvPr/>
        </p:nvSpPr>
        <p:spPr>
          <a:xfrm rot="668262" flipH="1" flipV="1">
            <a:off x="6246519" y="5286574"/>
            <a:ext cx="1106714" cy="907506"/>
          </a:xfrm>
          <a:custGeom>
            <a:avLst/>
            <a:gdLst/>
            <a:ahLst/>
            <a:cxnLst/>
            <a:rect l="l" t="t" r="r" b="b"/>
            <a:pathLst>
              <a:path w="2043165" h="1675395">
                <a:moveTo>
                  <a:pt x="2043164" y="0"/>
                </a:moveTo>
                <a:lnTo>
                  <a:pt x="0" y="0"/>
                </a:lnTo>
                <a:lnTo>
                  <a:pt x="0" y="1675395"/>
                </a:lnTo>
                <a:lnTo>
                  <a:pt x="2043164" y="1675395"/>
                </a:lnTo>
                <a:lnTo>
                  <a:pt x="204316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0AD081D3-01A3-C872-28AC-0D0FB31D8678}"/>
              </a:ext>
            </a:extLst>
          </p:cNvPr>
          <p:cNvSpPr/>
          <p:nvPr/>
        </p:nvSpPr>
        <p:spPr>
          <a:xfrm rot="2539504" flipV="1">
            <a:off x="2843902" y="4991911"/>
            <a:ext cx="1643334" cy="392637"/>
          </a:xfrm>
          <a:custGeom>
            <a:avLst/>
            <a:gdLst/>
            <a:ahLst/>
            <a:cxnLst/>
            <a:rect l="l" t="t" r="r" b="b"/>
            <a:pathLst>
              <a:path w="2287365" h="777704">
                <a:moveTo>
                  <a:pt x="0" y="0"/>
                </a:moveTo>
                <a:lnTo>
                  <a:pt x="2287364" y="0"/>
                </a:lnTo>
                <a:lnTo>
                  <a:pt x="2287364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D8884D23-934A-B2D5-AFB0-641D900F73F4}"/>
              </a:ext>
            </a:extLst>
          </p:cNvPr>
          <p:cNvSpPr/>
          <p:nvPr/>
        </p:nvSpPr>
        <p:spPr>
          <a:xfrm>
            <a:off x="4456742" y="5133140"/>
            <a:ext cx="1525189" cy="1149696"/>
          </a:xfrm>
          <a:custGeom>
            <a:avLst/>
            <a:gdLst/>
            <a:ahLst/>
            <a:cxnLst/>
            <a:rect l="l" t="t" r="r" b="b"/>
            <a:pathLst>
              <a:path w="2815734" h="3212974">
                <a:moveTo>
                  <a:pt x="0" y="0"/>
                </a:moveTo>
                <a:lnTo>
                  <a:pt x="2815734" y="0"/>
                </a:lnTo>
                <a:lnTo>
                  <a:pt x="2815734" y="3212974"/>
                </a:lnTo>
                <a:lnTo>
                  <a:pt x="0" y="3212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F29F7C32-D0D4-6C45-FF46-B252F84A8271}"/>
              </a:ext>
            </a:extLst>
          </p:cNvPr>
          <p:cNvSpPr txBox="1"/>
          <p:nvPr/>
        </p:nvSpPr>
        <p:spPr>
          <a:xfrm>
            <a:off x="4529340" y="5586808"/>
            <a:ext cx="1407612" cy="39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4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E3E90072-E038-7CD5-2333-33FE833DE3DF}"/>
              </a:ext>
            </a:extLst>
          </p:cNvPr>
          <p:cNvSpPr/>
          <p:nvPr/>
        </p:nvSpPr>
        <p:spPr>
          <a:xfrm rot="18622175" flipH="1">
            <a:off x="6170883" y="3758380"/>
            <a:ext cx="1106714" cy="907506"/>
          </a:xfrm>
          <a:custGeom>
            <a:avLst/>
            <a:gdLst/>
            <a:ahLst/>
            <a:cxnLst/>
            <a:rect l="l" t="t" r="r" b="b"/>
            <a:pathLst>
              <a:path w="2043165" h="1675395">
                <a:moveTo>
                  <a:pt x="2043164" y="0"/>
                </a:moveTo>
                <a:lnTo>
                  <a:pt x="0" y="0"/>
                </a:lnTo>
                <a:lnTo>
                  <a:pt x="0" y="1675395"/>
                </a:lnTo>
                <a:lnTo>
                  <a:pt x="2043164" y="1675395"/>
                </a:lnTo>
                <a:lnTo>
                  <a:pt x="204316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9543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86FB1B75-1E86-2D51-A830-7CB9A4B50446}"/>
              </a:ext>
            </a:extLst>
          </p:cNvPr>
          <p:cNvGrpSpPr/>
          <p:nvPr/>
        </p:nvGrpSpPr>
        <p:grpSpPr>
          <a:xfrm rot="-10800000">
            <a:off x="1700922" y="1861914"/>
            <a:ext cx="4512466" cy="4607477"/>
            <a:chOff x="0" y="0"/>
            <a:chExt cx="2194095" cy="2240293"/>
          </a:xfrm>
        </p:grpSpPr>
        <p:sp>
          <p:nvSpPr>
            <p:cNvPr id="3" name="Freeform 15">
              <a:extLst>
                <a:ext uri="{FF2B5EF4-FFF2-40B4-BE49-F238E27FC236}">
                  <a16:creationId xmlns:a16="http://schemas.microsoft.com/office/drawing/2014/main" id="{F45A2F88-2AB9-1431-BBCC-28B2D958D948}"/>
                </a:ext>
              </a:extLst>
            </p:cNvPr>
            <p:cNvSpPr/>
            <p:nvPr/>
          </p:nvSpPr>
          <p:spPr>
            <a:xfrm>
              <a:off x="0" y="0"/>
              <a:ext cx="2194095" cy="2240293"/>
            </a:xfrm>
            <a:custGeom>
              <a:avLst/>
              <a:gdLst/>
              <a:ahLst/>
              <a:cxnLst/>
              <a:rect l="l" t="t" r="r" b="b"/>
              <a:pathLst>
                <a:path w="2194095" h="2240293">
                  <a:moveTo>
                    <a:pt x="47395" y="0"/>
                  </a:moveTo>
                  <a:lnTo>
                    <a:pt x="2146700" y="0"/>
                  </a:lnTo>
                  <a:cubicBezTo>
                    <a:pt x="2159270" y="0"/>
                    <a:pt x="2171325" y="4993"/>
                    <a:pt x="2180213" y="13882"/>
                  </a:cubicBezTo>
                  <a:cubicBezTo>
                    <a:pt x="2189102" y="22770"/>
                    <a:pt x="2194095" y="34825"/>
                    <a:pt x="2194095" y="47395"/>
                  </a:cubicBezTo>
                  <a:lnTo>
                    <a:pt x="2194095" y="2192897"/>
                  </a:lnTo>
                  <a:cubicBezTo>
                    <a:pt x="2194095" y="2219073"/>
                    <a:pt x="2172876" y="2240293"/>
                    <a:pt x="2146700" y="2240293"/>
                  </a:cubicBezTo>
                  <a:lnTo>
                    <a:pt x="47395" y="2240293"/>
                  </a:lnTo>
                  <a:cubicBezTo>
                    <a:pt x="21220" y="2240293"/>
                    <a:pt x="0" y="2219073"/>
                    <a:pt x="0" y="2192897"/>
                  </a:cubicBezTo>
                  <a:lnTo>
                    <a:pt x="0" y="47395"/>
                  </a:lnTo>
                  <a:cubicBezTo>
                    <a:pt x="0" y="21220"/>
                    <a:pt x="21220" y="0"/>
                    <a:pt x="47395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32CD6A14-BC11-99DA-6D38-895D4D8A2977}"/>
                </a:ext>
              </a:extLst>
            </p:cNvPr>
            <p:cNvSpPr txBox="1"/>
            <p:nvPr/>
          </p:nvSpPr>
          <p:spPr>
            <a:xfrm>
              <a:off x="0" y="-28575"/>
              <a:ext cx="2194095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2221"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5" name="Freeform 20">
            <a:extLst>
              <a:ext uri="{FF2B5EF4-FFF2-40B4-BE49-F238E27FC236}">
                <a16:creationId xmlns:a16="http://schemas.microsoft.com/office/drawing/2014/main" id="{8B9570DC-B4BE-2FBC-F7D6-C4077324E7D2}"/>
              </a:ext>
            </a:extLst>
          </p:cNvPr>
          <p:cNvSpPr/>
          <p:nvPr/>
        </p:nvSpPr>
        <p:spPr>
          <a:xfrm>
            <a:off x="2321688" y="2045397"/>
            <a:ext cx="3142475" cy="918073"/>
          </a:xfrm>
          <a:custGeom>
            <a:avLst/>
            <a:gdLst/>
            <a:ahLst/>
            <a:cxnLst/>
            <a:rect l="l" t="t" r="r" b="b"/>
            <a:pathLst>
              <a:path w="5052337" h="1230933">
                <a:moveTo>
                  <a:pt x="0" y="0"/>
                </a:moveTo>
                <a:lnTo>
                  <a:pt x="5052337" y="0"/>
                </a:lnTo>
                <a:lnTo>
                  <a:pt x="5052337" y="1230933"/>
                </a:lnTo>
                <a:lnTo>
                  <a:pt x="0" y="1230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A2697B7E-1FA0-F57D-1E85-88B8FA150EAB}"/>
              </a:ext>
            </a:extLst>
          </p:cNvPr>
          <p:cNvSpPr txBox="1"/>
          <p:nvPr/>
        </p:nvSpPr>
        <p:spPr>
          <a:xfrm>
            <a:off x="1894507" y="2165218"/>
            <a:ext cx="3996835" cy="54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7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Thảo luận</a:t>
            </a:r>
            <a:endParaRPr lang="en-US" sz="27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75E77BFD-FB74-A129-73AA-92E565E0532C}"/>
              </a:ext>
            </a:extLst>
          </p:cNvPr>
          <p:cNvSpPr txBox="1"/>
          <p:nvPr/>
        </p:nvSpPr>
        <p:spPr>
          <a:xfrm>
            <a:off x="2054560" y="3010850"/>
            <a:ext cx="3676728" cy="3245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spc="43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Vì sao mỗi người cần phải lập kế hoạch chi tiêu. Nếu chúng ta chi tiêu không có kế hoạch thì có thể rơi vào những hoàn cảnh nào?</a:t>
            </a:r>
            <a:endParaRPr lang="en-US" sz="2400" spc="43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03EF8C7-0CB9-BD0F-6DB0-9BF037A3F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74" y="1861914"/>
            <a:ext cx="4512467" cy="451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03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0C1AF9B7-3E1D-A363-9BAD-B40A0D89A8F3}"/>
              </a:ext>
            </a:extLst>
          </p:cNvPr>
          <p:cNvGrpSpPr/>
          <p:nvPr/>
        </p:nvGrpSpPr>
        <p:grpSpPr>
          <a:xfrm>
            <a:off x="1899842" y="1920375"/>
            <a:ext cx="8392316" cy="956253"/>
            <a:chOff x="0" y="0"/>
            <a:chExt cx="4080594" cy="464959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F1A3A25E-8EC1-1741-9059-CA1EEC0E4223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90185740-19F2-FB73-A1A5-C6AB9317C4BD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  <a:grpFill/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2167">
                <a:latin typeface="UTM Avo" panose="02040603050506020204" pitchFamily="18"/>
              </a:endParaRPr>
            </a:p>
          </p:txBody>
        </p:sp>
      </p:grpSp>
      <p:sp>
        <p:nvSpPr>
          <p:cNvPr id="5" name="TextBox 24">
            <a:extLst>
              <a:ext uri="{FF2B5EF4-FFF2-40B4-BE49-F238E27FC236}">
                <a16:creationId xmlns:a16="http://schemas.microsoft.com/office/drawing/2014/main" id="{2127CA9C-0494-5217-A41B-B4170A108270}"/>
              </a:ext>
            </a:extLst>
          </p:cNvPr>
          <p:cNvSpPr txBox="1"/>
          <p:nvPr/>
        </p:nvSpPr>
        <p:spPr>
          <a:xfrm>
            <a:off x="2127509" y="2200553"/>
            <a:ext cx="7936979" cy="3206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vi-VN" sz="2600" spc="43" dirty="0">
                <a:latin typeface="UTM Avo" panose="02040603050506020204" pitchFamily="18"/>
                <a:cs typeface="Arial" pitchFamily="34" charset="0"/>
              </a:rPr>
              <a:t>Mỗi người cần phải lập kế hoạch chi tiêu vì:</a:t>
            </a:r>
            <a:endParaRPr lang="en-US" sz="2600" dirty="0">
              <a:latin typeface="UTM Avo" panose="02040603050506020204" pitchFamily="18"/>
            </a:endParaRPr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BB3EF904-9F56-48C3-34B7-477F52BE7C5B}"/>
              </a:ext>
            </a:extLst>
          </p:cNvPr>
          <p:cNvGrpSpPr/>
          <p:nvPr/>
        </p:nvGrpSpPr>
        <p:grpSpPr>
          <a:xfrm>
            <a:off x="1899841" y="3695199"/>
            <a:ext cx="4044951" cy="2435225"/>
            <a:chOff x="0" y="0"/>
            <a:chExt cx="4080594" cy="464959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24D0982-053F-D5F7-789C-FEADAAA63C4F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93473E0C-C253-D421-EA95-EE3DA9A9BBD6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  <a:grpFill/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2167">
                <a:latin typeface="UTM Avo" panose="02040603050506020204" pitchFamily="18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590B315-82ED-C27E-C668-07AC39E4B46E}"/>
              </a:ext>
            </a:extLst>
          </p:cNvPr>
          <p:cNvSpPr/>
          <p:nvPr/>
        </p:nvSpPr>
        <p:spPr>
          <a:xfrm>
            <a:off x="2186118" y="3795969"/>
            <a:ext cx="3472396" cy="19802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49520" tIns="24760" rIns="49520" bIns="2476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67" dirty="0">
                <a:latin typeface="UTM Avo" panose="02040603050506020204" pitchFamily="18"/>
              </a:rPr>
              <a:t>Cân đối các khoản thu và chi một cách hợp lí; tránh được các khoản chi tiêu không cần thiết.</a:t>
            </a:r>
            <a:endParaRPr lang="en-US" sz="2167" dirty="0">
              <a:latin typeface="UTM Avo" panose="02040603050506020204" pitchFamily="18"/>
            </a:endParaRPr>
          </a:p>
        </p:txBody>
      </p:sp>
      <p:grpSp>
        <p:nvGrpSpPr>
          <p:cNvPr id="10" name="Group 8">
            <a:extLst>
              <a:ext uri="{FF2B5EF4-FFF2-40B4-BE49-F238E27FC236}">
                <a16:creationId xmlns:a16="http://schemas.microsoft.com/office/drawing/2014/main" id="{5AE534BB-F4B5-2419-8725-E3BC7631E7F7}"/>
              </a:ext>
            </a:extLst>
          </p:cNvPr>
          <p:cNvGrpSpPr/>
          <p:nvPr/>
        </p:nvGrpSpPr>
        <p:grpSpPr>
          <a:xfrm>
            <a:off x="6274992" y="3695199"/>
            <a:ext cx="4017166" cy="2435225"/>
            <a:chOff x="0" y="0"/>
            <a:chExt cx="4080594" cy="464959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ACB3D75-112F-1C00-F70D-044EB08FFDC3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874F2328-41BE-C4F3-8D7F-27C844C9FB71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  <a:grpFill/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2167">
                <a:latin typeface="UTM Avo" panose="02040603050506020204" pitchFamily="18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B9F4E1-DDBB-D552-7B39-197F11DEB933}"/>
              </a:ext>
            </a:extLst>
          </p:cNvPr>
          <p:cNvSpPr/>
          <p:nvPr/>
        </p:nvSpPr>
        <p:spPr>
          <a:xfrm>
            <a:off x="6458531" y="3795969"/>
            <a:ext cx="3650086" cy="19802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49520" tIns="24760" rIns="49520" bIns="2476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67" dirty="0">
                <a:latin typeface="UTM Avo" panose="02040603050506020204" pitchFamily="18"/>
              </a:rPr>
              <a:t>Giúp mỗi cá nhân có thể tăng khoản tiết kiệm, chủ động về tài chính trong hiện tại và tương lai.</a:t>
            </a:r>
            <a:endParaRPr lang="en-US" sz="2167" dirty="0">
              <a:latin typeface="UTM Avo" panose="02040603050506020204" pitchFamily="1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0C0EC2-AA51-05B8-1E9F-CF0EC1D50D8D}"/>
              </a:ext>
            </a:extLst>
          </p:cNvPr>
          <p:cNvCxnSpPr>
            <a:endCxn id="8" idx="0"/>
          </p:cNvCxnSpPr>
          <p:nvPr/>
        </p:nvCxnSpPr>
        <p:spPr>
          <a:xfrm flipH="1">
            <a:off x="3922317" y="2876627"/>
            <a:ext cx="2173683" cy="668910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20E499-B416-BC27-83BA-59C00E82EC2B}"/>
              </a:ext>
            </a:extLst>
          </p:cNvPr>
          <p:cNvCxnSpPr/>
          <p:nvPr/>
        </p:nvCxnSpPr>
        <p:spPr>
          <a:xfrm>
            <a:off x="6095999" y="2869462"/>
            <a:ext cx="2187575" cy="676075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77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8426B62B-F04B-115F-7B73-E936196825D9}"/>
              </a:ext>
            </a:extLst>
          </p:cNvPr>
          <p:cNvGrpSpPr/>
          <p:nvPr/>
        </p:nvGrpSpPr>
        <p:grpSpPr>
          <a:xfrm>
            <a:off x="1593583" y="2032419"/>
            <a:ext cx="5530850" cy="3959307"/>
            <a:chOff x="0" y="0"/>
            <a:chExt cx="2194095" cy="2240293"/>
          </a:xfrm>
        </p:grpSpPr>
        <p:sp>
          <p:nvSpPr>
            <p:cNvPr id="3" name="Freeform 15">
              <a:extLst>
                <a:ext uri="{FF2B5EF4-FFF2-40B4-BE49-F238E27FC236}">
                  <a16:creationId xmlns:a16="http://schemas.microsoft.com/office/drawing/2014/main" id="{076CD732-30E5-277D-2187-47FBBBD7155C}"/>
                </a:ext>
              </a:extLst>
            </p:cNvPr>
            <p:cNvSpPr/>
            <p:nvPr/>
          </p:nvSpPr>
          <p:spPr>
            <a:xfrm>
              <a:off x="0" y="0"/>
              <a:ext cx="2194095" cy="2240293"/>
            </a:xfrm>
            <a:custGeom>
              <a:avLst/>
              <a:gdLst/>
              <a:ahLst/>
              <a:cxnLst/>
              <a:rect l="l" t="t" r="r" b="b"/>
              <a:pathLst>
                <a:path w="2194095" h="2240293">
                  <a:moveTo>
                    <a:pt x="47395" y="0"/>
                  </a:moveTo>
                  <a:lnTo>
                    <a:pt x="2146700" y="0"/>
                  </a:lnTo>
                  <a:cubicBezTo>
                    <a:pt x="2159270" y="0"/>
                    <a:pt x="2171325" y="4993"/>
                    <a:pt x="2180213" y="13882"/>
                  </a:cubicBezTo>
                  <a:cubicBezTo>
                    <a:pt x="2189102" y="22770"/>
                    <a:pt x="2194095" y="34825"/>
                    <a:pt x="2194095" y="47395"/>
                  </a:cubicBezTo>
                  <a:lnTo>
                    <a:pt x="2194095" y="2192897"/>
                  </a:lnTo>
                  <a:cubicBezTo>
                    <a:pt x="2194095" y="2219073"/>
                    <a:pt x="2172876" y="2240293"/>
                    <a:pt x="2146700" y="2240293"/>
                  </a:cubicBezTo>
                  <a:lnTo>
                    <a:pt x="47395" y="2240293"/>
                  </a:lnTo>
                  <a:cubicBezTo>
                    <a:pt x="21220" y="2240293"/>
                    <a:pt x="0" y="2219073"/>
                    <a:pt x="0" y="2192897"/>
                  </a:cubicBezTo>
                  <a:lnTo>
                    <a:pt x="0" y="47395"/>
                  </a:lnTo>
                  <a:cubicBezTo>
                    <a:pt x="0" y="21220"/>
                    <a:pt x="21220" y="0"/>
                    <a:pt x="47395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C271BB9A-D4F1-1B94-FD7E-5F61FF5B48C1}"/>
                </a:ext>
              </a:extLst>
            </p:cNvPr>
            <p:cNvSpPr txBox="1"/>
            <p:nvPr/>
          </p:nvSpPr>
          <p:spPr>
            <a:xfrm>
              <a:off x="0" y="-28575"/>
              <a:ext cx="2194095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sp>
        <p:nvSpPr>
          <p:cNvPr id="5" name="TextBox 19">
            <a:extLst>
              <a:ext uri="{FF2B5EF4-FFF2-40B4-BE49-F238E27FC236}">
                <a16:creationId xmlns:a16="http://schemas.microsoft.com/office/drawing/2014/main" id="{5F6BD49E-2903-3984-489E-0E587499D9DD}"/>
              </a:ext>
            </a:extLst>
          </p:cNvPr>
          <p:cNvSpPr txBox="1"/>
          <p:nvPr/>
        </p:nvSpPr>
        <p:spPr>
          <a:xfrm>
            <a:off x="1760032" y="2266298"/>
            <a:ext cx="5197952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Nếu chúng ta chi tiêu không có kế hoạch thì có thể rơi vào những hoàn cảnh:</a:t>
            </a:r>
            <a:endParaRPr lang="en-US" sz="2400" spc="212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E8A540BE-FFC2-5EA9-EAA3-E19B52695AFF}"/>
              </a:ext>
            </a:extLst>
          </p:cNvPr>
          <p:cNvSpPr txBox="1"/>
          <p:nvPr/>
        </p:nvSpPr>
        <p:spPr>
          <a:xfrm>
            <a:off x="1760032" y="3932881"/>
            <a:ext cx="5085937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47616" indent="-247616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ợ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nần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247616" indent="-247616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T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úng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thiếu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phó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huống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bất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trắc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70D07FE-FB35-39F6-87D0-3CC0575B1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553" y="2568962"/>
            <a:ext cx="3283138" cy="328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1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8">
            <a:extLst>
              <a:ext uri="{FF2B5EF4-FFF2-40B4-BE49-F238E27FC236}">
                <a16:creationId xmlns:a16="http://schemas.microsoft.com/office/drawing/2014/main" id="{BAA8C51E-D285-27DB-33FD-576B4500BE37}"/>
              </a:ext>
            </a:extLst>
          </p:cNvPr>
          <p:cNvSpPr/>
          <p:nvPr/>
        </p:nvSpPr>
        <p:spPr>
          <a:xfrm>
            <a:off x="1316630" y="2476218"/>
            <a:ext cx="534740" cy="509352"/>
          </a:xfrm>
          <a:custGeom>
            <a:avLst/>
            <a:gdLst/>
            <a:ahLst/>
            <a:cxnLst/>
            <a:rect l="l" t="t" r="r" b="b"/>
            <a:pathLst>
              <a:path w="453658" h="471946">
                <a:moveTo>
                  <a:pt x="0" y="0"/>
                </a:moveTo>
                <a:lnTo>
                  <a:pt x="453658" y="0"/>
                </a:lnTo>
                <a:lnTo>
                  <a:pt x="453658" y="471946"/>
                </a:lnTo>
                <a:lnTo>
                  <a:pt x="0" y="4719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500">
              <a:latin typeface="UTM Avo" panose="02040603050506020204" pitchFamily="18"/>
            </a:endParaRPr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1685BF7C-7AA2-1E53-1955-74EEB759438A}"/>
              </a:ext>
            </a:extLst>
          </p:cNvPr>
          <p:cNvSpPr/>
          <p:nvPr/>
        </p:nvSpPr>
        <p:spPr>
          <a:xfrm>
            <a:off x="1316630" y="3708453"/>
            <a:ext cx="541159" cy="509352"/>
          </a:xfrm>
          <a:custGeom>
            <a:avLst/>
            <a:gdLst/>
            <a:ahLst/>
            <a:cxnLst/>
            <a:rect l="l" t="t" r="r" b="b"/>
            <a:pathLst>
              <a:path w="477357" h="496600">
                <a:moveTo>
                  <a:pt x="0" y="0"/>
                </a:moveTo>
                <a:lnTo>
                  <a:pt x="477356" y="0"/>
                </a:lnTo>
                <a:lnTo>
                  <a:pt x="477356" y="496600"/>
                </a:lnTo>
                <a:lnTo>
                  <a:pt x="0" y="49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500">
              <a:latin typeface="UTM Avo" panose="02040603050506020204" pitchFamily="18"/>
            </a:endParaRPr>
          </a:p>
        </p:txBody>
      </p:sp>
      <p:sp>
        <p:nvSpPr>
          <p:cNvPr id="4" name="TextBox 25">
            <a:extLst>
              <a:ext uri="{FF2B5EF4-FFF2-40B4-BE49-F238E27FC236}">
                <a16:creationId xmlns:a16="http://schemas.microsoft.com/office/drawing/2014/main" id="{216578FD-95BC-B18F-4868-170167E3DDCA}"/>
              </a:ext>
            </a:extLst>
          </p:cNvPr>
          <p:cNvSpPr txBox="1"/>
          <p:nvPr/>
        </p:nvSpPr>
        <p:spPr>
          <a:xfrm>
            <a:off x="1995876" y="2449366"/>
            <a:ext cx="4100124" cy="1072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Nêu khái niệm kế hoạch chi tiêu.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20E6684D-D0F8-5EAC-5ACF-6ECEADE47395}"/>
              </a:ext>
            </a:extLst>
          </p:cNvPr>
          <p:cNvSpPr txBox="1"/>
          <p:nvPr/>
        </p:nvSpPr>
        <p:spPr>
          <a:xfrm>
            <a:off x="1995875" y="3708453"/>
            <a:ext cx="4100123" cy="1649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Trình bày sự cần thiết của việc lập kế hoạch và thực hiện kế hoạch chi tiêu.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3528E12-A6E1-A025-8260-AA0D60BB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739" y="1834900"/>
            <a:ext cx="4100125" cy="410012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41315B6-5ED4-76CA-26DC-4A92A018BDF4}"/>
              </a:ext>
            </a:extLst>
          </p:cNvPr>
          <p:cNvSpPr/>
          <p:nvPr/>
        </p:nvSpPr>
        <p:spPr>
          <a:xfrm>
            <a:off x="1010653" y="2129589"/>
            <a:ext cx="5751094" cy="3669632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3555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21AD25F1-5ABB-A274-1034-5915B69B1A70}"/>
              </a:ext>
            </a:extLst>
          </p:cNvPr>
          <p:cNvSpPr txBox="1"/>
          <p:nvPr/>
        </p:nvSpPr>
        <p:spPr>
          <a:xfrm>
            <a:off x="2161005" y="2038449"/>
            <a:ext cx="7932895" cy="4765734"/>
          </a:xfrm>
          <a:prstGeom prst="rect">
            <a:avLst/>
          </a:prstGeom>
        </p:spPr>
        <p:txBody>
          <a:bodyPr lIns="27517" tIns="27517" rIns="27517" bIns="27517" rtlCol="0" anchor="ctr"/>
          <a:lstStyle/>
          <a:p>
            <a:pPr algn="ctr">
              <a:lnSpc>
                <a:spcPts val="1440"/>
              </a:lnSpc>
            </a:pPr>
            <a:endParaRPr sz="572">
              <a:latin typeface="UTM Avo" panose="02040603050506020204" pitchFamily="18"/>
            </a:endParaRP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634EAB22-4D0F-D8D6-9D15-04B79C8E32B6}"/>
              </a:ext>
            </a:extLst>
          </p:cNvPr>
          <p:cNvSpPr txBox="1"/>
          <p:nvPr/>
        </p:nvSpPr>
        <p:spPr>
          <a:xfrm>
            <a:off x="2899663" y="1496121"/>
            <a:ext cx="6392673" cy="54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7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KHÁI NIỆM</a:t>
            </a:r>
            <a:endParaRPr lang="en-US" sz="27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80E347E-ABD8-57C9-8A78-C8E76726EA26}"/>
              </a:ext>
            </a:extLst>
          </p:cNvPr>
          <p:cNvSpPr txBox="1"/>
          <p:nvPr/>
        </p:nvSpPr>
        <p:spPr>
          <a:xfrm>
            <a:off x="1598931" y="2046051"/>
            <a:ext cx="8994136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danh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sách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chia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sử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mục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đích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cụ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khoảng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gian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nhất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định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6BED280-8E03-7BB4-9D8A-30584F1D0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5"/>
          <a:stretch/>
        </p:blipFill>
        <p:spPr bwMode="auto">
          <a:xfrm>
            <a:off x="4306313" y="3589128"/>
            <a:ext cx="3579373" cy="326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27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ED51218-8AE8-42F7-4EDB-08A42840BCA4}"/>
              </a:ext>
            </a:extLst>
          </p:cNvPr>
          <p:cNvSpPr/>
          <p:nvPr/>
        </p:nvSpPr>
        <p:spPr>
          <a:xfrm>
            <a:off x="4238625" y="1629610"/>
            <a:ext cx="3714750" cy="12382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/>
            <a:r>
              <a:rPr lang="vi-VN" sz="2700" b="1">
                <a:solidFill>
                  <a:schemeClr val="tx1"/>
                </a:solidFill>
                <a:latin typeface="UTM Avo" panose="02040603050506020204" pitchFamily="18"/>
              </a:rPr>
              <a:t>Sự cần thiết</a:t>
            </a:r>
            <a:endParaRPr lang="en-US" sz="2700" b="1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771E5A-67C5-3D68-66BE-1DE602A1AA50}"/>
              </a:ext>
            </a:extLst>
          </p:cNvPr>
          <p:cNvSpPr/>
          <p:nvPr/>
        </p:nvSpPr>
        <p:spPr>
          <a:xfrm>
            <a:off x="2255754" y="3734634"/>
            <a:ext cx="7680492" cy="27415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9520" tIns="24760" rIns="49520" bIns="24760">
            <a:spAutoFit/>
          </a:bodyPr>
          <a:lstStyle/>
          <a:p>
            <a:pPr marL="309520" indent="-30952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lí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309520" indent="-30952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Tránh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thiết.</a:t>
            </a:r>
          </a:p>
          <a:p>
            <a:pPr marL="309520" indent="-30952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la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i.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67207FBF-7304-8075-BD51-AE5F5063EC95}"/>
              </a:ext>
            </a:extLst>
          </p:cNvPr>
          <p:cNvSpPr/>
          <p:nvPr/>
        </p:nvSpPr>
        <p:spPr>
          <a:xfrm>
            <a:off x="5807075" y="3012322"/>
            <a:ext cx="577850" cy="57785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/>
            <a:endParaRPr lang="en-US" sz="572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7645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6FEF81C-EE89-D272-D339-9BED12428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400" y="67711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71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0">
            <a:extLst>
              <a:ext uri="{FF2B5EF4-FFF2-40B4-BE49-F238E27FC236}">
                <a16:creationId xmlns:a16="http://schemas.microsoft.com/office/drawing/2014/main" id="{4D340613-E32B-AD0B-DDF3-D93C4D173431}"/>
              </a:ext>
            </a:extLst>
          </p:cNvPr>
          <p:cNvSpPr/>
          <p:nvPr/>
        </p:nvSpPr>
        <p:spPr>
          <a:xfrm>
            <a:off x="2294522" y="1610270"/>
            <a:ext cx="7602956" cy="947308"/>
          </a:xfrm>
          <a:custGeom>
            <a:avLst/>
            <a:gdLst/>
            <a:ahLst/>
            <a:cxnLst/>
            <a:rect l="l" t="t" r="r" b="b"/>
            <a:pathLst>
              <a:path w="5052337" h="1230933">
                <a:moveTo>
                  <a:pt x="0" y="0"/>
                </a:moveTo>
                <a:lnTo>
                  <a:pt x="5052337" y="0"/>
                </a:lnTo>
                <a:lnTo>
                  <a:pt x="5052337" y="1230933"/>
                </a:lnTo>
                <a:lnTo>
                  <a:pt x="0" y="1230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B12280AD-9FA3-C535-ADFE-F779F3B947A7}"/>
              </a:ext>
            </a:extLst>
          </p:cNvPr>
          <p:cNvSpPr txBox="1"/>
          <p:nvPr/>
        </p:nvSpPr>
        <p:spPr>
          <a:xfrm>
            <a:off x="2591134" y="1876752"/>
            <a:ext cx="7009732" cy="414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vi-VN" sz="25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Câu 1.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Bày tỏ quan điểm đối với các ý kiến 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31672E-1CE4-10FD-E2BB-5733F2059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640781"/>
              </p:ext>
            </p:extLst>
          </p:nvPr>
        </p:nvGraphicFramePr>
        <p:xfrm>
          <a:off x="938463" y="2689057"/>
          <a:ext cx="10288086" cy="376582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56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2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5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16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Quan </a:t>
                      </a:r>
                      <a:r>
                        <a:rPr lang="en-US" sz="17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điểm</a:t>
                      </a:r>
                      <a:endParaRPr lang="en-US" sz="1700" b="1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17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endParaRPr lang="vi-VN" sz="1700" b="1">
                        <a:effectLst/>
                        <a:latin typeface="UTM Avo" panose="02040603050506020204" pitchFamily="18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17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Giải thích</a:t>
                      </a:r>
                      <a:endParaRPr lang="en-US" sz="17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a)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giúp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chúng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ta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tránh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được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các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khoản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b) Khi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ai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rơi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vào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nợ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nần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nếu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biết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cân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đối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thì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thể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thoát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khỏi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trạng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c)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làm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cho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việc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sử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dụng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tiền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được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thoải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mái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d)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giúp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chúng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ta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thể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chủ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động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trong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những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hoàn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cảnh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bất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ngờ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phát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sinh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83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7652A9-A408-9DA9-2030-B05A1F6C9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08208"/>
              </p:ext>
            </p:extLst>
          </p:nvPr>
        </p:nvGraphicFramePr>
        <p:xfrm>
          <a:off x="754898" y="1756611"/>
          <a:ext cx="10682204" cy="49333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1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82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84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Quan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điểm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endParaRPr lang="vi-VN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Giải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thích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0061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a)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giúp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chúng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ta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tránh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được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các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khoản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819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b) Khi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ai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rơi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nần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nếu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biết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cân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đối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thì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thể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thoát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khỏi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0E0D2DB-E1A1-92D5-0AF3-FE50835EF134}"/>
              </a:ext>
            </a:extLst>
          </p:cNvPr>
          <p:cNvSpPr txBox="1"/>
          <p:nvPr/>
        </p:nvSpPr>
        <p:spPr>
          <a:xfrm>
            <a:off x="7273925" y="2786981"/>
            <a:ext cx="4121902" cy="1604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soát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vi-VN" sz="1950" dirty="0">
                <a:latin typeface="UTM Avo" panose="02040603050506020204" pitchFamily="18"/>
                <a:cs typeface="Arial" pitchFamily="34" charset="0"/>
              </a:rPr>
              <a:t>l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í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từ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tránh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lãng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phí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thiết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1950" dirty="0">
              <a:latin typeface="UTM Avo" panose="02040603050506020204" pitchFamily="18"/>
              <a:ea typeface="Calibri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4B79B1-7C35-2789-6D0B-93B41D8E176E}"/>
              </a:ext>
            </a:extLst>
          </p:cNvPr>
          <p:cNvSpPr txBox="1"/>
          <p:nvPr/>
        </p:nvSpPr>
        <p:spPr>
          <a:xfrm>
            <a:off x="7436226" y="4741878"/>
            <a:ext cx="3797300" cy="1604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cân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th</a:t>
            </a:r>
            <a:r>
              <a:rPr lang="vi-VN" sz="1950" dirty="0">
                <a:latin typeface="UTM Avo" panose="02040603050506020204" pitchFamily="18"/>
                <a:cs typeface="Arial" pitchFamily="34" charset="0"/>
              </a:rPr>
              <a:t>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chi,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mục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rõ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ràng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kiệm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đều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đặn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1950" dirty="0">
              <a:latin typeface="UTM Avo" panose="02040603050506020204" pitchFamily="18"/>
              <a:ea typeface="Calibri"/>
              <a:cs typeface="Arial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9596251-F88A-E9A6-5C3E-027FB46C8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69776" y="3253021"/>
            <a:ext cx="771997" cy="671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EF650A-B892-F7E7-5439-4A69A5057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69776" y="5303002"/>
            <a:ext cx="771997" cy="6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5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560928-825E-76E6-BA4E-0CE54396F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87671"/>
              </p:ext>
            </p:extLst>
          </p:nvPr>
        </p:nvGraphicFramePr>
        <p:xfrm>
          <a:off x="740147" y="1875590"/>
          <a:ext cx="10711705" cy="46153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4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0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5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Quan </a:t>
                      </a:r>
                      <a:r>
                        <a:rPr lang="en-US" sz="20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điểm</a:t>
                      </a:r>
                      <a:endParaRPr lang="en-US" sz="2000" b="1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20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 </a:t>
                      </a:r>
                      <a:endParaRPr lang="vi-VN" sz="2000" b="1">
                        <a:effectLst/>
                        <a:latin typeface="UTM Avo" panose="02040603050506020204" pitchFamily="18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20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Giải</a:t>
                      </a:r>
                      <a:r>
                        <a:rPr lang="en-US" sz="2000" b="1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thích</a:t>
                      </a:r>
                      <a:endParaRPr lang="en-US" sz="2000" b="1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208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c)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làm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cho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việc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sử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dụng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tiền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không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được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thoải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mái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9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d)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giúp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chúng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ta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thể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chủ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động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trong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những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hoàn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cảnh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bất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ngờ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phát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sinh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8754EDE-8404-8DCE-C52D-19314F86C746}"/>
              </a:ext>
            </a:extLst>
          </p:cNvPr>
          <p:cNvSpPr txBox="1"/>
          <p:nvPr/>
        </p:nvSpPr>
        <p:spPr>
          <a:xfrm>
            <a:off x="7092693" y="3017092"/>
            <a:ext cx="4185820" cy="8238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Lập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giúp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mỗi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người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sử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dụng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tiền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hiệu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quả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hơn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.</a:t>
            </a:r>
            <a:endParaRPr lang="en-US" sz="1950" dirty="0"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2F2EF2-4017-B74C-EEDC-EE7739C9A6A7}"/>
              </a:ext>
            </a:extLst>
          </p:cNvPr>
          <p:cNvSpPr txBox="1"/>
          <p:nvPr/>
        </p:nvSpPr>
        <p:spPr>
          <a:xfrm>
            <a:off x="7225041" y="4275002"/>
            <a:ext cx="3921125" cy="19941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Trong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cuộc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sống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luôn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những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tình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huống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phát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sinh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như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ốm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đau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bệnh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tật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,...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Nếu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sẽ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chủ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động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trong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tình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huống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đó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.</a:t>
            </a:r>
            <a:endParaRPr lang="en-US" sz="1950" dirty="0">
              <a:latin typeface="UTM Avo" panose="02040603050506020204" pitchFamily="18"/>
              <a:ea typeface="Calibri"/>
              <a:cs typeface="Arial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F58357F-84F3-9BF3-A296-7309D9AA9E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80961" y="4936096"/>
            <a:ext cx="771997" cy="671948"/>
          </a:xfrm>
          <a:prstGeom prst="rect">
            <a:avLst/>
          </a:prstGeom>
        </p:spPr>
      </p:pic>
      <p:pic>
        <p:nvPicPr>
          <p:cNvPr id="6" name="Picture 23">
            <a:extLst>
              <a:ext uri="{FF2B5EF4-FFF2-40B4-BE49-F238E27FC236}">
                <a16:creationId xmlns:a16="http://schemas.microsoft.com/office/drawing/2014/main" id="{D71CE16F-3B7F-156F-CBD7-EB4D9E2154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13449" y="3123078"/>
            <a:ext cx="660400" cy="6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9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0">
            <a:extLst>
              <a:ext uri="{FF2B5EF4-FFF2-40B4-BE49-F238E27FC236}">
                <a16:creationId xmlns:a16="http://schemas.microsoft.com/office/drawing/2014/main" id="{D938581B-8274-BAB3-B2B8-9F77D98D58DA}"/>
              </a:ext>
            </a:extLst>
          </p:cNvPr>
          <p:cNvSpPr/>
          <p:nvPr/>
        </p:nvSpPr>
        <p:spPr>
          <a:xfrm>
            <a:off x="1491916" y="1636709"/>
            <a:ext cx="9574713" cy="1338405"/>
          </a:xfrm>
          <a:custGeom>
            <a:avLst/>
            <a:gdLst/>
            <a:ahLst/>
            <a:cxnLst/>
            <a:rect l="l" t="t" r="r" b="b"/>
            <a:pathLst>
              <a:path w="5052337" h="1230933">
                <a:moveTo>
                  <a:pt x="0" y="0"/>
                </a:moveTo>
                <a:lnTo>
                  <a:pt x="5052337" y="0"/>
                </a:lnTo>
                <a:lnTo>
                  <a:pt x="5052337" y="1230933"/>
                </a:lnTo>
                <a:lnTo>
                  <a:pt x="0" y="1230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6E9BFB0E-A2AB-CD2B-F6B0-E967808C1541}"/>
              </a:ext>
            </a:extLst>
          </p:cNvPr>
          <p:cNvSpPr txBox="1"/>
          <p:nvPr/>
        </p:nvSpPr>
        <p:spPr>
          <a:xfrm>
            <a:off x="2112961" y="1791669"/>
            <a:ext cx="7966075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Câu 2.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Nhận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xét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trường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hợp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8E9E4779-1AC8-1AA9-5B9F-801E49C3238B}"/>
              </a:ext>
            </a:extLst>
          </p:cNvPr>
          <p:cNvSpPr txBox="1"/>
          <p:nvPr/>
        </p:nvSpPr>
        <p:spPr>
          <a:xfrm>
            <a:off x="2112961" y="3220414"/>
            <a:ext cx="2402843" cy="6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3250" b="1" dirty="0">
                <a:latin typeface="UTM Avo" panose="02040603050506020204" pitchFamily="18"/>
                <a:cs typeface="Arial" pitchFamily="34" charset="0"/>
              </a:rPr>
              <a:t>Nhóm 1</a:t>
            </a:r>
            <a:endParaRPr lang="en-US" sz="3250" b="1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CCF39D00-07E2-3DBE-06C9-EEE8D4A2653E}"/>
              </a:ext>
            </a:extLst>
          </p:cNvPr>
          <p:cNvSpPr txBox="1"/>
          <p:nvPr/>
        </p:nvSpPr>
        <p:spPr>
          <a:xfrm>
            <a:off x="7406607" y="3220414"/>
            <a:ext cx="2402843" cy="6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3250" b="1" dirty="0">
                <a:latin typeface="UTM Avo" panose="02040603050506020204" pitchFamily="18"/>
                <a:cs typeface="Arial" pitchFamily="34" charset="0"/>
              </a:rPr>
              <a:t>Nhóm 2</a:t>
            </a:r>
            <a:endParaRPr lang="en-US" sz="3250" b="1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1788525E-A049-DAAB-BF49-EF497B092BE9}"/>
              </a:ext>
            </a:extLst>
          </p:cNvPr>
          <p:cNvSpPr txBox="1"/>
          <p:nvPr/>
        </p:nvSpPr>
        <p:spPr>
          <a:xfrm>
            <a:off x="900353" y="4031530"/>
            <a:ext cx="4305880" cy="243047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a. 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Lan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thói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quen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ghi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chép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đảm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bảo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giữa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tránh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chưa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D79A79EB-A8F6-C403-CF5B-A4EA5B1E20A5}"/>
              </a:ext>
            </a:extLst>
          </p:cNvPr>
          <p:cNvSpPr txBox="1"/>
          <p:nvPr/>
        </p:nvSpPr>
        <p:spPr>
          <a:xfrm>
            <a:off x="6588425" y="4011096"/>
            <a:ext cx="4478204" cy="243047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b.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Thấy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hay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mua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đồ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ăn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vặt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Nam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nhắc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nhở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khuyên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vậy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vì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vừa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tốn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kém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vừa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hưởng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đến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sức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khỏe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D73F556B-D1C7-B4CE-6355-3803044A0E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31130" y="2846903"/>
            <a:ext cx="723254" cy="1164193"/>
          </a:xfrm>
          <a:prstGeom prst="rect">
            <a:avLst/>
          </a:prstGeom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328C1324-6E71-08F0-1993-DAE3A38A25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79272" y="2868815"/>
            <a:ext cx="1025659" cy="114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7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">
            <a:extLst>
              <a:ext uri="{FF2B5EF4-FFF2-40B4-BE49-F238E27FC236}">
                <a16:creationId xmlns:a16="http://schemas.microsoft.com/office/drawing/2014/main" id="{255ACEC0-1655-C79A-83A9-081168B1144F}"/>
              </a:ext>
            </a:extLst>
          </p:cNvPr>
          <p:cNvSpPr txBox="1"/>
          <p:nvPr/>
        </p:nvSpPr>
        <p:spPr>
          <a:xfrm>
            <a:off x="2287162" y="2102256"/>
            <a:ext cx="2402843" cy="6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3250" b="1" dirty="0">
                <a:latin typeface="UTM Avo" panose="02040603050506020204" pitchFamily="18"/>
                <a:cs typeface="Arial" pitchFamily="34" charset="0"/>
              </a:rPr>
              <a:t>Nhóm 3</a:t>
            </a:r>
            <a:endParaRPr lang="en-US" sz="3250" b="1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" name="TextBox 27">
            <a:extLst>
              <a:ext uri="{FF2B5EF4-FFF2-40B4-BE49-F238E27FC236}">
                <a16:creationId xmlns:a16="http://schemas.microsoft.com/office/drawing/2014/main" id="{10AAA3DD-4F30-FAB7-1E1D-AA1C2C25B462}"/>
              </a:ext>
            </a:extLst>
          </p:cNvPr>
          <p:cNvSpPr txBox="1"/>
          <p:nvPr/>
        </p:nvSpPr>
        <p:spPr>
          <a:xfrm>
            <a:off x="7158460" y="2102256"/>
            <a:ext cx="2402843" cy="6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3250" b="1">
                <a:latin typeface="UTM Avo" panose="02040603050506020204" pitchFamily="18"/>
                <a:cs typeface="Arial" pitchFamily="34" charset="0"/>
              </a:rPr>
              <a:t>Nhóm 4</a:t>
            </a:r>
            <a:endParaRPr lang="en-US" sz="3250" b="1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TextBox 28">
            <a:extLst>
              <a:ext uri="{FF2B5EF4-FFF2-40B4-BE49-F238E27FC236}">
                <a16:creationId xmlns:a16="http://schemas.microsoft.com/office/drawing/2014/main" id="{E87A3D29-05D1-09EE-CBEF-7EF99AA67A4E}"/>
              </a:ext>
            </a:extLst>
          </p:cNvPr>
          <p:cNvSpPr txBox="1"/>
          <p:nvPr/>
        </p:nvSpPr>
        <p:spPr>
          <a:xfrm>
            <a:off x="966537" y="3160219"/>
            <a:ext cx="3671047" cy="193020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c.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thói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quen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soát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thường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xuyên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xin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thêm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id="{D6F47037-9723-A969-76CF-92E5CDBE4BA6}"/>
              </a:ext>
            </a:extLst>
          </p:cNvPr>
          <p:cNvSpPr txBox="1"/>
          <p:nvPr/>
        </p:nvSpPr>
        <p:spPr>
          <a:xfrm>
            <a:off x="5831139" y="3135890"/>
            <a:ext cx="5394324" cy="293073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d.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hằng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Sau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thời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gian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nhận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thấy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lớn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xem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trước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Nhận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chưa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lí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cắt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giảm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ngay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6" name="Picture 35">
            <a:extLst>
              <a:ext uri="{FF2B5EF4-FFF2-40B4-BE49-F238E27FC236}">
                <a16:creationId xmlns:a16="http://schemas.microsoft.com/office/drawing/2014/main" id="{F10DBC17-46E3-E210-4213-3D8B48037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17329" y="1908738"/>
            <a:ext cx="761644" cy="1233431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61F7D96E-9179-B8A4-E0BB-832C5557B4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280446" y="1730781"/>
            <a:ext cx="918084" cy="140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7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:a16="http://schemas.microsoft.com/office/drawing/2014/main" id="{74D14511-6699-2764-B710-CF0F5F594776}"/>
              </a:ext>
            </a:extLst>
          </p:cNvPr>
          <p:cNvGrpSpPr/>
          <p:nvPr/>
        </p:nvGrpSpPr>
        <p:grpSpPr>
          <a:xfrm>
            <a:off x="1542810" y="2033336"/>
            <a:ext cx="9381864" cy="4474340"/>
            <a:chOff x="0" y="0"/>
            <a:chExt cx="4405601" cy="2240293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5A6D560-BC5F-26B0-5E2B-F7078509B673}"/>
                </a:ext>
              </a:extLst>
            </p:cNvPr>
            <p:cNvSpPr/>
            <p:nvPr/>
          </p:nvSpPr>
          <p:spPr>
            <a:xfrm>
              <a:off x="0" y="0"/>
              <a:ext cx="4405600" cy="2240293"/>
            </a:xfrm>
            <a:custGeom>
              <a:avLst/>
              <a:gdLst/>
              <a:ahLst/>
              <a:cxnLst/>
              <a:rect l="l" t="t" r="r" b="b"/>
              <a:pathLst>
                <a:path w="4405600" h="2240293">
                  <a:moveTo>
                    <a:pt x="23604" y="0"/>
                  </a:moveTo>
                  <a:lnTo>
                    <a:pt x="4381996" y="0"/>
                  </a:lnTo>
                  <a:cubicBezTo>
                    <a:pt x="4395033" y="0"/>
                    <a:pt x="4405600" y="10568"/>
                    <a:pt x="4405600" y="23604"/>
                  </a:cubicBezTo>
                  <a:lnTo>
                    <a:pt x="4405600" y="2216689"/>
                  </a:lnTo>
                  <a:cubicBezTo>
                    <a:pt x="4405600" y="2222949"/>
                    <a:pt x="4403114" y="2228953"/>
                    <a:pt x="4398687" y="2233379"/>
                  </a:cubicBezTo>
                  <a:cubicBezTo>
                    <a:pt x="4394260" y="2237806"/>
                    <a:pt x="4388257" y="2240293"/>
                    <a:pt x="4381996" y="2240293"/>
                  </a:cubicBezTo>
                  <a:lnTo>
                    <a:pt x="23604" y="2240293"/>
                  </a:lnTo>
                  <a:cubicBezTo>
                    <a:pt x="10568" y="2240293"/>
                    <a:pt x="0" y="2229725"/>
                    <a:pt x="0" y="2216689"/>
                  </a:cubicBezTo>
                  <a:lnTo>
                    <a:pt x="0" y="23604"/>
                  </a:lnTo>
                  <a:cubicBezTo>
                    <a:pt x="0" y="10568"/>
                    <a:pt x="10568" y="0"/>
                    <a:pt x="23604" y="0"/>
                  </a:cubicBezTo>
                  <a:close/>
                </a:path>
              </a:pathLst>
            </a:custGeom>
            <a:solidFill>
              <a:srgbClr val="F7EFE2"/>
            </a:solidFill>
            <a:ln cap="rnd">
              <a:noFill/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D1789840-3577-621D-66F0-067559CFA454}"/>
                </a:ext>
              </a:extLst>
            </p:cNvPr>
            <p:cNvSpPr txBox="1"/>
            <p:nvPr/>
          </p:nvSpPr>
          <p:spPr>
            <a:xfrm>
              <a:off x="0" y="-28575"/>
              <a:ext cx="4405601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9A4721F0-2A2E-550A-FDED-E81CE38D2678}"/>
              </a:ext>
            </a:extLst>
          </p:cNvPr>
          <p:cNvGrpSpPr/>
          <p:nvPr/>
        </p:nvGrpSpPr>
        <p:grpSpPr>
          <a:xfrm>
            <a:off x="1815016" y="2221523"/>
            <a:ext cx="8834174" cy="4051489"/>
            <a:chOff x="0" y="0"/>
            <a:chExt cx="4142843" cy="2028572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186DF01-D40D-7978-C8C8-A660C25D75EF}"/>
                </a:ext>
              </a:extLst>
            </p:cNvPr>
            <p:cNvSpPr/>
            <p:nvPr/>
          </p:nvSpPr>
          <p:spPr>
            <a:xfrm>
              <a:off x="0" y="0"/>
              <a:ext cx="4142843" cy="2028572"/>
            </a:xfrm>
            <a:custGeom>
              <a:avLst/>
              <a:gdLst/>
              <a:ahLst/>
              <a:cxnLst/>
              <a:rect l="l" t="t" r="r" b="b"/>
              <a:pathLst>
                <a:path w="4142843" h="2028572">
                  <a:moveTo>
                    <a:pt x="25101" y="0"/>
                  </a:moveTo>
                  <a:lnTo>
                    <a:pt x="4117742" y="0"/>
                  </a:lnTo>
                  <a:cubicBezTo>
                    <a:pt x="4124399" y="0"/>
                    <a:pt x="4130784" y="2645"/>
                    <a:pt x="4135491" y="7352"/>
                  </a:cubicBezTo>
                  <a:cubicBezTo>
                    <a:pt x="4140198" y="12059"/>
                    <a:pt x="4142843" y="18444"/>
                    <a:pt x="4142843" y="25101"/>
                  </a:cubicBezTo>
                  <a:lnTo>
                    <a:pt x="4142843" y="2003471"/>
                  </a:lnTo>
                  <a:cubicBezTo>
                    <a:pt x="4142843" y="2010128"/>
                    <a:pt x="4140198" y="2016513"/>
                    <a:pt x="4135491" y="2021220"/>
                  </a:cubicBezTo>
                  <a:cubicBezTo>
                    <a:pt x="4130784" y="2025928"/>
                    <a:pt x="4124399" y="2028572"/>
                    <a:pt x="4117742" y="2028572"/>
                  </a:cubicBezTo>
                  <a:lnTo>
                    <a:pt x="25101" y="2028572"/>
                  </a:lnTo>
                  <a:cubicBezTo>
                    <a:pt x="11238" y="2028572"/>
                    <a:pt x="0" y="2017334"/>
                    <a:pt x="0" y="2003471"/>
                  </a:cubicBezTo>
                  <a:lnTo>
                    <a:pt x="0" y="25101"/>
                  </a:lnTo>
                  <a:cubicBezTo>
                    <a:pt x="0" y="18444"/>
                    <a:pt x="2645" y="12059"/>
                    <a:pt x="7352" y="7352"/>
                  </a:cubicBezTo>
                  <a:cubicBezTo>
                    <a:pt x="12059" y="2645"/>
                    <a:pt x="18444" y="0"/>
                    <a:pt x="25101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3EC74F02-E630-ADFC-4BFA-5902F159293E}"/>
                </a:ext>
              </a:extLst>
            </p:cNvPr>
            <p:cNvSpPr txBox="1"/>
            <p:nvPr/>
          </p:nvSpPr>
          <p:spPr>
            <a:xfrm>
              <a:off x="0" y="-28575"/>
              <a:ext cx="4142843" cy="2057147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4" name="Freeform 11">
            <a:extLst>
              <a:ext uri="{FF2B5EF4-FFF2-40B4-BE49-F238E27FC236}">
                <a16:creationId xmlns:a16="http://schemas.microsoft.com/office/drawing/2014/main" id="{ADCB1043-5FA6-3782-177F-EFFD6B556A3F}"/>
              </a:ext>
            </a:extLst>
          </p:cNvPr>
          <p:cNvSpPr/>
          <p:nvPr/>
        </p:nvSpPr>
        <p:spPr>
          <a:xfrm rot="3134439">
            <a:off x="1192467" y="2183961"/>
            <a:ext cx="2332278" cy="1939844"/>
          </a:xfrm>
          <a:custGeom>
            <a:avLst/>
            <a:gdLst/>
            <a:ahLst/>
            <a:cxnLst/>
            <a:rect l="l" t="t" r="r" b="b"/>
            <a:pathLst>
              <a:path w="4433864" h="3563300">
                <a:moveTo>
                  <a:pt x="0" y="0"/>
                </a:moveTo>
                <a:lnTo>
                  <a:pt x="4433864" y="0"/>
                </a:lnTo>
                <a:lnTo>
                  <a:pt x="4433864" y="3563299"/>
                </a:lnTo>
                <a:lnTo>
                  <a:pt x="0" y="3563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56B6AB2F-31C2-D7E1-8DE1-7CDE43DAE935}"/>
              </a:ext>
            </a:extLst>
          </p:cNvPr>
          <p:cNvSpPr txBox="1"/>
          <p:nvPr/>
        </p:nvSpPr>
        <p:spPr>
          <a:xfrm>
            <a:off x="4473726" y="2997862"/>
            <a:ext cx="5903257" cy="929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Lan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b="1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Lan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dự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phòng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34137B76-2027-5CD5-9826-C6A82065E60C}"/>
              </a:ext>
            </a:extLst>
          </p:cNvPr>
          <p:cNvSpPr txBox="1"/>
          <p:nvPr/>
        </p:nvSpPr>
        <p:spPr>
          <a:xfrm>
            <a:off x="3083475" y="2452457"/>
            <a:ext cx="3803667" cy="435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1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951B2812-6FD4-E1DD-ABEC-AC5E1FED7FBB}"/>
              </a:ext>
            </a:extLst>
          </p:cNvPr>
          <p:cNvSpPr txBox="1"/>
          <p:nvPr/>
        </p:nvSpPr>
        <p:spPr>
          <a:xfrm>
            <a:off x="4473727" y="4690137"/>
            <a:ext cx="5704989" cy="142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Nam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b="1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Nam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tốt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quan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tâm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đến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E21B288C-EEA7-0CE2-A127-5D6F95E1D230}"/>
              </a:ext>
            </a:extLst>
          </p:cNvPr>
          <p:cNvSpPr txBox="1"/>
          <p:nvPr/>
        </p:nvSpPr>
        <p:spPr>
          <a:xfrm>
            <a:off x="3083474" y="4186665"/>
            <a:ext cx="3803667" cy="434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2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5B787B42-11FF-30B9-AE41-93B05FDE252A}"/>
              </a:ext>
            </a:extLst>
          </p:cNvPr>
          <p:cNvSpPr/>
          <p:nvPr/>
        </p:nvSpPr>
        <p:spPr>
          <a:xfrm>
            <a:off x="3451479" y="3153884"/>
            <a:ext cx="705210" cy="521070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00DF8257-3AFA-658B-5CD7-61BBDD226064}"/>
              </a:ext>
            </a:extLst>
          </p:cNvPr>
          <p:cNvSpPr/>
          <p:nvPr/>
        </p:nvSpPr>
        <p:spPr>
          <a:xfrm>
            <a:off x="3454950" y="4846159"/>
            <a:ext cx="705210" cy="521070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4257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93616471-16B5-B766-8F73-5CE6B9F7CDCF}"/>
              </a:ext>
            </a:extLst>
          </p:cNvPr>
          <p:cNvGrpSpPr/>
          <p:nvPr/>
        </p:nvGrpSpPr>
        <p:grpSpPr>
          <a:xfrm>
            <a:off x="1127732" y="1960358"/>
            <a:ext cx="9936536" cy="4607477"/>
            <a:chOff x="0" y="0"/>
            <a:chExt cx="4405601" cy="2240293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F2A7056D-9FF1-AE92-2EFF-2D269A4133FE}"/>
                </a:ext>
              </a:extLst>
            </p:cNvPr>
            <p:cNvSpPr/>
            <p:nvPr/>
          </p:nvSpPr>
          <p:spPr>
            <a:xfrm>
              <a:off x="0" y="0"/>
              <a:ext cx="4405600" cy="2240293"/>
            </a:xfrm>
            <a:custGeom>
              <a:avLst/>
              <a:gdLst/>
              <a:ahLst/>
              <a:cxnLst/>
              <a:rect l="l" t="t" r="r" b="b"/>
              <a:pathLst>
                <a:path w="4405600" h="2240293">
                  <a:moveTo>
                    <a:pt x="23604" y="0"/>
                  </a:moveTo>
                  <a:lnTo>
                    <a:pt x="4381996" y="0"/>
                  </a:lnTo>
                  <a:cubicBezTo>
                    <a:pt x="4395033" y="0"/>
                    <a:pt x="4405600" y="10568"/>
                    <a:pt x="4405600" y="23604"/>
                  </a:cubicBezTo>
                  <a:lnTo>
                    <a:pt x="4405600" y="2216689"/>
                  </a:lnTo>
                  <a:cubicBezTo>
                    <a:pt x="4405600" y="2222949"/>
                    <a:pt x="4403114" y="2228953"/>
                    <a:pt x="4398687" y="2233379"/>
                  </a:cubicBezTo>
                  <a:cubicBezTo>
                    <a:pt x="4394260" y="2237806"/>
                    <a:pt x="4388257" y="2240293"/>
                    <a:pt x="4381996" y="2240293"/>
                  </a:cubicBezTo>
                  <a:lnTo>
                    <a:pt x="23604" y="2240293"/>
                  </a:lnTo>
                  <a:cubicBezTo>
                    <a:pt x="10568" y="2240293"/>
                    <a:pt x="0" y="2229725"/>
                    <a:pt x="0" y="2216689"/>
                  </a:cubicBezTo>
                  <a:lnTo>
                    <a:pt x="0" y="23604"/>
                  </a:lnTo>
                  <a:cubicBezTo>
                    <a:pt x="0" y="10568"/>
                    <a:pt x="10568" y="0"/>
                    <a:pt x="23604" y="0"/>
                  </a:cubicBezTo>
                  <a:close/>
                </a:path>
              </a:pathLst>
            </a:custGeom>
            <a:solidFill>
              <a:srgbClr val="F7EFE2"/>
            </a:solidFill>
            <a:ln cap="rnd">
              <a:noFill/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174E3BF1-58BC-FDF7-1DE9-A895D2E182CC}"/>
                </a:ext>
              </a:extLst>
            </p:cNvPr>
            <p:cNvSpPr txBox="1"/>
            <p:nvPr/>
          </p:nvSpPr>
          <p:spPr>
            <a:xfrm>
              <a:off x="0" y="-28575"/>
              <a:ext cx="4405601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9FE4782F-A662-E177-105F-BA009B1E0289}"/>
              </a:ext>
            </a:extLst>
          </p:cNvPr>
          <p:cNvGrpSpPr/>
          <p:nvPr/>
        </p:nvGrpSpPr>
        <p:grpSpPr>
          <a:xfrm>
            <a:off x="1399938" y="2102359"/>
            <a:ext cx="9664330" cy="4230813"/>
            <a:chOff x="0" y="-28575"/>
            <a:chExt cx="4142843" cy="2057147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23B60604-0457-5C28-A23B-AEB1DD46DB73}"/>
                </a:ext>
              </a:extLst>
            </p:cNvPr>
            <p:cNvSpPr/>
            <p:nvPr/>
          </p:nvSpPr>
          <p:spPr>
            <a:xfrm>
              <a:off x="0" y="0"/>
              <a:ext cx="4021710" cy="2028572"/>
            </a:xfrm>
            <a:custGeom>
              <a:avLst/>
              <a:gdLst/>
              <a:ahLst/>
              <a:cxnLst/>
              <a:rect l="l" t="t" r="r" b="b"/>
              <a:pathLst>
                <a:path w="4142843" h="2028572">
                  <a:moveTo>
                    <a:pt x="25101" y="0"/>
                  </a:moveTo>
                  <a:lnTo>
                    <a:pt x="4117742" y="0"/>
                  </a:lnTo>
                  <a:cubicBezTo>
                    <a:pt x="4124399" y="0"/>
                    <a:pt x="4130784" y="2645"/>
                    <a:pt x="4135491" y="7352"/>
                  </a:cubicBezTo>
                  <a:cubicBezTo>
                    <a:pt x="4140198" y="12059"/>
                    <a:pt x="4142843" y="18444"/>
                    <a:pt x="4142843" y="25101"/>
                  </a:cubicBezTo>
                  <a:lnTo>
                    <a:pt x="4142843" y="2003471"/>
                  </a:lnTo>
                  <a:cubicBezTo>
                    <a:pt x="4142843" y="2010128"/>
                    <a:pt x="4140198" y="2016513"/>
                    <a:pt x="4135491" y="2021220"/>
                  </a:cubicBezTo>
                  <a:cubicBezTo>
                    <a:pt x="4130784" y="2025928"/>
                    <a:pt x="4124399" y="2028572"/>
                    <a:pt x="4117742" y="2028572"/>
                  </a:cubicBezTo>
                  <a:lnTo>
                    <a:pt x="25101" y="2028572"/>
                  </a:lnTo>
                  <a:cubicBezTo>
                    <a:pt x="11238" y="2028572"/>
                    <a:pt x="0" y="2017334"/>
                    <a:pt x="0" y="2003471"/>
                  </a:cubicBezTo>
                  <a:lnTo>
                    <a:pt x="0" y="25101"/>
                  </a:lnTo>
                  <a:cubicBezTo>
                    <a:pt x="0" y="18444"/>
                    <a:pt x="2645" y="12059"/>
                    <a:pt x="7352" y="7352"/>
                  </a:cubicBezTo>
                  <a:cubicBezTo>
                    <a:pt x="12059" y="2645"/>
                    <a:pt x="18444" y="0"/>
                    <a:pt x="25101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A2D3F4BA-DCB4-7193-9CBE-490CE9DFEE05}"/>
                </a:ext>
              </a:extLst>
            </p:cNvPr>
            <p:cNvSpPr txBox="1"/>
            <p:nvPr/>
          </p:nvSpPr>
          <p:spPr>
            <a:xfrm>
              <a:off x="0" y="-28575"/>
              <a:ext cx="4142843" cy="2057147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E267D26C-092A-1DC0-E3F9-5BAD8C4DDA35}"/>
              </a:ext>
            </a:extLst>
          </p:cNvPr>
          <p:cNvSpPr/>
          <p:nvPr/>
        </p:nvSpPr>
        <p:spPr>
          <a:xfrm rot="3134439">
            <a:off x="778280" y="2099261"/>
            <a:ext cx="2401676" cy="1930121"/>
          </a:xfrm>
          <a:custGeom>
            <a:avLst/>
            <a:gdLst/>
            <a:ahLst/>
            <a:cxnLst/>
            <a:rect l="l" t="t" r="r" b="b"/>
            <a:pathLst>
              <a:path w="4433864" h="3563300">
                <a:moveTo>
                  <a:pt x="0" y="0"/>
                </a:moveTo>
                <a:lnTo>
                  <a:pt x="4433864" y="0"/>
                </a:lnTo>
                <a:lnTo>
                  <a:pt x="4433864" y="3563299"/>
                </a:lnTo>
                <a:lnTo>
                  <a:pt x="0" y="3563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6EFA350D-8AA4-0142-C0A5-A7309F32BC2E}"/>
              </a:ext>
            </a:extLst>
          </p:cNvPr>
          <p:cNvSpPr txBox="1"/>
          <p:nvPr/>
        </p:nvSpPr>
        <p:spPr>
          <a:xfrm>
            <a:off x="3795684" y="2766404"/>
            <a:ext cx="6667738" cy="1930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kiếm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bằng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vất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vậy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trọng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sức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đỡ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2373320A-8437-5597-9326-4213E13C8568}"/>
              </a:ext>
            </a:extLst>
          </p:cNvPr>
          <p:cNvSpPr txBox="1"/>
          <p:nvPr/>
        </p:nvSpPr>
        <p:spPr>
          <a:xfrm>
            <a:off x="2462022" y="2297310"/>
            <a:ext cx="3784603" cy="43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3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8DA88F0-4EE6-16E0-6828-A9E3F7BF0ECC}"/>
              </a:ext>
            </a:extLst>
          </p:cNvPr>
          <p:cNvSpPr txBox="1"/>
          <p:nvPr/>
        </p:nvSpPr>
        <p:spPr>
          <a:xfrm>
            <a:off x="3839578" y="5166037"/>
            <a:ext cx="6305574" cy="929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thể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điều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chỉnh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phù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A83DFE50-C9B3-FB25-E4B4-EEC209994C85}"/>
              </a:ext>
            </a:extLst>
          </p:cNvPr>
          <p:cNvSpPr txBox="1"/>
          <p:nvPr/>
        </p:nvSpPr>
        <p:spPr>
          <a:xfrm>
            <a:off x="2462022" y="4635615"/>
            <a:ext cx="3784603" cy="43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4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7DB42C8F-B91C-8352-6AD8-B329EFADEE05}"/>
              </a:ext>
            </a:extLst>
          </p:cNvPr>
          <p:cNvSpPr/>
          <p:nvPr/>
        </p:nvSpPr>
        <p:spPr>
          <a:xfrm>
            <a:off x="2917026" y="2936532"/>
            <a:ext cx="701675" cy="536575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F557DF7F-A3B2-31D5-A132-F8386C9F98E2}"/>
              </a:ext>
            </a:extLst>
          </p:cNvPr>
          <p:cNvSpPr/>
          <p:nvPr/>
        </p:nvSpPr>
        <p:spPr>
          <a:xfrm>
            <a:off x="2917026" y="5247671"/>
            <a:ext cx="701675" cy="536575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2782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1E9511F-2E02-85B5-0033-1AED76863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400" y="67711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30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F097194-9843-09D8-D31F-10A60D663ACF}"/>
              </a:ext>
            </a:extLst>
          </p:cNvPr>
          <p:cNvGrpSpPr/>
          <p:nvPr/>
        </p:nvGrpSpPr>
        <p:grpSpPr>
          <a:xfrm>
            <a:off x="2092347" y="2733693"/>
            <a:ext cx="8392316" cy="3696718"/>
            <a:chOff x="0" y="0"/>
            <a:chExt cx="4080594" cy="2073326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5CF5FBA3-D4A7-2B41-7899-348E62C8CD37}"/>
                </a:ext>
              </a:extLst>
            </p:cNvPr>
            <p:cNvSpPr/>
            <p:nvPr/>
          </p:nvSpPr>
          <p:spPr>
            <a:xfrm>
              <a:off x="0" y="0"/>
              <a:ext cx="4080594" cy="2073326"/>
            </a:xfrm>
            <a:custGeom>
              <a:avLst/>
              <a:gdLst/>
              <a:ahLst/>
              <a:cxnLst/>
              <a:rect l="l" t="t" r="r" b="b"/>
              <a:pathLst>
                <a:path w="4080594" h="2073326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2047842"/>
                  </a:lnTo>
                  <a:cubicBezTo>
                    <a:pt x="4080594" y="2054601"/>
                    <a:pt x="4077909" y="2061083"/>
                    <a:pt x="4073130" y="2065862"/>
                  </a:cubicBezTo>
                  <a:cubicBezTo>
                    <a:pt x="4068351" y="2070641"/>
                    <a:pt x="4061869" y="2073326"/>
                    <a:pt x="4055110" y="2073326"/>
                  </a:cubicBezTo>
                  <a:lnTo>
                    <a:pt x="25484" y="2073326"/>
                  </a:lnTo>
                  <a:cubicBezTo>
                    <a:pt x="18725" y="2073326"/>
                    <a:pt x="12243" y="2070641"/>
                    <a:pt x="7464" y="2065862"/>
                  </a:cubicBezTo>
                  <a:cubicBezTo>
                    <a:pt x="2685" y="2061083"/>
                    <a:pt x="0" y="2054601"/>
                    <a:pt x="0" y="2047842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solidFill>
              <a:srgbClr val="825445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72C568E4-B7C1-0C20-AD4C-40AC6C19B134}"/>
                </a:ext>
              </a:extLst>
            </p:cNvPr>
            <p:cNvSpPr txBox="1"/>
            <p:nvPr/>
          </p:nvSpPr>
          <p:spPr>
            <a:xfrm>
              <a:off x="0" y="-28575"/>
              <a:ext cx="4080594" cy="2101901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sz="3250" b="1" spc="163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318032B0-12E7-535D-8B47-B9A882F073FF}"/>
              </a:ext>
            </a:extLst>
          </p:cNvPr>
          <p:cNvGrpSpPr/>
          <p:nvPr/>
        </p:nvGrpSpPr>
        <p:grpSpPr>
          <a:xfrm>
            <a:off x="2092347" y="1831133"/>
            <a:ext cx="8392316" cy="719847"/>
            <a:chOff x="0" y="0"/>
            <a:chExt cx="4080594" cy="464959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56AC8A7-73A6-98DE-9A64-A9BDBF64A67F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solidFill>
              <a:srgbClr val="825445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FAF25EC5-5BE7-FE95-4ECA-93268001665B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sz="3250" b="1" spc="163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8" name="Group 11">
            <a:extLst>
              <a:ext uri="{FF2B5EF4-FFF2-40B4-BE49-F238E27FC236}">
                <a16:creationId xmlns:a16="http://schemas.microsoft.com/office/drawing/2014/main" id="{14909B49-77EC-3386-581C-6D2233A08426}"/>
              </a:ext>
            </a:extLst>
          </p:cNvPr>
          <p:cNvGrpSpPr/>
          <p:nvPr/>
        </p:nvGrpSpPr>
        <p:grpSpPr>
          <a:xfrm>
            <a:off x="2285115" y="2758684"/>
            <a:ext cx="7932895" cy="3456782"/>
            <a:chOff x="0" y="-28575"/>
            <a:chExt cx="3857210" cy="1680790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359A65BB-F769-30DA-4E5E-31AEC92A6D6A}"/>
                </a:ext>
              </a:extLst>
            </p:cNvPr>
            <p:cNvSpPr/>
            <p:nvPr/>
          </p:nvSpPr>
          <p:spPr>
            <a:xfrm>
              <a:off x="0" y="76606"/>
              <a:ext cx="3857210" cy="1575609"/>
            </a:xfrm>
            <a:custGeom>
              <a:avLst/>
              <a:gdLst/>
              <a:ahLst/>
              <a:cxnLst/>
              <a:rect l="l" t="t" r="r" b="b"/>
              <a:pathLst>
                <a:path w="3857210" h="1652215">
                  <a:moveTo>
                    <a:pt x="26960" y="0"/>
                  </a:moveTo>
                  <a:lnTo>
                    <a:pt x="3830250" y="0"/>
                  </a:lnTo>
                  <a:cubicBezTo>
                    <a:pt x="3845140" y="0"/>
                    <a:pt x="3857210" y="12070"/>
                    <a:pt x="3857210" y="26960"/>
                  </a:cubicBezTo>
                  <a:lnTo>
                    <a:pt x="3857210" y="1625255"/>
                  </a:lnTo>
                  <a:cubicBezTo>
                    <a:pt x="3857210" y="1640145"/>
                    <a:pt x="3845140" y="1652215"/>
                    <a:pt x="3830250" y="1652215"/>
                  </a:cubicBezTo>
                  <a:lnTo>
                    <a:pt x="26960" y="1652215"/>
                  </a:lnTo>
                  <a:cubicBezTo>
                    <a:pt x="12070" y="1652215"/>
                    <a:pt x="0" y="1640145"/>
                    <a:pt x="0" y="1625255"/>
                  </a:cubicBezTo>
                  <a:lnTo>
                    <a:pt x="0" y="26960"/>
                  </a:lnTo>
                  <a:cubicBezTo>
                    <a:pt x="0" y="12070"/>
                    <a:pt x="12070" y="0"/>
                    <a:pt x="26960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AEA36F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B1F26B37-BD4E-87E0-FFD6-9D114E41E7F9}"/>
                </a:ext>
              </a:extLst>
            </p:cNvPr>
            <p:cNvSpPr txBox="1"/>
            <p:nvPr/>
          </p:nvSpPr>
          <p:spPr>
            <a:xfrm>
              <a:off x="0" y="-28575"/>
              <a:ext cx="3857210" cy="1680790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3250" b="1" spc="163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14688AD4-BBE3-8D3C-DBD1-0DE3ED0E4F32}"/>
              </a:ext>
            </a:extLst>
          </p:cNvPr>
          <p:cNvSpPr/>
          <p:nvPr/>
        </p:nvSpPr>
        <p:spPr>
          <a:xfrm>
            <a:off x="9795770" y="3964855"/>
            <a:ext cx="1281293" cy="2731168"/>
          </a:xfrm>
          <a:custGeom>
            <a:avLst/>
            <a:gdLst/>
            <a:ahLst/>
            <a:cxnLst/>
            <a:rect l="l" t="t" r="r" b="b"/>
            <a:pathLst>
              <a:path w="2128948" h="4564463">
                <a:moveTo>
                  <a:pt x="0" y="0"/>
                </a:moveTo>
                <a:lnTo>
                  <a:pt x="2128948" y="0"/>
                </a:lnTo>
                <a:lnTo>
                  <a:pt x="2128948" y="4564463"/>
                </a:lnTo>
                <a:lnTo>
                  <a:pt x="0" y="45644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8D86BDE6-A461-9AE2-2B58-4BDBD8829E4F}"/>
              </a:ext>
            </a:extLst>
          </p:cNvPr>
          <p:cNvSpPr/>
          <p:nvPr/>
        </p:nvSpPr>
        <p:spPr>
          <a:xfrm rot="5400000">
            <a:off x="6019098" y="-443268"/>
            <a:ext cx="657486" cy="6208067"/>
          </a:xfrm>
          <a:custGeom>
            <a:avLst/>
            <a:gdLst/>
            <a:ahLst/>
            <a:cxnLst/>
            <a:rect l="l" t="t" r="r" b="b"/>
            <a:pathLst>
              <a:path w="1079108" h="11510488">
                <a:moveTo>
                  <a:pt x="0" y="0"/>
                </a:moveTo>
                <a:lnTo>
                  <a:pt x="1079108" y="0"/>
                </a:lnTo>
                <a:lnTo>
                  <a:pt x="1079108" y="11510488"/>
                </a:lnTo>
                <a:lnTo>
                  <a:pt x="0" y="115104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1B5310E9-83A6-882F-49F3-0D50E1D35543}"/>
              </a:ext>
            </a:extLst>
          </p:cNvPr>
          <p:cNvSpPr/>
          <p:nvPr/>
        </p:nvSpPr>
        <p:spPr>
          <a:xfrm rot="9601665" flipH="1">
            <a:off x="1637876" y="1799840"/>
            <a:ext cx="1146287" cy="2568712"/>
          </a:xfrm>
          <a:custGeom>
            <a:avLst/>
            <a:gdLst/>
            <a:ahLst/>
            <a:cxnLst/>
            <a:rect l="l" t="t" r="r" b="b"/>
            <a:pathLst>
              <a:path w="2116223" h="4742236">
                <a:moveTo>
                  <a:pt x="2116223" y="0"/>
                </a:moveTo>
                <a:lnTo>
                  <a:pt x="0" y="0"/>
                </a:lnTo>
                <a:lnTo>
                  <a:pt x="0" y="4742236"/>
                </a:lnTo>
                <a:lnTo>
                  <a:pt x="2116223" y="4742236"/>
                </a:lnTo>
                <a:lnTo>
                  <a:pt x="211622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97A002-78A0-40D9-FAED-07258C8D4A66}"/>
              </a:ext>
            </a:extLst>
          </p:cNvPr>
          <p:cNvSpPr txBox="1"/>
          <p:nvPr/>
        </p:nvSpPr>
        <p:spPr>
          <a:xfrm>
            <a:off x="3369847" y="3770488"/>
            <a:ext cx="5837313" cy="1072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Sưu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tầm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công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cụ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ứng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dụng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lí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chia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sẻ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vi-VN" sz="25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500" dirty="0"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58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png" descr="Description: Money Lover: Quản Lý Chi Tiêu - Ứng dụng trên Google Play">
            <a:extLst>
              <a:ext uri="{FF2B5EF4-FFF2-40B4-BE49-F238E27FC236}">
                <a16:creationId xmlns:a16="http://schemas.microsoft.com/office/drawing/2014/main" id="{79BEC5C2-00DB-AC1F-25D1-C8B9D12DF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29" y="2389785"/>
            <a:ext cx="2078429" cy="20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5.png" descr="Description: Sổ Thu Chi MISA: Quản Lý Chi T - Ứng dụng trên Google Play">
            <a:extLst>
              <a:ext uri="{FF2B5EF4-FFF2-40B4-BE49-F238E27FC236}">
                <a16:creationId xmlns:a16="http://schemas.microsoft.com/office/drawing/2014/main" id="{0CD6D6ED-AEEB-F30A-978C-C669C46F7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379" y="2441378"/>
            <a:ext cx="2078429" cy="20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9.png" descr="Description: Spendee Budget &amp; Money Tracker - Ứng dụng trên Google Play">
            <a:extLst>
              <a:ext uri="{FF2B5EF4-FFF2-40B4-BE49-F238E27FC236}">
                <a16:creationId xmlns:a16="http://schemas.microsoft.com/office/drawing/2014/main" id="{C76DC1A1-795F-FF5C-5062-65D087842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279" y="2165198"/>
            <a:ext cx="2630790" cy="263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2.jpg" descr="Description: Fast Budget - Expense Manager by AppFer S.R.L.">
            <a:extLst>
              <a:ext uri="{FF2B5EF4-FFF2-40B4-BE49-F238E27FC236}">
                <a16:creationId xmlns:a16="http://schemas.microsoft.com/office/drawing/2014/main" id="{1306E454-2EBC-AB88-8E59-37FD1FD00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429" y="2441378"/>
            <a:ext cx="2078429" cy="20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4B0CC04D-FC17-3524-873C-284079DCD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346" y="1974514"/>
            <a:ext cx="120867" cy="141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9530" tIns="24765" rIns="49530" bIns="24765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495330" fontAlgn="base">
              <a:spcBef>
                <a:spcPct val="0"/>
              </a:spcBef>
              <a:spcAft>
                <a:spcPct val="0"/>
              </a:spcAft>
            </a:pPr>
            <a:r>
              <a:rPr lang="en-US" sz="596">
                <a:latin typeface="UTM Avo" panose="02040603050506020204" pitchFamily="18"/>
                <a:ea typeface="Calibri" charset="0"/>
                <a:cs typeface="Arial" pitchFamily="34" charset="0"/>
              </a:rPr>
              <a:t> </a:t>
            </a:r>
            <a:endParaRPr lang="en-US" sz="975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C3275-9E8C-004D-06E7-16D050799393}"/>
              </a:ext>
            </a:extLst>
          </p:cNvPr>
          <p:cNvSpPr/>
          <p:nvPr/>
        </p:nvSpPr>
        <p:spPr>
          <a:xfrm>
            <a:off x="1417344" y="4783876"/>
            <a:ext cx="1856598" cy="4258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Money lover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42989-9F99-96A9-6E8A-4A5B07CB32EA}"/>
              </a:ext>
            </a:extLst>
          </p:cNvPr>
          <p:cNvSpPr/>
          <p:nvPr/>
        </p:nvSpPr>
        <p:spPr>
          <a:xfrm>
            <a:off x="4148328" y="4795988"/>
            <a:ext cx="1415772" cy="4258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Spendee</a:t>
            </a:r>
            <a:endParaRPr lang="en-US" sz="2167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097311-AAAD-3B34-5A1F-CFFF916A8CD3}"/>
              </a:ext>
            </a:extLst>
          </p:cNvPr>
          <p:cNvSpPr/>
          <p:nvPr/>
        </p:nvSpPr>
        <p:spPr>
          <a:xfrm>
            <a:off x="6476238" y="4706284"/>
            <a:ext cx="1644809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Sổ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Thu Chi </a:t>
            </a:r>
            <a:endParaRPr lang="vi-VN" sz="2167" dirty="0">
              <a:latin typeface="UTM Avo" panose="02040603050506020204" pitchFamily="18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MISA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500FEE-9E35-0976-F1DD-42D374E411B3}"/>
              </a:ext>
            </a:extLst>
          </p:cNvPr>
          <p:cNvSpPr/>
          <p:nvPr/>
        </p:nvSpPr>
        <p:spPr>
          <a:xfrm>
            <a:off x="8431216" y="4701672"/>
            <a:ext cx="2533376" cy="1522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Fast Budget – Expense Manager</a:t>
            </a:r>
          </a:p>
        </p:txBody>
      </p:sp>
    </p:spTree>
    <p:extLst>
      <p:ext uri="{BB962C8B-B14F-4D97-AF65-F5344CB8AC3E}">
        <p14:creationId xmlns:p14="http://schemas.microsoft.com/office/powerpoint/2010/main" val="221542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939B401-1D0F-9724-5BE7-6DC66E7F4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400" y="67711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39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0EC520-424E-0249-52FD-9C01A5F5D616}"/>
              </a:ext>
            </a:extLst>
          </p:cNvPr>
          <p:cNvSpPr/>
          <p:nvPr/>
        </p:nvSpPr>
        <p:spPr>
          <a:xfrm>
            <a:off x="2847783" y="2329136"/>
            <a:ext cx="484535" cy="479690"/>
          </a:xfrm>
          <a:custGeom>
            <a:avLst/>
            <a:gdLst/>
            <a:ahLst/>
            <a:cxnLst/>
            <a:rect l="l" t="t" r="r" b="b"/>
            <a:pathLst>
              <a:path w="894527" h="885582">
                <a:moveTo>
                  <a:pt x="0" y="0"/>
                </a:moveTo>
                <a:lnTo>
                  <a:pt x="894528" y="0"/>
                </a:lnTo>
                <a:lnTo>
                  <a:pt x="894528" y="885582"/>
                </a:lnTo>
                <a:lnTo>
                  <a:pt x="0" y="885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C400C8F7-C6FC-C63D-1B3A-7391C7E79A28}"/>
              </a:ext>
            </a:extLst>
          </p:cNvPr>
          <p:cNvSpPr/>
          <p:nvPr/>
        </p:nvSpPr>
        <p:spPr>
          <a:xfrm>
            <a:off x="2883330" y="3187014"/>
            <a:ext cx="484535" cy="479690"/>
          </a:xfrm>
          <a:custGeom>
            <a:avLst/>
            <a:gdLst/>
            <a:ahLst/>
            <a:cxnLst/>
            <a:rect l="l" t="t" r="r" b="b"/>
            <a:pathLst>
              <a:path w="894527" h="885582">
                <a:moveTo>
                  <a:pt x="0" y="0"/>
                </a:moveTo>
                <a:lnTo>
                  <a:pt x="894528" y="0"/>
                </a:lnTo>
                <a:lnTo>
                  <a:pt x="894528" y="885582"/>
                </a:lnTo>
                <a:lnTo>
                  <a:pt x="0" y="885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8940A565-5FD9-AB06-9209-3FABD9BB04A7}"/>
              </a:ext>
            </a:extLst>
          </p:cNvPr>
          <p:cNvSpPr/>
          <p:nvPr/>
        </p:nvSpPr>
        <p:spPr>
          <a:xfrm>
            <a:off x="2883330" y="4048425"/>
            <a:ext cx="484535" cy="479690"/>
          </a:xfrm>
          <a:custGeom>
            <a:avLst/>
            <a:gdLst/>
            <a:ahLst/>
            <a:cxnLst/>
            <a:rect l="l" t="t" r="r" b="b"/>
            <a:pathLst>
              <a:path w="894527" h="885582">
                <a:moveTo>
                  <a:pt x="0" y="0"/>
                </a:moveTo>
                <a:lnTo>
                  <a:pt x="894528" y="0"/>
                </a:lnTo>
                <a:lnTo>
                  <a:pt x="894528" y="885582"/>
                </a:lnTo>
                <a:lnTo>
                  <a:pt x="0" y="885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EA8C7401-261F-B76D-E915-C2AC5E621720}"/>
              </a:ext>
            </a:extLst>
          </p:cNvPr>
          <p:cNvSpPr txBox="1"/>
          <p:nvPr/>
        </p:nvSpPr>
        <p:spPr>
          <a:xfrm>
            <a:off x="3715330" y="2259941"/>
            <a:ext cx="3626941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Ôn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kiến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thức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học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C1D61452-375D-DD14-31C0-3D2D78AEEA14}"/>
              </a:ext>
            </a:extLst>
          </p:cNvPr>
          <p:cNvSpPr txBox="1"/>
          <p:nvPr/>
        </p:nvSpPr>
        <p:spPr>
          <a:xfrm>
            <a:off x="3715330" y="3097860"/>
            <a:ext cx="6351092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Hoàn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thành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tập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-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Vận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dụng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77578B27-08CD-4424-1ED5-826B3C262961}"/>
              </a:ext>
            </a:extLst>
          </p:cNvPr>
          <p:cNvSpPr txBox="1"/>
          <p:nvPr/>
        </p:nvSpPr>
        <p:spPr>
          <a:xfrm>
            <a:off x="3715330" y="3935779"/>
            <a:ext cx="6634669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tìm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hiểu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trước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nội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dung 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tiếp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học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0" name="Picture 2" descr="https://o.remove.bg/downloads/1d32b89b-942e-4554-95cd-46dbb584d7c9/image-removebg-preview.png">
            <a:extLst>
              <a:ext uri="{FF2B5EF4-FFF2-40B4-BE49-F238E27FC236}">
                <a16:creationId xmlns:a16="http://schemas.microsoft.com/office/drawing/2014/main" id="{0BB282A4-B2BC-5A16-A317-FF38FDD1E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99552" y="2414550"/>
            <a:ext cx="554830" cy="32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o.remove.bg/downloads/f08844ad-713c-4e19-a669-26828fa72701/image-removebg-preview.png">
            <a:extLst>
              <a:ext uri="{FF2B5EF4-FFF2-40B4-BE49-F238E27FC236}">
                <a16:creationId xmlns:a16="http://schemas.microsoft.com/office/drawing/2014/main" id="{AB280DD1-57F1-E3AC-806F-A84B0ABB4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330" y="4119120"/>
            <a:ext cx="507450" cy="3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s://o.remove.bg/downloads/cce958ec-298f-46a4-86e4-7c12d652316e/image-removebg-preview.png">
            <a:extLst>
              <a:ext uri="{FF2B5EF4-FFF2-40B4-BE49-F238E27FC236}">
                <a16:creationId xmlns:a16="http://schemas.microsoft.com/office/drawing/2014/main" id="{4F649EED-DC32-6F6C-2953-FECD0F980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552" y="3187015"/>
            <a:ext cx="659655" cy="43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1BB00E-97C9-9ED4-5869-57EEF9E3CF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318" y="4503511"/>
            <a:ext cx="2378547" cy="23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794E4AA-A2F7-7D64-1FEA-757A9BF3464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F8FABD-0006-B1BF-6AEC-43A3B74E6D63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960B0B-C8FF-9290-ED38-DF87FC246495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B9309-6CB1-851D-F827-DD274A201275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F3C046E9-FB47-BBD9-B716-B6BE9647A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9C368-F42B-AE8D-D5F8-4F9452DBDE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1184</Words>
  <Application>Microsoft Office PowerPoint</Application>
  <PresentationFormat>Widescreen</PresentationFormat>
  <Paragraphs>112</Paragraphs>
  <Slides>34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UTM Avo</vt:lpstr>
      <vt:lpstr>Calibri</vt:lpstr>
      <vt:lpstr>Arial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Huy Nguyễn</cp:lastModifiedBy>
  <cp:revision>10</cp:revision>
  <dcterms:created xsi:type="dcterms:W3CDTF">2023-10-19T01:39:18Z</dcterms:created>
  <dcterms:modified xsi:type="dcterms:W3CDTF">2024-01-12T03:45:00Z</dcterms:modified>
</cp:coreProperties>
</file>