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notesSlides/notesSlide18.xml" ContentType="application/vnd.openxmlformats-officedocument.presentationml.notesSlide+xml"/>
  <Override PartName="/ppt/tags/tag22.xml" ContentType="application/vnd.openxmlformats-officedocument.presentationml.tags+xml"/>
  <Override PartName="/ppt/notesSlides/notesSlide19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tags/tag2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430" r:id="rId6"/>
    <p:sldId id="445" r:id="rId7"/>
    <p:sldId id="446" r:id="rId8"/>
    <p:sldId id="447" r:id="rId9"/>
    <p:sldId id="448" r:id="rId10"/>
    <p:sldId id="449" r:id="rId11"/>
    <p:sldId id="450" r:id="rId12"/>
    <p:sldId id="261" r:id="rId13"/>
    <p:sldId id="262" r:id="rId14"/>
    <p:sldId id="451" r:id="rId15"/>
    <p:sldId id="452" r:id="rId16"/>
    <p:sldId id="271" r:id="rId17"/>
    <p:sldId id="274" r:id="rId18"/>
    <p:sldId id="275" r:id="rId19"/>
    <p:sldId id="276" r:id="rId20"/>
    <p:sldId id="269" r:id="rId21"/>
    <p:sldId id="267" r:id="rId22"/>
    <p:sldId id="270" r:id="rId23"/>
  </p:sldIdLst>
  <p:sldSz cx="12192000" cy="6858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UTM Avo" panose="02040603050506020204" pitchFamily="18" charset="0"/>
      <p:regular r:id="rId29"/>
      <p:bold r:id="rId30"/>
      <p:italic r:id="rId31"/>
      <p:boldItalic r:id="rId32"/>
    </p:embeddedFont>
  </p:embeddedFontLst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7E15"/>
    <a:srgbClr val="FFFAF7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79" autoAdjust="0"/>
    <p:restoredTop sz="94660"/>
  </p:normalViewPr>
  <p:slideViewPr>
    <p:cSldViewPr snapToGrid="0">
      <p:cViewPr>
        <p:scale>
          <a:sx n="75" d="100"/>
          <a:sy n="75" d="100"/>
        </p:scale>
        <p:origin x="804" y="1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7105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3802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10304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16879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63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73797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76647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86362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58799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17833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338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48790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19303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71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7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7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7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21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1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934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5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2122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26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08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9Slide.vn - 2019">
            <a:extLst>
              <a:ext uri="{FF2B5EF4-FFF2-40B4-BE49-F238E27FC236}">
                <a16:creationId xmlns:a16="http://schemas.microsoft.com/office/drawing/2014/main" id="{EFD779D4-2F3F-8ECB-F991-05BD95A4C77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17725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17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17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18/" TargetMode="Externa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0" TargetMode="Externa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0" TargetMode="Externa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23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jpg"/><Relationship Id="rId7" Type="http://schemas.openxmlformats.org/officeDocument/2006/relationships/hyperlink" Target="https://www.facebook.com/hoc10fb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6" Type="http://schemas.openxmlformats.org/officeDocument/2006/relationships/image" Target="../media/image26.png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8853714" y="195308"/>
            <a:ext cx="322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8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64A93626-D413-2664-E640-2B552ADC0F6B}"/>
              </a:ext>
            </a:extLst>
          </p:cNvPr>
          <p:cNvSpPr txBox="1">
            <a:spLocks/>
          </p:cNvSpPr>
          <p:nvPr/>
        </p:nvSpPr>
        <p:spPr>
          <a:xfrm>
            <a:off x="0" y="830209"/>
            <a:ext cx="1219200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000" b="1">
                <a:solidFill>
                  <a:srgbClr val="002060"/>
                </a:solidFill>
                <a:latin typeface="UTM Avo" panose="02040603050506020204" pitchFamily="18" charset="0"/>
              </a:rPr>
              <a:t>Chủ đề 1. Vẽ kĩ thuật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FBCDFB38-C178-1AFE-9704-85927849F990}"/>
              </a:ext>
            </a:extLst>
          </p:cNvPr>
          <p:cNvSpPr txBox="1">
            <a:spLocks/>
          </p:cNvSpPr>
          <p:nvPr/>
        </p:nvSpPr>
        <p:spPr>
          <a:xfrm>
            <a:off x="116115" y="3701720"/>
            <a:ext cx="11959770" cy="13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377">
              <a:lnSpc>
                <a:spcPct val="150000"/>
              </a:lnSpc>
              <a:defRPr/>
            </a:pPr>
            <a:r>
              <a:rPr lang="vi-VN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3. Bản vẽ chi tiết (Tiết 1)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48DB58FB-2C1E-04B4-2B50-99D1492B8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Right 6">
            <a:extLst>
              <a:ext uri="{FF2B5EF4-FFF2-40B4-BE49-F238E27FC236}">
                <a16:creationId xmlns:a16="http://schemas.microsoft.com/office/drawing/2014/main" id="{D33BB14B-12E9-7FE1-01CB-AE99CDC96D11}"/>
              </a:ext>
            </a:extLst>
          </p:cNvPr>
          <p:cNvSpPr/>
          <p:nvPr/>
        </p:nvSpPr>
        <p:spPr>
          <a:xfrm>
            <a:off x="7120703" y="3879110"/>
            <a:ext cx="589663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E43F41-A2A5-0643-DB52-E513DE522F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030" y="2057658"/>
            <a:ext cx="6007100" cy="47156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6876AA-2E2B-8BCB-3FD4-2D7DF66AD6BB}"/>
              </a:ext>
            </a:extLst>
          </p:cNvPr>
          <p:cNvSpPr txBox="1"/>
          <p:nvPr/>
        </p:nvSpPr>
        <p:spPr>
          <a:xfrm>
            <a:off x="1696337" y="1509559"/>
            <a:ext cx="10317863" cy="548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Em đọc được những thông tin gì ở bản vẽ Hình 3.1</a:t>
            </a: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49C63535-80AB-0BE1-AE84-A0DBCDB1FC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77800" y="1563977"/>
            <a:ext cx="1403350" cy="12980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01473A-BD1B-63AB-8BB0-B95D25D6F04F}"/>
              </a:ext>
            </a:extLst>
          </p:cNvPr>
          <p:cNvSpPr txBox="1"/>
          <p:nvPr/>
        </p:nvSpPr>
        <p:spPr>
          <a:xfrm>
            <a:off x="7861301" y="2484429"/>
            <a:ext cx="4152899" cy="3221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indent="-1778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Các hình chiếu vuông góc</a:t>
            </a:r>
          </a:p>
          <a:p>
            <a:pPr marL="177800" indent="-1778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Kích thước</a:t>
            </a:r>
          </a:p>
          <a:p>
            <a:pPr marL="177800" indent="-1778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Yêu cầu kĩ thuật</a:t>
            </a:r>
          </a:p>
          <a:p>
            <a:pPr marL="177800" indent="-1778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Nội dung khung tên (người vẽ, tỉ lệ, tên gọi chi tiết,</a:t>
            </a:r>
            <a:br>
              <a:rPr lang="en-US" sz="2200">
                <a:latin typeface="UTM Avo" panose="02040603050506020204" pitchFamily="18"/>
                <a:cs typeface="+mn-ea"/>
                <a:sym typeface="+mn-lt"/>
              </a:rPr>
            </a:b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vật liệu,...)</a:t>
            </a:r>
            <a:endParaRPr lang="vi-VN" sz="2200">
              <a:latin typeface="UTM Avo" panose="02040603050506020204" pitchFamily="18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5"/>
            <a:extLst>
              <a:ext uri="{FF2B5EF4-FFF2-40B4-BE49-F238E27FC236}">
                <a16:creationId xmlns:a16="http://schemas.microsoft.com/office/drawing/2014/main" id="{D90DBA2A-E05D-4B01-F330-15004162D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I. NỘI DUNG BẢN VẼ CHI TIẾT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1765068" y="1708697"/>
            <a:ext cx="9251275" cy="548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Nội dung của một bản vẽ chi tiết gồm có những gì?</a:t>
            </a:r>
            <a:endParaRPr lang="vi-VN" sz="230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753EB72E-FB98-7D89-926A-D0CFA4D243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61718" y="1599155"/>
            <a:ext cx="1403350" cy="1298099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6A05EEB5-8441-2E48-4EB7-A7784C2A85E3}"/>
              </a:ext>
            </a:extLst>
          </p:cNvPr>
          <p:cNvSpPr/>
          <p:nvPr/>
        </p:nvSpPr>
        <p:spPr>
          <a:xfrm>
            <a:off x="1202503" y="3873879"/>
            <a:ext cx="589663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09CD11-5338-9B3A-163C-349FEA7D20A7}"/>
              </a:ext>
            </a:extLst>
          </p:cNvPr>
          <p:cNvSpPr txBox="1"/>
          <p:nvPr/>
        </p:nvSpPr>
        <p:spPr>
          <a:xfrm>
            <a:off x="1955801" y="3228245"/>
            <a:ext cx="3060700" cy="22056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indent="-1778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Hình biểu diễn</a:t>
            </a:r>
          </a:p>
          <a:p>
            <a:pPr marL="177800" indent="-1778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Kích thước</a:t>
            </a:r>
          </a:p>
          <a:p>
            <a:pPr marL="177800" indent="-1778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Yêu cầu kĩ thuật</a:t>
            </a:r>
          </a:p>
          <a:p>
            <a:pPr marL="177800" indent="-1778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Khung tên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E847C6-2F27-FD66-95D6-BBA6ADE0AD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0705" y="2406935"/>
            <a:ext cx="5687292" cy="38482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CE35E7D-D057-0607-0851-BC1C641BA5BE}"/>
              </a:ext>
            </a:extLst>
          </p:cNvPr>
          <p:cNvSpPr txBox="1"/>
          <p:nvPr/>
        </p:nvSpPr>
        <p:spPr>
          <a:xfrm>
            <a:off x="7375525" y="6405362"/>
            <a:ext cx="4003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Hình 3.3. Bản vẽ chi tiết tấm đệm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5108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uiExpand="1" build="p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I. NỘI DUNG BẢN VẼ CHI TIẾT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1765068" y="1708697"/>
            <a:ext cx="9251275" cy="1079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Người công nhân căn cứ vào đâu để có thể chế tạo chi tiết máy đúng như yêu cầu</a:t>
            </a: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của người thiết kế?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753EB72E-FB98-7D89-926A-D0CFA4D243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61718" y="1599155"/>
            <a:ext cx="1403350" cy="1298099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6A05EEB5-8441-2E48-4EB7-A7784C2A85E3}"/>
              </a:ext>
            </a:extLst>
          </p:cNvPr>
          <p:cNvSpPr/>
          <p:nvPr/>
        </p:nvSpPr>
        <p:spPr>
          <a:xfrm>
            <a:off x="1175405" y="4070291"/>
            <a:ext cx="589663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09CD11-5338-9B3A-163C-349FEA7D20A7}"/>
              </a:ext>
            </a:extLst>
          </p:cNvPr>
          <p:cNvSpPr txBox="1"/>
          <p:nvPr/>
        </p:nvSpPr>
        <p:spPr>
          <a:xfrm>
            <a:off x="1993901" y="3672745"/>
            <a:ext cx="9251274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Người công nhân cần căn cứ vào bản vẽ chi tiết để gia công, chế tạo chi tiết máy đúng như yêu cầu của người thiết kế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3032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E7FE52A-3F5B-2393-0F50-CC2280A1CD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6048" y="4426141"/>
            <a:ext cx="2763405" cy="226628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I. NỘI DUNG BẢN VẼ CHI TIẾT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876300" y="1645197"/>
            <a:ext cx="10731500" cy="1609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Bản vẽ chi tiết là bản vẽ kĩ thuật trình bày các thông</a:t>
            </a: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tin về hình dạng, kích thước, vật liệu và yêu cầu kĩ</a:t>
            </a: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thuật để phục vụ cho chế tạo và kiểm tra chi tiết.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40D165-F6EC-B18A-C1D2-B1A63FA469A5}"/>
              </a:ext>
            </a:extLst>
          </p:cNvPr>
          <p:cNvSpPr txBox="1"/>
          <p:nvPr/>
        </p:nvSpPr>
        <p:spPr>
          <a:xfrm>
            <a:off x="876300" y="3279710"/>
            <a:ext cx="5537200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i="1"/>
              <a:t>Ví dụ: </a:t>
            </a:r>
            <a:r>
              <a:rPr lang="vi-VN" sz="2400"/>
              <a:t>Tấm đệm (Hình 3.2) có bản vẽ chi tiết như</a:t>
            </a:r>
            <a:r>
              <a:rPr lang="en-US" sz="2400"/>
              <a:t> </a:t>
            </a:r>
            <a:r>
              <a:rPr lang="vi-VN" sz="2400"/>
              <a:t>Hình 3.3.</a:t>
            </a:r>
            <a:endParaRPr lang="en-US" sz="24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B7323B-0D66-1805-2A82-8942A990FB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8699" y="3253291"/>
            <a:ext cx="4559597" cy="30852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8F96FF8-70BB-CC63-A6DE-3FFE2BEF4C4E}"/>
              </a:ext>
            </a:extLst>
          </p:cNvPr>
          <p:cNvSpPr txBox="1"/>
          <p:nvPr/>
        </p:nvSpPr>
        <p:spPr>
          <a:xfrm>
            <a:off x="7235825" y="6488668"/>
            <a:ext cx="4003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Hình 3.3. Bản vẽ chi tiết tấm đệm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8548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I. NỘI DUNG BẢN VẼ CHI TIẾT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520700" y="1645197"/>
            <a:ext cx="4787901" cy="2723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Nội dung của bản vẽ chi tiết bao gồm:</a:t>
            </a:r>
          </a:p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300" i="1">
                <a:latin typeface="UTM Avo" panose="02040603050506020204" pitchFamily="18"/>
                <a:cs typeface="+mn-ea"/>
                <a:sym typeface="+mn-lt"/>
              </a:rPr>
              <a:t>a) Hình biểu diễn:</a:t>
            </a: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 gồm các hình biểu diễn để thể hiện đầy đủ hình dạng của chi tiết.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B7323B-0D66-1805-2A82-8942A990FB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8601" y="1852565"/>
            <a:ext cx="6629696" cy="44859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8F96FF8-70BB-CC63-A6DE-3FFE2BEF4C4E}"/>
              </a:ext>
            </a:extLst>
          </p:cNvPr>
          <p:cNvSpPr txBox="1"/>
          <p:nvPr/>
        </p:nvSpPr>
        <p:spPr>
          <a:xfrm>
            <a:off x="7083425" y="6361230"/>
            <a:ext cx="4003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Hình 3.3. Bản vẽ chi tiết tấm đệm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85859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I. NỘI DUNG BẢN VẼ CHI TIẾT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520700" y="1645197"/>
            <a:ext cx="4787901" cy="3784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Nội dung của bản vẽ chi tiết bao gồm:</a:t>
            </a:r>
          </a:p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300" i="1">
                <a:latin typeface="UTM Avo" panose="02040603050506020204" pitchFamily="18"/>
                <a:cs typeface="+mn-ea"/>
                <a:sym typeface="+mn-lt"/>
              </a:rPr>
              <a:t>b) Kích thước:</a:t>
            </a: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 gồm kích thước chung (kích thước dài, rộng, cao), kích thước bộ</a:t>
            </a: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phận của chi tiết. Kích thước dùng để chế tạo và kiểm tra chi tiết.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B7323B-0D66-1805-2A82-8942A990FB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8601" y="1852565"/>
            <a:ext cx="6629696" cy="44859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8F96FF8-70BB-CC63-A6DE-3FFE2BEF4C4E}"/>
              </a:ext>
            </a:extLst>
          </p:cNvPr>
          <p:cNvSpPr txBox="1"/>
          <p:nvPr/>
        </p:nvSpPr>
        <p:spPr>
          <a:xfrm>
            <a:off x="7083425" y="6361230"/>
            <a:ext cx="4003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Hình 3.3. Bản vẽ chi tiết tấm đệm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4899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I. NỘI DUNG BẢN VẼ CHI TIẾT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520700" y="1645197"/>
            <a:ext cx="4787901" cy="2723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Nội dung của bản vẽ chi tiết bao gồm:</a:t>
            </a:r>
            <a:endParaRPr lang="en-US" sz="2300">
              <a:latin typeface="UTM Avo" panose="02040603050506020204" pitchFamily="18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300" i="1">
                <a:latin typeface="UTM Avo" panose="02040603050506020204" pitchFamily="18"/>
                <a:cs typeface="+mn-ea"/>
                <a:sym typeface="+mn-lt"/>
              </a:rPr>
              <a:t>c) Yêu cầu kĩ thuật:</a:t>
            </a: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 gồm các chỉ dẫn về gia công, các chỉ dẫn về xử lí bề mặt.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B7323B-0D66-1805-2A82-8942A990FB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8601" y="1852565"/>
            <a:ext cx="6629696" cy="44859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8F96FF8-70BB-CC63-A6DE-3FFE2BEF4C4E}"/>
              </a:ext>
            </a:extLst>
          </p:cNvPr>
          <p:cNvSpPr txBox="1"/>
          <p:nvPr/>
        </p:nvSpPr>
        <p:spPr>
          <a:xfrm>
            <a:off x="7083425" y="6361230"/>
            <a:ext cx="4003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Hình 3.3. Bản vẽ chi tiết tấm đệm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14777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38" end="1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38" end="1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I. NỘI DUNG BẢN VẼ CHI TIẾT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520700" y="1645197"/>
            <a:ext cx="4787901" cy="3253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Nội dung của bản vẽ chi tiết bao gồm:</a:t>
            </a:r>
            <a:endParaRPr lang="en-US" sz="2300">
              <a:latin typeface="UTM Avo" panose="02040603050506020204" pitchFamily="18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300" i="1">
                <a:latin typeface="UTM Avo" panose="02040603050506020204" pitchFamily="18"/>
                <a:cs typeface="+mn-ea"/>
                <a:sym typeface="+mn-lt"/>
              </a:rPr>
              <a:t>d) Khung tên: </a:t>
            </a: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gồm các thông tin về tên gọi, vật liệu chế tạo, tỉ lệ, người vẽ, người</a:t>
            </a: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kiểm tra và cơ sở thiết kế hoặc chế tạo.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B7323B-0D66-1805-2A82-8942A990FB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8601" y="1852565"/>
            <a:ext cx="6629696" cy="44859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8F96FF8-70BB-CC63-A6DE-3FFE2BEF4C4E}"/>
              </a:ext>
            </a:extLst>
          </p:cNvPr>
          <p:cNvSpPr txBox="1"/>
          <p:nvPr/>
        </p:nvSpPr>
        <p:spPr>
          <a:xfrm>
            <a:off x="7083425" y="6361230"/>
            <a:ext cx="4003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Hình 3.3. Bản vẽ chi tiết tấm đệm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3988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38" end="1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charRg st="38" end="16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03620E3A-6BD7-E4D8-84C1-6EF821631B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667446" y="1563350"/>
            <a:ext cx="10584754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1.</a:t>
            </a:r>
            <a:r>
              <a:rPr lang="en-US" sz="2400"/>
              <a:t> </a:t>
            </a:r>
            <a:r>
              <a:rPr lang="vi-VN" sz="2400"/>
              <a:t>Bản vẽ chi tiết dùng để làm gì?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A. Để lắp ráp chi tiết máy.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B. Để vận hành chi tiết máy. 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C. Để gia công và kiểm tra chi tiết máy.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D. Để thiết kế chi tiết máy.</a:t>
            </a:r>
            <a:endParaRPr 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D29248-55EF-4D36-B960-636D5F2EB4F4}"/>
              </a:ext>
            </a:extLst>
          </p:cNvPr>
          <p:cNvSpPr txBox="1"/>
          <p:nvPr/>
        </p:nvSpPr>
        <p:spPr>
          <a:xfrm>
            <a:off x="667446" y="4611350"/>
            <a:ext cx="10584754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Đáp án: C</a:t>
            </a:r>
            <a:endParaRPr lang="en-US" sz="240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667446" y="1563350"/>
            <a:ext cx="10584754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2.</a:t>
            </a:r>
            <a:r>
              <a:rPr lang="en-US" sz="2400"/>
              <a:t> </a:t>
            </a:r>
            <a:r>
              <a:rPr lang="vi-VN" sz="2400"/>
              <a:t>Nội dung của bản vẽ chi tiết gồm: 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A. Hình biểu diễn chi tiết và kích thước.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B. Hình biểu diễn chi tiết và khung tên.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C. Hình biểu diễn chi tiết và vật liệu chế tạo.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D. Hình biểu diễn, kích thước, khung tên và yêu cầu kỹ thuật.</a:t>
            </a:r>
            <a:endParaRPr 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D29248-55EF-4D36-B960-636D5F2EB4F4}"/>
              </a:ext>
            </a:extLst>
          </p:cNvPr>
          <p:cNvSpPr txBox="1"/>
          <p:nvPr/>
        </p:nvSpPr>
        <p:spPr>
          <a:xfrm>
            <a:off x="667446" y="4611350"/>
            <a:ext cx="10584754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Đáp án: D</a:t>
            </a:r>
            <a:endParaRPr 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044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667446" y="1563350"/>
            <a:ext cx="10584754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3.</a:t>
            </a:r>
            <a:r>
              <a:rPr lang="en-US" sz="2400"/>
              <a:t> </a:t>
            </a:r>
            <a:r>
              <a:rPr lang="vi-VN" sz="2400"/>
              <a:t>Trên bản vẽ chi tiết, kích thước chung của chi tiết là: 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A. Kích thước dài nhất và rộng nhất.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B. Kích thước cao nhất và rộng nhất. 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C. Kích thước cao nhất và dài nhất.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D. Kích thước dài nhất, rộng nhất và cao nhất.</a:t>
            </a:r>
            <a:endParaRPr 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D29248-55EF-4D36-B960-636D5F2EB4F4}"/>
              </a:ext>
            </a:extLst>
          </p:cNvPr>
          <p:cNvSpPr txBox="1"/>
          <p:nvPr/>
        </p:nvSpPr>
        <p:spPr>
          <a:xfrm>
            <a:off x="667446" y="4611350"/>
            <a:ext cx="10584754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Đáp án: D</a:t>
            </a:r>
            <a:endParaRPr 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8298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5"/>
            <a:extLst>
              <a:ext uri="{FF2B5EF4-FFF2-40B4-BE49-F238E27FC236}">
                <a16:creationId xmlns:a16="http://schemas.microsoft.com/office/drawing/2014/main" id="{AFB0C5E0-DEA2-1754-8277-524A5158B9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391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>
            <a:extLst>
              <a:ext uri="{FF2B5EF4-FFF2-40B4-BE49-F238E27FC236}">
                <a16:creationId xmlns:a16="http://schemas.microsoft.com/office/drawing/2014/main" id="{F153B9A2-5E2D-2106-D2A6-A5CD70D1D5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535835" y="6493643"/>
            <a:ext cx="1656165" cy="7287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5346D2-C068-F5C5-3F7F-8D845BBA9883}"/>
              </a:ext>
            </a:extLst>
          </p:cNvPr>
          <p:cNvSpPr txBox="1"/>
          <p:nvPr/>
        </p:nvSpPr>
        <p:spPr>
          <a:xfrm>
            <a:off x="820057" y="2037348"/>
            <a:ext cx="1055188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Sưu tầm và đọc một bản vẽ chi tiết, trao đổi với bạn nội dung của bản vẽ đó.</a:t>
            </a:r>
            <a:endParaRPr 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4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A691DA65-36AF-6698-AE66-75889E6376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983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191B384-E3A4-713D-3DE2-4CCF51B7F13A}"/>
              </a:ext>
            </a:extLst>
          </p:cNvPr>
          <p:cNvSpPr/>
          <p:nvPr/>
        </p:nvSpPr>
        <p:spPr>
          <a:xfrm>
            <a:off x="1141095" y="1727199"/>
            <a:ext cx="9909810" cy="252548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/>
              <a:t>Bản vẽ chi tiết gồm: hình biểu diễn, kích thước, yêu cầu kĩ thuật, khung tên</a:t>
            </a:r>
            <a:r>
              <a:rPr lang="en-US" sz="2400"/>
              <a:t> </a:t>
            </a:r>
            <a:r>
              <a:rPr lang="vi-VN" sz="2400"/>
              <a:t>nhằm phục vụ cho việc chế tạo, kiểm tra chi tiết.</a:t>
            </a:r>
            <a:endParaRPr lang="en-US" sz="2400">
              <a:solidFill>
                <a:srgbClr val="000000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291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BA94523-9EE5-4980-A783-A0DD48F39A46}"/>
              </a:ext>
            </a:extLst>
          </p:cNvPr>
          <p:cNvSpPr/>
          <p:nvPr/>
        </p:nvSpPr>
        <p:spPr>
          <a:xfrm>
            <a:off x="3617277" y="1184683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6C7B50-800E-7C36-9A74-1B49126279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133" y="5229791"/>
            <a:ext cx="3267739" cy="2145977"/>
          </a:xfrm>
          <a:prstGeom prst="rect">
            <a:avLst/>
          </a:prstGeom>
        </p:spPr>
      </p:pic>
      <p:grpSp>
        <p:nvGrpSpPr>
          <p:cNvPr id="4" name="Group 2">
            <a:extLst>
              <a:ext uri="{FF2B5EF4-FFF2-40B4-BE49-F238E27FC236}">
                <a16:creationId xmlns:a16="http://schemas.microsoft.com/office/drawing/2014/main" id="{D620E7AB-FB35-E9A1-CF6C-1C5039D5EB62}"/>
              </a:ext>
            </a:extLst>
          </p:cNvPr>
          <p:cNvGrpSpPr/>
          <p:nvPr/>
        </p:nvGrpSpPr>
        <p:grpSpPr>
          <a:xfrm>
            <a:off x="6847087" y="2232757"/>
            <a:ext cx="4293353" cy="3694537"/>
            <a:chOff x="95037" y="-434481"/>
            <a:chExt cx="6321665" cy="635000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630477E8-2238-FDBA-B9FA-E2EF56E7E627}"/>
                </a:ext>
              </a:extLst>
            </p:cNvPr>
            <p:cNvSpPr/>
            <p:nvPr/>
          </p:nvSpPr>
          <p:spPr>
            <a:xfrm>
              <a:off x="95037" y="-434481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DD8A8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8F16851-E8CA-D049-A80B-8C9A18B0D948}"/>
              </a:ext>
            </a:extLst>
          </p:cNvPr>
          <p:cNvSpPr txBox="1"/>
          <p:nvPr/>
        </p:nvSpPr>
        <p:spPr>
          <a:xfrm>
            <a:off x="1246399" y="2232757"/>
            <a:ext cx="5405849" cy="2185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9582" indent="-309582" algn="just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Ôn lại kiến thức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đã họ</a:t>
            </a: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</a:t>
            </a:r>
            <a:endParaRPr lang="vi-VN" sz="2200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  <a:p>
            <a:pPr marL="309582" indent="-309582" algn="just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Hoàn thành bài tập trong SBT</a:t>
            </a:r>
            <a:endParaRPr lang="en-US" sz="2200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  <a:p>
            <a:pPr marL="309582" indent="-309582" algn="just">
              <a:lnSpc>
                <a:spcPct val="150000"/>
              </a:lnSpc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Đọc và tìm hiểu trước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nội dung</a:t>
            </a:r>
            <a:b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en-US" sz="2200" b="1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phần II. Đọc bản vẽ chi tiết</a:t>
            </a:r>
            <a:endParaRPr lang="vi-VN" sz="2200" b="1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8" name="Picture 4" descr="Bí quyết làm trắc nghiệm tiếng Anh đạt điểm cao - Wall Street English">
            <a:extLst>
              <a:ext uri="{FF2B5EF4-FFF2-40B4-BE49-F238E27FC236}">
                <a16:creationId xmlns:a16="http://schemas.microsoft.com/office/drawing/2014/main" id="{2F7E2874-4975-F4CB-C3C5-237D48C1A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15" y="2500462"/>
            <a:ext cx="3891386" cy="3137907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650A7CC-657A-B527-EE5F-6A06F4A83AA8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7D4E4-95A9-E9C8-E540-F0BD711AEA2B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243F02-631A-396D-ACCE-30E5300A64FA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96C41640-1DC8-9B9F-9AF9-8D6AD1C82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14D088-873E-95DA-9E14-82F60D2FFD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  <p:pic>
        <p:nvPicPr>
          <p:cNvPr id="12" name="Picture 11">
            <a:hlinkClick r:id="rId7"/>
            <a:extLst>
              <a:ext uri="{FF2B5EF4-FFF2-40B4-BE49-F238E27FC236}">
                <a16:creationId xmlns:a16="http://schemas.microsoft.com/office/drawing/2014/main" id="{B89A0303-38C0-7CEF-080F-B61D774C2E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449" y="1855382"/>
            <a:ext cx="7419475" cy="6523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BkUTYClu"/>
  <p:tag name="ARTICULATE_DESIGN_ID_THEME1" val="0ZGN4uuj"/>
  <p:tag name="ARTICULATE_PROJECT_OPEN" val="0"/>
  <p:tag name="ARTICULATE_SLIDE_THUMBNAIL_REFRESH" val="1"/>
  <p:tag name="ARTICULATE_SLIDE_COUNT" val="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1449</TotalTime>
  <Words>768</Words>
  <Application>Microsoft Office PowerPoint</Application>
  <PresentationFormat>Widescreen</PresentationFormat>
  <Paragraphs>65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Wingdings</vt:lpstr>
      <vt:lpstr>UTM Avo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admin</dc:creator>
  <dc:description>9Slide.vn</dc:description>
  <cp:lastModifiedBy>Thuynt</cp:lastModifiedBy>
  <cp:revision>84</cp:revision>
  <dcterms:modified xsi:type="dcterms:W3CDTF">2024-01-09T04:02:50Z</dcterms:modified>
  <cp:category>9Slide.vn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61827CDC-00CA-47E7-AC7F-0E4B5A38CF56</vt:lpwstr>
  </property>
  <property fmtid="{D5CDD505-2E9C-101B-9397-08002B2CF9AE}" pid="3" name="ArticulatePath">
    <vt:lpwstr>Template_Công nghệ 3.potm</vt:lpwstr>
  </property>
</Properties>
</file>