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ppt/tags/tag11.xml" ContentType="application/vnd.openxmlformats-officedocument.presentationml.tags+xml"/>
  <Override PartName="/ppt/notesSlides/notesSlide8.xml" ContentType="application/vnd.openxmlformats-officedocument.presentationml.notesSlide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tags/tag13.xml" ContentType="application/vnd.openxmlformats-officedocument.presentationml.tags+xml"/>
  <Override PartName="/ppt/notesSlides/notesSlide10.xml" ContentType="application/vnd.openxmlformats-officedocument.presentationml.notesSlide+xml"/>
  <Override PartName="/ppt/tags/tag14.xml" ContentType="application/vnd.openxmlformats-officedocument.presentationml.tags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notesSlides/notesSlide12.xml" ContentType="application/vnd.openxmlformats-officedocument.presentationml.notesSlide+xml"/>
  <Override PartName="/ppt/tags/tag16.xml" ContentType="application/vnd.openxmlformats-officedocument.presentationml.tags+xml"/>
  <Override PartName="/ppt/notesSlides/notesSlide13.xml" ContentType="application/vnd.openxmlformats-officedocument.presentationml.notesSlide+xml"/>
  <Override PartName="/ppt/tags/tag17.xml" ContentType="application/vnd.openxmlformats-officedocument.presentationml.tags+xml"/>
  <Override PartName="/ppt/notesSlides/notesSlide14.xml" ContentType="application/vnd.openxmlformats-officedocument.presentationml.notesSlide+xml"/>
  <Override PartName="/ppt/tags/tag18.xml" ContentType="application/vnd.openxmlformats-officedocument.presentationml.tags+xml"/>
  <Override PartName="/ppt/notesSlides/notesSlide15.xml" ContentType="application/vnd.openxmlformats-officedocument.presentationml.notesSlide+xml"/>
  <Override PartName="/ppt/tags/tag19.xml" ContentType="application/vnd.openxmlformats-officedocument.presentationml.tags+xml"/>
  <Override PartName="/ppt/notesSlides/notesSlide16.xml" ContentType="application/vnd.openxmlformats-officedocument.presentationml.notesSlide+xml"/>
  <Override PartName="/ppt/tags/tag20.xml" ContentType="application/vnd.openxmlformats-officedocument.presentationml.tags+xml"/>
  <Override PartName="/ppt/notesSlides/notesSlide17.xml" ContentType="application/vnd.openxmlformats-officedocument.presentationml.notesSlide+xml"/>
  <Override PartName="/ppt/tags/tag21.xml" ContentType="application/vnd.openxmlformats-officedocument.presentationml.tags+xml"/>
  <Override PartName="/ppt/notesSlides/notesSlide18.xml" ContentType="application/vnd.openxmlformats-officedocument.presentationml.notesSlide+xml"/>
  <Override PartName="/ppt/tags/tag22.xml" ContentType="application/vnd.openxmlformats-officedocument.presentationml.tags+xml"/>
  <Override PartName="/ppt/notesSlides/notesSlide19.xml" ContentType="application/vnd.openxmlformats-officedocument.presentationml.notesSlide+xml"/>
  <Override PartName="/ppt/tags/tag23.xml" ContentType="application/vnd.openxmlformats-officedocument.presentationml.tags+xml"/>
  <Override PartName="/ppt/notesSlides/notesSlide20.xml" ContentType="application/vnd.openxmlformats-officedocument.presentationml.notesSlide+xml"/>
  <Override PartName="/ppt/tags/tag24.xml" ContentType="application/vnd.openxmlformats-officedocument.presentationml.tags+xml"/>
  <Override PartName="/ppt/notesSlides/notesSlide21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22.xml" ContentType="application/vnd.openxmlformats-officedocument.presentationml.notesSlide+xml"/>
  <Override PartName="/ppt/tags/tag2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60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455" r:id="rId6"/>
    <p:sldId id="456" r:id="rId7"/>
    <p:sldId id="430" r:id="rId8"/>
    <p:sldId id="453" r:id="rId9"/>
    <p:sldId id="454" r:id="rId10"/>
    <p:sldId id="261" r:id="rId11"/>
    <p:sldId id="262" r:id="rId12"/>
    <p:sldId id="451" r:id="rId13"/>
    <p:sldId id="271" r:id="rId14"/>
    <p:sldId id="274" r:id="rId15"/>
    <p:sldId id="457" r:id="rId16"/>
    <p:sldId id="458" r:id="rId17"/>
    <p:sldId id="459" r:id="rId18"/>
    <p:sldId id="460" r:id="rId19"/>
    <p:sldId id="461" r:id="rId20"/>
    <p:sldId id="275" r:id="rId21"/>
    <p:sldId id="276" r:id="rId22"/>
    <p:sldId id="269" r:id="rId23"/>
    <p:sldId id="267" r:id="rId24"/>
    <p:sldId id="270" r:id="rId25"/>
  </p:sldIdLst>
  <p:sldSz cx="12192000" cy="6858000"/>
  <p:notesSz cx="6858000" cy="9144000"/>
  <p:embeddedFontLst>
    <p:embeddedFont>
      <p:font typeface="UTM Avo" panose="02040603050506020204" pitchFamily="18" charset="0"/>
      <p:regular r:id="rId27"/>
      <p:bold r:id="rId28"/>
      <p:italic r:id="rId29"/>
      <p:boldItalic r:id="rId30"/>
    </p:embeddedFont>
  </p:embeddedFontLst>
  <p:custDataLst>
    <p:tags r:id="rId3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7E15"/>
    <a:srgbClr val="FFFAF7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79" autoAdjust="0"/>
    <p:restoredTop sz="94660"/>
  </p:normalViewPr>
  <p:slideViewPr>
    <p:cSldViewPr snapToGrid="0">
      <p:cViewPr varScale="1">
        <p:scale>
          <a:sx n="94" d="100"/>
          <a:sy n="94" d="100"/>
        </p:scale>
        <p:origin x="84" y="6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06380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603343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171059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285060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322670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286362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317833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93384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517701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758323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825380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095048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62761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248790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119303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371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397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377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078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021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110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09343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350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02122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426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208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9Slide.vn - 2019">
            <a:extLst>
              <a:ext uri="{FF2B5EF4-FFF2-40B4-BE49-F238E27FC236}">
                <a16:creationId xmlns:a16="http://schemas.microsoft.com/office/drawing/2014/main" id="{EFD779D4-2F3F-8ECB-F991-05BD95A4C77A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1177252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3.png"/><Relationship Id="rId5" Type="http://schemas.openxmlformats.org/officeDocument/2006/relationships/hyperlink" Target="https://hoc10.vn/doc-sach/cong-nghe-8/1/426/18/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3.png"/><Relationship Id="rId5" Type="http://schemas.openxmlformats.org/officeDocument/2006/relationships/hyperlink" Target="https://hoc10.vn/doc-sach/cong-nghe-8/1/426/18/" TargetMode="Externa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6" Type="http://schemas.openxmlformats.org/officeDocument/2006/relationships/image" Target="../media/image3.png"/><Relationship Id="rId5" Type="http://schemas.openxmlformats.org/officeDocument/2006/relationships/hyperlink" Target="https://hoc10.vn/doc-sach/cong-nghe-8/1/426/18/" TargetMode="Externa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6" Type="http://schemas.openxmlformats.org/officeDocument/2006/relationships/image" Target="../media/image3.png"/><Relationship Id="rId5" Type="http://schemas.openxmlformats.org/officeDocument/2006/relationships/hyperlink" Target="https://hoc10.vn/doc-sach/cong-nghe-8/1/426/20" TargetMode="Externa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Relationship Id="rId6" Type="http://schemas.openxmlformats.org/officeDocument/2006/relationships/image" Target="../media/image3.png"/><Relationship Id="rId5" Type="http://schemas.openxmlformats.org/officeDocument/2006/relationships/hyperlink" Target="https://hoc10.vn/doc-sach/cong-nghe-8/1/426/20" TargetMode="Externa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.xml"/><Relationship Id="rId4" Type="http://schemas.openxmlformats.org/officeDocument/2006/relationships/image" Target="../media/image24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5.jpg"/><Relationship Id="rId7" Type="http://schemas.openxmlformats.org/officeDocument/2006/relationships/hyperlink" Target="https://www.facebook.com/hoc10fb/" TargetMode="Externa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7.xml"/><Relationship Id="rId6" Type="http://schemas.openxmlformats.org/officeDocument/2006/relationships/image" Target="../media/image27.png"/><Relationship Id="rId5" Type="http://schemas.microsoft.com/office/2007/relationships/hdphoto" Target="../media/hdphoto1.wdp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8853714" y="195308"/>
            <a:ext cx="3222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Công nghệ 8</a:t>
            </a: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64A93626-D413-2664-E640-2B552ADC0F6B}"/>
              </a:ext>
            </a:extLst>
          </p:cNvPr>
          <p:cNvSpPr txBox="1">
            <a:spLocks/>
          </p:cNvSpPr>
          <p:nvPr/>
        </p:nvSpPr>
        <p:spPr>
          <a:xfrm>
            <a:off x="0" y="830209"/>
            <a:ext cx="12192000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5000" b="1">
                <a:solidFill>
                  <a:srgbClr val="002060"/>
                </a:solidFill>
                <a:latin typeface="UTM Avo" panose="02040603050506020204" pitchFamily="18" charset="0"/>
              </a:rPr>
              <a:t>Chủ đề 1. Vẽ kĩ thuật</a:t>
            </a:r>
            <a:endParaRPr lang="en-US" sz="50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Google Shape;54;p1">
            <a:extLst>
              <a:ext uri="{FF2B5EF4-FFF2-40B4-BE49-F238E27FC236}">
                <a16:creationId xmlns:a16="http://schemas.microsoft.com/office/drawing/2014/main" id="{FBCDFB38-C178-1AFE-9704-85927849F990}"/>
              </a:ext>
            </a:extLst>
          </p:cNvPr>
          <p:cNvSpPr txBox="1">
            <a:spLocks/>
          </p:cNvSpPr>
          <p:nvPr/>
        </p:nvSpPr>
        <p:spPr>
          <a:xfrm>
            <a:off x="116115" y="3701720"/>
            <a:ext cx="11959770" cy="1358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377">
              <a:lnSpc>
                <a:spcPct val="150000"/>
              </a:lnSpc>
              <a:defRPr/>
            </a:pPr>
            <a:r>
              <a:rPr lang="vi-VN" sz="50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 3. Bản vẽ chi tiết (Tiết </a:t>
            </a:r>
            <a:r>
              <a:rPr lang="en-US" sz="50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</a:t>
            </a:r>
            <a:r>
              <a:rPr lang="vi-VN" sz="50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)</a:t>
            </a:r>
            <a:endParaRPr lang="en-US" sz="50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5"/>
            <a:extLst>
              <a:ext uri="{FF2B5EF4-FFF2-40B4-BE49-F238E27FC236}">
                <a16:creationId xmlns:a16="http://schemas.microsoft.com/office/drawing/2014/main" id="{48DB58FB-2C1E-04B4-2B50-99D1492B8F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2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ow: Right 6">
            <a:extLst>
              <a:ext uri="{FF2B5EF4-FFF2-40B4-BE49-F238E27FC236}">
                <a16:creationId xmlns:a16="http://schemas.microsoft.com/office/drawing/2014/main" id="{D33BB14B-12E9-7FE1-01CB-AE99CDC96D11}"/>
              </a:ext>
            </a:extLst>
          </p:cNvPr>
          <p:cNvSpPr/>
          <p:nvPr/>
        </p:nvSpPr>
        <p:spPr>
          <a:xfrm>
            <a:off x="6845300" y="3866827"/>
            <a:ext cx="589663" cy="4572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B6876AA-2E2B-8BCB-3FD4-2D7DF66AD6BB}"/>
              </a:ext>
            </a:extLst>
          </p:cNvPr>
          <p:cNvSpPr txBox="1"/>
          <p:nvPr/>
        </p:nvSpPr>
        <p:spPr>
          <a:xfrm>
            <a:off x="1696337" y="1509559"/>
            <a:ext cx="9873363" cy="10790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300">
                <a:latin typeface="UTM Avo" panose="02040603050506020204" pitchFamily="18"/>
                <a:cs typeface="+mn-ea"/>
                <a:sym typeface="+mn-lt"/>
              </a:rPr>
              <a:t>Trình tự đọc bản vẽ chi tiết là gì? Có thể thay đổi thứ tự các bước hay không?</a:t>
            </a:r>
            <a:endParaRPr lang="vi-VN" sz="2300">
              <a:latin typeface="UTM Avo" panose="02040603050506020204" pitchFamily="18"/>
              <a:cs typeface="+mn-ea"/>
              <a:sym typeface="+mn-lt"/>
            </a:endParaRPr>
          </a:p>
        </p:txBody>
      </p:sp>
      <p:pic>
        <p:nvPicPr>
          <p:cNvPr id="13" name="Picture 5">
            <a:extLst>
              <a:ext uri="{FF2B5EF4-FFF2-40B4-BE49-F238E27FC236}">
                <a16:creationId xmlns:a16="http://schemas.microsoft.com/office/drawing/2014/main" id="{49C63535-80AB-0BE1-AE84-A0DBCDB1FC8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77800" y="1563977"/>
            <a:ext cx="1403350" cy="129809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701473A-BD1B-63AB-8BB0-B95D25D6F04F}"/>
              </a:ext>
            </a:extLst>
          </p:cNvPr>
          <p:cNvSpPr txBox="1"/>
          <p:nvPr/>
        </p:nvSpPr>
        <p:spPr>
          <a:xfrm>
            <a:off x="7434963" y="2713029"/>
            <a:ext cx="4559300" cy="27647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7800" indent="-177800" algn="just">
              <a:lnSpc>
                <a:spcPct val="150000"/>
              </a:lnSpc>
              <a:spcAft>
                <a:spcPts val="433"/>
              </a:spcAft>
              <a:buFont typeface="Arial" panose="020B0604020202020204" pitchFamily="34" charset="0"/>
              <a:buChar char="•"/>
            </a:pPr>
            <a:r>
              <a:rPr lang="en-US" sz="2200">
                <a:latin typeface="UTM Avo" panose="02040603050506020204" pitchFamily="18"/>
                <a:cs typeface="+mn-ea"/>
                <a:sym typeface="+mn-lt"/>
              </a:rPr>
              <a:t>Các bước đọc bản vẽ chi tiết:</a:t>
            </a:r>
          </a:p>
          <a:p>
            <a:pPr marL="457200" indent="-457200" algn="just">
              <a:lnSpc>
                <a:spcPct val="150000"/>
              </a:lnSpc>
              <a:spcAft>
                <a:spcPts val="433"/>
              </a:spcAft>
              <a:buFont typeface="+mj-lt"/>
              <a:buAutoNum type="arabicPeriod"/>
            </a:pPr>
            <a:r>
              <a:rPr lang="vi-VN" sz="2200">
                <a:latin typeface="UTM Avo" panose="02040603050506020204" pitchFamily="18"/>
                <a:cs typeface="+mn-ea"/>
                <a:sym typeface="+mn-lt"/>
              </a:rPr>
              <a:t>Khung tên</a:t>
            </a:r>
            <a:endParaRPr lang="en-US" sz="2200">
              <a:latin typeface="UTM Avo" panose="02040603050506020204" pitchFamily="18"/>
              <a:cs typeface="+mn-ea"/>
              <a:sym typeface="+mn-lt"/>
            </a:endParaRPr>
          </a:p>
          <a:p>
            <a:pPr marL="457200" indent="-457200" algn="just">
              <a:lnSpc>
                <a:spcPct val="150000"/>
              </a:lnSpc>
              <a:spcAft>
                <a:spcPts val="433"/>
              </a:spcAft>
              <a:buFont typeface="+mj-lt"/>
              <a:buAutoNum type="arabicPeriod"/>
            </a:pPr>
            <a:r>
              <a:rPr lang="vi-VN" sz="2200">
                <a:latin typeface="UTM Avo" panose="02040603050506020204" pitchFamily="18"/>
                <a:cs typeface="+mn-ea"/>
                <a:sym typeface="+mn-lt"/>
              </a:rPr>
              <a:t>Hình biểu diễn</a:t>
            </a:r>
            <a:endParaRPr lang="en-US" sz="2200">
              <a:latin typeface="UTM Avo" panose="02040603050506020204" pitchFamily="18"/>
              <a:cs typeface="+mn-ea"/>
              <a:sym typeface="+mn-lt"/>
            </a:endParaRPr>
          </a:p>
          <a:p>
            <a:pPr marL="457200" indent="-457200" algn="just">
              <a:lnSpc>
                <a:spcPct val="150000"/>
              </a:lnSpc>
              <a:spcAft>
                <a:spcPts val="433"/>
              </a:spcAft>
              <a:buFont typeface="+mj-lt"/>
              <a:buAutoNum type="arabicPeriod"/>
            </a:pPr>
            <a:r>
              <a:rPr lang="vi-VN" sz="2200">
                <a:latin typeface="UTM Avo" panose="02040603050506020204" pitchFamily="18"/>
                <a:cs typeface="+mn-ea"/>
                <a:sym typeface="+mn-lt"/>
              </a:rPr>
              <a:t>Kích thước</a:t>
            </a:r>
            <a:endParaRPr lang="en-US" sz="2200">
              <a:latin typeface="UTM Avo" panose="02040603050506020204" pitchFamily="18"/>
              <a:cs typeface="+mn-ea"/>
              <a:sym typeface="+mn-lt"/>
            </a:endParaRPr>
          </a:p>
          <a:p>
            <a:pPr marL="457200" indent="-457200" algn="just">
              <a:lnSpc>
                <a:spcPct val="150000"/>
              </a:lnSpc>
              <a:spcAft>
                <a:spcPts val="433"/>
              </a:spcAft>
              <a:buFont typeface="+mj-lt"/>
              <a:buAutoNum type="arabicPeriod"/>
            </a:pPr>
            <a:r>
              <a:rPr lang="vi-VN" sz="2200">
                <a:latin typeface="UTM Avo" panose="02040603050506020204" pitchFamily="18"/>
                <a:cs typeface="+mn-ea"/>
                <a:sym typeface="+mn-lt"/>
              </a:rPr>
              <a:t>Yêu cầu kỹ thuật.</a:t>
            </a:r>
            <a:endParaRPr lang="en-US" sz="2200">
              <a:latin typeface="UTM Avo" panose="02040603050506020204" pitchFamily="18"/>
              <a:cs typeface="+mn-ea"/>
              <a:sym typeface="+mn-l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94D8801-66B4-365D-75F6-52B6C4CCFD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75210" y="2778786"/>
            <a:ext cx="5270090" cy="39669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66C8B87-2F3E-29D8-D7D4-979B8206AB72}"/>
              </a:ext>
            </a:extLst>
          </p:cNvPr>
          <p:cNvSpPr txBox="1"/>
          <p:nvPr/>
        </p:nvSpPr>
        <p:spPr>
          <a:xfrm>
            <a:off x="7434963" y="5673292"/>
            <a:ext cx="4414137" cy="1036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200">
                <a:latin typeface="UTM Avo" panose="02040603050506020204" pitchFamily="18"/>
                <a:cs typeface="+mn-ea"/>
                <a:sym typeface="+mn-lt"/>
              </a:rPr>
              <a:t>Khi đọc bản vẽ chi tiết cần tuân theo trình tự nhất định.</a:t>
            </a:r>
            <a:endParaRPr lang="vi-VN" sz="2200">
              <a:latin typeface="UTM Avo" panose="02040603050506020204" pitchFamily="18"/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  <p:bldP spid="8" grpId="0" build="p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5"/>
            <a:extLst>
              <a:ext uri="{FF2B5EF4-FFF2-40B4-BE49-F238E27FC236}">
                <a16:creationId xmlns:a16="http://schemas.microsoft.com/office/drawing/2014/main" id="{D90DBA2A-E05D-4B01-F330-15004162D7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2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46E8A9D2-7F42-17E9-54D7-6B30FDCCF670}"/>
              </a:ext>
            </a:extLst>
          </p:cNvPr>
          <p:cNvSpPr txBox="1"/>
          <p:nvPr/>
        </p:nvSpPr>
        <p:spPr>
          <a:xfrm>
            <a:off x="4355725" y="1024630"/>
            <a:ext cx="7188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II. ĐỌC BẢN VẼ CHI TIẾT</a:t>
            </a:r>
            <a:endParaRPr lang="en-US" sz="2400" b="1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1F88CB-3C69-ABCD-C92A-100A89DF47B4}"/>
              </a:ext>
            </a:extLst>
          </p:cNvPr>
          <p:cNvSpPr txBox="1"/>
          <p:nvPr/>
        </p:nvSpPr>
        <p:spPr>
          <a:xfrm>
            <a:off x="839994" y="3004478"/>
            <a:ext cx="5256006" cy="33659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vi-VN" sz="2300">
                <a:latin typeface="UTM Avo" panose="02040603050506020204" pitchFamily="18"/>
                <a:cs typeface="+mn-ea"/>
                <a:sym typeface="+mn-lt"/>
              </a:rPr>
              <a:t>Quan sát Hình 3.3 và cho biết:</a:t>
            </a:r>
          </a:p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vi-VN" sz="2300">
                <a:latin typeface="UTM Avo" panose="02040603050506020204" pitchFamily="18"/>
                <a:cs typeface="+mn-ea"/>
                <a:sym typeface="+mn-lt"/>
              </a:rPr>
              <a:t>– Bản vẽ tấm đệm được vẽ theo tỉ lệ nào? Vật liệu chế tạo là gì?</a:t>
            </a:r>
          </a:p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vi-VN" sz="2300">
                <a:latin typeface="UTM Avo" panose="02040603050506020204" pitchFamily="18"/>
                <a:cs typeface="+mn-ea"/>
                <a:sym typeface="+mn-lt"/>
              </a:rPr>
              <a:t>– Kích thước chung, kích thước bộ phận của chi tiết.</a:t>
            </a:r>
          </a:p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vi-VN" sz="2300">
                <a:latin typeface="UTM Avo" panose="02040603050506020204" pitchFamily="18"/>
                <a:cs typeface="+mn-ea"/>
                <a:sym typeface="+mn-lt"/>
              </a:rPr>
              <a:t>– Yêu cầu kĩ thuật của bản vẽ.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AB8B91CE-2BCE-26FC-E9E2-A0CCBF4BD50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14829" y="1644808"/>
            <a:ext cx="1403350" cy="129809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1A21B8A-B7A5-D5B3-B7D4-250656E41D40}"/>
              </a:ext>
            </a:extLst>
          </p:cNvPr>
          <p:cNvSpPr txBox="1"/>
          <p:nvPr/>
        </p:nvSpPr>
        <p:spPr>
          <a:xfrm>
            <a:off x="6732451" y="5822300"/>
            <a:ext cx="5032829" cy="548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300">
                <a:latin typeface="UTM Avo" panose="02040603050506020204" pitchFamily="18"/>
                <a:cs typeface="+mn-ea"/>
                <a:sym typeface="+mn-lt"/>
              </a:rPr>
              <a:t>Hình 3.3. Bản vẽ chi tiết tấm đệm</a:t>
            </a:r>
            <a:endParaRPr lang="vi-VN" sz="2300">
              <a:latin typeface="UTM Avo" panose="02040603050506020204" pitchFamily="18"/>
              <a:cs typeface="+mn-ea"/>
              <a:sym typeface="+mn-l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60CF2E4-3A9C-FFD1-AE23-18AD0D994D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32451" y="2293857"/>
            <a:ext cx="4906699" cy="334434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66917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46E8A9D2-7F42-17E9-54D7-6B30FDCCF670}"/>
              </a:ext>
            </a:extLst>
          </p:cNvPr>
          <p:cNvSpPr txBox="1"/>
          <p:nvPr/>
        </p:nvSpPr>
        <p:spPr>
          <a:xfrm>
            <a:off x="4355725" y="1024630"/>
            <a:ext cx="7188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II. ĐỌC BẢN VẼ CHI TIẾT</a:t>
            </a:r>
            <a:endParaRPr lang="en-US" sz="2400" b="1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A21B8A-B7A5-D5B3-B7D4-250656E41D40}"/>
              </a:ext>
            </a:extLst>
          </p:cNvPr>
          <p:cNvSpPr txBox="1"/>
          <p:nvPr/>
        </p:nvSpPr>
        <p:spPr>
          <a:xfrm>
            <a:off x="947056" y="5822300"/>
            <a:ext cx="5032829" cy="548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300">
                <a:latin typeface="UTM Avo" panose="02040603050506020204" pitchFamily="18"/>
                <a:cs typeface="+mn-ea"/>
                <a:sym typeface="+mn-lt"/>
              </a:rPr>
              <a:t>Hình 3.3. Bản vẽ chi tiết tấm đệm</a:t>
            </a:r>
            <a:endParaRPr lang="vi-VN" sz="2300">
              <a:latin typeface="UTM Avo" panose="02040603050506020204" pitchFamily="18"/>
              <a:cs typeface="+mn-ea"/>
              <a:sym typeface="+mn-l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60CF2E4-3A9C-FFD1-AE23-18AD0D994D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037" y="2293858"/>
            <a:ext cx="4906699" cy="3344341"/>
          </a:xfrm>
          <a:prstGeom prst="rect">
            <a:avLst/>
          </a:prstGeom>
        </p:spPr>
      </p:pic>
      <p:sp>
        <p:nvSpPr>
          <p:cNvPr id="2" name="Arrow: Right 1">
            <a:extLst>
              <a:ext uri="{FF2B5EF4-FFF2-40B4-BE49-F238E27FC236}">
                <a16:creationId xmlns:a16="http://schemas.microsoft.com/office/drawing/2014/main" id="{526D838C-8ED3-300D-0155-D8781635C155}"/>
              </a:ext>
            </a:extLst>
          </p:cNvPr>
          <p:cNvSpPr/>
          <p:nvPr/>
        </p:nvSpPr>
        <p:spPr>
          <a:xfrm>
            <a:off x="6096000" y="4027201"/>
            <a:ext cx="589663" cy="4572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BBA914-EA72-E070-4622-B8AF2236BFFC}"/>
              </a:ext>
            </a:extLst>
          </p:cNvPr>
          <p:cNvSpPr txBox="1"/>
          <p:nvPr/>
        </p:nvSpPr>
        <p:spPr>
          <a:xfrm>
            <a:off x="6685663" y="2197770"/>
            <a:ext cx="5032828" cy="3440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vi-VN" sz="2400">
                <a:latin typeface="UTM Avo" panose="02040603050506020204" pitchFamily="18"/>
                <a:cs typeface="+mn-ea"/>
                <a:sym typeface="+mn-lt"/>
              </a:rPr>
              <a:t>– Bản vẽ tấm đệm được vẽ theo tỉ lệ </a:t>
            </a: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1:1.</a:t>
            </a:r>
            <a:r>
              <a:rPr lang="vi-VN" sz="2400">
                <a:latin typeface="UTM Avo" panose="02040603050506020204" pitchFamily="18"/>
                <a:cs typeface="+mn-ea"/>
                <a:sym typeface="+mn-lt"/>
              </a:rPr>
              <a:t> Vật liệu chế tạo là </a:t>
            </a: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thép.</a:t>
            </a:r>
            <a:endParaRPr lang="vi-VN" sz="2400">
              <a:latin typeface="UTM Avo" panose="02040603050506020204" pitchFamily="18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vi-VN" sz="2400">
                <a:latin typeface="UTM Avo" panose="02040603050506020204" pitchFamily="18"/>
                <a:cs typeface="+mn-ea"/>
                <a:sym typeface="+mn-lt"/>
              </a:rPr>
              <a:t>– Kích thước chung</a:t>
            </a: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 136, 78, 10;</a:t>
            </a:r>
            <a:r>
              <a:rPr lang="vi-VN" sz="2400">
                <a:latin typeface="UTM Avo" panose="02040603050506020204" pitchFamily="18"/>
                <a:cs typeface="+mn-ea"/>
                <a:sym typeface="+mn-lt"/>
              </a:rPr>
              <a:t> kích thước bộ phận </a:t>
            </a:r>
            <a:r>
              <a:rPr lang="en-US" sz="2400">
                <a:solidFill>
                  <a:srgbClr val="242021"/>
                </a:solidFill>
                <a:latin typeface="Arial" panose="020B0604020202020204" pitchFamily="34" charset="0"/>
                <a:ea typeface="Nanum Brush Script" pitchFamily="2" charset="-127"/>
                <a:cs typeface="Arial" panose="020B0604020202020204" pitchFamily="34" charset="0"/>
              </a:rPr>
              <a:t>Ø</a:t>
            </a:r>
            <a:r>
              <a:rPr lang="en-US" sz="2400">
                <a:solidFill>
                  <a:srgbClr val="242021"/>
                </a:solidFill>
              </a:rPr>
              <a:t>40.</a:t>
            </a:r>
            <a:endParaRPr lang="vi-VN" sz="2400">
              <a:latin typeface="UTM Avo" panose="02040603050506020204" pitchFamily="18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vi-VN" sz="2400">
                <a:latin typeface="UTM Avo" panose="02040603050506020204" pitchFamily="18"/>
                <a:cs typeface="+mn-ea"/>
                <a:sym typeface="+mn-lt"/>
              </a:rPr>
              <a:t>– Yêu cầu kĩ thuật</a:t>
            </a:r>
            <a:r>
              <a:rPr lang="en-US" sz="2400">
                <a:latin typeface="UTM Avo" panose="02040603050506020204" pitchFamily="18"/>
                <a:cs typeface="+mn-ea"/>
                <a:sym typeface="+mn-lt"/>
              </a:rPr>
              <a:t>: </a:t>
            </a:r>
            <a:r>
              <a:rPr lang="en-US" sz="2400">
                <a:solidFill>
                  <a:srgbClr val="242021"/>
                </a:solidFill>
              </a:rPr>
              <a:t>Làm cùn cạnh sắc, mạ kẽm</a:t>
            </a:r>
            <a:endParaRPr lang="en-US" sz="240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0034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46E8A9D2-7F42-17E9-54D7-6B30FDCCF670}"/>
              </a:ext>
            </a:extLst>
          </p:cNvPr>
          <p:cNvSpPr txBox="1"/>
          <p:nvPr/>
        </p:nvSpPr>
        <p:spPr>
          <a:xfrm>
            <a:off x="4355725" y="1024630"/>
            <a:ext cx="7188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II. ĐỌC BẢN VẼ CHI TIẾT</a:t>
            </a:r>
            <a:endParaRPr lang="en-US" sz="2400" b="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4B9654-87C7-7993-A89A-CEB20696DC86}"/>
              </a:ext>
            </a:extLst>
          </p:cNvPr>
          <p:cNvSpPr txBox="1"/>
          <p:nvPr/>
        </p:nvSpPr>
        <p:spPr>
          <a:xfrm>
            <a:off x="558569" y="1759497"/>
            <a:ext cx="4256074" cy="21921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300">
                <a:latin typeface="UTM Avo" panose="02040603050506020204" pitchFamily="18"/>
                <a:cs typeface="+mn-ea"/>
                <a:sym typeface="+mn-lt"/>
              </a:rPr>
              <a:t>Khi đọc bản vẽ chi tiết cần tuân theo trình tự nhất định.</a:t>
            </a:r>
          </a:p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300">
                <a:latin typeface="UTM Avo" panose="02040603050506020204" pitchFamily="18"/>
                <a:cs typeface="+mn-ea"/>
                <a:sym typeface="+mn-lt"/>
              </a:rPr>
              <a:t>VD: Đọc bản vẽ </a:t>
            </a:r>
            <a:r>
              <a:rPr lang="en-US" sz="2300" i="1">
                <a:latin typeface="UTM Avo" panose="02040603050506020204" pitchFamily="18"/>
                <a:cs typeface="+mn-ea"/>
                <a:sym typeface="+mn-lt"/>
              </a:rPr>
              <a:t>Hình 3.3. Bản vẽ chi tiết tấm đệm</a:t>
            </a:r>
            <a:endParaRPr lang="vi-VN" sz="2300" i="1">
              <a:latin typeface="UTM Avo" panose="02040603050506020204" pitchFamily="18"/>
              <a:cs typeface="+mn-ea"/>
              <a:sym typeface="+mn-l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936CC4F-C9DE-739E-B048-6561B3C213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8642" y="1892300"/>
            <a:ext cx="6935543" cy="47271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95108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46E8A9D2-7F42-17E9-54D7-6B30FDCCF670}"/>
              </a:ext>
            </a:extLst>
          </p:cNvPr>
          <p:cNvSpPr txBox="1"/>
          <p:nvPr/>
        </p:nvSpPr>
        <p:spPr>
          <a:xfrm>
            <a:off x="4355725" y="1024630"/>
            <a:ext cx="7188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II. ĐỌC BẢN VẼ CHI TIẾT</a:t>
            </a:r>
            <a:endParaRPr lang="en-US" sz="2400" b="1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418C7F-C23E-612E-EDFB-7E003B94B667}"/>
              </a:ext>
            </a:extLst>
          </p:cNvPr>
          <p:cNvSpPr txBox="1"/>
          <p:nvPr/>
        </p:nvSpPr>
        <p:spPr>
          <a:xfrm>
            <a:off x="3048000" y="1733034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i="1"/>
              <a:t>Bảng 3.1. Trình tự đọc bản vẽ chi tiết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FE88D31-99DC-848A-F1AA-278CEBDAD0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3438979"/>
              </p:ext>
            </p:extLst>
          </p:nvPr>
        </p:nvGraphicFramePr>
        <p:xfrm>
          <a:off x="571501" y="2183644"/>
          <a:ext cx="11277599" cy="111099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641599">
                  <a:extLst>
                    <a:ext uri="{9D8B030D-6E8A-4147-A177-3AD203B41FA5}">
                      <a16:colId xmlns:a16="http://schemas.microsoft.com/office/drawing/2014/main" val="1225215083"/>
                    </a:ext>
                  </a:extLst>
                </a:gridCol>
                <a:gridCol w="2968382">
                  <a:extLst>
                    <a:ext uri="{9D8B030D-6E8A-4147-A177-3AD203B41FA5}">
                      <a16:colId xmlns:a16="http://schemas.microsoft.com/office/drawing/2014/main" val="1750060984"/>
                    </a:ext>
                  </a:extLst>
                </a:gridCol>
                <a:gridCol w="5667618">
                  <a:extLst>
                    <a:ext uri="{9D8B030D-6E8A-4147-A177-3AD203B41FA5}">
                      <a16:colId xmlns:a16="http://schemas.microsoft.com/office/drawing/2014/main" val="3944216439"/>
                    </a:ext>
                  </a:extLst>
                </a:gridCol>
              </a:tblGrid>
              <a:tr h="66601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Trình tự đọc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Nội dung đọc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Kết quả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(ví dụ đọc bản vẽ chi tiết Hình 3.3)</a:t>
                      </a:r>
                      <a:endParaRPr lang="en-US" sz="2400" b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62657738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F1EAD0B3-CB40-5C70-7872-FC30CE0696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1856917"/>
              </p:ext>
            </p:extLst>
          </p:nvPr>
        </p:nvGraphicFramePr>
        <p:xfrm>
          <a:off x="571501" y="3294640"/>
          <a:ext cx="11277599" cy="166935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641599">
                  <a:extLst>
                    <a:ext uri="{9D8B030D-6E8A-4147-A177-3AD203B41FA5}">
                      <a16:colId xmlns:a16="http://schemas.microsoft.com/office/drawing/2014/main" val="565659357"/>
                    </a:ext>
                  </a:extLst>
                </a:gridCol>
                <a:gridCol w="2968382">
                  <a:extLst>
                    <a:ext uri="{9D8B030D-6E8A-4147-A177-3AD203B41FA5}">
                      <a16:colId xmlns:a16="http://schemas.microsoft.com/office/drawing/2014/main" val="982430848"/>
                    </a:ext>
                  </a:extLst>
                </a:gridCol>
                <a:gridCol w="5667618">
                  <a:extLst>
                    <a:ext uri="{9D8B030D-6E8A-4147-A177-3AD203B41FA5}">
                      <a16:colId xmlns:a16="http://schemas.microsoft.com/office/drawing/2014/main" val="3874127034"/>
                    </a:ext>
                  </a:extLst>
                </a:gridCol>
              </a:tblGrid>
              <a:tr h="107587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1. Khung tên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– Tên gọi chi tiết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– Vật liệu chế tạo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– Tỉ lệ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Tấm đệm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Thép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1:1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7762895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3D1E676D-08A3-C130-88BC-06459A6F31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5208722"/>
              </p:ext>
            </p:extLst>
          </p:nvPr>
        </p:nvGraphicFramePr>
        <p:xfrm>
          <a:off x="571501" y="4963992"/>
          <a:ext cx="11277599" cy="111099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641599">
                  <a:extLst>
                    <a:ext uri="{9D8B030D-6E8A-4147-A177-3AD203B41FA5}">
                      <a16:colId xmlns:a16="http://schemas.microsoft.com/office/drawing/2014/main" val="2821827545"/>
                    </a:ext>
                  </a:extLst>
                </a:gridCol>
                <a:gridCol w="2968382">
                  <a:extLst>
                    <a:ext uri="{9D8B030D-6E8A-4147-A177-3AD203B41FA5}">
                      <a16:colId xmlns:a16="http://schemas.microsoft.com/office/drawing/2014/main" val="1659575062"/>
                    </a:ext>
                  </a:extLst>
                </a:gridCol>
                <a:gridCol w="5667618">
                  <a:extLst>
                    <a:ext uri="{9D8B030D-6E8A-4147-A177-3AD203B41FA5}">
                      <a16:colId xmlns:a16="http://schemas.microsoft.com/office/drawing/2014/main" val="3679196268"/>
                    </a:ext>
                  </a:extLst>
                </a:gridCol>
              </a:tblGrid>
              <a:tr h="66601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2. Hình biểu diễn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Tên gọi các</a:t>
                      </a:r>
                      <a:b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</a:b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hình chiếu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Hình chiếu đứng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Hình chiếu bằng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7590619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392387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46E8A9D2-7F42-17E9-54D7-6B30FDCCF670}"/>
              </a:ext>
            </a:extLst>
          </p:cNvPr>
          <p:cNvSpPr txBox="1"/>
          <p:nvPr/>
        </p:nvSpPr>
        <p:spPr>
          <a:xfrm>
            <a:off x="4355725" y="1024630"/>
            <a:ext cx="7188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b="1"/>
              <a:t>II. ĐỌC BẢN VẼ CHI TIẾT</a:t>
            </a:r>
            <a:endParaRPr lang="en-US" sz="2400" b="1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418C7F-C23E-612E-EDFB-7E003B94B667}"/>
              </a:ext>
            </a:extLst>
          </p:cNvPr>
          <p:cNvSpPr txBox="1"/>
          <p:nvPr/>
        </p:nvSpPr>
        <p:spPr>
          <a:xfrm>
            <a:off x="3048000" y="1618734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i="1"/>
              <a:t>Bảng 3.1. Trình tự đọc bản vẽ chi tiết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FE88D31-99DC-848A-F1AA-278CEBDAD0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6085751"/>
              </p:ext>
            </p:extLst>
          </p:nvPr>
        </p:nvGraphicFramePr>
        <p:xfrm>
          <a:off x="571501" y="2069344"/>
          <a:ext cx="11277599" cy="111099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113642">
                  <a:extLst>
                    <a:ext uri="{9D8B030D-6E8A-4147-A177-3AD203B41FA5}">
                      <a16:colId xmlns:a16="http://schemas.microsoft.com/office/drawing/2014/main" val="1225215083"/>
                    </a:ext>
                  </a:extLst>
                </a:gridCol>
                <a:gridCol w="3496339">
                  <a:extLst>
                    <a:ext uri="{9D8B030D-6E8A-4147-A177-3AD203B41FA5}">
                      <a16:colId xmlns:a16="http://schemas.microsoft.com/office/drawing/2014/main" val="1750060984"/>
                    </a:ext>
                  </a:extLst>
                </a:gridCol>
                <a:gridCol w="5667618">
                  <a:extLst>
                    <a:ext uri="{9D8B030D-6E8A-4147-A177-3AD203B41FA5}">
                      <a16:colId xmlns:a16="http://schemas.microsoft.com/office/drawing/2014/main" val="3944216439"/>
                    </a:ext>
                  </a:extLst>
                </a:gridCol>
              </a:tblGrid>
              <a:tr h="66601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Trình tự đọc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Nội dung đọc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Kết quả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(ví dụ đọc bản vẽ chi tiết Hình 3.3)</a:t>
                      </a:r>
                      <a:endParaRPr lang="en-US" sz="2400" b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62657738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1DE19D1A-5744-F632-5F9D-A507E46A72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668890"/>
              </p:ext>
            </p:extLst>
          </p:nvPr>
        </p:nvGraphicFramePr>
        <p:xfrm>
          <a:off x="571501" y="3180340"/>
          <a:ext cx="11277599" cy="128080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113642">
                  <a:extLst>
                    <a:ext uri="{9D8B030D-6E8A-4147-A177-3AD203B41FA5}">
                      <a16:colId xmlns:a16="http://schemas.microsoft.com/office/drawing/2014/main" val="3126986369"/>
                    </a:ext>
                  </a:extLst>
                </a:gridCol>
                <a:gridCol w="3496339">
                  <a:extLst>
                    <a:ext uri="{9D8B030D-6E8A-4147-A177-3AD203B41FA5}">
                      <a16:colId xmlns:a16="http://schemas.microsoft.com/office/drawing/2014/main" val="2017670206"/>
                    </a:ext>
                  </a:extLst>
                </a:gridCol>
                <a:gridCol w="5667618">
                  <a:extLst>
                    <a:ext uri="{9D8B030D-6E8A-4147-A177-3AD203B41FA5}">
                      <a16:colId xmlns:a16="http://schemas.microsoft.com/office/drawing/2014/main" val="605790443"/>
                    </a:ext>
                  </a:extLst>
                </a:gridCol>
              </a:tblGrid>
              <a:tr h="128080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vi-VN" sz="2400" b="0">
                          <a:solidFill>
                            <a:srgbClr val="242021"/>
                          </a:solidFill>
                          <a:effectLst/>
                        </a:rPr>
                        <a:t>3. Kích thước </a:t>
                      </a:r>
                      <a:endParaRPr lang="vi-VN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vi-VN" sz="2400" b="0">
                          <a:solidFill>
                            <a:srgbClr val="242021"/>
                          </a:solidFill>
                          <a:effectLst/>
                        </a:rPr>
                        <a:t>– Kích thước chung</a:t>
                      </a:r>
                      <a:endParaRPr lang="en-US" sz="2400" b="0">
                        <a:solidFill>
                          <a:srgbClr val="24202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vi-VN" sz="2400" b="0">
                          <a:solidFill>
                            <a:srgbClr val="242021"/>
                          </a:solidFill>
                          <a:effectLst/>
                        </a:rPr>
                        <a:t>– Kích thước bộ phận</a:t>
                      </a:r>
                      <a:endParaRPr lang="vi-VN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136, 78, 10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  <a:latin typeface="Arial" panose="020B0604020202020204" pitchFamily="34" charset="0"/>
                          <a:ea typeface="Nanum Brush Script" pitchFamily="2" charset="-127"/>
                          <a:cs typeface="Arial" panose="020B0604020202020204" pitchFamily="34" charset="0"/>
                        </a:rPr>
                        <a:t>Ø</a:t>
                      </a: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40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05659712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1E106161-08E2-BA9C-3EC6-F2C38669CC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5011133"/>
              </p:ext>
            </p:extLst>
          </p:nvPr>
        </p:nvGraphicFramePr>
        <p:xfrm>
          <a:off x="571501" y="4461146"/>
          <a:ext cx="11277599" cy="166935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114549">
                  <a:extLst>
                    <a:ext uri="{9D8B030D-6E8A-4147-A177-3AD203B41FA5}">
                      <a16:colId xmlns:a16="http://schemas.microsoft.com/office/drawing/2014/main" val="3229548951"/>
                    </a:ext>
                  </a:extLst>
                </a:gridCol>
                <a:gridCol w="3495432">
                  <a:extLst>
                    <a:ext uri="{9D8B030D-6E8A-4147-A177-3AD203B41FA5}">
                      <a16:colId xmlns:a16="http://schemas.microsoft.com/office/drawing/2014/main" val="2681341098"/>
                    </a:ext>
                  </a:extLst>
                </a:gridCol>
                <a:gridCol w="5667618">
                  <a:extLst>
                    <a:ext uri="{9D8B030D-6E8A-4147-A177-3AD203B41FA5}">
                      <a16:colId xmlns:a16="http://schemas.microsoft.com/office/drawing/2014/main" val="30749750"/>
                    </a:ext>
                  </a:extLst>
                </a:gridCol>
              </a:tblGrid>
              <a:tr h="148573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4. Yêu cầu kĩ thuật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– Yêu cầu về</a:t>
                      </a:r>
                      <a:b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</a:b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gia công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– Yêu cầu xử lí bề mặt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Làm cùn cạnh sắc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Mạ kẽm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52774634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9213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5"/>
            <a:extLst>
              <a:ext uri="{FF2B5EF4-FFF2-40B4-BE49-F238E27FC236}">
                <a16:creationId xmlns:a16="http://schemas.microsoft.com/office/drawing/2014/main" id="{03620E3A-6BD7-E4D8-84C1-6EF821631B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2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B57C21D-52B4-6ECA-D960-A234B8314362}"/>
              </a:ext>
            </a:extLst>
          </p:cNvPr>
          <p:cNvSpPr txBox="1"/>
          <p:nvPr/>
        </p:nvSpPr>
        <p:spPr>
          <a:xfrm>
            <a:off x="667446" y="1563350"/>
            <a:ext cx="10584754" cy="2783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Câu 1.</a:t>
            </a:r>
            <a:r>
              <a:rPr lang="en-US" sz="2400"/>
              <a:t> </a:t>
            </a:r>
            <a:r>
              <a:rPr lang="vi-VN" sz="2400"/>
              <a:t>Bản vẽ chi tiết được đọc theo trình tự nào dưới đây?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A. Khung tên, hình biểu diễn, yêu cầu kỹ thuật, kích thước.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B. Hình biểu diễn, kích thước, khung tên, yêu cầu kỹ thuật. 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C. Khung tên, hình biểu diễn, kích thước, yêu cầu kỹ thuật.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D. Khung tên, yêu cầu kĩ thuật, hình biểu diễn, kích thước.</a:t>
            </a:r>
            <a:endParaRPr lang="en-US" sz="24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D29248-55EF-4D36-B960-636D5F2EB4F4}"/>
              </a:ext>
            </a:extLst>
          </p:cNvPr>
          <p:cNvSpPr txBox="1"/>
          <p:nvPr/>
        </p:nvSpPr>
        <p:spPr>
          <a:xfrm>
            <a:off x="667446" y="4611350"/>
            <a:ext cx="10584754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Đáp án: C</a:t>
            </a:r>
            <a:endParaRPr lang="en-US" sz="240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B57C21D-52B4-6ECA-D960-A234B8314362}"/>
              </a:ext>
            </a:extLst>
          </p:cNvPr>
          <p:cNvSpPr txBox="1"/>
          <p:nvPr/>
        </p:nvSpPr>
        <p:spPr>
          <a:xfrm>
            <a:off x="667446" y="1563350"/>
            <a:ext cx="10584754" cy="3337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Câu 2.</a:t>
            </a:r>
            <a:r>
              <a:rPr lang="en-US" sz="2400"/>
              <a:t> </a:t>
            </a:r>
            <a:r>
              <a:rPr lang="vi-VN" sz="2400"/>
              <a:t>Khi đọc bản vẽ chi tiết, muốn biết chi tiết làm bằng vật liệu gì thì đọc thông tin ở đâu?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A. Hình biểu diễn.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B. Yêu cầu kỹ thuật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C. Nội dung khung tên.</a:t>
            </a:r>
          </a:p>
          <a:p>
            <a:pPr algn="just">
              <a:lnSpc>
                <a:spcPct val="150000"/>
              </a:lnSpc>
            </a:pPr>
            <a:r>
              <a:rPr lang="vi-VN" sz="2400"/>
              <a:t>D. Cả ba phương án trên.</a:t>
            </a:r>
            <a:endParaRPr lang="en-US" sz="24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D29248-55EF-4D36-B960-636D5F2EB4F4}"/>
              </a:ext>
            </a:extLst>
          </p:cNvPr>
          <p:cNvSpPr txBox="1"/>
          <p:nvPr/>
        </p:nvSpPr>
        <p:spPr>
          <a:xfrm>
            <a:off x="667446" y="5008033"/>
            <a:ext cx="10584754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Đáp án: C</a:t>
            </a:r>
            <a:endParaRPr lang="en-US" sz="240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1044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5"/>
            <a:extLst>
              <a:ext uri="{FF2B5EF4-FFF2-40B4-BE49-F238E27FC236}">
                <a16:creationId xmlns:a16="http://schemas.microsoft.com/office/drawing/2014/main" id="{AFB0C5E0-DEA2-1754-8277-524A5158B9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2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23912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B5346D2-C068-F5C5-3F7F-8D845BBA9883}"/>
              </a:ext>
            </a:extLst>
          </p:cNvPr>
          <p:cNvSpPr txBox="1"/>
          <p:nvPr/>
        </p:nvSpPr>
        <p:spPr>
          <a:xfrm>
            <a:off x="820057" y="1485805"/>
            <a:ext cx="10551885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Câu 1.</a:t>
            </a:r>
            <a:r>
              <a:rPr lang="en-US" sz="2400"/>
              <a:t> </a:t>
            </a:r>
            <a:r>
              <a:rPr lang="vi-VN" sz="2400"/>
              <a:t>Đọc bản vẽ chi tiết ở Hình 3.4 theo trình tự như các bước ở Bảng 3.1. Căn cứ vào kết</a:t>
            </a:r>
            <a:r>
              <a:rPr lang="en-US" sz="2400"/>
              <a:t> </a:t>
            </a:r>
            <a:r>
              <a:rPr lang="vi-VN" sz="2400"/>
              <a:t>quả đọc, hãy chọn chi tiết tương ứng được cho ở Hình 3.5.</a:t>
            </a:r>
            <a:endParaRPr lang="en-US" sz="24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F64517-4EF3-3F14-D0FA-02EFD616FF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057" y="3161648"/>
            <a:ext cx="4777060" cy="35673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C19CF66-DCA9-0739-51C8-A399B26B29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5999" y="3253375"/>
            <a:ext cx="5661905" cy="34756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144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B5346D2-C068-F5C5-3F7F-8D845BBA9883}"/>
              </a:ext>
            </a:extLst>
          </p:cNvPr>
          <p:cNvSpPr txBox="1"/>
          <p:nvPr/>
        </p:nvSpPr>
        <p:spPr>
          <a:xfrm>
            <a:off x="820057" y="1485805"/>
            <a:ext cx="10551885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Câu 1.</a:t>
            </a:r>
            <a:r>
              <a:rPr lang="en-US" sz="2400"/>
              <a:t> </a:t>
            </a:r>
            <a:r>
              <a:rPr lang="vi-VN" sz="2400"/>
              <a:t>Đọc bản vẽ chi tiết ở Hình 3.4</a:t>
            </a:r>
            <a:endParaRPr lang="en-US" sz="240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E312469-DD02-03F0-94F2-F81BC2BBAA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054102"/>
              </p:ext>
            </p:extLst>
          </p:nvPr>
        </p:nvGraphicFramePr>
        <p:xfrm>
          <a:off x="571501" y="2183644"/>
          <a:ext cx="11277599" cy="111099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641599">
                  <a:extLst>
                    <a:ext uri="{9D8B030D-6E8A-4147-A177-3AD203B41FA5}">
                      <a16:colId xmlns:a16="http://schemas.microsoft.com/office/drawing/2014/main" val="1225215083"/>
                    </a:ext>
                  </a:extLst>
                </a:gridCol>
                <a:gridCol w="2968382">
                  <a:extLst>
                    <a:ext uri="{9D8B030D-6E8A-4147-A177-3AD203B41FA5}">
                      <a16:colId xmlns:a16="http://schemas.microsoft.com/office/drawing/2014/main" val="1750060984"/>
                    </a:ext>
                  </a:extLst>
                </a:gridCol>
                <a:gridCol w="5667618">
                  <a:extLst>
                    <a:ext uri="{9D8B030D-6E8A-4147-A177-3AD203B41FA5}">
                      <a16:colId xmlns:a16="http://schemas.microsoft.com/office/drawing/2014/main" val="3944216439"/>
                    </a:ext>
                  </a:extLst>
                </a:gridCol>
              </a:tblGrid>
              <a:tr h="66601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Trình tự đọc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Nội dung đọc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Kết quả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(đọc bản vẽ chi tiết Hình 3.4)</a:t>
                      </a:r>
                      <a:endParaRPr lang="en-US" sz="2400" b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62657738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F90B537-1F67-BB3F-B52C-D8EEF3471A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1368683"/>
              </p:ext>
            </p:extLst>
          </p:nvPr>
        </p:nvGraphicFramePr>
        <p:xfrm>
          <a:off x="571501" y="3294640"/>
          <a:ext cx="11277599" cy="166935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641599">
                  <a:extLst>
                    <a:ext uri="{9D8B030D-6E8A-4147-A177-3AD203B41FA5}">
                      <a16:colId xmlns:a16="http://schemas.microsoft.com/office/drawing/2014/main" val="565659357"/>
                    </a:ext>
                  </a:extLst>
                </a:gridCol>
                <a:gridCol w="2968382">
                  <a:extLst>
                    <a:ext uri="{9D8B030D-6E8A-4147-A177-3AD203B41FA5}">
                      <a16:colId xmlns:a16="http://schemas.microsoft.com/office/drawing/2014/main" val="982430848"/>
                    </a:ext>
                  </a:extLst>
                </a:gridCol>
                <a:gridCol w="5667618">
                  <a:extLst>
                    <a:ext uri="{9D8B030D-6E8A-4147-A177-3AD203B41FA5}">
                      <a16:colId xmlns:a16="http://schemas.microsoft.com/office/drawing/2014/main" val="3874127034"/>
                    </a:ext>
                  </a:extLst>
                </a:gridCol>
              </a:tblGrid>
              <a:tr h="107587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1. Khung tên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– Tên gọi chi tiết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– Vật liệu chế tạo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– Tỉ lệ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Ke góc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Thép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1:1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7762895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15664FA-6054-32E9-1F9D-9A9C9823FD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6285084"/>
              </p:ext>
            </p:extLst>
          </p:nvPr>
        </p:nvGraphicFramePr>
        <p:xfrm>
          <a:off x="571501" y="4963992"/>
          <a:ext cx="11277599" cy="165963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641599">
                  <a:extLst>
                    <a:ext uri="{9D8B030D-6E8A-4147-A177-3AD203B41FA5}">
                      <a16:colId xmlns:a16="http://schemas.microsoft.com/office/drawing/2014/main" val="2821827545"/>
                    </a:ext>
                  </a:extLst>
                </a:gridCol>
                <a:gridCol w="2968382">
                  <a:extLst>
                    <a:ext uri="{9D8B030D-6E8A-4147-A177-3AD203B41FA5}">
                      <a16:colId xmlns:a16="http://schemas.microsoft.com/office/drawing/2014/main" val="1659575062"/>
                    </a:ext>
                  </a:extLst>
                </a:gridCol>
                <a:gridCol w="5667618">
                  <a:extLst>
                    <a:ext uri="{9D8B030D-6E8A-4147-A177-3AD203B41FA5}">
                      <a16:colId xmlns:a16="http://schemas.microsoft.com/office/drawing/2014/main" val="3679196268"/>
                    </a:ext>
                  </a:extLst>
                </a:gridCol>
              </a:tblGrid>
              <a:tr h="66601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2. Hình biểu diễn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Tên gọi các</a:t>
                      </a:r>
                      <a:b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</a:b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hình chiếu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Hình chiếu đứng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Hình chiếu bằng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Hình chiếu cạnh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7590619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673847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B5346D2-C068-F5C5-3F7F-8D845BBA9883}"/>
              </a:ext>
            </a:extLst>
          </p:cNvPr>
          <p:cNvSpPr txBox="1"/>
          <p:nvPr/>
        </p:nvSpPr>
        <p:spPr>
          <a:xfrm>
            <a:off x="820057" y="1485805"/>
            <a:ext cx="10551885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Câu 1.</a:t>
            </a:r>
            <a:r>
              <a:rPr lang="en-US" sz="2400"/>
              <a:t> </a:t>
            </a:r>
            <a:r>
              <a:rPr lang="vi-VN" sz="2400"/>
              <a:t>Đọc bản vẽ chi tiết ở Hình 3.4</a:t>
            </a:r>
            <a:endParaRPr lang="en-US" sz="240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2F73AB0-4BC9-F825-4A5A-DB96B5879F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8578199"/>
              </p:ext>
            </p:extLst>
          </p:nvPr>
        </p:nvGraphicFramePr>
        <p:xfrm>
          <a:off x="571501" y="2069344"/>
          <a:ext cx="11277599" cy="111099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113642">
                  <a:extLst>
                    <a:ext uri="{9D8B030D-6E8A-4147-A177-3AD203B41FA5}">
                      <a16:colId xmlns:a16="http://schemas.microsoft.com/office/drawing/2014/main" val="1225215083"/>
                    </a:ext>
                  </a:extLst>
                </a:gridCol>
                <a:gridCol w="3496339">
                  <a:extLst>
                    <a:ext uri="{9D8B030D-6E8A-4147-A177-3AD203B41FA5}">
                      <a16:colId xmlns:a16="http://schemas.microsoft.com/office/drawing/2014/main" val="1750060984"/>
                    </a:ext>
                  </a:extLst>
                </a:gridCol>
                <a:gridCol w="5667618">
                  <a:extLst>
                    <a:ext uri="{9D8B030D-6E8A-4147-A177-3AD203B41FA5}">
                      <a16:colId xmlns:a16="http://schemas.microsoft.com/office/drawing/2014/main" val="3944216439"/>
                    </a:ext>
                  </a:extLst>
                </a:gridCol>
              </a:tblGrid>
              <a:tr h="66601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Trình tự đọc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Nội dung đọc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Kết quả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(đọc bản vẽ chi tiết Hình 3.4)</a:t>
                      </a:r>
                      <a:endParaRPr lang="en-US" sz="2400" b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62657738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4E591AB-B124-3158-56B1-FD0CD27371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0979842"/>
              </p:ext>
            </p:extLst>
          </p:nvPr>
        </p:nvGraphicFramePr>
        <p:xfrm>
          <a:off x="571501" y="3180340"/>
          <a:ext cx="11277599" cy="128080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113642">
                  <a:extLst>
                    <a:ext uri="{9D8B030D-6E8A-4147-A177-3AD203B41FA5}">
                      <a16:colId xmlns:a16="http://schemas.microsoft.com/office/drawing/2014/main" val="3126986369"/>
                    </a:ext>
                  </a:extLst>
                </a:gridCol>
                <a:gridCol w="3496339">
                  <a:extLst>
                    <a:ext uri="{9D8B030D-6E8A-4147-A177-3AD203B41FA5}">
                      <a16:colId xmlns:a16="http://schemas.microsoft.com/office/drawing/2014/main" val="2017670206"/>
                    </a:ext>
                  </a:extLst>
                </a:gridCol>
                <a:gridCol w="5667618">
                  <a:extLst>
                    <a:ext uri="{9D8B030D-6E8A-4147-A177-3AD203B41FA5}">
                      <a16:colId xmlns:a16="http://schemas.microsoft.com/office/drawing/2014/main" val="605790443"/>
                    </a:ext>
                  </a:extLst>
                </a:gridCol>
              </a:tblGrid>
              <a:tr h="128080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vi-VN" sz="2400" b="0">
                          <a:solidFill>
                            <a:srgbClr val="242021"/>
                          </a:solidFill>
                          <a:effectLst/>
                        </a:rPr>
                        <a:t>3. Kích thước </a:t>
                      </a:r>
                      <a:endParaRPr lang="vi-VN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vi-VN" sz="2400" b="0">
                          <a:solidFill>
                            <a:srgbClr val="242021"/>
                          </a:solidFill>
                          <a:effectLst/>
                        </a:rPr>
                        <a:t>– Kích thước chung</a:t>
                      </a:r>
                      <a:endParaRPr lang="en-US" sz="2400" b="0">
                        <a:solidFill>
                          <a:srgbClr val="24202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vi-VN" sz="2400" b="0">
                          <a:solidFill>
                            <a:srgbClr val="242021"/>
                          </a:solidFill>
                          <a:effectLst/>
                        </a:rPr>
                        <a:t>– Kích thước bộ phận</a:t>
                      </a:r>
                      <a:endParaRPr lang="vi-VN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40, 60, 60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kern="1200">
                          <a:solidFill>
                            <a:srgbClr val="24202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10, 10, 20, 25,</a:t>
                      </a: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  <a:latin typeface="Arial" panose="020B0604020202020204" pitchFamily="34" charset="0"/>
                          <a:ea typeface="Nanum Brush Script" pitchFamily="2" charset="-127"/>
                          <a:cs typeface="Arial" panose="020B0604020202020204" pitchFamily="34" charset="0"/>
                        </a:rPr>
                        <a:t> Ø</a:t>
                      </a: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20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05659712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F809C1C-0CAC-CD21-9882-EAF23AAB97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9399838"/>
              </p:ext>
            </p:extLst>
          </p:nvPr>
        </p:nvGraphicFramePr>
        <p:xfrm>
          <a:off x="571501" y="4461146"/>
          <a:ext cx="11277599" cy="166935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114549">
                  <a:extLst>
                    <a:ext uri="{9D8B030D-6E8A-4147-A177-3AD203B41FA5}">
                      <a16:colId xmlns:a16="http://schemas.microsoft.com/office/drawing/2014/main" val="3229548951"/>
                    </a:ext>
                  </a:extLst>
                </a:gridCol>
                <a:gridCol w="3495432">
                  <a:extLst>
                    <a:ext uri="{9D8B030D-6E8A-4147-A177-3AD203B41FA5}">
                      <a16:colId xmlns:a16="http://schemas.microsoft.com/office/drawing/2014/main" val="2681341098"/>
                    </a:ext>
                  </a:extLst>
                </a:gridCol>
                <a:gridCol w="5667618">
                  <a:extLst>
                    <a:ext uri="{9D8B030D-6E8A-4147-A177-3AD203B41FA5}">
                      <a16:colId xmlns:a16="http://schemas.microsoft.com/office/drawing/2014/main" val="30749750"/>
                    </a:ext>
                  </a:extLst>
                </a:gridCol>
              </a:tblGrid>
              <a:tr h="148573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4. Yêu cầu</a:t>
                      </a:r>
                      <a:b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</a:b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kĩ thuật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– Yêu cầu về</a:t>
                      </a:r>
                      <a:b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</a:b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gia công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– Yêu cầu xử lí bề mặt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Làm cùn cạnh sắc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Mạ kẽm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52774634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990F1DB9-F621-A50D-2F7E-B7ABC003ED19}"/>
              </a:ext>
            </a:extLst>
          </p:cNvPr>
          <p:cNvSpPr txBox="1"/>
          <p:nvPr/>
        </p:nvSpPr>
        <p:spPr>
          <a:xfrm>
            <a:off x="571501" y="6130498"/>
            <a:ext cx="10551885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=&gt;&gt;Chi tiết có hình vẽ ba chiều tương ứng là Hình 3.5b.</a:t>
            </a:r>
            <a:endParaRPr lang="en-US" sz="240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48854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EEDFEA1-9A53-21CF-EB95-5B1852E4F7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257" y="3040743"/>
            <a:ext cx="5586742" cy="381725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B5346D2-C068-F5C5-3F7F-8D845BBA9883}"/>
              </a:ext>
            </a:extLst>
          </p:cNvPr>
          <p:cNvSpPr txBox="1"/>
          <p:nvPr/>
        </p:nvSpPr>
        <p:spPr>
          <a:xfrm>
            <a:off x="820057" y="1485805"/>
            <a:ext cx="10551885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Câu 2.</a:t>
            </a:r>
            <a:r>
              <a:rPr lang="en-US" sz="2400"/>
              <a:t> </a:t>
            </a:r>
            <a:r>
              <a:rPr lang="vi-VN" sz="2400"/>
              <a:t>Đọc bản vẽ chi tiết trục Hình 3.6 theo trình tự như các bước ở Bảng 3.1. Căn cứ vào</a:t>
            </a:r>
            <a:r>
              <a:rPr lang="en-US" sz="2400"/>
              <a:t> </a:t>
            </a:r>
            <a:r>
              <a:rPr lang="vi-VN" sz="2400"/>
              <a:t>kết quả đọc, hãy chọn chi tiết tương ứng được cho ở Hình 3.7.</a:t>
            </a:r>
            <a:endParaRPr lang="en-US" sz="24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601F995-1396-21AB-DC03-89417F7974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5288" y="3696353"/>
            <a:ext cx="5784241" cy="288470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43490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B5346D2-C068-F5C5-3F7F-8D845BBA9883}"/>
              </a:ext>
            </a:extLst>
          </p:cNvPr>
          <p:cNvSpPr txBox="1"/>
          <p:nvPr/>
        </p:nvSpPr>
        <p:spPr>
          <a:xfrm>
            <a:off x="820057" y="1485805"/>
            <a:ext cx="10551885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Câu 2.</a:t>
            </a:r>
            <a:r>
              <a:rPr lang="en-US" sz="2400"/>
              <a:t> </a:t>
            </a:r>
            <a:r>
              <a:rPr lang="vi-VN" sz="2400"/>
              <a:t>Đọc bản vẽ chi tiết ở Hình 3.</a:t>
            </a:r>
            <a:r>
              <a:rPr lang="en-US" sz="2400"/>
              <a:t>6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E312469-DD02-03F0-94F2-F81BC2BBAA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732850"/>
              </p:ext>
            </p:extLst>
          </p:nvPr>
        </p:nvGraphicFramePr>
        <p:xfrm>
          <a:off x="571501" y="2183644"/>
          <a:ext cx="11277599" cy="111099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641599">
                  <a:extLst>
                    <a:ext uri="{9D8B030D-6E8A-4147-A177-3AD203B41FA5}">
                      <a16:colId xmlns:a16="http://schemas.microsoft.com/office/drawing/2014/main" val="1225215083"/>
                    </a:ext>
                  </a:extLst>
                </a:gridCol>
                <a:gridCol w="2968382">
                  <a:extLst>
                    <a:ext uri="{9D8B030D-6E8A-4147-A177-3AD203B41FA5}">
                      <a16:colId xmlns:a16="http://schemas.microsoft.com/office/drawing/2014/main" val="1750060984"/>
                    </a:ext>
                  </a:extLst>
                </a:gridCol>
                <a:gridCol w="5667618">
                  <a:extLst>
                    <a:ext uri="{9D8B030D-6E8A-4147-A177-3AD203B41FA5}">
                      <a16:colId xmlns:a16="http://schemas.microsoft.com/office/drawing/2014/main" val="3944216439"/>
                    </a:ext>
                  </a:extLst>
                </a:gridCol>
              </a:tblGrid>
              <a:tr h="66601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Trình tự đọc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Nội dung đọc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Kết quả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(đọc bản vẽ chi tiết Hình 3.6)</a:t>
                      </a:r>
                      <a:endParaRPr lang="en-US" sz="2400" b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62657738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F90B537-1F67-BB3F-B52C-D8EEF3471A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7681073"/>
              </p:ext>
            </p:extLst>
          </p:nvPr>
        </p:nvGraphicFramePr>
        <p:xfrm>
          <a:off x="571501" y="3294640"/>
          <a:ext cx="11277599" cy="166935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641599">
                  <a:extLst>
                    <a:ext uri="{9D8B030D-6E8A-4147-A177-3AD203B41FA5}">
                      <a16:colId xmlns:a16="http://schemas.microsoft.com/office/drawing/2014/main" val="565659357"/>
                    </a:ext>
                  </a:extLst>
                </a:gridCol>
                <a:gridCol w="2968382">
                  <a:extLst>
                    <a:ext uri="{9D8B030D-6E8A-4147-A177-3AD203B41FA5}">
                      <a16:colId xmlns:a16="http://schemas.microsoft.com/office/drawing/2014/main" val="982430848"/>
                    </a:ext>
                  </a:extLst>
                </a:gridCol>
                <a:gridCol w="5667618">
                  <a:extLst>
                    <a:ext uri="{9D8B030D-6E8A-4147-A177-3AD203B41FA5}">
                      <a16:colId xmlns:a16="http://schemas.microsoft.com/office/drawing/2014/main" val="3874127034"/>
                    </a:ext>
                  </a:extLst>
                </a:gridCol>
              </a:tblGrid>
              <a:tr h="107587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1. Khung tên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– Tên gọi chi tiết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– Vật liệu chế tạo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– Tỉ lệ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Trục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Thép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1:1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7762895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15664FA-6054-32E9-1F9D-9A9C9823FD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4909093"/>
              </p:ext>
            </p:extLst>
          </p:nvPr>
        </p:nvGraphicFramePr>
        <p:xfrm>
          <a:off x="571501" y="4963992"/>
          <a:ext cx="11277599" cy="111099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641599">
                  <a:extLst>
                    <a:ext uri="{9D8B030D-6E8A-4147-A177-3AD203B41FA5}">
                      <a16:colId xmlns:a16="http://schemas.microsoft.com/office/drawing/2014/main" val="2821827545"/>
                    </a:ext>
                  </a:extLst>
                </a:gridCol>
                <a:gridCol w="2968382">
                  <a:extLst>
                    <a:ext uri="{9D8B030D-6E8A-4147-A177-3AD203B41FA5}">
                      <a16:colId xmlns:a16="http://schemas.microsoft.com/office/drawing/2014/main" val="1659575062"/>
                    </a:ext>
                  </a:extLst>
                </a:gridCol>
                <a:gridCol w="5667618">
                  <a:extLst>
                    <a:ext uri="{9D8B030D-6E8A-4147-A177-3AD203B41FA5}">
                      <a16:colId xmlns:a16="http://schemas.microsoft.com/office/drawing/2014/main" val="3679196268"/>
                    </a:ext>
                  </a:extLst>
                </a:gridCol>
              </a:tblGrid>
              <a:tr h="66601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2. Hình biểu diễn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Tên gọi các</a:t>
                      </a:r>
                      <a:b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</a:b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hình chiếu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Hình chiếu đứng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Hình chiếu cạnh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7590619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683493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B5346D2-C068-F5C5-3F7F-8D845BBA9883}"/>
              </a:ext>
            </a:extLst>
          </p:cNvPr>
          <p:cNvSpPr txBox="1"/>
          <p:nvPr/>
        </p:nvSpPr>
        <p:spPr>
          <a:xfrm>
            <a:off x="820057" y="1485805"/>
            <a:ext cx="10551885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Câu 2.</a:t>
            </a:r>
            <a:r>
              <a:rPr lang="en-US" sz="2400"/>
              <a:t> </a:t>
            </a:r>
            <a:r>
              <a:rPr lang="vi-VN" sz="2400"/>
              <a:t>Đọc bản vẽ chi tiết ở Hình 3.</a:t>
            </a:r>
            <a:r>
              <a:rPr lang="en-US" sz="2400"/>
              <a:t>6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2F73AB0-4BC9-F825-4A5A-DB96B5879F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6646028"/>
              </p:ext>
            </p:extLst>
          </p:nvPr>
        </p:nvGraphicFramePr>
        <p:xfrm>
          <a:off x="571501" y="2069344"/>
          <a:ext cx="11277599" cy="111099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113642">
                  <a:extLst>
                    <a:ext uri="{9D8B030D-6E8A-4147-A177-3AD203B41FA5}">
                      <a16:colId xmlns:a16="http://schemas.microsoft.com/office/drawing/2014/main" val="1225215083"/>
                    </a:ext>
                  </a:extLst>
                </a:gridCol>
                <a:gridCol w="3496339">
                  <a:extLst>
                    <a:ext uri="{9D8B030D-6E8A-4147-A177-3AD203B41FA5}">
                      <a16:colId xmlns:a16="http://schemas.microsoft.com/office/drawing/2014/main" val="1750060984"/>
                    </a:ext>
                  </a:extLst>
                </a:gridCol>
                <a:gridCol w="5667618">
                  <a:extLst>
                    <a:ext uri="{9D8B030D-6E8A-4147-A177-3AD203B41FA5}">
                      <a16:colId xmlns:a16="http://schemas.microsoft.com/office/drawing/2014/main" val="3944216439"/>
                    </a:ext>
                  </a:extLst>
                </a:gridCol>
              </a:tblGrid>
              <a:tr h="66601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Trình tự đọc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Nội dung đọc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>
                          <a:solidFill>
                            <a:srgbClr val="242021"/>
                          </a:solidFill>
                          <a:effectLst/>
                        </a:rPr>
                        <a:t>Kết quả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(đọc bản vẽ chi tiết Hình 3.6)</a:t>
                      </a:r>
                      <a:endParaRPr lang="en-US" sz="2400" b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62657738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4E591AB-B124-3158-56B1-FD0CD27371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2123404"/>
              </p:ext>
            </p:extLst>
          </p:nvPr>
        </p:nvGraphicFramePr>
        <p:xfrm>
          <a:off x="571501" y="3180340"/>
          <a:ext cx="11277599" cy="128080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113642">
                  <a:extLst>
                    <a:ext uri="{9D8B030D-6E8A-4147-A177-3AD203B41FA5}">
                      <a16:colId xmlns:a16="http://schemas.microsoft.com/office/drawing/2014/main" val="3126986369"/>
                    </a:ext>
                  </a:extLst>
                </a:gridCol>
                <a:gridCol w="3496339">
                  <a:extLst>
                    <a:ext uri="{9D8B030D-6E8A-4147-A177-3AD203B41FA5}">
                      <a16:colId xmlns:a16="http://schemas.microsoft.com/office/drawing/2014/main" val="2017670206"/>
                    </a:ext>
                  </a:extLst>
                </a:gridCol>
                <a:gridCol w="5667618">
                  <a:extLst>
                    <a:ext uri="{9D8B030D-6E8A-4147-A177-3AD203B41FA5}">
                      <a16:colId xmlns:a16="http://schemas.microsoft.com/office/drawing/2014/main" val="605790443"/>
                    </a:ext>
                  </a:extLst>
                </a:gridCol>
              </a:tblGrid>
              <a:tr h="128080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vi-VN" sz="2400" b="0">
                          <a:solidFill>
                            <a:srgbClr val="242021"/>
                          </a:solidFill>
                          <a:effectLst/>
                        </a:rPr>
                        <a:t>3. Kích thước </a:t>
                      </a:r>
                      <a:endParaRPr lang="vi-VN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vi-VN" sz="2400" b="0">
                          <a:solidFill>
                            <a:srgbClr val="242021"/>
                          </a:solidFill>
                          <a:effectLst/>
                        </a:rPr>
                        <a:t>– Kích thước chung</a:t>
                      </a:r>
                      <a:endParaRPr lang="en-US" sz="2400" b="0">
                        <a:solidFill>
                          <a:srgbClr val="24202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vi-VN" sz="2400" b="0">
                          <a:solidFill>
                            <a:srgbClr val="242021"/>
                          </a:solidFill>
                          <a:effectLst/>
                        </a:rPr>
                        <a:t>– Kích thước bộ phận</a:t>
                      </a:r>
                      <a:endParaRPr lang="vi-VN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140, 36, 36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  <a:latin typeface="Arial" panose="020B0604020202020204" pitchFamily="34" charset="0"/>
                          <a:ea typeface="Nanum Brush Script" pitchFamily="2" charset="-127"/>
                          <a:cs typeface="Arial" panose="020B0604020202020204" pitchFamily="34" charset="0"/>
                        </a:rPr>
                        <a:t>Ø</a:t>
                      </a:r>
                      <a:r>
                        <a:rPr lang="en-US" sz="2400" b="0" kern="1200">
                          <a:solidFill>
                            <a:srgbClr val="24202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26, 40, 40, </a:t>
                      </a: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  <a:latin typeface="Arial" panose="020B0604020202020204" pitchFamily="34" charset="0"/>
                          <a:ea typeface="Nanum Brush Script" pitchFamily="2" charset="-127"/>
                          <a:cs typeface="Arial" panose="020B0604020202020204" pitchFamily="34" charset="0"/>
                        </a:rPr>
                        <a:t>Ø</a:t>
                      </a: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26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05659712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F809C1C-0CAC-CD21-9882-EAF23AAB97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7315508"/>
              </p:ext>
            </p:extLst>
          </p:nvPr>
        </p:nvGraphicFramePr>
        <p:xfrm>
          <a:off x="571501" y="4461146"/>
          <a:ext cx="11277599" cy="166935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114549">
                  <a:extLst>
                    <a:ext uri="{9D8B030D-6E8A-4147-A177-3AD203B41FA5}">
                      <a16:colId xmlns:a16="http://schemas.microsoft.com/office/drawing/2014/main" val="3229548951"/>
                    </a:ext>
                  </a:extLst>
                </a:gridCol>
                <a:gridCol w="3495432">
                  <a:extLst>
                    <a:ext uri="{9D8B030D-6E8A-4147-A177-3AD203B41FA5}">
                      <a16:colId xmlns:a16="http://schemas.microsoft.com/office/drawing/2014/main" val="2681341098"/>
                    </a:ext>
                  </a:extLst>
                </a:gridCol>
                <a:gridCol w="5667618">
                  <a:extLst>
                    <a:ext uri="{9D8B030D-6E8A-4147-A177-3AD203B41FA5}">
                      <a16:colId xmlns:a16="http://schemas.microsoft.com/office/drawing/2014/main" val="30749750"/>
                    </a:ext>
                  </a:extLst>
                </a:gridCol>
              </a:tblGrid>
              <a:tr h="148573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4. Yêu cầu</a:t>
                      </a:r>
                      <a:b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</a:b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kĩ thuật 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– Yêu cầu về</a:t>
                      </a:r>
                      <a:b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</a:b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gia công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– Yêu cầu xử lí bề mặt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Làm cùn cạnh sắc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2400" b="0">
                          <a:solidFill>
                            <a:srgbClr val="242021"/>
                          </a:solidFill>
                          <a:effectLst/>
                        </a:rPr>
                        <a:t>Tôi cứng bề mặt</a:t>
                      </a:r>
                      <a:endParaRPr lang="en-US" sz="240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52774634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990F1DB9-F621-A50D-2F7E-B7ABC003ED19}"/>
              </a:ext>
            </a:extLst>
          </p:cNvPr>
          <p:cNvSpPr txBox="1"/>
          <p:nvPr/>
        </p:nvSpPr>
        <p:spPr>
          <a:xfrm>
            <a:off x="571501" y="6130498"/>
            <a:ext cx="10551885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/>
              <a:t>=&gt;&gt;Chi tiết có hình vẽ ba chiều tương ứng là Hình 3.7a.</a:t>
            </a:r>
            <a:endParaRPr lang="en-US" sz="240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65838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5"/>
            <a:extLst>
              <a:ext uri="{FF2B5EF4-FFF2-40B4-BE49-F238E27FC236}">
                <a16:creationId xmlns:a16="http://schemas.microsoft.com/office/drawing/2014/main" id="{A691DA65-36AF-6698-AE66-75889E6376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2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69835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E191B384-E3A4-713D-3DE2-4CCF51B7F13A}"/>
              </a:ext>
            </a:extLst>
          </p:cNvPr>
          <p:cNvSpPr/>
          <p:nvPr/>
        </p:nvSpPr>
        <p:spPr>
          <a:xfrm>
            <a:off x="1141095" y="1727199"/>
            <a:ext cx="9909810" cy="2525487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/>
              <a:t>Đọc bản vẽ chi tiết cần phải nhận biết chính xác, đầy đủ nội dung của bản vẽ</a:t>
            </a:r>
            <a:r>
              <a:rPr lang="en-US" sz="2400"/>
              <a:t> </a:t>
            </a:r>
            <a:r>
              <a:rPr lang="vi-VN" sz="2400"/>
              <a:t>và tuân theo trình tự nhất định.</a:t>
            </a:r>
            <a:endParaRPr lang="en-US" sz="2400">
              <a:solidFill>
                <a:srgbClr val="000000"/>
              </a:solidFill>
              <a:latin typeface="UTM Avo" panose="02040603050506020204" pitchFamily="18"/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32912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BA94523-9EE5-4980-A783-A0DD48F39A46}"/>
              </a:ext>
            </a:extLst>
          </p:cNvPr>
          <p:cNvSpPr/>
          <p:nvPr/>
        </p:nvSpPr>
        <p:spPr>
          <a:xfrm>
            <a:off x="3617277" y="1184683"/>
            <a:ext cx="4957445" cy="66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Hướng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dẫn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về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nhà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A6C7B50-800E-7C36-9A74-1B49126279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6133" y="5229791"/>
            <a:ext cx="3267739" cy="2145977"/>
          </a:xfrm>
          <a:prstGeom prst="rect">
            <a:avLst/>
          </a:prstGeom>
        </p:spPr>
      </p:pic>
      <p:grpSp>
        <p:nvGrpSpPr>
          <p:cNvPr id="4" name="Group 2">
            <a:extLst>
              <a:ext uri="{FF2B5EF4-FFF2-40B4-BE49-F238E27FC236}">
                <a16:creationId xmlns:a16="http://schemas.microsoft.com/office/drawing/2014/main" id="{D620E7AB-FB35-E9A1-CF6C-1C5039D5EB62}"/>
              </a:ext>
            </a:extLst>
          </p:cNvPr>
          <p:cNvGrpSpPr/>
          <p:nvPr/>
        </p:nvGrpSpPr>
        <p:grpSpPr>
          <a:xfrm>
            <a:off x="6847087" y="2232757"/>
            <a:ext cx="4293353" cy="3694537"/>
            <a:chOff x="95037" y="-434481"/>
            <a:chExt cx="6321665" cy="6350000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630477E8-2238-FDBA-B9FA-E2EF56E7E627}"/>
                </a:ext>
              </a:extLst>
            </p:cNvPr>
            <p:cNvSpPr/>
            <p:nvPr/>
          </p:nvSpPr>
          <p:spPr>
            <a:xfrm>
              <a:off x="95037" y="-434481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BDD8A8"/>
            </a:solidFill>
          </p:spPr>
          <p:txBody>
            <a:bodyPr/>
            <a:lstStyle/>
            <a:p>
              <a:endParaRPr lang="en-US" sz="572">
                <a:latin typeface="UTM Avo" panose="02040603050506020204" pitchFamily="18"/>
                <a:cs typeface="+mn-ea"/>
                <a:sym typeface="+mn-lt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8F16851-E8CA-D049-A80B-8C9A18B0D948}"/>
              </a:ext>
            </a:extLst>
          </p:cNvPr>
          <p:cNvSpPr txBox="1"/>
          <p:nvPr/>
        </p:nvSpPr>
        <p:spPr>
          <a:xfrm>
            <a:off x="1246399" y="2232757"/>
            <a:ext cx="5405849" cy="2185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9582" indent="-309582" algn="just">
              <a:lnSpc>
                <a:spcPct val="150000"/>
              </a:lnSpc>
              <a:spcBef>
                <a:spcPts val="163"/>
              </a:spcBef>
              <a:spcAft>
                <a:spcPts val="433"/>
              </a:spcAft>
              <a:buFont typeface="Wingdings" panose="05000000000000000000" pitchFamily="2" charset="2"/>
              <a:buChar char="§"/>
            </a:pPr>
            <a:r>
              <a:rPr lang="vi-VN" sz="2200" dirty="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Ôn lại kiến thức </a:t>
            </a:r>
            <a:r>
              <a:rPr lang="vi-VN" sz="220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đã họ</a:t>
            </a:r>
            <a:r>
              <a:rPr lang="en-US" sz="220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c</a:t>
            </a:r>
            <a:endParaRPr lang="vi-VN" sz="2200" dirty="0">
              <a:solidFill>
                <a:schemeClr val="dk1">
                  <a:lumMod val="100000"/>
                </a:schemeClr>
              </a:solidFill>
              <a:latin typeface="UTM Avo" panose="02040603050506020204" pitchFamily="18"/>
              <a:cs typeface="+mn-ea"/>
              <a:sym typeface="+mn-lt"/>
            </a:endParaRPr>
          </a:p>
          <a:p>
            <a:pPr marL="309582" indent="-309582" algn="just">
              <a:lnSpc>
                <a:spcPct val="150000"/>
              </a:lnSpc>
              <a:spcBef>
                <a:spcPts val="163"/>
              </a:spcBef>
              <a:spcAft>
                <a:spcPts val="433"/>
              </a:spcAft>
              <a:buFont typeface="Wingdings" panose="05000000000000000000" pitchFamily="2" charset="2"/>
              <a:buChar char="§"/>
            </a:pPr>
            <a:r>
              <a:rPr lang="en-US" sz="220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Hoàn thành bài tập trong SBT</a:t>
            </a:r>
            <a:endParaRPr lang="en-US" sz="2200" dirty="0">
              <a:solidFill>
                <a:schemeClr val="dk1">
                  <a:lumMod val="100000"/>
                </a:schemeClr>
              </a:solidFill>
              <a:latin typeface="UTM Avo" panose="02040603050506020204" pitchFamily="18"/>
              <a:cs typeface="+mn-ea"/>
              <a:sym typeface="+mn-lt"/>
            </a:endParaRPr>
          </a:p>
          <a:p>
            <a:pPr marL="309582" indent="-309582" algn="just">
              <a:lnSpc>
                <a:spcPct val="150000"/>
              </a:lnSpc>
              <a:spcAft>
                <a:spcPts val="433"/>
              </a:spcAft>
              <a:buFont typeface="Wingdings" panose="05000000000000000000" pitchFamily="2" charset="2"/>
              <a:buChar char="§"/>
            </a:pPr>
            <a:r>
              <a:rPr lang="vi-VN" sz="2200" dirty="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Đọc và tìm hiểu trước </a:t>
            </a:r>
            <a:r>
              <a:rPr lang="vi-VN" sz="220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nội dung</a:t>
            </a:r>
            <a:br>
              <a:rPr lang="en-US" sz="2200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</a:br>
            <a:r>
              <a:rPr lang="en-US" sz="2200" b="1">
                <a:solidFill>
                  <a:schemeClr val="dk1">
                    <a:lumMod val="10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Bài 4: Bản vẽ lắp</a:t>
            </a:r>
            <a:endParaRPr lang="vi-VN" sz="2200" b="1" dirty="0">
              <a:solidFill>
                <a:schemeClr val="dk1">
                  <a:lumMod val="100000"/>
                </a:schemeClr>
              </a:solidFill>
              <a:latin typeface="UTM Avo" panose="02040603050506020204" pitchFamily="18"/>
              <a:cs typeface="+mn-ea"/>
              <a:sym typeface="+mn-lt"/>
            </a:endParaRPr>
          </a:p>
        </p:txBody>
      </p:sp>
      <p:pic>
        <p:nvPicPr>
          <p:cNvPr id="8" name="Picture 4" descr="Bí quyết làm trắc nghiệm tiếng Anh đạt điểm cao - Wall Street English">
            <a:extLst>
              <a:ext uri="{FF2B5EF4-FFF2-40B4-BE49-F238E27FC236}">
                <a16:creationId xmlns:a16="http://schemas.microsoft.com/office/drawing/2014/main" id="{2F7E2874-4975-F4CB-C3C5-237D48C1A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215" y="2500462"/>
            <a:ext cx="3891386" cy="3137907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0263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650A7CC-657A-B527-EE5F-6A06F4A83AA8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47D4E4-95A9-E9C8-E540-F0BD711AEA2B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Like fanpage Hoc10 - Học 1 biết 10 để nhận thêm nhiều tài liệu giảng dạy</a:t>
            </a:r>
          </a:p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theo đường link: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243F02-631A-396D-ACCE-30E5300A64FA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Hoặc truy cập qua QR code</a:t>
            </a:r>
          </a:p>
        </p:txBody>
      </p:sp>
      <p:pic>
        <p:nvPicPr>
          <p:cNvPr id="7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96C41640-1DC8-9B9F-9AF9-8D6AD1C829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814D088-873E-95DA-9E14-82F60D2FFD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  <p:pic>
        <p:nvPicPr>
          <p:cNvPr id="12" name="Picture 11">
            <a:hlinkClick r:id="rId7"/>
            <a:extLst>
              <a:ext uri="{FF2B5EF4-FFF2-40B4-BE49-F238E27FC236}">
                <a16:creationId xmlns:a16="http://schemas.microsoft.com/office/drawing/2014/main" id="{B89A0303-38C0-7CEF-080F-B61D774C2E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62449" y="1855382"/>
            <a:ext cx="7419475" cy="65232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BkUTYClu"/>
  <p:tag name="ARTICULATE_DESIGN_ID_THEME1" val="0ZGN4uuj"/>
  <p:tag name="ARTICULATE_SLIDE_THUMBNAIL_REFRESH" val="1"/>
  <p:tag name="ARTICULATE_SLIDE_COUNT" val="24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1490</TotalTime>
  <Words>1032</Words>
  <Application>Microsoft Office PowerPoint</Application>
  <PresentationFormat>Widescreen</PresentationFormat>
  <Paragraphs>144</Paragraphs>
  <Slides>24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UTM Avo</vt:lpstr>
      <vt:lpstr>Wingdings</vt:lpstr>
      <vt:lpstr>Theme1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subject>9Slide.vn</dc:subject>
  <dc:creator>admin</dc:creator>
  <dc:description>9Slide.vn</dc:description>
  <cp:lastModifiedBy>Thuynt</cp:lastModifiedBy>
  <cp:revision>87</cp:revision>
  <dcterms:modified xsi:type="dcterms:W3CDTF">2024-01-17T01:31:41Z</dcterms:modified>
  <cp:category>9Slide.vn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61827CDC-00CA-47E7-AC7F-0E4B5A38CF56</vt:lpwstr>
  </property>
  <property fmtid="{D5CDD505-2E9C-101B-9397-08002B2CF9AE}" pid="3" name="ArticulatePath">
    <vt:lpwstr>Template_Công nghệ 3.potm</vt:lpwstr>
  </property>
</Properties>
</file>