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notesSlides/notesSlide19.xml" ContentType="application/vnd.openxmlformats-officedocument.presentationml.notesSlide+xml"/>
  <Override PartName="/ppt/tags/tag23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tags/tag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430" r:id="rId6"/>
    <p:sldId id="453" r:id="rId7"/>
    <p:sldId id="456" r:id="rId8"/>
    <p:sldId id="454" r:id="rId9"/>
    <p:sldId id="457" r:id="rId10"/>
    <p:sldId id="458" r:id="rId11"/>
    <p:sldId id="459" r:id="rId12"/>
    <p:sldId id="460" r:id="rId13"/>
    <p:sldId id="461" r:id="rId14"/>
    <p:sldId id="261" r:id="rId15"/>
    <p:sldId id="262" r:id="rId16"/>
    <p:sldId id="451" r:id="rId17"/>
    <p:sldId id="271" r:id="rId18"/>
    <p:sldId id="274" r:id="rId19"/>
    <p:sldId id="275" r:id="rId20"/>
    <p:sldId id="276" r:id="rId21"/>
    <p:sldId id="269" r:id="rId22"/>
    <p:sldId id="267" r:id="rId23"/>
    <p:sldId id="270" r:id="rId24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UTM Avo" panose="02040603050506020204" pitchFamily="18" charset="0"/>
      <p:regular r:id="rId30"/>
      <p:bold r:id="rId31"/>
      <p:italic r:id="rId32"/>
      <p:boldItalic r:id="rId33"/>
    </p:embeddedFont>
  </p:embeddedFontLst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7E15"/>
    <a:srgbClr val="FFFAF7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79" autoAdjust="0"/>
    <p:restoredTop sz="94660"/>
  </p:normalViewPr>
  <p:slideViewPr>
    <p:cSldViewPr snapToGrid="0">
      <p:cViewPr>
        <p:scale>
          <a:sx n="66" d="100"/>
          <a:sy n="66" d="100"/>
        </p:scale>
        <p:origin x="414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7105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4542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5700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9759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8519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3821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2132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94488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26458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86362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17833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3384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48790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19303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71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7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7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7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2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1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934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5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212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2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0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9Slide.vn - 2019">
            <a:extLst>
              <a:ext uri="{FF2B5EF4-FFF2-40B4-BE49-F238E27FC236}">
                <a16:creationId xmlns:a16="http://schemas.microsoft.com/office/drawing/2014/main" id="{EFD779D4-2F3F-8ECB-F991-05BD95A4C77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17725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1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1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2" TargetMode="Externa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4" TargetMode="Externa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4" TargetMode="Externa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4" Type="http://schemas.openxmlformats.org/officeDocument/2006/relationships/image" Target="../media/image28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1.jpg"/><Relationship Id="rId7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6" Type="http://schemas.openxmlformats.org/officeDocument/2006/relationships/image" Target="../media/image30.png"/><Relationship Id="rId5" Type="http://schemas.microsoft.com/office/2007/relationships/hdphoto" Target="../media/hdphoto1.wdp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8853714" y="195308"/>
            <a:ext cx="322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8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64A93626-D413-2664-E640-2B552ADC0F6B}"/>
              </a:ext>
            </a:extLst>
          </p:cNvPr>
          <p:cNvSpPr txBox="1">
            <a:spLocks/>
          </p:cNvSpPr>
          <p:nvPr/>
        </p:nvSpPr>
        <p:spPr>
          <a:xfrm>
            <a:off x="0" y="830209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000" b="1">
                <a:solidFill>
                  <a:srgbClr val="002060"/>
                </a:solidFill>
                <a:latin typeface="UTM Avo" panose="02040603050506020204" pitchFamily="18" charset="0"/>
              </a:rPr>
              <a:t>Chủ đề 1. Vẽ kĩ thuật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FBCDFB38-C178-1AFE-9704-85927849F990}"/>
              </a:ext>
            </a:extLst>
          </p:cNvPr>
          <p:cNvSpPr txBox="1">
            <a:spLocks/>
          </p:cNvSpPr>
          <p:nvPr/>
        </p:nvSpPr>
        <p:spPr>
          <a:xfrm>
            <a:off x="116115" y="3701720"/>
            <a:ext cx="11959770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77">
              <a:lnSpc>
                <a:spcPct val="150000"/>
              </a:lnSpc>
              <a:defRPr/>
            </a:pP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4. Bản vẽ lắp (Tiết 1)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48DB58FB-2C1E-04B4-2B50-99D1492B8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Right 6">
            <a:extLst>
              <a:ext uri="{FF2B5EF4-FFF2-40B4-BE49-F238E27FC236}">
                <a16:creationId xmlns:a16="http://schemas.microsoft.com/office/drawing/2014/main" id="{D33BB14B-12E9-7FE1-01CB-AE99CDC96D11}"/>
              </a:ext>
            </a:extLst>
          </p:cNvPr>
          <p:cNvSpPr/>
          <p:nvPr/>
        </p:nvSpPr>
        <p:spPr>
          <a:xfrm>
            <a:off x="430400" y="4040829"/>
            <a:ext cx="1285075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6876AA-2E2B-8BCB-3FD4-2D7DF66AD6BB}"/>
              </a:ext>
            </a:extLst>
          </p:cNvPr>
          <p:cNvSpPr txBox="1"/>
          <p:nvPr/>
        </p:nvSpPr>
        <p:spPr>
          <a:xfrm>
            <a:off x="1696337" y="1509559"/>
            <a:ext cx="10317863" cy="1079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Người công nhân căn cứ vào đâu để lắp ráp sản phẩm đúng theo yêu cầu kĩ thuật?</a:t>
            </a: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49C63535-80AB-0BE1-AE84-A0DBCDB1FC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77800" y="1563977"/>
            <a:ext cx="1403350" cy="12980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01473A-BD1B-63AB-8BB0-B95D25D6F04F}"/>
              </a:ext>
            </a:extLst>
          </p:cNvPr>
          <p:cNvSpPr txBox="1"/>
          <p:nvPr/>
        </p:nvSpPr>
        <p:spPr>
          <a:xfrm>
            <a:off x="1849800" y="3708506"/>
            <a:ext cx="9050572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Muốn lắp ráp sản phẩm hoàn chỉnh, đúng theo yêu cầu kĩ thuật, người ta cần căn cứ vào bản vẽ lắp kèm theo.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5"/>
            <a:extLst>
              <a:ext uri="{FF2B5EF4-FFF2-40B4-BE49-F238E27FC236}">
                <a16:creationId xmlns:a16="http://schemas.microsoft.com/office/drawing/2014/main" id="{D90DBA2A-E05D-4B01-F330-15004162D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I. NỘI DUNG BẢN VẼ </a:t>
            </a:r>
            <a:r>
              <a:rPr lang="en-US" sz="2400" b="1"/>
              <a:t>LẮP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1765069" y="1708697"/>
            <a:ext cx="6520638" cy="2243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Quan sát hình 4.1, 4.2 và cho biết:</a:t>
            </a:r>
          </a:p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Cụm nối ống trên hình 4.2 được lắp ghép từ bao nhiêu chi tiết?</a:t>
            </a:r>
          </a:p>
          <a:p>
            <a:pPr marL="342900" indent="-3429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Các chi tiết nào có nhiệm vụ kẹp chặt?</a:t>
            </a:r>
            <a:endParaRPr lang="vi-VN" sz="230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753EB72E-FB98-7D89-926A-D0CFA4D243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61718" y="1599155"/>
            <a:ext cx="1403350" cy="1298099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6A05EEB5-8441-2E48-4EB7-A7784C2A85E3}"/>
              </a:ext>
            </a:extLst>
          </p:cNvPr>
          <p:cNvSpPr/>
          <p:nvPr/>
        </p:nvSpPr>
        <p:spPr>
          <a:xfrm>
            <a:off x="926731" y="4990651"/>
            <a:ext cx="589663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09CD11-5338-9B3A-163C-349FEA7D20A7}"/>
              </a:ext>
            </a:extLst>
          </p:cNvPr>
          <p:cNvSpPr txBox="1"/>
          <p:nvPr/>
        </p:nvSpPr>
        <p:spPr>
          <a:xfrm>
            <a:off x="1680028" y="4345017"/>
            <a:ext cx="6357003" cy="2281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indent="-1778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Cụm nối ống gồm 14 chi tiết được lắp ghép với nhau.</a:t>
            </a:r>
          </a:p>
          <a:p>
            <a:pPr marL="177800" indent="-1778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Các chi tiết có nhiệm vụ kẹp chặt: bu lông M8, đai ốc, vòng đệm.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02E4A9-0512-DF54-3FC0-E3EC79FAB8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5707" y="810355"/>
            <a:ext cx="3906294" cy="60476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510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animBg="1"/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I. NỘI DUNG BẢN VẼ LẮP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876300" y="1645197"/>
            <a:ext cx="10731500" cy="1661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Bản vẽ lắp là tài liệu kĩ thuật nhằm diễn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tả hình dạng, kết cấu chung của một sản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phẩm và vị trí tương quan, cách thức lắp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ghép giữa các chi tiết trong sản phẩm đó.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40D165-F6EC-B18A-C1D2-B1A63FA469A5}"/>
              </a:ext>
            </a:extLst>
          </p:cNvPr>
          <p:cNvSpPr txBox="1"/>
          <p:nvPr/>
        </p:nvSpPr>
        <p:spPr>
          <a:xfrm>
            <a:off x="838200" y="3306421"/>
            <a:ext cx="9893300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Hình 4.3 là bản vẽ lắp của cụm</a:t>
            </a:r>
            <a:r>
              <a:rPr lang="en-US" sz="2400"/>
              <a:t> </a:t>
            </a:r>
            <a:r>
              <a:rPr lang="vi-VN" sz="2400"/>
              <a:t>nối ống ở Hình 4.1.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5E2568-9132-11FA-1369-6FC97965E1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0024" y="2874894"/>
            <a:ext cx="3292502" cy="36529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7229A0-7245-5184-EA33-BBDED573C6F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2298" r="21457" b="56700"/>
          <a:stretch/>
        </p:blipFill>
        <p:spPr>
          <a:xfrm>
            <a:off x="1930399" y="3909155"/>
            <a:ext cx="2197101" cy="26186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831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I. NỘI DUNG BẢN VẼ LẮP</a:t>
            </a:r>
            <a:endParaRPr lang="en-US" sz="2400" b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40D165-F6EC-B18A-C1D2-B1A63FA469A5}"/>
              </a:ext>
            </a:extLst>
          </p:cNvPr>
          <p:cNvSpPr txBox="1"/>
          <p:nvPr/>
        </p:nvSpPr>
        <p:spPr>
          <a:xfrm>
            <a:off x="774700" y="1909421"/>
            <a:ext cx="5537200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Nội dung bản vẽ lắp gồm: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- Khung tên: tên sản phẩm, tỉ lệ bản vẽ, tên người thiết kế, nơi thiết kế, ...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- Bảng kê: Liệt kê tất cả các chi tiết của sản phẩm (số thứ tự vị trí, tên gọi, số lượng, vật liệu, ...)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5E2568-9132-11FA-1369-6FC97965E1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6336" y="1909421"/>
            <a:ext cx="4397589" cy="48789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347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I. NỘI DUNG BẢN VẼ LẮP</a:t>
            </a:r>
            <a:endParaRPr lang="en-US" sz="2400" b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40D165-F6EC-B18A-C1D2-B1A63FA469A5}"/>
              </a:ext>
            </a:extLst>
          </p:cNvPr>
          <p:cNvSpPr txBox="1"/>
          <p:nvPr/>
        </p:nvSpPr>
        <p:spPr>
          <a:xfrm>
            <a:off x="648074" y="1821233"/>
            <a:ext cx="6425825" cy="4445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Nội dung bản vẽ lắp gồm: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- Hình biểu diễn: gồm các hình chiếu, hình cắt diễn tả hình dạng, vị trí, cách thức lắp ghép các chi tiết với nhau.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- Kích thước: gồm kích thước chung (dài, rộng, cao) của sản phẩm; kích thước lắp ghép giữa các chi tiết, kích thước xác định vị trí giữa các chi tiết,...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5E2568-9132-11FA-1369-6FC97965E1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8601" y="1683657"/>
            <a:ext cx="4541426" cy="50385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692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5B6EB2-9477-1DE5-7E2A-55D3D37D98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90" t="5096" r="6205" b="5263"/>
          <a:stretch/>
        </p:blipFill>
        <p:spPr>
          <a:xfrm>
            <a:off x="628651" y="607218"/>
            <a:ext cx="1388268" cy="11858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CA3F4D-20E9-2BF5-E870-3CF3E75AD94B}"/>
              </a:ext>
            </a:extLst>
          </p:cNvPr>
          <p:cNvSpPr txBox="1"/>
          <p:nvPr/>
        </p:nvSpPr>
        <p:spPr>
          <a:xfrm>
            <a:off x="2171622" y="806636"/>
            <a:ext cx="7188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/>
              <a:t>Em có biết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6BC99D-39E5-BEF3-AE46-C3D654519B83}"/>
              </a:ext>
            </a:extLst>
          </p:cNvPr>
          <p:cNvSpPr txBox="1"/>
          <p:nvPr/>
        </p:nvSpPr>
        <p:spPr>
          <a:xfrm>
            <a:off x="2171622" y="1391411"/>
            <a:ext cx="9164035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/>
              <a:t>Hình cắt:</a:t>
            </a:r>
            <a:endParaRPr lang="en-US" sz="24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BCECB-AA4A-61E8-761F-EF3EEEC2E4CF}"/>
              </a:ext>
            </a:extLst>
          </p:cNvPr>
          <p:cNvSpPr txBox="1"/>
          <p:nvPr/>
        </p:nvSpPr>
        <p:spPr>
          <a:xfrm>
            <a:off x="429908" y="2802981"/>
            <a:ext cx="5999921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Hình cắt toàn phần nhận được khi dùng một</a:t>
            </a:r>
            <a:r>
              <a:rPr lang="en-US" sz="2400"/>
              <a:t> </a:t>
            </a:r>
            <a:r>
              <a:rPr lang="vi-VN" sz="2400"/>
              <a:t>mặt phẳng cắt tưởng tượng (Hình 4.4a) cắt</a:t>
            </a:r>
            <a:r>
              <a:rPr lang="en-US" sz="2400"/>
              <a:t> </a:t>
            </a:r>
            <a:r>
              <a:rPr lang="vi-VN" sz="2400"/>
              <a:t>toàn bộ vật thể đó.</a:t>
            </a:r>
            <a:endParaRPr lang="en-US" sz="24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0E6140-2841-9CDB-7E65-8EDE8C887D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8015" y="628864"/>
            <a:ext cx="5203614" cy="5600272"/>
          </a:xfrm>
          <a:prstGeom prst="roundRect">
            <a:avLst>
              <a:gd name="adj" fmla="val 9973"/>
            </a:avLst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B18CE1F-9873-2774-E4EF-A88EBF573534}"/>
              </a:ext>
            </a:extLst>
          </p:cNvPr>
          <p:cNvSpPr txBox="1"/>
          <p:nvPr/>
        </p:nvSpPr>
        <p:spPr>
          <a:xfrm>
            <a:off x="7551057" y="6310543"/>
            <a:ext cx="6103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Hình 4.4. Vẽ hình cắt toàn phần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8196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5B6EB2-9477-1DE5-7E2A-55D3D37D98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90" t="5096" r="6205" b="5263"/>
          <a:stretch/>
        </p:blipFill>
        <p:spPr>
          <a:xfrm>
            <a:off x="628651" y="607218"/>
            <a:ext cx="1388268" cy="11858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CA3F4D-20E9-2BF5-E870-3CF3E75AD94B}"/>
              </a:ext>
            </a:extLst>
          </p:cNvPr>
          <p:cNvSpPr txBox="1"/>
          <p:nvPr/>
        </p:nvSpPr>
        <p:spPr>
          <a:xfrm>
            <a:off x="2171622" y="806636"/>
            <a:ext cx="7188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/>
              <a:t>Em có biết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6BC99D-39E5-BEF3-AE46-C3D654519B83}"/>
              </a:ext>
            </a:extLst>
          </p:cNvPr>
          <p:cNvSpPr txBox="1"/>
          <p:nvPr/>
        </p:nvSpPr>
        <p:spPr>
          <a:xfrm>
            <a:off x="2171622" y="1391411"/>
            <a:ext cx="9164035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/>
              <a:t>Hình cắt:</a:t>
            </a:r>
            <a:endParaRPr lang="en-US" sz="24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BCECB-AA4A-61E8-761F-EF3EEEC2E4CF}"/>
              </a:ext>
            </a:extLst>
          </p:cNvPr>
          <p:cNvSpPr txBox="1"/>
          <p:nvPr/>
        </p:nvSpPr>
        <p:spPr>
          <a:xfrm>
            <a:off x="518259" y="2377856"/>
            <a:ext cx="6885292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Một số quy ước về hình cắt: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– Vẽ kí hiệu vật liệu (Hình 4.4b) trên phần vật</a:t>
            </a:r>
            <a:r>
              <a:rPr lang="en-US" sz="2400"/>
              <a:t> </a:t>
            </a:r>
            <a:r>
              <a:rPr lang="vi-VN" sz="2400"/>
              <a:t>thể bị mặt phẳng cắt đi qua.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2280A1-84A1-2B89-2019-522878E2E4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6393" y="1884386"/>
            <a:ext cx="3259264" cy="3867660"/>
          </a:xfrm>
          <a:prstGeom prst="roundRect">
            <a:avLst>
              <a:gd name="adj" fmla="val 8539"/>
            </a:avLst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65D21D-C137-D0B1-9CCC-0328F56520B3}"/>
              </a:ext>
            </a:extLst>
          </p:cNvPr>
          <p:cNvSpPr txBox="1"/>
          <p:nvPr/>
        </p:nvSpPr>
        <p:spPr>
          <a:xfrm>
            <a:off x="7754257" y="6051364"/>
            <a:ext cx="6103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Hình 4.4. Vẽ hình cắt toàn phần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9436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5B6EB2-9477-1DE5-7E2A-55D3D37D98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90" t="5096" r="6205" b="5263"/>
          <a:stretch/>
        </p:blipFill>
        <p:spPr>
          <a:xfrm>
            <a:off x="628651" y="607218"/>
            <a:ext cx="1388268" cy="11858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CA3F4D-20E9-2BF5-E870-3CF3E75AD94B}"/>
              </a:ext>
            </a:extLst>
          </p:cNvPr>
          <p:cNvSpPr txBox="1"/>
          <p:nvPr/>
        </p:nvSpPr>
        <p:spPr>
          <a:xfrm>
            <a:off x="2171622" y="806636"/>
            <a:ext cx="7188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/>
              <a:t>Em có biết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6BC99D-39E5-BEF3-AE46-C3D654519B83}"/>
              </a:ext>
            </a:extLst>
          </p:cNvPr>
          <p:cNvSpPr txBox="1"/>
          <p:nvPr/>
        </p:nvSpPr>
        <p:spPr>
          <a:xfrm>
            <a:off x="2171622" y="1391411"/>
            <a:ext cx="9164035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/>
              <a:t>Hình cắt:</a:t>
            </a:r>
            <a:endParaRPr lang="en-US" sz="24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BCECB-AA4A-61E8-761F-EF3EEEC2E4CF}"/>
              </a:ext>
            </a:extLst>
          </p:cNvPr>
          <p:cNvSpPr txBox="1"/>
          <p:nvPr/>
        </p:nvSpPr>
        <p:spPr>
          <a:xfrm>
            <a:off x="429907" y="2312181"/>
            <a:ext cx="5999921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Một số quy ước về hình cắt: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– Chi tiết khác nhau thì đường gạch mặt cắt</a:t>
            </a:r>
            <a:r>
              <a:rPr lang="en-US" sz="2400"/>
              <a:t> </a:t>
            </a:r>
            <a:r>
              <a:rPr lang="vi-VN" sz="2400"/>
              <a:t>được vẽ khác nhau về hướng nghiêng hoặc</a:t>
            </a:r>
            <a:r>
              <a:rPr lang="en-US" sz="2400"/>
              <a:t> </a:t>
            </a:r>
            <a:r>
              <a:rPr lang="vi-VN" sz="2400"/>
              <a:t>khoảng cách giữa các gạch (Hình 4.3).</a:t>
            </a:r>
            <a:endParaRPr lang="en-US" sz="24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A0491E-DE1C-8DF6-2E88-917773A51E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8486" y="1045029"/>
            <a:ext cx="5302672" cy="58129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9558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5B6EB2-9477-1DE5-7E2A-55D3D37D98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90" t="5096" r="6205" b="5263"/>
          <a:stretch/>
        </p:blipFill>
        <p:spPr>
          <a:xfrm>
            <a:off x="628651" y="607218"/>
            <a:ext cx="1388268" cy="11858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CA3F4D-20E9-2BF5-E870-3CF3E75AD94B}"/>
              </a:ext>
            </a:extLst>
          </p:cNvPr>
          <p:cNvSpPr txBox="1"/>
          <p:nvPr/>
        </p:nvSpPr>
        <p:spPr>
          <a:xfrm>
            <a:off x="2171622" y="806636"/>
            <a:ext cx="7188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/>
              <a:t>Em có biết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6BC99D-39E5-BEF3-AE46-C3D654519B83}"/>
              </a:ext>
            </a:extLst>
          </p:cNvPr>
          <p:cNvSpPr txBox="1"/>
          <p:nvPr/>
        </p:nvSpPr>
        <p:spPr>
          <a:xfrm>
            <a:off x="2171622" y="1391411"/>
            <a:ext cx="9164035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/>
              <a:t>Mối ghép bằng ren:</a:t>
            </a:r>
            <a:endParaRPr lang="en-US" sz="24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BCECB-AA4A-61E8-761F-EF3EEEC2E4CF}"/>
              </a:ext>
            </a:extLst>
          </p:cNvPr>
          <p:cNvSpPr txBox="1"/>
          <p:nvPr/>
        </p:nvSpPr>
        <p:spPr>
          <a:xfrm>
            <a:off x="628651" y="2449862"/>
            <a:ext cx="6377293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Mối ghép bằng ren là mối ghép tháo được, sử</a:t>
            </a:r>
            <a:r>
              <a:rPr lang="en-US" sz="2400"/>
              <a:t> </a:t>
            </a:r>
            <a:r>
              <a:rPr lang="vi-VN" sz="2400"/>
              <a:t>dụng để ghép hai hay nhiều chi tiết với nhau.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Để đơn giản khi vẽ, cho phép biểu diễn quy ước</a:t>
            </a:r>
            <a:r>
              <a:rPr lang="en-US" sz="2400"/>
              <a:t> </a:t>
            </a:r>
            <a:r>
              <a:rPr lang="vi-VN" sz="2400"/>
              <a:t>mối ghép bằng ren như Hình 4.5.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C5B071-8596-FB97-57E6-4CC02FCDFA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9772" y="1976186"/>
            <a:ext cx="4714286" cy="3533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7115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5B6EB2-9477-1DE5-7E2A-55D3D37D989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90" t="5096" r="6205" b="5263"/>
          <a:stretch/>
        </p:blipFill>
        <p:spPr>
          <a:xfrm>
            <a:off x="628651" y="607218"/>
            <a:ext cx="1388268" cy="11858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CA3F4D-20E9-2BF5-E870-3CF3E75AD94B}"/>
              </a:ext>
            </a:extLst>
          </p:cNvPr>
          <p:cNvSpPr txBox="1"/>
          <p:nvPr/>
        </p:nvSpPr>
        <p:spPr>
          <a:xfrm>
            <a:off x="2171622" y="806636"/>
            <a:ext cx="7188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/>
              <a:t>Em có biết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6BC99D-39E5-BEF3-AE46-C3D654519B83}"/>
              </a:ext>
            </a:extLst>
          </p:cNvPr>
          <p:cNvSpPr txBox="1"/>
          <p:nvPr/>
        </p:nvSpPr>
        <p:spPr>
          <a:xfrm>
            <a:off x="2171622" y="1391411"/>
            <a:ext cx="9164035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/>
              <a:t>Mối ghép bằng ren:</a:t>
            </a:r>
            <a:endParaRPr lang="en-US" sz="24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BCECB-AA4A-61E8-761F-EF3EEEC2E4CF}"/>
              </a:ext>
            </a:extLst>
          </p:cNvPr>
          <p:cNvSpPr txBox="1"/>
          <p:nvPr/>
        </p:nvSpPr>
        <p:spPr>
          <a:xfrm>
            <a:off x="628651" y="2449862"/>
            <a:ext cx="6377293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Kí hiệu ren gồm: Chữ cái chỉ loại ren, chữ số</a:t>
            </a:r>
            <a:r>
              <a:rPr lang="en-US" sz="2400"/>
              <a:t> </a:t>
            </a:r>
            <a:r>
              <a:rPr lang="vi-VN" sz="2400"/>
              <a:t>tiếp theo chỉ đường kính danh nghĩa ren. Ví dụ:</a:t>
            </a:r>
            <a:r>
              <a:rPr lang="en-US" sz="2400"/>
              <a:t> </a:t>
            </a:r>
            <a:r>
              <a:rPr lang="vi-VN" sz="2400"/>
              <a:t>M12 (M: ren hệ mét; 12: đường kính danh nghĩa</a:t>
            </a:r>
            <a:r>
              <a:rPr lang="en-US" sz="2400"/>
              <a:t> </a:t>
            </a:r>
            <a:r>
              <a:rPr lang="vi-VN" sz="2400"/>
              <a:t>ren là 12 mm).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C5B071-8596-FB97-57E6-4CC02FCDFA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9772" y="1976186"/>
            <a:ext cx="4714286" cy="3533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407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03620E3A-6BD7-E4D8-84C1-6EF821631B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667446" y="1563350"/>
            <a:ext cx="10305354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Bản vẽ lắp thể hiện: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A. Hình dáng sản phẩm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B. Kết cấu chung của sản phẩm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C. Vị trí tương quan và cách thức lắp ghép giữa các chi tiết của sản phẩm.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D. Cả ba đáp án trên.</a:t>
            </a:r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D29248-55EF-4D36-B960-636D5F2EB4F4}"/>
              </a:ext>
            </a:extLst>
          </p:cNvPr>
          <p:cNvSpPr txBox="1"/>
          <p:nvPr/>
        </p:nvSpPr>
        <p:spPr>
          <a:xfrm>
            <a:off x="667446" y="5008033"/>
            <a:ext cx="1058475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Đáp án: D</a:t>
            </a:r>
            <a:endParaRPr lang="en-US" sz="240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667446" y="1563350"/>
            <a:ext cx="10584754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2.</a:t>
            </a:r>
            <a:r>
              <a:rPr lang="en-US" sz="2400"/>
              <a:t> </a:t>
            </a:r>
            <a:r>
              <a:rPr lang="vi-VN" sz="2400"/>
              <a:t>Nội dung bản vẽ lắp bao gồm: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A. Khung tên, bảng kê.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B. Khung tên, các hình biểu diễn, kích thước.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C. Khung tên, bảng kê, các hình biểu diễn, kích thước.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D. Khung tên, bảng kê, kích thước.</a:t>
            </a:r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D29248-55EF-4D36-B960-636D5F2EB4F4}"/>
              </a:ext>
            </a:extLst>
          </p:cNvPr>
          <p:cNvSpPr txBox="1"/>
          <p:nvPr/>
        </p:nvSpPr>
        <p:spPr>
          <a:xfrm>
            <a:off x="667446" y="4611350"/>
            <a:ext cx="1058475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Đáp án: C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04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5"/>
            <a:extLst>
              <a:ext uri="{FF2B5EF4-FFF2-40B4-BE49-F238E27FC236}">
                <a16:creationId xmlns:a16="http://schemas.microsoft.com/office/drawing/2014/main" id="{AFB0C5E0-DEA2-1754-8277-524A5158B9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391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>
            <a:extLst>
              <a:ext uri="{FF2B5EF4-FFF2-40B4-BE49-F238E27FC236}">
                <a16:creationId xmlns:a16="http://schemas.microsoft.com/office/drawing/2014/main" id="{F153B9A2-5E2D-2106-D2A6-A5CD70D1D5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535835" y="6493643"/>
            <a:ext cx="1656165" cy="7287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2037348"/>
            <a:ext cx="1055188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/>
              <a:t>Sưu tầm một sản phẩm đơn giản và giải thích cách thức lắp ghép giữa các chi tiết của</a:t>
            </a:r>
            <a:r>
              <a:rPr lang="en-US" sz="2400"/>
              <a:t> </a:t>
            </a:r>
            <a:r>
              <a:rPr lang="vi-VN" sz="2400"/>
              <a:t>sản phẩm đó.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4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A691DA65-36AF-6698-AE66-75889E6376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983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191B384-E3A4-713D-3DE2-4CCF51B7F13A}"/>
              </a:ext>
            </a:extLst>
          </p:cNvPr>
          <p:cNvSpPr/>
          <p:nvPr/>
        </p:nvSpPr>
        <p:spPr>
          <a:xfrm>
            <a:off x="1141095" y="1727199"/>
            <a:ext cx="9909810" cy="252548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Bản vẽ lắp gồm: khung tên, bảng kê, các hình biểu diễn, hình cắt, mặt cắt, một</a:t>
            </a:r>
            <a:r>
              <a:rPr lang="en-US" sz="2400"/>
              <a:t> </a:t>
            </a:r>
            <a:r>
              <a:rPr lang="vi-VN" sz="2400"/>
              <a:t>số kích thước nhằm diễn tả hình dạng, kết cấu của sản phẩm và vị trí tương</a:t>
            </a:r>
            <a:r>
              <a:rPr lang="en-US" sz="2400"/>
              <a:t> </a:t>
            </a:r>
            <a:r>
              <a:rPr lang="vi-VN" sz="2400"/>
              <a:t>quan, cách thức lắp ghép giữa các chi tiết của sản phẩm.</a:t>
            </a:r>
            <a:endParaRPr lang="en-US" sz="2400">
              <a:solidFill>
                <a:srgbClr val="000000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291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11846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6C7B50-800E-7C36-9A74-1B4912627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133" y="5229791"/>
            <a:ext cx="3267739" cy="2145977"/>
          </a:xfrm>
          <a:prstGeom prst="rect">
            <a:avLst/>
          </a:prstGeom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D620E7AB-FB35-E9A1-CF6C-1C5039D5EB62}"/>
              </a:ext>
            </a:extLst>
          </p:cNvPr>
          <p:cNvGrpSpPr/>
          <p:nvPr/>
        </p:nvGrpSpPr>
        <p:grpSpPr>
          <a:xfrm>
            <a:off x="6847087" y="2232757"/>
            <a:ext cx="4293353" cy="3694537"/>
            <a:chOff x="95037" y="-434481"/>
            <a:chExt cx="6321665" cy="635000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630477E8-2238-FDBA-B9FA-E2EF56E7E627}"/>
                </a:ext>
              </a:extLst>
            </p:cNvPr>
            <p:cNvSpPr/>
            <p:nvPr/>
          </p:nvSpPr>
          <p:spPr>
            <a:xfrm>
              <a:off x="95037" y="-434481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DD8A8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F16851-E8CA-D049-A80B-8C9A18B0D948}"/>
              </a:ext>
            </a:extLst>
          </p:cNvPr>
          <p:cNvSpPr txBox="1"/>
          <p:nvPr/>
        </p:nvSpPr>
        <p:spPr>
          <a:xfrm>
            <a:off x="1246399" y="2232757"/>
            <a:ext cx="5405849" cy="2185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9582" indent="-309582" algn="just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Ôn lại kiến thức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đã họ</a:t>
            </a: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</a:t>
            </a:r>
            <a:endParaRPr lang="vi-VN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 algn="just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Hoàn thành bài tập trong SBT</a:t>
            </a:r>
            <a:endParaRPr lang="en-US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 algn="just">
              <a:lnSpc>
                <a:spcPct val="150000"/>
              </a:lnSpc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Đọc và tìm hiểu trước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nội dung</a:t>
            </a:r>
            <a:b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en-US" sz="2200" b="1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phần II. Đọc bản vẽ lắp</a:t>
            </a:r>
            <a:endParaRPr lang="vi-VN" sz="2200" b="1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8" name="Picture 4" descr="Bí quyết làm trắc nghiệm tiếng Anh đạt điểm cao - Wall Street English">
            <a:extLst>
              <a:ext uri="{FF2B5EF4-FFF2-40B4-BE49-F238E27FC236}">
                <a16:creationId xmlns:a16="http://schemas.microsoft.com/office/drawing/2014/main" id="{2F7E2874-4975-F4CB-C3C5-237D48C1A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15" y="2500462"/>
            <a:ext cx="3891386" cy="3137907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650A7CC-657A-B527-EE5F-6A06F4A83AA8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7D4E4-95A9-E9C8-E540-F0BD711AEA2B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243F02-631A-396D-ACCE-30E5300A64FA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6C41640-1DC8-9B9F-9AF9-8D6AD1C82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14D088-873E-95DA-9E14-82F60D2FFD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  <p:pic>
        <p:nvPicPr>
          <p:cNvPr id="12" name="Picture 11">
            <a:hlinkClick r:id="rId7"/>
            <a:extLst>
              <a:ext uri="{FF2B5EF4-FFF2-40B4-BE49-F238E27FC236}">
                <a16:creationId xmlns:a16="http://schemas.microsoft.com/office/drawing/2014/main" id="{B89A0303-38C0-7CEF-080F-B61D774C2E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49" y="1855382"/>
            <a:ext cx="7419475" cy="652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BkUTYClu"/>
  <p:tag name="ARTICULATE_DESIGN_ID_THEME1" val="0ZGN4uuj"/>
  <p:tag name="ARTICULATE_PROJECT_OPEN" val="0"/>
  <p:tag name="ARTICULATE_SLIDE_THUMBNAIL_REFRESH" val="1"/>
  <p:tag name="ARTICULATE_SLIDE_COUNT" val="2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1942</TotalTime>
  <Words>830</Words>
  <Application>Microsoft Office PowerPoint</Application>
  <PresentationFormat>Widescreen</PresentationFormat>
  <Paragraphs>63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Wingdings</vt:lpstr>
      <vt:lpstr>UTM Avo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admin</dc:creator>
  <dc:description>9Slide.vn</dc:description>
  <cp:lastModifiedBy>Thuynt</cp:lastModifiedBy>
  <cp:revision>89</cp:revision>
  <dcterms:modified xsi:type="dcterms:W3CDTF">2024-01-10T08:59:56Z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