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notesSlides/notesSlide17.xml" ContentType="application/vnd.openxmlformats-officedocument.presentationml.notesSlide+xml"/>
  <Override PartName="/ppt/tags/tag21.xml" ContentType="application/vnd.openxmlformats-officedocument.presentationml.tags+xml"/>
  <Override PartName="/ppt/notesSlides/notesSlide18.xml" ContentType="application/vnd.openxmlformats-officedocument.presentationml.notesSlide+xml"/>
  <Override PartName="/ppt/tags/tag22.xml" ContentType="application/vnd.openxmlformats-officedocument.presentationml.tags+xml"/>
  <Override PartName="/ppt/notesSlides/notesSlide19.xml" ContentType="application/vnd.openxmlformats-officedocument.presentationml.notesSlide+xml"/>
  <Override PartName="/ppt/tags/tag23.xml" ContentType="application/vnd.openxmlformats-officedocument.presentationml.tags+xml"/>
  <Override PartName="/ppt/notesSlides/notesSlide20.xml" ContentType="application/vnd.openxmlformats-officedocument.presentationml.notesSlide+xml"/>
  <Override PartName="/ppt/tags/tag24.xml" ContentType="application/vnd.openxmlformats-officedocument.presentationml.tags+xml"/>
  <Override PartName="/ppt/notesSlides/notesSlide21.xml" ContentType="application/vnd.openxmlformats-officedocument.presentationml.notesSlide+xml"/>
  <Override PartName="/ppt/tags/tag25.xml" ContentType="application/vnd.openxmlformats-officedocument.presentationml.tags+xml"/>
  <Override PartName="/ppt/notesSlides/notesSlide22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23.xml" ContentType="application/vnd.openxmlformats-officedocument.presentationml.notesSlide+xml"/>
  <Override PartName="/ppt/tags/tag2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455" r:id="rId6"/>
    <p:sldId id="456" r:id="rId7"/>
    <p:sldId id="430" r:id="rId8"/>
    <p:sldId id="453" r:id="rId9"/>
    <p:sldId id="454" r:id="rId10"/>
    <p:sldId id="462" r:id="rId11"/>
    <p:sldId id="466" r:id="rId12"/>
    <p:sldId id="463" r:id="rId13"/>
    <p:sldId id="261" r:id="rId14"/>
    <p:sldId id="262" r:id="rId15"/>
    <p:sldId id="451" r:id="rId16"/>
    <p:sldId id="271" r:id="rId17"/>
    <p:sldId id="274" r:id="rId18"/>
    <p:sldId id="457" r:id="rId19"/>
    <p:sldId id="464" r:id="rId20"/>
    <p:sldId id="465" r:id="rId21"/>
    <p:sldId id="275" r:id="rId22"/>
    <p:sldId id="276" r:id="rId23"/>
    <p:sldId id="269" r:id="rId24"/>
    <p:sldId id="267" r:id="rId25"/>
    <p:sldId id="270" r:id="rId26"/>
  </p:sldIdLst>
  <p:sldSz cx="12192000" cy="6858000"/>
  <p:notesSz cx="6858000" cy="9144000"/>
  <p:embeddedFontLst>
    <p:embeddedFont>
      <p:font typeface="UTM Avo" panose="02040603050506020204" pitchFamily="18" charset="0"/>
      <p:regular r:id="rId28"/>
      <p:bold r:id="rId29"/>
      <p:italic r:id="rId30"/>
      <p:boldItalic r:id="rId31"/>
    </p:embeddedFont>
  </p:embeddedFontLst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7E15"/>
    <a:srgbClr val="FFFAF7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79" autoAdjust="0"/>
    <p:restoredTop sz="94660"/>
  </p:normalViewPr>
  <p:slideViewPr>
    <p:cSldViewPr snapToGrid="0">
      <p:cViewPr>
        <p:scale>
          <a:sx n="66" d="100"/>
          <a:sy n="66" d="100"/>
        </p:scale>
        <p:origin x="2448" y="1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0638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03343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71059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85060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22670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95710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50645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763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86362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17833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3384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17701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57685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10510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48790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19303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71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7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377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078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021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10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9343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50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02122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426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208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9Slide.vn - 2019">
            <a:extLst>
              <a:ext uri="{FF2B5EF4-FFF2-40B4-BE49-F238E27FC236}">
                <a16:creationId xmlns:a16="http://schemas.microsoft.com/office/drawing/2014/main" id="{EFD779D4-2F3F-8ECB-F991-05BD95A4C77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117725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23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23" TargetMode="Externa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18/" TargetMode="Externa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20" TargetMode="Externa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20" TargetMode="Externa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4" Type="http://schemas.openxmlformats.org/officeDocument/2006/relationships/image" Target="../media/image21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jpg"/><Relationship Id="rId7" Type="http://schemas.openxmlformats.org/officeDocument/2006/relationships/hyperlink" Target="https://www.facebook.com/hoc10fb/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6" Type="http://schemas.openxmlformats.org/officeDocument/2006/relationships/image" Target="../media/image24.png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8853714" y="195308"/>
            <a:ext cx="3222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 nghệ 8</a:t>
            </a: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64A93626-D413-2664-E640-2B552ADC0F6B}"/>
              </a:ext>
            </a:extLst>
          </p:cNvPr>
          <p:cNvSpPr txBox="1">
            <a:spLocks/>
          </p:cNvSpPr>
          <p:nvPr/>
        </p:nvSpPr>
        <p:spPr>
          <a:xfrm>
            <a:off x="0" y="830209"/>
            <a:ext cx="12192000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000" b="1">
                <a:solidFill>
                  <a:srgbClr val="002060"/>
                </a:solidFill>
                <a:latin typeface="UTM Avo" panose="02040603050506020204" pitchFamily="18" charset="0"/>
              </a:rPr>
              <a:t>Chủ đề 1. Vẽ kĩ thuật</a:t>
            </a:r>
            <a:endParaRPr lang="en-US" sz="5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FBCDFB38-C178-1AFE-9704-85927849F990}"/>
              </a:ext>
            </a:extLst>
          </p:cNvPr>
          <p:cNvSpPr txBox="1">
            <a:spLocks/>
          </p:cNvSpPr>
          <p:nvPr/>
        </p:nvSpPr>
        <p:spPr>
          <a:xfrm>
            <a:off x="116115" y="3701720"/>
            <a:ext cx="11959770" cy="135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377">
              <a:lnSpc>
                <a:spcPct val="150000"/>
              </a:lnSpc>
              <a:defRPr/>
            </a:pPr>
            <a:r>
              <a:rPr lang="vi-VN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</a:t>
            </a:r>
            <a:r>
              <a:rPr lang="en-US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  <a:r>
              <a:rPr lang="vi-VN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Bản vẽ </a:t>
            </a:r>
            <a:r>
              <a:rPr lang="en-US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lắp</a:t>
            </a:r>
            <a:r>
              <a:rPr lang="vi-VN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(Tiết </a:t>
            </a:r>
            <a:r>
              <a:rPr lang="en-US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  <a:r>
              <a:rPr lang="vi-VN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)</a:t>
            </a:r>
            <a:endParaRPr lang="en-US" sz="5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48DB58FB-2C1E-04B4-2B50-99D1492B8F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w: Right 6">
            <a:extLst>
              <a:ext uri="{FF2B5EF4-FFF2-40B4-BE49-F238E27FC236}">
                <a16:creationId xmlns:a16="http://schemas.microsoft.com/office/drawing/2014/main" id="{D33BB14B-12E9-7FE1-01CB-AE99CDC96D11}"/>
              </a:ext>
            </a:extLst>
          </p:cNvPr>
          <p:cNvSpPr/>
          <p:nvPr/>
        </p:nvSpPr>
        <p:spPr>
          <a:xfrm>
            <a:off x="6845300" y="3866827"/>
            <a:ext cx="589663" cy="457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6876AA-2E2B-8BCB-3FD4-2D7DF66AD6BB}"/>
              </a:ext>
            </a:extLst>
          </p:cNvPr>
          <p:cNvSpPr txBox="1"/>
          <p:nvPr/>
        </p:nvSpPr>
        <p:spPr>
          <a:xfrm>
            <a:off x="1851155" y="1465226"/>
            <a:ext cx="9620495" cy="1079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300">
                <a:latin typeface="UTM Avo" panose="02040603050506020204" pitchFamily="18"/>
                <a:cs typeface="+mn-ea"/>
                <a:sym typeface="+mn-lt"/>
              </a:rPr>
              <a:t>Trình tự đọc bản vẽ lắp là gì? Có thể thay đổi thứ tự các bước</a:t>
            </a:r>
            <a:br>
              <a:rPr lang="en-US" sz="2300">
                <a:latin typeface="UTM Avo" panose="02040603050506020204" pitchFamily="18"/>
                <a:cs typeface="+mn-ea"/>
                <a:sym typeface="+mn-lt"/>
              </a:rPr>
            </a:br>
            <a:r>
              <a:rPr lang="en-US" sz="2300">
                <a:latin typeface="UTM Avo" panose="02040603050506020204" pitchFamily="18"/>
                <a:cs typeface="+mn-ea"/>
                <a:sym typeface="+mn-lt"/>
              </a:rPr>
              <a:t>hay không?</a:t>
            </a:r>
            <a:endParaRPr lang="vi-VN" sz="2300"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13" name="Picture 5">
            <a:extLst>
              <a:ext uri="{FF2B5EF4-FFF2-40B4-BE49-F238E27FC236}">
                <a16:creationId xmlns:a16="http://schemas.microsoft.com/office/drawing/2014/main" id="{49C63535-80AB-0BE1-AE84-A0DBCDB1FC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77800" y="1563977"/>
            <a:ext cx="1403350" cy="12980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01473A-BD1B-63AB-8BB0-B95D25D6F04F}"/>
              </a:ext>
            </a:extLst>
          </p:cNvPr>
          <p:cNvSpPr txBox="1"/>
          <p:nvPr/>
        </p:nvSpPr>
        <p:spPr>
          <a:xfrm>
            <a:off x="7434963" y="2713029"/>
            <a:ext cx="4559300" cy="3883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200">
                <a:latin typeface="UTM Avo" panose="02040603050506020204" pitchFamily="18"/>
                <a:cs typeface="+mn-ea"/>
                <a:sym typeface="+mn-lt"/>
              </a:rPr>
              <a:t>Các bước đọc bản vẽ lắp:</a:t>
            </a:r>
          </a:p>
          <a:p>
            <a:pPr marL="457200" indent="-457200" algn="just">
              <a:lnSpc>
                <a:spcPct val="150000"/>
              </a:lnSpc>
              <a:spcAft>
                <a:spcPts val="433"/>
              </a:spcAft>
              <a:buFont typeface="+mj-lt"/>
              <a:buAutoNum type="arabicPeriod"/>
            </a:pPr>
            <a:r>
              <a:rPr lang="vi-VN" sz="2200">
                <a:latin typeface="UTM Avo" panose="02040603050506020204" pitchFamily="18"/>
                <a:cs typeface="+mn-ea"/>
                <a:sym typeface="+mn-lt"/>
              </a:rPr>
              <a:t>Khung tên</a:t>
            </a:r>
            <a:endParaRPr lang="en-US" sz="2200">
              <a:latin typeface="UTM Avo" panose="02040603050506020204" pitchFamily="18"/>
              <a:cs typeface="+mn-ea"/>
              <a:sym typeface="+mn-lt"/>
            </a:endParaRPr>
          </a:p>
          <a:p>
            <a:pPr marL="457200" indent="-457200" algn="just">
              <a:lnSpc>
                <a:spcPct val="150000"/>
              </a:lnSpc>
              <a:spcAft>
                <a:spcPts val="433"/>
              </a:spcAft>
              <a:buFont typeface="+mj-lt"/>
              <a:buAutoNum type="arabicPeriod"/>
            </a:pPr>
            <a:r>
              <a:rPr lang="en-US" sz="2200">
                <a:latin typeface="UTM Avo" panose="02040603050506020204" pitchFamily="18"/>
                <a:cs typeface="+mn-ea"/>
                <a:sym typeface="+mn-lt"/>
              </a:rPr>
              <a:t>Bảng kê</a:t>
            </a:r>
          </a:p>
          <a:p>
            <a:pPr marL="457200" indent="-457200" algn="just">
              <a:lnSpc>
                <a:spcPct val="150000"/>
              </a:lnSpc>
              <a:spcAft>
                <a:spcPts val="433"/>
              </a:spcAft>
              <a:buFont typeface="+mj-lt"/>
              <a:buAutoNum type="arabicPeriod"/>
            </a:pPr>
            <a:r>
              <a:rPr lang="en-US" sz="2200">
                <a:latin typeface="UTM Avo" panose="02040603050506020204" pitchFamily="18"/>
                <a:cs typeface="+mn-ea"/>
                <a:sym typeface="+mn-lt"/>
              </a:rPr>
              <a:t>Hình biểu diễn</a:t>
            </a:r>
          </a:p>
          <a:p>
            <a:pPr marL="457200" indent="-457200" algn="just">
              <a:lnSpc>
                <a:spcPct val="150000"/>
              </a:lnSpc>
              <a:spcAft>
                <a:spcPts val="433"/>
              </a:spcAft>
              <a:buFont typeface="+mj-lt"/>
              <a:buAutoNum type="arabicPeriod"/>
            </a:pPr>
            <a:r>
              <a:rPr lang="en-US" sz="2200">
                <a:latin typeface="UTM Avo" panose="02040603050506020204" pitchFamily="18"/>
                <a:cs typeface="+mn-ea"/>
                <a:sym typeface="+mn-lt"/>
              </a:rPr>
              <a:t>Kích thước</a:t>
            </a:r>
          </a:p>
          <a:p>
            <a:pPr marL="457200" indent="-457200" algn="just">
              <a:lnSpc>
                <a:spcPct val="150000"/>
              </a:lnSpc>
              <a:spcAft>
                <a:spcPts val="433"/>
              </a:spcAft>
              <a:buFont typeface="+mj-lt"/>
              <a:buAutoNum type="arabicPeriod"/>
            </a:pPr>
            <a:r>
              <a:rPr lang="en-US" sz="2200">
                <a:latin typeface="UTM Avo" panose="02040603050506020204" pitchFamily="18"/>
                <a:cs typeface="+mn-ea"/>
                <a:sym typeface="+mn-lt"/>
              </a:rPr>
              <a:t>Phân tích chi tiết</a:t>
            </a:r>
          </a:p>
          <a:p>
            <a:pPr marL="457200" indent="-457200" algn="just">
              <a:lnSpc>
                <a:spcPct val="150000"/>
              </a:lnSpc>
              <a:spcAft>
                <a:spcPts val="433"/>
              </a:spcAft>
              <a:buFont typeface="+mj-lt"/>
              <a:buAutoNum type="arabicPeriod"/>
            </a:pPr>
            <a:r>
              <a:rPr lang="en-US" sz="2200">
                <a:latin typeface="UTM Avo" panose="02040603050506020204" pitchFamily="18"/>
                <a:cs typeface="+mn-ea"/>
                <a:sym typeface="+mn-lt"/>
              </a:rPr>
              <a:t>Tổng hợp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89273D-4A79-2BC3-17A2-16EE8498CDC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332"/>
          <a:stretch/>
        </p:blipFill>
        <p:spPr>
          <a:xfrm>
            <a:off x="2852672" y="2544239"/>
            <a:ext cx="3808731" cy="420660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5"/>
            <a:extLst>
              <a:ext uri="{FF2B5EF4-FFF2-40B4-BE49-F238E27FC236}">
                <a16:creationId xmlns:a16="http://schemas.microsoft.com/office/drawing/2014/main" id="{D90DBA2A-E05D-4B01-F330-15004162D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ĐỌC BẢN VẼ LẮP</a:t>
            </a:r>
            <a:endParaRPr lang="en-US" sz="2400" b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1F88CB-3C69-ABCD-C92A-100A89DF47B4}"/>
              </a:ext>
            </a:extLst>
          </p:cNvPr>
          <p:cNvSpPr txBox="1"/>
          <p:nvPr/>
        </p:nvSpPr>
        <p:spPr>
          <a:xfrm>
            <a:off x="714829" y="2980229"/>
            <a:ext cx="5751306" cy="16612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Quan sát Hình </a:t>
            </a:r>
            <a:r>
              <a:rPr lang="en-US" sz="2300">
                <a:latin typeface="UTM Avo" panose="02040603050506020204" pitchFamily="18"/>
                <a:cs typeface="+mn-ea"/>
                <a:sym typeface="+mn-lt"/>
              </a:rPr>
              <a:t>4</a:t>
            </a: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.3 và cho biết:</a:t>
            </a:r>
          </a:p>
          <a:p>
            <a:pPr marL="342900" indent="-3429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Khung tên của bản vẽ lắp Hình 4.3 cho em biết những nội dung gì?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AB8B91CE-2BCE-26FC-E9E2-A0CCBF4BD5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14829" y="1644808"/>
            <a:ext cx="1403350" cy="12980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B5784B1-802D-FB0E-D878-1132AF9EBEC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332"/>
          <a:stretch/>
        </p:blipFill>
        <p:spPr>
          <a:xfrm>
            <a:off x="7239554" y="1486295"/>
            <a:ext cx="4679650" cy="516850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691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ĐỌC BẢN VẼ LẮP</a:t>
            </a:r>
            <a:endParaRPr lang="en-US" sz="2400" b="1"/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526D838C-8ED3-300D-0155-D8781635C155}"/>
              </a:ext>
            </a:extLst>
          </p:cNvPr>
          <p:cNvSpPr/>
          <p:nvPr/>
        </p:nvSpPr>
        <p:spPr>
          <a:xfrm>
            <a:off x="6096000" y="4027201"/>
            <a:ext cx="589663" cy="457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BBA914-EA72-E070-4622-B8AF2236BFFC}"/>
              </a:ext>
            </a:extLst>
          </p:cNvPr>
          <p:cNvSpPr txBox="1"/>
          <p:nvPr/>
        </p:nvSpPr>
        <p:spPr>
          <a:xfrm>
            <a:off x="6807479" y="3429000"/>
            <a:ext cx="5032828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- Khung tên cho biết tên sản phẩm là cụm nối ống; tỉ lệ bản vẽ 1:1; nơi thiết kế là Công ty 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F05E7D-2C20-98DF-4C66-895EC68117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32"/>
          <a:stretch/>
        </p:blipFill>
        <p:spPr>
          <a:xfrm>
            <a:off x="648075" y="1486295"/>
            <a:ext cx="4736448" cy="52312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3003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ĐỌC BẢN VẼ LẮP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4B9654-87C7-7993-A89A-CEB20696DC86}"/>
              </a:ext>
            </a:extLst>
          </p:cNvPr>
          <p:cNvSpPr txBox="1"/>
          <p:nvPr/>
        </p:nvSpPr>
        <p:spPr>
          <a:xfrm>
            <a:off x="558569" y="1759497"/>
            <a:ext cx="4256074" cy="2192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300">
                <a:latin typeface="UTM Avo" panose="02040603050506020204" pitchFamily="18"/>
                <a:cs typeface="+mn-ea"/>
                <a:sym typeface="+mn-lt"/>
              </a:rPr>
              <a:t>Khi đọc bản vẽ lắp cần tuân theo trình tự nhất định.</a:t>
            </a:r>
          </a:p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300">
                <a:latin typeface="UTM Avo" panose="02040603050506020204" pitchFamily="18"/>
                <a:cs typeface="+mn-ea"/>
                <a:sym typeface="+mn-lt"/>
              </a:rPr>
              <a:t>VD: Đọc bản vẽ </a:t>
            </a:r>
            <a:r>
              <a:rPr lang="en-US" sz="2300" i="1">
                <a:latin typeface="UTM Avo" panose="02040603050506020204" pitchFamily="18"/>
                <a:cs typeface="+mn-ea"/>
                <a:sym typeface="+mn-lt"/>
              </a:rPr>
              <a:t>Hình 4.3. Bản vẽ lắp cụm nối ống</a:t>
            </a:r>
            <a:endParaRPr lang="vi-VN" sz="2300" i="1"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1D7E44-471F-415F-89E8-4B05EDCBE3A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32"/>
          <a:stretch/>
        </p:blipFill>
        <p:spPr>
          <a:xfrm>
            <a:off x="6528354" y="1486295"/>
            <a:ext cx="4679650" cy="516850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9510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ĐỌC BẢN VẼ LẮP</a:t>
            </a:r>
            <a:endParaRPr lang="en-US" sz="2400" b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418C7F-C23E-612E-EDFB-7E003B94B667}"/>
              </a:ext>
            </a:extLst>
          </p:cNvPr>
          <p:cNvSpPr txBox="1"/>
          <p:nvPr/>
        </p:nvSpPr>
        <p:spPr>
          <a:xfrm>
            <a:off x="2931886" y="1616131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i="1"/>
              <a:t>Bảng 4.1. Trình tự đọc bản vẽ lắp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2469FDC-B961-0E9A-A66B-1F6CD0071D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123807"/>
              </p:ext>
            </p:extLst>
          </p:nvPr>
        </p:nvGraphicFramePr>
        <p:xfrm>
          <a:off x="633561" y="2076346"/>
          <a:ext cx="11235233" cy="98831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6530">
                  <a:extLst>
                    <a:ext uri="{9D8B030D-6E8A-4147-A177-3AD203B41FA5}">
                      <a16:colId xmlns:a16="http://schemas.microsoft.com/office/drawing/2014/main" val="282494979"/>
                    </a:ext>
                  </a:extLst>
                </a:gridCol>
                <a:gridCol w="3173907">
                  <a:extLst>
                    <a:ext uri="{9D8B030D-6E8A-4147-A177-3AD203B41FA5}">
                      <a16:colId xmlns:a16="http://schemas.microsoft.com/office/drawing/2014/main" val="3768764194"/>
                    </a:ext>
                  </a:extLst>
                </a:gridCol>
                <a:gridCol w="5344796">
                  <a:extLst>
                    <a:ext uri="{9D8B030D-6E8A-4147-A177-3AD203B41FA5}">
                      <a16:colId xmlns:a16="http://schemas.microsoft.com/office/drawing/2014/main" val="24252199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Trình tự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Nội dung cần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Kết quả</a:t>
                      </a:r>
                      <a:b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(ví dụ đọc bản vẽ lắp Hình 4.3)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9058818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EA981A82-D2F4-CD4F-DCB5-2C94965D3B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3473714"/>
              </p:ext>
            </p:extLst>
          </p:nvPr>
        </p:nvGraphicFramePr>
        <p:xfrm>
          <a:off x="633561" y="3064660"/>
          <a:ext cx="11235233" cy="152247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6530">
                  <a:extLst>
                    <a:ext uri="{9D8B030D-6E8A-4147-A177-3AD203B41FA5}">
                      <a16:colId xmlns:a16="http://schemas.microsoft.com/office/drawing/2014/main" val="3174578680"/>
                    </a:ext>
                  </a:extLst>
                </a:gridCol>
                <a:gridCol w="3173907">
                  <a:extLst>
                    <a:ext uri="{9D8B030D-6E8A-4147-A177-3AD203B41FA5}">
                      <a16:colId xmlns:a16="http://schemas.microsoft.com/office/drawing/2014/main" val="4016399580"/>
                    </a:ext>
                  </a:extLst>
                </a:gridCol>
                <a:gridCol w="5344796">
                  <a:extLst>
                    <a:ext uri="{9D8B030D-6E8A-4147-A177-3AD203B41FA5}">
                      <a16:colId xmlns:a16="http://schemas.microsoft.com/office/drawing/2014/main" val="536919799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1. Khung tên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Tên sản phẩm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Cụm nối ống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97600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Tỉ lệ bản vẽ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1:1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07784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400" b="0">
                          <a:solidFill>
                            <a:srgbClr val="242021"/>
                          </a:solidFill>
                          <a:effectLst/>
                        </a:rPr>
                        <a:t>Nơi thiết kế </a:t>
                      </a:r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Công ty S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4087995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6593290-89AD-A723-E5A8-BD16979F2D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820044"/>
              </p:ext>
            </p:extLst>
          </p:nvPr>
        </p:nvGraphicFramePr>
        <p:xfrm>
          <a:off x="633561" y="4587136"/>
          <a:ext cx="11235233" cy="199796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6530">
                  <a:extLst>
                    <a:ext uri="{9D8B030D-6E8A-4147-A177-3AD203B41FA5}">
                      <a16:colId xmlns:a16="http://schemas.microsoft.com/office/drawing/2014/main" val="3133964163"/>
                    </a:ext>
                  </a:extLst>
                </a:gridCol>
                <a:gridCol w="3173907">
                  <a:extLst>
                    <a:ext uri="{9D8B030D-6E8A-4147-A177-3AD203B41FA5}">
                      <a16:colId xmlns:a16="http://schemas.microsoft.com/office/drawing/2014/main" val="175675858"/>
                    </a:ext>
                  </a:extLst>
                </a:gridCol>
                <a:gridCol w="1353367">
                  <a:extLst>
                    <a:ext uri="{9D8B030D-6E8A-4147-A177-3AD203B41FA5}">
                      <a16:colId xmlns:a16="http://schemas.microsoft.com/office/drawing/2014/main" val="2545842170"/>
                    </a:ext>
                  </a:extLst>
                </a:gridCol>
                <a:gridCol w="1291772">
                  <a:extLst>
                    <a:ext uri="{9D8B030D-6E8A-4147-A177-3AD203B41FA5}">
                      <a16:colId xmlns:a16="http://schemas.microsoft.com/office/drawing/2014/main" val="3619566206"/>
                    </a:ext>
                  </a:extLst>
                </a:gridCol>
                <a:gridCol w="1436914">
                  <a:extLst>
                    <a:ext uri="{9D8B030D-6E8A-4147-A177-3AD203B41FA5}">
                      <a16:colId xmlns:a16="http://schemas.microsoft.com/office/drawing/2014/main" val="691464651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val="3555043297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2. Bảng kê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Tên gọi các chi tiết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Đầu nối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Bu lông M8 x 30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 Vòng đệm 8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Đai ốc M8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157884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400" b="0">
                          <a:solidFill>
                            <a:srgbClr val="242021"/>
                          </a:solidFill>
                          <a:effectLst/>
                        </a:rPr>
                        <a:t>Số lượng </a:t>
                      </a:r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2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>
                          <a:effectLst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>
                          <a:effectLst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>
                          <a:effectLst/>
                        </a:rPr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180297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Vật liệu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Thép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42021"/>
                          </a:solidFill>
                          <a:effectLst/>
                          <a:uLnTx/>
                          <a:uFillTx/>
                          <a:latin typeface="UTM Avo"/>
                          <a:ea typeface="+mn-ea"/>
                          <a:cs typeface="+mn-cs"/>
                        </a:rPr>
                        <a:t>Thép</a:t>
                      </a:r>
                      <a:endPara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42021"/>
                          </a:solidFill>
                          <a:effectLst/>
                          <a:uLnTx/>
                          <a:uFillTx/>
                          <a:latin typeface="UTM Avo"/>
                          <a:ea typeface="+mn-ea"/>
                          <a:cs typeface="+mn-cs"/>
                        </a:rPr>
                        <a:t>Thép</a:t>
                      </a:r>
                      <a:endPara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42021"/>
                          </a:solidFill>
                          <a:effectLst/>
                          <a:uLnTx/>
                          <a:uFillTx/>
                          <a:latin typeface="UTM Avo"/>
                          <a:ea typeface="+mn-ea"/>
                          <a:cs typeface="+mn-cs"/>
                        </a:rPr>
                        <a:t>Thép</a:t>
                      </a:r>
                      <a:endPara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864819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39238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ĐỌC BẢN VẼ LẮP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7CF0D2-D09F-200D-4736-3376732CEBB0}"/>
              </a:ext>
            </a:extLst>
          </p:cNvPr>
          <p:cNvSpPr txBox="1"/>
          <p:nvPr/>
        </p:nvSpPr>
        <p:spPr>
          <a:xfrm>
            <a:off x="2931886" y="1616131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i="1"/>
              <a:t>Bảng 4.1. Trình tự đọc bản vẽ lắp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61450F3-AC55-438E-E5A6-CE40D589DA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878464"/>
              </p:ext>
            </p:extLst>
          </p:nvPr>
        </p:nvGraphicFramePr>
        <p:xfrm>
          <a:off x="633561" y="2076346"/>
          <a:ext cx="11235233" cy="98831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6530">
                  <a:extLst>
                    <a:ext uri="{9D8B030D-6E8A-4147-A177-3AD203B41FA5}">
                      <a16:colId xmlns:a16="http://schemas.microsoft.com/office/drawing/2014/main" val="282494979"/>
                    </a:ext>
                  </a:extLst>
                </a:gridCol>
                <a:gridCol w="3173907">
                  <a:extLst>
                    <a:ext uri="{9D8B030D-6E8A-4147-A177-3AD203B41FA5}">
                      <a16:colId xmlns:a16="http://schemas.microsoft.com/office/drawing/2014/main" val="3768764194"/>
                    </a:ext>
                  </a:extLst>
                </a:gridCol>
                <a:gridCol w="5344796">
                  <a:extLst>
                    <a:ext uri="{9D8B030D-6E8A-4147-A177-3AD203B41FA5}">
                      <a16:colId xmlns:a16="http://schemas.microsoft.com/office/drawing/2014/main" val="24252199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Trình tự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Nội dung cần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Kết quả</a:t>
                      </a:r>
                      <a:b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(ví dụ đọc bản vẽ lắp Hình 4.3)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9058818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519920E-4185-B093-433A-2A5AC94AD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2193444"/>
              </p:ext>
            </p:extLst>
          </p:nvPr>
        </p:nvGraphicFramePr>
        <p:xfrm>
          <a:off x="633561" y="3064660"/>
          <a:ext cx="11235233" cy="101498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6530">
                  <a:extLst>
                    <a:ext uri="{9D8B030D-6E8A-4147-A177-3AD203B41FA5}">
                      <a16:colId xmlns:a16="http://schemas.microsoft.com/office/drawing/2014/main" val="3112505641"/>
                    </a:ext>
                  </a:extLst>
                </a:gridCol>
                <a:gridCol w="3173907">
                  <a:extLst>
                    <a:ext uri="{9D8B030D-6E8A-4147-A177-3AD203B41FA5}">
                      <a16:colId xmlns:a16="http://schemas.microsoft.com/office/drawing/2014/main" val="754700944"/>
                    </a:ext>
                  </a:extLst>
                </a:gridCol>
                <a:gridCol w="5344796">
                  <a:extLst>
                    <a:ext uri="{9D8B030D-6E8A-4147-A177-3AD203B41FA5}">
                      <a16:colId xmlns:a16="http://schemas.microsoft.com/office/drawing/2014/main" val="2601231015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3. Hình biểu diễn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Tên các hình chiếu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Hình chiếu cạnh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510805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Tên gọi hình cắt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Hình cắt đứng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3461631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D390CEF-3D27-25B6-07FE-08A62EE6F6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102953"/>
              </p:ext>
            </p:extLst>
          </p:nvPr>
        </p:nvGraphicFramePr>
        <p:xfrm>
          <a:off x="633561" y="4079644"/>
          <a:ext cx="11235233" cy="149853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6530">
                  <a:extLst>
                    <a:ext uri="{9D8B030D-6E8A-4147-A177-3AD203B41FA5}">
                      <a16:colId xmlns:a16="http://schemas.microsoft.com/office/drawing/2014/main" val="2356445434"/>
                    </a:ext>
                  </a:extLst>
                </a:gridCol>
                <a:gridCol w="3173907">
                  <a:extLst>
                    <a:ext uri="{9D8B030D-6E8A-4147-A177-3AD203B41FA5}">
                      <a16:colId xmlns:a16="http://schemas.microsoft.com/office/drawing/2014/main" val="3670183443"/>
                    </a:ext>
                  </a:extLst>
                </a:gridCol>
                <a:gridCol w="5344796">
                  <a:extLst>
                    <a:ext uri="{9D8B030D-6E8A-4147-A177-3AD203B41FA5}">
                      <a16:colId xmlns:a16="http://schemas.microsoft.com/office/drawing/2014/main" val="3202540752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400" b="0">
                          <a:solidFill>
                            <a:srgbClr val="242021"/>
                          </a:solidFill>
                          <a:effectLst/>
                        </a:rPr>
                        <a:t>4. Kích thước</a:t>
                      </a:r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400" b="0">
                          <a:solidFill>
                            <a:srgbClr val="242021"/>
                          </a:solidFill>
                          <a:effectLst/>
                        </a:rPr>
                        <a:t>Kích thước chung </a:t>
                      </a:r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  <a:latin typeface="Arial" panose="020B0604020202020204" pitchFamily="34" charset="0"/>
                          <a:ea typeface="Nanum Brush Script" pitchFamily="2" charset="-127"/>
                          <a:cs typeface="Arial" panose="020B0604020202020204" pitchFamily="34" charset="0"/>
                        </a:rPr>
                        <a:t>Ø</a:t>
                      </a: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86, 66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542991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400" b="0">
                          <a:solidFill>
                            <a:srgbClr val="242021"/>
                          </a:solidFill>
                          <a:effectLst/>
                        </a:rPr>
                        <a:t>Kích thước lắp ghép </a:t>
                      </a:r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  <a:latin typeface="Arial" panose="020B0604020202020204" pitchFamily="34" charset="0"/>
                          <a:ea typeface="Nanum Brush Script" pitchFamily="2" charset="-127"/>
                          <a:cs typeface="Arial" panose="020B0604020202020204" pitchFamily="34" charset="0"/>
                        </a:rPr>
                        <a:t>Ø</a:t>
                      </a: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66, M8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436650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921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791267A-CBAE-3318-CAE7-A1254300EA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7943530"/>
              </p:ext>
            </p:extLst>
          </p:nvPr>
        </p:nvGraphicFramePr>
        <p:xfrm>
          <a:off x="633561" y="3064660"/>
          <a:ext cx="11235233" cy="223570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6530">
                  <a:extLst>
                    <a:ext uri="{9D8B030D-6E8A-4147-A177-3AD203B41FA5}">
                      <a16:colId xmlns:a16="http://schemas.microsoft.com/office/drawing/2014/main" val="3077668896"/>
                    </a:ext>
                  </a:extLst>
                </a:gridCol>
                <a:gridCol w="3173907">
                  <a:extLst>
                    <a:ext uri="{9D8B030D-6E8A-4147-A177-3AD203B41FA5}">
                      <a16:colId xmlns:a16="http://schemas.microsoft.com/office/drawing/2014/main" val="1330806790"/>
                    </a:ext>
                  </a:extLst>
                </a:gridCol>
                <a:gridCol w="5344796">
                  <a:extLst>
                    <a:ext uri="{9D8B030D-6E8A-4147-A177-3AD203B41FA5}">
                      <a16:colId xmlns:a16="http://schemas.microsoft.com/office/drawing/2014/main" val="11862113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5. Phân tích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chi tiết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Tô màu cho các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chi tiết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Xem Hình 4.6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Chi tiết 1: màu vàng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Chi tiết 2: màu xanh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Chi tiết 3: màu đỏ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Chi tiết 4: màu nâu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0332714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278E1DE-2AD8-D07F-7BA4-1256643E4E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506394"/>
              </p:ext>
            </p:extLst>
          </p:nvPr>
        </p:nvGraphicFramePr>
        <p:xfrm>
          <a:off x="633561" y="5300368"/>
          <a:ext cx="11235233" cy="150876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6530">
                  <a:extLst>
                    <a:ext uri="{9D8B030D-6E8A-4147-A177-3AD203B41FA5}">
                      <a16:colId xmlns:a16="http://schemas.microsoft.com/office/drawing/2014/main" val="2779408896"/>
                    </a:ext>
                  </a:extLst>
                </a:gridCol>
                <a:gridCol w="3173907">
                  <a:extLst>
                    <a:ext uri="{9D8B030D-6E8A-4147-A177-3AD203B41FA5}">
                      <a16:colId xmlns:a16="http://schemas.microsoft.com/office/drawing/2014/main" val="3709012494"/>
                    </a:ext>
                  </a:extLst>
                </a:gridCol>
                <a:gridCol w="5344796">
                  <a:extLst>
                    <a:ext uri="{9D8B030D-6E8A-4147-A177-3AD203B41FA5}">
                      <a16:colId xmlns:a16="http://schemas.microsoft.com/office/drawing/2014/main" val="3197050546"/>
                    </a:ext>
                  </a:extLst>
                </a:gridCol>
              </a:tblGrid>
              <a:tr h="274320">
                <a:tc rowSpan="3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6. Tổng hợp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Trình tự lắp, tháo, công dụng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Lắp: 1-2-3-4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8484257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Tháo: 4-3-2-1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2602432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Nối hai ống với nhau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9044281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BD3E2CD3-4A54-1A3F-657C-FFE31B66E74A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ĐỌC BẢN VẼ LẮP</a:t>
            </a:r>
            <a:endParaRPr lang="en-US" sz="2400" b="1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9DB74F-20C7-7496-26E2-164C8A3CE73B}"/>
              </a:ext>
            </a:extLst>
          </p:cNvPr>
          <p:cNvSpPr txBox="1"/>
          <p:nvPr/>
        </p:nvSpPr>
        <p:spPr>
          <a:xfrm>
            <a:off x="2931886" y="1616131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i="1"/>
              <a:t>Bảng 4.1. Trình tự đọc bản vẽ lắp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9F56643-2163-905E-5222-BC620F7ACD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621978"/>
              </p:ext>
            </p:extLst>
          </p:nvPr>
        </p:nvGraphicFramePr>
        <p:xfrm>
          <a:off x="633561" y="2076346"/>
          <a:ext cx="11235233" cy="98831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6530">
                  <a:extLst>
                    <a:ext uri="{9D8B030D-6E8A-4147-A177-3AD203B41FA5}">
                      <a16:colId xmlns:a16="http://schemas.microsoft.com/office/drawing/2014/main" val="282494979"/>
                    </a:ext>
                  </a:extLst>
                </a:gridCol>
                <a:gridCol w="3173907">
                  <a:extLst>
                    <a:ext uri="{9D8B030D-6E8A-4147-A177-3AD203B41FA5}">
                      <a16:colId xmlns:a16="http://schemas.microsoft.com/office/drawing/2014/main" val="3768764194"/>
                    </a:ext>
                  </a:extLst>
                </a:gridCol>
                <a:gridCol w="5344796">
                  <a:extLst>
                    <a:ext uri="{9D8B030D-6E8A-4147-A177-3AD203B41FA5}">
                      <a16:colId xmlns:a16="http://schemas.microsoft.com/office/drawing/2014/main" val="24252199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Trình tự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Nội dung cần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Kết quả</a:t>
                      </a:r>
                      <a:b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(ví dụ đọc bản vẽ lắp Hình 4.3)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905881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78053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BD3E2CD3-4A54-1A3F-657C-FFE31B66E74A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ĐỌC BẢN VẼ LẮP</a:t>
            </a:r>
            <a:endParaRPr lang="en-US" sz="2400" b="1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AF489C8-1C6A-FF8E-4594-D0A6637349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5408" y="1719248"/>
            <a:ext cx="7423177" cy="48847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451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BD3E2CD3-4A54-1A3F-657C-FFE31B66E74A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ĐỌC BẢN VẼ LẮP</a:t>
            </a:r>
            <a:endParaRPr lang="en-US" sz="2400" b="1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9DB74F-20C7-7496-26E2-164C8A3CE73B}"/>
              </a:ext>
            </a:extLst>
          </p:cNvPr>
          <p:cNvSpPr txBox="1"/>
          <p:nvPr/>
        </p:nvSpPr>
        <p:spPr>
          <a:xfrm>
            <a:off x="444125" y="1775788"/>
            <a:ext cx="6145361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/>
              <a:t>Hãy mô tả trình tự tháo, lắp sản phẩm Hình 4.3.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103014B-84B6-7A50-C716-229685C0CC0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32"/>
          <a:stretch/>
        </p:blipFill>
        <p:spPr>
          <a:xfrm>
            <a:off x="7268583" y="1587895"/>
            <a:ext cx="4679650" cy="5168505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ED3A6EA7-F7B5-9522-F42A-6231777300CB}"/>
              </a:ext>
            </a:extLst>
          </p:cNvPr>
          <p:cNvSpPr/>
          <p:nvPr/>
        </p:nvSpPr>
        <p:spPr>
          <a:xfrm>
            <a:off x="306976" y="3943547"/>
            <a:ext cx="589663" cy="457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C8F7B1-0138-A221-107C-AD01E316A561}"/>
              </a:ext>
            </a:extLst>
          </p:cNvPr>
          <p:cNvSpPr txBox="1"/>
          <p:nvPr/>
        </p:nvSpPr>
        <p:spPr>
          <a:xfrm>
            <a:off x="941357" y="2981356"/>
            <a:ext cx="5987677" cy="2937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spcAft>
                <a:spcPts val="433"/>
              </a:spcAft>
              <a:buFont typeface="+mj-lt"/>
              <a:buAutoNum type="arabicPeriod"/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Ghép 2 chi tiết số 1 lại với nhau</a:t>
            </a:r>
          </a:p>
          <a:p>
            <a:pPr marL="457200" indent="-457200" algn="just">
              <a:lnSpc>
                <a:spcPct val="150000"/>
              </a:lnSpc>
              <a:spcAft>
                <a:spcPts val="433"/>
              </a:spcAft>
              <a:buFont typeface="+mj-lt"/>
              <a:buAutoNum type="arabicPeriod"/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Luồn bu lông số 2 qua 4 lỗ trên chi tiết số 1</a:t>
            </a:r>
          </a:p>
          <a:p>
            <a:pPr marL="457200" indent="-457200" algn="just">
              <a:lnSpc>
                <a:spcPct val="150000"/>
              </a:lnSpc>
              <a:spcAft>
                <a:spcPts val="433"/>
              </a:spcAft>
              <a:buFont typeface="+mj-lt"/>
              <a:buAutoNum type="arabicPeriod"/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Lắp 4 vòng đệm vào đầu 4 bu lông</a:t>
            </a:r>
          </a:p>
          <a:p>
            <a:pPr marL="457200" indent="-457200" algn="just">
              <a:lnSpc>
                <a:spcPct val="150000"/>
              </a:lnSpc>
              <a:spcAft>
                <a:spcPts val="433"/>
              </a:spcAft>
              <a:buFont typeface="+mj-lt"/>
              <a:buAutoNum type="arabicPeriod"/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Vặn chặt 4 đai ốc vào bu lông.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653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03620E3A-6BD7-E4D8-84C1-6EF821631B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667446" y="1563350"/>
            <a:ext cx="10584754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1.</a:t>
            </a:r>
            <a:r>
              <a:rPr lang="en-US" sz="2400"/>
              <a:t> </a:t>
            </a:r>
            <a:r>
              <a:rPr lang="vi-VN" sz="2400"/>
              <a:t>Số lượng các bước của trình tự đọc bản vẽ lắp là: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A. 3 bước</a:t>
            </a:r>
            <a:r>
              <a:rPr lang="en-US" sz="2400"/>
              <a:t>.</a:t>
            </a:r>
            <a:endParaRPr lang="vi-VN" sz="2400"/>
          </a:p>
          <a:p>
            <a:pPr algn="just">
              <a:lnSpc>
                <a:spcPct val="150000"/>
              </a:lnSpc>
            </a:pPr>
            <a:r>
              <a:rPr lang="vi-VN" sz="2400"/>
              <a:t>B. 4 bước.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C. 5 bước.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D. 6 bước.</a:t>
            </a:r>
            <a:endParaRPr lang="en-US" sz="2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D29248-55EF-4D36-B960-636D5F2EB4F4}"/>
              </a:ext>
            </a:extLst>
          </p:cNvPr>
          <p:cNvSpPr txBox="1"/>
          <p:nvPr/>
        </p:nvSpPr>
        <p:spPr>
          <a:xfrm>
            <a:off x="667446" y="4596836"/>
            <a:ext cx="10584754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Đáp án: D</a:t>
            </a:r>
            <a:endParaRPr lang="en-US" sz="240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667446" y="1563350"/>
            <a:ext cx="10584754" cy="4999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2.</a:t>
            </a:r>
            <a:r>
              <a:rPr lang="en-US" sz="2400"/>
              <a:t> </a:t>
            </a:r>
            <a:r>
              <a:rPr lang="vi-VN" sz="2400"/>
              <a:t>Trình tự đúng khi đọc bản vẽ lắp là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A. Nội dung khung tên, nội dung bảng kê, hình biểu diễn, kích thước, phân tích chi tiết, tổng hợp.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B. Nội dung bảng kê, nội dung khung tên, hình biểu diễn, kích thước, phân tích</a:t>
            </a:r>
            <a:r>
              <a:rPr lang="en-US" sz="2400"/>
              <a:t> </a:t>
            </a:r>
            <a:r>
              <a:rPr lang="vi-VN" sz="2400"/>
              <a:t>chi tiết, tổng hợp. 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C. Nội dung bảng kê, nội dung khung tên, hình biểu diễn, phân tích chi tiết, tổng hợp, kích thước.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D. Hình biểu diễn, phân tích chi tiết, tổng hợp, nội dung bảng kê, nội dung khung tên, kích thước.</a:t>
            </a:r>
            <a:endParaRPr lang="en-US" sz="2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D29248-55EF-4D36-B960-636D5F2EB4F4}"/>
              </a:ext>
            </a:extLst>
          </p:cNvPr>
          <p:cNvSpPr txBox="1"/>
          <p:nvPr/>
        </p:nvSpPr>
        <p:spPr>
          <a:xfrm>
            <a:off x="5689389" y="5989946"/>
            <a:ext cx="10584754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Đáp án: A</a:t>
            </a:r>
            <a:endParaRPr lang="en-US" sz="24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044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5"/>
            <a:extLst>
              <a:ext uri="{FF2B5EF4-FFF2-40B4-BE49-F238E27FC236}">
                <a16:creationId xmlns:a16="http://schemas.microsoft.com/office/drawing/2014/main" id="{AFB0C5E0-DEA2-1754-8277-524A5158B9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2391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B5346D2-C068-F5C5-3F7F-8D845BBA9883}"/>
              </a:ext>
            </a:extLst>
          </p:cNvPr>
          <p:cNvSpPr txBox="1"/>
          <p:nvPr/>
        </p:nvSpPr>
        <p:spPr>
          <a:xfrm>
            <a:off x="820057" y="1485805"/>
            <a:ext cx="10551885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1.</a:t>
            </a:r>
            <a:r>
              <a:rPr lang="en-US" sz="2400"/>
              <a:t> </a:t>
            </a:r>
            <a:r>
              <a:rPr lang="vi-VN" sz="2400"/>
              <a:t>Đọc bản vẽ lắp Hình 4.7 theo trình tự các bước ở Bảng 4.1.</a:t>
            </a:r>
            <a:endParaRPr lang="en-US" sz="24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760854-C8A5-20B7-F906-91A3FF8437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2164" y="2160559"/>
            <a:ext cx="6030403" cy="46974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14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B5346D2-C068-F5C5-3F7F-8D845BBA9883}"/>
              </a:ext>
            </a:extLst>
          </p:cNvPr>
          <p:cNvSpPr txBox="1"/>
          <p:nvPr/>
        </p:nvSpPr>
        <p:spPr>
          <a:xfrm>
            <a:off x="820057" y="1485805"/>
            <a:ext cx="10551885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1.</a:t>
            </a:r>
            <a:r>
              <a:rPr lang="en-US" sz="2400"/>
              <a:t> </a:t>
            </a:r>
            <a:r>
              <a:rPr lang="vi-VN" sz="2400"/>
              <a:t>Đọc bản vẽ lắp ở Hình </a:t>
            </a:r>
            <a:r>
              <a:rPr lang="en-US" sz="2400"/>
              <a:t>4.7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67738AD-5B1E-2E0F-6278-43EA012B2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957750"/>
              </p:ext>
            </p:extLst>
          </p:nvPr>
        </p:nvGraphicFramePr>
        <p:xfrm>
          <a:off x="633561" y="2076346"/>
          <a:ext cx="11235233" cy="98831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6530">
                  <a:extLst>
                    <a:ext uri="{9D8B030D-6E8A-4147-A177-3AD203B41FA5}">
                      <a16:colId xmlns:a16="http://schemas.microsoft.com/office/drawing/2014/main" val="282494979"/>
                    </a:ext>
                  </a:extLst>
                </a:gridCol>
                <a:gridCol w="3173907">
                  <a:extLst>
                    <a:ext uri="{9D8B030D-6E8A-4147-A177-3AD203B41FA5}">
                      <a16:colId xmlns:a16="http://schemas.microsoft.com/office/drawing/2014/main" val="3768764194"/>
                    </a:ext>
                  </a:extLst>
                </a:gridCol>
                <a:gridCol w="5344796">
                  <a:extLst>
                    <a:ext uri="{9D8B030D-6E8A-4147-A177-3AD203B41FA5}">
                      <a16:colId xmlns:a16="http://schemas.microsoft.com/office/drawing/2014/main" val="24252199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Trình tự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Nội dung cần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Kết quả</a:t>
                      </a:r>
                      <a:b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(đọc bản vẽ lắp Hình 4.7)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905881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EA4D3AD-ADC9-4BA0-400A-760CE8AEF3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355227"/>
              </p:ext>
            </p:extLst>
          </p:nvPr>
        </p:nvGraphicFramePr>
        <p:xfrm>
          <a:off x="633561" y="3064660"/>
          <a:ext cx="11235233" cy="152247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6530">
                  <a:extLst>
                    <a:ext uri="{9D8B030D-6E8A-4147-A177-3AD203B41FA5}">
                      <a16:colId xmlns:a16="http://schemas.microsoft.com/office/drawing/2014/main" val="3174578680"/>
                    </a:ext>
                  </a:extLst>
                </a:gridCol>
                <a:gridCol w="3173907">
                  <a:extLst>
                    <a:ext uri="{9D8B030D-6E8A-4147-A177-3AD203B41FA5}">
                      <a16:colId xmlns:a16="http://schemas.microsoft.com/office/drawing/2014/main" val="4016399580"/>
                    </a:ext>
                  </a:extLst>
                </a:gridCol>
                <a:gridCol w="5344796">
                  <a:extLst>
                    <a:ext uri="{9D8B030D-6E8A-4147-A177-3AD203B41FA5}">
                      <a16:colId xmlns:a16="http://schemas.microsoft.com/office/drawing/2014/main" val="536919799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1. Khung tên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Tên sản phẩm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Tay nắm cửa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97600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Tỉ lệ bản vẽ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1:1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07784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400" b="0">
                          <a:solidFill>
                            <a:srgbClr val="242021"/>
                          </a:solidFill>
                          <a:effectLst/>
                        </a:rPr>
                        <a:t>Nơi thiết kế </a:t>
                      </a:r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Công ty T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4087995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B1AB4C0-7D37-03EF-FB06-CE7B4F403F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870634"/>
              </p:ext>
            </p:extLst>
          </p:nvPr>
        </p:nvGraphicFramePr>
        <p:xfrm>
          <a:off x="633561" y="4587136"/>
          <a:ext cx="11235233" cy="199796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6530">
                  <a:extLst>
                    <a:ext uri="{9D8B030D-6E8A-4147-A177-3AD203B41FA5}">
                      <a16:colId xmlns:a16="http://schemas.microsoft.com/office/drawing/2014/main" val="3133964163"/>
                    </a:ext>
                  </a:extLst>
                </a:gridCol>
                <a:gridCol w="3173907">
                  <a:extLst>
                    <a:ext uri="{9D8B030D-6E8A-4147-A177-3AD203B41FA5}">
                      <a16:colId xmlns:a16="http://schemas.microsoft.com/office/drawing/2014/main" val="175675858"/>
                    </a:ext>
                  </a:extLst>
                </a:gridCol>
                <a:gridCol w="1353367">
                  <a:extLst>
                    <a:ext uri="{9D8B030D-6E8A-4147-A177-3AD203B41FA5}">
                      <a16:colId xmlns:a16="http://schemas.microsoft.com/office/drawing/2014/main" val="2545842170"/>
                    </a:ext>
                  </a:extLst>
                </a:gridCol>
                <a:gridCol w="1291772">
                  <a:extLst>
                    <a:ext uri="{9D8B030D-6E8A-4147-A177-3AD203B41FA5}">
                      <a16:colId xmlns:a16="http://schemas.microsoft.com/office/drawing/2014/main" val="3619566206"/>
                    </a:ext>
                  </a:extLst>
                </a:gridCol>
                <a:gridCol w="1436914">
                  <a:extLst>
                    <a:ext uri="{9D8B030D-6E8A-4147-A177-3AD203B41FA5}">
                      <a16:colId xmlns:a16="http://schemas.microsoft.com/office/drawing/2014/main" val="691464651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val="3555043297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2. Bảng kê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Tên gọi các chi tiết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Đế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Vít</a:t>
                      </a:r>
                      <a:b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M6 x 10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 Vòng đệm 6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Tay nắm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157884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400" b="0">
                          <a:solidFill>
                            <a:srgbClr val="242021"/>
                          </a:solidFill>
                          <a:effectLst/>
                        </a:rPr>
                        <a:t>Số lượng </a:t>
                      </a:r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1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>
                          <a:effectLst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>
                          <a:effectLst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>
                          <a:effectLst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180297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Vật liệu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4202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Inox</a:t>
                      </a:r>
                      <a:endPara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42021"/>
                          </a:solidFill>
                          <a:effectLst/>
                          <a:uLnTx/>
                          <a:uFillTx/>
                          <a:latin typeface="UTM Avo"/>
                          <a:ea typeface="+mn-ea"/>
                          <a:cs typeface="+mn-cs"/>
                        </a:rPr>
                        <a:t>Thép</a:t>
                      </a:r>
                      <a:endPara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42021"/>
                          </a:solidFill>
                          <a:effectLst/>
                          <a:uLnTx/>
                          <a:uFillTx/>
                          <a:latin typeface="UTM Avo"/>
                          <a:ea typeface="+mn-ea"/>
                          <a:cs typeface="+mn-cs"/>
                        </a:rPr>
                        <a:t>Thép</a:t>
                      </a:r>
                      <a:endPara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42021"/>
                          </a:solidFill>
                          <a:effectLst/>
                          <a:uLnTx/>
                          <a:uFillTx/>
                          <a:latin typeface="UTM Avo"/>
                          <a:ea typeface="+mn-ea"/>
                          <a:cs typeface="+mn-cs"/>
                        </a:rPr>
                        <a:t>Inox</a:t>
                      </a:r>
                      <a:endPara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864819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67384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B5346D2-C068-F5C5-3F7F-8D845BBA9883}"/>
              </a:ext>
            </a:extLst>
          </p:cNvPr>
          <p:cNvSpPr txBox="1"/>
          <p:nvPr/>
        </p:nvSpPr>
        <p:spPr>
          <a:xfrm>
            <a:off x="820057" y="1485805"/>
            <a:ext cx="10551885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1.</a:t>
            </a:r>
            <a:r>
              <a:rPr lang="en-US" sz="2400"/>
              <a:t> </a:t>
            </a:r>
            <a:r>
              <a:rPr lang="vi-VN" sz="2400"/>
              <a:t>Đọc bản vẽ lắp ở Hình </a:t>
            </a:r>
            <a:r>
              <a:rPr lang="en-US" sz="2400"/>
              <a:t>4.7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B2B8376-8ECE-D7D6-CB69-160EDFEE77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933034"/>
              </p:ext>
            </p:extLst>
          </p:nvPr>
        </p:nvGraphicFramePr>
        <p:xfrm>
          <a:off x="633561" y="2076346"/>
          <a:ext cx="11235233" cy="98831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6530">
                  <a:extLst>
                    <a:ext uri="{9D8B030D-6E8A-4147-A177-3AD203B41FA5}">
                      <a16:colId xmlns:a16="http://schemas.microsoft.com/office/drawing/2014/main" val="282494979"/>
                    </a:ext>
                  </a:extLst>
                </a:gridCol>
                <a:gridCol w="3173907">
                  <a:extLst>
                    <a:ext uri="{9D8B030D-6E8A-4147-A177-3AD203B41FA5}">
                      <a16:colId xmlns:a16="http://schemas.microsoft.com/office/drawing/2014/main" val="3768764194"/>
                    </a:ext>
                  </a:extLst>
                </a:gridCol>
                <a:gridCol w="5344796">
                  <a:extLst>
                    <a:ext uri="{9D8B030D-6E8A-4147-A177-3AD203B41FA5}">
                      <a16:colId xmlns:a16="http://schemas.microsoft.com/office/drawing/2014/main" val="24252199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Trình tự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Nội dung cần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Kết quả</a:t>
                      </a:r>
                      <a:b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(đọc bản vẽ lắp Hình 4.7)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905881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260E011-E65A-1DB7-7CD3-080BA5D7CA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082862"/>
              </p:ext>
            </p:extLst>
          </p:nvPr>
        </p:nvGraphicFramePr>
        <p:xfrm>
          <a:off x="633561" y="3064660"/>
          <a:ext cx="11235233" cy="101498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6530">
                  <a:extLst>
                    <a:ext uri="{9D8B030D-6E8A-4147-A177-3AD203B41FA5}">
                      <a16:colId xmlns:a16="http://schemas.microsoft.com/office/drawing/2014/main" val="3112505641"/>
                    </a:ext>
                  </a:extLst>
                </a:gridCol>
                <a:gridCol w="3173907">
                  <a:extLst>
                    <a:ext uri="{9D8B030D-6E8A-4147-A177-3AD203B41FA5}">
                      <a16:colId xmlns:a16="http://schemas.microsoft.com/office/drawing/2014/main" val="754700944"/>
                    </a:ext>
                  </a:extLst>
                </a:gridCol>
                <a:gridCol w="5344796">
                  <a:extLst>
                    <a:ext uri="{9D8B030D-6E8A-4147-A177-3AD203B41FA5}">
                      <a16:colId xmlns:a16="http://schemas.microsoft.com/office/drawing/2014/main" val="2601231015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3. Hình biểu diễn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Tên các hình chiếu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Hình chiếu bằng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510805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Tên gọi hình cắt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Hình cắt đứng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3461631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804BDBB-4D55-C3A5-3BA2-F8FD2D5523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803159"/>
              </p:ext>
            </p:extLst>
          </p:nvPr>
        </p:nvGraphicFramePr>
        <p:xfrm>
          <a:off x="633561" y="4079644"/>
          <a:ext cx="11235233" cy="149853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6530">
                  <a:extLst>
                    <a:ext uri="{9D8B030D-6E8A-4147-A177-3AD203B41FA5}">
                      <a16:colId xmlns:a16="http://schemas.microsoft.com/office/drawing/2014/main" val="2356445434"/>
                    </a:ext>
                  </a:extLst>
                </a:gridCol>
                <a:gridCol w="3173907">
                  <a:extLst>
                    <a:ext uri="{9D8B030D-6E8A-4147-A177-3AD203B41FA5}">
                      <a16:colId xmlns:a16="http://schemas.microsoft.com/office/drawing/2014/main" val="3670183443"/>
                    </a:ext>
                  </a:extLst>
                </a:gridCol>
                <a:gridCol w="5344796">
                  <a:extLst>
                    <a:ext uri="{9D8B030D-6E8A-4147-A177-3AD203B41FA5}">
                      <a16:colId xmlns:a16="http://schemas.microsoft.com/office/drawing/2014/main" val="3202540752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400" b="0">
                          <a:solidFill>
                            <a:srgbClr val="242021"/>
                          </a:solidFill>
                          <a:effectLst/>
                        </a:rPr>
                        <a:t>4. Kích thước</a:t>
                      </a:r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400" b="0">
                          <a:solidFill>
                            <a:srgbClr val="242021"/>
                          </a:solidFill>
                          <a:effectLst/>
                        </a:rPr>
                        <a:t>Kích thước chung </a:t>
                      </a:r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  <a:latin typeface="Arial" panose="020B0604020202020204" pitchFamily="34" charset="0"/>
                          <a:ea typeface="Nanum Brush Script" pitchFamily="2" charset="-127"/>
                          <a:cs typeface="Arial" panose="020B0604020202020204" pitchFamily="34" charset="0"/>
                        </a:rPr>
                        <a:t>Ø</a:t>
                      </a: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56, 62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542991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400" b="0">
                          <a:solidFill>
                            <a:srgbClr val="242021"/>
                          </a:solidFill>
                          <a:effectLst/>
                        </a:rPr>
                        <a:t>Kích thước lắp ghép </a:t>
                      </a:r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M6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436650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6213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B5346D2-C068-F5C5-3F7F-8D845BBA9883}"/>
              </a:ext>
            </a:extLst>
          </p:cNvPr>
          <p:cNvSpPr txBox="1"/>
          <p:nvPr/>
        </p:nvSpPr>
        <p:spPr>
          <a:xfrm>
            <a:off x="820057" y="1485805"/>
            <a:ext cx="10551885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1.</a:t>
            </a:r>
            <a:r>
              <a:rPr lang="en-US" sz="2400"/>
              <a:t> </a:t>
            </a:r>
            <a:r>
              <a:rPr lang="vi-VN" sz="2400"/>
              <a:t>Đọc bản vẽ lắp ở Hình </a:t>
            </a:r>
            <a:r>
              <a:rPr lang="en-US" sz="2400"/>
              <a:t>4.7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964C320-ED6D-FA1F-9289-E3E5635FB4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0055874"/>
              </p:ext>
            </p:extLst>
          </p:nvPr>
        </p:nvGraphicFramePr>
        <p:xfrm>
          <a:off x="633561" y="3064660"/>
          <a:ext cx="11235233" cy="223570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6530">
                  <a:extLst>
                    <a:ext uri="{9D8B030D-6E8A-4147-A177-3AD203B41FA5}">
                      <a16:colId xmlns:a16="http://schemas.microsoft.com/office/drawing/2014/main" val="3077668896"/>
                    </a:ext>
                  </a:extLst>
                </a:gridCol>
                <a:gridCol w="3173907">
                  <a:extLst>
                    <a:ext uri="{9D8B030D-6E8A-4147-A177-3AD203B41FA5}">
                      <a16:colId xmlns:a16="http://schemas.microsoft.com/office/drawing/2014/main" val="1330806790"/>
                    </a:ext>
                  </a:extLst>
                </a:gridCol>
                <a:gridCol w="5344796">
                  <a:extLst>
                    <a:ext uri="{9D8B030D-6E8A-4147-A177-3AD203B41FA5}">
                      <a16:colId xmlns:a16="http://schemas.microsoft.com/office/drawing/2014/main" val="11862113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5. Phân tích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chi tiết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Tô màu cho các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chi tiết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Học sinh tô màu theo gợi ý: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Chi tiết 1: màu tím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Chi tiết 2: màu đỏ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Chi tiết 3: màu xám</a:t>
                      </a: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Chi tiết 4: màu hồng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0332714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018441E-99B6-41A7-4205-10E3854DA2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696549"/>
              </p:ext>
            </p:extLst>
          </p:nvPr>
        </p:nvGraphicFramePr>
        <p:xfrm>
          <a:off x="633561" y="5300368"/>
          <a:ext cx="11235233" cy="10287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6530">
                  <a:extLst>
                    <a:ext uri="{9D8B030D-6E8A-4147-A177-3AD203B41FA5}">
                      <a16:colId xmlns:a16="http://schemas.microsoft.com/office/drawing/2014/main" val="2779408896"/>
                    </a:ext>
                  </a:extLst>
                </a:gridCol>
                <a:gridCol w="3173907">
                  <a:extLst>
                    <a:ext uri="{9D8B030D-6E8A-4147-A177-3AD203B41FA5}">
                      <a16:colId xmlns:a16="http://schemas.microsoft.com/office/drawing/2014/main" val="3709012494"/>
                    </a:ext>
                  </a:extLst>
                </a:gridCol>
                <a:gridCol w="5344796">
                  <a:extLst>
                    <a:ext uri="{9D8B030D-6E8A-4147-A177-3AD203B41FA5}">
                      <a16:colId xmlns:a16="http://schemas.microsoft.com/office/drawing/2014/main" val="3197050546"/>
                    </a:ext>
                  </a:extLst>
                </a:gridCol>
              </a:tblGrid>
              <a:tr h="274320"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6. Tổng hợp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Trình tự lắp, tháo, công dụng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Lắp: 4-1-3-2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8484257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Tháo: 2-3-1-4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2602432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7B8BF75-46EF-7991-09A9-F64644C183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4742640"/>
              </p:ext>
            </p:extLst>
          </p:nvPr>
        </p:nvGraphicFramePr>
        <p:xfrm>
          <a:off x="633561" y="2076346"/>
          <a:ext cx="11235233" cy="98831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6530">
                  <a:extLst>
                    <a:ext uri="{9D8B030D-6E8A-4147-A177-3AD203B41FA5}">
                      <a16:colId xmlns:a16="http://schemas.microsoft.com/office/drawing/2014/main" val="282494979"/>
                    </a:ext>
                  </a:extLst>
                </a:gridCol>
                <a:gridCol w="3173907">
                  <a:extLst>
                    <a:ext uri="{9D8B030D-6E8A-4147-A177-3AD203B41FA5}">
                      <a16:colId xmlns:a16="http://schemas.microsoft.com/office/drawing/2014/main" val="3768764194"/>
                    </a:ext>
                  </a:extLst>
                </a:gridCol>
                <a:gridCol w="5344796">
                  <a:extLst>
                    <a:ext uri="{9D8B030D-6E8A-4147-A177-3AD203B41FA5}">
                      <a16:colId xmlns:a16="http://schemas.microsoft.com/office/drawing/2014/main" val="24252199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Trình tự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Nội dung cần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Kết quả</a:t>
                      </a:r>
                      <a:b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(đọc bản vẽ lắp Hình 4.7)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905881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16402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A691DA65-36AF-6698-AE66-75889E6376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6983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191B384-E3A4-713D-3DE2-4CCF51B7F13A}"/>
              </a:ext>
            </a:extLst>
          </p:cNvPr>
          <p:cNvSpPr/>
          <p:nvPr/>
        </p:nvSpPr>
        <p:spPr>
          <a:xfrm>
            <a:off x="1141095" y="1727199"/>
            <a:ext cx="9909810" cy="252548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/>
              <a:t>Để đọc được nội dung bản vẽ lắp cần hiểu rõ các quy tắc biểu diễn các</a:t>
            </a:r>
            <a:r>
              <a:rPr lang="en-US" sz="2400"/>
              <a:t> </a:t>
            </a:r>
            <a:r>
              <a:rPr lang="vi-VN" sz="2400"/>
              <a:t>chi tiết lắp và trình tự đọc bản vẽ lắp.</a:t>
            </a:r>
            <a:endParaRPr lang="en-US" sz="2400">
              <a:solidFill>
                <a:srgbClr val="000000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291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BA94523-9EE5-4980-A783-A0DD48F39A46}"/>
              </a:ext>
            </a:extLst>
          </p:cNvPr>
          <p:cNvSpPr/>
          <p:nvPr/>
        </p:nvSpPr>
        <p:spPr>
          <a:xfrm>
            <a:off x="3617277" y="1184683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A6C7B50-800E-7C36-9A74-1B49126279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6133" y="5229791"/>
            <a:ext cx="3267739" cy="2145977"/>
          </a:xfrm>
          <a:prstGeom prst="rect">
            <a:avLst/>
          </a:prstGeom>
        </p:spPr>
      </p:pic>
      <p:grpSp>
        <p:nvGrpSpPr>
          <p:cNvPr id="4" name="Group 2">
            <a:extLst>
              <a:ext uri="{FF2B5EF4-FFF2-40B4-BE49-F238E27FC236}">
                <a16:creationId xmlns:a16="http://schemas.microsoft.com/office/drawing/2014/main" id="{D620E7AB-FB35-E9A1-CF6C-1C5039D5EB62}"/>
              </a:ext>
            </a:extLst>
          </p:cNvPr>
          <p:cNvGrpSpPr/>
          <p:nvPr/>
        </p:nvGrpSpPr>
        <p:grpSpPr>
          <a:xfrm>
            <a:off x="6847087" y="2232757"/>
            <a:ext cx="4293353" cy="3694537"/>
            <a:chOff x="95037" y="-434481"/>
            <a:chExt cx="6321665" cy="635000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630477E8-2238-FDBA-B9FA-E2EF56E7E627}"/>
                </a:ext>
              </a:extLst>
            </p:cNvPr>
            <p:cNvSpPr/>
            <p:nvPr/>
          </p:nvSpPr>
          <p:spPr>
            <a:xfrm>
              <a:off x="95037" y="-434481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BDD8A8"/>
            </a:solidFill>
          </p:spPr>
          <p:txBody>
            <a:bodyPr/>
            <a:lstStyle/>
            <a:p>
              <a:endParaRPr lang="en-US" sz="572"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8F16851-E8CA-D049-A80B-8C9A18B0D948}"/>
              </a:ext>
            </a:extLst>
          </p:cNvPr>
          <p:cNvSpPr txBox="1"/>
          <p:nvPr/>
        </p:nvSpPr>
        <p:spPr>
          <a:xfrm>
            <a:off x="1246399" y="2232757"/>
            <a:ext cx="5405849" cy="2185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9582" indent="-309582" algn="just">
              <a:lnSpc>
                <a:spcPct val="150000"/>
              </a:lnSpc>
              <a:spcBef>
                <a:spcPts val="163"/>
              </a:spcBef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vi-VN" sz="2200" dirty="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Ôn lại kiến thức </a:t>
            </a:r>
            <a:r>
              <a:rPr lang="vi-VN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đã họ</a:t>
            </a:r>
            <a: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c</a:t>
            </a:r>
            <a:endParaRPr lang="vi-VN" sz="2200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  <a:p>
            <a:pPr marL="309582" indent="-309582" algn="just">
              <a:lnSpc>
                <a:spcPct val="150000"/>
              </a:lnSpc>
              <a:spcBef>
                <a:spcPts val="163"/>
              </a:spcBef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Hoàn thành bài tập trong SBT</a:t>
            </a:r>
            <a:endParaRPr lang="en-US" sz="2200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  <a:p>
            <a:pPr marL="309582" indent="-309582" algn="just">
              <a:lnSpc>
                <a:spcPct val="150000"/>
              </a:lnSpc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vi-VN" sz="2200" dirty="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Đọc và tìm hiểu trước </a:t>
            </a:r>
            <a:r>
              <a:rPr lang="vi-VN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nội dung</a:t>
            </a:r>
            <a:b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</a:br>
            <a:r>
              <a:rPr lang="en-US" sz="2200" b="1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Bài 5: Bản vẽ nhà</a:t>
            </a:r>
            <a:endParaRPr lang="vi-VN" sz="2200" b="1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8" name="Picture 4" descr="Bí quyết làm trắc nghiệm tiếng Anh đạt điểm cao - Wall Street English">
            <a:extLst>
              <a:ext uri="{FF2B5EF4-FFF2-40B4-BE49-F238E27FC236}">
                <a16:creationId xmlns:a16="http://schemas.microsoft.com/office/drawing/2014/main" id="{2F7E2874-4975-F4CB-C3C5-237D48C1A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215" y="2500462"/>
            <a:ext cx="3891386" cy="3137907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650A7CC-657A-B527-EE5F-6A06F4A83AA8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47D4E4-95A9-E9C8-E540-F0BD711AEA2B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fanpage Hoc10 - Học 1 biết 10 để nhận thêm nhiều tài liệu giảng dạy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 đường link: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243F02-631A-396D-ACCE-30E5300A64FA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96C41640-1DC8-9B9F-9AF9-8D6AD1C82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14D088-873E-95DA-9E14-82F60D2FFD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  <p:pic>
        <p:nvPicPr>
          <p:cNvPr id="12" name="Picture 11">
            <a:hlinkClick r:id="rId7"/>
            <a:extLst>
              <a:ext uri="{FF2B5EF4-FFF2-40B4-BE49-F238E27FC236}">
                <a16:creationId xmlns:a16="http://schemas.microsoft.com/office/drawing/2014/main" id="{B89A0303-38C0-7CEF-080F-B61D774C2E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2449" y="1855382"/>
            <a:ext cx="7419475" cy="6523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BkUTYClu"/>
  <p:tag name="ARTICULATE_DESIGN_ID_THEME1" val="0ZGN4uuj"/>
  <p:tag name="ARTICULATE_SLIDE_THUMBNAIL_REFRESH" val="1"/>
  <p:tag name="ARTICULATE_SLIDE_COUNT" val="25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1542</TotalTime>
  <Words>985</Words>
  <Application>Microsoft Office PowerPoint</Application>
  <PresentationFormat>Widescreen</PresentationFormat>
  <Paragraphs>167</Paragraphs>
  <Slides>25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UTM Avo</vt:lpstr>
      <vt:lpstr>Arial</vt:lpstr>
      <vt:lpstr>Wingdings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subject>9Slide.vn</dc:subject>
  <dc:creator>admin</dc:creator>
  <dc:description>9Slide.vn</dc:description>
  <cp:lastModifiedBy>Thuynt</cp:lastModifiedBy>
  <cp:revision>90</cp:revision>
  <dcterms:modified xsi:type="dcterms:W3CDTF">2024-01-17T01:35:03Z</dcterms:modified>
  <cp:category>9Slide.vn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61827CDC-00CA-47E7-AC7F-0E4B5A38CF56</vt:lpwstr>
  </property>
  <property fmtid="{D5CDD505-2E9C-101B-9397-08002B2CF9AE}" pid="3" name="ArticulatePath">
    <vt:lpwstr>Template_Công nghệ 3.potm</vt:lpwstr>
  </property>
</Properties>
</file>