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heme/theme2.xml" ContentType="application/vnd.openxmlformats-officedocument.theme+xml"/>
  <Override PartName="/ppt/tags/tag4.xml" ContentType="application/vnd.openxmlformats-officedocument.presentationml.tags+xml"/>
  <Override PartName="/ppt/notesSlides/notesSlide1.xml" ContentType="application/vnd.openxmlformats-officedocument.presentationml.notesSlide+xml"/>
  <Override PartName="/ppt/tags/tag5.xml" ContentType="application/vnd.openxmlformats-officedocument.presentationml.tags+xml"/>
  <Override PartName="/ppt/notesSlides/notesSlide2.xml" ContentType="application/vnd.openxmlformats-officedocument.presentationml.notesSlide+xml"/>
  <Override PartName="/ppt/tags/tag6.xml" ContentType="application/vnd.openxmlformats-officedocument.presentationml.tags+xml"/>
  <Override PartName="/ppt/notesSlides/notesSlide3.xml" ContentType="application/vnd.openxmlformats-officedocument.presentationml.notesSlide+xml"/>
  <Override PartName="/ppt/tags/tag7.xml" ContentType="application/vnd.openxmlformats-officedocument.presentationml.tags+xml"/>
  <Override PartName="/ppt/notesSlides/notesSlide4.xml" ContentType="application/vnd.openxmlformats-officedocument.presentationml.notesSlide+xml"/>
  <Override PartName="/ppt/tags/tag8.xml" ContentType="application/vnd.openxmlformats-officedocument.presentationml.tags+xml"/>
  <Override PartName="/ppt/notesSlides/notesSlide5.xml" ContentType="application/vnd.openxmlformats-officedocument.presentationml.notesSlide+xml"/>
  <Override PartName="/ppt/tags/tag9.xml" ContentType="application/vnd.openxmlformats-officedocument.presentationml.tags+xml"/>
  <Override PartName="/ppt/notesSlides/notesSlide6.xml" ContentType="application/vnd.openxmlformats-officedocument.presentationml.notesSlide+xml"/>
  <Override PartName="/ppt/tags/tag10.xml" ContentType="application/vnd.openxmlformats-officedocument.presentationml.tags+xml"/>
  <Override PartName="/ppt/notesSlides/notesSlide7.xml" ContentType="application/vnd.openxmlformats-officedocument.presentationml.notesSlide+xml"/>
  <Override PartName="/ppt/tags/tag11.xml" ContentType="application/vnd.openxmlformats-officedocument.presentationml.tags+xml"/>
  <Override PartName="/ppt/notesSlides/notesSlide8.xml" ContentType="application/vnd.openxmlformats-officedocument.presentationml.notesSlide+xml"/>
  <Override PartName="/ppt/tags/tag12.xml" ContentType="application/vnd.openxmlformats-officedocument.presentationml.tags+xml"/>
  <Override PartName="/ppt/notesSlides/notesSlide9.xml" ContentType="application/vnd.openxmlformats-officedocument.presentationml.notesSlide+xml"/>
  <Override PartName="/ppt/tags/tag13.xml" ContentType="application/vnd.openxmlformats-officedocument.presentationml.tags+xml"/>
  <Override PartName="/ppt/notesSlides/notesSlide10.xml" ContentType="application/vnd.openxmlformats-officedocument.presentationml.notesSlide+xml"/>
  <Override PartName="/ppt/tags/tag14.xml" ContentType="application/vnd.openxmlformats-officedocument.presentationml.tags+xml"/>
  <Override PartName="/ppt/notesSlides/notesSlide11.xml" ContentType="application/vnd.openxmlformats-officedocument.presentationml.notesSlide+xml"/>
  <Override PartName="/ppt/tags/tag15.xml" ContentType="application/vnd.openxmlformats-officedocument.presentationml.tags+xml"/>
  <Override PartName="/ppt/notesSlides/notesSlide12.xml" ContentType="application/vnd.openxmlformats-officedocument.presentationml.notesSlide+xml"/>
  <Override PartName="/ppt/tags/tag16.xml" ContentType="application/vnd.openxmlformats-officedocument.presentationml.tags+xml"/>
  <Override PartName="/ppt/notesSlides/notesSlide13.xml" ContentType="application/vnd.openxmlformats-officedocument.presentationml.notesSlide+xml"/>
  <Override PartName="/ppt/tags/tag17.xml" ContentType="application/vnd.openxmlformats-officedocument.presentationml.tags+xml"/>
  <Override PartName="/ppt/notesSlides/notesSlide14.xml" ContentType="application/vnd.openxmlformats-officedocument.presentationml.notesSlide+xml"/>
  <Override PartName="/ppt/tags/tag18.xml" ContentType="application/vnd.openxmlformats-officedocument.presentationml.tags+xml"/>
  <Override PartName="/ppt/notesSlides/notesSlide15.xml" ContentType="application/vnd.openxmlformats-officedocument.presentationml.notesSlide+xml"/>
  <Override PartName="/ppt/tags/tag19.xml" ContentType="application/vnd.openxmlformats-officedocument.presentationml.tags+xml"/>
  <Override PartName="/ppt/notesSlides/notesSlide16.xml" ContentType="application/vnd.openxmlformats-officedocument.presentationml.notesSlide+xml"/>
  <Override PartName="/ppt/tags/tag20.xml" ContentType="application/vnd.openxmlformats-officedocument.presentationml.tags+xml"/>
  <Override PartName="/ppt/notesSlides/notesSlide17.xml" ContentType="application/vnd.openxmlformats-officedocument.presentationml.notesSlide+xml"/>
  <Override PartName="/ppt/tags/tag21.xml" ContentType="application/vnd.openxmlformats-officedocument.presentationml.tags+xml"/>
  <Override PartName="/ppt/tags/tag22.xml" ContentType="application/vnd.openxmlformats-officedocument.presentationml.tags+xml"/>
  <Override PartName="/ppt/notesSlides/notesSlide18.xml" ContentType="application/vnd.openxmlformats-officedocument.presentationml.notesSlide+xml"/>
  <Override PartName="/ppt/tags/tag23.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autoCompressPictures="0">
  <p:sldMasterIdLst>
    <p:sldMasterId id="2147483660" r:id="rId1"/>
  </p:sldMasterIdLst>
  <p:notesMasterIdLst>
    <p:notesMasterId r:id="rId22"/>
  </p:notesMasterIdLst>
  <p:sldIdLst>
    <p:sldId id="256" r:id="rId2"/>
    <p:sldId id="257" r:id="rId3"/>
    <p:sldId id="258" r:id="rId4"/>
    <p:sldId id="259" r:id="rId5"/>
    <p:sldId id="430" r:id="rId6"/>
    <p:sldId id="453" r:id="rId7"/>
    <p:sldId id="454" r:id="rId8"/>
    <p:sldId id="455" r:id="rId9"/>
    <p:sldId id="456" r:id="rId10"/>
    <p:sldId id="457" r:id="rId11"/>
    <p:sldId id="261" r:id="rId12"/>
    <p:sldId id="262" r:id="rId13"/>
    <p:sldId id="451" r:id="rId14"/>
    <p:sldId id="271" r:id="rId15"/>
    <p:sldId id="274" r:id="rId16"/>
    <p:sldId id="275" r:id="rId17"/>
    <p:sldId id="276" r:id="rId18"/>
    <p:sldId id="269" r:id="rId19"/>
    <p:sldId id="267" r:id="rId20"/>
    <p:sldId id="270" r:id="rId21"/>
  </p:sldIdLst>
  <p:sldSz cx="12192000" cy="6858000"/>
  <p:notesSz cx="6858000" cy="9144000"/>
  <p:embeddedFontLst>
    <p:embeddedFont>
      <p:font typeface="Calibri" panose="020F0502020204030204" pitchFamily="34" charset="0"/>
      <p:regular r:id="rId23"/>
      <p:bold r:id="rId24"/>
      <p:italic r:id="rId25"/>
      <p:boldItalic r:id="rId26"/>
    </p:embeddedFont>
    <p:embeddedFont>
      <p:font typeface="UTM Avo" panose="02040603050506020204" pitchFamily="18" charset="0"/>
      <p:regular r:id="rId27"/>
      <p:bold r:id="rId28"/>
      <p:italic r:id="rId29"/>
      <p:boldItalic r:id="rId30"/>
    </p:embeddedFont>
  </p:embeddedFontLst>
  <p:custDataLst>
    <p:tags r:id="rId31"/>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B7E15"/>
    <a:srgbClr val="FFFAF7"/>
    <a:srgbClr val="26262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2579" autoAdjust="0"/>
    <p:restoredTop sz="94660"/>
  </p:normalViewPr>
  <p:slideViewPr>
    <p:cSldViewPr snapToGrid="0">
      <p:cViewPr>
        <p:scale>
          <a:sx n="66" d="100"/>
          <a:sy n="66" d="100"/>
        </p:scale>
        <p:origin x="1164" y="120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4.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3.fntdata"/><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7.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2.fntdata"/><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1.fntdata"/><Relationship Id="rId28" Type="http://schemas.openxmlformats.org/officeDocument/2006/relationships/font" Target="fonts/font6.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gs" Target="tags/tag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openxmlformats.org/officeDocument/2006/relationships/font" Target="fonts/font5.fntdata"/><Relationship Id="rId30" Type="http://schemas.openxmlformats.org/officeDocument/2006/relationships/font" Target="fonts/font8.fntdata"/><Relationship Id="rId35" Type="http://schemas.openxmlformats.org/officeDocument/2006/relationships/tableStyles" Target="tableStyle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2" name="Google Shape;82;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
        <p:cNvGrpSpPr/>
        <p:nvPr/>
      </p:nvGrpSpPr>
      <p:grpSpPr>
        <a:xfrm>
          <a:off x="0" y="0"/>
          <a:ext cx="0" cy="0"/>
          <a:chOff x="0" y="0"/>
          <a:chExt cx="0" cy="0"/>
        </a:xfrm>
      </p:grpSpPr>
      <p:sp>
        <p:nvSpPr>
          <p:cNvPr id="87" name="Google Shape;87;p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8" name="Google Shape;88;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p:cNvGrpSpPr/>
        <p:nvPr/>
      </p:nvGrpSpPr>
      <p:grpSpPr>
        <a:xfrm>
          <a:off x="0" y="0"/>
          <a:ext cx="0" cy="0"/>
          <a:chOff x="0" y="0"/>
          <a:chExt cx="0" cy="0"/>
        </a:xfrm>
      </p:grpSpPr>
      <p:sp>
        <p:nvSpPr>
          <p:cNvPr id="91" name="Google Shape;91;p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2" name="Google Shape;92;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
        <p:cNvGrpSpPr/>
        <p:nvPr/>
      </p:nvGrpSpPr>
      <p:grpSpPr>
        <a:xfrm>
          <a:off x="0" y="0"/>
          <a:ext cx="0" cy="0"/>
          <a:chOff x="0" y="0"/>
          <a:chExt cx="0" cy="0"/>
        </a:xfrm>
      </p:grpSpPr>
      <p:sp>
        <p:nvSpPr>
          <p:cNvPr id="95" name="Google Shape;95;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6" name="Google Shape;96;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31710594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4454229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79071621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32391779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04776372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16884758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2"/>
        <p:cNvGrpSpPr/>
        <p:nvPr/>
      </p:nvGrpSpPr>
      <p:grpSpPr>
        <a:xfrm>
          <a:off x="0" y="0"/>
          <a:ext cx="0" cy="0"/>
          <a:chOff x="0" y="0"/>
          <a:chExt cx="0" cy="0"/>
        </a:xfrm>
      </p:grpSpPr>
      <p:sp>
        <p:nvSpPr>
          <p:cNvPr id="103" name="Google Shape;103;p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4" name="Google Shape;104;p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Google Shape;107;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8" name="Google Shape;108;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Google Shape;107;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8" name="Google Shape;108;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52863623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Google Shape;107;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8" name="Google Shape;108;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13178332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Google Shape;107;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8" name="Google Shape;108;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3933843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Google Shape;107;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8" name="Google Shape;108;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42487909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Google Shape;107;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8" name="Google Shape;108;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21193031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p:cNvGrpSpPr/>
        <p:nvPr/>
      </p:nvGrpSpPr>
      <p:grpSpPr>
        <a:xfrm>
          <a:off x="0" y="0"/>
          <a:ext cx="0" cy="0"/>
          <a:chOff x="0" y="0"/>
          <a:chExt cx="0" cy="0"/>
        </a:xfrm>
      </p:grpSpPr>
      <p:sp>
        <p:nvSpPr>
          <p:cNvPr id="127" name="Google Shape;127;p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8" name="Google Shape;128;p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3.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C4F0F8-FDAF-CD05-8CB8-53A1339186B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48963212-7B3F-F9B3-50CB-BE41745E577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B8C57CE4-2362-65FB-7BB5-FBA0B463325E}"/>
              </a:ext>
            </a:extLst>
          </p:cNvPr>
          <p:cNvSpPr>
            <a:spLocks noGrp="1"/>
          </p:cNvSpPr>
          <p:nvPr>
            <p:ph type="dt" sz="half" idx="10"/>
          </p:nvPr>
        </p:nvSpPr>
        <p:spPr/>
        <p:txBody>
          <a:bodyPr/>
          <a:lstStyle/>
          <a:p>
            <a:endParaRPr lang="en-US"/>
          </a:p>
        </p:txBody>
      </p:sp>
      <p:sp>
        <p:nvSpPr>
          <p:cNvPr id="5" name="Footer Placeholder 4">
            <a:extLst>
              <a:ext uri="{FF2B5EF4-FFF2-40B4-BE49-F238E27FC236}">
                <a16:creationId xmlns:a16="http://schemas.microsoft.com/office/drawing/2014/main" id="{C0B18BEC-E65D-C58A-282E-164FA25C887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7D889B9-942F-7FCA-6E43-F81B2F34E96B}"/>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180537120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AC1BF3-57F1-21BC-8AB4-7096EB806C0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CF65EA6-00FE-189D-A6A2-DA005E7E14A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03D43E4-9470-95FB-C57F-3E01C79916B8}"/>
              </a:ext>
            </a:extLst>
          </p:cNvPr>
          <p:cNvSpPr>
            <a:spLocks noGrp="1"/>
          </p:cNvSpPr>
          <p:nvPr>
            <p:ph type="dt" sz="half" idx="10"/>
          </p:nvPr>
        </p:nvSpPr>
        <p:spPr/>
        <p:txBody>
          <a:bodyPr/>
          <a:lstStyle/>
          <a:p>
            <a:endParaRPr lang="en-US"/>
          </a:p>
        </p:txBody>
      </p:sp>
      <p:sp>
        <p:nvSpPr>
          <p:cNvPr id="5" name="Footer Placeholder 4">
            <a:extLst>
              <a:ext uri="{FF2B5EF4-FFF2-40B4-BE49-F238E27FC236}">
                <a16:creationId xmlns:a16="http://schemas.microsoft.com/office/drawing/2014/main" id="{D5E078FC-61A4-1480-3449-42671351CAC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9D757D9-7F5D-D1CA-7761-5A13A8574682}"/>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86239753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C06C6E-6C2E-51AA-AFE8-D976DC2B6A1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97D4075-66F1-B93B-9336-E0D7C1AD8FC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0BC0DF4-EE4A-A5F6-0D78-763EE25410DB}"/>
              </a:ext>
            </a:extLst>
          </p:cNvPr>
          <p:cNvSpPr>
            <a:spLocks noGrp="1"/>
          </p:cNvSpPr>
          <p:nvPr>
            <p:ph type="dt" sz="half" idx="10"/>
          </p:nvPr>
        </p:nvSpPr>
        <p:spPr/>
        <p:txBody>
          <a:bodyPr/>
          <a:lstStyle/>
          <a:p>
            <a:endParaRPr lang="en-US"/>
          </a:p>
        </p:txBody>
      </p:sp>
      <p:sp>
        <p:nvSpPr>
          <p:cNvPr id="5" name="Footer Placeholder 4">
            <a:extLst>
              <a:ext uri="{FF2B5EF4-FFF2-40B4-BE49-F238E27FC236}">
                <a16:creationId xmlns:a16="http://schemas.microsoft.com/office/drawing/2014/main" id="{B72C687E-9A0F-68CA-2674-DE41E22EB52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DED94E5-9EE3-42CE-E708-70A24BF6D8AB}"/>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213137730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57E39D-AD05-D9E3-ACF1-085EE967682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DE8273A-2420-B3E1-9E42-9A13B1468D20}"/>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A58ECE24-FA8F-587A-9B58-E7F69E4355B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AD9F670D-C151-81BE-7D91-F7D80E8B75CD}"/>
              </a:ext>
            </a:extLst>
          </p:cNvPr>
          <p:cNvSpPr>
            <a:spLocks noGrp="1"/>
          </p:cNvSpPr>
          <p:nvPr>
            <p:ph type="dt" sz="half" idx="10"/>
          </p:nvPr>
        </p:nvSpPr>
        <p:spPr/>
        <p:txBody>
          <a:bodyPr/>
          <a:lstStyle/>
          <a:p>
            <a:endParaRPr lang="en-US"/>
          </a:p>
        </p:txBody>
      </p:sp>
      <p:sp>
        <p:nvSpPr>
          <p:cNvPr id="6" name="Footer Placeholder 5">
            <a:extLst>
              <a:ext uri="{FF2B5EF4-FFF2-40B4-BE49-F238E27FC236}">
                <a16:creationId xmlns:a16="http://schemas.microsoft.com/office/drawing/2014/main" id="{86179E4E-04CC-E9AB-A6E4-0EABA139D39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5A05289-E8C5-03C4-A127-CC4DEAE43B8E}"/>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12400784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4C4146-313F-CFA0-1806-EFC97A9CAC8E}"/>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0FAD18E4-3711-2E71-FCCE-6D31F2AE8A9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3334387-4406-F381-80E8-CDB3D6B58B5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98FC03B1-FCB1-E07C-BF5D-088987459CB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6A40BCE-98BF-7430-9762-EBE08EE9605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7369BCF-0B28-70D1-B470-2E89C3D7126A}"/>
              </a:ext>
            </a:extLst>
          </p:cNvPr>
          <p:cNvSpPr>
            <a:spLocks noGrp="1"/>
          </p:cNvSpPr>
          <p:nvPr>
            <p:ph type="dt" sz="half" idx="10"/>
          </p:nvPr>
        </p:nvSpPr>
        <p:spPr/>
        <p:txBody>
          <a:bodyPr/>
          <a:lstStyle/>
          <a:p>
            <a:endParaRPr lang="en-US"/>
          </a:p>
        </p:txBody>
      </p:sp>
      <p:sp>
        <p:nvSpPr>
          <p:cNvPr id="8" name="Footer Placeholder 7">
            <a:extLst>
              <a:ext uri="{FF2B5EF4-FFF2-40B4-BE49-F238E27FC236}">
                <a16:creationId xmlns:a16="http://schemas.microsoft.com/office/drawing/2014/main" id="{40B2AD1A-6BBE-8E53-8A92-42F4FE5A7543}"/>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0D333F1F-4B57-7470-669C-4C72BE1EC884}"/>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49402195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A5E35D-1334-7507-9CFB-20750AA8A348}"/>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8CD0DCEE-09A7-2A09-29E4-ED38984063B3}"/>
              </a:ext>
            </a:extLst>
          </p:cNvPr>
          <p:cNvSpPr>
            <a:spLocks noGrp="1"/>
          </p:cNvSpPr>
          <p:nvPr>
            <p:ph type="dt" sz="half" idx="10"/>
          </p:nvPr>
        </p:nvSpPr>
        <p:spPr/>
        <p:txBody>
          <a:bodyPr/>
          <a:lstStyle/>
          <a:p>
            <a:endParaRPr lang="en-US"/>
          </a:p>
        </p:txBody>
      </p:sp>
      <p:sp>
        <p:nvSpPr>
          <p:cNvPr id="4" name="Footer Placeholder 3">
            <a:extLst>
              <a:ext uri="{FF2B5EF4-FFF2-40B4-BE49-F238E27FC236}">
                <a16:creationId xmlns:a16="http://schemas.microsoft.com/office/drawing/2014/main" id="{119A3EB9-979E-201D-5EBA-ABE8A317431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F9CDDC01-FF54-F1BF-D6F5-BE0F3C84E47C}"/>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263911023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92C3F72-A9C3-9620-4F36-D2192953B018}"/>
              </a:ext>
            </a:extLst>
          </p:cNvPr>
          <p:cNvSpPr>
            <a:spLocks noGrp="1"/>
          </p:cNvSpPr>
          <p:nvPr>
            <p:ph type="dt" sz="half" idx="10"/>
          </p:nvPr>
        </p:nvSpPr>
        <p:spPr/>
        <p:txBody>
          <a:bodyPr/>
          <a:lstStyle/>
          <a:p>
            <a:endParaRPr lang="en-US"/>
          </a:p>
        </p:txBody>
      </p:sp>
      <p:sp>
        <p:nvSpPr>
          <p:cNvPr id="3" name="Footer Placeholder 2">
            <a:extLst>
              <a:ext uri="{FF2B5EF4-FFF2-40B4-BE49-F238E27FC236}">
                <a16:creationId xmlns:a16="http://schemas.microsoft.com/office/drawing/2014/main" id="{D6AA531F-274F-EDB9-C976-2C6B95465322}"/>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C8C9475-EE37-2FC5-8F24-8385DE167C49}"/>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spTree>
    <p:custDataLst>
      <p:tags r:id="rId1"/>
    </p:custDataLst>
    <p:extLst>
      <p:ext uri="{BB962C8B-B14F-4D97-AF65-F5344CB8AC3E}">
        <p14:creationId xmlns:p14="http://schemas.microsoft.com/office/powerpoint/2010/main" val="320934343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77A974-C381-1251-EA3D-2805A64B6BE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285C28F7-7ACF-FAC9-C324-8EF2D069408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487CAF5B-2BD0-0230-A83B-AF490C6F45B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B284FB7-C497-90EC-AB03-C88E2F3E8147}"/>
              </a:ext>
            </a:extLst>
          </p:cNvPr>
          <p:cNvSpPr>
            <a:spLocks noGrp="1"/>
          </p:cNvSpPr>
          <p:nvPr>
            <p:ph type="dt" sz="half" idx="10"/>
          </p:nvPr>
        </p:nvSpPr>
        <p:spPr/>
        <p:txBody>
          <a:bodyPr/>
          <a:lstStyle/>
          <a:p>
            <a:endParaRPr lang="en-US"/>
          </a:p>
        </p:txBody>
      </p:sp>
      <p:sp>
        <p:nvSpPr>
          <p:cNvPr id="6" name="Footer Placeholder 5">
            <a:extLst>
              <a:ext uri="{FF2B5EF4-FFF2-40B4-BE49-F238E27FC236}">
                <a16:creationId xmlns:a16="http://schemas.microsoft.com/office/drawing/2014/main" id="{C482BB8F-9F97-310E-E200-713B453C3C7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6013373-2D55-AED3-D773-DF93B5CFEE47}"/>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146535075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998DAE-D94C-AF5F-2FF5-71866D14AEB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41DD39B-196C-54B0-3FB9-768E177AAF1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35F2A17E-3282-F500-A08B-0497AF3D008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F7A3C32-F4FC-E9F9-7502-FF0711CE60CE}"/>
              </a:ext>
            </a:extLst>
          </p:cNvPr>
          <p:cNvSpPr>
            <a:spLocks noGrp="1"/>
          </p:cNvSpPr>
          <p:nvPr>
            <p:ph type="dt" sz="half" idx="10"/>
          </p:nvPr>
        </p:nvSpPr>
        <p:spPr/>
        <p:txBody>
          <a:bodyPr/>
          <a:lstStyle/>
          <a:p>
            <a:endParaRPr lang="en-US"/>
          </a:p>
        </p:txBody>
      </p:sp>
      <p:sp>
        <p:nvSpPr>
          <p:cNvPr id="6" name="Footer Placeholder 5">
            <a:extLst>
              <a:ext uri="{FF2B5EF4-FFF2-40B4-BE49-F238E27FC236}">
                <a16:creationId xmlns:a16="http://schemas.microsoft.com/office/drawing/2014/main" id="{593DF649-38F5-9807-D64E-F1BE5CA4C64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745B632-EDCE-D463-4E51-68C25C85D079}"/>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2028021225"/>
      </p:ext>
    </p:extLst>
  </p:cSld>
  <p:clrMapOvr>
    <a:masterClrMapping/>
  </p:clrMapOvr>
  <p:hf sldNum="0"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60EA2E-FCE0-11AD-7AAD-9603806A3494}"/>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FBEDBA6E-30C9-FF67-4197-A4E8BE4DE5A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0DD9540-580F-C6CD-A393-75F4A19EF6E6}"/>
              </a:ext>
            </a:extLst>
          </p:cNvPr>
          <p:cNvSpPr>
            <a:spLocks noGrp="1"/>
          </p:cNvSpPr>
          <p:nvPr>
            <p:ph type="dt" sz="half" idx="10"/>
          </p:nvPr>
        </p:nvSpPr>
        <p:spPr/>
        <p:txBody>
          <a:bodyPr/>
          <a:lstStyle/>
          <a:p>
            <a:endParaRPr lang="en-US"/>
          </a:p>
        </p:txBody>
      </p:sp>
      <p:sp>
        <p:nvSpPr>
          <p:cNvPr id="5" name="Footer Placeholder 4">
            <a:extLst>
              <a:ext uri="{FF2B5EF4-FFF2-40B4-BE49-F238E27FC236}">
                <a16:creationId xmlns:a16="http://schemas.microsoft.com/office/drawing/2014/main" id="{0DCD53C5-A5B7-50BD-5B1F-5DB0BF5A65E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2FBE3B2-A15F-F793-1F8D-5F29336C8256}"/>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322942648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C000913-5D8E-FFE7-D299-593BCA09A5B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28734522-6381-8281-A20A-123CF26525D1}"/>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EB4AFF1-C43B-2809-2E8F-4CED7DD37BB9}"/>
              </a:ext>
            </a:extLst>
          </p:cNvPr>
          <p:cNvSpPr>
            <a:spLocks noGrp="1"/>
          </p:cNvSpPr>
          <p:nvPr>
            <p:ph type="dt" sz="half" idx="10"/>
          </p:nvPr>
        </p:nvSpPr>
        <p:spPr/>
        <p:txBody>
          <a:bodyPr/>
          <a:lstStyle/>
          <a:p>
            <a:endParaRPr lang="en-US"/>
          </a:p>
        </p:txBody>
      </p:sp>
      <p:sp>
        <p:nvSpPr>
          <p:cNvPr id="5" name="Footer Placeholder 4">
            <a:extLst>
              <a:ext uri="{FF2B5EF4-FFF2-40B4-BE49-F238E27FC236}">
                <a16:creationId xmlns:a16="http://schemas.microsoft.com/office/drawing/2014/main" id="{4D5D5490-1AB9-E7A1-A5B3-84790423BA1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41C150A-4599-4DED-BFF5-71428221FA86}"/>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345420887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ags" Target="../tags/tag2.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32D0527-997C-14A9-BFF0-40816630654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D8936630-6411-2164-2EB2-3C4D34ACE6A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28ED3C4-270B-A2E3-2F77-010112A658B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p>
        </p:txBody>
      </p:sp>
      <p:sp>
        <p:nvSpPr>
          <p:cNvPr id="5" name="Footer Placeholder 4">
            <a:extLst>
              <a:ext uri="{FF2B5EF4-FFF2-40B4-BE49-F238E27FC236}">
                <a16:creationId xmlns:a16="http://schemas.microsoft.com/office/drawing/2014/main" id="{A1E61155-52BE-40F5-7DF2-FD0D3F3603E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C2B82322-FC2B-705E-9D15-85325C19B2D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marL="0" lvl="0" indent="0" algn="r" rtl="0">
              <a:spcBef>
                <a:spcPts val="0"/>
              </a:spcBef>
              <a:spcAft>
                <a:spcPts val="0"/>
              </a:spcAft>
              <a:buNone/>
            </a:pPr>
            <a:fld id="{00000000-1234-1234-1234-123412341234}" type="slidenum">
              <a:rPr lang="en-US" smtClean="0"/>
              <a:t>‹#›</a:t>
            </a:fld>
            <a:endParaRPr lang="en-US"/>
          </a:p>
        </p:txBody>
      </p:sp>
      <p:sp>
        <p:nvSpPr>
          <p:cNvPr id="7" name="9Slide.vn - 2019">
            <a:extLst>
              <a:ext uri="{FF2B5EF4-FFF2-40B4-BE49-F238E27FC236}">
                <a16:creationId xmlns:a16="http://schemas.microsoft.com/office/drawing/2014/main" id="{EFD779D4-2F3F-8ECB-F991-05BD95A4C77A}"/>
              </a:ext>
            </a:extLst>
          </p:cNvPr>
          <p:cNvSpPr txBox="1"/>
          <p:nvPr userDrawn="1"/>
        </p:nvSpPr>
        <p:spPr>
          <a:xfrm>
            <a:off x="0" y="-2734965"/>
            <a:ext cx="12192000" cy="461665"/>
          </a:xfrm>
          <a:prstGeom prst="rect">
            <a:avLst/>
          </a:prstGeom>
          <a:noFill/>
        </p:spPr>
        <p:txBody>
          <a:bodyPr vert="horz" rtlCol="0">
            <a:spAutoFit/>
          </a:bodyPr>
          <a:lstStyle/>
          <a:p>
            <a:pPr algn="ctr"/>
            <a:r>
              <a:rPr lang="en-US" sz="2400">
                <a:solidFill>
                  <a:srgbClr val="CFCFCF"/>
                </a:solidFill>
              </a:rPr>
              <a:t>www.9slide.vn</a:t>
            </a:r>
          </a:p>
        </p:txBody>
      </p:sp>
    </p:spTree>
    <p:custDataLst>
      <p:tags r:id="rId13"/>
    </p:custDataLst>
    <p:extLst>
      <p:ext uri="{BB962C8B-B14F-4D97-AF65-F5344CB8AC3E}">
        <p14:creationId xmlns:p14="http://schemas.microsoft.com/office/powerpoint/2010/main" val="117725273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4.xml"/><Relationship Id="rId4" Type="http://schemas.openxmlformats.org/officeDocument/2006/relationships/image" Target="../media/image1.jp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7.xml"/><Relationship Id="rId1" Type="http://schemas.openxmlformats.org/officeDocument/2006/relationships/tags" Target="../tags/tag5.xml"/><Relationship Id="rId6" Type="http://schemas.openxmlformats.org/officeDocument/2006/relationships/image" Target="../media/image3.png"/><Relationship Id="rId5" Type="http://schemas.openxmlformats.org/officeDocument/2006/relationships/hyperlink" Target="https://hoc10.vn/doc-sach/cong-nghe-8/1/426/25" TargetMode="External"/><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7.xml"/><Relationship Id="rId1" Type="http://schemas.openxmlformats.org/officeDocument/2006/relationships/tags" Target="../tags/tag6.xml"/><Relationship Id="rId6" Type="http://schemas.openxmlformats.org/officeDocument/2006/relationships/image" Target="../media/image6.svg"/><Relationship Id="rId5" Type="http://schemas.openxmlformats.org/officeDocument/2006/relationships/image" Target="../media/image5.png"/><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7.xml"/><Relationship Id="rId1" Type="http://schemas.openxmlformats.org/officeDocument/2006/relationships/tags" Target="../tags/tag7.xml"/><Relationship Id="rId6" Type="http://schemas.openxmlformats.org/officeDocument/2006/relationships/image" Target="../media/image3.png"/><Relationship Id="rId5" Type="http://schemas.openxmlformats.org/officeDocument/2006/relationships/hyperlink" Target="https://hoc10.vn/doc-sach/cong-nghe-8/1/426/25" TargetMode="External"/><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7" Type="http://schemas.openxmlformats.org/officeDocument/2006/relationships/image" Target="../media/image6.svg"/><Relationship Id="rId2" Type="http://schemas.openxmlformats.org/officeDocument/2006/relationships/slideLayout" Target="../slideLayouts/slideLayout7.xml"/><Relationship Id="rId1" Type="http://schemas.openxmlformats.org/officeDocument/2006/relationships/tags" Target="../tags/tag8.xml"/><Relationship Id="rId6" Type="http://schemas.openxmlformats.org/officeDocument/2006/relationships/image" Target="../media/image5.png"/><Relationship Id="rId5" Type="http://schemas.openxmlformats.org/officeDocument/2006/relationships/image" Target="../media/image9.png"/><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7.xml"/><Relationship Id="rId1" Type="http://schemas.openxmlformats.org/officeDocument/2006/relationships/tags" Target="../tags/tag9.xml"/><Relationship Id="rId5" Type="http://schemas.openxmlformats.org/officeDocument/2006/relationships/image" Target="../media/image9.png"/><Relationship Id="rId4" Type="http://schemas.openxmlformats.org/officeDocument/2006/relationships/image" Target="../media/image8.pn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7.xml"/><Relationship Id="rId1" Type="http://schemas.openxmlformats.org/officeDocument/2006/relationships/tags" Target="../tags/tag10.xml"/><Relationship Id="rId5" Type="http://schemas.openxmlformats.org/officeDocument/2006/relationships/image" Target="../media/image9.png"/><Relationship Id="rId4" Type="http://schemas.openxmlformats.org/officeDocument/2006/relationships/image" Target="../media/image8.pn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7.xml"/><Relationship Id="rId1" Type="http://schemas.openxmlformats.org/officeDocument/2006/relationships/tags" Target="../tags/tag11.xml"/><Relationship Id="rId5" Type="http://schemas.openxmlformats.org/officeDocument/2006/relationships/image" Target="../media/image9.png"/><Relationship Id="rId4" Type="http://schemas.openxmlformats.org/officeDocument/2006/relationships/image" Target="../media/image8.pn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7.xml"/><Relationship Id="rId1" Type="http://schemas.openxmlformats.org/officeDocument/2006/relationships/tags" Target="../tags/tag12.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7.xml"/><Relationship Id="rId1" Type="http://schemas.openxmlformats.org/officeDocument/2006/relationships/tags" Target="../tags/tag13.xml"/><Relationship Id="rId5" Type="http://schemas.openxmlformats.org/officeDocument/2006/relationships/image" Target="../media/image11.png"/><Relationship Id="rId4" Type="http://schemas.openxmlformats.org/officeDocument/2006/relationships/image" Target="../media/image8.png"/></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7.xml"/><Relationship Id="rId1" Type="http://schemas.openxmlformats.org/officeDocument/2006/relationships/tags" Target="../tags/tag14.xml"/><Relationship Id="rId6" Type="http://schemas.openxmlformats.org/officeDocument/2006/relationships/image" Target="../media/image3.png"/><Relationship Id="rId5" Type="http://schemas.openxmlformats.org/officeDocument/2006/relationships/hyperlink" Target="https://hoc10.vn/doc-sach/cong-nghe-8/1/426/27" TargetMode="External"/><Relationship Id="rId4" Type="http://schemas.openxmlformats.org/officeDocument/2006/relationships/image" Target="../media/image12.png"/></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7.xml"/><Relationship Id="rId1" Type="http://schemas.openxmlformats.org/officeDocument/2006/relationships/tags" Target="../tags/tag15.xml"/><Relationship Id="rId4" Type="http://schemas.openxmlformats.org/officeDocument/2006/relationships/image" Target="../media/image13.png"/></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7.xml"/><Relationship Id="rId1" Type="http://schemas.openxmlformats.org/officeDocument/2006/relationships/tags" Target="../tags/tag16.xml"/><Relationship Id="rId4" Type="http://schemas.openxmlformats.org/officeDocument/2006/relationships/image" Target="../media/image13.png"/></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7.xml"/><Relationship Id="rId1" Type="http://schemas.openxmlformats.org/officeDocument/2006/relationships/tags" Target="../tags/tag17.xml"/><Relationship Id="rId6" Type="http://schemas.openxmlformats.org/officeDocument/2006/relationships/image" Target="../media/image3.png"/><Relationship Id="rId5" Type="http://schemas.openxmlformats.org/officeDocument/2006/relationships/hyperlink" Target="https://hoc10.vn/doc-sach/cong-nghe-8/1/426/27" TargetMode="External"/><Relationship Id="rId4" Type="http://schemas.openxmlformats.org/officeDocument/2006/relationships/image" Target="../media/image14.png"/></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7.xml"/><Relationship Id="rId1" Type="http://schemas.openxmlformats.org/officeDocument/2006/relationships/tags" Target="../tags/tag18.xml"/><Relationship Id="rId6" Type="http://schemas.openxmlformats.org/officeDocument/2006/relationships/image" Target="../media/image17.svg"/><Relationship Id="rId5" Type="http://schemas.openxmlformats.org/officeDocument/2006/relationships/image" Target="../media/image16.png"/><Relationship Id="rId4" Type="http://schemas.openxmlformats.org/officeDocument/2006/relationships/image" Target="../media/image15.png"/></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7.xml"/><Relationship Id="rId1" Type="http://schemas.openxmlformats.org/officeDocument/2006/relationships/tags" Target="../tags/tag19.xml"/><Relationship Id="rId6" Type="http://schemas.openxmlformats.org/officeDocument/2006/relationships/image" Target="../media/image3.png"/><Relationship Id="rId5" Type="http://schemas.openxmlformats.org/officeDocument/2006/relationships/hyperlink" Target="https://hoc10.vn/doc-sach/cong-nghe-8/1/426/28" TargetMode="External"/><Relationship Id="rId4" Type="http://schemas.openxmlformats.org/officeDocument/2006/relationships/image" Target="../media/image18.png"/></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7.xml"/><Relationship Id="rId1" Type="http://schemas.openxmlformats.org/officeDocument/2006/relationships/tags" Target="../tags/tag20.xml"/><Relationship Id="rId4" Type="http://schemas.openxmlformats.org/officeDocument/2006/relationships/image" Target="../media/image19.png"/></Relationships>
</file>

<file path=ppt/slides/_rels/slide1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slideLayout" Target="../slideLayouts/slideLayout7.xml"/><Relationship Id="rId1" Type="http://schemas.openxmlformats.org/officeDocument/2006/relationships/tags" Target="../tags/tag21.xml"/><Relationship Id="rId5" Type="http://schemas.openxmlformats.org/officeDocument/2006/relationships/image" Target="../media/image22.jpeg"/><Relationship Id="rId4" Type="http://schemas.openxmlformats.org/officeDocument/2006/relationships/image" Target="../media/image21.png"/></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7.xml"/><Relationship Id="rId1" Type="http://schemas.openxmlformats.org/officeDocument/2006/relationships/tags" Target="../tags/tag22.xml"/><Relationship Id="rId4" Type="http://schemas.openxmlformats.org/officeDocument/2006/relationships/image" Target="../media/image23.jpg"/></Relationships>
</file>

<file path=ppt/slides/_rels/slide20.xml.rels><?xml version="1.0" encoding="UTF-8" standalone="yes"?>
<Relationships xmlns="http://schemas.openxmlformats.org/package/2006/relationships"><Relationship Id="rId8" Type="http://schemas.openxmlformats.org/officeDocument/2006/relationships/image" Target="../media/image27.png"/><Relationship Id="rId3" Type="http://schemas.openxmlformats.org/officeDocument/2006/relationships/image" Target="../media/image24.jpg"/><Relationship Id="rId7" Type="http://schemas.openxmlformats.org/officeDocument/2006/relationships/hyperlink" Target="https://www.facebook.com/hoc10fb/" TargetMode="External"/><Relationship Id="rId2" Type="http://schemas.openxmlformats.org/officeDocument/2006/relationships/slideLayout" Target="../slideLayouts/slideLayout7.xml"/><Relationship Id="rId1" Type="http://schemas.openxmlformats.org/officeDocument/2006/relationships/tags" Target="../tags/tag23.xml"/><Relationship Id="rId6" Type="http://schemas.openxmlformats.org/officeDocument/2006/relationships/image" Target="../media/image26.png"/><Relationship Id="rId5" Type="http://schemas.microsoft.com/office/2007/relationships/hdphoto" Target="../media/hdphoto1.wdp"/><Relationship Id="rId4" Type="http://schemas.openxmlformats.org/officeDocument/2006/relationships/image" Target="../media/image25.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4">
            <a:alphaModFix/>
          </a:blip>
          <a:stretch>
            <a:fillRect/>
          </a:stretch>
        </a:blipFill>
        <a:effectLst/>
      </p:bgPr>
    </p:bg>
    <p:spTree>
      <p:nvGrpSpPr>
        <p:cNvPr id="1" name="Shape 83"/>
        <p:cNvGrpSpPr/>
        <p:nvPr/>
      </p:nvGrpSpPr>
      <p:grpSpPr>
        <a:xfrm>
          <a:off x="0" y="0"/>
          <a:ext cx="0" cy="0"/>
          <a:chOff x="0" y="0"/>
          <a:chExt cx="0" cy="0"/>
        </a:xfrm>
      </p:grpSpPr>
      <p:sp>
        <p:nvSpPr>
          <p:cNvPr id="2" name="TextBox 1">
            <a:extLst>
              <a:ext uri="{FF2B5EF4-FFF2-40B4-BE49-F238E27FC236}">
                <a16:creationId xmlns:a16="http://schemas.microsoft.com/office/drawing/2014/main" id="{9FFD71C9-E11C-1516-4D8D-3AFE2CD15D99}"/>
              </a:ext>
            </a:extLst>
          </p:cNvPr>
          <p:cNvSpPr txBox="1"/>
          <p:nvPr/>
        </p:nvSpPr>
        <p:spPr>
          <a:xfrm>
            <a:off x="8853714" y="195308"/>
            <a:ext cx="3222171" cy="646331"/>
          </a:xfrm>
          <a:prstGeom prst="rect">
            <a:avLst/>
          </a:prstGeom>
          <a:noFill/>
        </p:spPr>
        <p:txBody>
          <a:bodyPr wrap="square" rtlCol="0">
            <a:spAutoFit/>
          </a:bodyPr>
          <a:lstStyle/>
          <a:p>
            <a:pPr algn="ctr"/>
            <a:r>
              <a:rPr lang="en-US" sz="3600">
                <a:solidFill>
                  <a:schemeClr val="bg1"/>
                </a:solidFill>
                <a:effectLst>
                  <a:outerShdw blurRad="38100" dist="38100" dir="2700000" algn="tl">
                    <a:srgbClr val="000000">
                      <a:alpha val="43137"/>
                    </a:srgbClr>
                  </a:outerShdw>
                </a:effectLst>
                <a:latin typeface="UTM Avo" panose="02040603050506020204" pitchFamily="18" charset="0"/>
              </a:rPr>
              <a:t>Công nghệ 8</a:t>
            </a:r>
          </a:p>
        </p:txBody>
      </p:sp>
      <p:sp>
        <p:nvSpPr>
          <p:cNvPr id="3" name="Google Shape;54;p1">
            <a:extLst>
              <a:ext uri="{FF2B5EF4-FFF2-40B4-BE49-F238E27FC236}">
                <a16:creationId xmlns:a16="http://schemas.microsoft.com/office/drawing/2014/main" id="{64A93626-D413-2664-E640-2B552ADC0F6B}"/>
              </a:ext>
            </a:extLst>
          </p:cNvPr>
          <p:cNvSpPr txBox="1">
            <a:spLocks/>
          </p:cNvSpPr>
          <p:nvPr/>
        </p:nvSpPr>
        <p:spPr>
          <a:xfrm>
            <a:off x="0" y="830209"/>
            <a:ext cx="12192000" cy="2467154"/>
          </a:xfrm>
          <a:prstGeom prst="rect">
            <a:avLst/>
          </a:prstGeom>
          <a:no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algn="ctr">
              <a:lnSpc>
                <a:spcPct val="150000"/>
              </a:lnSpc>
              <a:buSzPts val="990"/>
              <a:buFont typeface="Arial"/>
              <a:buNone/>
            </a:pPr>
            <a:r>
              <a:rPr lang="en-US" sz="5000" b="1">
                <a:solidFill>
                  <a:srgbClr val="002060"/>
                </a:solidFill>
                <a:latin typeface="UTM Avo" panose="02040603050506020204" pitchFamily="18" charset="0"/>
              </a:rPr>
              <a:t>Chủ đề 1. Vẽ kĩ thuật</a:t>
            </a:r>
            <a:endParaRPr lang="en-US" sz="5000" b="1" dirty="0">
              <a:solidFill>
                <a:srgbClr val="FF0000"/>
              </a:solidFill>
              <a:latin typeface="UTM Avo" panose="02040603050506020204" pitchFamily="18" charset="0"/>
              <a:cs typeface="Arial" panose="020B0604020202020204" pitchFamily="34" charset="0"/>
            </a:endParaRPr>
          </a:p>
        </p:txBody>
      </p:sp>
      <p:sp>
        <p:nvSpPr>
          <p:cNvPr id="4" name="Google Shape;54;p1">
            <a:extLst>
              <a:ext uri="{FF2B5EF4-FFF2-40B4-BE49-F238E27FC236}">
                <a16:creationId xmlns:a16="http://schemas.microsoft.com/office/drawing/2014/main" id="{FBCDFB38-C178-1AFE-9704-85927849F990}"/>
              </a:ext>
            </a:extLst>
          </p:cNvPr>
          <p:cNvSpPr txBox="1">
            <a:spLocks/>
          </p:cNvSpPr>
          <p:nvPr/>
        </p:nvSpPr>
        <p:spPr>
          <a:xfrm>
            <a:off x="116115" y="3701720"/>
            <a:ext cx="11959770" cy="1358960"/>
          </a:xfrm>
          <a:prstGeom prst="rect">
            <a:avLst/>
          </a:prstGeom>
          <a:no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algn="ctr" defTabSz="914377">
              <a:lnSpc>
                <a:spcPct val="150000"/>
              </a:lnSpc>
              <a:defRPr/>
            </a:pPr>
            <a:r>
              <a:rPr lang="vi-VN" sz="5000" b="1">
                <a:solidFill>
                  <a:srgbClr val="FF0000"/>
                </a:solidFill>
                <a:latin typeface="UTM Avo" panose="02040603050506020204" pitchFamily="18" charset="0"/>
                <a:cs typeface="Arial" panose="020B0604020202020204" pitchFamily="34" charset="0"/>
              </a:rPr>
              <a:t>Bài </a:t>
            </a:r>
            <a:r>
              <a:rPr lang="en-US" sz="5000" b="1">
                <a:solidFill>
                  <a:srgbClr val="FF0000"/>
                </a:solidFill>
                <a:latin typeface="UTM Avo" panose="02040603050506020204" pitchFamily="18" charset="0"/>
                <a:cs typeface="Arial" panose="020B0604020202020204" pitchFamily="34" charset="0"/>
              </a:rPr>
              <a:t>5</a:t>
            </a:r>
            <a:r>
              <a:rPr lang="vi-VN" sz="5000" b="1">
                <a:solidFill>
                  <a:srgbClr val="FF0000"/>
                </a:solidFill>
                <a:latin typeface="UTM Avo" panose="02040603050506020204" pitchFamily="18" charset="0"/>
                <a:cs typeface="Arial" panose="020B0604020202020204" pitchFamily="34" charset="0"/>
              </a:rPr>
              <a:t>. Bản vẽ </a:t>
            </a:r>
            <a:r>
              <a:rPr lang="en-US" sz="5000" b="1">
                <a:solidFill>
                  <a:srgbClr val="FF0000"/>
                </a:solidFill>
                <a:latin typeface="UTM Avo" panose="02040603050506020204" pitchFamily="18" charset="0"/>
                <a:cs typeface="Arial" panose="020B0604020202020204" pitchFamily="34" charset="0"/>
              </a:rPr>
              <a:t>nhà</a:t>
            </a:r>
            <a:r>
              <a:rPr lang="vi-VN" sz="5000" b="1">
                <a:solidFill>
                  <a:srgbClr val="FF0000"/>
                </a:solidFill>
                <a:latin typeface="UTM Avo" panose="02040603050506020204" pitchFamily="18" charset="0"/>
                <a:cs typeface="Arial" panose="020B0604020202020204" pitchFamily="34" charset="0"/>
              </a:rPr>
              <a:t> (Tiết 1)</a:t>
            </a:r>
            <a:endParaRPr lang="en-US" sz="5000" b="1" dirty="0">
              <a:solidFill>
                <a:srgbClr val="FF0000"/>
              </a:solidFill>
              <a:latin typeface="UTM Avo" panose="02040603050506020204" pitchFamily="18" charset="0"/>
              <a:cs typeface="Arial" panose="020B0604020202020204" pitchFamily="34" charset="0"/>
            </a:endParaRPr>
          </a:p>
        </p:txBody>
      </p:sp>
    </p:spTree>
    <p:custDataLst>
      <p:tags r:id="rId1"/>
    </p:custData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Shape 89"/>
        <p:cNvGrpSpPr/>
        <p:nvPr/>
      </p:nvGrpSpPr>
      <p:grpSpPr>
        <a:xfrm>
          <a:off x="0" y="0"/>
          <a:ext cx="0" cy="0"/>
          <a:chOff x="0" y="0"/>
          <a:chExt cx="0" cy="0"/>
        </a:xfrm>
      </p:grpSpPr>
      <p:pic>
        <p:nvPicPr>
          <p:cNvPr id="2" name="Picture 1">
            <a:hlinkClick r:id="rId5"/>
            <a:extLst>
              <a:ext uri="{FF2B5EF4-FFF2-40B4-BE49-F238E27FC236}">
                <a16:creationId xmlns:a16="http://schemas.microsoft.com/office/drawing/2014/main" id="{48DB58FB-2C1E-04B4-2B50-99D1492B8F6A}"/>
              </a:ext>
            </a:extLst>
          </p:cNvPr>
          <p:cNvPicPr>
            <a:picLocks noChangeAspect="1"/>
          </p:cNvPicPr>
          <p:nvPr/>
        </p:nvPicPr>
        <p:blipFill>
          <a:blip r:embed="rId6"/>
          <a:stretch>
            <a:fillRect/>
          </a:stretch>
        </p:blipFill>
        <p:spPr>
          <a:xfrm>
            <a:off x="4582563" y="3015453"/>
            <a:ext cx="3189835" cy="1764777"/>
          </a:xfrm>
          <a:prstGeom prst="rect">
            <a:avLst/>
          </a:prstGeom>
        </p:spPr>
      </p:pic>
    </p:spTree>
    <p:custDataLst>
      <p:tags r:id="rId1"/>
    </p:custData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Shape 93"/>
        <p:cNvGrpSpPr/>
        <p:nvPr/>
      </p:nvGrpSpPr>
      <p:grpSpPr>
        <a:xfrm>
          <a:off x="0" y="0"/>
          <a:ext cx="0" cy="0"/>
          <a:chOff x="0" y="0"/>
          <a:chExt cx="0" cy="0"/>
        </a:xfrm>
      </p:grpSpPr>
      <p:sp>
        <p:nvSpPr>
          <p:cNvPr id="7" name="Arrow: Right 6">
            <a:extLst>
              <a:ext uri="{FF2B5EF4-FFF2-40B4-BE49-F238E27FC236}">
                <a16:creationId xmlns:a16="http://schemas.microsoft.com/office/drawing/2014/main" id="{D33BB14B-12E9-7FE1-01CB-AE99CDC96D11}"/>
              </a:ext>
            </a:extLst>
          </p:cNvPr>
          <p:cNvSpPr/>
          <p:nvPr/>
        </p:nvSpPr>
        <p:spPr>
          <a:xfrm>
            <a:off x="430400" y="4040829"/>
            <a:ext cx="1285075" cy="457200"/>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1" name="TextBox 10">
            <a:extLst>
              <a:ext uri="{FF2B5EF4-FFF2-40B4-BE49-F238E27FC236}">
                <a16:creationId xmlns:a16="http://schemas.microsoft.com/office/drawing/2014/main" id="{CB6876AA-2E2B-8BCB-3FD4-2D7DF66AD6BB}"/>
              </a:ext>
            </a:extLst>
          </p:cNvPr>
          <p:cNvSpPr txBox="1"/>
          <p:nvPr/>
        </p:nvSpPr>
        <p:spPr>
          <a:xfrm>
            <a:off x="1696337" y="1509559"/>
            <a:ext cx="10317863" cy="548099"/>
          </a:xfrm>
          <a:prstGeom prst="rect">
            <a:avLst/>
          </a:prstGeom>
          <a:noFill/>
        </p:spPr>
        <p:txBody>
          <a:bodyPr wrap="square">
            <a:spAutoFit/>
          </a:bodyPr>
          <a:lstStyle/>
          <a:p>
            <a:pPr algn="just">
              <a:lnSpc>
                <a:spcPct val="150000"/>
              </a:lnSpc>
              <a:spcAft>
                <a:spcPts val="433"/>
              </a:spcAft>
            </a:pPr>
            <a:r>
              <a:rPr lang="vi-VN" sz="2300">
                <a:latin typeface="UTM Avo" panose="02040603050506020204" pitchFamily="18"/>
                <a:cs typeface="+mn-ea"/>
                <a:sym typeface="+mn-lt"/>
              </a:rPr>
              <a:t>Khi xây dựng một ngôi nhà, người thợ sử dụng bản vẽ nhà để làm gì?</a:t>
            </a:r>
          </a:p>
        </p:txBody>
      </p:sp>
      <p:pic>
        <p:nvPicPr>
          <p:cNvPr id="13" name="Picture 5">
            <a:extLst>
              <a:ext uri="{FF2B5EF4-FFF2-40B4-BE49-F238E27FC236}">
                <a16:creationId xmlns:a16="http://schemas.microsoft.com/office/drawing/2014/main" id="{49C63535-80AB-0BE1-AE84-A0DBCDB1FC8B}"/>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177800" y="1563977"/>
            <a:ext cx="1403350" cy="1298099"/>
          </a:xfrm>
          <a:prstGeom prst="rect">
            <a:avLst/>
          </a:prstGeom>
        </p:spPr>
      </p:pic>
      <p:sp>
        <p:nvSpPr>
          <p:cNvPr id="8" name="TextBox 7">
            <a:extLst>
              <a:ext uri="{FF2B5EF4-FFF2-40B4-BE49-F238E27FC236}">
                <a16:creationId xmlns:a16="http://schemas.microsoft.com/office/drawing/2014/main" id="{5701473A-BD1B-63AB-8BB0-B95D25D6F04F}"/>
              </a:ext>
            </a:extLst>
          </p:cNvPr>
          <p:cNvSpPr txBox="1"/>
          <p:nvPr/>
        </p:nvSpPr>
        <p:spPr>
          <a:xfrm>
            <a:off x="1849800" y="3708506"/>
            <a:ext cx="9050572" cy="1675843"/>
          </a:xfrm>
          <a:prstGeom prst="rect">
            <a:avLst/>
          </a:prstGeom>
          <a:noFill/>
        </p:spPr>
        <p:txBody>
          <a:bodyPr wrap="square">
            <a:spAutoFit/>
          </a:bodyPr>
          <a:lstStyle/>
          <a:p>
            <a:pPr algn="just">
              <a:lnSpc>
                <a:spcPct val="150000"/>
              </a:lnSpc>
              <a:spcAft>
                <a:spcPts val="433"/>
              </a:spcAft>
            </a:pPr>
            <a:r>
              <a:rPr lang="en-US" sz="2400">
                <a:latin typeface="UTM Avo" panose="02040603050506020204" pitchFamily="18"/>
                <a:cs typeface="+mn-ea"/>
                <a:sym typeface="+mn-lt"/>
              </a:rPr>
              <a:t>Người thợ sử dụng bản vẽ nhà để tính toán vật tư, dự đoán chi phí xây dựng. Xem xét các kích thước được sử dụng trong khi xây dựng nhà.</a:t>
            </a:r>
            <a:endParaRPr lang="vi-VN" sz="2400">
              <a:latin typeface="UTM Avo" panose="02040603050506020204" pitchFamily="18"/>
              <a:cs typeface="+mn-ea"/>
              <a:sym typeface="+mn-lt"/>
            </a:endParaRPr>
          </a:p>
        </p:txBody>
      </p:sp>
    </p:spTree>
    <p:custDataLst>
      <p:tags r:id="rId1"/>
    </p:custData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barn(inVertical)">
                                      <p:cBhvr>
                                        <p:cTn id="7" dur="500"/>
                                        <p:tgtEl>
                                          <p:spTgt spid="11"/>
                                        </p:tgtEl>
                                      </p:cBhvr>
                                    </p:animEffect>
                                  </p:childTnLst>
                                </p:cTn>
                              </p:par>
                              <p:par>
                                <p:cTn id="8" presetID="16" presetClass="entr" presetSubtype="21" fill="hold" nodeType="with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barn(inVertical)">
                                      <p:cBhvr>
                                        <p:cTn id="10" dur="500"/>
                                        <p:tgtEl>
                                          <p:spTgt spid="13"/>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8"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wipe(left)">
                                      <p:cBhvr>
                                        <p:cTn id="15" dur="500"/>
                                        <p:tgtEl>
                                          <p:spTgt spid="7"/>
                                        </p:tgtEl>
                                      </p:cBhvr>
                                    </p:animEffect>
                                  </p:childTnLst>
                                </p:cTn>
                              </p:par>
                              <p:par>
                                <p:cTn id="16" presetID="16" presetClass="entr" presetSubtype="21" fill="hold" grpId="0" nodeType="withEffect">
                                  <p:stCondLst>
                                    <p:cond delay="0"/>
                                  </p:stCondLst>
                                  <p:childTnLst>
                                    <p:set>
                                      <p:cBhvr>
                                        <p:cTn id="17" dur="1" fill="hold">
                                          <p:stCondLst>
                                            <p:cond delay="0"/>
                                          </p:stCondLst>
                                        </p:cTn>
                                        <p:tgtEl>
                                          <p:spTgt spid="8">
                                            <p:txEl>
                                              <p:pRg st="0" end="0"/>
                                            </p:txEl>
                                          </p:spTgt>
                                        </p:tgtEl>
                                        <p:attrNameLst>
                                          <p:attrName>style.visibility</p:attrName>
                                        </p:attrNameLst>
                                      </p:cBhvr>
                                      <p:to>
                                        <p:strVal val="visible"/>
                                      </p:to>
                                    </p:set>
                                    <p:animEffect transition="in" filter="barn(inVertical)">
                                      <p:cBhvr>
                                        <p:cTn id="18" dur="500"/>
                                        <p:tgtEl>
                                          <p:spTgt spid="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1" grpId="0"/>
      <p:bldP spid="8" grpId="0" uiExpand="1" build="p"/>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Shape 97"/>
        <p:cNvGrpSpPr/>
        <p:nvPr/>
      </p:nvGrpSpPr>
      <p:grpSpPr>
        <a:xfrm>
          <a:off x="0" y="0"/>
          <a:ext cx="0" cy="0"/>
          <a:chOff x="0" y="0"/>
          <a:chExt cx="0" cy="0"/>
        </a:xfrm>
      </p:grpSpPr>
      <p:pic>
        <p:nvPicPr>
          <p:cNvPr id="3" name="Picture 2">
            <a:hlinkClick r:id="rId5"/>
            <a:extLst>
              <a:ext uri="{FF2B5EF4-FFF2-40B4-BE49-F238E27FC236}">
                <a16:creationId xmlns:a16="http://schemas.microsoft.com/office/drawing/2014/main" id="{D90DBA2A-E05D-4B01-F330-15004162D7D3}"/>
              </a:ext>
            </a:extLst>
          </p:cNvPr>
          <p:cNvPicPr>
            <a:picLocks noChangeAspect="1"/>
          </p:cNvPicPr>
          <p:nvPr/>
        </p:nvPicPr>
        <p:blipFill>
          <a:blip r:embed="rId6"/>
          <a:stretch>
            <a:fillRect/>
          </a:stretch>
        </p:blipFill>
        <p:spPr>
          <a:xfrm>
            <a:off x="4501082" y="3015453"/>
            <a:ext cx="3189835" cy="1764777"/>
          </a:xfrm>
          <a:prstGeom prst="rect">
            <a:avLst/>
          </a:prstGeom>
        </p:spPr>
      </p:pic>
    </p:spTree>
    <p:custDataLst>
      <p:tags r:id="rId1"/>
    </p:custData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Shape 101"/>
        <p:cNvGrpSpPr/>
        <p:nvPr/>
      </p:nvGrpSpPr>
      <p:grpSpPr>
        <a:xfrm>
          <a:off x="0" y="0"/>
          <a:ext cx="0" cy="0"/>
          <a:chOff x="0" y="0"/>
          <a:chExt cx="0" cy="0"/>
        </a:xfrm>
      </p:grpSpPr>
      <p:pic>
        <p:nvPicPr>
          <p:cNvPr id="14" name="Picture 13">
            <a:extLst>
              <a:ext uri="{FF2B5EF4-FFF2-40B4-BE49-F238E27FC236}">
                <a16:creationId xmlns:a16="http://schemas.microsoft.com/office/drawing/2014/main" id="{58BC5B7C-4545-21EE-E778-D3E0970A063E}"/>
              </a:ext>
            </a:extLst>
          </p:cNvPr>
          <p:cNvPicPr>
            <a:picLocks noChangeAspect="1"/>
          </p:cNvPicPr>
          <p:nvPr/>
        </p:nvPicPr>
        <p:blipFill>
          <a:blip r:embed="rId5"/>
          <a:stretch>
            <a:fillRect/>
          </a:stretch>
        </p:blipFill>
        <p:spPr>
          <a:xfrm>
            <a:off x="7213600" y="2402658"/>
            <a:ext cx="4688229" cy="3832401"/>
          </a:xfrm>
          <a:prstGeom prst="rect">
            <a:avLst/>
          </a:prstGeom>
          <a:ln>
            <a:solidFill>
              <a:schemeClr val="tx1"/>
            </a:solidFill>
          </a:ln>
        </p:spPr>
      </p:pic>
      <p:sp>
        <p:nvSpPr>
          <p:cNvPr id="21" name="TextBox 20">
            <a:extLst>
              <a:ext uri="{FF2B5EF4-FFF2-40B4-BE49-F238E27FC236}">
                <a16:creationId xmlns:a16="http://schemas.microsoft.com/office/drawing/2014/main" id="{46E8A9D2-7F42-17E9-54D7-6B30FDCCF670}"/>
              </a:ext>
            </a:extLst>
          </p:cNvPr>
          <p:cNvSpPr txBox="1"/>
          <p:nvPr/>
        </p:nvSpPr>
        <p:spPr>
          <a:xfrm>
            <a:off x="4355725" y="1024630"/>
            <a:ext cx="7188200" cy="461665"/>
          </a:xfrm>
          <a:prstGeom prst="rect">
            <a:avLst/>
          </a:prstGeom>
          <a:noFill/>
        </p:spPr>
        <p:txBody>
          <a:bodyPr wrap="square">
            <a:spAutoFit/>
          </a:bodyPr>
          <a:lstStyle/>
          <a:p>
            <a:r>
              <a:rPr lang="vi-VN" sz="2400" b="1"/>
              <a:t>I. NỘI DUNG BẢN VẼ NHÀ</a:t>
            </a:r>
            <a:endParaRPr lang="en-US" sz="2400" b="1"/>
          </a:p>
        </p:txBody>
      </p:sp>
      <p:sp>
        <p:nvSpPr>
          <p:cNvPr id="2" name="TextBox 1">
            <a:extLst>
              <a:ext uri="{FF2B5EF4-FFF2-40B4-BE49-F238E27FC236}">
                <a16:creationId xmlns:a16="http://schemas.microsoft.com/office/drawing/2014/main" id="{744B9654-87C7-7993-A89A-CEB20696DC86}"/>
              </a:ext>
            </a:extLst>
          </p:cNvPr>
          <p:cNvSpPr txBox="1"/>
          <p:nvPr/>
        </p:nvSpPr>
        <p:spPr>
          <a:xfrm>
            <a:off x="1765068" y="1708697"/>
            <a:ext cx="8193743" cy="548099"/>
          </a:xfrm>
          <a:prstGeom prst="rect">
            <a:avLst/>
          </a:prstGeom>
          <a:noFill/>
        </p:spPr>
        <p:txBody>
          <a:bodyPr wrap="square">
            <a:spAutoFit/>
          </a:bodyPr>
          <a:lstStyle/>
          <a:p>
            <a:pPr algn="just">
              <a:lnSpc>
                <a:spcPct val="150000"/>
              </a:lnSpc>
              <a:spcAft>
                <a:spcPts val="433"/>
              </a:spcAft>
            </a:pPr>
            <a:r>
              <a:rPr lang="en-US" sz="2300">
                <a:latin typeface="UTM Avo" panose="02040603050506020204" pitchFamily="18"/>
                <a:cs typeface="+mn-ea"/>
                <a:sym typeface="+mn-lt"/>
              </a:rPr>
              <a:t>Một bản vẽ nhà đơn giản có những nội dung gì?</a:t>
            </a:r>
            <a:endParaRPr lang="vi-VN" sz="2300">
              <a:latin typeface="UTM Avo" panose="02040603050506020204" pitchFamily="18"/>
              <a:cs typeface="+mn-ea"/>
              <a:sym typeface="+mn-lt"/>
            </a:endParaRPr>
          </a:p>
        </p:txBody>
      </p:sp>
      <p:pic>
        <p:nvPicPr>
          <p:cNvPr id="3" name="Picture 5">
            <a:extLst>
              <a:ext uri="{FF2B5EF4-FFF2-40B4-BE49-F238E27FC236}">
                <a16:creationId xmlns:a16="http://schemas.microsoft.com/office/drawing/2014/main" id="{753EB72E-FB98-7D89-926A-D0CFA4D243B7}"/>
              </a:ext>
            </a:extLst>
          </p:cNvPr>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519887" y="1469643"/>
            <a:ext cx="1403350" cy="1298099"/>
          </a:xfrm>
          <a:prstGeom prst="rect">
            <a:avLst/>
          </a:prstGeom>
        </p:spPr>
      </p:pic>
      <p:sp>
        <p:nvSpPr>
          <p:cNvPr id="4" name="Arrow: Right 3">
            <a:extLst>
              <a:ext uri="{FF2B5EF4-FFF2-40B4-BE49-F238E27FC236}">
                <a16:creationId xmlns:a16="http://schemas.microsoft.com/office/drawing/2014/main" id="{6A05EEB5-8441-2E48-4EB7-A7784C2A85E3}"/>
              </a:ext>
            </a:extLst>
          </p:cNvPr>
          <p:cNvSpPr/>
          <p:nvPr/>
        </p:nvSpPr>
        <p:spPr>
          <a:xfrm>
            <a:off x="542296" y="3861659"/>
            <a:ext cx="589663" cy="457200"/>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6" name="TextBox 5">
            <a:extLst>
              <a:ext uri="{FF2B5EF4-FFF2-40B4-BE49-F238E27FC236}">
                <a16:creationId xmlns:a16="http://schemas.microsoft.com/office/drawing/2014/main" id="{C409CD11-5338-9B3A-163C-349FEA7D20A7}"/>
              </a:ext>
            </a:extLst>
          </p:cNvPr>
          <p:cNvSpPr txBox="1"/>
          <p:nvPr/>
        </p:nvSpPr>
        <p:spPr>
          <a:xfrm>
            <a:off x="1221562" y="2767742"/>
            <a:ext cx="5552471" cy="3943131"/>
          </a:xfrm>
          <a:prstGeom prst="rect">
            <a:avLst/>
          </a:prstGeom>
          <a:noFill/>
        </p:spPr>
        <p:txBody>
          <a:bodyPr wrap="square">
            <a:spAutoFit/>
          </a:bodyPr>
          <a:lstStyle/>
          <a:p>
            <a:pPr marL="177800" indent="-177800" algn="just">
              <a:lnSpc>
                <a:spcPct val="150000"/>
              </a:lnSpc>
              <a:spcAft>
                <a:spcPts val="433"/>
              </a:spcAft>
              <a:buFont typeface="Arial" panose="020B0604020202020204" pitchFamily="34" charset="0"/>
              <a:buChar char="•"/>
            </a:pPr>
            <a:r>
              <a:rPr lang="vi-VN" sz="2400">
                <a:latin typeface="UTM Avo" panose="02040603050506020204" pitchFamily="18"/>
                <a:cs typeface="+mn-ea"/>
                <a:sym typeface="+mn-lt"/>
              </a:rPr>
              <a:t>Bản vẽ nhà là bản vẽ kĩ thuật dùng trong xây dựng.</a:t>
            </a:r>
          </a:p>
          <a:p>
            <a:pPr marL="177800" indent="-177800" algn="just">
              <a:lnSpc>
                <a:spcPct val="150000"/>
              </a:lnSpc>
              <a:spcAft>
                <a:spcPts val="433"/>
              </a:spcAft>
              <a:buFont typeface="Arial" panose="020B0604020202020204" pitchFamily="34" charset="0"/>
              <a:buChar char="•"/>
            </a:pPr>
            <a:r>
              <a:rPr lang="vi-VN" sz="2400">
                <a:latin typeface="UTM Avo" panose="02040603050506020204" pitchFamily="18"/>
                <a:cs typeface="+mn-ea"/>
                <a:sym typeface="+mn-lt"/>
              </a:rPr>
              <a:t>Bản vẽ nhà đơn giản gồm các hình biểu diễn (mặt đứng, mặt bằng, mặt cắt) và các</a:t>
            </a:r>
            <a:r>
              <a:rPr lang="en-US" sz="2400">
                <a:latin typeface="UTM Avo" panose="02040603050506020204" pitchFamily="18"/>
                <a:cs typeface="+mn-ea"/>
                <a:sym typeface="+mn-lt"/>
              </a:rPr>
              <a:t> </a:t>
            </a:r>
            <a:r>
              <a:rPr lang="vi-VN" sz="2400">
                <a:latin typeface="UTM Avo" panose="02040603050506020204" pitchFamily="18"/>
                <a:cs typeface="+mn-ea"/>
                <a:sym typeface="+mn-lt"/>
              </a:rPr>
              <a:t>số liệu xác định hình dạng, kích thước của ngôi nhà</a:t>
            </a:r>
            <a:r>
              <a:rPr lang="en-US" sz="2400">
                <a:latin typeface="UTM Avo" panose="02040603050506020204" pitchFamily="18"/>
                <a:cs typeface="+mn-ea"/>
                <a:sym typeface="+mn-lt"/>
              </a:rPr>
              <a:t>.</a:t>
            </a:r>
          </a:p>
        </p:txBody>
      </p:sp>
      <p:sp>
        <p:nvSpPr>
          <p:cNvPr id="16" name="TextBox 15">
            <a:extLst>
              <a:ext uri="{FF2B5EF4-FFF2-40B4-BE49-F238E27FC236}">
                <a16:creationId xmlns:a16="http://schemas.microsoft.com/office/drawing/2014/main" id="{9CBC15C3-A01F-2BC7-685C-296199902D16}"/>
              </a:ext>
            </a:extLst>
          </p:cNvPr>
          <p:cNvSpPr txBox="1"/>
          <p:nvPr/>
        </p:nvSpPr>
        <p:spPr>
          <a:xfrm>
            <a:off x="7949825" y="6383932"/>
            <a:ext cx="3725635" cy="369332"/>
          </a:xfrm>
          <a:prstGeom prst="rect">
            <a:avLst/>
          </a:prstGeom>
          <a:noFill/>
        </p:spPr>
        <p:txBody>
          <a:bodyPr wrap="square">
            <a:spAutoFit/>
          </a:bodyPr>
          <a:lstStyle/>
          <a:p>
            <a:r>
              <a:rPr lang="en-US"/>
              <a:t>Hình 5.1. Bản vẽ nhà một tầng</a:t>
            </a:r>
          </a:p>
        </p:txBody>
      </p:sp>
    </p:spTree>
    <p:custDataLst>
      <p:tags r:id="rId1"/>
    </p:custDataLst>
    <p:extLst>
      <p:ext uri="{BB962C8B-B14F-4D97-AF65-F5344CB8AC3E}">
        <p14:creationId xmlns:p14="http://schemas.microsoft.com/office/powerpoint/2010/main" val="1695108508"/>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barn(inVertical)">
                                      <p:cBhvr>
                                        <p:cTn id="7" dur="500"/>
                                        <p:tgtEl>
                                          <p:spTgt spid="2">
                                            <p:txEl>
                                              <p:pRg st="0" end="0"/>
                                            </p:txEl>
                                          </p:spTgt>
                                        </p:tgtEl>
                                      </p:cBhvr>
                                    </p:animEffect>
                                  </p:childTnLst>
                                </p:cTn>
                              </p:par>
                              <p:par>
                                <p:cTn id="8" presetID="16" presetClass="entr" presetSubtype="21"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barn(inVertical)">
                                      <p:cBhvr>
                                        <p:cTn id="10" dur="500"/>
                                        <p:tgtEl>
                                          <p:spTgt spid="3"/>
                                        </p:tgtEl>
                                      </p:cBhvr>
                                    </p:animEffect>
                                  </p:childTnLst>
                                </p:cTn>
                              </p:par>
                              <p:par>
                                <p:cTn id="11" presetID="14" presetClass="entr" presetSubtype="10" fill="hold" nodeType="withEffect">
                                  <p:stCondLst>
                                    <p:cond delay="0"/>
                                  </p:stCondLst>
                                  <p:childTnLst>
                                    <p:set>
                                      <p:cBhvr>
                                        <p:cTn id="12" dur="1" fill="hold">
                                          <p:stCondLst>
                                            <p:cond delay="0"/>
                                          </p:stCondLst>
                                        </p:cTn>
                                        <p:tgtEl>
                                          <p:spTgt spid="14"/>
                                        </p:tgtEl>
                                        <p:attrNameLst>
                                          <p:attrName>style.visibility</p:attrName>
                                        </p:attrNameLst>
                                      </p:cBhvr>
                                      <p:to>
                                        <p:strVal val="visible"/>
                                      </p:to>
                                    </p:set>
                                    <p:animEffect transition="in" filter="randombar(horizontal)">
                                      <p:cBhvr>
                                        <p:cTn id="13" dur="500"/>
                                        <p:tgtEl>
                                          <p:spTgt spid="14"/>
                                        </p:tgtEl>
                                      </p:cBhvr>
                                    </p:animEffect>
                                  </p:childTnLst>
                                </p:cTn>
                              </p:par>
                              <p:par>
                                <p:cTn id="14" presetID="14" presetClass="entr" presetSubtype="10" fill="hold" grpId="0" nodeType="withEffect">
                                  <p:stCondLst>
                                    <p:cond delay="0"/>
                                  </p:stCondLst>
                                  <p:childTnLst>
                                    <p:set>
                                      <p:cBhvr>
                                        <p:cTn id="15" dur="1" fill="hold">
                                          <p:stCondLst>
                                            <p:cond delay="0"/>
                                          </p:stCondLst>
                                        </p:cTn>
                                        <p:tgtEl>
                                          <p:spTgt spid="16"/>
                                        </p:tgtEl>
                                        <p:attrNameLst>
                                          <p:attrName>style.visibility</p:attrName>
                                        </p:attrNameLst>
                                      </p:cBhvr>
                                      <p:to>
                                        <p:strVal val="visible"/>
                                      </p:to>
                                    </p:set>
                                    <p:animEffect transition="in" filter="randombar(horizontal)">
                                      <p:cBhvr>
                                        <p:cTn id="16" dur="500"/>
                                        <p:tgtEl>
                                          <p:spTgt spid="16"/>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grpId="0" nodeType="clickEffect">
                                  <p:stCondLst>
                                    <p:cond delay="0"/>
                                  </p:stCondLst>
                                  <p:childTnLst>
                                    <p:set>
                                      <p:cBhvr>
                                        <p:cTn id="20" dur="1" fill="hold">
                                          <p:stCondLst>
                                            <p:cond delay="0"/>
                                          </p:stCondLst>
                                        </p:cTn>
                                        <p:tgtEl>
                                          <p:spTgt spid="4"/>
                                        </p:tgtEl>
                                        <p:attrNameLst>
                                          <p:attrName>style.visibility</p:attrName>
                                        </p:attrNameLst>
                                      </p:cBhvr>
                                      <p:to>
                                        <p:strVal val="visible"/>
                                      </p:to>
                                    </p:set>
                                    <p:animEffect transition="in" filter="wipe(left)">
                                      <p:cBhvr>
                                        <p:cTn id="21" dur="500"/>
                                        <p:tgtEl>
                                          <p:spTgt spid="4"/>
                                        </p:tgtEl>
                                      </p:cBhvr>
                                    </p:animEffect>
                                  </p:childTnLst>
                                </p:cTn>
                              </p:par>
                            </p:childTnLst>
                          </p:cTn>
                        </p:par>
                      </p:childTnLst>
                    </p:cTn>
                  </p:par>
                  <p:par>
                    <p:cTn id="22" fill="hold">
                      <p:stCondLst>
                        <p:cond delay="indefinite"/>
                      </p:stCondLst>
                      <p:childTnLst>
                        <p:par>
                          <p:cTn id="23" fill="hold">
                            <p:stCondLst>
                              <p:cond delay="0"/>
                            </p:stCondLst>
                            <p:childTnLst>
                              <p:par>
                                <p:cTn id="24" presetID="16" presetClass="entr" presetSubtype="21" fill="hold" grpId="0" nodeType="clickEffect">
                                  <p:stCondLst>
                                    <p:cond delay="0"/>
                                  </p:stCondLst>
                                  <p:childTnLst>
                                    <p:set>
                                      <p:cBhvr>
                                        <p:cTn id="25" dur="1" fill="hold">
                                          <p:stCondLst>
                                            <p:cond delay="0"/>
                                          </p:stCondLst>
                                        </p:cTn>
                                        <p:tgtEl>
                                          <p:spTgt spid="6">
                                            <p:txEl>
                                              <p:pRg st="0" end="0"/>
                                            </p:txEl>
                                          </p:spTgt>
                                        </p:tgtEl>
                                        <p:attrNameLst>
                                          <p:attrName>style.visibility</p:attrName>
                                        </p:attrNameLst>
                                      </p:cBhvr>
                                      <p:to>
                                        <p:strVal val="visible"/>
                                      </p:to>
                                    </p:set>
                                    <p:animEffect transition="in" filter="barn(inVertical)">
                                      <p:cBhvr>
                                        <p:cTn id="26" dur="500"/>
                                        <p:tgtEl>
                                          <p:spTgt spid="6">
                                            <p:txEl>
                                              <p:pRg st="0" end="0"/>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16" presetClass="entr" presetSubtype="21" fill="hold" grpId="0" nodeType="clickEffect">
                                  <p:stCondLst>
                                    <p:cond delay="0"/>
                                  </p:stCondLst>
                                  <p:childTnLst>
                                    <p:set>
                                      <p:cBhvr>
                                        <p:cTn id="30" dur="1" fill="hold">
                                          <p:stCondLst>
                                            <p:cond delay="0"/>
                                          </p:stCondLst>
                                        </p:cTn>
                                        <p:tgtEl>
                                          <p:spTgt spid="6">
                                            <p:txEl>
                                              <p:pRg st="1" end="1"/>
                                            </p:txEl>
                                          </p:spTgt>
                                        </p:tgtEl>
                                        <p:attrNameLst>
                                          <p:attrName>style.visibility</p:attrName>
                                        </p:attrNameLst>
                                      </p:cBhvr>
                                      <p:to>
                                        <p:strVal val="visible"/>
                                      </p:to>
                                    </p:set>
                                    <p:animEffect transition="in" filter="barn(inVertical)">
                                      <p:cBhvr>
                                        <p:cTn id="31" dur="500"/>
                                        <p:tgtEl>
                                          <p:spTgt spid="6">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P spid="4" grpId="0" animBg="1"/>
      <p:bldP spid="6" grpId="0" uiExpand="1" build="p"/>
      <p:bldP spid="16"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Shape 101"/>
        <p:cNvGrpSpPr/>
        <p:nvPr/>
      </p:nvGrpSpPr>
      <p:grpSpPr>
        <a:xfrm>
          <a:off x="0" y="0"/>
          <a:ext cx="0" cy="0"/>
          <a:chOff x="0" y="0"/>
          <a:chExt cx="0" cy="0"/>
        </a:xfrm>
      </p:grpSpPr>
      <p:pic>
        <p:nvPicPr>
          <p:cNvPr id="8" name="Picture 7">
            <a:extLst>
              <a:ext uri="{FF2B5EF4-FFF2-40B4-BE49-F238E27FC236}">
                <a16:creationId xmlns:a16="http://schemas.microsoft.com/office/drawing/2014/main" id="{CF04FB63-EAF6-D935-D413-6E449A00A8BC}"/>
              </a:ext>
            </a:extLst>
          </p:cNvPr>
          <p:cNvPicPr>
            <a:picLocks noChangeAspect="1"/>
          </p:cNvPicPr>
          <p:nvPr/>
        </p:nvPicPr>
        <p:blipFill rotWithShape="1">
          <a:blip r:embed="rId5"/>
          <a:srcRect r="60682" b="58922"/>
          <a:stretch/>
        </p:blipFill>
        <p:spPr>
          <a:xfrm>
            <a:off x="7213601" y="2213045"/>
            <a:ext cx="4766442" cy="4070712"/>
          </a:xfrm>
          <a:prstGeom prst="rect">
            <a:avLst/>
          </a:prstGeom>
          <a:ln>
            <a:noFill/>
          </a:ln>
        </p:spPr>
      </p:pic>
      <p:sp>
        <p:nvSpPr>
          <p:cNvPr id="21" name="TextBox 20">
            <a:extLst>
              <a:ext uri="{FF2B5EF4-FFF2-40B4-BE49-F238E27FC236}">
                <a16:creationId xmlns:a16="http://schemas.microsoft.com/office/drawing/2014/main" id="{46E8A9D2-7F42-17E9-54D7-6B30FDCCF670}"/>
              </a:ext>
            </a:extLst>
          </p:cNvPr>
          <p:cNvSpPr txBox="1"/>
          <p:nvPr/>
        </p:nvSpPr>
        <p:spPr>
          <a:xfrm>
            <a:off x="4355725" y="1024630"/>
            <a:ext cx="7188200" cy="461665"/>
          </a:xfrm>
          <a:prstGeom prst="rect">
            <a:avLst/>
          </a:prstGeom>
          <a:noFill/>
        </p:spPr>
        <p:txBody>
          <a:bodyPr wrap="square">
            <a:spAutoFit/>
          </a:bodyPr>
          <a:lstStyle/>
          <a:p>
            <a:r>
              <a:rPr lang="vi-VN" sz="2400" b="1"/>
              <a:t>I. NỘI DUNG BẢN VẼ NHÀ</a:t>
            </a:r>
            <a:endParaRPr lang="en-US" sz="2400" b="1"/>
          </a:p>
        </p:txBody>
      </p:sp>
      <p:sp>
        <p:nvSpPr>
          <p:cNvPr id="2" name="TextBox 1">
            <a:extLst>
              <a:ext uri="{FF2B5EF4-FFF2-40B4-BE49-F238E27FC236}">
                <a16:creationId xmlns:a16="http://schemas.microsoft.com/office/drawing/2014/main" id="{744B9654-87C7-7993-A89A-CEB20696DC86}"/>
              </a:ext>
            </a:extLst>
          </p:cNvPr>
          <p:cNvSpPr txBox="1"/>
          <p:nvPr/>
        </p:nvSpPr>
        <p:spPr>
          <a:xfrm>
            <a:off x="730250" y="1870605"/>
            <a:ext cx="10731500" cy="567848"/>
          </a:xfrm>
          <a:prstGeom prst="rect">
            <a:avLst/>
          </a:prstGeom>
          <a:noFill/>
        </p:spPr>
        <p:txBody>
          <a:bodyPr wrap="square">
            <a:spAutoFit/>
          </a:bodyPr>
          <a:lstStyle/>
          <a:p>
            <a:pPr algn="just">
              <a:lnSpc>
                <a:spcPct val="150000"/>
              </a:lnSpc>
              <a:spcAft>
                <a:spcPts val="433"/>
              </a:spcAft>
            </a:pPr>
            <a:r>
              <a:rPr lang="vi-VN" sz="2400">
                <a:latin typeface="UTM Avo" panose="02040603050506020204" pitchFamily="18"/>
                <a:cs typeface="+mn-ea"/>
                <a:sym typeface="+mn-lt"/>
              </a:rPr>
              <a:t>Các hình biểu diễn bản vẽ nhà đơn giản gồm:</a:t>
            </a:r>
          </a:p>
        </p:txBody>
      </p:sp>
      <p:sp>
        <p:nvSpPr>
          <p:cNvPr id="10" name="TextBox 9">
            <a:extLst>
              <a:ext uri="{FF2B5EF4-FFF2-40B4-BE49-F238E27FC236}">
                <a16:creationId xmlns:a16="http://schemas.microsoft.com/office/drawing/2014/main" id="{A17F4447-4668-5898-1FBF-13581D4ED9A8}"/>
              </a:ext>
            </a:extLst>
          </p:cNvPr>
          <p:cNvSpPr txBox="1"/>
          <p:nvPr/>
        </p:nvSpPr>
        <p:spPr>
          <a:xfrm>
            <a:off x="730250" y="2492097"/>
            <a:ext cx="5873750" cy="3891835"/>
          </a:xfrm>
          <a:prstGeom prst="rect">
            <a:avLst/>
          </a:prstGeom>
          <a:noFill/>
        </p:spPr>
        <p:txBody>
          <a:bodyPr wrap="square">
            <a:spAutoFit/>
          </a:bodyPr>
          <a:lstStyle/>
          <a:p>
            <a:pPr algn="just">
              <a:lnSpc>
                <a:spcPct val="150000"/>
              </a:lnSpc>
              <a:spcAft>
                <a:spcPts val="433"/>
              </a:spcAft>
            </a:pPr>
            <a:r>
              <a:rPr lang="vi-VN" sz="2400">
                <a:latin typeface="UTM Avo" panose="02040603050506020204" pitchFamily="18"/>
                <a:cs typeface="+mn-ea"/>
                <a:sym typeface="+mn-lt"/>
              </a:rPr>
              <a:t>Mặt đứng là hình chiếu vuông góc các mặt ngoài của ngôi nhà lên mặt phẳng</a:t>
            </a:r>
            <a:r>
              <a:rPr lang="en-US" sz="2400">
                <a:latin typeface="UTM Avo" panose="02040603050506020204" pitchFamily="18"/>
                <a:cs typeface="+mn-ea"/>
                <a:sym typeface="+mn-lt"/>
              </a:rPr>
              <a:t> </a:t>
            </a:r>
            <a:r>
              <a:rPr lang="vi-VN" sz="2400">
                <a:latin typeface="UTM Avo" panose="02040603050506020204" pitchFamily="18"/>
                <a:cs typeface="+mn-ea"/>
                <a:sym typeface="+mn-lt"/>
              </a:rPr>
              <a:t>chiếu đứng hoặc mặt phẳng chiếu cạnh, được dùng để biểu diễn hình dạng bên ngoài</a:t>
            </a:r>
            <a:r>
              <a:rPr lang="en-US" sz="2400">
                <a:latin typeface="UTM Avo" panose="02040603050506020204" pitchFamily="18"/>
                <a:cs typeface="+mn-ea"/>
                <a:sym typeface="+mn-lt"/>
              </a:rPr>
              <a:t> </a:t>
            </a:r>
            <a:r>
              <a:rPr lang="vi-VN" sz="2400">
                <a:latin typeface="UTM Avo" panose="02040603050506020204" pitchFamily="18"/>
                <a:cs typeface="+mn-ea"/>
                <a:sym typeface="+mn-lt"/>
              </a:rPr>
              <a:t>của ngôi nhà. Mặt đứng thường được đặt ở vị trí hình chiếu đứng trên bản vẽ.</a:t>
            </a:r>
          </a:p>
        </p:txBody>
      </p:sp>
      <p:sp>
        <p:nvSpPr>
          <p:cNvPr id="11" name="TextBox 10">
            <a:extLst>
              <a:ext uri="{FF2B5EF4-FFF2-40B4-BE49-F238E27FC236}">
                <a16:creationId xmlns:a16="http://schemas.microsoft.com/office/drawing/2014/main" id="{1001D795-12CB-2CC8-9401-289F66BA41E5}"/>
              </a:ext>
            </a:extLst>
          </p:cNvPr>
          <p:cNvSpPr txBox="1"/>
          <p:nvPr/>
        </p:nvSpPr>
        <p:spPr>
          <a:xfrm>
            <a:off x="7949825" y="6383932"/>
            <a:ext cx="3725635" cy="369332"/>
          </a:xfrm>
          <a:prstGeom prst="rect">
            <a:avLst/>
          </a:prstGeom>
          <a:noFill/>
        </p:spPr>
        <p:txBody>
          <a:bodyPr wrap="square">
            <a:spAutoFit/>
          </a:bodyPr>
          <a:lstStyle/>
          <a:p>
            <a:r>
              <a:rPr lang="en-US"/>
              <a:t>Hình 5.1. Bản vẽ nhà một tầng</a:t>
            </a:r>
          </a:p>
        </p:txBody>
      </p:sp>
      <p:sp>
        <p:nvSpPr>
          <p:cNvPr id="12" name="TextBox 11">
            <a:extLst>
              <a:ext uri="{FF2B5EF4-FFF2-40B4-BE49-F238E27FC236}">
                <a16:creationId xmlns:a16="http://schemas.microsoft.com/office/drawing/2014/main" id="{31035666-1650-2878-B718-03383C4F0D7E}"/>
              </a:ext>
            </a:extLst>
          </p:cNvPr>
          <p:cNvSpPr txBox="1"/>
          <p:nvPr/>
        </p:nvSpPr>
        <p:spPr>
          <a:xfrm>
            <a:off x="730250" y="1521040"/>
            <a:ext cx="7188200" cy="461665"/>
          </a:xfrm>
          <a:prstGeom prst="rect">
            <a:avLst/>
          </a:prstGeom>
          <a:noFill/>
        </p:spPr>
        <p:txBody>
          <a:bodyPr wrap="square">
            <a:spAutoFit/>
          </a:bodyPr>
          <a:lstStyle/>
          <a:p>
            <a:r>
              <a:rPr lang="vi-VN" sz="2400" b="1"/>
              <a:t>1. Nội dung</a:t>
            </a:r>
            <a:endParaRPr lang="en-US" sz="2400" b="1"/>
          </a:p>
        </p:txBody>
      </p:sp>
    </p:spTree>
    <p:custDataLst>
      <p:tags r:id="rId1"/>
    </p:custDataLst>
    <p:extLst>
      <p:ext uri="{BB962C8B-B14F-4D97-AF65-F5344CB8AC3E}">
        <p14:creationId xmlns:p14="http://schemas.microsoft.com/office/powerpoint/2010/main" val="3578315534"/>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arn(inVertical)">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Shape 101"/>
        <p:cNvGrpSpPr/>
        <p:nvPr/>
      </p:nvGrpSpPr>
      <p:grpSpPr>
        <a:xfrm>
          <a:off x="0" y="0"/>
          <a:ext cx="0" cy="0"/>
          <a:chOff x="0" y="0"/>
          <a:chExt cx="0" cy="0"/>
        </a:xfrm>
      </p:grpSpPr>
      <p:pic>
        <p:nvPicPr>
          <p:cNvPr id="8" name="Picture 7">
            <a:extLst>
              <a:ext uri="{FF2B5EF4-FFF2-40B4-BE49-F238E27FC236}">
                <a16:creationId xmlns:a16="http://schemas.microsoft.com/office/drawing/2014/main" id="{CF04FB63-EAF6-D935-D413-6E449A00A8BC}"/>
              </a:ext>
            </a:extLst>
          </p:cNvPr>
          <p:cNvPicPr>
            <a:picLocks noChangeAspect="1"/>
          </p:cNvPicPr>
          <p:nvPr/>
        </p:nvPicPr>
        <p:blipFill rotWithShape="1">
          <a:blip r:embed="rId5"/>
          <a:srcRect l="3009" t="42911" r="62030" b="1959"/>
          <a:stretch/>
        </p:blipFill>
        <p:spPr>
          <a:xfrm>
            <a:off x="7794171" y="1024630"/>
            <a:ext cx="4238172" cy="5463256"/>
          </a:xfrm>
          <a:prstGeom prst="rect">
            <a:avLst/>
          </a:prstGeom>
          <a:ln>
            <a:noFill/>
          </a:ln>
        </p:spPr>
      </p:pic>
      <p:sp>
        <p:nvSpPr>
          <p:cNvPr id="21" name="TextBox 20">
            <a:extLst>
              <a:ext uri="{FF2B5EF4-FFF2-40B4-BE49-F238E27FC236}">
                <a16:creationId xmlns:a16="http://schemas.microsoft.com/office/drawing/2014/main" id="{46E8A9D2-7F42-17E9-54D7-6B30FDCCF670}"/>
              </a:ext>
            </a:extLst>
          </p:cNvPr>
          <p:cNvSpPr txBox="1"/>
          <p:nvPr/>
        </p:nvSpPr>
        <p:spPr>
          <a:xfrm>
            <a:off x="4355725" y="1024630"/>
            <a:ext cx="7188200" cy="461665"/>
          </a:xfrm>
          <a:prstGeom prst="rect">
            <a:avLst/>
          </a:prstGeom>
          <a:noFill/>
        </p:spPr>
        <p:txBody>
          <a:bodyPr wrap="square">
            <a:spAutoFit/>
          </a:bodyPr>
          <a:lstStyle/>
          <a:p>
            <a:r>
              <a:rPr lang="vi-VN" sz="2400" b="1"/>
              <a:t>I. NỘI DUNG BẢN VẼ NHÀ</a:t>
            </a:r>
            <a:endParaRPr lang="en-US" sz="2400" b="1"/>
          </a:p>
        </p:txBody>
      </p:sp>
      <p:sp>
        <p:nvSpPr>
          <p:cNvPr id="10" name="TextBox 9">
            <a:extLst>
              <a:ext uri="{FF2B5EF4-FFF2-40B4-BE49-F238E27FC236}">
                <a16:creationId xmlns:a16="http://schemas.microsoft.com/office/drawing/2014/main" id="{A17F4447-4668-5898-1FBF-13581D4ED9A8}"/>
              </a:ext>
            </a:extLst>
          </p:cNvPr>
          <p:cNvSpPr txBox="1"/>
          <p:nvPr/>
        </p:nvSpPr>
        <p:spPr>
          <a:xfrm>
            <a:off x="730250" y="2588351"/>
            <a:ext cx="6381750" cy="3943131"/>
          </a:xfrm>
          <a:prstGeom prst="rect">
            <a:avLst/>
          </a:prstGeom>
          <a:noFill/>
        </p:spPr>
        <p:txBody>
          <a:bodyPr wrap="square">
            <a:spAutoFit/>
          </a:bodyPr>
          <a:lstStyle/>
          <a:p>
            <a:pPr marL="342900" indent="-342900" algn="just">
              <a:lnSpc>
                <a:spcPct val="150000"/>
              </a:lnSpc>
              <a:spcAft>
                <a:spcPts val="433"/>
              </a:spcAft>
              <a:buFont typeface="Arial" panose="020B0604020202020204" pitchFamily="34" charset="0"/>
              <a:buChar char="•"/>
            </a:pPr>
            <a:r>
              <a:rPr lang="vi-VN" sz="2400">
                <a:latin typeface="UTM Avo" panose="02040603050506020204" pitchFamily="18"/>
                <a:cs typeface="+mn-ea"/>
                <a:sym typeface="+mn-lt"/>
              </a:rPr>
              <a:t>Mặt bằng là hình cắt bằng của ngôi nhà khi dùng mặt phẳng cắt nằm ngang đi qua</a:t>
            </a:r>
            <a:r>
              <a:rPr lang="en-US" sz="2400">
                <a:latin typeface="UTM Avo" panose="02040603050506020204" pitchFamily="18"/>
                <a:cs typeface="+mn-ea"/>
                <a:sym typeface="+mn-lt"/>
              </a:rPr>
              <a:t> </a:t>
            </a:r>
            <a:r>
              <a:rPr lang="vi-VN" sz="2400">
                <a:latin typeface="UTM Avo" panose="02040603050506020204" pitchFamily="18"/>
                <a:cs typeface="+mn-ea"/>
                <a:sym typeface="+mn-lt"/>
              </a:rPr>
              <a:t>cửa sổ.</a:t>
            </a:r>
            <a:endParaRPr lang="en-US" sz="2400">
              <a:latin typeface="UTM Avo" panose="02040603050506020204" pitchFamily="18"/>
              <a:cs typeface="+mn-ea"/>
              <a:sym typeface="+mn-lt"/>
            </a:endParaRPr>
          </a:p>
          <a:p>
            <a:pPr marL="342900" indent="-342900" algn="just">
              <a:lnSpc>
                <a:spcPct val="150000"/>
              </a:lnSpc>
              <a:spcAft>
                <a:spcPts val="433"/>
              </a:spcAft>
              <a:buFont typeface="Arial" panose="020B0604020202020204" pitchFamily="34" charset="0"/>
              <a:buChar char="•"/>
            </a:pPr>
            <a:r>
              <a:rPr lang="vi-VN" sz="2400">
                <a:latin typeface="UTM Avo" panose="02040603050506020204" pitchFamily="18"/>
                <a:cs typeface="+mn-ea"/>
                <a:sym typeface="+mn-lt"/>
              </a:rPr>
              <a:t>Mặt bằng giúp ta quan sát được vị trí các phòng, biết vị trí, kích thước chiều</a:t>
            </a:r>
            <a:r>
              <a:rPr lang="en-US" sz="2400">
                <a:latin typeface="UTM Avo" panose="02040603050506020204" pitchFamily="18"/>
                <a:cs typeface="+mn-ea"/>
                <a:sym typeface="+mn-lt"/>
              </a:rPr>
              <a:t> </a:t>
            </a:r>
            <a:r>
              <a:rPr lang="vi-VN" sz="2400">
                <a:latin typeface="UTM Avo" panose="02040603050506020204" pitchFamily="18"/>
                <a:cs typeface="+mn-ea"/>
                <a:sym typeface="+mn-lt"/>
              </a:rPr>
              <a:t>rộng của cửa đi, cửa sổ cũng như cách bài trí đồ đạc trong nhà. </a:t>
            </a:r>
          </a:p>
        </p:txBody>
      </p:sp>
      <p:sp>
        <p:nvSpPr>
          <p:cNvPr id="3" name="TextBox 2">
            <a:extLst>
              <a:ext uri="{FF2B5EF4-FFF2-40B4-BE49-F238E27FC236}">
                <a16:creationId xmlns:a16="http://schemas.microsoft.com/office/drawing/2014/main" id="{39962DA9-E047-858A-405A-0916A17C18EC}"/>
              </a:ext>
            </a:extLst>
          </p:cNvPr>
          <p:cNvSpPr txBox="1"/>
          <p:nvPr/>
        </p:nvSpPr>
        <p:spPr>
          <a:xfrm>
            <a:off x="7949825" y="6383932"/>
            <a:ext cx="3725635" cy="369332"/>
          </a:xfrm>
          <a:prstGeom prst="rect">
            <a:avLst/>
          </a:prstGeom>
          <a:noFill/>
        </p:spPr>
        <p:txBody>
          <a:bodyPr wrap="square">
            <a:spAutoFit/>
          </a:bodyPr>
          <a:lstStyle/>
          <a:p>
            <a:r>
              <a:rPr lang="en-US"/>
              <a:t>Hình 5.1. Bản vẽ nhà một tầng</a:t>
            </a:r>
          </a:p>
        </p:txBody>
      </p:sp>
      <p:sp>
        <p:nvSpPr>
          <p:cNvPr id="4" name="TextBox 3">
            <a:extLst>
              <a:ext uri="{FF2B5EF4-FFF2-40B4-BE49-F238E27FC236}">
                <a16:creationId xmlns:a16="http://schemas.microsoft.com/office/drawing/2014/main" id="{5938351E-A658-1204-0E82-7EDA91FADCED}"/>
              </a:ext>
            </a:extLst>
          </p:cNvPr>
          <p:cNvSpPr txBox="1"/>
          <p:nvPr/>
        </p:nvSpPr>
        <p:spPr>
          <a:xfrm>
            <a:off x="730250" y="1870605"/>
            <a:ext cx="10731500" cy="567848"/>
          </a:xfrm>
          <a:prstGeom prst="rect">
            <a:avLst/>
          </a:prstGeom>
          <a:noFill/>
        </p:spPr>
        <p:txBody>
          <a:bodyPr wrap="square">
            <a:spAutoFit/>
          </a:bodyPr>
          <a:lstStyle/>
          <a:p>
            <a:pPr algn="just">
              <a:lnSpc>
                <a:spcPct val="150000"/>
              </a:lnSpc>
              <a:spcAft>
                <a:spcPts val="433"/>
              </a:spcAft>
            </a:pPr>
            <a:r>
              <a:rPr lang="vi-VN" sz="2400">
                <a:latin typeface="UTM Avo" panose="02040603050506020204" pitchFamily="18"/>
                <a:cs typeface="+mn-ea"/>
                <a:sym typeface="+mn-lt"/>
              </a:rPr>
              <a:t>Các hình biểu diễn bản vẽ nhà đơn giản gồm:</a:t>
            </a:r>
          </a:p>
        </p:txBody>
      </p:sp>
      <p:sp>
        <p:nvSpPr>
          <p:cNvPr id="5" name="TextBox 4">
            <a:extLst>
              <a:ext uri="{FF2B5EF4-FFF2-40B4-BE49-F238E27FC236}">
                <a16:creationId xmlns:a16="http://schemas.microsoft.com/office/drawing/2014/main" id="{B5B11187-FF17-30F1-5A52-7903EF0B6CED}"/>
              </a:ext>
            </a:extLst>
          </p:cNvPr>
          <p:cNvSpPr txBox="1"/>
          <p:nvPr/>
        </p:nvSpPr>
        <p:spPr>
          <a:xfrm>
            <a:off x="730250" y="1521040"/>
            <a:ext cx="7188200" cy="461665"/>
          </a:xfrm>
          <a:prstGeom prst="rect">
            <a:avLst/>
          </a:prstGeom>
          <a:noFill/>
        </p:spPr>
        <p:txBody>
          <a:bodyPr wrap="square">
            <a:spAutoFit/>
          </a:bodyPr>
          <a:lstStyle/>
          <a:p>
            <a:r>
              <a:rPr lang="vi-VN" sz="2400" b="1"/>
              <a:t>1. Nội dung</a:t>
            </a:r>
            <a:endParaRPr lang="en-US" sz="2400" b="1"/>
          </a:p>
        </p:txBody>
      </p:sp>
    </p:spTree>
    <p:custDataLst>
      <p:tags r:id="rId1"/>
    </p:custDataLst>
    <p:extLst>
      <p:ext uri="{BB962C8B-B14F-4D97-AF65-F5344CB8AC3E}">
        <p14:creationId xmlns:p14="http://schemas.microsoft.com/office/powerpoint/2010/main" val="3085438992"/>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animEffect transition="in" filter="barn(inVertical)">
                                      <p:cBhvr>
                                        <p:cTn id="7" dur="500"/>
                                        <p:tgtEl>
                                          <p:spTgt spid="10">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10">
                                            <p:txEl>
                                              <p:pRg st="1" end="1"/>
                                            </p:txEl>
                                          </p:spTgt>
                                        </p:tgtEl>
                                        <p:attrNameLst>
                                          <p:attrName>style.visibility</p:attrName>
                                        </p:attrNameLst>
                                      </p:cBhvr>
                                      <p:to>
                                        <p:strVal val="visible"/>
                                      </p:to>
                                    </p:set>
                                    <p:animEffect transition="in" filter="barn(inVertical)">
                                      <p:cBhvr>
                                        <p:cTn id="12" dur="500"/>
                                        <p:tgtEl>
                                          <p:spTgt spid="10">
                                            <p:txEl>
                                              <p:pRg st="1" end="1"/>
                                            </p:txEl>
                                          </p:spTgt>
                                        </p:tgtEl>
                                      </p:cBhvr>
                                    </p:animEffect>
                                  </p:childTnLst>
                                </p:cTn>
                              </p:par>
                              <p:par>
                                <p:cTn id="13" presetID="14" presetClass="entr" presetSubtype="10" fill="hold" grpId="0" nodeType="with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randombar(horizontal)">
                                      <p:cBhvr>
                                        <p:cTn id="15"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build="p"/>
      <p:bldP spid="3"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Shape 101"/>
        <p:cNvGrpSpPr/>
        <p:nvPr/>
      </p:nvGrpSpPr>
      <p:grpSpPr>
        <a:xfrm>
          <a:off x="0" y="0"/>
          <a:ext cx="0" cy="0"/>
          <a:chOff x="0" y="0"/>
          <a:chExt cx="0" cy="0"/>
        </a:xfrm>
      </p:grpSpPr>
      <p:pic>
        <p:nvPicPr>
          <p:cNvPr id="8" name="Picture 7">
            <a:extLst>
              <a:ext uri="{FF2B5EF4-FFF2-40B4-BE49-F238E27FC236}">
                <a16:creationId xmlns:a16="http://schemas.microsoft.com/office/drawing/2014/main" id="{CF04FB63-EAF6-D935-D413-6E449A00A8BC}"/>
              </a:ext>
            </a:extLst>
          </p:cNvPr>
          <p:cNvPicPr>
            <a:picLocks noChangeAspect="1"/>
          </p:cNvPicPr>
          <p:nvPr/>
        </p:nvPicPr>
        <p:blipFill rotWithShape="1">
          <a:blip r:embed="rId5"/>
          <a:srcRect l="44293" t="3532" r="1649" b="55137"/>
          <a:stretch/>
        </p:blipFill>
        <p:spPr>
          <a:xfrm>
            <a:off x="6604000" y="2751906"/>
            <a:ext cx="5588000" cy="3492500"/>
          </a:xfrm>
          <a:prstGeom prst="rect">
            <a:avLst/>
          </a:prstGeom>
          <a:ln>
            <a:noFill/>
          </a:ln>
        </p:spPr>
      </p:pic>
      <p:sp>
        <p:nvSpPr>
          <p:cNvPr id="21" name="TextBox 20">
            <a:extLst>
              <a:ext uri="{FF2B5EF4-FFF2-40B4-BE49-F238E27FC236}">
                <a16:creationId xmlns:a16="http://schemas.microsoft.com/office/drawing/2014/main" id="{46E8A9D2-7F42-17E9-54D7-6B30FDCCF670}"/>
              </a:ext>
            </a:extLst>
          </p:cNvPr>
          <p:cNvSpPr txBox="1"/>
          <p:nvPr/>
        </p:nvSpPr>
        <p:spPr>
          <a:xfrm>
            <a:off x="4355725" y="1024630"/>
            <a:ext cx="7188200" cy="461665"/>
          </a:xfrm>
          <a:prstGeom prst="rect">
            <a:avLst/>
          </a:prstGeom>
          <a:noFill/>
        </p:spPr>
        <p:txBody>
          <a:bodyPr wrap="square">
            <a:spAutoFit/>
          </a:bodyPr>
          <a:lstStyle/>
          <a:p>
            <a:r>
              <a:rPr lang="vi-VN" sz="2400" b="1"/>
              <a:t>I. NỘI DUNG BẢN VẼ NHÀ</a:t>
            </a:r>
            <a:endParaRPr lang="en-US" sz="2400" b="1"/>
          </a:p>
        </p:txBody>
      </p:sp>
      <p:sp>
        <p:nvSpPr>
          <p:cNvPr id="10" name="TextBox 9">
            <a:extLst>
              <a:ext uri="{FF2B5EF4-FFF2-40B4-BE49-F238E27FC236}">
                <a16:creationId xmlns:a16="http://schemas.microsoft.com/office/drawing/2014/main" id="{A17F4447-4668-5898-1FBF-13581D4ED9A8}"/>
              </a:ext>
            </a:extLst>
          </p:cNvPr>
          <p:cNvSpPr txBox="1"/>
          <p:nvPr/>
        </p:nvSpPr>
        <p:spPr>
          <a:xfrm>
            <a:off x="304800" y="2492097"/>
            <a:ext cx="6299200" cy="3943131"/>
          </a:xfrm>
          <a:prstGeom prst="rect">
            <a:avLst/>
          </a:prstGeom>
          <a:noFill/>
        </p:spPr>
        <p:txBody>
          <a:bodyPr wrap="square">
            <a:spAutoFit/>
          </a:bodyPr>
          <a:lstStyle/>
          <a:p>
            <a:pPr marL="342900" indent="-342900" algn="just">
              <a:lnSpc>
                <a:spcPct val="150000"/>
              </a:lnSpc>
              <a:spcAft>
                <a:spcPts val="433"/>
              </a:spcAft>
              <a:buFont typeface="Arial" panose="020B0604020202020204" pitchFamily="34" charset="0"/>
              <a:buChar char="•"/>
            </a:pPr>
            <a:r>
              <a:rPr lang="vi-VN" sz="2400">
                <a:latin typeface="UTM Avo" panose="02040603050506020204" pitchFamily="18"/>
                <a:cs typeface="+mn-ea"/>
                <a:sym typeface="+mn-lt"/>
              </a:rPr>
              <a:t>Mặt cắt là hình biểu diễn nhận được khi dùng mặt phẳng cắt vuông góc với mặt</a:t>
            </a:r>
            <a:r>
              <a:rPr lang="en-US" sz="2400">
                <a:latin typeface="UTM Avo" panose="02040603050506020204" pitchFamily="18"/>
                <a:cs typeface="+mn-ea"/>
                <a:sym typeface="+mn-lt"/>
              </a:rPr>
              <a:t> </a:t>
            </a:r>
            <a:r>
              <a:rPr lang="vi-VN" sz="2400">
                <a:latin typeface="UTM Avo" panose="02040603050506020204" pitchFamily="18"/>
                <a:cs typeface="+mn-ea"/>
                <a:sym typeface="+mn-lt"/>
              </a:rPr>
              <a:t>đất, cắt theo chiều dọc hoặc chiều ngang của ngôi nhà.</a:t>
            </a:r>
            <a:endParaRPr lang="en-US" sz="2400">
              <a:latin typeface="UTM Avo" panose="02040603050506020204" pitchFamily="18"/>
              <a:cs typeface="+mn-ea"/>
              <a:sym typeface="+mn-lt"/>
            </a:endParaRPr>
          </a:p>
          <a:p>
            <a:pPr marL="342900" indent="-342900" algn="just">
              <a:lnSpc>
                <a:spcPct val="150000"/>
              </a:lnSpc>
              <a:spcAft>
                <a:spcPts val="433"/>
              </a:spcAft>
              <a:buFont typeface="Arial" panose="020B0604020202020204" pitchFamily="34" charset="0"/>
              <a:buChar char="•"/>
            </a:pPr>
            <a:r>
              <a:rPr lang="vi-VN" sz="2400">
                <a:latin typeface="UTM Avo" panose="02040603050506020204" pitchFamily="18"/>
                <a:cs typeface="+mn-ea"/>
                <a:sym typeface="+mn-lt"/>
              </a:rPr>
              <a:t>Mặt cắt cho thấy các bộ phận</a:t>
            </a:r>
            <a:r>
              <a:rPr lang="en-US" sz="2400">
                <a:latin typeface="UTM Avo" panose="02040603050506020204" pitchFamily="18"/>
                <a:cs typeface="+mn-ea"/>
                <a:sym typeface="+mn-lt"/>
              </a:rPr>
              <a:t> </a:t>
            </a:r>
            <a:r>
              <a:rPr lang="vi-VN" sz="2400">
                <a:latin typeface="UTM Avo" panose="02040603050506020204" pitchFamily="18"/>
                <a:cs typeface="+mn-ea"/>
                <a:sym typeface="+mn-lt"/>
              </a:rPr>
              <a:t>và kích thước các tầng của ngôi nhà theo chiều cao. </a:t>
            </a:r>
          </a:p>
        </p:txBody>
      </p:sp>
      <p:sp>
        <p:nvSpPr>
          <p:cNvPr id="3" name="TextBox 2">
            <a:extLst>
              <a:ext uri="{FF2B5EF4-FFF2-40B4-BE49-F238E27FC236}">
                <a16:creationId xmlns:a16="http://schemas.microsoft.com/office/drawing/2014/main" id="{39962DA9-E047-858A-405A-0916A17C18EC}"/>
              </a:ext>
            </a:extLst>
          </p:cNvPr>
          <p:cNvSpPr txBox="1"/>
          <p:nvPr/>
        </p:nvSpPr>
        <p:spPr>
          <a:xfrm>
            <a:off x="7818290" y="6319549"/>
            <a:ext cx="3725635" cy="369332"/>
          </a:xfrm>
          <a:prstGeom prst="rect">
            <a:avLst/>
          </a:prstGeom>
          <a:noFill/>
        </p:spPr>
        <p:txBody>
          <a:bodyPr wrap="square">
            <a:spAutoFit/>
          </a:bodyPr>
          <a:lstStyle/>
          <a:p>
            <a:r>
              <a:rPr lang="en-US"/>
              <a:t>Hình 5.1. Bản vẽ nhà một tầng</a:t>
            </a:r>
          </a:p>
        </p:txBody>
      </p:sp>
      <p:sp>
        <p:nvSpPr>
          <p:cNvPr id="4" name="TextBox 3">
            <a:extLst>
              <a:ext uri="{FF2B5EF4-FFF2-40B4-BE49-F238E27FC236}">
                <a16:creationId xmlns:a16="http://schemas.microsoft.com/office/drawing/2014/main" id="{B89CD74F-A532-7666-E2DD-F8B7BE64A963}"/>
              </a:ext>
            </a:extLst>
          </p:cNvPr>
          <p:cNvSpPr txBox="1"/>
          <p:nvPr/>
        </p:nvSpPr>
        <p:spPr>
          <a:xfrm>
            <a:off x="730250" y="1870605"/>
            <a:ext cx="10731500" cy="567848"/>
          </a:xfrm>
          <a:prstGeom prst="rect">
            <a:avLst/>
          </a:prstGeom>
          <a:noFill/>
        </p:spPr>
        <p:txBody>
          <a:bodyPr wrap="square">
            <a:spAutoFit/>
          </a:bodyPr>
          <a:lstStyle/>
          <a:p>
            <a:pPr algn="just">
              <a:lnSpc>
                <a:spcPct val="150000"/>
              </a:lnSpc>
              <a:spcAft>
                <a:spcPts val="433"/>
              </a:spcAft>
            </a:pPr>
            <a:r>
              <a:rPr lang="vi-VN" sz="2400">
                <a:latin typeface="UTM Avo" panose="02040603050506020204" pitchFamily="18"/>
                <a:cs typeface="+mn-ea"/>
                <a:sym typeface="+mn-lt"/>
              </a:rPr>
              <a:t>Các hình biểu diễn bản vẽ nhà đơn giản gồm:</a:t>
            </a:r>
          </a:p>
        </p:txBody>
      </p:sp>
      <p:sp>
        <p:nvSpPr>
          <p:cNvPr id="5" name="TextBox 4">
            <a:extLst>
              <a:ext uri="{FF2B5EF4-FFF2-40B4-BE49-F238E27FC236}">
                <a16:creationId xmlns:a16="http://schemas.microsoft.com/office/drawing/2014/main" id="{826B867F-81D7-F961-F906-1F72376CBDC5}"/>
              </a:ext>
            </a:extLst>
          </p:cNvPr>
          <p:cNvSpPr txBox="1"/>
          <p:nvPr/>
        </p:nvSpPr>
        <p:spPr>
          <a:xfrm>
            <a:off x="730250" y="1521040"/>
            <a:ext cx="7188200" cy="461665"/>
          </a:xfrm>
          <a:prstGeom prst="rect">
            <a:avLst/>
          </a:prstGeom>
          <a:noFill/>
        </p:spPr>
        <p:txBody>
          <a:bodyPr wrap="square">
            <a:spAutoFit/>
          </a:bodyPr>
          <a:lstStyle/>
          <a:p>
            <a:r>
              <a:rPr lang="vi-VN" sz="2400" b="1"/>
              <a:t>1. Nội dung</a:t>
            </a:r>
            <a:endParaRPr lang="en-US" sz="2400" b="1"/>
          </a:p>
        </p:txBody>
      </p:sp>
    </p:spTree>
    <p:custDataLst>
      <p:tags r:id="rId1"/>
    </p:custDataLst>
    <p:extLst>
      <p:ext uri="{BB962C8B-B14F-4D97-AF65-F5344CB8AC3E}">
        <p14:creationId xmlns:p14="http://schemas.microsoft.com/office/powerpoint/2010/main" val="1326535091"/>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arn(inVertical)">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Shape 101"/>
        <p:cNvGrpSpPr/>
        <p:nvPr/>
      </p:nvGrpSpPr>
      <p:grpSpPr>
        <a:xfrm>
          <a:off x="0" y="0"/>
          <a:ext cx="0" cy="0"/>
          <a:chOff x="0" y="0"/>
          <a:chExt cx="0" cy="0"/>
        </a:xfrm>
      </p:grpSpPr>
      <p:pic>
        <p:nvPicPr>
          <p:cNvPr id="8" name="Picture 7">
            <a:extLst>
              <a:ext uri="{FF2B5EF4-FFF2-40B4-BE49-F238E27FC236}">
                <a16:creationId xmlns:a16="http://schemas.microsoft.com/office/drawing/2014/main" id="{CF04FB63-EAF6-D935-D413-6E449A00A8BC}"/>
              </a:ext>
            </a:extLst>
          </p:cNvPr>
          <p:cNvPicPr>
            <a:picLocks noChangeAspect="1"/>
          </p:cNvPicPr>
          <p:nvPr/>
        </p:nvPicPr>
        <p:blipFill rotWithShape="1">
          <a:blip r:embed="rId5"/>
          <a:srcRect l="100" t="-410" r="598" b="229"/>
          <a:stretch/>
        </p:blipFill>
        <p:spPr>
          <a:xfrm>
            <a:off x="1022539" y="2925945"/>
            <a:ext cx="4031686" cy="3324982"/>
          </a:xfrm>
          <a:prstGeom prst="rect">
            <a:avLst/>
          </a:prstGeom>
          <a:ln>
            <a:solidFill>
              <a:schemeClr val="tx1"/>
            </a:solidFill>
          </a:ln>
        </p:spPr>
      </p:pic>
      <p:sp>
        <p:nvSpPr>
          <p:cNvPr id="21" name="TextBox 20">
            <a:extLst>
              <a:ext uri="{FF2B5EF4-FFF2-40B4-BE49-F238E27FC236}">
                <a16:creationId xmlns:a16="http://schemas.microsoft.com/office/drawing/2014/main" id="{46E8A9D2-7F42-17E9-54D7-6B30FDCCF670}"/>
              </a:ext>
            </a:extLst>
          </p:cNvPr>
          <p:cNvSpPr txBox="1"/>
          <p:nvPr/>
        </p:nvSpPr>
        <p:spPr>
          <a:xfrm>
            <a:off x="4355725" y="1024630"/>
            <a:ext cx="7188200" cy="461665"/>
          </a:xfrm>
          <a:prstGeom prst="rect">
            <a:avLst/>
          </a:prstGeom>
          <a:noFill/>
        </p:spPr>
        <p:txBody>
          <a:bodyPr wrap="square">
            <a:spAutoFit/>
          </a:bodyPr>
          <a:lstStyle/>
          <a:p>
            <a:r>
              <a:rPr lang="vi-VN" sz="2400" b="1"/>
              <a:t>I. NỘI DUNG BẢN VẼ NHÀ</a:t>
            </a:r>
            <a:endParaRPr lang="en-US" sz="2400" b="1"/>
          </a:p>
        </p:txBody>
      </p:sp>
      <p:sp>
        <p:nvSpPr>
          <p:cNvPr id="2" name="TextBox 1">
            <a:extLst>
              <a:ext uri="{FF2B5EF4-FFF2-40B4-BE49-F238E27FC236}">
                <a16:creationId xmlns:a16="http://schemas.microsoft.com/office/drawing/2014/main" id="{744B9654-87C7-7993-A89A-CEB20696DC86}"/>
              </a:ext>
            </a:extLst>
          </p:cNvPr>
          <p:cNvSpPr txBox="1"/>
          <p:nvPr/>
        </p:nvSpPr>
        <p:spPr>
          <a:xfrm>
            <a:off x="730250" y="1645197"/>
            <a:ext cx="10731500" cy="1121846"/>
          </a:xfrm>
          <a:prstGeom prst="rect">
            <a:avLst/>
          </a:prstGeom>
          <a:noFill/>
        </p:spPr>
        <p:txBody>
          <a:bodyPr wrap="square">
            <a:spAutoFit/>
          </a:bodyPr>
          <a:lstStyle/>
          <a:p>
            <a:pPr algn="just">
              <a:lnSpc>
                <a:spcPct val="150000"/>
              </a:lnSpc>
              <a:spcAft>
                <a:spcPts val="433"/>
              </a:spcAft>
            </a:pPr>
            <a:r>
              <a:rPr lang="vi-VN" sz="2400">
                <a:latin typeface="UTM Avo" panose="02040603050506020204" pitchFamily="18"/>
                <a:cs typeface="+mn-ea"/>
                <a:sym typeface="+mn-lt"/>
              </a:rPr>
              <a:t>Để người đọc bản vẽ dễ hình dung ngôi nhà như trong thực tế, người ta bổ sung bản</a:t>
            </a:r>
            <a:r>
              <a:rPr lang="en-US" sz="2400">
                <a:latin typeface="UTM Avo" panose="02040603050506020204" pitchFamily="18"/>
                <a:cs typeface="+mn-ea"/>
                <a:sym typeface="+mn-lt"/>
              </a:rPr>
              <a:t> </a:t>
            </a:r>
            <a:r>
              <a:rPr lang="vi-VN" sz="2400">
                <a:latin typeface="UTM Avo" panose="02040603050506020204" pitchFamily="18"/>
                <a:cs typeface="+mn-ea"/>
                <a:sym typeface="+mn-lt"/>
              </a:rPr>
              <a:t>vẽ phối cảnh của ngôi nhà (Hình 5.2).</a:t>
            </a:r>
          </a:p>
        </p:txBody>
      </p:sp>
      <p:sp>
        <p:nvSpPr>
          <p:cNvPr id="3" name="TextBox 2">
            <a:extLst>
              <a:ext uri="{FF2B5EF4-FFF2-40B4-BE49-F238E27FC236}">
                <a16:creationId xmlns:a16="http://schemas.microsoft.com/office/drawing/2014/main" id="{39962DA9-E047-858A-405A-0916A17C18EC}"/>
              </a:ext>
            </a:extLst>
          </p:cNvPr>
          <p:cNvSpPr txBox="1"/>
          <p:nvPr/>
        </p:nvSpPr>
        <p:spPr>
          <a:xfrm>
            <a:off x="1328590" y="6319549"/>
            <a:ext cx="3725635" cy="369332"/>
          </a:xfrm>
          <a:prstGeom prst="rect">
            <a:avLst/>
          </a:prstGeom>
          <a:noFill/>
        </p:spPr>
        <p:txBody>
          <a:bodyPr wrap="square">
            <a:spAutoFit/>
          </a:bodyPr>
          <a:lstStyle/>
          <a:p>
            <a:r>
              <a:rPr lang="en-US"/>
              <a:t>Hình 5.1. Bản vẽ nhà một tầng</a:t>
            </a:r>
          </a:p>
        </p:txBody>
      </p:sp>
      <p:pic>
        <p:nvPicPr>
          <p:cNvPr id="4" name="Picture 3">
            <a:extLst>
              <a:ext uri="{FF2B5EF4-FFF2-40B4-BE49-F238E27FC236}">
                <a16:creationId xmlns:a16="http://schemas.microsoft.com/office/drawing/2014/main" id="{C392E11A-F379-9721-56ED-6C062F8DBECE}"/>
              </a:ext>
            </a:extLst>
          </p:cNvPr>
          <p:cNvPicPr>
            <a:picLocks noChangeAspect="1"/>
          </p:cNvPicPr>
          <p:nvPr/>
        </p:nvPicPr>
        <p:blipFill rotWithShape="1">
          <a:blip r:embed="rId6"/>
          <a:srcRect b="7151"/>
          <a:stretch/>
        </p:blipFill>
        <p:spPr>
          <a:xfrm>
            <a:off x="5933676" y="2925945"/>
            <a:ext cx="6005455" cy="3324982"/>
          </a:xfrm>
          <a:prstGeom prst="rect">
            <a:avLst/>
          </a:prstGeom>
        </p:spPr>
      </p:pic>
      <p:sp>
        <p:nvSpPr>
          <p:cNvPr id="5" name="TextBox 4">
            <a:extLst>
              <a:ext uri="{FF2B5EF4-FFF2-40B4-BE49-F238E27FC236}">
                <a16:creationId xmlns:a16="http://schemas.microsoft.com/office/drawing/2014/main" id="{C26129A9-B744-E6DF-088D-AD5CAD58CC8D}"/>
              </a:ext>
            </a:extLst>
          </p:cNvPr>
          <p:cNvSpPr txBox="1"/>
          <p:nvPr/>
        </p:nvSpPr>
        <p:spPr>
          <a:xfrm>
            <a:off x="6497115" y="6319549"/>
            <a:ext cx="5618310" cy="369332"/>
          </a:xfrm>
          <a:prstGeom prst="rect">
            <a:avLst/>
          </a:prstGeom>
          <a:noFill/>
        </p:spPr>
        <p:txBody>
          <a:bodyPr wrap="square">
            <a:spAutoFit/>
          </a:bodyPr>
          <a:lstStyle/>
          <a:p>
            <a:r>
              <a:rPr lang="en-US"/>
              <a:t>Hình 5.2. Bản vẽ phối cảnh 3D nhà một tầng</a:t>
            </a:r>
          </a:p>
        </p:txBody>
      </p:sp>
    </p:spTree>
    <p:custDataLst>
      <p:tags r:id="rId1"/>
    </p:custDataLst>
    <p:extLst>
      <p:ext uri="{BB962C8B-B14F-4D97-AF65-F5344CB8AC3E}">
        <p14:creationId xmlns:p14="http://schemas.microsoft.com/office/powerpoint/2010/main" val="2662714691"/>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randombar(horizontal)">
                                      <p:cBhvr>
                                        <p:cTn id="10"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Shape 101"/>
        <p:cNvGrpSpPr/>
        <p:nvPr/>
      </p:nvGrpSpPr>
      <p:grpSpPr>
        <a:xfrm>
          <a:off x="0" y="0"/>
          <a:ext cx="0" cy="0"/>
          <a:chOff x="0" y="0"/>
          <a:chExt cx="0" cy="0"/>
        </a:xfrm>
      </p:grpSpPr>
      <p:sp>
        <p:nvSpPr>
          <p:cNvPr id="21" name="TextBox 20">
            <a:extLst>
              <a:ext uri="{FF2B5EF4-FFF2-40B4-BE49-F238E27FC236}">
                <a16:creationId xmlns:a16="http://schemas.microsoft.com/office/drawing/2014/main" id="{46E8A9D2-7F42-17E9-54D7-6B30FDCCF670}"/>
              </a:ext>
            </a:extLst>
          </p:cNvPr>
          <p:cNvSpPr txBox="1"/>
          <p:nvPr/>
        </p:nvSpPr>
        <p:spPr>
          <a:xfrm>
            <a:off x="4355725" y="1024630"/>
            <a:ext cx="7188200" cy="461665"/>
          </a:xfrm>
          <a:prstGeom prst="rect">
            <a:avLst/>
          </a:prstGeom>
          <a:noFill/>
        </p:spPr>
        <p:txBody>
          <a:bodyPr wrap="square">
            <a:spAutoFit/>
          </a:bodyPr>
          <a:lstStyle/>
          <a:p>
            <a:r>
              <a:rPr lang="vi-VN" sz="2400" b="1"/>
              <a:t>I. NỘI DUNG BẢN VẼ NHÀ</a:t>
            </a:r>
            <a:endParaRPr lang="en-US" sz="2400" b="1"/>
          </a:p>
        </p:txBody>
      </p:sp>
      <p:sp>
        <p:nvSpPr>
          <p:cNvPr id="2" name="TextBox 1">
            <a:extLst>
              <a:ext uri="{FF2B5EF4-FFF2-40B4-BE49-F238E27FC236}">
                <a16:creationId xmlns:a16="http://schemas.microsoft.com/office/drawing/2014/main" id="{744B9654-87C7-7993-A89A-CEB20696DC86}"/>
              </a:ext>
            </a:extLst>
          </p:cNvPr>
          <p:cNvSpPr txBox="1"/>
          <p:nvPr/>
        </p:nvSpPr>
        <p:spPr>
          <a:xfrm>
            <a:off x="730250" y="1486295"/>
            <a:ext cx="10731500" cy="574388"/>
          </a:xfrm>
          <a:prstGeom prst="rect">
            <a:avLst/>
          </a:prstGeom>
          <a:noFill/>
        </p:spPr>
        <p:txBody>
          <a:bodyPr wrap="square">
            <a:spAutoFit/>
          </a:bodyPr>
          <a:lstStyle/>
          <a:p>
            <a:pPr algn="just">
              <a:lnSpc>
                <a:spcPct val="150000"/>
              </a:lnSpc>
              <a:spcAft>
                <a:spcPts val="433"/>
              </a:spcAft>
            </a:pPr>
            <a:r>
              <a:rPr lang="vi-VN" sz="2400" b="1">
                <a:latin typeface="UTM Avo" panose="02040603050506020204" pitchFamily="18"/>
                <a:cs typeface="+mn-ea"/>
                <a:sym typeface="+mn-lt"/>
              </a:rPr>
              <a:t>2. Kí hiệu quy ước một số bộ phận của ngôi nhà</a:t>
            </a:r>
          </a:p>
        </p:txBody>
      </p:sp>
      <p:sp>
        <p:nvSpPr>
          <p:cNvPr id="10" name="TextBox 9">
            <a:extLst>
              <a:ext uri="{FF2B5EF4-FFF2-40B4-BE49-F238E27FC236}">
                <a16:creationId xmlns:a16="http://schemas.microsoft.com/office/drawing/2014/main" id="{AF427137-580E-63E9-5804-32D1DD295BE9}"/>
              </a:ext>
            </a:extLst>
          </p:cNvPr>
          <p:cNvSpPr txBox="1"/>
          <p:nvPr/>
        </p:nvSpPr>
        <p:spPr>
          <a:xfrm>
            <a:off x="730250" y="2108959"/>
            <a:ext cx="11571889" cy="461665"/>
          </a:xfrm>
          <a:prstGeom prst="rect">
            <a:avLst/>
          </a:prstGeom>
          <a:noFill/>
        </p:spPr>
        <p:txBody>
          <a:bodyPr wrap="square">
            <a:spAutoFit/>
          </a:bodyPr>
          <a:lstStyle/>
          <a:p>
            <a:r>
              <a:rPr lang="vi-VN" sz="2400"/>
              <a:t>Bảng 5.1. Kí hiệu quy ước một số bộ phận của ngôi nhà (TCVN 4614:2012)</a:t>
            </a:r>
            <a:endParaRPr lang="en-US" sz="2400"/>
          </a:p>
        </p:txBody>
      </p:sp>
      <p:pic>
        <p:nvPicPr>
          <p:cNvPr id="11" name="Picture 10">
            <a:extLst>
              <a:ext uri="{FF2B5EF4-FFF2-40B4-BE49-F238E27FC236}">
                <a16:creationId xmlns:a16="http://schemas.microsoft.com/office/drawing/2014/main" id="{9837E761-74CE-CBDA-CF8D-1212387ACBFE}"/>
              </a:ext>
            </a:extLst>
          </p:cNvPr>
          <p:cNvPicPr>
            <a:picLocks noChangeAspect="1"/>
          </p:cNvPicPr>
          <p:nvPr/>
        </p:nvPicPr>
        <p:blipFill>
          <a:blip r:embed="rId5"/>
          <a:stretch>
            <a:fillRect/>
          </a:stretch>
        </p:blipFill>
        <p:spPr>
          <a:xfrm>
            <a:off x="622781" y="2838447"/>
            <a:ext cx="11323809" cy="3590476"/>
          </a:xfrm>
          <a:prstGeom prst="rect">
            <a:avLst/>
          </a:prstGeom>
        </p:spPr>
      </p:pic>
    </p:spTree>
    <p:custDataLst>
      <p:tags r:id="rId1"/>
    </p:custDataLst>
    <p:extLst>
      <p:ext uri="{BB962C8B-B14F-4D97-AF65-F5344CB8AC3E}">
        <p14:creationId xmlns:p14="http://schemas.microsoft.com/office/powerpoint/2010/main" val="398465208"/>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Shape 105"/>
        <p:cNvGrpSpPr/>
        <p:nvPr/>
      </p:nvGrpSpPr>
      <p:grpSpPr>
        <a:xfrm>
          <a:off x="0" y="0"/>
          <a:ext cx="0" cy="0"/>
          <a:chOff x="0" y="0"/>
          <a:chExt cx="0" cy="0"/>
        </a:xfrm>
      </p:grpSpPr>
      <p:pic>
        <p:nvPicPr>
          <p:cNvPr id="2" name="Picture 1">
            <a:hlinkClick r:id="rId5"/>
            <a:extLst>
              <a:ext uri="{FF2B5EF4-FFF2-40B4-BE49-F238E27FC236}">
                <a16:creationId xmlns:a16="http://schemas.microsoft.com/office/drawing/2014/main" id="{03620E3A-6BD7-E4D8-84C1-6EF821631B21}"/>
              </a:ext>
            </a:extLst>
          </p:cNvPr>
          <p:cNvPicPr>
            <a:picLocks noChangeAspect="1"/>
          </p:cNvPicPr>
          <p:nvPr/>
        </p:nvPicPr>
        <p:blipFill>
          <a:blip r:embed="rId6"/>
          <a:stretch>
            <a:fillRect/>
          </a:stretch>
        </p:blipFill>
        <p:spPr>
          <a:xfrm>
            <a:off x="4501082" y="3015453"/>
            <a:ext cx="3189835" cy="1764777"/>
          </a:xfrm>
          <a:prstGeom prst="rect">
            <a:avLst/>
          </a:prstGeom>
        </p:spPr>
      </p:pic>
    </p:spTree>
    <p:custDataLst>
      <p:tags r:id="rId1"/>
    </p:custData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Shape 109"/>
        <p:cNvGrpSpPr/>
        <p:nvPr/>
      </p:nvGrpSpPr>
      <p:grpSpPr>
        <a:xfrm>
          <a:off x="0" y="0"/>
          <a:ext cx="0" cy="0"/>
          <a:chOff x="0" y="0"/>
          <a:chExt cx="0" cy="0"/>
        </a:xfrm>
      </p:grpSpPr>
      <p:sp>
        <p:nvSpPr>
          <p:cNvPr id="9" name="TextBox 8">
            <a:extLst>
              <a:ext uri="{FF2B5EF4-FFF2-40B4-BE49-F238E27FC236}">
                <a16:creationId xmlns:a16="http://schemas.microsoft.com/office/drawing/2014/main" id="{1B57C21D-52B4-6ECA-D960-A234B8314362}"/>
              </a:ext>
            </a:extLst>
          </p:cNvPr>
          <p:cNvSpPr txBox="1"/>
          <p:nvPr/>
        </p:nvSpPr>
        <p:spPr>
          <a:xfrm>
            <a:off x="667446" y="1563350"/>
            <a:ext cx="10305354" cy="2783839"/>
          </a:xfrm>
          <a:prstGeom prst="rect">
            <a:avLst/>
          </a:prstGeom>
          <a:noFill/>
        </p:spPr>
        <p:txBody>
          <a:bodyPr wrap="square">
            <a:spAutoFit/>
          </a:bodyPr>
          <a:lstStyle/>
          <a:p>
            <a:pPr algn="just">
              <a:lnSpc>
                <a:spcPct val="150000"/>
              </a:lnSpc>
            </a:pPr>
            <a:r>
              <a:rPr lang="en-US" sz="2400" b="1"/>
              <a:t>Câu 1.</a:t>
            </a:r>
            <a:r>
              <a:rPr lang="en-US" sz="2400"/>
              <a:t> </a:t>
            </a:r>
            <a:r>
              <a:rPr lang="vi-VN" sz="2400"/>
              <a:t>Bản vẽ nhà là:</a:t>
            </a:r>
          </a:p>
          <a:p>
            <a:pPr algn="just">
              <a:lnSpc>
                <a:spcPct val="150000"/>
              </a:lnSpc>
            </a:pPr>
            <a:r>
              <a:rPr lang="vi-VN" sz="2400"/>
              <a:t>A. Bản vẽ cơ khí. </a:t>
            </a:r>
          </a:p>
          <a:p>
            <a:pPr algn="just">
              <a:lnSpc>
                <a:spcPct val="150000"/>
              </a:lnSpc>
            </a:pPr>
            <a:r>
              <a:rPr lang="vi-VN" sz="2400"/>
              <a:t>B. Bản vẽ xây dựng.</a:t>
            </a:r>
          </a:p>
          <a:p>
            <a:pPr algn="just">
              <a:lnSpc>
                <a:spcPct val="150000"/>
              </a:lnSpc>
            </a:pPr>
            <a:r>
              <a:rPr lang="vi-VN" sz="2400"/>
              <a:t>C. Bản vẽ chi tiết.</a:t>
            </a:r>
          </a:p>
          <a:p>
            <a:pPr algn="just">
              <a:lnSpc>
                <a:spcPct val="150000"/>
              </a:lnSpc>
            </a:pPr>
            <a:r>
              <a:rPr lang="vi-VN" sz="2400"/>
              <a:t>D. Bản vẽ lắp.</a:t>
            </a:r>
            <a:endParaRPr lang="en-US" sz="2400"/>
          </a:p>
        </p:txBody>
      </p:sp>
      <p:sp>
        <p:nvSpPr>
          <p:cNvPr id="4" name="TextBox 3">
            <a:extLst>
              <a:ext uri="{FF2B5EF4-FFF2-40B4-BE49-F238E27FC236}">
                <a16:creationId xmlns:a16="http://schemas.microsoft.com/office/drawing/2014/main" id="{25D29248-55EF-4D36-B960-636D5F2EB4F4}"/>
              </a:ext>
            </a:extLst>
          </p:cNvPr>
          <p:cNvSpPr txBox="1"/>
          <p:nvPr/>
        </p:nvSpPr>
        <p:spPr>
          <a:xfrm>
            <a:off x="667446" y="5008033"/>
            <a:ext cx="10584754" cy="573234"/>
          </a:xfrm>
          <a:prstGeom prst="rect">
            <a:avLst/>
          </a:prstGeom>
          <a:noFill/>
        </p:spPr>
        <p:txBody>
          <a:bodyPr wrap="square">
            <a:spAutoFit/>
          </a:bodyPr>
          <a:lstStyle/>
          <a:p>
            <a:pPr algn="just">
              <a:lnSpc>
                <a:spcPct val="150000"/>
              </a:lnSpc>
            </a:pPr>
            <a:r>
              <a:rPr lang="en-US" sz="2400" b="1"/>
              <a:t>Đáp án: B</a:t>
            </a:r>
            <a:endParaRPr lang="en-US" sz="2400"/>
          </a:p>
        </p:txBody>
      </p:sp>
    </p:spTree>
    <p:custDataLst>
      <p:tags r:id="rId1"/>
    </p:custData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Shape 109"/>
        <p:cNvGrpSpPr/>
        <p:nvPr/>
      </p:nvGrpSpPr>
      <p:grpSpPr>
        <a:xfrm>
          <a:off x="0" y="0"/>
          <a:ext cx="0" cy="0"/>
          <a:chOff x="0" y="0"/>
          <a:chExt cx="0" cy="0"/>
        </a:xfrm>
      </p:grpSpPr>
      <p:sp>
        <p:nvSpPr>
          <p:cNvPr id="9" name="TextBox 8">
            <a:extLst>
              <a:ext uri="{FF2B5EF4-FFF2-40B4-BE49-F238E27FC236}">
                <a16:creationId xmlns:a16="http://schemas.microsoft.com/office/drawing/2014/main" id="{1B57C21D-52B4-6ECA-D960-A234B8314362}"/>
              </a:ext>
            </a:extLst>
          </p:cNvPr>
          <p:cNvSpPr txBox="1"/>
          <p:nvPr/>
        </p:nvSpPr>
        <p:spPr>
          <a:xfrm>
            <a:off x="667446" y="1563350"/>
            <a:ext cx="10584754" cy="2783839"/>
          </a:xfrm>
          <a:prstGeom prst="rect">
            <a:avLst/>
          </a:prstGeom>
          <a:noFill/>
        </p:spPr>
        <p:txBody>
          <a:bodyPr wrap="square">
            <a:spAutoFit/>
          </a:bodyPr>
          <a:lstStyle/>
          <a:p>
            <a:pPr algn="just">
              <a:lnSpc>
                <a:spcPct val="150000"/>
              </a:lnSpc>
            </a:pPr>
            <a:r>
              <a:rPr lang="en-US" sz="2400" b="1"/>
              <a:t>Câu 2.</a:t>
            </a:r>
            <a:r>
              <a:rPr lang="en-US" sz="2400"/>
              <a:t> </a:t>
            </a:r>
            <a:r>
              <a:rPr lang="vi-VN" sz="2400"/>
              <a:t>Bản vẽ nhà thường thể hiện hình biểu diễn nào?</a:t>
            </a:r>
          </a:p>
          <a:p>
            <a:pPr algn="just">
              <a:lnSpc>
                <a:spcPct val="150000"/>
              </a:lnSpc>
            </a:pPr>
            <a:r>
              <a:rPr lang="vi-VN" sz="2400"/>
              <a:t>A. Mặt đứng. </a:t>
            </a:r>
          </a:p>
          <a:p>
            <a:pPr algn="just">
              <a:lnSpc>
                <a:spcPct val="150000"/>
              </a:lnSpc>
            </a:pPr>
            <a:r>
              <a:rPr lang="vi-VN" sz="2400"/>
              <a:t>B. Mặt bằng.</a:t>
            </a:r>
          </a:p>
          <a:p>
            <a:pPr algn="just">
              <a:lnSpc>
                <a:spcPct val="150000"/>
              </a:lnSpc>
            </a:pPr>
            <a:r>
              <a:rPr lang="vi-VN" sz="2400"/>
              <a:t>C. Mặt cắt.</a:t>
            </a:r>
          </a:p>
          <a:p>
            <a:pPr algn="just">
              <a:lnSpc>
                <a:spcPct val="150000"/>
              </a:lnSpc>
            </a:pPr>
            <a:r>
              <a:rPr lang="vi-VN" sz="2400"/>
              <a:t>D. Mặt đứng, mặt bằng và mặt cắt.</a:t>
            </a:r>
            <a:endParaRPr lang="en-US" sz="2400"/>
          </a:p>
        </p:txBody>
      </p:sp>
      <p:sp>
        <p:nvSpPr>
          <p:cNvPr id="4" name="TextBox 3">
            <a:extLst>
              <a:ext uri="{FF2B5EF4-FFF2-40B4-BE49-F238E27FC236}">
                <a16:creationId xmlns:a16="http://schemas.microsoft.com/office/drawing/2014/main" id="{25D29248-55EF-4D36-B960-636D5F2EB4F4}"/>
              </a:ext>
            </a:extLst>
          </p:cNvPr>
          <p:cNvSpPr txBox="1"/>
          <p:nvPr/>
        </p:nvSpPr>
        <p:spPr>
          <a:xfrm>
            <a:off x="667446" y="4611350"/>
            <a:ext cx="10584754" cy="573234"/>
          </a:xfrm>
          <a:prstGeom prst="rect">
            <a:avLst/>
          </a:prstGeom>
          <a:noFill/>
        </p:spPr>
        <p:txBody>
          <a:bodyPr wrap="square">
            <a:spAutoFit/>
          </a:bodyPr>
          <a:lstStyle/>
          <a:p>
            <a:pPr algn="just">
              <a:lnSpc>
                <a:spcPct val="150000"/>
              </a:lnSpc>
            </a:pPr>
            <a:r>
              <a:rPr lang="en-US" sz="2400" b="1"/>
              <a:t>Đáp án: D</a:t>
            </a:r>
            <a:endParaRPr lang="en-US" sz="2400"/>
          </a:p>
        </p:txBody>
      </p:sp>
    </p:spTree>
    <p:custDataLst>
      <p:tags r:id="rId1"/>
    </p:custDataLst>
    <p:extLst>
      <p:ext uri="{BB962C8B-B14F-4D97-AF65-F5344CB8AC3E}">
        <p14:creationId xmlns:p14="http://schemas.microsoft.com/office/powerpoint/2010/main" val="101044998"/>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Shape 109"/>
        <p:cNvGrpSpPr/>
        <p:nvPr/>
      </p:nvGrpSpPr>
      <p:grpSpPr>
        <a:xfrm>
          <a:off x="0" y="0"/>
          <a:ext cx="0" cy="0"/>
          <a:chOff x="0" y="0"/>
          <a:chExt cx="0" cy="0"/>
        </a:xfrm>
      </p:grpSpPr>
      <p:pic>
        <p:nvPicPr>
          <p:cNvPr id="4" name="Picture 3">
            <a:hlinkClick r:id="rId5"/>
            <a:extLst>
              <a:ext uri="{FF2B5EF4-FFF2-40B4-BE49-F238E27FC236}">
                <a16:creationId xmlns:a16="http://schemas.microsoft.com/office/drawing/2014/main" id="{AFB0C5E0-DEA2-1754-8277-524A5158B9FA}"/>
              </a:ext>
            </a:extLst>
          </p:cNvPr>
          <p:cNvPicPr>
            <a:picLocks noChangeAspect="1"/>
          </p:cNvPicPr>
          <p:nvPr/>
        </p:nvPicPr>
        <p:blipFill>
          <a:blip r:embed="rId6"/>
          <a:stretch>
            <a:fillRect/>
          </a:stretch>
        </p:blipFill>
        <p:spPr>
          <a:xfrm>
            <a:off x="4501082" y="3015453"/>
            <a:ext cx="3189835" cy="1764777"/>
          </a:xfrm>
          <a:prstGeom prst="rect">
            <a:avLst/>
          </a:prstGeom>
        </p:spPr>
      </p:pic>
    </p:spTree>
    <p:custDataLst>
      <p:tags r:id="rId1"/>
    </p:custDataLst>
    <p:extLst>
      <p:ext uri="{BB962C8B-B14F-4D97-AF65-F5344CB8AC3E}">
        <p14:creationId xmlns:p14="http://schemas.microsoft.com/office/powerpoint/2010/main" val="3023912138"/>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Shape 109"/>
        <p:cNvGrpSpPr/>
        <p:nvPr/>
      </p:nvGrpSpPr>
      <p:grpSpPr>
        <a:xfrm>
          <a:off x="0" y="0"/>
          <a:ext cx="0" cy="0"/>
          <a:chOff x="0" y="0"/>
          <a:chExt cx="0" cy="0"/>
        </a:xfrm>
      </p:grpSpPr>
      <p:sp>
        <p:nvSpPr>
          <p:cNvPr id="2" name="Rounded Rectangle 4">
            <a:extLst>
              <a:ext uri="{FF2B5EF4-FFF2-40B4-BE49-F238E27FC236}">
                <a16:creationId xmlns:a16="http://schemas.microsoft.com/office/drawing/2014/main" id="{82333F32-9C87-D640-EA7D-5F7E5775FC78}"/>
              </a:ext>
            </a:extLst>
          </p:cNvPr>
          <p:cNvSpPr/>
          <p:nvPr/>
        </p:nvSpPr>
        <p:spPr>
          <a:xfrm>
            <a:off x="1141095" y="1988457"/>
            <a:ext cx="9909810" cy="2177143"/>
          </a:xfrm>
          <a:prstGeom prst="roundRect">
            <a:avLst/>
          </a:prstGeom>
        </p:spPr>
        <p:style>
          <a:lnRef idx="2">
            <a:schemeClr val="accent2"/>
          </a:lnRef>
          <a:fillRef idx="1">
            <a:schemeClr val="lt1"/>
          </a:fillRef>
          <a:effectRef idx="0">
            <a:schemeClr val="accent2"/>
          </a:effectRef>
          <a:fontRef idx="minor">
            <a:schemeClr val="dk1"/>
          </a:fontRef>
        </p:style>
        <p:txBody>
          <a:bodyPr rtlCol="0" anchor="ctr"/>
          <a:lstStyle/>
          <a:p>
            <a:pPr marL="342900" indent="-342900" algn="just">
              <a:lnSpc>
                <a:spcPct val="150000"/>
              </a:lnSpc>
              <a:buFont typeface="Arial" panose="020B0604020202020204" pitchFamily="34" charset="0"/>
              <a:buChar char="•"/>
            </a:pPr>
            <a:r>
              <a:rPr lang="vi-VN" sz="2400"/>
              <a:t>Sưu tầm một bản vẽ nhà đơn giản và tìm hiểu các kí hiệu trên bản vẽ đó.</a:t>
            </a:r>
          </a:p>
        </p:txBody>
      </p:sp>
      <p:pic>
        <p:nvPicPr>
          <p:cNvPr id="6" name="Picture 10">
            <a:extLst>
              <a:ext uri="{FF2B5EF4-FFF2-40B4-BE49-F238E27FC236}">
                <a16:creationId xmlns:a16="http://schemas.microsoft.com/office/drawing/2014/main" id="{F153B9A2-5E2D-2106-D2A6-A5CD70D1D517}"/>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8953777" y="3677871"/>
            <a:ext cx="1656165" cy="728713"/>
          </a:xfrm>
          <a:prstGeom prst="rect">
            <a:avLst/>
          </a:prstGeom>
        </p:spPr>
      </p:pic>
    </p:spTree>
    <p:custDataLst>
      <p:tags r:id="rId1"/>
    </p:custDataLst>
    <p:extLst>
      <p:ext uri="{BB962C8B-B14F-4D97-AF65-F5344CB8AC3E}">
        <p14:creationId xmlns:p14="http://schemas.microsoft.com/office/powerpoint/2010/main" val="14144105"/>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2">
                                            <p:bg/>
                                          </p:spTgt>
                                        </p:tgtEl>
                                        <p:attrNameLst>
                                          <p:attrName>style.visibility</p:attrName>
                                        </p:attrNameLst>
                                      </p:cBhvr>
                                      <p:to>
                                        <p:strVal val="visible"/>
                                      </p:to>
                                    </p:set>
                                    <p:animEffect transition="in" filter="randombar(horizontal)">
                                      <p:cBhvr>
                                        <p:cTn id="7" dur="500"/>
                                        <p:tgtEl>
                                          <p:spTgt spid="2">
                                            <p:bg/>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2">
                                            <p:txEl>
                                              <p:pRg st="0" end="0"/>
                                            </p:txEl>
                                          </p:spTgt>
                                        </p:tgtEl>
                                        <p:attrNameLst>
                                          <p:attrName>style.visibility</p:attrName>
                                        </p:attrNameLst>
                                      </p:cBhvr>
                                      <p:to>
                                        <p:strVal val="visible"/>
                                      </p:to>
                                    </p:set>
                                    <p:animEffect transition="in" filter="randombar(horizontal)">
                                      <p:cBhvr>
                                        <p:cTn id="12" dur="500"/>
                                        <p:tgtEl>
                                          <p:spTgt spid="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animBg="1"/>
    </p:bld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Shape 109"/>
        <p:cNvGrpSpPr/>
        <p:nvPr/>
      </p:nvGrpSpPr>
      <p:grpSpPr>
        <a:xfrm>
          <a:off x="0" y="0"/>
          <a:ext cx="0" cy="0"/>
          <a:chOff x="0" y="0"/>
          <a:chExt cx="0" cy="0"/>
        </a:xfrm>
      </p:grpSpPr>
      <p:pic>
        <p:nvPicPr>
          <p:cNvPr id="2" name="Picture 1">
            <a:hlinkClick r:id="rId5"/>
            <a:extLst>
              <a:ext uri="{FF2B5EF4-FFF2-40B4-BE49-F238E27FC236}">
                <a16:creationId xmlns:a16="http://schemas.microsoft.com/office/drawing/2014/main" id="{A691DA65-36AF-6698-AE66-75889E63769D}"/>
              </a:ext>
            </a:extLst>
          </p:cNvPr>
          <p:cNvPicPr>
            <a:picLocks noChangeAspect="1"/>
          </p:cNvPicPr>
          <p:nvPr/>
        </p:nvPicPr>
        <p:blipFill>
          <a:blip r:embed="rId6"/>
          <a:stretch>
            <a:fillRect/>
          </a:stretch>
        </p:blipFill>
        <p:spPr>
          <a:xfrm>
            <a:off x="4501082" y="3015453"/>
            <a:ext cx="3189835" cy="1764777"/>
          </a:xfrm>
          <a:prstGeom prst="rect">
            <a:avLst/>
          </a:prstGeom>
        </p:spPr>
      </p:pic>
    </p:spTree>
    <p:custDataLst>
      <p:tags r:id="rId1"/>
    </p:custDataLst>
    <p:extLst>
      <p:ext uri="{BB962C8B-B14F-4D97-AF65-F5344CB8AC3E}">
        <p14:creationId xmlns:p14="http://schemas.microsoft.com/office/powerpoint/2010/main" val="4269835439"/>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Shape 109"/>
        <p:cNvGrpSpPr/>
        <p:nvPr/>
      </p:nvGrpSpPr>
      <p:grpSpPr>
        <a:xfrm>
          <a:off x="0" y="0"/>
          <a:ext cx="0" cy="0"/>
          <a:chOff x="0" y="0"/>
          <a:chExt cx="0" cy="0"/>
        </a:xfrm>
      </p:grpSpPr>
      <p:sp>
        <p:nvSpPr>
          <p:cNvPr id="5" name="Rounded Rectangle 4">
            <a:extLst>
              <a:ext uri="{FF2B5EF4-FFF2-40B4-BE49-F238E27FC236}">
                <a16:creationId xmlns:a16="http://schemas.microsoft.com/office/drawing/2014/main" id="{E191B384-E3A4-713D-3DE2-4CCF51B7F13A}"/>
              </a:ext>
            </a:extLst>
          </p:cNvPr>
          <p:cNvSpPr/>
          <p:nvPr/>
        </p:nvSpPr>
        <p:spPr>
          <a:xfrm>
            <a:off x="1141095" y="1727199"/>
            <a:ext cx="9909810" cy="3497944"/>
          </a:xfrm>
          <a:prstGeom prst="roundRect">
            <a:avLst/>
          </a:prstGeom>
        </p:spPr>
        <p:style>
          <a:lnRef idx="2">
            <a:schemeClr val="accent2"/>
          </a:lnRef>
          <a:fillRef idx="1">
            <a:schemeClr val="lt1"/>
          </a:fillRef>
          <a:effectRef idx="0">
            <a:schemeClr val="accent2"/>
          </a:effectRef>
          <a:fontRef idx="minor">
            <a:schemeClr val="dk1"/>
          </a:fontRef>
        </p:style>
        <p:txBody>
          <a:bodyPr rtlCol="0" anchor="ctr"/>
          <a:lstStyle/>
          <a:p>
            <a:pPr marL="342900" indent="-342900" algn="just">
              <a:lnSpc>
                <a:spcPct val="150000"/>
              </a:lnSpc>
              <a:buFont typeface="Arial" panose="020B0604020202020204" pitchFamily="34" charset="0"/>
              <a:buChar char="•"/>
            </a:pPr>
            <a:r>
              <a:rPr lang="vi-VN" sz="2400"/>
              <a:t>Nội dung của bản vẽ nhà gồm các hình biểu diễn (mặt đứng, mặt bằng,</a:t>
            </a:r>
            <a:r>
              <a:rPr lang="en-US" sz="2400"/>
              <a:t> </a:t>
            </a:r>
            <a:r>
              <a:rPr lang="vi-VN" sz="2400"/>
              <a:t>mặt cắt), các số liệu, kích thước để xác định hình dạng kích thước của ngôi nhà.</a:t>
            </a:r>
          </a:p>
          <a:p>
            <a:pPr marL="342900" indent="-342900" algn="just">
              <a:lnSpc>
                <a:spcPct val="150000"/>
              </a:lnSpc>
              <a:buFont typeface="Arial" panose="020B0604020202020204" pitchFamily="34" charset="0"/>
              <a:buChar char="•"/>
            </a:pPr>
            <a:r>
              <a:rPr lang="vi-VN" sz="2400"/>
              <a:t>Để đọc và hiểu nội dung bản vẽ nhà cần hiểu rõ các kí hiệu quy ước dùng trên</a:t>
            </a:r>
            <a:r>
              <a:rPr lang="en-US" sz="2400"/>
              <a:t> </a:t>
            </a:r>
            <a:r>
              <a:rPr lang="vi-VN" sz="2400"/>
              <a:t>bản vẽ và quy tắc đọc bản vẽ.</a:t>
            </a:r>
            <a:endParaRPr lang="en-US" sz="2400">
              <a:solidFill>
                <a:srgbClr val="000000"/>
              </a:solidFill>
              <a:latin typeface="UTM Avo" panose="02040603050506020204" pitchFamily="18"/>
              <a:cs typeface="+mn-ea"/>
              <a:sym typeface="+mn-lt"/>
            </a:endParaRPr>
          </a:p>
        </p:txBody>
      </p:sp>
    </p:spTree>
    <p:custDataLst>
      <p:tags r:id="rId1"/>
    </p:custDataLst>
    <p:extLst>
      <p:ext uri="{BB962C8B-B14F-4D97-AF65-F5344CB8AC3E}">
        <p14:creationId xmlns:p14="http://schemas.microsoft.com/office/powerpoint/2010/main" val="632912131"/>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5">
                                            <p:bg/>
                                          </p:spTgt>
                                        </p:tgtEl>
                                        <p:attrNameLst>
                                          <p:attrName>style.visibility</p:attrName>
                                        </p:attrNameLst>
                                      </p:cBhvr>
                                      <p:to>
                                        <p:strVal val="visible"/>
                                      </p:to>
                                    </p:set>
                                    <p:animEffect transition="in" filter="randombar(horizontal)">
                                      <p:cBhvr>
                                        <p:cTn id="7" dur="500"/>
                                        <p:tgtEl>
                                          <p:spTgt spid="5">
                                            <p:bg/>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5">
                                            <p:txEl>
                                              <p:pRg st="0" end="0"/>
                                            </p:txEl>
                                          </p:spTgt>
                                        </p:tgtEl>
                                        <p:attrNameLst>
                                          <p:attrName>style.visibility</p:attrName>
                                        </p:attrNameLst>
                                      </p:cBhvr>
                                      <p:to>
                                        <p:strVal val="visible"/>
                                      </p:to>
                                    </p:set>
                                    <p:animEffect transition="in" filter="randombar(horizontal)">
                                      <p:cBhvr>
                                        <p:cTn id="12" dur="500"/>
                                        <p:tgtEl>
                                          <p:spTgt spid="5">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5">
                                            <p:txEl>
                                              <p:pRg st="1" end="1"/>
                                            </p:txEl>
                                          </p:spTgt>
                                        </p:tgtEl>
                                        <p:attrNameLst>
                                          <p:attrName>style.visibility</p:attrName>
                                        </p:attrNameLst>
                                      </p:cBhvr>
                                      <p:to>
                                        <p:strVal val="visible"/>
                                      </p:to>
                                    </p:set>
                                    <p:animEffect transition="in" filter="randombar(horizontal)">
                                      <p:cBhvr>
                                        <p:cTn id="17" dur="500"/>
                                        <p:tgtEl>
                                          <p:spTgt spid="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animBg="1"/>
    </p:bld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8BA94523-9EE5-4980-A783-A0DD48F39A46}"/>
              </a:ext>
            </a:extLst>
          </p:cNvPr>
          <p:cNvSpPr/>
          <p:nvPr/>
        </p:nvSpPr>
        <p:spPr>
          <a:xfrm>
            <a:off x="3617277" y="1184683"/>
            <a:ext cx="4957445" cy="660400"/>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3600" b="1" i="0" u="none" strike="noStrike" kern="0" cap="none" spc="0" normalizeH="0" baseline="0" noProof="0" dirty="0" err="1">
                <a:ln>
                  <a:noFill/>
                </a:ln>
                <a:solidFill>
                  <a:srgbClr val="FFFFFF"/>
                </a:solidFill>
                <a:effectLst/>
                <a:uLnTx/>
                <a:uFillTx/>
                <a:latin typeface="UTM Avo" panose="02040603050506020204" pitchFamily="18" charset="0"/>
                <a:ea typeface="+mn-ea"/>
                <a:cs typeface="+mn-cs"/>
                <a:sym typeface="Arial"/>
              </a:rPr>
              <a:t>Hướng</a:t>
            </a:r>
            <a:r>
              <a:rPr kumimoji="0" lang="en-US" sz="3600" b="1" i="0" u="none" strike="noStrike" kern="0" cap="none" spc="0" normalizeH="0" baseline="0" noProof="0" dirty="0">
                <a:ln>
                  <a:noFill/>
                </a:ln>
                <a:solidFill>
                  <a:srgbClr val="FFFFFF"/>
                </a:solidFill>
                <a:effectLst/>
                <a:uLnTx/>
                <a:uFillTx/>
                <a:latin typeface="UTM Avo" panose="02040603050506020204" pitchFamily="18" charset="0"/>
                <a:ea typeface="+mn-ea"/>
                <a:cs typeface="+mn-cs"/>
                <a:sym typeface="Arial"/>
              </a:rPr>
              <a:t> </a:t>
            </a:r>
            <a:r>
              <a:rPr kumimoji="0" lang="en-US" sz="3600" b="1" i="0" u="none" strike="noStrike" kern="0" cap="none" spc="0" normalizeH="0" baseline="0" noProof="0" dirty="0" err="1">
                <a:ln>
                  <a:noFill/>
                </a:ln>
                <a:solidFill>
                  <a:srgbClr val="FFFFFF"/>
                </a:solidFill>
                <a:effectLst/>
                <a:uLnTx/>
                <a:uFillTx/>
                <a:latin typeface="UTM Avo" panose="02040603050506020204" pitchFamily="18" charset="0"/>
                <a:ea typeface="+mn-ea"/>
                <a:cs typeface="+mn-cs"/>
                <a:sym typeface="Arial"/>
              </a:rPr>
              <a:t>dẫn</a:t>
            </a:r>
            <a:r>
              <a:rPr kumimoji="0" lang="en-US" sz="3600" b="1" i="0" u="none" strike="noStrike" kern="0" cap="none" spc="0" normalizeH="0" baseline="0" noProof="0" dirty="0">
                <a:ln>
                  <a:noFill/>
                </a:ln>
                <a:solidFill>
                  <a:srgbClr val="FFFFFF"/>
                </a:solidFill>
                <a:effectLst/>
                <a:uLnTx/>
                <a:uFillTx/>
                <a:latin typeface="UTM Avo" panose="02040603050506020204" pitchFamily="18" charset="0"/>
                <a:ea typeface="+mn-ea"/>
                <a:cs typeface="+mn-cs"/>
                <a:sym typeface="Arial"/>
              </a:rPr>
              <a:t> </a:t>
            </a:r>
            <a:r>
              <a:rPr kumimoji="0" lang="en-US" sz="3600" b="1" i="0" u="none" strike="noStrike" kern="0" cap="none" spc="0" normalizeH="0" baseline="0" noProof="0" dirty="0" err="1">
                <a:ln>
                  <a:noFill/>
                </a:ln>
                <a:solidFill>
                  <a:srgbClr val="FFFFFF"/>
                </a:solidFill>
                <a:effectLst/>
                <a:uLnTx/>
                <a:uFillTx/>
                <a:latin typeface="UTM Avo" panose="02040603050506020204" pitchFamily="18" charset="0"/>
                <a:ea typeface="+mn-ea"/>
                <a:cs typeface="+mn-cs"/>
                <a:sym typeface="Arial"/>
              </a:rPr>
              <a:t>về</a:t>
            </a:r>
            <a:r>
              <a:rPr kumimoji="0" lang="en-US" sz="3600" b="1" i="0" u="none" strike="noStrike" kern="0" cap="none" spc="0" normalizeH="0" baseline="0" noProof="0" dirty="0">
                <a:ln>
                  <a:noFill/>
                </a:ln>
                <a:solidFill>
                  <a:srgbClr val="FFFFFF"/>
                </a:solidFill>
                <a:effectLst/>
                <a:uLnTx/>
                <a:uFillTx/>
                <a:latin typeface="UTM Avo" panose="02040603050506020204" pitchFamily="18" charset="0"/>
                <a:ea typeface="+mn-ea"/>
                <a:cs typeface="+mn-cs"/>
                <a:sym typeface="Arial"/>
              </a:rPr>
              <a:t> </a:t>
            </a:r>
            <a:r>
              <a:rPr kumimoji="0" lang="en-US" sz="3600" b="1" i="0" u="none" strike="noStrike" kern="0" cap="none" spc="0" normalizeH="0" baseline="0" noProof="0" dirty="0" err="1">
                <a:ln>
                  <a:noFill/>
                </a:ln>
                <a:solidFill>
                  <a:srgbClr val="FFFFFF"/>
                </a:solidFill>
                <a:effectLst/>
                <a:uLnTx/>
                <a:uFillTx/>
                <a:latin typeface="UTM Avo" panose="02040603050506020204" pitchFamily="18" charset="0"/>
                <a:ea typeface="+mn-ea"/>
                <a:cs typeface="+mn-cs"/>
                <a:sym typeface="Arial"/>
              </a:rPr>
              <a:t>nhà</a:t>
            </a:r>
            <a:endParaRPr kumimoji="0" lang="en-US" sz="3600" b="1" i="0" u="none" strike="noStrike" kern="0" cap="none" spc="0" normalizeH="0" baseline="0" noProof="0" dirty="0">
              <a:ln>
                <a:noFill/>
              </a:ln>
              <a:solidFill>
                <a:srgbClr val="FFFFFF"/>
              </a:solidFill>
              <a:effectLst/>
              <a:uLnTx/>
              <a:uFillTx/>
              <a:latin typeface="UTM Avo" panose="02040603050506020204" pitchFamily="18" charset="0"/>
              <a:ea typeface="+mn-ea"/>
              <a:cs typeface="+mn-cs"/>
              <a:sym typeface="Arial"/>
            </a:endParaRPr>
          </a:p>
        </p:txBody>
      </p:sp>
      <p:pic>
        <p:nvPicPr>
          <p:cNvPr id="13" name="Picture 12">
            <a:extLst>
              <a:ext uri="{FF2B5EF4-FFF2-40B4-BE49-F238E27FC236}">
                <a16:creationId xmlns:a16="http://schemas.microsoft.com/office/drawing/2014/main" id="{BA6C7B50-800E-7C36-9A74-1B491262792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26133" y="5229791"/>
            <a:ext cx="3267739" cy="2145977"/>
          </a:xfrm>
          <a:prstGeom prst="rect">
            <a:avLst/>
          </a:prstGeom>
        </p:spPr>
      </p:pic>
      <p:grpSp>
        <p:nvGrpSpPr>
          <p:cNvPr id="4" name="Group 2">
            <a:extLst>
              <a:ext uri="{FF2B5EF4-FFF2-40B4-BE49-F238E27FC236}">
                <a16:creationId xmlns:a16="http://schemas.microsoft.com/office/drawing/2014/main" id="{D620E7AB-FB35-E9A1-CF6C-1C5039D5EB62}"/>
              </a:ext>
            </a:extLst>
          </p:cNvPr>
          <p:cNvGrpSpPr/>
          <p:nvPr/>
        </p:nvGrpSpPr>
        <p:grpSpPr>
          <a:xfrm>
            <a:off x="6847087" y="2232757"/>
            <a:ext cx="4293353" cy="3694537"/>
            <a:chOff x="95037" y="-434481"/>
            <a:chExt cx="6321665" cy="6350000"/>
          </a:xfrm>
        </p:grpSpPr>
        <p:sp>
          <p:nvSpPr>
            <p:cNvPr id="5" name="Freeform 3">
              <a:extLst>
                <a:ext uri="{FF2B5EF4-FFF2-40B4-BE49-F238E27FC236}">
                  <a16:creationId xmlns:a16="http://schemas.microsoft.com/office/drawing/2014/main" id="{630477E8-2238-FDBA-B9FA-E2EF56E7E627}"/>
                </a:ext>
              </a:extLst>
            </p:cNvPr>
            <p:cNvSpPr/>
            <p:nvPr/>
          </p:nvSpPr>
          <p:spPr>
            <a:xfrm>
              <a:off x="95037" y="-434481"/>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BDD8A8"/>
            </a:solidFill>
          </p:spPr>
          <p:txBody>
            <a:bodyPr/>
            <a:lstStyle/>
            <a:p>
              <a:endParaRPr lang="en-US" sz="572">
                <a:latin typeface="UTM Avo" panose="02040603050506020204" pitchFamily="18"/>
                <a:cs typeface="+mn-ea"/>
                <a:sym typeface="+mn-lt"/>
              </a:endParaRPr>
            </a:p>
          </p:txBody>
        </p:sp>
      </p:grpSp>
      <p:sp>
        <p:nvSpPr>
          <p:cNvPr id="7" name="TextBox 6">
            <a:extLst>
              <a:ext uri="{FF2B5EF4-FFF2-40B4-BE49-F238E27FC236}">
                <a16:creationId xmlns:a16="http://schemas.microsoft.com/office/drawing/2014/main" id="{B8F16851-E8CA-D049-A80B-8C9A18B0D948}"/>
              </a:ext>
            </a:extLst>
          </p:cNvPr>
          <p:cNvSpPr txBox="1"/>
          <p:nvPr/>
        </p:nvSpPr>
        <p:spPr>
          <a:xfrm>
            <a:off x="1246399" y="2232757"/>
            <a:ext cx="5405849" cy="2185983"/>
          </a:xfrm>
          <a:prstGeom prst="rect">
            <a:avLst/>
          </a:prstGeom>
          <a:noFill/>
        </p:spPr>
        <p:txBody>
          <a:bodyPr wrap="square">
            <a:spAutoFit/>
          </a:bodyPr>
          <a:lstStyle/>
          <a:p>
            <a:pPr marL="309582" indent="-309582" algn="just">
              <a:lnSpc>
                <a:spcPct val="150000"/>
              </a:lnSpc>
              <a:spcBef>
                <a:spcPts val="163"/>
              </a:spcBef>
              <a:spcAft>
                <a:spcPts val="433"/>
              </a:spcAft>
              <a:buFont typeface="Wingdings" panose="05000000000000000000" pitchFamily="2" charset="2"/>
              <a:buChar char="§"/>
            </a:pPr>
            <a:r>
              <a:rPr lang="vi-VN" sz="2200" dirty="0">
                <a:solidFill>
                  <a:schemeClr val="dk1">
                    <a:lumMod val="100000"/>
                  </a:schemeClr>
                </a:solidFill>
                <a:latin typeface="UTM Avo" panose="02040603050506020204" pitchFamily="18"/>
                <a:cs typeface="+mn-ea"/>
                <a:sym typeface="+mn-lt"/>
              </a:rPr>
              <a:t>Ôn lại kiến thức </a:t>
            </a:r>
            <a:r>
              <a:rPr lang="vi-VN" sz="2200">
                <a:solidFill>
                  <a:schemeClr val="dk1">
                    <a:lumMod val="100000"/>
                  </a:schemeClr>
                </a:solidFill>
                <a:latin typeface="UTM Avo" panose="02040603050506020204" pitchFamily="18"/>
                <a:cs typeface="+mn-ea"/>
                <a:sym typeface="+mn-lt"/>
              </a:rPr>
              <a:t>đã họ</a:t>
            </a:r>
            <a:r>
              <a:rPr lang="en-US" sz="2200">
                <a:solidFill>
                  <a:schemeClr val="dk1">
                    <a:lumMod val="100000"/>
                  </a:schemeClr>
                </a:solidFill>
                <a:latin typeface="UTM Avo" panose="02040603050506020204" pitchFamily="18"/>
                <a:cs typeface="+mn-ea"/>
                <a:sym typeface="+mn-lt"/>
              </a:rPr>
              <a:t>c</a:t>
            </a:r>
            <a:endParaRPr lang="vi-VN" sz="2200" dirty="0">
              <a:solidFill>
                <a:schemeClr val="dk1">
                  <a:lumMod val="100000"/>
                </a:schemeClr>
              </a:solidFill>
              <a:latin typeface="UTM Avo" panose="02040603050506020204" pitchFamily="18"/>
              <a:cs typeface="+mn-ea"/>
              <a:sym typeface="+mn-lt"/>
            </a:endParaRPr>
          </a:p>
          <a:p>
            <a:pPr marL="309582" indent="-309582" algn="just">
              <a:lnSpc>
                <a:spcPct val="150000"/>
              </a:lnSpc>
              <a:spcBef>
                <a:spcPts val="163"/>
              </a:spcBef>
              <a:spcAft>
                <a:spcPts val="433"/>
              </a:spcAft>
              <a:buFont typeface="Wingdings" panose="05000000000000000000" pitchFamily="2" charset="2"/>
              <a:buChar char="§"/>
            </a:pPr>
            <a:r>
              <a:rPr lang="en-US" sz="2200">
                <a:solidFill>
                  <a:schemeClr val="dk1">
                    <a:lumMod val="100000"/>
                  </a:schemeClr>
                </a:solidFill>
                <a:latin typeface="UTM Avo" panose="02040603050506020204" pitchFamily="18"/>
                <a:cs typeface="+mn-ea"/>
                <a:sym typeface="+mn-lt"/>
              </a:rPr>
              <a:t>Hoàn thành bài tập trong SBT</a:t>
            </a:r>
            <a:endParaRPr lang="en-US" sz="2200" dirty="0">
              <a:solidFill>
                <a:schemeClr val="dk1">
                  <a:lumMod val="100000"/>
                </a:schemeClr>
              </a:solidFill>
              <a:latin typeface="UTM Avo" panose="02040603050506020204" pitchFamily="18"/>
              <a:cs typeface="+mn-ea"/>
              <a:sym typeface="+mn-lt"/>
            </a:endParaRPr>
          </a:p>
          <a:p>
            <a:pPr marL="309582" indent="-309582" algn="just">
              <a:lnSpc>
                <a:spcPct val="150000"/>
              </a:lnSpc>
              <a:spcAft>
                <a:spcPts val="433"/>
              </a:spcAft>
              <a:buFont typeface="Wingdings" panose="05000000000000000000" pitchFamily="2" charset="2"/>
              <a:buChar char="§"/>
            </a:pPr>
            <a:r>
              <a:rPr lang="vi-VN" sz="2200" dirty="0">
                <a:solidFill>
                  <a:schemeClr val="dk1">
                    <a:lumMod val="100000"/>
                  </a:schemeClr>
                </a:solidFill>
                <a:latin typeface="UTM Avo" panose="02040603050506020204" pitchFamily="18"/>
                <a:cs typeface="+mn-ea"/>
                <a:sym typeface="+mn-lt"/>
              </a:rPr>
              <a:t>Đọc và tìm hiểu trước </a:t>
            </a:r>
            <a:r>
              <a:rPr lang="vi-VN" sz="2200">
                <a:solidFill>
                  <a:schemeClr val="dk1">
                    <a:lumMod val="100000"/>
                  </a:schemeClr>
                </a:solidFill>
                <a:latin typeface="UTM Avo" panose="02040603050506020204" pitchFamily="18"/>
                <a:cs typeface="+mn-ea"/>
                <a:sym typeface="+mn-lt"/>
              </a:rPr>
              <a:t>nội dung</a:t>
            </a:r>
            <a:br>
              <a:rPr lang="en-US" sz="2200">
                <a:solidFill>
                  <a:schemeClr val="dk1">
                    <a:lumMod val="100000"/>
                  </a:schemeClr>
                </a:solidFill>
                <a:latin typeface="UTM Avo" panose="02040603050506020204" pitchFamily="18"/>
                <a:cs typeface="+mn-ea"/>
                <a:sym typeface="+mn-lt"/>
              </a:rPr>
            </a:br>
            <a:r>
              <a:rPr lang="en-US" sz="2200" b="1">
                <a:solidFill>
                  <a:schemeClr val="dk1">
                    <a:lumMod val="100000"/>
                  </a:schemeClr>
                </a:solidFill>
                <a:latin typeface="UTM Avo" panose="02040603050506020204" pitchFamily="18"/>
                <a:cs typeface="+mn-ea"/>
                <a:sym typeface="+mn-lt"/>
              </a:rPr>
              <a:t>phần II. Đọc bản vẽ nhà</a:t>
            </a:r>
            <a:endParaRPr lang="vi-VN" sz="2200" b="1" dirty="0">
              <a:solidFill>
                <a:schemeClr val="dk1">
                  <a:lumMod val="100000"/>
                </a:schemeClr>
              </a:solidFill>
              <a:latin typeface="UTM Avo" panose="02040603050506020204" pitchFamily="18"/>
              <a:cs typeface="+mn-ea"/>
              <a:sym typeface="+mn-lt"/>
            </a:endParaRPr>
          </a:p>
        </p:txBody>
      </p:sp>
      <p:pic>
        <p:nvPicPr>
          <p:cNvPr id="8" name="Picture 4" descr="Bí quyết làm trắc nghiệm tiếng Anh đạt điểm cao - Wall Street English">
            <a:extLst>
              <a:ext uri="{FF2B5EF4-FFF2-40B4-BE49-F238E27FC236}">
                <a16:creationId xmlns:a16="http://schemas.microsoft.com/office/drawing/2014/main" id="{2F7E2874-4975-F4CB-C3C5-237D48C1AEA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054215" y="2500462"/>
            <a:ext cx="3891386" cy="3137907"/>
          </a:xfrm>
          <a:prstGeom prst="ellipse">
            <a:avLst/>
          </a:prstGeom>
          <a:ln w="63500" cap="rnd">
            <a:solidFill>
              <a:schemeClr val="bg1"/>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702637485"/>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 calcmode="lin" valueType="num">
                                      <p:cBhvr>
                                        <p:cTn id="7" dur="500" fill="hold"/>
                                        <p:tgtEl>
                                          <p:spTgt spid="7">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7">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7">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7">
                                            <p:txEl>
                                              <p:pRg st="1" end="1"/>
                                            </p:txEl>
                                          </p:spTgt>
                                        </p:tgtEl>
                                        <p:attrNameLst>
                                          <p:attrName>style.visibility</p:attrName>
                                        </p:attrNameLst>
                                      </p:cBhvr>
                                      <p:to>
                                        <p:strVal val="visible"/>
                                      </p:to>
                                    </p:set>
                                    <p:anim calcmode="lin" valueType="num">
                                      <p:cBhvr>
                                        <p:cTn id="14" dur="500" fill="hold"/>
                                        <p:tgtEl>
                                          <p:spTgt spid="7">
                                            <p:txEl>
                                              <p:pRg st="1" end="1"/>
                                            </p:txEl>
                                          </p:spTgt>
                                        </p:tgtEl>
                                        <p:attrNameLst>
                                          <p:attrName>ppt_w</p:attrName>
                                        </p:attrNameLst>
                                      </p:cBhvr>
                                      <p:tavLst>
                                        <p:tav tm="0">
                                          <p:val>
                                            <p:fltVal val="0"/>
                                          </p:val>
                                        </p:tav>
                                        <p:tav tm="100000">
                                          <p:val>
                                            <p:strVal val="#ppt_w"/>
                                          </p:val>
                                        </p:tav>
                                      </p:tavLst>
                                    </p:anim>
                                    <p:anim calcmode="lin" valueType="num">
                                      <p:cBhvr>
                                        <p:cTn id="15" dur="500" fill="hold"/>
                                        <p:tgtEl>
                                          <p:spTgt spid="7">
                                            <p:txEl>
                                              <p:pRg st="1" end="1"/>
                                            </p:txEl>
                                          </p:spTgt>
                                        </p:tgtEl>
                                        <p:attrNameLst>
                                          <p:attrName>ppt_h</p:attrName>
                                        </p:attrNameLst>
                                      </p:cBhvr>
                                      <p:tavLst>
                                        <p:tav tm="0">
                                          <p:val>
                                            <p:fltVal val="0"/>
                                          </p:val>
                                        </p:tav>
                                        <p:tav tm="100000">
                                          <p:val>
                                            <p:strVal val="#ppt_h"/>
                                          </p:val>
                                        </p:tav>
                                      </p:tavLst>
                                    </p:anim>
                                    <p:animEffect transition="in" filter="fade">
                                      <p:cBhvr>
                                        <p:cTn id="16" dur="500"/>
                                        <p:tgtEl>
                                          <p:spTgt spid="7">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7">
                                            <p:txEl>
                                              <p:pRg st="2" end="2"/>
                                            </p:txEl>
                                          </p:spTgt>
                                        </p:tgtEl>
                                        <p:attrNameLst>
                                          <p:attrName>style.visibility</p:attrName>
                                        </p:attrNameLst>
                                      </p:cBhvr>
                                      <p:to>
                                        <p:strVal val="visible"/>
                                      </p:to>
                                    </p:set>
                                    <p:anim calcmode="lin" valueType="num">
                                      <p:cBhvr>
                                        <p:cTn id="21" dur="500" fill="hold"/>
                                        <p:tgtEl>
                                          <p:spTgt spid="7">
                                            <p:txEl>
                                              <p:pRg st="2" end="2"/>
                                            </p:txEl>
                                          </p:spTgt>
                                        </p:tgtEl>
                                        <p:attrNameLst>
                                          <p:attrName>ppt_w</p:attrName>
                                        </p:attrNameLst>
                                      </p:cBhvr>
                                      <p:tavLst>
                                        <p:tav tm="0">
                                          <p:val>
                                            <p:fltVal val="0"/>
                                          </p:val>
                                        </p:tav>
                                        <p:tav tm="100000">
                                          <p:val>
                                            <p:strVal val="#ppt_w"/>
                                          </p:val>
                                        </p:tav>
                                      </p:tavLst>
                                    </p:anim>
                                    <p:anim calcmode="lin" valueType="num">
                                      <p:cBhvr>
                                        <p:cTn id="22" dur="500" fill="hold"/>
                                        <p:tgtEl>
                                          <p:spTgt spid="7">
                                            <p:txEl>
                                              <p:pRg st="2" end="2"/>
                                            </p:txEl>
                                          </p:spTgt>
                                        </p:tgtEl>
                                        <p:attrNameLst>
                                          <p:attrName>ppt_h</p:attrName>
                                        </p:attrNameLst>
                                      </p:cBhvr>
                                      <p:tavLst>
                                        <p:tav tm="0">
                                          <p:val>
                                            <p:fltVal val="0"/>
                                          </p:val>
                                        </p:tav>
                                        <p:tav tm="100000">
                                          <p:val>
                                            <p:strVal val="#ppt_h"/>
                                          </p:val>
                                        </p:tav>
                                      </p:tavLst>
                                    </p:anim>
                                    <p:animEffect transition="in" filter="fade">
                                      <p:cBhvr>
                                        <p:cTn id="23" dur="500"/>
                                        <p:tgtEl>
                                          <p:spTgt spid="7">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uiExpand="1" build="p"/>
    </p:bld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a:blip r:embed="rId4">
            <a:alphaModFix/>
          </a:blip>
          <a:stretch>
            <a:fillRect/>
          </a:stretch>
        </a:blipFill>
        <a:effectLst/>
      </p:bgPr>
    </p:bg>
    <p:spTree>
      <p:nvGrpSpPr>
        <p:cNvPr id="1" name="Shape 129"/>
        <p:cNvGrpSpPr/>
        <p:nvPr/>
      </p:nvGrpSpPr>
      <p:grpSpPr>
        <a:xfrm>
          <a:off x="0" y="0"/>
          <a:ext cx="0" cy="0"/>
          <a:chOff x="0" y="0"/>
          <a:chExt cx="0" cy="0"/>
        </a:xfrm>
      </p:grpSpPr>
    </p:spTree>
    <p:custDataLst>
      <p:tags r:id="rId1"/>
    </p:custData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Rectangle: Rounded Corners 2">
            <a:extLst>
              <a:ext uri="{FF2B5EF4-FFF2-40B4-BE49-F238E27FC236}">
                <a16:creationId xmlns:a16="http://schemas.microsoft.com/office/drawing/2014/main" id="{D650A7CC-657A-B527-EE5F-6A06F4A83AA8}"/>
              </a:ext>
            </a:extLst>
          </p:cNvPr>
          <p:cNvSpPr/>
          <p:nvPr/>
        </p:nvSpPr>
        <p:spPr>
          <a:xfrm>
            <a:off x="4775418" y="3585180"/>
            <a:ext cx="2944537" cy="2958470"/>
          </a:xfrm>
          <a:prstGeom prst="roundRect">
            <a:avLst/>
          </a:prstGeom>
          <a:solidFill>
            <a:schemeClr val="accent2"/>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EC47D4E4-95A9-E9C8-E540-F0BD711AEA2B}"/>
              </a:ext>
            </a:extLst>
          </p:cNvPr>
          <p:cNvSpPr txBox="1"/>
          <p:nvPr/>
        </p:nvSpPr>
        <p:spPr>
          <a:xfrm>
            <a:off x="462105" y="912740"/>
            <a:ext cx="11367083" cy="950325"/>
          </a:xfrm>
          <a:prstGeom prst="rect">
            <a:avLst/>
          </a:prstGeom>
          <a:noFill/>
        </p:spPr>
        <p:txBody>
          <a:bodyPr wrap="square" rtlCol="0">
            <a:spAutoFit/>
          </a:bodyPr>
          <a:lstStyle/>
          <a:p>
            <a:pPr algn="ctr">
              <a:lnSpc>
                <a:spcPct val="150000"/>
              </a:lnSpc>
            </a:pPr>
            <a:r>
              <a:rPr lang="en-US" sz="2000" b="1">
                <a:solidFill>
                  <a:schemeClr val="accent2">
                    <a:lumMod val="50000"/>
                  </a:schemeClr>
                </a:solidFill>
                <a:latin typeface="UTM Avo" panose="02040603050506020204" pitchFamily="18" charset="0"/>
              </a:rPr>
              <a:t>Like fanpage Hoc10 - Học 1 biết 10 để nhận thêm nhiều tài liệu giảng dạy</a:t>
            </a:r>
          </a:p>
          <a:p>
            <a:pPr algn="ctr">
              <a:lnSpc>
                <a:spcPct val="150000"/>
              </a:lnSpc>
            </a:pPr>
            <a:r>
              <a:rPr lang="en-US" sz="2000">
                <a:solidFill>
                  <a:schemeClr val="accent2">
                    <a:lumMod val="50000"/>
                  </a:schemeClr>
                </a:solidFill>
                <a:latin typeface="UTM Avo" panose="02040603050506020204" pitchFamily="18" charset="0"/>
              </a:rPr>
              <a:t>theo đường link:  </a:t>
            </a:r>
          </a:p>
        </p:txBody>
      </p:sp>
      <p:sp>
        <p:nvSpPr>
          <p:cNvPr id="5" name="TextBox 4">
            <a:extLst>
              <a:ext uri="{FF2B5EF4-FFF2-40B4-BE49-F238E27FC236}">
                <a16:creationId xmlns:a16="http://schemas.microsoft.com/office/drawing/2014/main" id="{E0243F02-631A-396D-ACCE-30E5300A64FA}"/>
              </a:ext>
            </a:extLst>
          </p:cNvPr>
          <p:cNvSpPr txBox="1"/>
          <p:nvPr/>
        </p:nvSpPr>
        <p:spPr>
          <a:xfrm>
            <a:off x="4011326" y="2381351"/>
            <a:ext cx="4321723" cy="488660"/>
          </a:xfrm>
          <a:prstGeom prst="rect">
            <a:avLst/>
          </a:prstGeom>
          <a:noFill/>
        </p:spPr>
        <p:txBody>
          <a:bodyPr wrap="square" rtlCol="0">
            <a:spAutoFit/>
          </a:bodyPr>
          <a:lstStyle/>
          <a:p>
            <a:pPr algn="ctr">
              <a:lnSpc>
                <a:spcPct val="150000"/>
              </a:lnSpc>
            </a:pPr>
            <a:r>
              <a:rPr lang="en-US" sz="2000">
                <a:solidFill>
                  <a:schemeClr val="accent2">
                    <a:lumMod val="50000"/>
                  </a:schemeClr>
                </a:solidFill>
                <a:latin typeface="UTM Avo" panose="02040603050506020204" pitchFamily="18" charset="0"/>
              </a:rPr>
              <a:t>Hoặc truy cập qua QR code</a:t>
            </a:r>
          </a:p>
        </p:txBody>
      </p:sp>
      <p:pic>
        <p:nvPicPr>
          <p:cNvPr id="7" name="Picture 2" descr="Ngón Trỏ, ngón tay, Máy tính Biểu tượng Tay - tay png tải về - Miễn phí  trong suốt Tay png Tải về.">
            <a:extLst>
              <a:ext uri="{FF2B5EF4-FFF2-40B4-BE49-F238E27FC236}">
                <a16:creationId xmlns:a16="http://schemas.microsoft.com/office/drawing/2014/main" id="{96C41640-1DC8-9B9F-9AF9-8D6AD1C829D0}"/>
              </a:ext>
            </a:extLst>
          </p:cNvPr>
          <p:cNvPicPr>
            <a:picLocks noChangeAspect="1" noChangeArrowheads="1"/>
          </p:cNvPicPr>
          <p:nvPr/>
        </p:nvPicPr>
        <p:blipFill>
          <a:blip r:embed="rId4">
            <a:extLst>
              <a:ext uri="{BEBA8EAE-BF5A-486C-A8C5-ECC9F3942E4B}">
                <a14:imgProps xmlns:a14="http://schemas.microsoft.com/office/drawing/2010/main">
                  <a14:imgLayer r:embed="rId5">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rot="16200000">
            <a:off x="5679086" y="2851979"/>
            <a:ext cx="1053311" cy="749021"/>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C814D088-873E-95DA-9E14-82F60D2FFDE3}"/>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4905420" y="3722149"/>
            <a:ext cx="2684532" cy="2684532"/>
          </a:xfrm>
          <a:prstGeom prst="roundRect">
            <a:avLst>
              <a:gd name="adj" fmla="val 12957"/>
            </a:avLst>
          </a:prstGeom>
        </p:spPr>
      </p:pic>
      <p:pic>
        <p:nvPicPr>
          <p:cNvPr id="12" name="Picture 11">
            <a:hlinkClick r:id="rId7"/>
            <a:extLst>
              <a:ext uri="{FF2B5EF4-FFF2-40B4-BE49-F238E27FC236}">
                <a16:creationId xmlns:a16="http://schemas.microsoft.com/office/drawing/2014/main" id="{B89A0303-38C0-7CEF-080F-B61D774C2E80}"/>
              </a:ext>
            </a:extLst>
          </p:cNvPr>
          <p:cNvPicPr>
            <a:picLocks noChangeAspect="1"/>
          </p:cNvPicPr>
          <p:nvPr/>
        </p:nvPicPr>
        <p:blipFill>
          <a:blip r:embed="rId8"/>
          <a:stretch>
            <a:fillRect/>
          </a:stretch>
        </p:blipFill>
        <p:spPr>
          <a:xfrm>
            <a:off x="2462449" y="1855382"/>
            <a:ext cx="7419475" cy="652329"/>
          </a:xfrm>
          <a:prstGeom prst="rect">
            <a:avLst/>
          </a:prstGeom>
        </p:spPr>
      </p:pic>
    </p:spTree>
    <p:custDataLst>
      <p:tags r:id="rId1"/>
    </p:custDataLst>
    <p:extLst>
      <p:ext uri="{BB962C8B-B14F-4D97-AF65-F5344CB8AC3E}">
        <p14:creationId xmlns:p14="http://schemas.microsoft.com/office/powerpoint/2010/main" val="2475335661"/>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mph" presetSubtype="0" repeatCount="indefinite" fill="hold" grpId="0" nodeType="withEffect">
                                  <p:stCondLst>
                                    <p:cond delay="0"/>
                                  </p:stCondLst>
                                  <p:childTnLst>
                                    <p:animClr clrSpc="hsl" dir="cw">
                                      <p:cBhvr override="childStyle">
                                        <p:cTn id="6" dur="1000" fill="hold"/>
                                        <p:tgtEl>
                                          <p:spTgt spid="3"/>
                                        </p:tgtEl>
                                        <p:attrNameLst>
                                          <p:attrName>style.color</p:attrName>
                                        </p:attrNameLst>
                                      </p:cBhvr>
                                      <p:by>
                                        <p:hsl h="7200000" s="0" l="0"/>
                                      </p:by>
                                    </p:animClr>
                                    <p:animClr clrSpc="hsl" dir="cw">
                                      <p:cBhvr>
                                        <p:cTn id="7" dur="1000" fill="hold"/>
                                        <p:tgtEl>
                                          <p:spTgt spid="3"/>
                                        </p:tgtEl>
                                        <p:attrNameLst>
                                          <p:attrName>fillcolor</p:attrName>
                                        </p:attrNameLst>
                                      </p:cBhvr>
                                      <p:by>
                                        <p:hsl h="7200000" s="0" l="0"/>
                                      </p:by>
                                    </p:animClr>
                                    <p:animClr clrSpc="hsl" dir="cw">
                                      <p:cBhvr>
                                        <p:cTn id="8" dur="1000" fill="hold"/>
                                        <p:tgtEl>
                                          <p:spTgt spid="3"/>
                                        </p:tgtEl>
                                        <p:attrNameLst>
                                          <p:attrName>stroke.color</p:attrName>
                                        </p:attrNameLst>
                                      </p:cBhvr>
                                      <p:by>
                                        <p:hsl h="7200000" s="0" l="0"/>
                                      </p:by>
                                    </p:animClr>
                                    <p:set>
                                      <p:cBhvr>
                                        <p:cTn id="9" dur="1000" fill="hold"/>
                                        <p:tgtEl>
                                          <p:spTgt spid="3"/>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tags/tag1.xml><?xml version="1.0" encoding="utf-8"?>
<p:tagLst xmlns:a="http://schemas.openxmlformats.org/drawingml/2006/main" xmlns:r="http://schemas.openxmlformats.org/officeDocument/2006/relationships" xmlns:p="http://schemas.openxmlformats.org/presentationml/2006/main">
  <p:tag name="ARTICULATE_DESIGN_ID_OFFICE THEME" val="BkUTYClu"/>
  <p:tag name="ARTICULATE_DESIGN_ID_THEME1" val="0ZGN4uuj"/>
  <p:tag name="ARTICULATE_SLIDE_THUMBNAIL_REFRESH" val="1"/>
  <p:tag name="ARTICULATE_PROJECT_OPEN" val="0"/>
  <p:tag name="ARTICULATE_SLIDE_COUNT" val="20"/>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Theme1">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UTM Avo">
      <a:majorFont>
        <a:latin typeface="UTM Avo"/>
        <a:ea typeface=""/>
        <a:cs typeface=""/>
      </a:majorFont>
      <a:minorFont>
        <a:latin typeface="UTM Av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heme1" id="{4097779F-E8BC-486A-B819-0292E604E70F}" vid="{4DC8568B-4BA0-4F21-A01E-F1C82C7A139D}"/>
    </a:ext>
  </a:ext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Default Theme</Template>
  <TotalTime>1982</TotalTime>
  <Words>715</Words>
  <Application>Microsoft Office PowerPoint</Application>
  <PresentationFormat>Widescreen</PresentationFormat>
  <Paragraphs>56</Paragraphs>
  <Slides>20</Slides>
  <Notes>18</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20</vt:i4>
      </vt:variant>
    </vt:vector>
  </HeadingPairs>
  <TitlesOfParts>
    <vt:vector size="25" baseType="lpstr">
      <vt:lpstr>Arial</vt:lpstr>
      <vt:lpstr>Calibri</vt:lpstr>
      <vt:lpstr>Wingdings</vt:lpstr>
      <vt:lpstr>UTM Avo</vt:lpstr>
      <vt:lpstr>Theme1</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Manager>9Slide.vn</Manager>
  <Company>9Slide.vn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Chủ đề: Quý trọng thời gian</dc:title>
  <dc:subject>9Slide.vn</dc:subject>
  <dc:creator>admin</dc:creator>
  <dc:description>9Slide.vn</dc:description>
  <cp:lastModifiedBy>Thuynt</cp:lastModifiedBy>
  <cp:revision>90</cp:revision>
  <dcterms:modified xsi:type="dcterms:W3CDTF">2024-01-10T10:34:41Z</dcterms:modified>
  <cp:category>9Slide.vn</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rticulateGUID">
    <vt:lpwstr>61827CDC-00CA-47E7-AC7F-0E4B5A38CF56</vt:lpwstr>
  </property>
  <property fmtid="{D5CDD505-2E9C-101B-9397-08002B2CF9AE}" pid="3" name="ArticulatePath">
    <vt:lpwstr>Template_Công nghệ 3.potm</vt:lpwstr>
  </property>
</Properties>
</file>