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455" r:id="rId6"/>
    <p:sldId id="456" r:id="rId7"/>
    <p:sldId id="453" r:id="rId8"/>
    <p:sldId id="454" r:id="rId9"/>
    <p:sldId id="467" r:id="rId10"/>
    <p:sldId id="468" r:id="rId11"/>
    <p:sldId id="261" r:id="rId12"/>
    <p:sldId id="262" r:id="rId13"/>
    <p:sldId id="451" r:id="rId14"/>
    <p:sldId id="271" r:id="rId15"/>
    <p:sldId id="274" r:id="rId16"/>
    <p:sldId id="457" r:id="rId17"/>
    <p:sldId id="464" r:id="rId18"/>
    <p:sldId id="465" r:id="rId19"/>
    <p:sldId id="469" r:id="rId20"/>
    <p:sldId id="275" r:id="rId21"/>
    <p:sldId id="276" r:id="rId22"/>
    <p:sldId id="269" r:id="rId23"/>
    <p:sldId id="267" r:id="rId24"/>
    <p:sldId id="270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  <a:srgbClr val="FFFAF7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2310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0638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0334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8506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2267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402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696224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8636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783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38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1770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5768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10510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1574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8790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19303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7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7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8" TargetMode="Externa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8" TargetMode="Externa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8" TargetMode="Externa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6" Type="http://schemas.openxmlformats.org/officeDocument/2006/relationships/image" Target="../media/image23.png"/><Relationship Id="rId5" Type="http://schemas.microsoft.com/office/2007/relationships/hdphoto" Target="../media/hdphoto1.wdp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1. Vẽ kĩ thuật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701720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Bản vẽ 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(Tiết 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Right 6">
            <a:extLst>
              <a:ext uri="{FF2B5EF4-FFF2-40B4-BE49-F238E27FC236}">
                <a16:creationId xmlns:a16="http://schemas.microsoft.com/office/drawing/2014/main" id="{D33BB14B-12E9-7FE1-01CB-AE99CDC96D11}"/>
              </a:ext>
            </a:extLst>
          </p:cNvPr>
          <p:cNvSpPr/>
          <p:nvPr/>
        </p:nvSpPr>
        <p:spPr>
          <a:xfrm>
            <a:off x="6845300" y="3866827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1696337" y="1509559"/>
            <a:ext cx="9873363" cy="1079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Trình tự đọc bản vẽ nhà là gì? Có thể thay đổi thứ tự các bước hay không?</a:t>
            </a:r>
            <a:endParaRPr lang="vi-VN" sz="23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7800" y="1563977"/>
            <a:ext cx="1403350" cy="12980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01473A-BD1B-63AB-8BB0-B95D25D6F04F}"/>
              </a:ext>
            </a:extLst>
          </p:cNvPr>
          <p:cNvSpPr txBox="1"/>
          <p:nvPr/>
        </p:nvSpPr>
        <p:spPr>
          <a:xfrm>
            <a:off x="7434963" y="2713029"/>
            <a:ext cx="4559300" cy="3831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Các bước đọc bản vẽ nhà: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vi-VN" sz="2200">
                <a:latin typeface="UTM Avo" panose="02040603050506020204" pitchFamily="18"/>
                <a:cs typeface="+mn-ea"/>
                <a:sym typeface="+mn-lt"/>
              </a:rPr>
              <a:t>Khung tên</a:t>
            </a:r>
            <a:endParaRPr lang="en-US" sz="2200">
              <a:latin typeface="UTM Avo" panose="02040603050506020204" pitchFamily="18"/>
              <a:cs typeface="+mn-ea"/>
              <a:sym typeface="+mn-lt"/>
            </a:endParaRP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Hình biểu diễn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Kích thước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Các bộ phận chính của ngôi nhà</a:t>
            </a: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Không thể thay đổi trình tự đọc.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D82ECB-70D1-4A87-98F5-D63D005C02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1150" y="2588572"/>
            <a:ext cx="4688229" cy="383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13DD6C-BA99-FBF1-FF96-F6DC78BF2644}"/>
              </a:ext>
            </a:extLst>
          </p:cNvPr>
          <p:cNvSpPr txBox="1"/>
          <p:nvPr/>
        </p:nvSpPr>
        <p:spPr>
          <a:xfrm>
            <a:off x="2370365" y="6488668"/>
            <a:ext cx="3725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5.1. Bản vẽ nhà một tầng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8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D90DBA2A-E05D-4B01-F330-15004162D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NHÀ</a:t>
            </a:r>
            <a:endParaRPr lang="en-US" sz="24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1F88CB-3C69-ABCD-C92A-100A89DF47B4}"/>
              </a:ext>
            </a:extLst>
          </p:cNvPr>
          <p:cNvSpPr txBox="1"/>
          <p:nvPr/>
        </p:nvSpPr>
        <p:spPr>
          <a:xfrm>
            <a:off x="714829" y="2980229"/>
            <a:ext cx="5751306" cy="1661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Quan sát Hình </a:t>
            </a: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5.1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 và cho biết:</a:t>
            </a: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Khung tên của bản vẽ </a:t>
            </a: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nhà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 Hình </a:t>
            </a: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5.1</a:t>
            </a: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 cho em biết những nội dung gì?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AB8B91CE-2BCE-26FC-E9E2-A0CCBF4BD5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14829" y="1644808"/>
            <a:ext cx="1403350" cy="1298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9D0E49-6F94-9579-87A4-DF5A1DCD13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990" y="2182172"/>
            <a:ext cx="4688229" cy="38324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BE2050-6FE7-2C62-9473-58161C996876}"/>
              </a:ext>
            </a:extLst>
          </p:cNvPr>
          <p:cNvSpPr txBox="1"/>
          <p:nvPr/>
        </p:nvSpPr>
        <p:spPr>
          <a:xfrm>
            <a:off x="7440205" y="6082268"/>
            <a:ext cx="3725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5.1. Bản vẽ nhà một tầng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691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NHÀ</a:t>
            </a:r>
            <a:endParaRPr lang="en-US" sz="2400" b="1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26D838C-8ED3-300D-0155-D8781635C155}"/>
              </a:ext>
            </a:extLst>
          </p:cNvPr>
          <p:cNvSpPr/>
          <p:nvPr/>
        </p:nvSpPr>
        <p:spPr>
          <a:xfrm>
            <a:off x="6096000" y="4027201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BBA914-EA72-E070-4622-B8AF2236BFFC}"/>
              </a:ext>
            </a:extLst>
          </p:cNvPr>
          <p:cNvSpPr txBox="1"/>
          <p:nvPr/>
        </p:nvSpPr>
        <p:spPr>
          <a:xfrm>
            <a:off x="6807479" y="3429000"/>
            <a:ext cx="5032828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- Khung tên cho biết tên gọi ngôi nhà là Nhà một tầng; tỉ lệ bản vẽ 1:50; nơi thiết kế là Công ty xây dựng dân dụng...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4EC410-8372-328F-7979-B528F334F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413" y="1672975"/>
            <a:ext cx="5306883" cy="43381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5D3783-75DF-9ACF-C134-68745BEBB63C}"/>
              </a:ext>
            </a:extLst>
          </p:cNvPr>
          <p:cNvSpPr txBox="1"/>
          <p:nvPr/>
        </p:nvSpPr>
        <p:spPr>
          <a:xfrm>
            <a:off x="1485508" y="6011096"/>
            <a:ext cx="3725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5.1. Bản vẽ nhà một tầng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03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NHÀ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18C7F-C23E-612E-EDFB-7E003B94B667}"/>
              </a:ext>
            </a:extLst>
          </p:cNvPr>
          <p:cNvSpPr txBox="1"/>
          <p:nvPr/>
        </p:nvSpPr>
        <p:spPr>
          <a:xfrm>
            <a:off x="2931886" y="161613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/>
              <a:t>Bảng 5.2. Trình tự đọc bản vẽ nhà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2469FDC-B961-0E9A-A66B-1F6CD0071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87044"/>
              </p:ext>
            </p:extLst>
          </p:nvPr>
        </p:nvGraphicFramePr>
        <p:xfrm>
          <a:off x="633561" y="2076346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nhà Hình 5.2)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A981A82-D2F4-CD4F-DCB5-2C94965D3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734884"/>
              </p:ext>
            </p:extLst>
          </p:nvPr>
        </p:nvGraphicFramePr>
        <p:xfrm>
          <a:off x="633561" y="3064660"/>
          <a:ext cx="11235233" cy="15224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74578680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4016399580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536919799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1. Khung tên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ngôi nhà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Nhà một tầng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976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Tỉ lệ bản vẽ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1:50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0778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Nơi thiết kế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Công ty xây dựng dân dụng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08799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6593290-89AD-A723-E5A8-BD16979F2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609844"/>
              </p:ext>
            </p:extLst>
          </p:nvPr>
        </p:nvGraphicFramePr>
        <p:xfrm>
          <a:off x="633561" y="4587136"/>
          <a:ext cx="11235233" cy="19339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33964163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175675858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5458421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2. Hình biểu diễn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Tên gọi các hình biểu diễn ngôi nhà</a:t>
                      </a: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Vị trí đặt các hình biểu diễn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Mặt đứng, mặt bằng, mặt cắt</a:t>
                      </a: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Mặt đứng: ở vị trí hình chiếu đứng</a:t>
                      </a: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Mặt bằng: ở vị trí hình chiếu bằng</a:t>
                      </a: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Mặt cắt: ở vị trí hình chiếu cạnh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57884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9238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NHÀ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7CF0D2-D09F-200D-4736-3376732CEBB0}"/>
              </a:ext>
            </a:extLst>
          </p:cNvPr>
          <p:cNvSpPr txBox="1"/>
          <p:nvPr/>
        </p:nvSpPr>
        <p:spPr>
          <a:xfrm>
            <a:off x="2931886" y="161613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/>
              <a:t>Bảng 5.2. Trình tự đọc bản vẽ nhà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61450F3-AC55-438E-E5A6-CE40D589DA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902199"/>
              </p:ext>
            </p:extLst>
          </p:nvPr>
        </p:nvGraphicFramePr>
        <p:xfrm>
          <a:off x="478383" y="2016241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nhà Hình 5.2)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519920E-4185-B093-433A-2A5AC94A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44637"/>
              </p:ext>
            </p:extLst>
          </p:nvPr>
        </p:nvGraphicFramePr>
        <p:xfrm>
          <a:off x="478383" y="3004555"/>
          <a:ext cx="11235233" cy="37144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3112505641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75470094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60123101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3.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 chung của ngôi nhà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 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11 700 mm x 8 000 mm x 7 200 mm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1080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 của từng phòng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Phòng khách: 4 670 mm x 3 900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Phòng ngủ 1: 4 700 mm x 3 900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Phòng ngủ 2: 4 400 mm x 3 900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Bếp + phòng ăn: 4 400 mm x 3 900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Phòng vệ sinh: 2 890 mm x 1 700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Hiên nhà: 1 750 mm x 3 900 mm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346163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21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NHÀ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7CF0D2-D09F-200D-4736-3376732CEBB0}"/>
              </a:ext>
            </a:extLst>
          </p:cNvPr>
          <p:cNvSpPr txBox="1"/>
          <p:nvPr/>
        </p:nvSpPr>
        <p:spPr>
          <a:xfrm>
            <a:off x="2931886" y="161613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/>
              <a:t>Bảng 5.2. Trình tự đọc bản vẽ nhà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61450F3-AC55-438E-E5A6-CE40D589DA54}"/>
              </a:ext>
            </a:extLst>
          </p:cNvPr>
          <p:cNvGraphicFramePr>
            <a:graphicFrameLocks noGrp="1"/>
          </p:cNvGraphicFramePr>
          <p:nvPr/>
        </p:nvGraphicFramePr>
        <p:xfrm>
          <a:off x="478383" y="2016241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nhà Hình 5.2)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70801F8-F29C-01D1-3182-15C666ED5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631556"/>
              </p:ext>
            </p:extLst>
          </p:nvPr>
        </p:nvGraphicFramePr>
        <p:xfrm>
          <a:off x="478383" y="3004555"/>
          <a:ext cx="11235233" cy="36799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3112505641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75470094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601231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3.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 của từng loại cửa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 đơn bốn cánh: 2 200 mm x 2 600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 đơn một cánh (phòng ngủ):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800 mm x 2 300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 đơn một cánh (phòng vệ sinh):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700 mm x 2 300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sổ đơn (phòng ngủ và bếp + phòng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ăn): 1 400 mm x 1 800 mm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10805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2711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NHÀ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7CF0D2-D09F-200D-4736-3376732CEBB0}"/>
              </a:ext>
            </a:extLst>
          </p:cNvPr>
          <p:cNvSpPr txBox="1"/>
          <p:nvPr/>
        </p:nvSpPr>
        <p:spPr>
          <a:xfrm>
            <a:off x="2931886" y="161613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/>
              <a:t>Bảng 5.2. Trình tự đọc bản vẽ nhà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61450F3-AC55-438E-E5A6-CE40D589DA54}"/>
              </a:ext>
            </a:extLst>
          </p:cNvPr>
          <p:cNvGraphicFramePr>
            <a:graphicFrameLocks noGrp="1"/>
          </p:cNvGraphicFramePr>
          <p:nvPr/>
        </p:nvGraphicFramePr>
        <p:xfrm>
          <a:off x="478383" y="2016241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nhà Hình 5.2)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70801F8-F29C-01D1-3182-15C666ED5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780382"/>
              </p:ext>
            </p:extLst>
          </p:nvPr>
        </p:nvGraphicFramePr>
        <p:xfrm>
          <a:off x="478383" y="3004555"/>
          <a:ext cx="11235233" cy="23129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3112505641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75470094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601231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4. Các bộ phận chính của ngôi nhà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– Số phòng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– Số lượng cửa đi,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sổ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– Loại cửa được</a:t>
                      </a:r>
                      <a:b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sử dụng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5 phòng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đi: 4; cửa sổ: 5.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 đơn bốn cánh; cửa đi đơn một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cánh; cửa sổ đơn.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10805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4727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03620E3A-6BD7-E4D8-84C1-6EF821631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Số lượng các bước của trình tự đọc bản vẽ nhà là: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3 bước</a:t>
            </a:r>
            <a:r>
              <a:rPr lang="en-US" sz="2400"/>
              <a:t>.</a:t>
            </a:r>
            <a:endParaRPr lang="vi-VN" sz="2400"/>
          </a:p>
          <a:p>
            <a:pPr algn="just">
              <a:lnSpc>
                <a:spcPct val="150000"/>
              </a:lnSpc>
            </a:pPr>
            <a:r>
              <a:rPr lang="vi-VN" sz="2400"/>
              <a:t>B. 4 bước.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5 bước.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6 bước.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667446" y="4596836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B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Trình tự đúng khi đọc bản vẽ nhà là: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Hình biểu diễn, khung tên, kích thước, các bộ phận chính.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B. Khung tên, kích thước, hình biểu diễn, các bộ phận chính. 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Các bộ phận chính, khung tên, hình biểu diễn, kích thước.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Khung tên, hình biểu diễn, kích thước, các bộ phận chính.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593514" y="4894571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D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04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AFB0C5E0-DEA2-1754-8277-524A5158B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391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nhà Hình </a:t>
            </a:r>
            <a:r>
              <a:rPr lang="en-US" sz="2400"/>
              <a:t>5.3</a:t>
            </a:r>
            <a:r>
              <a:rPr lang="vi-VN" sz="2400"/>
              <a:t> theo trình tự các bước ở Bảng 5.2.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13337F-37BA-CA64-DD2A-B832511D3C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6050" y="2052851"/>
            <a:ext cx="6585238" cy="48051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4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</a:t>
            </a:r>
            <a:r>
              <a:rPr lang="en-US" sz="2400"/>
              <a:t>nhà</a:t>
            </a:r>
            <a:r>
              <a:rPr lang="vi-VN" sz="2400"/>
              <a:t> ở 5.3</a:t>
            </a:r>
            <a:endParaRPr lang="en-US" sz="24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88F9117-81ED-2C09-2ED3-808EFF7F5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520017"/>
              </p:ext>
            </p:extLst>
          </p:nvPr>
        </p:nvGraphicFramePr>
        <p:xfrm>
          <a:off x="633561" y="2076346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nhà Hình 5.2)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F50B45D-9DEE-21CD-E421-26872EB164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12208"/>
              </p:ext>
            </p:extLst>
          </p:nvPr>
        </p:nvGraphicFramePr>
        <p:xfrm>
          <a:off x="633561" y="3064660"/>
          <a:ext cx="11235233" cy="15224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74578680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4016399580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536919799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1. Khung tên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ngôi nhà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Nhà mái bằng một tầng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976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Tỉ lệ bản vẽ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1:50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707784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Nơi thiết kế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Công ty xây dựng dân dụng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08799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19BA039-EFB9-BA2B-3DBD-2D346EC5CC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3892202"/>
              </p:ext>
            </p:extLst>
          </p:nvPr>
        </p:nvGraphicFramePr>
        <p:xfrm>
          <a:off x="633561" y="4587136"/>
          <a:ext cx="11235233" cy="19339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716530">
                  <a:extLst>
                    <a:ext uri="{9D8B030D-6E8A-4147-A177-3AD203B41FA5}">
                      <a16:colId xmlns:a16="http://schemas.microsoft.com/office/drawing/2014/main" val="3133964163"/>
                    </a:ext>
                  </a:extLst>
                </a:gridCol>
                <a:gridCol w="3173907">
                  <a:extLst>
                    <a:ext uri="{9D8B030D-6E8A-4147-A177-3AD203B41FA5}">
                      <a16:colId xmlns:a16="http://schemas.microsoft.com/office/drawing/2014/main" val="175675858"/>
                    </a:ext>
                  </a:extLst>
                </a:gridCol>
                <a:gridCol w="5344796">
                  <a:extLst>
                    <a:ext uri="{9D8B030D-6E8A-4147-A177-3AD203B41FA5}">
                      <a16:colId xmlns:a16="http://schemas.microsoft.com/office/drawing/2014/main" val="25458421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2. Hình biểu diễn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Tên gọi các hình biểu diễn ngôi nhà</a:t>
                      </a: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Vị trí đặt các hình biểu diễn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Mặt đứng, mặt bằng, mặt cắt</a:t>
                      </a: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Mặt đứng: ở vị trí hình chiếu đứng</a:t>
                      </a: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Mặt bằng: ở vị trí hình chiếu bằng</a:t>
                      </a: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Mặt cắt: ở vị trí hình chiếu cạnh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57884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7384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nhà ở 5.3</a:t>
            </a:r>
            <a:endParaRPr lang="en-US" sz="24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00ECF4B-9C25-1BF0-66EB-44C79F2F96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075701"/>
              </p:ext>
            </p:extLst>
          </p:nvPr>
        </p:nvGraphicFramePr>
        <p:xfrm>
          <a:off x="478383" y="2016241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nhà Hình 5.2)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CA616F4-C50E-5D45-2CEE-1A58040813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109069"/>
              </p:ext>
            </p:extLst>
          </p:nvPr>
        </p:nvGraphicFramePr>
        <p:xfrm>
          <a:off x="478383" y="3004555"/>
          <a:ext cx="11235233" cy="32588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3112505641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75470094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60123101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3.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 chung của ngôi nhà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 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13 800 mm x 7 800 mm x 4 500 mm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1080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 của từng phòng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Phòng khách: 5 700 mm x 3 600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Phòng ngủ 1: 4 650 mm x 4 000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Phòng ngủ 2: 4 650 mm x 4 000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Bếp + phòng ăn: 5 100 mm x 3 600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Phòng vệ sinh: 3 050 mm x 1 500 mm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346163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6213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nhà ở 5.3</a:t>
            </a:r>
            <a:endParaRPr lang="en-US" sz="24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857BA94-07C0-5525-542B-0442F7B06D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146256"/>
              </p:ext>
            </p:extLst>
          </p:nvPr>
        </p:nvGraphicFramePr>
        <p:xfrm>
          <a:off x="478383" y="2277498"/>
          <a:ext cx="11485016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52117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084513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6148386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nhà Hình 5.2)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3898B74-4F3E-E1F1-E61E-F4F62B56B6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374344"/>
              </p:ext>
            </p:extLst>
          </p:nvPr>
        </p:nvGraphicFramePr>
        <p:xfrm>
          <a:off x="478383" y="3265812"/>
          <a:ext cx="11485016" cy="2768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55292">
                  <a:extLst>
                    <a:ext uri="{9D8B030D-6E8A-4147-A177-3AD203B41FA5}">
                      <a16:colId xmlns:a16="http://schemas.microsoft.com/office/drawing/2014/main" val="3112505641"/>
                    </a:ext>
                  </a:extLst>
                </a:gridCol>
                <a:gridCol w="3086100">
                  <a:extLst>
                    <a:ext uri="{9D8B030D-6E8A-4147-A177-3AD203B41FA5}">
                      <a16:colId xmlns:a16="http://schemas.microsoft.com/office/drawing/2014/main" val="754700944"/>
                    </a:ext>
                  </a:extLst>
                </a:gridCol>
                <a:gridCol w="6143624">
                  <a:extLst>
                    <a:ext uri="{9D8B030D-6E8A-4147-A177-3AD203B41FA5}">
                      <a16:colId xmlns:a16="http://schemas.microsoft.com/office/drawing/2014/main" val="2601231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3.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Kích thước của từng loại cửa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 bốn cánh: 2 200 mm x 2 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35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 một cánh: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800 mm x 2 3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5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 phòng vệ sinh: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650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 mm x 2 3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5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0 mm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sổ : 1 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3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00 mm x 1 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5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00 mm</a:t>
                      </a:r>
                      <a:endParaRPr lang="en-US" sz="2300" b="0">
                        <a:solidFill>
                          <a:srgbClr val="24202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Cửa sổ phòng vệ sinh: 600 mm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x 1 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5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00mm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10805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16402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nhà ở 5.3</a:t>
            </a:r>
            <a:endParaRPr lang="en-US" sz="24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735FAF-B44F-DD92-2DD6-2F486DE61C9E}"/>
              </a:ext>
            </a:extLst>
          </p:cNvPr>
          <p:cNvGraphicFramePr>
            <a:graphicFrameLocks noGrp="1"/>
          </p:cNvGraphicFramePr>
          <p:nvPr/>
        </p:nvGraphicFramePr>
        <p:xfrm>
          <a:off x="478383" y="2016241"/>
          <a:ext cx="11235233" cy="98831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282494979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376876419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425219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cần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  <a:b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(ví dụ đọc bản vẽ nhà Hình 5.2)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905881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8151D1-236E-991B-4E57-BD346F78A3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888128"/>
              </p:ext>
            </p:extLst>
          </p:nvPr>
        </p:nvGraphicFramePr>
        <p:xfrm>
          <a:off x="478383" y="3004555"/>
          <a:ext cx="11235233" cy="23129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80931">
                  <a:extLst>
                    <a:ext uri="{9D8B030D-6E8A-4147-A177-3AD203B41FA5}">
                      <a16:colId xmlns:a16="http://schemas.microsoft.com/office/drawing/2014/main" val="3112505641"/>
                    </a:ext>
                  </a:extLst>
                </a:gridCol>
                <a:gridCol w="3164115">
                  <a:extLst>
                    <a:ext uri="{9D8B030D-6E8A-4147-A177-3AD203B41FA5}">
                      <a16:colId xmlns:a16="http://schemas.microsoft.com/office/drawing/2014/main" val="754700944"/>
                    </a:ext>
                  </a:extLst>
                </a:gridCol>
                <a:gridCol w="5690187">
                  <a:extLst>
                    <a:ext uri="{9D8B030D-6E8A-4147-A177-3AD203B41FA5}">
                      <a16:colId xmlns:a16="http://schemas.microsoft.com/office/drawing/2014/main" val="2601231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4. Các bộ phận chính của ngôi nhà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– Số phòng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– Số lượng cửa đi,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sổ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– Loại cửa được</a:t>
                      </a:r>
                      <a:b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sử dụng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5 phòng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đi: 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5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; cửa sổ: 5.</a:t>
                      </a:r>
                    </a:p>
                    <a:p>
                      <a:pPr>
                        <a:lnSpc>
                          <a:spcPct val="130000"/>
                        </a:lnSpc>
                      </a:pP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Cửa đi bốn cánh; cửa đi một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 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cánh; cửa sổ đơn</a:t>
                      </a:r>
                      <a:r>
                        <a:rPr lang="en-US" sz="2300" b="0">
                          <a:solidFill>
                            <a:srgbClr val="242021"/>
                          </a:solidFill>
                          <a:effectLst/>
                        </a:rPr>
                        <a:t> hai cánh</a:t>
                      </a:r>
                      <a:r>
                        <a:rPr lang="vi-VN" sz="2300" b="0">
                          <a:solidFill>
                            <a:srgbClr val="242021"/>
                          </a:solidFill>
                          <a:effectLst/>
                        </a:rPr>
                        <a:t>.</a:t>
                      </a:r>
                      <a:endParaRPr lang="en-US" sz="23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5108055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714953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A691DA65-36AF-6698-AE66-75889E637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983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91B384-E3A4-713D-3DE2-4CCF51B7F13A}"/>
              </a:ext>
            </a:extLst>
          </p:cNvPr>
          <p:cNvSpPr/>
          <p:nvPr/>
        </p:nvSpPr>
        <p:spPr>
          <a:xfrm>
            <a:off x="1141095" y="1727199"/>
            <a:ext cx="9909810" cy="25254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Trình tự đọc bản vẽ nhà đơn giản gồm các bước: đọc khung tên, đọc các hình</a:t>
            </a:r>
            <a:r>
              <a:rPr lang="en-US" sz="2400"/>
              <a:t> </a:t>
            </a:r>
            <a:r>
              <a:rPr lang="vi-VN" sz="2400"/>
              <a:t>biểu diễn, đọc kích thước và các bộ phận chính của ngôi nhà.</a:t>
            </a:r>
            <a:endParaRPr lang="en-US" sz="240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29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2757"/>
            <a:ext cx="5405849" cy="2185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đã họ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endParaRPr lang="vi-VN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Hoàn thành bài tập trong SBT</a:t>
            </a:r>
            <a:endParaRPr lang="en-US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nội dung</a:t>
            </a:r>
            <a:b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tập chủ đề 1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SLIDE_THUMBNAIL_REFRESH" val="1"/>
  <p:tag name="ARTICULATE_PROJECT_OPEN" val="0"/>
  <p:tag name="ARTICULATE_SLIDE_COUNT" val="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1588</TotalTime>
  <Words>1244</Words>
  <Application>Microsoft Office PowerPoint</Application>
  <PresentationFormat>Widescreen</PresentationFormat>
  <Paragraphs>153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Wingdings</vt:lpstr>
      <vt:lpstr>UTM Avo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89</cp:revision>
  <dcterms:modified xsi:type="dcterms:W3CDTF">2024-01-11T02:32:58Z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