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408" r:id="rId6"/>
    <p:sldId id="409" r:id="rId7"/>
    <p:sldId id="422" r:id="rId8"/>
    <p:sldId id="413" r:id="rId9"/>
    <p:sldId id="414" r:id="rId10"/>
    <p:sldId id="423" r:id="rId11"/>
    <p:sldId id="424" r:id="rId12"/>
    <p:sldId id="425" r:id="rId13"/>
    <p:sldId id="426" r:id="rId14"/>
    <p:sldId id="427" r:id="rId15"/>
    <p:sldId id="428" r:id="rId16"/>
    <p:sldId id="429" r:id="rId17"/>
    <p:sldId id="269" r:id="rId18"/>
    <p:sldId id="267" r:id="rId19"/>
    <p:sldId id="270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6225"/>
    <a:srgbClr val="FFFAF7"/>
    <a:srgbClr val="262626"/>
    <a:srgbClr val="EB7E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956" autoAdjust="0"/>
    <p:restoredTop sz="94660"/>
  </p:normalViewPr>
  <p:slideViewPr>
    <p:cSldViewPr snapToGrid="0">
      <p:cViewPr>
        <p:scale>
          <a:sx n="66" d="100"/>
          <a:sy n="66" d="100"/>
        </p:scale>
        <p:origin x="636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9896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2358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3884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5660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2417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90499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7617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2080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270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825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56351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6098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9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9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9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1. Vẽ kĩ thuật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3814205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 tập chủ đề 1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B6876AA-2E2B-8BCB-3FD4-2D7DF66AD6BB}"/>
              </a:ext>
            </a:extLst>
          </p:cNvPr>
          <p:cNvSpPr txBox="1"/>
          <p:nvPr/>
        </p:nvSpPr>
        <p:spPr>
          <a:xfrm>
            <a:off x="732440" y="3055640"/>
            <a:ext cx="5966311" cy="1609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Nhà bà Hoa có muốn xây dựng một ngôi nhà để ở. Để thi công ngôi nhà, nhà bà Hoa cần bản vẽ nào?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9C63535-80AB-0BE1-AE84-A0DBCDB1F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32440" y="1509559"/>
            <a:ext cx="1403350" cy="12980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52C89C-CCB3-DF6A-57FB-71DAA85D2A8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535" r="10516"/>
          <a:stretch/>
        </p:blipFill>
        <p:spPr>
          <a:xfrm>
            <a:off x="6773910" y="2229768"/>
            <a:ext cx="4414647" cy="3831986"/>
          </a:xfrm>
          <a:prstGeom prst="round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10218A95-AB33-3B05-CBF6-E37B25586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E6B9955-B355-2122-5762-3B9FDE26A369}"/>
              </a:ext>
            </a:extLst>
          </p:cNvPr>
          <p:cNvSpPr/>
          <p:nvPr/>
        </p:nvSpPr>
        <p:spPr>
          <a:xfrm>
            <a:off x="779200" y="3842675"/>
            <a:ext cx="2214562" cy="1107281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7671" tIns="47671" rIns="47671" bIns="4767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/>
              <a:t>VẼ</a:t>
            </a:r>
            <a:endParaRPr lang="en-US" sz="2400" b="1" i="0" kern="1200"/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i="0" kern="1200"/>
              <a:t>KĨ THUẬT</a:t>
            </a:r>
            <a:endParaRPr lang="en-US" sz="2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0AD3822-A3EC-C196-18C0-6D837F6643F9}"/>
              </a:ext>
            </a:extLst>
          </p:cNvPr>
          <p:cNvSpPr/>
          <p:nvPr/>
        </p:nvSpPr>
        <p:spPr>
          <a:xfrm>
            <a:off x="3896272" y="2178437"/>
            <a:ext cx="7533211" cy="754316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500" b="1"/>
              <a:t>Tiêu chuẩn trình bày bản vẽ kĩ thuật</a:t>
            </a:r>
            <a:endParaRPr lang="en-US" sz="25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8B75E7A-DE82-E48B-618C-D372ED402FF0}"/>
              </a:ext>
            </a:extLst>
          </p:cNvPr>
          <p:cNvSpPr/>
          <p:nvPr/>
        </p:nvSpPr>
        <p:spPr>
          <a:xfrm>
            <a:off x="3896272" y="3275328"/>
            <a:ext cx="7533211" cy="923603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500" b="1"/>
              <a:t>Hình chiếu</a:t>
            </a:r>
            <a:r>
              <a:rPr lang="en-US" sz="2500" b="1"/>
              <a:t> </a:t>
            </a:r>
            <a:r>
              <a:rPr lang="vi-VN" sz="2500" b="1"/>
              <a:t>vuông góc của</a:t>
            </a:r>
            <a:r>
              <a:rPr lang="en-US" sz="2500" b="1"/>
              <a:t> </a:t>
            </a:r>
            <a:r>
              <a:rPr lang="vi-VN" sz="2500" b="1"/>
              <a:t>khối hình học</a:t>
            </a:r>
            <a:r>
              <a:rPr lang="en-US" sz="2500" b="1"/>
              <a:t> </a:t>
            </a:r>
            <a:r>
              <a:rPr lang="vi-VN" sz="2500" b="1"/>
              <a:t>cơ bản</a:t>
            </a:r>
            <a:endParaRPr lang="en-US" sz="25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017B38D-544A-CBBC-F1F7-E4CE9E5DE7B9}"/>
              </a:ext>
            </a:extLst>
          </p:cNvPr>
          <p:cNvSpPr/>
          <p:nvPr/>
        </p:nvSpPr>
        <p:spPr>
          <a:xfrm>
            <a:off x="3879589" y="4347424"/>
            <a:ext cx="2826011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 b="1"/>
              <a:t>Bản vẽ chi tiết</a:t>
            </a:r>
            <a:endParaRPr lang="en-US" sz="2400" kern="12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C7636CC-3937-8B7B-850B-E86A613E51DE}"/>
              </a:ext>
            </a:extLst>
          </p:cNvPr>
          <p:cNvSpPr/>
          <p:nvPr/>
        </p:nvSpPr>
        <p:spPr>
          <a:xfrm>
            <a:off x="3896272" y="5164091"/>
            <a:ext cx="2826011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 b="1"/>
              <a:t>Bản vẽ</a:t>
            </a:r>
            <a:r>
              <a:rPr lang="en-US" sz="2400" b="1"/>
              <a:t> lắp</a:t>
            </a:r>
            <a:endParaRPr lang="en-US" sz="24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E05FA5C-103E-89C5-F3B4-65D530211083}"/>
              </a:ext>
            </a:extLst>
          </p:cNvPr>
          <p:cNvSpPr/>
          <p:nvPr/>
        </p:nvSpPr>
        <p:spPr>
          <a:xfrm>
            <a:off x="3896272" y="5990760"/>
            <a:ext cx="2826011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 b="1"/>
              <a:t>Bản vẽ</a:t>
            </a:r>
            <a:r>
              <a:rPr lang="en-US" sz="2400" b="1"/>
              <a:t> nhà</a:t>
            </a:r>
            <a:endParaRPr lang="en-US" sz="2400" kern="12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5DA5590-7BCC-231C-E6EC-06FE5A909C18}"/>
              </a:ext>
            </a:extLst>
          </p:cNvPr>
          <p:cNvCxnSpPr>
            <a:cxnSpLocks/>
          </p:cNvCxnSpPr>
          <p:nvPr/>
        </p:nvCxnSpPr>
        <p:spPr>
          <a:xfrm flipV="1">
            <a:off x="2999713" y="2555595"/>
            <a:ext cx="896558" cy="1791829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3636554-9785-7E7E-7096-A4A3EF8E3335}"/>
              </a:ext>
            </a:extLst>
          </p:cNvPr>
          <p:cNvCxnSpPr>
            <a:cxnSpLocks/>
          </p:cNvCxnSpPr>
          <p:nvPr/>
        </p:nvCxnSpPr>
        <p:spPr>
          <a:xfrm flipV="1">
            <a:off x="2993762" y="3750512"/>
            <a:ext cx="902509" cy="59691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C7CB6DA-8661-4B47-A6FE-02EB06E8BC52}"/>
              </a:ext>
            </a:extLst>
          </p:cNvPr>
          <p:cNvCxnSpPr>
            <a:cxnSpLocks/>
          </p:cNvCxnSpPr>
          <p:nvPr/>
        </p:nvCxnSpPr>
        <p:spPr>
          <a:xfrm>
            <a:off x="2993761" y="4347424"/>
            <a:ext cx="879877" cy="29900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78A8F01-EE82-3C3D-B367-8B151F85107A}"/>
              </a:ext>
            </a:extLst>
          </p:cNvPr>
          <p:cNvCxnSpPr>
            <a:cxnSpLocks/>
          </p:cNvCxnSpPr>
          <p:nvPr/>
        </p:nvCxnSpPr>
        <p:spPr>
          <a:xfrm>
            <a:off x="2999713" y="4365530"/>
            <a:ext cx="896558" cy="1097563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DA2DC84-5D26-429A-4315-75901B6FCF16}"/>
              </a:ext>
            </a:extLst>
          </p:cNvPr>
          <p:cNvCxnSpPr>
            <a:cxnSpLocks/>
          </p:cNvCxnSpPr>
          <p:nvPr/>
        </p:nvCxnSpPr>
        <p:spPr>
          <a:xfrm>
            <a:off x="2993761" y="4347424"/>
            <a:ext cx="902510" cy="1942338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ight Brace 29">
            <a:extLst>
              <a:ext uri="{FF2B5EF4-FFF2-40B4-BE49-F238E27FC236}">
                <a16:creationId xmlns:a16="http://schemas.microsoft.com/office/drawing/2014/main" id="{406951F6-2DD6-555E-716C-CB4CBA5FFD27}"/>
              </a:ext>
            </a:extLst>
          </p:cNvPr>
          <p:cNvSpPr/>
          <p:nvPr/>
        </p:nvSpPr>
        <p:spPr>
          <a:xfrm>
            <a:off x="7022574" y="4365530"/>
            <a:ext cx="386390" cy="2272882"/>
          </a:xfrm>
          <a:prstGeom prst="rightBrace">
            <a:avLst>
              <a:gd name="adj1" fmla="val 8333"/>
              <a:gd name="adj2" fmla="val 48723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76131CB-6551-03F8-A459-A28C9D55FDE5}"/>
              </a:ext>
            </a:extLst>
          </p:cNvPr>
          <p:cNvSpPr/>
          <p:nvPr/>
        </p:nvSpPr>
        <p:spPr>
          <a:xfrm>
            <a:off x="7486827" y="4724795"/>
            <a:ext cx="3311802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/>
              <a:t>Nội dung bản vẽ</a:t>
            </a:r>
            <a:endParaRPr lang="en-US" sz="2400" kern="12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35E23D-7EAF-CB0F-7506-E1B8B7CD77A3}"/>
              </a:ext>
            </a:extLst>
          </p:cNvPr>
          <p:cNvSpPr/>
          <p:nvPr/>
        </p:nvSpPr>
        <p:spPr>
          <a:xfrm>
            <a:off x="7503510" y="5541462"/>
            <a:ext cx="3295119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/>
              <a:t>Cách đọc bản vẽ</a:t>
            </a:r>
            <a:endParaRPr lang="en-US" sz="2400" kern="1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184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3" grpId="0" animBg="1"/>
      <p:bldP spid="12" grpId="0" animBg="1"/>
      <p:bldP spid="30" grpId="0" animBg="1"/>
      <p:bldP spid="32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E6B9955-B355-2122-5762-3B9FDE26A369}"/>
              </a:ext>
            </a:extLst>
          </p:cNvPr>
          <p:cNvSpPr/>
          <p:nvPr/>
        </p:nvSpPr>
        <p:spPr>
          <a:xfrm>
            <a:off x="557493" y="3505286"/>
            <a:ext cx="2442219" cy="1813307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7671" tIns="47671" rIns="47671" bIns="4767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i="0" kern="1200"/>
              <a:t>Tiêu chuẩn trình bày bản vẽ kĩ thuật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DEA02A4-1C29-1BB0-FE5B-8BFD0F57204E}"/>
              </a:ext>
            </a:extLst>
          </p:cNvPr>
          <p:cNvSpPr>
            <a:spLocks/>
          </p:cNvSpPr>
          <p:nvPr/>
        </p:nvSpPr>
        <p:spPr>
          <a:xfrm>
            <a:off x="3879588" y="2178437"/>
            <a:ext cx="4306469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500" b="1"/>
              <a:t>1. Khổ giấy: A0 -&gt; A4</a:t>
            </a:r>
            <a:endParaRPr lang="en-US" sz="2500" kern="12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700519A-7FA5-8C63-440A-30640D120D3C}"/>
              </a:ext>
            </a:extLst>
          </p:cNvPr>
          <p:cNvSpPr>
            <a:spLocks/>
          </p:cNvSpPr>
          <p:nvPr/>
        </p:nvSpPr>
        <p:spPr>
          <a:xfrm>
            <a:off x="3879588" y="3275328"/>
            <a:ext cx="4306469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500" b="1"/>
              <a:t>2. Nét vẽ</a:t>
            </a:r>
            <a:endParaRPr lang="en-US" sz="2500" kern="1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A7FF60C-D60B-13D7-E16F-5AB5130D468B}"/>
              </a:ext>
            </a:extLst>
          </p:cNvPr>
          <p:cNvSpPr>
            <a:spLocks/>
          </p:cNvSpPr>
          <p:nvPr/>
        </p:nvSpPr>
        <p:spPr>
          <a:xfrm>
            <a:off x="3879587" y="4347424"/>
            <a:ext cx="4306469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/>
              <a:t>3. Tỉ lệ</a:t>
            </a:r>
            <a:endParaRPr lang="en-US" sz="24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0AF28D6-84B3-884D-3293-2F1EA1CFE104}"/>
              </a:ext>
            </a:extLst>
          </p:cNvPr>
          <p:cNvSpPr>
            <a:spLocks/>
          </p:cNvSpPr>
          <p:nvPr/>
        </p:nvSpPr>
        <p:spPr>
          <a:xfrm>
            <a:off x="3879588" y="5164091"/>
            <a:ext cx="4306469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/>
              <a:t>4. Kích thước</a:t>
            </a:r>
            <a:endParaRPr lang="en-US" sz="2400" kern="12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1B47DC3-0116-214E-9E4C-10EE5F882D92}"/>
              </a:ext>
            </a:extLst>
          </p:cNvPr>
          <p:cNvCxnSpPr>
            <a:cxnSpLocks/>
          </p:cNvCxnSpPr>
          <p:nvPr/>
        </p:nvCxnSpPr>
        <p:spPr>
          <a:xfrm flipV="1">
            <a:off x="2999713" y="2555595"/>
            <a:ext cx="896558" cy="1791829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16AB4F-8E7F-9F74-9A94-8EB677B05262}"/>
              </a:ext>
            </a:extLst>
          </p:cNvPr>
          <p:cNvCxnSpPr>
            <a:cxnSpLocks/>
          </p:cNvCxnSpPr>
          <p:nvPr/>
        </p:nvCxnSpPr>
        <p:spPr>
          <a:xfrm flipV="1">
            <a:off x="2993762" y="3750512"/>
            <a:ext cx="902509" cy="59691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C3EEBC-866E-0097-DD61-23DA2FBDEBE6}"/>
              </a:ext>
            </a:extLst>
          </p:cNvPr>
          <p:cNvCxnSpPr>
            <a:cxnSpLocks/>
          </p:cNvCxnSpPr>
          <p:nvPr/>
        </p:nvCxnSpPr>
        <p:spPr>
          <a:xfrm>
            <a:off x="2993761" y="4347424"/>
            <a:ext cx="879877" cy="29900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9CB8364-8EB0-F9B6-CDF2-E4CF2C4D97AB}"/>
              </a:ext>
            </a:extLst>
          </p:cNvPr>
          <p:cNvCxnSpPr>
            <a:cxnSpLocks/>
          </p:cNvCxnSpPr>
          <p:nvPr/>
        </p:nvCxnSpPr>
        <p:spPr>
          <a:xfrm>
            <a:off x="2999713" y="4365530"/>
            <a:ext cx="896558" cy="1097563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123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E6B9955-B355-2122-5762-3B9FDE26A369}"/>
              </a:ext>
            </a:extLst>
          </p:cNvPr>
          <p:cNvSpPr/>
          <p:nvPr/>
        </p:nvSpPr>
        <p:spPr>
          <a:xfrm>
            <a:off x="557493" y="3505286"/>
            <a:ext cx="2442219" cy="1813307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7671" tIns="47671" rIns="47671" bIns="4767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i="0" kern="1200"/>
              <a:t>Hình chiếu vuông góc của khối hình học cơ bản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DEA02A4-1C29-1BB0-FE5B-8BFD0F57204E}"/>
              </a:ext>
            </a:extLst>
          </p:cNvPr>
          <p:cNvSpPr>
            <a:spLocks/>
          </p:cNvSpPr>
          <p:nvPr/>
        </p:nvSpPr>
        <p:spPr>
          <a:xfrm>
            <a:off x="3879588" y="2178437"/>
            <a:ext cx="7688298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500" b="1"/>
              <a:t>1. Khái niệm hình chiếu</a:t>
            </a:r>
            <a:endParaRPr lang="en-US" sz="2500" kern="12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700519A-7FA5-8C63-440A-30640D120D3C}"/>
              </a:ext>
            </a:extLst>
          </p:cNvPr>
          <p:cNvSpPr>
            <a:spLocks/>
          </p:cNvSpPr>
          <p:nvPr/>
        </p:nvSpPr>
        <p:spPr>
          <a:xfrm>
            <a:off x="3879588" y="3275328"/>
            <a:ext cx="7688298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500" b="1"/>
              <a:t>2. Hình chiếu vuông góc</a:t>
            </a:r>
            <a:endParaRPr lang="en-US" sz="2500" kern="1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A7FF60C-D60B-13D7-E16F-5AB5130D468B}"/>
              </a:ext>
            </a:extLst>
          </p:cNvPr>
          <p:cNvSpPr>
            <a:spLocks/>
          </p:cNvSpPr>
          <p:nvPr/>
        </p:nvSpPr>
        <p:spPr>
          <a:xfrm>
            <a:off x="3879587" y="4347424"/>
            <a:ext cx="7688298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/>
              <a:t>3. Hình chiếu của khối đa diện</a:t>
            </a:r>
            <a:endParaRPr lang="en-US" sz="24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0AF28D6-84B3-884D-3293-2F1EA1CFE104}"/>
              </a:ext>
            </a:extLst>
          </p:cNvPr>
          <p:cNvSpPr>
            <a:spLocks/>
          </p:cNvSpPr>
          <p:nvPr/>
        </p:nvSpPr>
        <p:spPr>
          <a:xfrm>
            <a:off x="3879588" y="5164091"/>
            <a:ext cx="7688298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/>
              <a:t>4. Hình chiếu vuông góc của khối tròn xoay</a:t>
            </a:r>
            <a:endParaRPr lang="en-US" sz="2400" kern="12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1B47DC3-0116-214E-9E4C-10EE5F882D92}"/>
              </a:ext>
            </a:extLst>
          </p:cNvPr>
          <p:cNvCxnSpPr>
            <a:cxnSpLocks/>
          </p:cNvCxnSpPr>
          <p:nvPr/>
        </p:nvCxnSpPr>
        <p:spPr>
          <a:xfrm flipV="1">
            <a:off x="2999713" y="2555595"/>
            <a:ext cx="896558" cy="1791829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16AB4F-8E7F-9F74-9A94-8EB677B05262}"/>
              </a:ext>
            </a:extLst>
          </p:cNvPr>
          <p:cNvCxnSpPr>
            <a:cxnSpLocks/>
          </p:cNvCxnSpPr>
          <p:nvPr/>
        </p:nvCxnSpPr>
        <p:spPr>
          <a:xfrm flipV="1">
            <a:off x="2993762" y="3750512"/>
            <a:ext cx="902509" cy="59691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C3EEBC-866E-0097-DD61-23DA2FBDEBE6}"/>
              </a:ext>
            </a:extLst>
          </p:cNvPr>
          <p:cNvCxnSpPr>
            <a:cxnSpLocks/>
          </p:cNvCxnSpPr>
          <p:nvPr/>
        </p:nvCxnSpPr>
        <p:spPr>
          <a:xfrm>
            <a:off x="2993761" y="4347424"/>
            <a:ext cx="879877" cy="29900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9CB8364-8EB0-F9B6-CDF2-E4CF2C4D97AB}"/>
              </a:ext>
            </a:extLst>
          </p:cNvPr>
          <p:cNvCxnSpPr>
            <a:cxnSpLocks/>
          </p:cNvCxnSpPr>
          <p:nvPr/>
        </p:nvCxnSpPr>
        <p:spPr>
          <a:xfrm>
            <a:off x="2999713" y="4365530"/>
            <a:ext cx="896558" cy="1097563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07561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8068343E-B687-0381-DB9D-4F05BF4B2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350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53142" y="1590878"/>
            <a:ext cx="4238172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/>
              <a:t>Câu 1.</a:t>
            </a:r>
            <a:r>
              <a:rPr lang="vi-VN" sz="2400"/>
              <a:t> Cho một số vật thể như Hình O1.1a. Hãy </a:t>
            </a:r>
            <a:r>
              <a:rPr lang="en-US" sz="2400"/>
              <a:t>nối </a:t>
            </a:r>
            <a:r>
              <a:rPr lang="vi-VN" sz="2400"/>
              <a:t>các hình chiếu vuông góc tương</a:t>
            </a:r>
            <a:r>
              <a:rPr lang="en-US" sz="2400"/>
              <a:t> </a:t>
            </a:r>
            <a:r>
              <a:rPr lang="vi-VN" sz="2400"/>
              <a:t>ứng của vật thể đó ở Hình O1.1b.</a:t>
            </a:r>
            <a:endParaRPr lang="en-US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7D3E96-1A83-9F46-E984-4C98A5368F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208" y="609264"/>
            <a:ext cx="6389421" cy="61471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D054C8A-B23F-0E07-4AEA-B785BCE94546}"/>
              </a:ext>
            </a:extLst>
          </p:cNvPr>
          <p:cNvCxnSpPr>
            <a:cxnSpLocks/>
          </p:cNvCxnSpPr>
          <p:nvPr/>
        </p:nvCxnSpPr>
        <p:spPr>
          <a:xfrm>
            <a:off x="7228114" y="2322286"/>
            <a:ext cx="1496786" cy="1175294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9184DB-D954-3343-EA13-BB153D249780}"/>
              </a:ext>
            </a:extLst>
          </p:cNvPr>
          <p:cNvCxnSpPr>
            <a:cxnSpLocks/>
          </p:cNvCxnSpPr>
          <p:nvPr/>
        </p:nvCxnSpPr>
        <p:spPr>
          <a:xfrm>
            <a:off x="9031020" y="2322286"/>
            <a:ext cx="1713180" cy="1360546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98C3F7-8AA1-9F14-C0ED-F59D096B4C34}"/>
              </a:ext>
            </a:extLst>
          </p:cNvPr>
          <p:cNvCxnSpPr>
            <a:cxnSpLocks/>
          </p:cNvCxnSpPr>
          <p:nvPr/>
        </p:nvCxnSpPr>
        <p:spPr>
          <a:xfrm flipH="1">
            <a:off x="6942221" y="2418347"/>
            <a:ext cx="3801979" cy="1010653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219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EC8572-F60E-5228-0BB1-64EA87522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14" y="1226656"/>
            <a:ext cx="7154290" cy="54499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53142" y="1590878"/>
            <a:ext cx="4470401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Cho khối lăng trụ</a:t>
            </a:r>
            <a:r>
              <a:rPr lang="en-US" sz="2400"/>
              <a:t> </a:t>
            </a:r>
            <a:r>
              <a:rPr lang="vi-VN" sz="2400"/>
              <a:t>tam giác như Hình O1.2a</a:t>
            </a:r>
            <a:r>
              <a:rPr lang="en-US" sz="2400"/>
              <a:t> </a:t>
            </a:r>
            <a:r>
              <a:rPr lang="vi-VN" sz="2400"/>
              <a:t>và các hình chiếu của nó</a:t>
            </a:r>
            <a:r>
              <a:rPr lang="en-US" sz="2400"/>
              <a:t> </a:t>
            </a:r>
            <a:r>
              <a:rPr lang="vi-VN" sz="2400"/>
              <a:t>như Hình O1.2b.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a) Đọc tên và nêu hình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dạng của các hình chiếu.</a:t>
            </a:r>
            <a:endParaRPr lang="en-US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E60D09-2F2D-270B-E02C-DFC921451B9F}"/>
              </a:ext>
            </a:extLst>
          </p:cNvPr>
          <p:cNvSpPr txBox="1"/>
          <p:nvPr/>
        </p:nvSpPr>
        <p:spPr>
          <a:xfrm>
            <a:off x="9390743" y="3418114"/>
            <a:ext cx="2801257" cy="49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/>
              <a:t>Hình chiếu bằng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B786E3-F3B5-2CB7-9E0A-C77087F03EA5}"/>
              </a:ext>
            </a:extLst>
          </p:cNvPr>
          <p:cNvSpPr txBox="1"/>
          <p:nvPr/>
        </p:nvSpPr>
        <p:spPr>
          <a:xfrm>
            <a:off x="9390743" y="878114"/>
            <a:ext cx="2801257" cy="49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/>
              <a:t>Hình chiếu đứng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0026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EC8572-F60E-5228-0BB1-64EA87522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51" y="747685"/>
            <a:ext cx="5534750" cy="42162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507999" y="1719251"/>
            <a:ext cx="5312230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 </a:t>
            </a:r>
            <a:r>
              <a:rPr lang="vi-VN" sz="2400"/>
              <a:t>Cho khối lăng trụ</a:t>
            </a:r>
            <a:r>
              <a:rPr lang="en-US" sz="2400"/>
              <a:t> </a:t>
            </a:r>
            <a:r>
              <a:rPr lang="vi-VN" sz="2400"/>
              <a:t>tam giác như Hình O1.2a</a:t>
            </a:r>
            <a:r>
              <a:rPr lang="en-US" sz="2400"/>
              <a:t> </a:t>
            </a:r>
            <a:r>
              <a:rPr lang="vi-VN" sz="2400"/>
              <a:t>và các hình chiếu của nó</a:t>
            </a:r>
            <a:r>
              <a:rPr lang="en-US" sz="2400"/>
              <a:t> </a:t>
            </a:r>
            <a:r>
              <a:rPr lang="vi-VN" sz="2400"/>
              <a:t>như Hình O1.2b.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b) Vì sao chỉ cần dùng</a:t>
            </a:r>
            <a:r>
              <a:rPr lang="en-US" sz="2400"/>
              <a:t> </a:t>
            </a:r>
            <a:r>
              <a:rPr lang="vi-VN" sz="2400"/>
              <a:t>hai</a:t>
            </a:r>
            <a:br>
              <a:rPr lang="en-US" sz="2400"/>
            </a:br>
            <a:r>
              <a:rPr lang="vi-VN" sz="2400"/>
              <a:t>hình chiếu để biểu</a:t>
            </a:r>
            <a:r>
              <a:rPr lang="en-US" sz="2400"/>
              <a:t> </a:t>
            </a:r>
            <a:r>
              <a:rPr lang="vi-VN" sz="2400"/>
              <a:t>diễn hình dạng và kích</a:t>
            </a:r>
            <a:r>
              <a:rPr lang="en-US" sz="2400"/>
              <a:t> </a:t>
            </a:r>
            <a:r>
              <a:rPr lang="vi-VN" sz="2400"/>
              <a:t>thước của khối lăng trụ</a:t>
            </a:r>
            <a:r>
              <a:rPr lang="en-US" sz="2400"/>
              <a:t> </a:t>
            </a:r>
            <a:r>
              <a:rPr lang="vi-VN" sz="2400"/>
              <a:t>tam giác này?</a:t>
            </a:r>
            <a:endParaRPr 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A63C22-B306-8298-721E-47CE6A23F297}"/>
              </a:ext>
            </a:extLst>
          </p:cNvPr>
          <p:cNvSpPr txBox="1"/>
          <p:nvPr/>
        </p:nvSpPr>
        <p:spPr>
          <a:xfrm>
            <a:off x="1654627" y="5549392"/>
            <a:ext cx="1020354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Do tính đối xứng của lăng trụ tam giác nên chỉ cần 2 hình chiếu vuông góc để biểu diễn hình chiếu vật thể.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C47DABA-E14B-C55A-63D5-C6CCCE10CFC5}"/>
              </a:ext>
            </a:extLst>
          </p:cNvPr>
          <p:cNvSpPr/>
          <p:nvPr/>
        </p:nvSpPr>
        <p:spPr>
          <a:xfrm>
            <a:off x="870856" y="5872648"/>
            <a:ext cx="725715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3331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09598" y="1501537"/>
            <a:ext cx="1129211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3. </a:t>
            </a:r>
            <a:r>
              <a:rPr lang="vi-VN" sz="2400"/>
              <a:t>Lập bảng theo mẫu Bảng O1.1. Đọc bản vẽ các hình chiếu Hình O1.3a và</a:t>
            </a:r>
            <a:r>
              <a:rPr lang="en-US" sz="2400"/>
              <a:t> </a:t>
            </a:r>
            <a:r>
              <a:rPr lang="vi-VN" sz="2400"/>
              <a:t>Hình O1.3b, đánh dấu × vào bảng đã lập để chỉ rõ sự tương quan giữa các khối và</a:t>
            </a:r>
            <a:r>
              <a:rPr lang="en-US" sz="2400"/>
              <a:t> </a:t>
            </a:r>
            <a:r>
              <a:rPr lang="vi-VN" sz="2400"/>
              <a:t>hình chiếu của chúng.</a:t>
            </a:r>
            <a:endParaRPr lang="en-US" sz="24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034A849-D727-06ED-C11A-4BBF08F3B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581364"/>
              </p:ext>
            </p:extLst>
          </p:nvPr>
        </p:nvGraphicFramePr>
        <p:xfrm>
          <a:off x="846818" y="3449555"/>
          <a:ext cx="10851698" cy="311375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58736">
                  <a:extLst>
                    <a:ext uri="{9D8B030D-6E8A-4147-A177-3AD203B41FA5}">
                      <a16:colId xmlns:a16="http://schemas.microsoft.com/office/drawing/2014/main" val="3946309843"/>
                    </a:ext>
                  </a:extLst>
                </a:gridCol>
                <a:gridCol w="1298827">
                  <a:extLst>
                    <a:ext uri="{9D8B030D-6E8A-4147-A177-3AD203B41FA5}">
                      <a16:colId xmlns:a16="http://schemas.microsoft.com/office/drawing/2014/main" val="1355166542"/>
                    </a:ext>
                  </a:extLst>
                </a:gridCol>
                <a:gridCol w="1298827">
                  <a:extLst>
                    <a:ext uri="{9D8B030D-6E8A-4147-A177-3AD203B41FA5}">
                      <a16:colId xmlns:a16="http://schemas.microsoft.com/office/drawing/2014/main" val="594604208"/>
                    </a:ext>
                  </a:extLst>
                </a:gridCol>
                <a:gridCol w="1298827">
                  <a:extLst>
                    <a:ext uri="{9D8B030D-6E8A-4147-A177-3AD203B41FA5}">
                      <a16:colId xmlns:a16="http://schemas.microsoft.com/office/drawing/2014/main" val="2120348429"/>
                    </a:ext>
                  </a:extLst>
                </a:gridCol>
                <a:gridCol w="1298827">
                  <a:extLst>
                    <a:ext uri="{9D8B030D-6E8A-4147-A177-3AD203B41FA5}">
                      <a16:colId xmlns:a16="http://schemas.microsoft.com/office/drawing/2014/main" val="2051223367"/>
                    </a:ext>
                  </a:extLst>
                </a:gridCol>
                <a:gridCol w="1298827">
                  <a:extLst>
                    <a:ext uri="{9D8B030D-6E8A-4147-A177-3AD203B41FA5}">
                      <a16:colId xmlns:a16="http://schemas.microsoft.com/office/drawing/2014/main" val="1122226328"/>
                    </a:ext>
                  </a:extLst>
                </a:gridCol>
                <a:gridCol w="1298827">
                  <a:extLst>
                    <a:ext uri="{9D8B030D-6E8A-4147-A177-3AD203B41FA5}">
                      <a16:colId xmlns:a16="http://schemas.microsoft.com/office/drawing/2014/main" val="365004821"/>
                    </a:ext>
                  </a:extLst>
                </a:gridCol>
              </a:tblGrid>
              <a:tr h="622751">
                <a:tc>
                  <a:txBody>
                    <a:bodyPr/>
                    <a:lstStyle/>
                    <a:p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Hình dạng khối 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A 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B 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C 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D 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E 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G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extLst>
                  <a:ext uri="{0D108BD9-81ED-4DB2-BD59-A6C34878D82A}">
                    <a16:rowId xmlns:a16="http://schemas.microsoft.com/office/drawing/2014/main" val="3577762009"/>
                  </a:ext>
                </a:extLst>
              </a:tr>
              <a:tr h="622751"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Khối hộp chữ nhật 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extLst>
                  <a:ext uri="{0D108BD9-81ED-4DB2-BD59-A6C34878D82A}">
                    <a16:rowId xmlns:a16="http://schemas.microsoft.com/office/drawing/2014/main" val="2341028164"/>
                  </a:ext>
                </a:extLst>
              </a:tr>
              <a:tr h="622751"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Khối trụ 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extLst>
                  <a:ext uri="{0D108BD9-81ED-4DB2-BD59-A6C34878D82A}">
                    <a16:rowId xmlns:a16="http://schemas.microsoft.com/office/drawing/2014/main" val="2049509069"/>
                  </a:ext>
                </a:extLst>
              </a:tr>
              <a:tr h="622751"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Khối bán cầu 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extLst>
                  <a:ext uri="{0D108BD9-81ED-4DB2-BD59-A6C34878D82A}">
                    <a16:rowId xmlns:a16="http://schemas.microsoft.com/office/drawing/2014/main" val="4040954319"/>
                  </a:ext>
                </a:extLst>
              </a:tr>
              <a:tr h="622751">
                <a:tc>
                  <a:txBody>
                    <a:bodyPr/>
                    <a:lstStyle/>
                    <a:p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Khối nón </a:t>
                      </a:r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effectLst/>
                      </a:endParaRPr>
                    </a:p>
                  </a:txBody>
                  <a:tcPr marL="160935" marR="160935" marT="80467" marB="80467" anchor="ctr"/>
                </a:tc>
                <a:extLst>
                  <a:ext uri="{0D108BD9-81ED-4DB2-BD59-A6C34878D82A}">
                    <a16:rowId xmlns:a16="http://schemas.microsoft.com/office/drawing/2014/main" val="358424156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1F54D5E-AAF3-CC50-901D-40D02AC30C01}"/>
              </a:ext>
            </a:extLst>
          </p:cNvPr>
          <p:cNvSpPr txBox="1"/>
          <p:nvPr/>
        </p:nvSpPr>
        <p:spPr>
          <a:xfrm>
            <a:off x="4267198" y="5356463"/>
            <a:ext cx="53703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/>
              <a:t>X</a:t>
            </a:r>
            <a:endParaRPr lang="en-US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7606CD-FBD4-D7CF-8B24-C79FD59D3F24}"/>
              </a:ext>
            </a:extLst>
          </p:cNvPr>
          <p:cNvSpPr txBox="1"/>
          <p:nvPr/>
        </p:nvSpPr>
        <p:spPr>
          <a:xfrm>
            <a:off x="5558969" y="4719815"/>
            <a:ext cx="53703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/>
              <a:t>X</a:t>
            </a:r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C7DAC2-E6D0-76CE-C400-E513E5D75A48}"/>
              </a:ext>
            </a:extLst>
          </p:cNvPr>
          <p:cNvSpPr txBox="1"/>
          <p:nvPr/>
        </p:nvSpPr>
        <p:spPr>
          <a:xfrm>
            <a:off x="6937826" y="4146581"/>
            <a:ext cx="53703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/>
              <a:t>X</a:t>
            </a:r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B8839E-8609-CB79-C09A-2FD5A3434BA5}"/>
              </a:ext>
            </a:extLst>
          </p:cNvPr>
          <p:cNvSpPr txBox="1"/>
          <p:nvPr/>
        </p:nvSpPr>
        <p:spPr>
          <a:xfrm>
            <a:off x="8157026" y="5939546"/>
            <a:ext cx="53703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/>
              <a:t>X</a:t>
            </a:r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FAC53C-2448-C2BB-6F16-147514768BCE}"/>
              </a:ext>
            </a:extLst>
          </p:cNvPr>
          <p:cNvSpPr txBox="1"/>
          <p:nvPr/>
        </p:nvSpPr>
        <p:spPr>
          <a:xfrm>
            <a:off x="9564911" y="4146581"/>
            <a:ext cx="53703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/>
              <a:t>X</a:t>
            </a:r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FFA5F5-0590-4F10-C4D5-73A1B842C5AE}"/>
              </a:ext>
            </a:extLst>
          </p:cNvPr>
          <p:cNvSpPr txBox="1"/>
          <p:nvPr/>
        </p:nvSpPr>
        <p:spPr>
          <a:xfrm>
            <a:off x="10808151" y="4719815"/>
            <a:ext cx="53703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/>
              <a:t>X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7211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09598" y="1501537"/>
            <a:ext cx="1129211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4. </a:t>
            </a:r>
            <a:r>
              <a:rPr lang="vi-VN" sz="2400"/>
              <a:t>Vẽ hình chiếu vuông góc của vật thể (Hình O1.4) lên khổ giấy A4.</a:t>
            </a:r>
            <a:endParaRPr lang="en-US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8F14E2-CA4E-D3CC-1318-0D4A2ED10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8" y="2192162"/>
            <a:ext cx="4657143" cy="44476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FEC529-1B2B-1FD0-7AF4-1159A050D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7906" y="2024356"/>
            <a:ext cx="3668439" cy="4783229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2C031F43-A7C4-9DA6-B955-0BAB26ACE108}"/>
              </a:ext>
            </a:extLst>
          </p:cNvPr>
          <p:cNvSpPr/>
          <p:nvPr/>
        </p:nvSpPr>
        <p:spPr>
          <a:xfrm>
            <a:off x="5693278" y="4147456"/>
            <a:ext cx="725715" cy="5370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4799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09598" y="1501537"/>
            <a:ext cx="1129211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5. </a:t>
            </a:r>
            <a:r>
              <a:rPr lang="vi-VN" sz="2400"/>
              <a:t>Đọc bản vẽ chi tiết tấm đế Hình O1.5.</a:t>
            </a:r>
            <a:endParaRPr lang="en-US" sz="2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6C1E13-5AE5-AF63-C829-D7299509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666" y="2074771"/>
            <a:ext cx="6128668" cy="46969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3397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09598" y="1501537"/>
            <a:ext cx="1129211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5. </a:t>
            </a:r>
            <a:r>
              <a:rPr lang="vi-VN" sz="2400"/>
              <a:t>Đọc bản vẽ chi tiết tấm đế Hình O1.5.</a:t>
            </a:r>
            <a:endParaRPr lang="en-US" sz="240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A5D100-16EE-2F0D-B588-F8EF54998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31222"/>
              </p:ext>
            </p:extLst>
          </p:nvPr>
        </p:nvGraphicFramePr>
        <p:xfrm>
          <a:off x="571501" y="2183644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1225215083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1750060984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944216439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(ví dụ đọc bản vẽ chi tiết Hình O1.5)</a:t>
                      </a:r>
                      <a:endParaRPr lang="en-US" sz="2400" b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65773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326FFE-88BA-C33B-C79E-98D89CB50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95154"/>
              </p:ext>
            </p:extLst>
          </p:nvPr>
        </p:nvGraphicFramePr>
        <p:xfrm>
          <a:off x="571501" y="3294640"/>
          <a:ext cx="11277599" cy="16693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565659357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982430848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874127034"/>
                    </a:ext>
                  </a:extLst>
                </a:gridCol>
              </a:tblGrid>
              <a:tr h="10758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1. Khung tên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Tên gọi chi tiết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Vật liệu chế tạo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Tỉ lệ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Tấm đế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Thép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1:1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776289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42CAD69-BEFF-6B41-8A16-5716DB32F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79335"/>
              </p:ext>
            </p:extLst>
          </p:nvPr>
        </p:nvGraphicFramePr>
        <p:xfrm>
          <a:off x="571501" y="4963992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2821827545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1659575062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679196268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2. Hình biểu diễn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gọi các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đứng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bằng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759061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36639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09598" y="1501537"/>
            <a:ext cx="1129211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5. </a:t>
            </a:r>
            <a:r>
              <a:rPr lang="vi-VN" sz="2400"/>
              <a:t>Đọc bản vẽ chi tiết tấm đế Hình O1.5.</a:t>
            </a:r>
            <a:endParaRPr lang="en-US" sz="24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AC86623-8AED-CF65-169D-F37814692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764698"/>
              </p:ext>
            </p:extLst>
          </p:nvPr>
        </p:nvGraphicFramePr>
        <p:xfrm>
          <a:off x="571501" y="2069344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3642">
                  <a:extLst>
                    <a:ext uri="{9D8B030D-6E8A-4147-A177-3AD203B41FA5}">
                      <a16:colId xmlns:a16="http://schemas.microsoft.com/office/drawing/2014/main" val="1225215083"/>
                    </a:ext>
                  </a:extLst>
                </a:gridCol>
                <a:gridCol w="3496339">
                  <a:extLst>
                    <a:ext uri="{9D8B030D-6E8A-4147-A177-3AD203B41FA5}">
                      <a16:colId xmlns:a16="http://schemas.microsoft.com/office/drawing/2014/main" val="1750060984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944216439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(ví dụ đọc bản vẽ chi tiết Hình O1.5)</a:t>
                      </a:r>
                      <a:endParaRPr lang="en-US" sz="2400" b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65773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493387C-9A8C-4345-A9EC-B6AE124D9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302633"/>
              </p:ext>
            </p:extLst>
          </p:nvPr>
        </p:nvGraphicFramePr>
        <p:xfrm>
          <a:off x="571501" y="3180340"/>
          <a:ext cx="11277599" cy="12808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3642">
                  <a:extLst>
                    <a:ext uri="{9D8B030D-6E8A-4147-A177-3AD203B41FA5}">
                      <a16:colId xmlns:a16="http://schemas.microsoft.com/office/drawing/2014/main" val="3126986369"/>
                    </a:ext>
                  </a:extLst>
                </a:gridCol>
                <a:gridCol w="3496339">
                  <a:extLst>
                    <a:ext uri="{9D8B030D-6E8A-4147-A177-3AD203B41FA5}">
                      <a16:colId xmlns:a16="http://schemas.microsoft.com/office/drawing/2014/main" val="2017670206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605790443"/>
                    </a:ext>
                  </a:extLst>
                </a:gridCol>
              </a:tblGrid>
              <a:tr h="12808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3. Kích thước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– Kích thước chung</a:t>
                      </a:r>
                      <a:endParaRPr lang="en-US" sz="2400" b="0">
                        <a:solidFill>
                          <a:srgbClr val="24202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– Kích thước bộ phận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170, 60, 20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10, 60, 2</a:t>
                      </a:r>
                      <a:r>
                        <a:rPr lang="vi-VN" sz="2400"/>
                        <a:t>×</a:t>
                      </a: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  <a:latin typeface="Arial" panose="020B0604020202020204" pitchFamily="34" charset="0"/>
                          <a:ea typeface="Nanum Brush Script" pitchFamily="2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40, 128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65971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B01DAC9-8E59-D7D2-33E0-39E53B91F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707883"/>
              </p:ext>
            </p:extLst>
          </p:nvPr>
        </p:nvGraphicFramePr>
        <p:xfrm>
          <a:off x="571501" y="4461146"/>
          <a:ext cx="11277599" cy="16693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4549">
                  <a:extLst>
                    <a:ext uri="{9D8B030D-6E8A-4147-A177-3AD203B41FA5}">
                      <a16:colId xmlns:a16="http://schemas.microsoft.com/office/drawing/2014/main" val="3229548951"/>
                    </a:ext>
                  </a:extLst>
                </a:gridCol>
                <a:gridCol w="3495432">
                  <a:extLst>
                    <a:ext uri="{9D8B030D-6E8A-4147-A177-3AD203B41FA5}">
                      <a16:colId xmlns:a16="http://schemas.microsoft.com/office/drawing/2014/main" val="2681341098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0749750"/>
                    </a:ext>
                  </a:extLst>
                </a:gridCol>
              </a:tblGrid>
              <a:tr h="14857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4. Yêu cầu kĩ thuật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Yêu cầu về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gia công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Yêu cầu xử lí bề mặt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Làm cùn cạnh sắc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Mạ kẽm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77463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52581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3850"/>
            <a:ext cx="5243301" cy="1703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Hoàn thành câu 6, câu 7 trang 32</a:t>
            </a:r>
          </a:p>
          <a:p>
            <a:pPr marL="309582" indent="-309582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đã học</a:t>
            </a:r>
          </a:p>
          <a:p>
            <a:pPr marL="309582" indent="-309582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trước</a:t>
            </a: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bài 6: Vật liệu cơ khí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DESIGN_ID_THEME1" val="0ZGN4uuj"/>
  <p:tag name="ARTICULATE_SLIDE_THUMBNAIL_REFRESH" val="1"/>
  <p:tag name="ARTICULATE_PROJECT_OPEN" val="0"/>
  <p:tag name="ARTICULATE_SLIDE_COUNT" val="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1263</TotalTime>
  <Words>605</Words>
  <Application>Microsoft Office PowerPoint</Application>
  <PresentationFormat>Widescreen</PresentationFormat>
  <Paragraphs>90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UTM Avo</vt:lpstr>
      <vt:lpstr>Wingdings</vt:lpstr>
      <vt:lpstr>Calibri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75</cp:revision>
  <dcterms:modified xsi:type="dcterms:W3CDTF">2024-01-11T03:22:24Z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