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notesSlides/notesSlide17.xml" ContentType="application/vnd.openxmlformats-officedocument.presentationml.notesSlide+xml"/>
  <Override PartName="/ppt/tags/tag21.xml" ContentType="application/vnd.openxmlformats-officedocument.presentationml.tags+xml"/>
  <Override PartName="/ppt/notesSlides/notesSlide18.xml" ContentType="application/vnd.openxmlformats-officedocument.presentationml.notesSlide+xml"/>
  <Override PartName="/ppt/tags/tag22.xml" ContentType="application/vnd.openxmlformats-officedocument.presentationml.tags+xml"/>
  <Override PartName="/ppt/notesSlides/notesSlide19.xml" ContentType="application/vnd.openxmlformats-officedocument.presentationml.notesSlide+xml"/>
  <Override PartName="/ppt/tags/tag23.xml" ContentType="application/vnd.openxmlformats-officedocument.presentationml.tags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ppt/notesSlides/notesSlide21.xml" ContentType="application/vnd.openxmlformats-officedocument.presentationml.notesSlide+xml"/>
  <Override PartName="/ppt/tags/tag25.xml" ContentType="application/vnd.openxmlformats-officedocument.presentationml.tags+xml"/>
  <Override PartName="/ppt/notesSlides/notesSlide22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23.xml" ContentType="application/vnd.openxmlformats-officedocument.presentationml.notesSlide+xml"/>
  <Override PartName="/ppt/tags/tag2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430" r:id="rId6"/>
    <p:sldId id="452" r:id="rId7"/>
    <p:sldId id="453" r:id="rId8"/>
    <p:sldId id="454" r:id="rId9"/>
    <p:sldId id="455" r:id="rId10"/>
    <p:sldId id="456" r:id="rId11"/>
    <p:sldId id="457" r:id="rId12"/>
    <p:sldId id="458" r:id="rId13"/>
    <p:sldId id="459" r:id="rId14"/>
    <p:sldId id="460" r:id="rId15"/>
    <p:sldId id="461" r:id="rId16"/>
    <p:sldId id="462" r:id="rId17"/>
    <p:sldId id="261" r:id="rId18"/>
    <p:sldId id="463" r:id="rId19"/>
    <p:sldId id="271" r:id="rId20"/>
    <p:sldId id="274" r:id="rId21"/>
    <p:sldId id="275" r:id="rId22"/>
    <p:sldId id="276" r:id="rId23"/>
    <p:sldId id="269" r:id="rId24"/>
    <p:sldId id="267" r:id="rId25"/>
    <p:sldId id="270" r:id="rId26"/>
  </p:sldIdLst>
  <p:sldSz cx="12192000" cy="6858000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UTM Avo" panose="02040603050506020204" pitchFamily="18" charset="0"/>
      <p:regular r:id="rId32"/>
      <p:bold r:id="rId33"/>
      <p:italic r:id="rId34"/>
      <p:boldItalic r:id="rId35"/>
    </p:embeddedFont>
  </p:embeddedFontLst>
  <p:custDataLst>
    <p:tags r:id="rId3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7E15"/>
    <a:srgbClr val="FFFAF7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79" autoAdjust="0"/>
    <p:restoredTop sz="94660"/>
  </p:normalViewPr>
  <p:slideViewPr>
    <p:cSldViewPr snapToGrid="0">
      <p:cViewPr>
        <p:scale>
          <a:sx n="66" d="100"/>
          <a:sy n="66" d="100"/>
        </p:scale>
        <p:origin x="1176" y="1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7105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4087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3937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42816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768467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23329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94262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24720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03843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05808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88641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664992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96104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17833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3384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48790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19303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71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7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377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078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021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10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934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5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02122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426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08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9Slide.vn - 2019">
            <a:extLst>
              <a:ext uri="{FF2B5EF4-FFF2-40B4-BE49-F238E27FC236}">
                <a16:creationId xmlns:a16="http://schemas.microsoft.com/office/drawing/2014/main" id="{EFD779D4-2F3F-8ECB-F991-05BD95A4C77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117725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33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33" TargetMode="Externa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1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15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21.png"/><Relationship Id="rId4" Type="http://schemas.openxmlformats.org/officeDocument/2006/relationships/image" Target="../media/image11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21.png"/><Relationship Id="rId4" Type="http://schemas.openxmlformats.org/officeDocument/2006/relationships/image" Target="../media/image11.pn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6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6" Type="http://schemas.openxmlformats.org/officeDocument/2006/relationships/image" Target="../media/image5.png"/><Relationship Id="rId5" Type="http://schemas.openxmlformats.org/officeDocument/2006/relationships/image" Target="../media/image25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34" TargetMode="Externa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27" TargetMode="Externa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36" TargetMode="Externa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37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2.jpg"/><Relationship Id="rId7" Type="http://schemas.openxmlformats.org/officeDocument/2006/relationships/hyperlink" Target="https://www.facebook.com/hoc10fb/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6" Type="http://schemas.openxmlformats.org/officeDocument/2006/relationships/image" Target="../media/image39.png"/><Relationship Id="rId5" Type="http://schemas.microsoft.com/office/2007/relationships/hdphoto" Target="../media/hdphoto1.wdp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8853714" y="195308"/>
            <a:ext cx="3222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 nghệ 8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64A93626-D413-2664-E640-2B552ADC0F6B}"/>
              </a:ext>
            </a:extLst>
          </p:cNvPr>
          <p:cNvSpPr txBox="1">
            <a:spLocks/>
          </p:cNvSpPr>
          <p:nvPr/>
        </p:nvSpPr>
        <p:spPr>
          <a:xfrm>
            <a:off x="0" y="830209"/>
            <a:ext cx="1219200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000" b="1">
                <a:solidFill>
                  <a:srgbClr val="002060"/>
                </a:solidFill>
                <a:latin typeface="UTM Avo" panose="02040603050506020204" pitchFamily="18" charset="0"/>
              </a:rPr>
              <a:t>Chủ đề 2. Cơ khí</a:t>
            </a:r>
            <a:endParaRPr lang="en-US" sz="5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FBCDFB38-C178-1AFE-9704-85927849F990}"/>
              </a:ext>
            </a:extLst>
          </p:cNvPr>
          <p:cNvSpPr txBox="1">
            <a:spLocks/>
          </p:cNvSpPr>
          <p:nvPr/>
        </p:nvSpPr>
        <p:spPr>
          <a:xfrm>
            <a:off x="116115" y="3701720"/>
            <a:ext cx="11959770" cy="13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377">
              <a:lnSpc>
                <a:spcPct val="150000"/>
              </a:lnSpc>
              <a:defRPr/>
            </a:pPr>
            <a:r>
              <a:rPr lang="vi-VN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6. Vật liệu cơ khí (Tiết 1)</a:t>
            </a:r>
            <a:endParaRPr lang="en-US" sz="5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48DB58FB-2C1E-04B4-2B50-99D1492B8F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256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Right 6">
            <a:extLst>
              <a:ext uri="{FF2B5EF4-FFF2-40B4-BE49-F238E27FC236}">
                <a16:creationId xmlns:a16="http://schemas.microsoft.com/office/drawing/2014/main" id="{D33BB14B-12E9-7FE1-01CB-AE99CDC96D11}"/>
              </a:ext>
            </a:extLst>
          </p:cNvPr>
          <p:cNvSpPr/>
          <p:nvPr/>
        </p:nvSpPr>
        <p:spPr>
          <a:xfrm>
            <a:off x="430400" y="4040829"/>
            <a:ext cx="1285075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6876AA-2E2B-8BCB-3FD4-2D7DF66AD6BB}"/>
              </a:ext>
            </a:extLst>
          </p:cNvPr>
          <p:cNvSpPr txBox="1"/>
          <p:nvPr/>
        </p:nvSpPr>
        <p:spPr>
          <a:xfrm>
            <a:off x="1696337" y="1509559"/>
            <a:ext cx="10317863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Hãy kể tên một số dụng cụ, đồ dùng trong gia đình em có một phần hoặc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toàn bộ được làm bằng kim loại.</a:t>
            </a:r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49C63535-80AB-0BE1-AE84-A0DBCDB1FC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77800" y="1563977"/>
            <a:ext cx="1403350" cy="12980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7593CAD-2D19-7B42-1F5F-CE3DDAC6EF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5948" y="3022600"/>
            <a:ext cx="3337402" cy="33374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BAA751-9553-2BFE-D5C7-41B670FA93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3823" y="3200400"/>
            <a:ext cx="2992442" cy="30254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14E3679-073F-B89C-C88F-B54852E864F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11023" y="2491429"/>
            <a:ext cx="2212276" cy="40132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5"/>
            <a:extLst>
              <a:ext uri="{FF2B5EF4-FFF2-40B4-BE49-F238E27FC236}">
                <a16:creationId xmlns:a16="http://schemas.microsoft.com/office/drawing/2014/main" id="{D90DBA2A-E05D-4B01-F330-15004162D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I. KHÁI QUÁT CHUNG VỀ VẬT LIỆU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B9654-87C7-7993-A89A-CEB20696DC86}"/>
              </a:ext>
            </a:extLst>
          </p:cNvPr>
          <p:cNvSpPr txBox="1"/>
          <p:nvPr/>
        </p:nvSpPr>
        <p:spPr>
          <a:xfrm>
            <a:off x="1765068" y="1708697"/>
            <a:ext cx="10299932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Hãy kể một số vật dụng được làm từ vật liệu không phải là kim loại?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753EB72E-FB98-7D89-926A-D0CFA4D243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19887" y="1469643"/>
            <a:ext cx="1403350" cy="1298099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6A05EEB5-8441-2E48-4EB7-A7784C2A85E3}"/>
              </a:ext>
            </a:extLst>
          </p:cNvPr>
          <p:cNvSpPr/>
          <p:nvPr/>
        </p:nvSpPr>
        <p:spPr>
          <a:xfrm>
            <a:off x="542296" y="3861659"/>
            <a:ext cx="589663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1CCE95-881E-7FCA-D5BC-81F9B26C4C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6152" y="2640943"/>
            <a:ext cx="3339172" cy="38810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68CDF1-44D5-B35D-80C5-0A1335459A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65324" y="2654502"/>
            <a:ext cx="3499419" cy="38810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7434D2-671F-6269-4AE4-0EA569CC9E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17781" y="2353361"/>
            <a:ext cx="2831923" cy="42465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9510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I. KHÁI QUÁT CHUNG VỀ VẬT LIỆU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B9654-87C7-7993-A89A-CEB20696DC86}"/>
              </a:ext>
            </a:extLst>
          </p:cNvPr>
          <p:cNvSpPr txBox="1"/>
          <p:nvPr/>
        </p:nvSpPr>
        <p:spPr>
          <a:xfrm>
            <a:off x="596668" y="1775443"/>
            <a:ext cx="7988532" cy="4548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Vật liệu là các chất, hợp chất có nguồn gốc tự nhiên hoặc nhân tạo được con người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dùng để chế tạo ra máy móc, dụng cụ, đồ dùng,... phục vụ cho đời sống.</a:t>
            </a:r>
          </a:p>
          <a:p>
            <a:pPr marL="342900" indent="-3429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Vật liệu dùng trong sản xuất rất đa dạng: vật liệu kim loại, vật liệu phi kim loại, vật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liệu tổng hợp,...</a:t>
            </a:r>
          </a:p>
          <a:p>
            <a:pPr marL="342900" indent="-3429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Vật liệu kim loại và vật liệu phi kim là hai nhóm vật liệu được dùng phổ biến trong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sản xuất cơ khí.</a:t>
            </a:r>
          </a:p>
        </p:txBody>
      </p:sp>
      <p:pic>
        <p:nvPicPr>
          <p:cNvPr id="1036" name="Picture 12" descr="Vật Liệu Cơ Khí Là Gì? Phân Loại Vật Liệu Cơ Khí">
            <a:extLst>
              <a:ext uri="{FF2B5EF4-FFF2-40B4-BE49-F238E27FC236}">
                <a16:creationId xmlns:a16="http://schemas.microsoft.com/office/drawing/2014/main" id="{99F9904C-47A3-7681-FB0A-B359882933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857"/>
          <a:stretch/>
        </p:blipFill>
        <p:spPr bwMode="auto">
          <a:xfrm>
            <a:off x="8718550" y="2023370"/>
            <a:ext cx="3143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100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MỘT SỐ VẬT LIỆU CƠ KHÍ THÔNG DỤNG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B9654-87C7-7993-A89A-CEB20696DC86}"/>
              </a:ext>
            </a:extLst>
          </p:cNvPr>
          <p:cNvSpPr txBox="1"/>
          <p:nvPr/>
        </p:nvSpPr>
        <p:spPr>
          <a:xfrm>
            <a:off x="761768" y="1486295"/>
            <a:ext cx="798853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 b="1">
                <a:latin typeface="UTM Avo" panose="02040603050506020204" pitchFamily="18"/>
                <a:cs typeface="+mn-ea"/>
                <a:sym typeface="+mn-lt"/>
              </a:rPr>
              <a:t>1. Vật liệu kim loại</a:t>
            </a:r>
            <a:endParaRPr lang="vi-VN" sz="2400" b="1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DCB39D-55C4-3E60-3AE6-B9D2ABDD3CD0}"/>
              </a:ext>
            </a:extLst>
          </p:cNvPr>
          <p:cNvSpPr txBox="1"/>
          <p:nvPr/>
        </p:nvSpPr>
        <p:spPr>
          <a:xfrm>
            <a:off x="901468" y="1976202"/>
            <a:ext cx="798853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a) Kim loại đen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214155-6CEA-4314-0DA5-3A4049516B8E}"/>
              </a:ext>
            </a:extLst>
          </p:cNvPr>
          <p:cNvSpPr txBox="1"/>
          <p:nvPr/>
        </p:nvSpPr>
        <p:spPr>
          <a:xfrm>
            <a:off x="901468" y="2479574"/>
            <a:ext cx="6261332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Kim loại đen có thành phần chủ yếu là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sắt (Fe) và carbon (C). Căn cứ vào tỉ lệ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phần trăm carbon người ta chia kim loại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đen ra thành thép và gang.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B02114-7E37-F1F8-DD79-B097130D01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3500" y="2198825"/>
            <a:ext cx="3819181" cy="40966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7759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MỘT SỐ VẬT LIỆU CƠ KHÍ THÔNG DỤNG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B9654-87C7-7993-A89A-CEB20696DC86}"/>
              </a:ext>
            </a:extLst>
          </p:cNvPr>
          <p:cNvSpPr txBox="1"/>
          <p:nvPr/>
        </p:nvSpPr>
        <p:spPr>
          <a:xfrm>
            <a:off x="761768" y="1486295"/>
            <a:ext cx="798853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 b="1">
                <a:latin typeface="UTM Avo" panose="02040603050506020204" pitchFamily="18"/>
                <a:cs typeface="+mn-ea"/>
                <a:sym typeface="+mn-lt"/>
              </a:rPr>
              <a:t>1. Vật liệu kim loại</a:t>
            </a:r>
            <a:endParaRPr lang="vi-VN" sz="2400" b="1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DCB39D-55C4-3E60-3AE6-B9D2ABDD3CD0}"/>
              </a:ext>
            </a:extLst>
          </p:cNvPr>
          <p:cNvSpPr txBox="1"/>
          <p:nvPr/>
        </p:nvSpPr>
        <p:spPr>
          <a:xfrm>
            <a:off x="901468" y="1947960"/>
            <a:ext cx="798853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a) Kim loại đen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DAFD47-7F79-984C-D5FE-C46774FB7B43}"/>
              </a:ext>
            </a:extLst>
          </p:cNvPr>
          <p:cNvSpPr txBox="1"/>
          <p:nvPr/>
        </p:nvSpPr>
        <p:spPr>
          <a:xfrm>
            <a:off x="2667581" y="2431506"/>
            <a:ext cx="8622951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Nêu sự khác nhau giữa gang và thép về thành phần cấu tạo, tính chất và ứng dụng.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B0AB283A-8DF6-6834-D1C0-2428F8C3FC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555376" y="2535391"/>
            <a:ext cx="1112089" cy="1028682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22E1D9D3-97AD-DE9D-8823-9EC3DC753B7F}"/>
              </a:ext>
            </a:extLst>
          </p:cNvPr>
          <p:cNvSpPr/>
          <p:nvPr/>
        </p:nvSpPr>
        <p:spPr>
          <a:xfrm>
            <a:off x="901468" y="4395059"/>
            <a:ext cx="589663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0A64107-E23C-BAEC-0CED-BE8B34E74B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672783"/>
              </p:ext>
            </p:extLst>
          </p:nvPr>
        </p:nvGraphicFramePr>
        <p:xfrm>
          <a:off x="1625226" y="3644194"/>
          <a:ext cx="9931774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2474">
                  <a:extLst>
                    <a:ext uri="{9D8B030D-6E8A-4147-A177-3AD203B41FA5}">
                      <a16:colId xmlns:a16="http://schemas.microsoft.com/office/drawing/2014/main" val="3968617271"/>
                    </a:ext>
                  </a:extLst>
                </a:gridCol>
                <a:gridCol w="3797300">
                  <a:extLst>
                    <a:ext uri="{9D8B030D-6E8A-4147-A177-3AD203B41FA5}">
                      <a16:colId xmlns:a16="http://schemas.microsoft.com/office/drawing/2014/main" val="112103213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225055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/>
                        <a:t>Thép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/>
                        <a:t>Gang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903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+mj-lt"/>
                        </a:rPr>
                        <a:t>Thành phần cấu tạo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+mj-lt"/>
                        </a:rPr>
                        <a:t>Tỉ lệ C </a:t>
                      </a:r>
                      <a:r>
                        <a:rPr lang="en-US" sz="2000">
                          <a:latin typeface="+mj-lt"/>
                          <a:cs typeface="Times New Roman" panose="02020603050405020304" pitchFamily="18" charset="0"/>
                        </a:rPr>
                        <a:t>≤ 2,14%≥</a:t>
                      </a:r>
                      <a:endParaRPr lang="en-US" sz="20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>
                          <a:latin typeface="+mj-lt"/>
                        </a:rPr>
                        <a:t>Tỉ lệ C </a:t>
                      </a:r>
                      <a:r>
                        <a:rPr lang="en-US" sz="2000">
                          <a:latin typeface="+mj-lt"/>
                          <a:cs typeface="Times New Roman" panose="02020603050405020304" pitchFamily="18" charset="0"/>
                        </a:rPr>
                        <a:t>≥ 2,14%</a:t>
                      </a:r>
                      <a:endParaRPr lang="en-US" sz="200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609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Tính chất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Bền, cứng, tính dẻo cao, dễ uốn, rèn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Cứng, giòn, có khả năng chịu mài mòn tốt, khó biến dạnh dẻo, không thể kéo thành sợi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018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Ứng dụng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Chế tạo sản phẩm cơ khí: trục, bánh răng,...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Đúc các chi tiết có hình dạng phức tạp: thân máy, nắp chắn rác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22301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52177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MỘT SỐ VẬT LIỆU CƠ KHÍ THÔNG DỤNG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B9654-87C7-7993-A89A-CEB20696DC86}"/>
              </a:ext>
            </a:extLst>
          </p:cNvPr>
          <p:cNvSpPr txBox="1"/>
          <p:nvPr/>
        </p:nvSpPr>
        <p:spPr>
          <a:xfrm>
            <a:off x="761768" y="1486295"/>
            <a:ext cx="798853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 b="1">
                <a:latin typeface="UTM Avo" panose="02040603050506020204" pitchFamily="18"/>
                <a:cs typeface="+mn-ea"/>
                <a:sym typeface="+mn-lt"/>
              </a:rPr>
              <a:t>1. Vật liệu kim loại</a:t>
            </a:r>
            <a:endParaRPr lang="vi-VN" sz="2400" b="1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DCB39D-55C4-3E60-3AE6-B9D2ABDD3CD0}"/>
              </a:ext>
            </a:extLst>
          </p:cNvPr>
          <p:cNvSpPr txBox="1"/>
          <p:nvPr/>
        </p:nvSpPr>
        <p:spPr>
          <a:xfrm>
            <a:off x="901468" y="1947960"/>
            <a:ext cx="798853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a) Kim loại đen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DAFD47-7F79-984C-D5FE-C46774FB7B43}"/>
              </a:ext>
            </a:extLst>
          </p:cNvPr>
          <p:cNvSpPr txBox="1"/>
          <p:nvPr/>
        </p:nvSpPr>
        <p:spPr>
          <a:xfrm>
            <a:off x="1181100" y="2423090"/>
            <a:ext cx="10109432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Khi không được bảo vệ,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bề mặt ngoài bị oxi hoá và có lớp gỉ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màu nâu đen.</a:t>
            </a:r>
          </a:p>
        </p:txBody>
      </p:sp>
      <p:pic>
        <p:nvPicPr>
          <p:cNvPr id="2050" name="Picture 2" descr="Phân loại các gỉ sắt trong xây dựng - Báo giá và giải pháp phù hợp | Chống  thấm ATH Group - Vật liệu chống thấm chất lượng, uy tín, giá rẻ">
            <a:extLst>
              <a:ext uri="{FF2B5EF4-FFF2-40B4-BE49-F238E27FC236}">
                <a16:creationId xmlns:a16="http://schemas.microsoft.com/office/drawing/2014/main" id="{418F3CB0-6CF7-1FEB-A0D2-84739794D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00" y="3130550"/>
            <a:ext cx="66294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36056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MỘT SỐ VẬT LIỆU CƠ KHÍ THÔNG DỤNG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B9654-87C7-7993-A89A-CEB20696DC86}"/>
              </a:ext>
            </a:extLst>
          </p:cNvPr>
          <p:cNvSpPr txBox="1"/>
          <p:nvPr/>
        </p:nvSpPr>
        <p:spPr>
          <a:xfrm>
            <a:off x="761768" y="1486295"/>
            <a:ext cx="798853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 b="1">
                <a:latin typeface="UTM Avo" panose="02040603050506020204" pitchFamily="18"/>
                <a:cs typeface="+mn-ea"/>
                <a:sym typeface="+mn-lt"/>
              </a:rPr>
              <a:t>1. Vật liệu kim loại</a:t>
            </a:r>
            <a:endParaRPr lang="vi-VN" sz="2400" b="1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DAFD47-7F79-984C-D5FE-C46774FB7B43}"/>
              </a:ext>
            </a:extLst>
          </p:cNvPr>
          <p:cNvSpPr txBox="1"/>
          <p:nvPr/>
        </p:nvSpPr>
        <p:spPr>
          <a:xfrm>
            <a:off x="2920974" y="2334676"/>
            <a:ext cx="8622951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Sản phẩm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nào được làm bằng gang, thép?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B0AB283A-8DF6-6834-D1C0-2428F8C3FC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555376" y="2104259"/>
            <a:ext cx="1112089" cy="10286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C4EA03-A9AC-75E0-9DFD-2CBF982763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8295" y="3801861"/>
            <a:ext cx="2330264" cy="26690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E0077F-C2BA-C57C-0D83-5CB7462E4B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48559" y="3996861"/>
            <a:ext cx="2495531" cy="25781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9D02106-68BF-9610-7F66-E4BD107F37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65324" y="4433948"/>
            <a:ext cx="2751696" cy="22145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AB042A-9D37-FCE6-67FE-ADA7B471DD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17020" y="4239400"/>
            <a:ext cx="2726905" cy="22641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49778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MỘT SỐ VẬT LIỆU CƠ KHÍ THÔNG DỤNG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B9654-87C7-7993-A89A-CEB20696DC86}"/>
              </a:ext>
            </a:extLst>
          </p:cNvPr>
          <p:cNvSpPr txBox="1"/>
          <p:nvPr/>
        </p:nvSpPr>
        <p:spPr>
          <a:xfrm>
            <a:off x="761768" y="1486295"/>
            <a:ext cx="798853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 b="1">
                <a:latin typeface="UTM Avo" panose="02040603050506020204" pitchFamily="18"/>
                <a:cs typeface="+mn-ea"/>
                <a:sym typeface="+mn-lt"/>
              </a:rPr>
              <a:t>1. Vật liệu kim loại</a:t>
            </a:r>
            <a:endParaRPr lang="vi-VN" sz="2400" b="1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DAFD47-7F79-984C-D5FE-C46774FB7B43}"/>
              </a:ext>
            </a:extLst>
          </p:cNvPr>
          <p:cNvSpPr txBox="1"/>
          <p:nvPr/>
        </p:nvSpPr>
        <p:spPr>
          <a:xfrm>
            <a:off x="2920974" y="2334676"/>
            <a:ext cx="8622951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Sản phẩm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nào được làm bằng gang, thép?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B0AB283A-8DF6-6834-D1C0-2428F8C3FC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555376" y="2104259"/>
            <a:ext cx="1112089" cy="10286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9D02106-68BF-9610-7F66-E4BD107F3796}"/>
              </a:ext>
            </a:extLst>
          </p:cNvPr>
          <p:cNvPicPr>
            <a:picLocks/>
          </p:cNvPicPr>
          <p:nvPr/>
        </p:nvPicPr>
        <p:blipFill rotWithShape="1">
          <a:blip r:embed="rId7"/>
          <a:srcRect l="1102" t="3405" r="-1057" b="1"/>
          <a:stretch/>
        </p:blipFill>
        <p:spPr>
          <a:xfrm>
            <a:off x="290660" y="3955477"/>
            <a:ext cx="3314933" cy="25781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E0077F-C2BA-C57C-0D83-5CB7462E4B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48559" y="3996861"/>
            <a:ext cx="2495531" cy="25781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C4EA03-A9AC-75E0-9DFD-2CBF982763F1}"/>
              </a:ext>
            </a:extLst>
          </p:cNvPr>
          <p:cNvPicPr>
            <a:picLocks/>
          </p:cNvPicPr>
          <p:nvPr/>
        </p:nvPicPr>
        <p:blipFill rotWithShape="1">
          <a:blip r:embed="rId9"/>
          <a:srcRect t="-313" b="-644"/>
          <a:stretch/>
        </p:blipFill>
        <p:spPr>
          <a:xfrm>
            <a:off x="6285446" y="3676077"/>
            <a:ext cx="2751696" cy="31819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AB042A-9D37-FCE6-67FE-ADA7B471DD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17020" y="4239400"/>
            <a:ext cx="2726905" cy="22641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60881A-CC9E-AC7A-3819-FBFDEEF48F7B}"/>
              </a:ext>
            </a:extLst>
          </p:cNvPr>
          <p:cNvSpPr txBox="1"/>
          <p:nvPr/>
        </p:nvSpPr>
        <p:spPr>
          <a:xfrm>
            <a:off x="2920975" y="3159600"/>
            <a:ext cx="1155726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Gang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66C9DF-86FE-FD45-9437-74578798C046}"/>
              </a:ext>
            </a:extLst>
          </p:cNvPr>
          <p:cNvSpPr txBox="1"/>
          <p:nvPr/>
        </p:nvSpPr>
        <p:spPr>
          <a:xfrm>
            <a:off x="7661294" y="3159600"/>
            <a:ext cx="1155726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Thép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AC7179D-90C2-875C-D83E-F13F9B7DDCEB}"/>
              </a:ext>
            </a:extLst>
          </p:cNvPr>
          <p:cNvCxnSpPr/>
          <p:nvPr/>
        </p:nvCxnSpPr>
        <p:spPr>
          <a:xfrm>
            <a:off x="6285446" y="3955477"/>
            <a:ext cx="0" cy="26195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79145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CAC8A8-4BEA-2FDA-4679-B1A95F7AD5B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90" t="5096" r="6205" b="5263"/>
          <a:stretch/>
        </p:blipFill>
        <p:spPr>
          <a:xfrm>
            <a:off x="628651" y="607218"/>
            <a:ext cx="1388268" cy="11858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98DDCE-D4B1-2A8A-BC90-C1CADC166AA3}"/>
              </a:ext>
            </a:extLst>
          </p:cNvPr>
          <p:cNvSpPr txBox="1"/>
          <p:nvPr/>
        </p:nvSpPr>
        <p:spPr>
          <a:xfrm>
            <a:off x="2298700" y="1142728"/>
            <a:ext cx="7188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/>
              <a:t>Em có biết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80BE67-63B1-97DE-D43C-C7D70A196024}"/>
              </a:ext>
            </a:extLst>
          </p:cNvPr>
          <p:cNvSpPr txBox="1"/>
          <p:nvPr/>
        </p:nvSpPr>
        <p:spPr>
          <a:xfrm>
            <a:off x="628651" y="1988311"/>
            <a:ext cx="6356349" cy="4445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/>
              <a:t>Thép không gỉ (inox) là hợp kim của sắt với</a:t>
            </a:r>
            <a:r>
              <a:rPr lang="en-US" sz="2400"/>
              <a:t> </a:t>
            </a:r>
            <a:r>
              <a:rPr lang="vi-VN" sz="2400"/>
              <a:t>carbon, chromium và nickel, trong đó hàm</a:t>
            </a:r>
            <a:r>
              <a:rPr lang="en-US" sz="2400"/>
              <a:t> </a:t>
            </a:r>
            <a:r>
              <a:rPr lang="vi-VN" sz="2400"/>
              <a:t>lượng chromium 10%.</a:t>
            </a:r>
            <a:endParaRPr lang="en-US" sz="240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/>
              <a:t>Thép không gỉ có</a:t>
            </a:r>
            <a:r>
              <a:rPr lang="en-US" sz="2400"/>
              <a:t> </a:t>
            </a:r>
            <a:r>
              <a:rPr lang="vi-VN" sz="2400"/>
              <a:t>khả năng không nhiễm từ hoặc ít nhiễm từ;</a:t>
            </a:r>
            <a:r>
              <a:rPr lang="en-US" sz="2400"/>
              <a:t> </a:t>
            </a:r>
            <a:r>
              <a:rPr lang="vi-VN" sz="2400"/>
              <a:t>chịu ăn mòn cao; dễ uốn, dễ hàn và mềm</a:t>
            </a:r>
            <a:r>
              <a:rPr lang="en-US" sz="2400"/>
              <a:t> </a:t>
            </a:r>
            <a:r>
              <a:rPr lang="vi-VN" sz="2400"/>
              <a:t>dẻo; được ứng dụng làm đồ gia dụng, vật</a:t>
            </a:r>
            <a:r>
              <a:rPr lang="en-US" sz="2400"/>
              <a:t> </a:t>
            </a:r>
            <a:r>
              <a:rPr lang="vi-VN" sz="2400"/>
              <a:t>liệu xây dựng, dụng cụ y tế,…</a:t>
            </a:r>
            <a:endParaRPr lang="en-US" sz="24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4FB89FB-C8AD-D29C-5AC2-230D03A26E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6900" y="1793081"/>
            <a:ext cx="4800000" cy="45809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326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MỘT SỐ VẬT LIỆU CƠ KHÍ THÔNG DỤNG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B9654-87C7-7993-A89A-CEB20696DC86}"/>
              </a:ext>
            </a:extLst>
          </p:cNvPr>
          <p:cNvSpPr txBox="1"/>
          <p:nvPr/>
        </p:nvSpPr>
        <p:spPr>
          <a:xfrm>
            <a:off x="761768" y="1486295"/>
            <a:ext cx="798853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 b="1">
                <a:latin typeface="UTM Avo" panose="02040603050506020204" pitchFamily="18"/>
                <a:cs typeface="+mn-ea"/>
                <a:sym typeface="+mn-lt"/>
              </a:rPr>
              <a:t>1. Vật liệu kim loại</a:t>
            </a:r>
            <a:endParaRPr lang="vi-VN" sz="2400" b="1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FDD981-3E27-F76E-A7EA-2F2BB1675011}"/>
              </a:ext>
            </a:extLst>
          </p:cNvPr>
          <p:cNvSpPr txBox="1"/>
          <p:nvPr/>
        </p:nvSpPr>
        <p:spPr>
          <a:xfrm>
            <a:off x="901468" y="1947960"/>
            <a:ext cx="798853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b) Kim loại màu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849FBD-FD26-1D96-24AF-DE3B4C1ED492}"/>
              </a:ext>
            </a:extLst>
          </p:cNvPr>
          <p:cNvSpPr txBox="1"/>
          <p:nvPr/>
        </p:nvSpPr>
        <p:spPr>
          <a:xfrm>
            <a:off x="2667581" y="2431506"/>
            <a:ext cx="8622951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Nêu đặc điểm, tính chất của đồng và nhôm.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F9580E1A-96E9-D842-8DE4-C6826ACC8C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942281" y="2452350"/>
            <a:ext cx="725300" cy="670902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9C1D8F02-1789-91DA-97CA-0294653B03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253236"/>
              </p:ext>
            </p:extLst>
          </p:nvPr>
        </p:nvGraphicFramePr>
        <p:xfrm>
          <a:off x="901468" y="3370177"/>
          <a:ext cx="10614701" cy="31611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9913">
                  <a:extLst>
                    <a:ext uri="{9D8B030D-6E8A-4147-A177-3AD203B41FA5}">
                      <a16:colId xmlns:a16="http://schemas.microsoft.com/office/drawing/2014/main" val="3968617271"/>
                    </a:ext>
                  </a:extLst>
                </a:gridCol>
                <a:gridCol w="4896219">
                  <a:extLst>
                    <a:ext uri="{9D8B030D-6E8A-4147-A177-3AD203B41FA5}">
                      <a16:colId xmlns:a16="http://schemas.microsoft.com/office/drawing/2014/main" val="112103213"/>
                    </a:ext>
                  </a:extLst>
                </a:gridCol>
                <a:gridCol w="4048569">
                  <a:extLst>
                    <a:ext uri="{9D8B030D-6E8A-4147-A177-3AD203B41FA5}">
                      <a16:colId xmlns:a16="http://schemas.microsoft.com/office/drawing/2014/main" val="2225055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endParaRPr lang="en-US" sz="2400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400" b="1" i="0"/>
                        <a:t>Đồng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sz="2400" b="1"/>
                        <a:t>Nhôm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903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en-US" sz="2400" i="0">
                          <a:latin typeface="+mj-lt"/>
                        </a:rPr>
                        <a:t>Đặc điểm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</a:pPr>
                      <a:r>
                        <a:rPr lang="en-US" sz="2400" i="0">
                          <a:latin typeface="+mj-lt"/>
                        </a:rPr>
                        <a:t>C</a:t>
                      </a:r>
                      <a:r>
                        <a:rPr lang="vi-VN" sz="2400" i="0">
                          <a:latin typeface="+mj-lt"/>
                        </a:rPr>
                        <a:t>ó màu nâu đỏ, ánh kim. Hợp kim của đồng với thiếc có màu nâu, với kẽm có</a:t>
                      </a:r>
                      <a:r>
                        <a:rPr lang="en-US" sz="2400" i="0">
                          <a:latin typeface="+mj-lt"/>
                        </a:rPr>
                        <a:t> </a:t>
                      </a:r>
                      <a:r>
                        <a:rPr lang="vi-VN" sz="2400" i="0">
                          <a:latin typeface="+mj-lt"/>
                        </a:rPr>
                        <a:t>màu vàng. Khi bị oxi hoá, bề mặt ngoài thường bị phủ lớp oxide đồng màu xanh đen.</a:t>
                      </a:r>
                      <a:endParaRPr lang="en-US" sz="2400" i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>
                          <a:latin typeface="+mj-lt"/>
                        </a:rPr>
                        <a:t>C</a:t>
                      </a:r>
                      <a:r>
                        <a:rPr lang="vi-VN" sz="2400">
                          <a:latin typeface="+mj-lt"/>
                        </a:rPr>
                        <a:t>ó màu trắng bạc, ánh kim. Khi bị oxi hoá, bề mặt của nhôm bị chuyển sang</a:t>
                      </a:r>
                      <a:r>
                        <a:rPr lang="en-US" sz="2400">
                          <a:latin typeface="+mj-lt"/>
                        </a:rPr>
                        <a:t> </a:t>
                      </a:r>
                      <a:r>
                        <a:rPr lang="vi-VN" sz="2400">
                          <a:latin typeface="+mj-lt"/>
                        </a:rPr>
                        <a:t>màu sẫm hơn. Một số acid có thể ăn mòn nhôm.</a:t>
                      </a:r>
                      <a:endParaRPr lang="en-US" sz="240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60920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261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MỘT SỐ VẬT LIỆU CƠ KHÍ THÔNG DỤNG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B9654-87C7-7993-A89A-CEB20696DC86}"/>
              </a:ext>
            </a:extLst>
          </p:cNvPr>
          <p:cNvSpPr txBox="1"/>
          <p:nvPr/>
        </p:nvSpPr>
        <p:spPr>
          <a:xfrm>
            <a:off x="761768" y="1486295"/>
            <a:ext cx="798853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 b="1">
                <a:latin typeface="UTM Avo" panose="02040603050506020204" pitchFamily="18"/>
                <a:cs typeface="+mn-ea"/>
                <a:sym typeface="+mn-lt"/>
              </a:rPr>
              <a:t>1. Vật liệu kim loại</a:t>
            </a:r>
            <a:endParaRPr lang="vi-VN" sz="2400" b="1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FDD981-3E27-F76E-A7EA-2F2BB1675011}"/>
              </a:ext>
            </a:extLst>
          </p:cNvPr>
          <p:cNvSpPr txBox="1"/>
          <p:nvPr/>
        </p:nvSpPr>
        <p:spPr>
          <a:xfrm>
            <a:off x="901468" y="1947960"/>
            <a:ext cx="798853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b) Kim loại màu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849FBD-FD26-1D96-24AF-DE3B4C1ED492}"/>
              </a:ext>
            </a:extLst>
          </p:cNvPr>
          <p:cNvSpPr txBox="1"/>
          <p:nvPr/>
        </p:nvSpPr>
        <p:spPr>
          <a:xfrm>
            <a:off x="2667581" y="2431506"/>
            <a:ext cx="8622951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Nêu đặc điểm, tính chất của đồng và nhôm.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F9580E1A-96E9-D842-8DE4-C6826ACC8C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942281" y="2452350"/>
            <a:ext cx="725300" cy="670902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9C1D8F02-1789-91DA-97CA-0294653B03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760339"/>
              </p:ext>
            </p:extLst>
          </p:nvPr>
        </p:nvGraphicFramePr>
        <p:xfrm>
          <a:off x="901468" y="3370177"/>
          <a:ext cx="10614701" cy="33257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9913">
                  <a:extLst>
                    <a:ext uri="{9D8B030D-6E8A-4147-A177-3AD203B41FA5}">
                      <a16:colId xmlns:a16="http://schemas.microsoft.com/office/drawing/2014/main" val="3968617271"/>
                    </a:ext>
                  </a:extLst>
                </a:gridCol>
                <a:gridCol w="3905619">
                  <a:extLst>
                    <a:ext uri="{9D8B030D-6E8A-4147-A177-3AD203B41FA5}">
                      <a16:colId xmlns:a16="http://schemas.microsoft.com/office/drawing/2014/main" val="112103213"/>
                    </a:ext>
                  </a:extLst>
                </a:gridCol>
                <a:gridCol w="5039169">
                  <a:extLst>
                    <a:ext uri="{9D8B030D-6E8A-4147-A177-3AD203B41FA5}">
                      <a16:colId xmlns:a16="http://schemas.microsoft.com/office/drawing/2014/main" val="2225055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en-US" sz="2400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i="0"/>
                        <a:t>Đồng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/>
                        <a:t>Nhôm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903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400" i="0">
                          <a:latin typeface="+mj-lt"/>
                        </a:rPr>
                        <a:t>Tính chất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400" i="0">
                          <a:latin typeface="+mj-lt"/>
                        </a:rPr>
                        <a:t>Đồng có độ bền cao, dễ kéo dài thành sợi hay dát mỏng, có tính dẫn điện và dẫn nhiệt rất tốt.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2400">
                          <a:latin typeface="+mj-lt"/>
                        </a:rPr>
                        <a:t>Nhôm có khối lượng riêng nhỏ hơn sắt và đồng, rất dễ kéo dài và dát mỏng nhưng độ</a:t>
                      </a:r>
                      <a:r>
                        <a:rPr lang="en-US" sz="2400">
                          <a:latin typeface="+mj-lt"/>
                        </a:rPr>
                        <a:t> </a:t>
                      </a:r>
                      <a:r>
                        <a:rPr lang="vi-VN" sz="2400">
                          <a:latin typeface="+mj-lt"/>
                        </a:rPr>
                        <a:t>bền không cao, có tính dẫn điện và dẫn nhiệt tốt.</a:t>
                      </a:r>
                      <a:endParaRPr lang="en-US" sz="240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60920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572720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MỘT SỐ VẬT LIỆU CƠ KHÍ THÔNG DỤNG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B9654-87C7-7993-A89A-CEB20696DC86}"/>
              </a:ext>
            </a:extLst>
          </p:cNvPr>
          <p:cNvSpPr txBox="1"/>
          <p:nvPr/>
        </p:nvSpPr>
        <p:spPr>
          <a:xfrm>
            <a:off x="761768" y="1486295"/>
            <a:ext cx="798853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 b="1">
                <a:latin typeface="UTM Avo" panose="02040603050506020204" pitchFamily="18"/>
                <a:cs typeface="+mn-ea"/>
                <a:sym typeface="+mn-lt"/>
              </a:rPr>
              <a:t>1. Vật liệu kim loại</a:t>
            </a:r>
            <a:endParaRPr lang="vi-VN" sz="2400" b="1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FDD981-3E27-F76E-A7EA-2F2BB1675011}"/>
              </a:ext>
            </a:extLst>
          </p:cNvPr>
          <p:cNvSpPr txBox="1"/>
          <p:nvPr/>
        </p:nvSpPr>
        <p:spPr>
          <a:xfrm>
            <a:off x="901468" y="1947960"/>
            <a:ext cx="798853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b) Kim loại màu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849FBD-FD26-1D96-24AF-DE3B4C1ED492}"/>
              </a:ext>
            </a:extLst>
          </p:cNvPr>
          <p:cNvSpPr txBox="1"/>
          <p:nvPr/>
        </p:nvSpPr>
        <p:spPr>
          <a:xfrm>
            <a:off x="2667581" y="2431506"/>
            <a:ext cx="8622951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Nêu đặc điểm, tính chất của đồng và nhôm.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F9580E1A-96E9-D842-8DE4-C6826ACC8C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942281" y="2452350"/>
            <a:ext cx="725300" cy="670902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9C1D8F02-1789-91DA-97CA-0294653B03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586395"/>
              </p:ext>
            </p:extLst>
          </p:nvPr>
        </p:nvGraphicFramePr>
        <p:xfrm>
          <a:off x="901468" y="3370177"/>
          <a:ext cx="10614701" cy="27771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9913">
                  <a:extLst>
                    <a:ext uri="{9D8B030D-6E8A-4147-A177-3AD203B41FA5}">
                      <a16:colId xmlns:a16="http://schemas.microsoft.com/office/drawing/2014/main" val="3968617271"/>
                    </a:ext>
                  </a:extLst>
                </a:gridCol>
                <a:gridCol w="3905619">
                  <a:extLst>
                    <a:ext uri="{9D8B030D-6E8A-4147-A177-3AD203B41FA5}">
                      <a16:colId xmlns:a16="http://schemas.microsoft.com/office/drawing/2014/main" val="112103213"/>
                    </a:ext>
                  </a:extLst>
                </a:gridCol>
                <a:gridCol w="5039169">
                  <a:extLst>
                    <a:ext uri="{9D8B030D-6E8A-4147-A177-3AD203B41FA5}">
                      <a16:colId xmlns:a16="http://schemas.microsoft.com/office/drawing/2014/main" val="2225055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en-US" sz="2400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i="0"/>
                        <a:t>Đồng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/>
                        <a:t>Nhôm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903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400" i="0">
                          <a:latin typeface="+mj-lt"/>
                        </a:rPr>
                        <a:t>Ứng dụng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400" i="0">
                          <a:latin typeface="+mj-lt"/>
                        </a:rPr>
                        <a:t>Hợp kim đồng được dùng </a:t>
                      </a:r>
                      <a:r>
                        <a:rPr lang="vi-VN" sz="2400" i="0">
                          <a:latin typeface="+mj-lt"/>
                        </a:rPr>
                        <a:t>làm cầu dao, bạc lót, vòi nước,</a:t>
                      </a:r>
                      <a:r>
                        <a:rPr lang="en-US" sz="2400" i="0">
                          <a:latin typeface="+mj-lt"/>
                        </a:rPr>
                        <a:t> </a:t>
                      </a:r>
                      <a:r>
                        <a:rPr lang="vi-VN" sz="2400" i="0">
                          <a:latin typeface="+mj-lt"/>
                        </a:rPr>
                        <a:t>đồ mĩ nghệ,...</a:t>
                      </a:r>
                      <a:endParaRPr lang="en-US" sz="2400" i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2400">
                          <a:latin typeface="+mj-lt"/>
                        </a:rPr>
                        <a:t>Hợp kim </a:t>
                      </a:r>
                      <a:r>
                        <a:rPr lang="en-US" sz="2400">
                          <a:latin typeface="+mj-lt"/>
                        </a:rPr>
                        <a:t>nhôm </a:t>
                      </a:r>
                      <a:r>
                        <a:rPr lang="vi-VN" sz="2400">
                          <a:latin typeface="+mj-lt"/>
                        </a:rPr>
                        <a:t>để chế tạo thân máy, pít tông động</a:t>
                      </a:r>
                      <a:r>
                        <a:rPr lang="en-US" sz="2400">
                          <a:latin typeface="+mj-lt"/>
                        </a:rPr>
                        <a:t> </a:t>
                      </a:r>
                      <a:r>
                        <a:rPr lang="vi-VN" sz="2400">
                          <a:latin typeface="+mj-lt"/>
                        </a:rPr>
                        <a:t>cơ hoặc được dùng để làm vỏ máy bay, xoong nồi, khung cửa kính,...</a:t>
                      </a:r>
                      <a:endParaRPr lang="en-US" sz="240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60920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83528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1CCDB5-AA23-D026-B960-E47DD698E0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6800" y="3336897"/>
            <a:ext cx="7122638" cy="352110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MỘT SỐ VẬT LIỆU CƠ KHÍ THÔNG DỤNG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B9654-87C7-7993-A89A-CEB20696DC86}"/>
              </a:ext>
            </a:extLst>
          </p:cNvPr>
          <p:cNvSpPr txBox="1"/>
          <p:nvPr/>
        </p:nvSpPr>
        <p:spPr>
          <a:xfrm>
            <a:off x="761768" y="1486295"/>
            <a:ext cx="798853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 b="1">
                <a:latin typeface="UTM Avo" panose="02040603050506020204" pitchFamily="18"/>
                <a:cs typeface="+mn-ea"/>
                <a:sym typeface="+mn-lt"/>
              </a:rPr>
              <a:t>1. Vật liệu kim loại</a:t>
            </a:r>
            <a:endParaRPr lang="vi-VN" sz="2400" b="1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FDD981-3E27-F76E-A7EA-2F2BB1675011}"/>
              </a:ext>
            </a:extLst>
          </p:cNvPr>
          <p:cNvSpPr txBox="1"/>
          <p:nvPr/>
        </p:nvSpPr>
        <p:spPr>
          <a:xfrm>
            <a:off x="901468" y="1947960"/>
            <a:ext cx="798853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b) Kim loại màu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849FBD-FD26-1D96-24AF-DE3B4C1ED492}"/>
              </a:ext>
            </a:extLst>
          </p:cNvPr>
          <p:cNvSpPr txBox="1"/>
          <p:nvPr/>
        </p:nvSpPr>
        <p:spPr>
          <a:xfrm>
            <a:off x="1930981" y="2397442"/>
            <a:ext cx="8622951" cy="1173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Quan sát Hình 6.2 và cho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biết: Sản phẩm nào được làm</a:t>
            </a:r>
          </a:p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từ hợp kim của đồng, nhôm?</a:t>
            </a:r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F9580E1A-96E9-D842-8DE4-C6826ACC8C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59225" y="2682626"/>
            <a:ext cx="725300" cy="6709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6FF074-A65F-6F3F-2832-49CB872B949E}"/>
              </a:ext>
            </a:extLst>
          </p:cNvPr>
          <p:cNvSpPr txBox="1"/>
          <p:nvPr/>
        </p:nvSpPr>
        <p:spPr>
          <a:xfrm>
            <a:off x="612986" y="4529600"/>
            <a:ext cx="2635989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Hợp kim đồng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71A71A-1975-7AFB-03C7-0CFB397C0313}"/>
              </a:ext>
            </a:extLst>
          </p:cNvPr>
          <p:cNvSpPr txBox="1"/>
          <p:nvPr/>
        </p:nvSpPr>
        <p:spPr>
          <a:xfrm>
            <a:off x="9337537" y="4245676"/>
            <a:ext cx="2635989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Hợp kim nhôm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3785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03620E3A-6BD7-E4D8-84C1-6EF821631B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911679" y="1515455"/>
            <a:ext cx="10584754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Câu 1.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Hãy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nối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kim loại </a:t>
            </a:r>
            <a:r>
              <a:rPr lang="en-US" sz="2400">
                <a:solidFill>
                  <a:prstClr val="black"/>
                </a:solidFill>
              </a:rPr>
              <a:t>đen 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và kim loại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màu với </a:t>
            </a:r>
            <a:r>
              <a:rPr lang="en-US" sz="2400">
                <a:solidFill>
                  <a:prstClr val="black"/>
                </a:solidFill>
              </a:rPr>
              <a:t>các 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tính chất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tương ứng của từng vật liệu.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57F2E68-32E8-656F-BA15-41D45206C2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325393"/>
              </p:ext>
            </p:extLst>
          </p:nvPr>
        </p:nvGraphicFramePr>
        <p:xfrm>
          <a:off x="911679" y="2710947"/>
          <a:ext cx="2803978" cy="39438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803978">
                  <a:extLst>
                    <a:ext uri="{9D8B030D-6E8A-4147-A177-3AD203B41FA5}">
                      <a16:colId xmlns:a16="http://schemas.microsoft.com/office/drawing/2014/main" val="1795700884"/>
                    </a:ext>
                  </a:extLst>
                </a:gridCol>
              </a:tblGrid>
              <a:tr h="626650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200" b="1">
                          <a:effectLst/>
                        </a:rPr>
                        <a:t>Vật liệu</a:t>
                      </a:r>
                      <a:endParaRPr lang="en-US" sz="2200">
                        <a:effectLst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704172597"/>
                  </a:ext>
                </a:extLst>
              </a:tr>
              <a:tr h="1658575">
                <a:tc>
                  <a:txBody>
                    <a:bodyPr/>
                    <a:lstStyle/>
                    <a:p>
                      <a:pPr rtl="0" fontAlgn="t"/>
                      <a:r>
                        <a:rPr lang="en-US" sz="2200">
                          <a:effectLst/>
                        </a:rPr>
                        <a:t>Kim loại đen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783532549"/>
                  </a:ext>
                </a:extLst>
              </a:tr>
              <a:tr h="1658575">
                <a:tc>
                  <a:txBody>
                    <a:bodyPr/>
                    <a:lstStyle/>
                    <a:p>
                      <a:pPr rtl="0" fontAlgn="t"/>
                      <a:r>
                        <a:rPr lang="en-US" sz="2200">
                          <a:effectLst/>
                        </a:rPr>
                        <a:t>Kim loại màu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2310440369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3FB1117-045A-4DAE-4047-C8ABD38BC4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740719"/>
              </p:ext>
            </p:extLst>
          </p:nvPr>
        </p:nvGraphicFramePr>
        <p:xfrm>
          <a:off x="5791200" y="2126801"/>
          <a:ext cx="6168571" cy="456791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168571">
                  <a:extLst>
                    <a:ext uri="{9D8B030D-6E8A-4147-A177-3AD203B41FA5}">
                      <a16:colId xmlns:a16="http://schemas.microsoft.com/office/drawing/2014/main" val="47163299"/>
                    </a:ext>
                  </a:extLst>
                </a:gridCol>
              </a:tblGrid>
              <a:tr h="50754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>
                          <a:effectLst/>
                        </a:rPr>
                        <a:t>Tính chất</a:t>
                      </a:r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0996989"/>
                  </a:ext>
                </a:extLst>
              </a:tr>
              <a:tr h="507546">
                <a:tc>
                  <a:txBody>
                    <a:bodyPr/>
                    <a:lstStyle/>
                    <a:p>
                      <a:pPr rtl="0" fontAlgn="t"/>
                      <a:r>
                        <a:rPr lang="en-US" sz="2200">
                          <a:effectLst/>
                        </a:rPr>
                        <a:t>a. Không bị ăn mòn hóa học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3834449144"/>
                  </a:ext>
                </a:extLst>
              </a:tr>
              <a:tr h="507546">
                <a:tc>
                  <a:txBody>
                    <a:bodyPr/>
                    <a:lstStyle/>
                    <a:p>
                      <a:pPr rtl="0" fontAlgn="t"/>
                      <a:r>
                        <a:rPr lang="en-US" sz="2200">
                          <a:effectLst/>
                        </a:rPr>
                        <a:t>b. Có từ tính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2894972403"/>
                  </a:ext>
                </a:extLst>
              </a:tr>
              <a:tr h="507546">
                <a:tc>
                  <a:txBody>
                    <a:bodyPr/>
                    <a:lstStyle/>
                    <a:p>
                      <a:pPr rtl="0" fontAlgn="t"/>
                      <a:r>
                        <a:rPr lang="en-US" sz="2200">
                          <a:effectLst/>
                        </a:rPr>
                        <a:t>c. Dễ bị ăn mòn hóa học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406341593"/>
                  </a:ext>
                </a:extLst>
              </a:tr>
              <a:tr h="507546">
                <a:tc>
                  <a:txBody>
                    <a:bodyPr/>
                    <a:lstStyle/>
                    <a:p>
                      <a:pPr rtl="0" fontAlgn="t"/>
                      <a:r>
                        <a:rPr lang="en-US" sz="2200">
                          <a:effectLst/>
                        </a:rPr>
                        <a:t>d. Không có từ tính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4262111276"/>
                  </a:ext>
                </a:extLst>
              </a:tr>
              <a:tr h="507546">
                <a:tc>
                  <a:txBody>
                    <a:bodyPr/>
                    <a:lstStyle/>
                    <a:p>
                      <a:pPr rtl="0" fontAlgn="t"/>
                      <a:r>
                        <a:rPr lang="en-US" sz="2200">
                          <a:effectLst/>
                        </a:rPr>
                        <a:t>e. Có chứa sắt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4180309665"/>
                  </a:ext>
                </a:extLst>
              </a:tr>
              <a:tr h="507546">
                <a:tc>
                  <a:txBody>
                    <a:bodyPr/>
                    <a:lstStyle/>
                    <a:p>
                      <a:pPr rtl="0" fontAlgn="t"/>
                      <a:r>
                        <a:rPr lang="en-US" sz="2200">
                          <a:effectLst/>
                        </a:rPr>
                        <a:t>g. Độ cứng và độ bền cao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3453271088"/>
                  </a:ext>
                </a:extLst>
              </a:tr>
              <a:tr h="507546">
                <a:tc>
                  <a:txBody>
                    <a:bodyPr/>
                    <a:lstStyle/>
                    <a:p>
                      <a:pPr rtl="0" fontAlgn="t"/>
                      <a:r>
                        <a:rPr lang="en-US" sz="2200">
                          <a:effectLst/>
                        </a:rPr>
                        <a:t>h. Không chứa hoặc chứa rất ít sắt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873123114"/>
                  </a:ext>
                </a:extLst>
              </a:tr>
              <a:tr h="507546">
                <a:tc>
                  <a:txBody>
                    <a:bodyPr/>
                    <a:lstStyle/>
                    <a:p>
                      <a:pPr rtl="0" fontAlgn="t"/>
                      <a:r>
                        <a:rPr lang="en-US" sz="2200">
                          <a:effectLst/>
                        </a:rPr>
                        <a:t>k. Độ cứng và độ bền cao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2079572162"/>
                  </a:ext>
                </a:extLst>
              </a:tr>
            </a:tbl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45E8786-DAB6-AEBE-31EE-D7C85B2CA228}"/>
              </a:ext>
            </a:extLst>
          </p:cNvPr>
          <p:cNvCxnSpPr>
            <a:cxnSpLocks/>
          </p:cNvCxnSpPr>
          <p:nvPr/>
        </p:nvCxnSpPr>
        <p:spPr>
          <a:xfrm flipV="1">
            <a:off x="3715657" y="2842193"/>
            <a:ext cx="2075543" cy="13636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B4FF222-21B1-EC05-0470-854B451FED61}"/>
              </a:ext>
            </a:extLst>
          </p:cNvPr>
          <p:cNvCxnSpPr>
            <a:cxnSpLocks/>
          </p:cNvCxnSpPr>
          <p:nvPr/>
        </p:nvCxnSpPr>
        <p:spPr>
          <a:xfrm flipV="1">
            <a:off x="3715657" y="3429000"/>
            <a:ext cx="2075543" cy="77686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B8ADBA-5D63-5D84-6691-55DE5CBB947F}"/>
              </a:ext>
            </a:extLst>
          </p:cNvPr>
          <p:cNvCxnSpPr>
            <a:cxnSpLocks/>
          </p:cNvCxnSpPr>
          <p:nvPr/>
        </p:nvCxnSpPr>
        <p:spPr>
          <a:xfrm>
            <a:off x="3715657" y="4205866"/>
            <a:ext cx="2075543" cy="72412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F642482-0F0C-70D3-DA42-091F5F2227CA}"/>
              </a:ext>
            </a:extLst>
          </p:cNvPr>
          <p:cNvCxnSpPr>
            <a:cxnSpLocks/>
          </p:cNvCxnSpPr>
          <p:nvPr/>
        </p:nvCxnSpPr>
        <p:spPr>
          <a:xfrm flipV="1">
            <a:off x="3715657" y="3807111"/>
            <a:ext cx="2075543" cy="206381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442B998-839E-50A9-9D16-F8548C444DE2}"/>
              </a:ext>
            </a:extLst>
          </p:cNvPr>
          <p:cNvCxnSpPr>
            <a:cxnSpLocks/>
            <a:endCxn id="3" idx="1"/>
          </p:cNvCxnSpPr>
          <p:nvPr/>
        </p:nvCxnSpPr>
        <p:spPr>
          <a:xfrm flipV="1">
            <a:off x="3715657" y="4410758"/>
            <a:ext cx="2075543" cy="14601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6C54806-69BE-0D95-6547-43A6AF9B74D1}"/>
              </a:ext>
            </a:extLst>
          </p:cNvPr>
          <p:cNvCxnSpPr>
            <a:cxnSpLocks/>
          </p:cNvCxnSpPr>
          <p:nvPr/>
        </p:nvCxnSpPr>
        <p:spPr>
          <a:xfrm>
            <a:off x="3715657" y="5870922"/>
            <a:ext cx="2075543" cy="736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0A335F7-7CC1-4100-8136-6561DBA62D8E}"/>
              </a:ext>
            </a:extLst>
          </p:cNvPr>
          <p:cNvCxnSpPr>
            <a:cxnSpLocks/>
          </p:cNvCxnSpPr>
          <p:nvPr/>
        </p:nvCxnSpPr>
        <p:spPr>
          <a:xfrm>
            <a:off x="3715657" y="4205866"/>
            <a:ext cx="2075543" cy="113074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E717773-54FB-2D11-8E51-A8CE922FC4B8}"/>
              </a:ext>
            </a:extLst>
          </p:cNvPr>
          <p:cNvCxnSpPr>
            <a:cxnSpLocks/>
          </p:cNvCxnSpPr>
          <p:nvPr/>
        </p:nvCxnSpPr>
        <p:spPr>
          <a:xfrm>
            <a:off x="3715657" y="5870922"/>
            <a:ext cx="2075543" cy="6113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976556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5"/>
            <a:extLst>
              <a:ext uri="{FF2B5EF4-FFF2-40B4-BE49-F238E27FC236}">
                <a16:creationId xmlns:a16="http://schemas.microsoft.com/office/drawing/2014/main" id="{AFB0C5E0-DEA2-1754-8277-524A5158B9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2391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82333F32-9C87-D640-EA7D-5F7E5775FC78}"/>
              </a:ext>
            </a:extLst>
          </p:cNvPr>
          <p:cNvSpPr/>
          <p:nvPr/>
        </p:nvSpPr>
        <p:spPr>
          <a:xfrm>
            <a:off x="1141095" y="1988457"/>
            <a:ext cx="9909810" cy="217714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Quan sát các đồ dùng trong nhà em, tìm bộ phận được làm từ kim loại đen, bộ phận được làm từ kim loại màu.</a:t>
            </a:r>
            <a:endParaRPr lang="vi-VN" sz="2400"/>
          </a:p>
        </p:txBody>
      </p:sp>
      <p:pic>
        <p:nvPicPr>
          <p:cNvPr id="6" name="Picture 10">
            <a:extLst>
              <a:ext uri="{FF2B5EF4-FFF2-40B4-BE49-F238E27FC236}">
                <a16:creationId xmlns:a16="http://schemas.microsoft.com/office/drawing/2014/main" id="{F153B9A2-5E2D-2106-D2A6-A5CD70D1D5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953777" y="3677871"/>
            <a:ext cx="1656165" cy="7287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4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A691DA65-36AF-6698-AE66-75889E6376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6983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191B384-E3A4-713D-3DE2-4CCF51B7F13A}"/>
              </a:ext>
            </a:extLst>
          </p:cNvPr>
          <p:cNvSpPr/>
          <p:nvPr/>
        </p:nvSpPr>
        <p:spPr>
          <a:xfrm>
            <a:off x="1141095" y="1727199"/>
            <a:ext cx="9909810" cy="242570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/>
              <a:t>Vật liệu dùng trong sản xuất cơ khí phổ biến là kim loại đen, kim loại màu, chấ</a:t>
            </a:r>
            <a:r>
              <a:rPr lang="en-US" sz="2400"/>
              <a:t>t </a:t>
            </a:r>
            <a:r>
              <a:rPr lang="vi-VN" sz="2400"/>
              <a:t>dẻo và cao su,... Các vật liệu này được dùng để chế tạo máy móc, đồ gia</a:t>
            </a:r>
            <a:r>
              <a:rPr lang="en-US" sz="2400"/>
              <a:t> </a:t>
            </a:r>
            <a:r>
              <a:rPr lang="vi-VN" sz="2400"/>
              <a:t>dụng, đồ mĩ nghệ,...</a:t>
            </a:r>
            <a:endParaRPr lang="en-US" sz="2400">
              <a:solidFill>
                <a:srgbClr val="000000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291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BA94523-9EE5-4980-A783-A0DD48F39A46}"/>
              </a:ext>
            </a:extLst>
          </p:cNvPr>
          <p:cNvSpPr/>
          <p:nvPr/>
        </p:nvSpPr>
        <p:spPr>
          <a:xfrm>
            <a:off x="3617277" y="1184683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6C7B50-800E-7C36-9A74-1B49126279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133" y="5229791"/>
            <a:ext cx="3267739" cy="2145977"/>
          </a:xfrm>
          <a:prstGeom prst="rect">
            <a:avLst/>
          </a:prstGeom>
        </p:spPr>
      </p:pic>
      <p:grpSp>
        <p:nvGrpSpPr>
          <p:cNvPr id="4" name="Group 2">
            <a:extLst>
              <a:ext uri="{FF2B5EF4-FFF2-40B4-BE49-F238E27FC236}">
                <a16:creationId xmlns:a16="http://schemas.microsoft.com/office/drawing/2014/main" id="{D620E7AB-FB35-E9A1-CF6C-1C5039D5EB62}"/>
              </a:ext>
            </a:extLst>
          </p:cNvPr>
          <p:cNvGrpSpPr/>
          <p:nvPr/>
        </p:nvGrpSpPr>
        <p:grpSpPr>
          <a:xfrm>
            <a:off x="6847087" y="2232757"/>
            <a:ext cx="4293353" cy="3694537"/>
            <a:chOff x="95037" y="-434481"/>
            <a:chExt cx="6321665" cy="635000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630477E8-2238-FDBA-B9FA-E2EF56E7E627}"/>
                </a:ext>
              </a:extLst>
            </p:cNvPr>
            <p:cNvSpPr/>
            <p:nvPr/>
          </p:nvSpPr>
          <p:spPr>
            <a:xfrm>
              <a:off x="95037" y="-434481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BDD8A8"/>
            </a:solidFill>
          </p:spPr>
          <p:txBody>
            <a:bodyPr/>
            <a:lstStyle/>
            <a:p>
              <a:endParaRPr lang="en-US" sz="572"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8F16851-E8CA-D049-A80B-8C9A18B0D948}"/>
              </a:ext>
            </a:extLst>
          </p:cNvPr>
          <p:cNvSpPr txBox="1"/>
          <p:nvPr/>
        </p:nvSpPr>
        <p:spPr>
          <a:xfrm>
            <a:off x="1246399" y="2232757"/>
            <a:ext cx="5405849" cy="2185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9582" indent="-309582" algn="just">
              <a:lnSpc>
                <a:spcPct val="150000"/>
              </a:lnSpc>
              <a:spcBef>
                <a:spcPts val="163"/>
              </a:spcBef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vi-VN" sz="22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Ôn lại kiến thức </a:t>
            </a:r>
            <a:r>
              <a:rPr lang="vi-VN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đã họ</a:t>
            </a:r>
            <a: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c</a:t>
            </a:r>
            <a:endParaRPr lang="vi-VN" sz="2200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  <a:p>
            <a:pPr marL="309582" indent="-309582" algn="just">
              <a:lnSpc>
                <a:spcPct val="150000"/>
              </a:lnSpc>
              <a:spcBef>
                <a:spcPts val="163"/>
              </a:spcBef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Hoàn thành bài tập trong SBT</a:t>
            </a:r>
            <a:endParaRPr lang="en-US" sz="2200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  <a:p>
            <a:pPr marL="309582" indent="-309582" algn="just">
              <a:lnSpc>
                <a:spcPct val="150000"/>
              </a:lnSpc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vi-VN" sz="22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Đọc và tìm hiểu trước </a:t>
            </a:r>
            <a:r>
              <a:rPr lang="vi-VN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nội dung</a:t>
            </a:r>
            <a:b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en-US" sz="2200" b="1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II.2 Vật liệu phi kim loại</a:t>
            </a:r>
            <a:endParaRPr lang="vi-VN" sz="2200" b="1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8" name="Picture 4" descr="Bí quyết làm trắc nghiệm tiếng Anh đạt điểm cao - Wall Street English">
            <a:extLst>
              <a:ext uri="{FF2B5EF4-FFF2-40B4-BE49-F238E27FC236}">
                <a16:creationId xmlns:a16="http://schemas.microsoft.com/office/drawing/2014/main" id="{2F7E2874-4975-F4CB-C3C5-237D48C1A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215" y="2500462"/>
            <a:ext cx="3891386" cy="3137907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650A7CC-657A-B527-EE5F-6A06F4A83AA8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47D4E4-95A9-E9C8-E540-F0BD711AEA2B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fanpage Hoc10 - Học 1 biết 10 để nhận thêm nhiều tài liệu giảng dạy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 đường link: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243F02-631A-396D-ACCE-30E5300A64FA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96C41640-1DC8-9B9F-9AF9-8D6AD1C82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14D088-873E-95DA-9E14-82F60D2FFD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  <p:pic>
        <p:nvPicPr>
          <p:cNvPr id="12" name="Picture 11">
            <a:hlinkClick r:id="rId7"/>
            <a:extLst>
              <a:ext uri="{FF2B5EF4-FFF2-40B4-BE49-F238E27FC236}">
                <a16:creationId xmlns:a16="http://schemas.microsoft.com/office/drawing/2014/main" id="{B89A0303-38C0-7CEF-080F-B61D774C2E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2449" y="1855382"/>
            <a:ext cx="7419475" cy="6523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BkUTYClu"/>
  <p:tag name="ARTICULATE_DESIGN_ID_THEME1" val="0ZGN4uuj"/>
  <p:tag name="ARTICULATE_SLIDE_THUMBNAIL_REFRESH" val="1"/>
  <p:tag name="ARTICULATE_PROJECT_OPEN" val="0"/>
  <p:tag name="ARTICULATE_SLIDE_COUNT" val="2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2068</TotalTime>
  <Words>1084</Words>
  <Application>Microsoft Office PowerPoint</Application>
  <PresentationFormat>Widescreen</PresentationFormat>
  <Paragraphs>100</Paragraphs>
  <Slides>25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Wingdings</vt:lpstr>
      <vt:lpstr>UTM Avo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admin</dc:creator>
  <dc:description>9Slide.vn</dc:description>
  <cp:lastModifiedBy>Thuynt</cp:lastModifiedBy>
  <cp:revision>92</cp:revision>
  <dcterms:modified xsi:type="dcterms:W3CDTF">2024-01-11T07:39:53Z</dcterms:modified>
  <cp:category>9Slide.vn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61827CDC-00CA-47E7-AC7F-0E4B5A38CF56</vt:lpwstr>
  </property>
  <property fmtid="{D5CDD505-2E9C-101B-9397-08002B2CF9AE}" pid="3" name="ArticulatePath">
    <vt:lpwstr>Template_Công nghệ 3.potm</vt:lpwstr>
  </property>
</Properties>
</file>