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notesSlides/notesSlide26.xml" ContentType="application/vnd.openxmlformats-officedocument.presentationml.notesSlide+xml"/>
  <Override PartName="/ppt/tags/tag30.xml" ContentType="application/vnd.openxmlformats-officedocument.presentationml.tags+xml"/>
  <Override PartName="/ppt/notesSlides/notesSlide27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8.xml" ContentType="application/vnd.openxmlformats-officedocument.presentationml.notesSlide+xml"/>
  <Override PartName="/ppt/tags/tag3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430" r:id="rId6"/>
    <p:sldId id="452" r:id="rId7"/>
    <p:sldId id="453" r:id="rId8"/>
    <p:sldId id="454" r:id="rId9"/>
    <p:sldId id="455" r:id="rId10"/>
    <p:sldId id="456" r:id="rId11"/>
    <p:sldId id="457" r:id="rId12"/>
    <p:sldId id="458" r:id="rId13"/>
    <p:sldId id="261" r:id="rId14"/>
    <p:sldId id="459" r:id="rId15"/>
    <p:sldId id="451" r:id="rId16"/>
    <p:sldId id="460" r:id="rId17"/>
    <p:sldId id="461" r:id="rId18"/>
    <p:sldId id="462" r:id="rId19"/>
    <p:sldId id="262" r:id="rId20"/>
    <p:sldId id="463" r:id="rId21"/>
    <p:sldId id="464" r:id="rId22"/>
    <p:sldId id="465" r:id="rId23"/>
    <p:sldId id="466" r:id="rId24"/>
    <p:sldId id="271" r:id="rId25"/>
    <p:sldId id="274" r:id="rId26"/>
    <p:sldId id="275" r:id="rId27"/>
    <p:sldId id="276" r:id="rId28"/>
    <p:sldId id="269" r:id="rId29"/>
    <p:sldId id="267" r:id="rId30"/>
    <p:sldId id="270" r:id="rId31"/>
  </p:sldIdLst>
  <p:sldSz cx="12192000" cy="6858000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UTM Avo" panose="02040603050506020204" pitchFamily="18" charset="0"/>
      <p:regular r:id="rId37"/>
      <p:bold r:id="rId38"/>
      <p:italic r:id="rId39"/>
      <p:boldItalic r:id="rId40"/>
    </p:embeddedFont>
  </p:embeddedFontLst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EB7E15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79" autoAdjust="0"/>
    <p:restoredTop sz="94660"/>
  </p:normalViewPr>
  <p:slideViewPr>
    <p:cSldViewPr snapToGrid="0">
      <p:cViewPr>
        <p:scale>
          <a:sx n="75" d="100"/>
          <a:sy n="75" d="100"/>
        </p:scale>
        <p:origin x="816" y="1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7105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4087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4981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9847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5455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01171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38496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24720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8636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94944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29100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64998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96104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90564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05426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29737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7833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3384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48790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19303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7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7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7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2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934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5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212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2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0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9Slide.vn - 2019">
            <a:extLst>
              <a:ext uri="{FF2B5EF4-FFF2-40B4-BE49-F238E27FC236}">
                <a16:creationId xmlns:a16="http://schemas.microsoft.com/office/drawing/2014/main" id="{EFD779D4-2F3F-8ECB-F991-05BD95A4C77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1772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35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35" TargetMode="Externa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36" TargetMode="Externa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7" TargetMode="Externa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36" TargetMode="Externa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4" Type="http://schemas.openxmlformats.org/officeDocument/2006/relationships/image" Target="../media/image39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3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6" Type="http://schemas.openxmlformats.org/officeDocument/2006/relationships/image" Target="../media/image41.png"/><Relationship Id="rId5" Type="http://schemas.microsoft.com/office/2007/relationships/hdphoto" Target="../media/hdphoto1.wdp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8853714" y="195308"/>
            <a:ext cx="322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8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64A93626-D413-2664-E640-2B552ADC0F6B}"/>
              </a:ext>
            </a:extLst>
          </p:cNvPr>
          <p:cNvSpPr txBox="1">
            <a:spLocks/>
          </p:cNvSpPr>
          <p:nvPr/>
        </p:nvSpPr>
        <p:spPr>
          <a:xfrm>
            <a:off x="0" y="830209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000" b="1">
                <a:solidFill>
                  <a:srgbClr val="002060"/>
                </a:solidFill>
                <a:latin typeface="UTM Avo" panose="02040603050506020204" pitchFamily="18" charset="0"/>
              </a:rPr>
              <a:t>Chủ đề 2. Cơ khí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FBCDFB38-C178-1AFE-9704-85927849F990}"/>
              </a:ext>
            </a:extLst>
          </p:cNvPr>
          <p:cNvSpPr txBox="1">
            <a:spLocks/>
          </p:cNvSpPr>
          <p:nvPr/>
        </p:nvSpPr>
        <p:spPr>
          <a:xfrm>
            <a:off x="116115" y="3701720"/>
            <a:ext cx="1195977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6. Vật liệu cơ khí (Tiết </a:t>
            </a:r>
            <a:r>
              <a:rPr lang="en-US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256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298956-8DE6-4593-C503-6616657514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983" y="2862076"/>
            <a:ext cx="3806981" cy="38069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6876AA-2E2B-8BCB-3FD4-2D7DF66AD6BB}"/>
              </a:ext>
            </a:extLst>
          </p:cNvPr>
          <p:cNvSpPr txBox="1"/>
          <p:nvPr/>
        </p:nvSpPr>
        <p:spPr>
          <a:xfrm>
            <a:off x="1696337" y="1509559"/>
            <a:ext cx="10317863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Quan sát hình ảnh bên và nêu điểm khác nhau cơ bản của chất dẻo nhiệt và chất dẻo nhiệt rắn.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49C63535-80AB-0BE1-AE84-A0DBCDB1FC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67076" y="1563977"/>
            <a:ext cx="1403350" cy="12980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4CF603-4740-569E-FE2A-EB6DC82BD3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3797" y="2631405"/>
            <a:ext cx="5199452" cy="403566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D90DBA2A-E05D-4B01-F330-15004162D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D712B51-0548-6B1D-F4FF-64388CD5B46C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5ABB8D-68E4-6040-647B-D46F5BFEED8F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2. Vật liệu phi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9D6DA2-A14E-876E-0C82-E3B1EC777DE5}"/>
              </a:ext>
            </a:extLst>
          </p:cNvPr>
          <p:cNvSpPr txBox="1"/>
          <p:nvPr/>
        </p:nvSpPr>
        <p:spPr>
          <a:xfrm>
            <a:off x="867112" y="2060683"/>
            <a:ext cx="1045777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Vật liệu phi kim loại được dùng phổ biến trong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cơ khí là chất dẻo và cao su.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A8CC1A-3678-4845-0191-C25E616B00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768" y="3115143"/>
            <a:ext cx="7609524" cy="37428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BFEE58-AD47-40E6-8166-5D5DF0E023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4102" y="2838271"/>
            <a:ext cx="3067976" cy="35701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510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596668" y="2370529"/>
            <a:ext cx="10947257" cy="2886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Chất dẻo (còn gọi là nhựa polyme) được dùng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làm vật liệu để sản xuất nhiều loại vật dụng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trong đời sống và công nghiệp.</a:t>
            </a:r>
            <a:endParaRPr lang="en-US" sz="2400">
              <a:latin typeface="UTM Avo" panose="02040603050506020204" pitchFamily="18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Chất dẻo là loại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vật liệu dễ bị biến dạng dưới tác dụng của nhiệt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độ, áp suất và vẫn giữ được sự biến dạng đó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khi thôi tác dụng.</a:t>
            </a:r>
            <a:endParaRPr lang="en-US" sz="2400">
              <a:latin typeface="UTM Avo" panose="02040603050506020204" pitchFamily="18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Theo tính chất, chất dẻo được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chia ra làm hai loại: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2FDF6D0-9760-AE1A-97DD-99A68153E711}"/>
              </a:ext>
            </a:extLst>
          </p:cNvPr>
          <p:cNvSpPr/>
          <p:nvPr/>
        </p:nvSpPr>
        <p:spPr>
          <a:xfrm>
            <a:off x="1712686" y="5544457"/>
            <a:ext cx="3396343" cy="8418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</a:rPr>
              <a:t>Chất dẻo nhiệt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8D47920-C65C-6BD2-A19E-E1D7D847055F}"/>
              </a:ext>
            </a:extLst>
          </p:cNvPr>
          <p:cNvSpPr/>
          <p:nvPr/>
        </p:nvSpPr>
        <p:spPr>
          <a:xfrm>
            <a:off x="7649029" y="5544457"/>
            <a:ext cx="3396343" cy="8418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</a:rPr>
              <a:t>Chất dẻo nhiệt rắn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53911A-2EEC-B1A6-3AF9-5F7AC5D67488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D4BA49-5C77-C77C-3317-2FE0B5E04AD7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2. Vật liệu phi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100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53911A-2EEC-B1A6-3AF9-5F7AC5D67488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D4BA49-5C77-C77C-3317-2FE0B5E04AD7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2. Vật liệu phi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84B9BDD-FEEB-BC7E-31AD-3204DD6FE9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746323"/>
              </p:ext>
            </p:extLst>
          </p:nvPr>
        </p:nvGraphicFramePr>
        <p:xfrm>
          <a:off x="761768" y="2404225"/>
          <a:ext cx="10907717" cy="377334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924860">
                  <a:extLst>
                    <a:ext uri="{9D8B030D-6E8A-4147-A177-3AD203B41FA5}">
                      <a16:colId xmlns:a16="http://schemas.microsoft.com/office/drawing/2014/main" val="2662451758"/>
                    </a:ext>
                  </a:extLst>
                </a:gridCol>
                <a:gridCol w="3730171">
                  <a:extLst>
                    <a:ext uri="{9D8B030D-6E8A-4147-A177-3AD203B41FA5}">
                      <a16:colId xmlns:a16="http://schemas.microsoft.com/office/drawing/2014/main" val="865455748"/>
                    </a:ext>
                  </a:extLst>
                </a:gridCol>
                <a:gridCol w="4252686">
                  <a:extLst>
                    <a:ext uri="{9D8B030D-6E8A-4147-A177-3AD203B41FA5}">
                      <a16:colId xmlns:a16="http://schemas.microsoft.com/office/drawing/2014/main" val="2219007291"/>
                    </a:ext>
                  </a:extLst>
                </a:gridCol>
              </a:tblGrid>
              <a:tr h="1233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ysClr val="windowText" lastClr="000000"/>
                          </a:solidFill>
                          <a:effectLst/>
                        </a:rPr>
                        <a:t>Đặc điểm</a:t>
                      </a:r>
                      <a:endParaRPr lang="en-US" sz="2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ysClr val="windowText" lastClr="000000"/>
                          </a:solidFill>
                          <a:effectLst/>
                        </a:rPr>
                        <a:t>Chất dẻo nhiệt</a:t>
                      </a:r>
                      <a:endParaRPr lang="en-US" sz="2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ysClr val="windowText" lastClr="000000"/>
                          </a:solidFill>
                          <a:effectLst/>
                        </a:rPr>
                        <a:t>Chất dẻo nhiệt rắn</a:t>
                      </a:r>
                      <a:endParaRPr lang="en-US" sz="2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353834130"/>
                  </a:ext>
                </a:extLst>
              </a:tr>
              <a:tr h="65836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ysClr val="windowText" lastClr="000000"/>
                          </a:solidFill>
                          <a:effectLst/>
                        </a:rPr>
                        <a:t>Khi gia nhiệt</a:t>
                      </a:r>
                      <a:endParaRPr lang="en-US" sz="2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effectLst/>
                        </a:rPr>
                        <a:t>Hóa dẻo</a:t>
                      </a:r>
                      <a:endParaRPr lang="en-US" sz="2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effectLst/>
                        </a:rPr>
                        <a:t>Hóa rắn</a:t>
                      </a:r>
                      <a:endParaRPr lang="en-US" sz="2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708564309"/>
                  </a:ext>
                </a:extLst>
              </a:tr>
              <a:tr h="123197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ysClr val="windowText" lastClr="000000"/>
                          </a:solidFill>
                          <a:effectLst/>
                        </a:rPr>
                        <a:t>Khả năng tái chế</a:t>
                      </a:r>
                      <a:endParaRPr lang="en-US" sz="2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effectLst/>
                        </a:rPr>
                        <a:t>Có khả năng tái chế</a:t>
                      </a:r>
                      <a:endParaRPr lang="en-US" sz="2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effectLst/>
                        </a:rPr>
                        <a:t>Không có khả năng tái chế</a:t>
                      </a:r>
                      <a:endParaRPr lang="en-US" sz="2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957917523"/>
                  </a:ext>
                </a:extLst>
              </a:tr>
              <a:tr h="64936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ysClr val="windowText" lastClr="000000"/>
                          </a:solidFill>
                          <a:effectLst/>
                        </a:rPr>
                        <a:t>Tính cơ học</a:t>
                      </a:r>
                      <a:endParaRPr lang="en-US" sz="2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effectLst/>
                        </a:rPr>
                        <a:t>Thấp hơn</a:t>
                      </a:r>
                      <a:endParaRPr lang="en-US" sz="2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ysClr val="windowText" lastClr="000000"/>
                          </a:solidFill>
                          <a:effectLst/>
                        </a:rPr>
                        <a:t>Cao hơn</a:t>
                      </a:r>
                      <a:endParaRPr lang="en-US" sz="24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91894303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554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53911A-2EEC-B1A6-3AF9-5F7AC5D67488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D4BA49-5C77-C77C-3317-2FE0B5E04AD7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2. Vật liệu phi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7E153-A2B3-85D2-CAA5-3CC73CD04527}"/>
              </a:ext>
            </a:extLst>
          </p:cNvPr>
          <p:cNvSpPr txBox="1"/>
          <p:nvPr/>
        </p:nvSpPr>
        <p:spPr>
          <a:xfrm>
            <a:off x="761768" y="2060683"/>
            <a:ext cx="338024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Chất dẻo 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nhiệt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3684B8-1E2E-3FC2-1779-173502096D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140" y="2830287"/>
            <a:ext cx="3503948" cy="34398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7E3009-8395-45F6-3BBE-FFAD8E8402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5596" y="3376944"/>
            <a:ext cx="3384089" cy="28534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D1FC02-467D-B77D-E4E3-5B51E5DA30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0193" y="2950160"/>
            <a:ext cx="3957979" cy="29427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4A43AB-1D31-C8A1-5EBE-5AD2144D4ED7}"/>
              </a:ext>
            </a:extLst>
          </p:cNvPr>
          <p:cNvSpPr txBox="1"/>
          <p:nvPr/>
        </p:nvSpPr>
        <p:spPr>
          <a:xfrm>
            <a:off x="1438621" y="6188005"/>
            <a:ext cx="209754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Túi nhựa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3A9A47-0401-83E4-22C0-1669DA785EC7}"/>
              </a:ext>
            </a:extLst>
          </p:cNvPr>
          <p:cNvSpPr txBox="1"/>
          <p:nvPr/>
        </p:nvSpPr>
        <p:spPr>
          <a:xfrm>
            <a:off x="5187339" y="6188005"/>
            <a:ext cx="209754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Ống PVC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22C0BC-B9B9-366C-CB04-7532A032655B}"/>
              </a:ext>
            </a:extLst>
          </p:cNvPr>
          <p:cNvSpPr txBox="1"/>
          <p:nvPr/>
        </p:nvSpPr>
        <p:spPr>
          <a:xfrm>
            <a:off x="9074864" y="6188005"/>
            <a:ext cx="209754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Chai nước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6370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0" grpId="0" uiExpand="1" build="p"/>
      <p:bldP spid="11" grpId="0" uiExpand="1" build="p"/>
      <p:bldP spid="1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53911A-2EEC-B1A6-3AF9-5F7AC5D67488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D4BA49-5C77-C77C-3317-2FE0B5E04AD7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2. Vật liệu phi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7E153-A2B3-85D2-CAA5-3CC73CD04527}"/>
              </a:ext>
            </a:extLst>
          </p:cNvPr>
          <p:cNvSpPr txBox="1"/>
          <p:nvPr/>
        </p:nvSpPr>
        <p:spPr>
          <a:xfrm>
            <a:off x="761768" y="2060683"/>
            <a:ext cx="338024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Chất dẻo 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nhiệt rắn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CA2ABE-C9C3-4F51-CB3D-B6E25E696A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99" y="2635071"/>
            <a:ext cx="3897086" cy="38970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2F6A82-A9B4-5AEC-322C-26115B2F5E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5725" y="2863980"/>
            <a:ext cx="4209664" cy="3439268"/>
          </a:xfrm>
          <a:prstGeom prst="rect">
            <a:avLst/>
          </a:prstGeom>
        </p:spPr>
      </p:pic>
      <p:pic>
        <p:nvPicPr>
          <p:cNvPr id="1026" name="Picture 2" descr="Ly cốc YG142044">
            <a:extLst>
              <a:ext uri="{FF2B5EF4-FFF2-40B4-BE49-F238E27FC236}">
                <a16:creationId xmlns:a16="http://schemas.microsoft.com/office/drawing/2014/main" id="{F27357EE-3659-78BD-73AF-1D69571D9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740" y="2164264"/>
            <a:ext cx="4838700" cy="483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90B075-048F-ACEC-9995-4820E2372445}"/>
              </a:ext>
            </a:extLst>
          </p:cNvPr>
          <p:cNvSpPr txBox="1"/>
          <p:nvPr/>
        </p:nvSpPr>
        <p:spPr>
          <a:xfrm>
            <a:off x="1330517" y="6248233"/>
            <a:ext cx="2339249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Mũ bảo hiểm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E8E519-A6C4-506F-B1ED-A7F0C3800993}"/>
              </a:ext>
            </a:extLst>
          </p:cNvPr>
          <p:cNvSpPr txBox="1"/>
          <p:nvPr/>
        </p:nvSpPr>
        <p:spPr>
          <a:xfrm>
            <a:off x="4532085" y="6248233"/>
            <a:ext cx="2644697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Tay cầm chảo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934C04-939A-6669-7F4A-E39EE31BA1D8}"/>
              </a:ext>
            </a:extLst>
          </p:cNvPr>
          <p:cNvSpPr txBox="1"/>
          <p:nvPr/>
        </p:nvSpPr>
        <p:spPr>
          <a:xfrm>
            <a:off x="9383259" y="6248233"/>
            <a:ext cx="209754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Cốc nước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7794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uiExpand="1" build="p"/>
      <p:bldP spid="14" grpId="0" uiExpand="1" build="p"/>
      <p:bldP spid="1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53911A-2EEC-B1A6-3AF9-5F7AC5D67488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D4BA49-5C77-C77C-3317-2FE0B5E04AD7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2. Vật liệu phi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7E153-A2B3-85D2-CAA5-3CC73CD04527}"/>
              </a:ext>
            </a:extLst>
          </p:cNvPr>
          <p:cNvSpPr txBox="1"/>
          <p:nvPr/>
        </p:nvSpPr>
        <p:spPr>
          <a:xfrm>
            <a:off x="761768" y="2060683"/>
            <a:ext cx="6727604" cy="4548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Cao su có màu đen đặc trưng, tính dẻo và đàn hồi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tốt, có khả năng cách điện và cách âm, rất dễ gia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công nhiệt.</a:t>
            </a:r>
            <a:endParaRPr lang="en-US" sz="2400">
              <a:latin typeface="UTM Avo" panose="02040603050506020204" pitchFamily="18"/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Cao su được dùng làm săm, lốp, ống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dẫn, đai truyền, đệm cao su, sản phẩm cách điện,...</a:t>
            </a:r>
          </a:p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Cao su gồm hai loại: cao su tự nhiên và cao su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nhân tạo.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2B1255-0BFF-53F9-AD4A-C1D3DFF007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0629" y="2930502"/>
            <a:ext cx="4221942" cy="25587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5815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53911A-2EEC-B1A6-3AF9-5F7AC5D67488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D4BA49-5C77-C77C-3317-2FE0B5E04AD7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2. Vật liệu phi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7E153-A2B3-85D2-CAA5-3CC73CD04527}"/>
              </a:ext>
            </a:extLst>
          </p:cNvPr>
          <p:cNvSpPr txBox="1"/>
          <p:nvPr/>
        </p:nvSpPr>
        <p:spPr>
          <a:xfrm>
            <a:off x="761768" y="2060683"/>
            <a:ext cx="6727604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Một số sản phẩm từ cao su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ECAE76-C01C-FFD5-097E-92698B7FD5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768" y="2908153"/>
            <a:ext cx="3393196" cy="28975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14653B-E682-7F41-CFFA-72167BB6B3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9538" y="2652233"/>
            <a:ext cx="3885714" cy="35619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F36FFD-56DF-536E-9640-F306087AD3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5252" y="2917971"/>
            <a:ext cx="3900759" cy="29153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1F269A-5AE1-CAE3-C54F-54634EB4863D}"/>
              </a:ext>
            </a:extLst>
          </p:cNvPr>
          <p:cNvSpPr txBox="1"/>
          <p:nvPr/>
        </p:nvSpPr>
        <p:spPr>
          <a:xfrm>
            <a:off x="1409593" y="5873032"/>
            <a:ext cx="209754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Đệm cao su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9E00DF-501B-B53F-61C8-33508B768494}"/>
              </a:ext>
            </a:extLst>
          </p:cNvPr>
          <p:cNvSpPr txBox="1"/>
          <p:nvPr/>
        </p:nvSpPr>
        <p:spPr>
          <a:xfrm>
            <a:off x="5158311" y="5873032"/>
            <a:ext cx="209754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Săm, lốp xe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266D74-490A-84CF-E29B-7AAD3AABC17C}"/>
              </a:ext>
            </a:extLst>
          </p:cNvPr>
          <p:cNvSpPr txBox="1"/>
          <p:nvPr/>
        </p:nvSpPr>
        <p:spPr>
          <a:xfrm>
            <a:off x="9045836" y="5873032"/>
            <a:ext cx="209754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Đai truyền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6819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9" grpId="0" uiExpand="1" build="p"/>
      <p:bldP spid="10" grpId="0" uiExpand="1" build="p"/>
      <p:bldP spid="1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CAC8A8-4BEA-2FDA-4679-B1A95F7AD5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90" t="5096" r="6205" b="5263"/>
          <a:stretch/>
        </p:blipFill>
        <p:spPr>
          <a:xfrm>
            <a:off x="628651" y="607218"/>
            <a:ext cx="1388268" cy="11858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98DDCE-D4B1-2A8A-BC90-C1CADC166AA3}"/>
              </a:ext>
            </a:extLst>
          </p:cNvPr>
          <p:cNvSpPr txBox="1"/>
          <p:nvPr/>
        </p:nvSpPr>
        <p:spPr>
          <a:xfrm>
            <a:off x="2298700" y="1142728"/>
            <a:ext cx="7188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Em có biết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80BE67-63B1-97DE-D43C-C7D70A196024}"/>
              </a:ext>
            </a:extLst>
          </p:cNvPr>
          <p:cNvSpPr txBox="1"/>
          <p:nvPr/>
        </p:nvSpPr>
        <p:spPr>
          <a:xfrm>
            <a:off x="628651" y="1988311"/>
            <a:ext cx="6356349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Vật liệu nano là loại vật liệu có cấu trúc từ các hạt với kích thước rất nhỏ (từ 1 đến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100 nanômét).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ật liệu nano có những tính chất đặc biệt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như: siêu dẫn (dẫn nhiệt, dẫn điện), siêu cứng, siêu bền, rất nhẹ,...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2050" name="Picture 2" descr="Ứng dụng của vật liệu nano trong lĩnh vực xây dựng - CafeLand.Vn">
            <a:extLst>
              <a:ext uri="{FF2B5EF4-FFF2-40B4-BE49-F238E27FC236}">
                <a16:creationId xmlns:a16="http://schemas.microsoft.com/office/drawing/2014/main" id="{B9FC9F98-33EA-3ED0-A029-4284A64E2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087" y="1793081"/>
            <a:ext cx="487362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79A2D6-3830-ECE0-97A4-9E07F7F46817}"/>
              </a:ext>
            </a:extLst>
          </p:cNvPr>
          <p:cNvSpPr txBox="1"/>
          <p:nvPr/>
        </p:nvSpPr>
        <p:spPr>
          <a:xfrm>
            <a:off x="474096" y="5521378"/>
            <a:ext cx="1089059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Ứng dụng: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các bộ phận siêu chịu nhiệt trong động cơ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kính cách nhiệt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các vi xử lí, máy lọc nước nano,…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326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03620E3A-6BD7-E4D8-84C1-6EF821631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 1.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Hoàn thành sơ đồ phân loại vật liệu cơ khí dưới đây:</a:t>
            </a: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E0D45F4-6305-8EA8-B53D-D131D5D39FA1}"/>
              </a:ext>
            </a:extLst>
          </p:cNvPr>
          <p:cNvSpPr/>
          <p:nvPr/>
        </p:nvSpPr>
        <p:spPr>
          <a:xfrm>
            <a:off x="9815947" y="4875251"/>
            <a:ext cx="907761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7545"/>
                </a:lnTo>
                <a:lnTo>
                  <a:pt x="907761" y="157545"/>
                </a:lnTo>
                <a:lnTo>
                  <a:pt x="907761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5DC181D-8D30-1B17-2BDE-A0B591C685C9}"/>
              </a:ext>
            </a:extLst>
          </p:cNvPr>
          <p:cNvSpPr/>
          <p:nvPr/>
        </p:nvSpPr>
        <p:spPr>
          <a:xfrm>
            <a:off x="8908185" y="4875251"/>
            <a:ext cx="907761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907761" y="0"/>
                </a:moveTo>
                <a:lnTo>
                  <a:pt x="907761" y="157545"/>
                </a:lnTo>
                <a:lnTo>
                  <a:pt x="0" y="157545"/>
                </a:lnTo>
                <a:lnTo>
                  <a:pt x="0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8D6150C-A566-FD4F-429C-A09333EBE292}"/>
              </a:ext>
            </a:extLst>
          </p:cNvPr>
          <p:cNvSpPr/>
          <p:nvPr/>
        </p:nvSpPr>
        <p:spPr>
          <a:xfrm>
            <a:off x="6184900" y="3659919"/>
            <a:ext cx="3631047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7545"/>
                </a:lnTo>
                <a:lnTo>
                  <a:pt x="3631047" y="157545"/>
                </a:lnTo>
                <a:lnTo>
                  <a:pt x="3631047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E52549B-FBA4-511C-0DED-E852C2E257C5}"/>
              </a:ext>
            </a:extLst>
          </p:cNvPr>
          <p:cNvSpPr/>
          <p:nvPr/>
        </p:nvSpPr>
        <p:spPr>
          <a:xfrm>
            <a:off x="6184899" y="4875251"/>
            <a:ext cx="907761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7545"/>
                </a:lnTo>
                <a:lnTo>
                  <a:pt x="907761" y="157545"/>
                </a:lnTo>
                <a:lnTo>
                  <a:pt x="907761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05F470E-CD47-87ED-511D-33BB9B2707B6}"/>
              </a:ext>
            </a:extLst>
          </p:cNvPr>
          <p:cNvSpPr/>
          <p:nvPr/>
        </p:nvSpPr>
        <p:spPr>
          <a:xfrm>
            <a:off x="5277138" y="4875251"/>
            <a:ext cx="907761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907761" y="0"/>
                </a:moveTo>
                <a:lnTo>
                  <a:pt x="907761" y="157545"/>
                </a:lnTo>
                <a:lnTo>
                  <a:pt x="0" y="157545"/>
                </a:lnTo>
                <a:lnTo>
                  <a:pt x="0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F551A92-C135-390E-E14A-D07A27872B32}"/>
              </a:ext>
            </a:extLst>
          </p:cNvPr>
          <p:cNvSpPr/>
          <p:nvPr/>
        </p:nvSpPr>
        <p:spPr>
          <a:xfrm>
            <a:off x="6139179" y="3659919"/>
            <a:ext cx="91440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15090"/>
                </a:lnTo>
              </a:path>
            </a:pathLst>
          </a:custGeom>
          <a:noFill/>
        </p:spPr>
        <p:style>
          <a:lnRef idx="2">
            <a:schemeClr val="dk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7BC600-9AA0-77C4-79BB-E7CF0E6BC6FB}"/>
              </a:ext>
            </a:extLst>
          </p:cNvPr>
          <p:cNvSpPr/>
          <p:nvPr/>
        </p:nvSpPr>
        <p:spPr>
          <a:xfrm>
            <a:off x="2553852" y="4875251"/>
            <a:ext cx="907761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7545"/>
                </a:lnTo>
                <a:lnTo>
                  <a:pt x="907761" y="157545"/>
                </a:lnTo>
                <a:lnTo>
                  <a:pt x="907761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3E388ED-5C49-362A-BB33-9C729DA6534A}"/>
              </a:ext>
            </a:extLst>
          </p:cNvPr>
          <p:cNvSpPr/>
          <p:nvPr/>
        </p:nvSpPr>
        <p:spPr>
          <a:xfrm>
            <a:off x="1646090" y="4875251"/>
            <a:ext cx="907761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907761" y="0"/>
                </a:moveTo>
                <a:lnTo>
                  <a:pt x="907761" y="157545"/>
                </a:lnTo>
                <a:lnTo>
                  <a:pt x="0" y="157545"/>
                </a:lnTo>
                <a:lnTo>
                  <a:pt x="0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FCB8458-8FD5-5BE0-DD4F-50E71B3DB4DB}"/>
              </a:ext>
            </a:extLst>
          </p:cNvPr>
          <p:cNvSpPr/>
          <p:nvPr/>
        </p:nvSpPr>
        <p:spPr>
          <a:xfrm>
            <a:off x="2553852" y="3659919"/>
            <a:ext cx="3631047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631047" y="0"/>
                </a:moveTo>
                <a:lnTo>
                  <a:pt x="3631047" y="157545"/>
                </a:lnTo>
                <a:lnTo>
                  <a:pt x="0" y="157545"/>
                </a:lnTo>
                <a:lnTo>
                  <a:pt x="0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AA57C3B-B7C6-62FE-C35F-6A3A98F05244}"/>
              </a:ext>
            </a:extLst>
          </p:cNvPr>
          <p:cNvSpPr/>
          <p:nvPr/>
        </p:nvSpPr>
        <p:spPr>
          <a:xfrm>
            <a:off x="3695696" y="2752954"/>
            <a:ext cx="4978406" cy="906965"/>
          </a:xfrm>
          <a:custGeom>
            <a:avLst/>
            <a:gdLst>
              <a:gd name="connsiteX0" fmla="*/ 0 w 4978406"/>
              <a:gd name="connsiteY0" fmla="*/ 0 h 750216"/>
              <a:gd name="connsiteX1" fmla="*/ 4978406 w 4978406"/>
              <a:gd name="connsiteY1" fmla="*/ 0 h 750216"/>
              <a:gd name="connsiteX2" fmla="*/ 4978406 w 4978406"/>
              <a:gd name="connsiteY2" fmla="*/ 750216 h 750216"/>
              <a:gd name="connsiteX3" fmla="*/ 0 w 4978406"/>
              <a:gd name="connsiteY3" fmla="*/ 750216 h 750216"/>
              <a:gd name="connsiteX4" fmla="*/ 0 w 4978406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8406" h="750216">
                <a:moveTo>
                  <a:pt x="0" y="0"/>
                </a:moveTo>
                <a:lnTo>
                  <a:pt x="4978406" y="0"/>
                </a:lnTo>
                <a:lnTo>
                  <a:pt x="4978406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VẬT LIỆU CƠ KHÍ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F8A6322-1F8A-5EB2-5788-6B62ECC108DC}"/>
              </a:ext>
            </a:extLst>
          </p:cNvPr>
          <p:cNvSpPr/>
          <p:nvPr/>
        </p:nvSpPr>
        <p:spPr>
          <a:xfrm>
            <a:off x="1323104" y="3968285"/>
            <a:ext cx="2461496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Kim loại đen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5C1EEC1-E580-DF33-C000-DC8DDAD064BD}"/>
              </a:ext>
            </a:extLst>
          </p:cNvPr>
          <p:cNvSpPr/>
          <p:nvPr/>
        </p:nvSpPr>
        <p:spPr>
          <a:xfrm>
            <a:off x="895874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Thép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6AE3AEF-F534-956D-ED9B-E812C9FFFF23}"/>
              </a:ext>
            </a:extLst>
          </p:cNvPr>
          <p:cNvSpPr/>
          <p:nvPr/>
        </p:nvSpPr>
        <p:spPr>
          <a:xfrm>
            <a:off x="2711398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Gang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D3573B1-E5F9-2A7E-FFAF-F4E1E21EB4AE}"/>
              </a:ext>
            </a:extLst>
          </p:cNvPr>
          <p:cNvSpPr/>
          <p:nvPr/>
        </p:nvSpPr>
        <p:spPr>
          <a:xfrm>
            <a:off x="4954151" y="3968285"/>
            <a:ext cx="2461496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Kim loại màu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F2AD5BB-F678-A822-E111-4BF24571F924}"/>
              </a:ext>
            </a:extLst>
          </p:cNvPr>
          <p:cNvSpPr/>
          <p:nvPr/>
        </p:nvSpPr>
        <p:spPr>
          <a:xfrm>
            <a:off x="4526921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Đồng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3EBF4BC-1B55-FB91-13AF-0D9E878B9DE5}"/>
              </a:ext>
            </a:extLst>
          </p:cNvPr>
          <p:cNvSpPr/>
          <p:nvPr/>
        </p:nvSpPr>
        <p:spPr>
          <a:xfrm>
            <a:off x="6342445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Nhôm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71545E8-EF33-DD7C-AE63-0F64BC545956}"/>
              </a:ext>
            </a:extLst>
          </p:cNvPr>
          <p:cNvSpPr/>
          <p:nvPr/>
        </p:nvSpPr>
        <p:spPr>
          <a:xfrm>
            <a:off x="8585198" y="3968285"/>
            <a:ext cx="2461496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Vật liệu phi kim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671F3F1-5479-A5B5-FDB5-7EFBCD8B1073}"/>
              </a:ext>
            </a:extLst>
          </p:cNvPr>
          <p:cNvSpPr/>
          <p:nvPr/>
        </p:nvSpPr>
        <p:spPr>
          <a:xfrm>
            <a:off x="8157969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Chất dẻo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2CD787D-A31B-E59A-CB9C-039DD3A99540}"/>
              </a:ext>
            </a:extLst>
          </p:cNvPr>
          <p:cNvSpPr/>
          <p:nvPr/>
        </p:nvSpPr>
        <p:spPr>
          <a:xfrm>
            <a:off x="9973492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Cao su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A0652A2-02E4-968E-CF7C-19ED4E5F964C}"/>
              </a:ext>
            </a:extLst>
          </p:cNvPr>
          <p:cNvSpPr/>
          <p:nvPr/>
        </p:nvSpPr>
        <p:spPr>
          <a:xfrm>
            <a:off x="1323103" y="3968285"/>
            <a:ext cx="2461496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Kim loại đen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FF57B03-0E6D-7998-779D-CA9A0401E318}"/>
              </a:ext>
            </a:extLst>
          </p:cNvPr>
          <p:cNvSpPr/>
          <p:nvPr/>
        </p:nvSpPr>
        <p:spPr>
          <a:xfrm>
            <a:off x="895873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Thép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DAC672D-0668-026C-F843-480B5AE0D7CC}"/>
              </a:ext>
            </a:extLst>
          </p:cNvPr>
          <p:cNvSpPr/>
          <p:nvPr/>
        </p:nvSpPr>
        <p:spPr>
          <a:xfrm>
            <a:off x="2711397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Gang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17ED43-86FD-E74F-092E-EF6569C29347}"/>
              </a:ext>
            </a:extLst>
          </p:cNvPr>
          <p:cNvSpPr/>
          <p:nvPr/>
        </p:nvSpPr>
        <p:spPr>
          <a:xfrm>
            <a:off x="4954150" y="3968285"/>
            <a:ext cx="2461496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Kim loại màu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E7FCC36-CB08-06A9-0F22-CC05836FE552}"/>
              </a:ext>
            </a:extLst>
          </p:cNvPr>
          <p:cNvSpPr/>
          <p:nvPr/>
        </p:nvSpPr>
        <p:spPr>
          <a:xfrm>
            <a:off x="4526920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Đồng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46D2664-5081-2A6E-515B-7E14E7DB56CF}"/>
              </a:ext>
            </a:extLst>
          </p:cNvPr>
          <p:cNvSpPr/>
          <p:nvPr/>
        </p:nvSpPr>
        <p:spPr>
          <a:xfrm>
            <a:off x="6342444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Nhôm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8787059-A23E-CB2D-10DF-1E21BD58CCD8}"/>
              </a:ext>
            </a:extLst>
          </p:cNvPr>
          <p:cNvSpPr/>
          <p:nvPr/>
        </p:nvSpPr>
        <p:spPr>
          <a:xfrm>
            <a:off x="8585197" y="3968285"/>
            <a:ext cx="2461496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Vật liệu phi kim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 2.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Quan sát chiếc quạt cây Hình 6.4 và điền tên loại vật liệu của một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số bộ phận, chi tiết theo bảng gợi ý dưới đây: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769F098-F674-B3D2-5C88-F58520B9AA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024484"/>
              </p:ext>
            </p:extLst>
          </p:nvPr>
        </p:nvGraphicFramePr>
        <p:xfrm>
          <a:off x="449730" y="3155180"/>
          <a:ext cx="8229812" cy="155114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26516">
                  <a:extLst>
                    <a:ext uri="{9D8B030D-6E8A-4147-A177-3AD203B41FA5}">
                      <a16:colId xmlns:a16="http://schemas.microsoft.com/office/drawing/2014/main" val="1627975882"/>
                    </a:ext>
                  </a:extLst>
                </a:gridCol>
                <a:gridCol w="1238670">
                  <a:extLst>
                    <a:ext uri="{9D8B030D-6E8A-4147-A177-3AD203B41FA5}">
                      <a16:colId xmlns:a16="http://schemas.microsoft.com/office/drawing/2014/main" val="1298249997"/>
                    </a:ext>
                  </a:extLst>
                </a:gridCol>
                <a:gridCol w="1280660">
                  <a:extLst>
                    <a:ext uri="{9D8B030D-6E8A-4147-A177-3AD203B41FA5}">
                      <a16:colId xmlns:a16="http://schemas.microsoft.com/office/drawing/2014/main" val="980947535"/>
                    </a:ext>
                  </a:extLst>
                </a:gridCol>
                <a:gridCol w="1301654">
                  <a:extLst>
                    <a:ext uri="{9D8B030D-6E8A-4147-A177-3AD203B41FA5}">
                      <a16:colId xmlns:a16="http://schemas.microsoft.com/office/drawing/2014/main" val="3005923372"/>
                    </a:ext>
                  </a:extLst>
                </a:gridCol>
                <a:gridCol w="1385631">
                  <a:extLst>
                    <a:ext uri="{9D8B030D-6E8A-4147-A177-3AD203B41FA5}">
                      <a16:colId xmlns:a16="http://schemas.microsoft.com/office/drawing/2014/main" val="4012563079"/>
                    </a:ext>
                  </a:extLst>
                </a:gridCol>
                <a:gridCol w="1196681">
                  <a:extLst>
                    <a:ext uri="{9D8B030D-6E8A-4147-A177-3AD203B41FA5}">
                      <a16:colId xmlns:a16="http://schemas.microsoft.com/office/drawing/2014/main" val="2147487853"/>
                    </a:ext>
                  </a:extLst>
                </a:gridCol>
              </a:tblGrid>
              <a:tr h="900665"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Bộ phận,</a:t>
                      </a:r>
                    </a:p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chi tiết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Lồng</a:t>
                      </a:r>
                    </a:p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quạt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Thân</a:t>
                      </a:r>
                    </a:p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quạt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Cánh</a:t>
                      </a:r>
                    </a:p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quạt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Vỏ dây dẫn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Đế</a:t>
                      </a:r>
                    </a:p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quạt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5242518"/>
                  </a:ext>
                </a:extLst>
              </a:tr>
              <a:tr h="650481">
                <a:tc>
                  <a:txBody>
                    <a:bodyPr/>
                    <a:lstStyle/>
                    <a:p>
                      <a:r>
                        <a:rPr lang="en-US" sz="2200" b="0">
                          <a:solidFill>
                            <a:srgbClr val="242021"/>
                          </a:solidFill>
                          <a:effectLst/>
                        </a:rPr>
                        <a:t>Loại vật liệu 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444597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123A2FE-D6D2-B590-CDF7-5C3818EFD9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5124" y="2206171"/>
            <a:ext cx="2457076" cy="45212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04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 2.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Quan sát chiếc quạt cây Hình 6.4 và điền tên loại vật liệu của một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số bộ phận, chi tiết theo bảng gợi ý dưới đây: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769F098-F674-B3D2-5C88-F58520B9AA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743340"/>
              </p:ext>
            </p:extLst>
          </p:nvPr>
        </p:nvGraphicFramePr>
        <p:xfrm>
          <a:off x="449730" y="3155180"/>
          <a:ext cx="11451984" cy="213947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41642">
                  <a:extLst>
                    <a:ext uri="{9D8B030D-6E8A-4147-A177-3AD203B41FA5}">
                      <a16:colId xmlns:a16="http://schemas.microsoft.com/office/drawing/2014/main" val="1627975882"/>
                    </a:ext>
                  </a:extLst>
                </a:gridCol>
                <a:gridCol w="1723639">
                  <a:extLst>
                    <a:ext uri="{9D8B030D-6E8A-4147-A177-3AD203B41FA5}">
                      <a16:colId xmlns:a16="http://schemas.microsoft.com/office/drawing/2014/main" val="1298249997"/>
                    </a:ext>
                  </a:extLst>
                </a:gridCol>
                <a:gridCol w="1782070">
                  <a:extLst>
                    <a:ext uri="{9D8B030D-6E8A-4147-A177-3AD203B41FA5}">
                      <a16:colId xmlns:a16="http://schemas.microsoft.com/office/drawing/2014/main" val="980947535"/>
                    </a:ext>
                  </a:extLst>
                </a:gridCol>
                <a:gridCol w="1811283">
                  <a:extLst>
                    <a:ext uri="{9D8B030D-6E8A-4147-A177-3AD203B41FA5}">
                      <a16:colId xmlns:a16="http://schemas.microsoft.com/office/drawing/2014/main" val="3005923372"/>
                    </a:ext>
                  </a:extLst>
                </a:gridCol>
                <a:gridCol w="1928139">
                  <a:extLst>
                    <a:ext uri="{9D8B030D-6E8A-4147-A177-3AD203B41FA5}">
                      <a16:colId xmlns:a16="http://schemas.microsoft.com/office/drawing/2014/main" val="4012563079"/>
                    </a:ext>
                  </a:extLst>
                </a:gridCol>
                <a:gridCol w="1665211">
                  <a:extLst>
                    <a:ext uri="{9D8B030D-6E8A-4147-A177-3AD203B41FA5}">
                      <a16:colId xmlns:a16="http://schemas.microsoft.com/office/drawing/2014/main" val="2147487853"/>
                    </a:ext>
                  </a:extLst>
                </a:gridCol>
              </a:tblGrid>
              <a:tr h="1242272"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Bộ phận, chi tiết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Lồng</a:t>
                      </a:r>
                    </a:p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quạt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Thân quạt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Cánh quạt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Vỏ dây dẫn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Đế quạt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5242518"/>
                  </a:ext>
                </a:extLst>
              </a:tr>
              <a:tr h="897198">
                <a:tc>
                  <a:txBody>
                    <a:bodyPr/>
                    <a:lstStyle/>
                    <a:p>
                      <a:r>
                        <a:rPr lang="en-US" sz="2200" b="0">
                          <a:solidFill>
                            <a:srgbClr val="242021"/>
                          </a:solidFill>
                          <a:effectLst/>
                        </a:rPr>
                        <a:t>Loại vật liệu 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444597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775F2B8-984A-2DD0-5708-30826BE1A2BC}"/>
              </a:ext>
            </a:extLst>
          </p:cNvPr>
          <p:cNvSpPr txBox="1"/>
          <p:nvPr/>
        </p:nvSpPr>
        <p:spPr>
          <a:xfrm>
            <a:off x="3280229" y="4597962"/>
            <a:ext cx="95847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>
                <a:solidFill>
                  <a:srgbClr val="242021"/>
                </a:solidFill>
              </a:rPr>
              <a:t>Thép</a:t>
            </a:r>
            <a:endParaRPr lang="en-US" sz="2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73D899-251A-002D-98FA-ADDEF0225854}"/>
              </a:ext>
            </a:extLst>
          </p:cNvPr>
          <p:cNvSpPr txBox="1"/>
          <p:nvPr/>
        </p:nvSpPr>
        <p:spPr>
          <a:xfrm>
            <a:off x="4897930" y="4428686"/>
            <a:ext cx="15173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>
                <a:solidFill>
                  <a:srgbClr val="242021"/>
                </a:solidFill>
              </a:rPr>
              <a:t>Chất dẻo nhiệt rắn</a:t>
            </a:r>
            <a:endParaRPr lang="en-US" sz="2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A042A3-3761-397F-D036-A31261D62035}"/>
              </a:ext>
            </a:extLst>
          </p:cNvPr>
          <p:cNvSpPr txBox="1"/>
          <p:nvPr/>
        </p:nvSpPr>
        <p:spPr>
          <a:xfrm>
            <a:off x="10493508" y="4445209"/>
            <a:ext cx="15173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>
                <a:solidFill>
                  <a:srgbClr val="242021"/>
                </a:solidFill>
              </a:rPr>
              <a:t>Cao su</a:t>
            </a:r>
            <a:endParaRPr lang="en-US" sz="22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905A69-BDB1-77E1-F1A5-7410AD7F67A2}"/>
              </a:ext>
            </a:extLst>
          </p:cNvPr>
          <p:cNvSpPr txBox="1"/>
          <p:nvPr/>
        </p:nvSpPr>
        <p:spPr>
          <a:xfrm>
            <a:off x="6560456" y="4428684"/>
            <a:ext cx="15173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>
                <a:solidFill>
                  <a:srgbClr val="242021"/>
                </a:solidFill>
              </a:rPr>
              <a:t>Chất dẻo nhiệt rắn</a:t>
            </a:r>
            <a:endParaRPr lang="en-US" sz="2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BBD085-5D7A-3A8F-E340-0E2019D2D70A}"/>
              </a:ext>
            </a:extLst>
          </p:cNvPr>
          <p:cNvSpPr txBox="1"/>
          <p:nvPr/>
        </p:nvSpPr>
        <p:spPr>
          <a:xfrm>
            <a:off x="8472393" y="4445209"/>
            <a:ext cx="15173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>
                <a:solidFill>
                  <a:srgbClr val="242021"/>
                </a:solidFill>
              </a:rPr>
              <a:t>Chất dẻo nhiệt</a:t>
            </a:r>
            <a:endParaRPr lang="en-US" sz="22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3668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 3.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Quan sát nồi cơm điện và điền tên loại vật liệu để làm ra những chi tiết trong nồi cơm vào bảng sau: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769F098-F674-B3D2-5C88-F58520B9AA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886548"/>
              </p:ext>
            </p:extLst>
          </p:nvPr>
        </p:nvGraphicFramePr>
        <p:xfrm>
          <a:off x="449730" y="3155180"/>
          <a:ext cx="7033131" cy="155114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26516">
                  <a:extLst>
                    <a:ext uri="{9D8B030D-6E8A-4147-A177-3AD203B41FA5}">
                      <a16:colId xmlns:a16="http://schemas.microsoft.com/office/drawing/2014/main" val="1627975882"/>
                    </a:ext>
                  </a:extLst>
                </a:gridCol>
                <a:gridCol w="1238670">
                  <a:extLst>
                    <a:ext uri="{9D8B030D-6E8A-4147-A177-3AD203B41FA5}">
                      <a16:colId xmlns:a16="http://schemas.microsoft.com/office/drawing/2014/main" val="1298249997"/>
                    </a:ext>
                  </a:extLst>
                </a:gridCol>
                <a:gridCol w="1280660">
                  <a:extLst>
                    <a:ext uri="{9D8B030D-6E8A-4147-A177-3AD203B41FA5}">
                      <a16:colId xmlns:a16="http://schemas.microsoft.com/office/drawing/2014/main" val="980947535"/>
                    </a:ext>
                  </a:extLst>
                </a:gridCol>
                <a:gridCol w="1301654">
                  <a:extLst>
                    <a:ext uri="{9D8B030D-6E8A-4147-A177-3AD203B41FA5}">
                      <a16:colId xmlns:a16="http://schemas.microsoft.com/office/drawing/2014/main" val="3005923372"/>
                    </a:ext>
                  </a:extLst>
                </a:gridCol>
                <a:gridCol w="1385631">
                  <a:extLst>
                    <a:ext uri="{9D8B030D-6E8A-4147-A177-3AD203B41FA5}">
                      <a16:colId xmlns:a16="http://schemas.microsoft.com/office/drawing/2014/main" val="4012563079"/>
                    </a:ext>
                  </a:extLst>
                </a:gridCol>
              </a:tblGrid>
              <a:tr h="900665"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Bộ phận,</a:t>
                      </a:r>
                    </a:p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chi tiết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Nắp nồi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Lòng nồi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Vỏ dây điện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Vỏ nồi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5242518"/>
                  </a:ext>
                </a:extLst>
              </a:tr>
              <a:tr h="650481">
                <a:tc>
                  <a:txBody>
                    <a:bodyPr/>
                    <a:lstStyle/>
                    <a:p>
                      <a:r>
                        <a:rPr lang="en-US" sz="2200" b="0">
                          <a:solidFill>
                            <a:srgbClr val="242021"/>
                          </a:solidFill>
                          <a:effectLst/>
                        </a:rPr>
                        <a:t>Loại vật liệu 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444597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B69C5EA-5420-DF5B-2E42-4B0375A83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8867" y="2381457"/>
            <a:ext cx="4691029" cy="41644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09962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 3.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Quan sát nồi cơm điện và điền tên loại vật liệu để làm ra những chi tiết trong nồi cơm vào bảng sau: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769F098-F674-B3D2-5C88-F58520B9AA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899370"/>
              </p:ext>
            </p:extLst>
          </p:nvPr>
        </p:nvGraphicFramePr>
        <p:xfrm>
          <a:off x="449730" y="3155180"/>
          <a:ext cx="8360742" cy="21135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71299">
                  <a:extLst>
                    <a:ext uri="{9D8B030D-6E8A-4147-A177-3AD203B41FA5}">
                      <a16:colId xmlns:a16="http://schemas.microsoft.com/office/drawing/2014/main" val="1627975882"/>
                    </a:ext>
                  </a:extLst>
                </a:gridCol>
                <a:gridCol w="1472488">
                  <a:extLst>
                    <a:ext uri="{9D8B030D-6E8A-4147-A177-3AD203B41FA5}">
                      <a16:colId xmlns:a16="http://schemas.microsoft.com/office/drawing/2014/main" val="1298249997"/>
                    </a:ext>
                  </a:extLst>
                </a:gridCol>
                <a:gridCol w="1522404">
                  <a:extLst>
                    <a:ext uri="{9D8B030D-6E8A-4147-A177-3AD203B41FA5}">
                      <a16:colId xmlns:a16="http://schemas.microsoft.com/office/drawing/2014/main" val="980947535"/>
                    </a:ext>
                  </a:extLst>
                </a:gridCol>
                <a:gridCol w="1547361">
                  <a:extLst>
                    <a:ext uri="{9D8B030D-6E8A-4147-A177-3AD203B41FA5}">
                      <a16:colId xmlns:a16="http://schemas.microsoft.com/office/drawing/2014/main" val="3005923372"/>
                    </a:ext>
                  </a:extLst>
                </a:gridCol>
                <a:gridCol w="1647190">
                  <a:extLst>
                    <a:ext uri="{9D8B030D-6E8A-4147-A177-3AD203B41FA5}">
                      <a16:colId xmlns:a16="http://schemas.microsoft.com/office/drawing/2014/main" val="4012563079"/>
                    </a:ext>
                  </a:extLst>
                </a:gridCol>
              </a:tblGrid>
              <a:tr h="900665"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Bộ phận,</a:t>
                      </a:r>
                    </a:p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chi tiết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Nắp nồi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Lòng nồi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Vỏ dây điện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Vỏ nồi</a:t>
                      </a:r>
                      <a:endParaRPr lang="en-US" sz="2200" b="1" i="0">
                        <a:solidFill>
                          <a:srgbClr val="242021"/>
                        </a:solidFill>
                        <a:effectLst/>
                        <a:latin typeface="Arial-BoldM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5242518"/>
                  </a:ext>
                </a:extLst>
              </a:tr>
              <a:tr h="1212841">
                <a:tc>
                  <a:txBody>
                    <a:bodyPr/>
                    <a:lstStyle/>
                    <a:p>
                      <a:r>
                        <a:rPr lang="en-US" sz="2200" b="0">
                          <a:solidFill>
                            <a:srgbClr val="242021"/>
                          </a:solidFill>
                          <a:effectLst/>
                        </a:rPr>
                        <a:t>Loại vật liệu 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444597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B69C5EA-5420-DF5B-2E42-4B0375A83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0472" y="2381457"/>
            <a:ext cx="3399424" cy="30178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23C811-8180-B71B-AF2E-507C7C2BBEF8}"/>
              </a:ext>
            </a:extLst>
          </p:cNvPr>
          <p:cNvSpPr txBox="1"/>
          <p:nvPr/>
        </p:nvSpPr>
        <p:spPr>
          <a:xfrm>
            <a:off x="2554514" y="4216939"/>
            <a:ext cx="14725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>
                <a:solidFill>
                  <a:srgbClr val="242021"/>
                </a:solidFill>
              </a:rPr>
              <a:t>Nhựa nhiệt rắn</a:t>
            </a:r>
            <a:endParaRPr lang="en-US" sz="2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83B751-A94E-ED5E-7C66-AA37141EADB5}"/>
              </a:ext>
            </a:extLst>
          </p:cNvPr>
          <p:cNvSpPr txBox="1"/>
          <p:nvPr/>
        </p:nvSpPr>
        <p:spPr>
          <a:xfrm>
            <a:off x="4085130" y="4425035"/>
            <a:ext cx="15173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>
                <a:solidFill>
                  <a:srgbClr val="242021"/>
                </a:solidFill>
              </a:rPr>
              <a:t>Thép</a:t>
            </a:r>
            <a:endParaRPr lang="en-US" sz="22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F3B2A9-C750-8E47-E0BF-7C1B172C34EA}"/>
              </a:ext>
            </a:extLst>
          </p:cNvPr>
          <p:cNvSpPr txBox="1"/>
          <p:nvPr/>
        </p:nvSpPr>
        <p:spPr>
          <a:xfrm>
            <a:off x="5602514" y="4216939"/>
            <a:ext cx="16325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>
                <a:solidFill>
                  <a:srgbClr val="242021"/>
                </a:solidFill>
              </a:rPr>
              <a:t>Nhựa nhiệt dẻo</a:t>
            </a:r>
            <a:endParaRPr lang="en-US" sz="2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C71DCD-502C-75AC-6C11-179B2568ED21}"/>
              </a:ext>
            </a:extLst>
          </p:cNvPr>
          <p:cNvSpPr txBox="1"/>
          <p:nvPr/>
        </p:nvSpPr>
        <p:spPr>
          <a:xfrm>
            <a:off x="7235031" y="4216939"/>
            <a:ext cx="14725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>
                <a:solidFill>
                  <a:srgbClr val="242021"/>
                </a:solidFill>
              </a:rPr>
              <a:t>Nhựa nhiệt rắn</a:t>
            </a:r>
            <a:endParaRPr lang="en-US" sz="22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56023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911679" y="1562733"/>
            <a:ext cx="1058475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 4.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Hãy </a:t>
            </a:r>
            <a:r>
              <a:rPr lang="en-US" sz="2400">
                <a:solidFill>
                  <a:prstClr val="black"/>
                </a:solidFill>
              </a:rPr>
              <a:t>nối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tính chất của vật liệu kim loại và vật liệu phi kim loại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ở cột A và cột B.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57F2E68-32E8-656F-BA15-41D45206C2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40727"/>
              </p:ext>
            </p:extLst>
          </p:nvPr>
        </p:nvGraphicFramePr>
        <p:xfrm>
          <a:off x="911679" y="2710947"/>
          <a:ext cx="2803978" cy="3943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803978">
                  <a:extLst>
                    <a:ext uri="{9D8B030D-6E8A-4147-A177-3AD203B41FA5}">
                      <a16:colId xmlns:a16="http://schemas.microsoft.com/office/drawing/2014/main" val="1795700884"/>
                    </a:ext>
                  </a:extLst>
                </a:gridCol>
              </a:tblGrid>
              <a:tr h="626650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200" b="1">
                          <a:effectLst/>
                        </a:rPr>
                        <a:t>Cột A</a:t>
                      </a:r>
                      <a:endParaRPr lang="en-US" sz="2200">
                        <a:effectLst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704172597"/>
                  </a:ext>
                </a:extLst>
              </a:tr>
              <a:tr h="1658575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Vật liệu kim loại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783532549"/>
                  </a:ext>
                </a:extLst>
              </a:tr>
              <a:tr h="1658575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Vật liệu phi kim loại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31044036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3FB1117-045A-4DAE-4047-C8ABD38BC4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483116"/>
              </p:ext>
            </p:extLst>
          </p:nvPr>
        </p:nvGraphicFramePr>
        <p:xfrm>
          <a:off x="5791200" y="2710948"/>
          <a:ext cx="6168571" cy="3943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168571">
                  <a:extLst>
                    <a:ext uri="{9D8B030D-6E8A-4147-A177-3AD203B41FA5}">
                      <a16:colId xmlns:a16="http://schemas.microsoft.com/office/drawing/2014/main" val="47163299"/>
                    </a:ext>
                  </a:extLst>
                </a:gridCol>
              </a:tblGrid>
              <a:tr h="563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effectLst/>
                        </a:rPr>
                        <a:t>Cột B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0996989"/>
                  </a:ext>
                </a:extLst>
              </a:tr>
              <a:tr h="563400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a. Có ánh kim, có độ cứng và độ bền cao.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834449144"/>
                  </a:ext>
                </a:extLst>
              </a:tr>
              <a:tr h="563400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b. Có nhiệt độ nóng chảy thấp.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894972403"/>
                  </a:ext>
                </a:extLst>
              </a:tr>
              <a:tr h="563400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c. Không dẫn điện hoặc dẫn điện kém.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406341593"/>
                  </a:ext>
                </a:extLst>
              </a:tr>
              <a:tr h="563400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d. Có nhiệt độ nóng chảy cao.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4262111276"/>
                  </a:ext>
                </a:extLst>
              </a:tr>
              <a:tr h="563400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e. Độ cứng và độ bền thấp.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4180309665"/>
                  </a:ext>
                </a:extLst>
              </a:tr>
              <a:tr h="563400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g. Dẫn điện và dẫn nhiệt tốt.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453271088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45E8786-DAB6-AEBE-31EE-D7C85B2CA228}"/>
              </a:ext>
            </a:extLst>
          </p:cNvPr>
          <p:cNvCxnSpPr>
            <a:cxnSpLocks/>
          </p:cNvCxnSpPr>
          <p:nvPr/>
        </p:nvCxnSpPr>
        <p:spPr>
          <a:xfrm flipV="1">
            <a:off x="3715657" y="3556000"/>
            <a:ext cx="2075543" cy="6498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B4FF222-21B1-EC05-0470-854B451FED61}"/>
              </a:ext>
            </a:extLst>
          </p:cNvPr>
          <p:cNvCxnSpPr>
            <a:cxnSpLocks/>
          </p:cNvCxnSpPr>
          <p:nvPr/>
        </p:nvCxnSpPr>
        <p:spPr>
          <a:xfrm>
            <a:off x="3715657" y="4205866"/>
            <a:ext cx="2075543" cy="10887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B8ADBA-5D63-5D84-6691-55DE5CBB947F}"/>
              </a:ext>
            </a:extLst>
          </p:cNvPr>
          <p:cNvCxnSpPr>
            <a:cxnSpLocks/>
          </p:cNvCxnSpPr>
          <p:nvPr/>
        </p:nvCxnSpPr>
        <p:spPr>
          <a:xfrm>
            <a:off x="3715657" y="4205866"/>
            <a:ext cx="2075543" cy="22094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642482-0F0C-70D3-DA42-091F5F2227CA}"/>
              </a:ext>
            </a:extLst>
          </p:cNvPr>
          <p:cNvCxnSpPr>
            <a:cxnSpLocks/>
          </p:cNvCxnSpPr>
          <p:nvPr/>
        </p:nvCxnSpPr>
        <p:spPr>
          <a:xfrm flipV="1">
            <a:off x="3715657" y="4153129"/>
            <a:ext cx="2075543" cy="17177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42B998-839E-50A9-9D16-F8548C444DE2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3715657" y="4682848"/>
            <a:ext cx="2075543" cy="11880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6C54806-69BE-0D95-6547-43A6AF9B74D1}"/>
              </a:ext>
            </a:extLst>
          </p:cNvPr>
          <p:cNvCxnSpPr>
            <a:cxnSpLocks/>
          </p:cNvCxnSpPr>
          <p:nvPr/>
        </p:nvCxnSpPr>
        <p:spPr>
          <a:xfrm flipV="1">
            <a:off x="3715657" y="5838159"/>
            <a:ext cx="2075543" cy="327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911679" y="1562733"/>
            <a:ext cx="10584754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 5.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Đáp án nào dưới đây là đúng khi nói về chất dẻo nhiệt?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A. Bị hóa cứng sau khi gia nhiệt.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B. Không có khả năng tái chế.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C. Có khả năng tái chế.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D. Có độ bền và độ cứng tương đối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D36313-BC82-941F-E9DC-6975767F8206}"/>
              </a:ext>
            </a:extLst>
          </p:cNvPr>
          <p:cNvSpPr txBox="1"/>
          <p:nvPr/>
        </p:nvSpPr>
        <p:spPr>
          <a:xfrm>
            <a:off x="803623" y="4469125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Đáp án: C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6556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911679" y="1562733"/>
            <a:ext cx="10584754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 6.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Đáp án nào dưới đây là đúng khi nói về chất dẻo nhiệt rắn?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A. Có độ bền và độ cứng tương đối thấp.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B. Không có khả năng tái chế.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C. Có khả năng tái chế.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D. Không bị hóa cứng sau khi gia nhiệt.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D36313-BC82-941F-E9DC-6975767F8206}"/>
              </a:ext>
            </a:extLst>
          </p:cNvPr>
          <p:cNvSpPr txBox="1"/>
          <p:nvPr/>
        </p:nvSpPr>
        <p:spPr>
          <a:xfrm>
            <a:off x="803623" y="4469125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Đáp án: B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7160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911679" y="1562733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 7.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Những sản phẩm dưới đây thường được làm bằng vật liệu gì?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584F93E-C1CC-1DEE-E59D-6761097B4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682574"/>
              </p:ext>
            </p:extLst>
          </p:nvPr>
        </p:nvGraphicFramePr>
        <p:xfrm>
          <a:off x="1314450" y="2549684"/>
          <a:ext cx="8858250" cy="35844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429125">
                  <a:extLst>
                    <a:ext uri="{9D8B030D-6E8A-4147-A177-3AD203B41FA5}">
                      <a16:colId xmlns:a16="http://schemas.microsoft.com/office/drawing/2014/main" val="1820011701"/>
                    </a:ext>
                  </a:extLst>
                </a:gridCol>
                <a:gridCol w="4429125">
                  <a:extLst>
                    <a:ext uri="{9D8B030D-6E8A-4147-A177-3AD203B41FA5}">
                      <a16:colId xmlns:a16="http://schemas.microsoft.com/office/drawing/2014/main" val="833389234"/>
                    </a:ext>
                  </a:extLst>
                </a:gridCol>
              </a:tblGrid>
              <a:tr h="597403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>
                          <a:effectLst/>
                        </a:rPr>
                        <a:t>Sản phẩm</a:t>
                      </a:r>
                      <a:endParaRPr lang="en-US" sz="2400">
                        <a:effectLst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>
                          <a:effectLst/>
                        </a:rPr>
                        <a:t>Vật liệu</a:t>
                      </a:r>
                      <a:endParaRPr lang="en-US" sz="2400">
                        <a:effectLst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171237530"/>
                  </a:ext>
                </a:extLst>
              </a:tr>
              <a:tr h="597403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>
                          <a:effectLst/>
                        </a:rPr>
                        <a:t>Chảo rán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>
                          <a:effectLst/>
                        </a:rPr>
                        <a:t>...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89195580"/>
                  </a:ext>
                </a:extLst>
              </a:tr>
              <a:tr h="597403">
                <a:tc>
                  <a:txBody>
                    <a:bodyPr/>
                    <a:lstStyle/>
                    <a:p>
                      <a:pPr algn="ctr" rtl="0" fontAlgn="t"/>
                      <a:r>
                        <a:rPr lang="vi-VN" sz="2400">
                          <a:effectLst/>
                        </a:rPr>
                        <a:t>Lưỡi kéo cắt giấy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>
                          <a:effectLst/>
                        </a:rPr>
                        <a:t>...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93164164"/>
                  </a:ext>
                </a:extLst>
              </a:tr>
              <a:tr h="597403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>
                          <a:effectLst/>
                        </a:rPr>
                        <a:t>Lõi dây điện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>
                          <a:effectLst/>
                        </a:rPr>
                        <a:t>...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754275553"/>
                  </a:ext>
                </a:extLst>
              </a:tr>
              <a:tr h="597403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>
                          <a:effectLst/>
                        </a:rPr>
                        <a:t>Vỏ dây điện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>
                          <a:effectLst/>
                        </a:rPr>
                        <a:t>...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534451983"/>
                  </a:ext>
                </a:extLst>
              </a:tr>
              <a:tr h="597403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>
                          <a:effectLst/>
                        </a:rPr>
                        <a:t>Khung xe đạp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>
                          <a:effectLst/>
                        </a:rPr>
                        <a:t>...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04375269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9A7715E-2DA3-1365-419B-C71E152DC398}"/>
              </a:ext>
            </a:extLst>
          </p:cNvPr>
          <p:cNvSpPr txBox="1"/>
          <p:nvPr/>
        </p:nvSpPr>
        <p:spPr>
          <a:xfrm>
            <a:off x="5959475" y="3198167"/>
            <a:ext cx="4098925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ctr" rtl="0" fontAlgn="t"/>
            <a:r>
              <a:rPr lang="en-US" sz="2400"/>
              <a:t>Hợp kim nhôm hoặc gang</a:t>
            </a:r>
            <a:endParaRPr lang="en-US" sz="240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AEFEF1-1D58-9B31-9C56-77A5926AA0F0}"/>
              </a:ext>
            </a:extLst>
          </p:cNvPr>
          <p:cNvSpPr txBox="1"/>
          <p:nvPr/>
        </p:nvSpPr>
        <p:spPr>
          <a:xfrm>
            <a:off x="5959475" y="3842716"/>
            <a:ext cx="4098925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ctr" rtl="0" fontAlgn="t"/>
            <a:r>
              <a:rPr lang="en-US" sz="2400">
                <a:effectLst/>
              </a:rPr>
              <a:t>Thép carbon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5CFB03-2C01-5845-8B4C-CCC0503CF8FE}"/>
              </a:ext>
            </a:extLst>
          </p:cNvPr>
          <p:cNvSpPr txBox="1"/>
          <p:nvPr/>
        </p:nvSpPr>
        <p:spPr>
          <a:xfrm>
            <a:off x="5959475" y="4379074"/>
            <a:ext cx="4098925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ctr" rtl="0" fontAlgn="t"/>
            <a:r>
              <a:rPr lang="en-US" sz="2400">
                <a:effectLst/>
              </a:rPr>
              <a:t>Hợp kim đồng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8E77C3-9B42-6EA9-3B48-545FC668D6B7}"/>
              </a:ext>
            </a:extLst>
          </p:cNvPr>
          <p:cNvSpPr txBox="1"/>
          <p:nvPr/>
        </p:nvSpPr>
        <p:spPr>
          <a:xfrm>
            <a:off x="5959475" y="4996974"/>
            <a:ext cx="4098925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ctr" rtl="0" fontAlgn="t"/>
            <a:r>
              <a:rPr lang="en-US" sz="2400"/>
              <a:t>Nhựa hoặc cao su</a:t>
            </a:r>
            <a:endParaRPr lang="en-US" sz="240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CD8B44-E266-7CBB-F90A-6329D545EC9C}"/>
              </a:ext>
            </a:extLst>
          </p:cNvPr>
          <p:cNvSpPr txBox="1"/>
          <p:nvPr/>
        </p:nvSpPr>
        <p:spPr>
          <a:xfrm>
            <a:off x="5959475" y="5587420"/>
            <a:ext cx="4098925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ctr" rtl="0" fontAlgn="t"/>
            <a:r>
              <a:rPr lang="en-US" sz="2400">
                <a:effectLst/>
              </a:rPr>
              <a:t>Th</a:t>
            </a:r>
            <a:r>
              <a:rPr lang="en-US" sz="2400"/>
              <a:t>ép</a:t>
            </a:r>
            <a:endParaRPr lang="en-US" sz="240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9123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911679" y="1562733"/>
            <a:ext cx="1058475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 8.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Hãy sắp xếp theo thứ tự giảm dần tính chất của một số vật liệu vào bảng sau: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9BE8C95-C230-EB51-3E44-7DDF9DAB67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091884"/>
              </p:ext>
            </p:extLst>
          </p:nvPr>
        </p:nvGraphicFramePr>
        <p:xfrm>
          <a:off x="584200" y="3264102"/>
          <a:ext cx="11163300" cy="25755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393698">
                  <a:extLst>
                    <a:ext uri="{9D8B030D-6E8A-4147-A177-3AD203B41FA5}">
                      <a16:colId xmlns:a16="http://schemas.microsoft.com/office/drawing/2014/main" val="4126922680"/>
                    </a:ext>
                  </a:extLst>
                </a:gridCol>
                <a:gridCol w="1709430">
                  <a:extLst>
                    <a:ext uri="{9D8B030D-6E8A-4147-A177-3AD203B41FA5}">
                      <a16:colId xmlns:a16="http://schemas.microsoft.com/office/drawing/2014/main" val="3573720378"/>
                    </a:ext>
                  </a:extLst>
                </a:gridCol>
                <a:gridCol w="1556666">
                  <a:extLst>
                    <a:ext uri="{9D8B030D-6E8A-4147-A177-3AD203B41FA5}">
                      <a16:colId xmlns:a16="http://schemas.microsoft.com/office/drawing/2014/main" val="3374132453"/>
                    </a:ext>
                  </a:extLst>
                </a:gridCol>
                <a:gridCol w="1503506">
                  <a:extLst>
                    <a:ext uri="{9D8B030D-6E8A-4147-A177-3AD203B41FA5}">
                      <a16:colId xmlns:a16="http://schemas.microsoft.com/office/drawing/2014/main" val="182561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ctr" rtl="0" fontAlgn="t">
                        <a:lnSpc>
                          <a:spcPct val="150000"/>
                        </a:lnSpc>
                      </a:pPr>
                      <a:r>
                        <a:rPr lang="en-US" sz="2400" b="1">
                          <a:effectLst/>
                        </a:rPr>
                        <a:t>Tính chất của vật liệu</a:t>
                      </a:r>
                      <a:endParaRPr lang="en-US" sz="2400">
                        <a:effectLst/>
                      </a:endParaRPr>
                    </a:p>
                  </a:txBody>
                  <a:tcPr marL="47625" marR="47625" marT="47625" marB="47625" anchor="ctr"/>
                </a:tc>
                <a:tc gridSpan="3">
                  <a:txBody>
                    <a:bodyPr/>
                    <a:lstStyle/>
                    <a:p>
                      <a:pPr marL="0" algn="ctr" rtl="0" fontAlgn="t">
                        <a:lnSpc>
                          <a:spcPct val="150000"/>
                        </a:lnSpc>
                      </a:pPr>
                      <a:r>
                        <a:rPr lang="en-US" sz="2400" b="1">
                          <a:effectLst/>
                        </a:rPr>
                        <a:t>Thứ tự</a:t>
                      </a:r>
                      <a:endParaRPr lang="en-US" sz="2400">
                        <a:effectLst/>
                      </a:endParaRPr>
                    </a:p>
                  </a:txBody>
                  <a:tcPr marL="47625" marR="47625" marT="47625" marB="4762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268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rtl="0" fontAlgn="t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</a:rPr>
                        <a:t>Độ cứng của nhựa, đồng và thép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algn="ctr" rtl="0" fontAlgn="t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</a:rPr>
                        <a:t>1. …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algn="ctr" rtl="0" fontAlgn="t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</a:rPr>
                        <a:t>2. …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algn="ctr" rtl="0" fontAlgn="t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</a:rPr>
                        <a:t>3. …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9506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rtl="0" fontAlgn="t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</a:rPr>
                        <a:t>Độ dẻo của nhôm, thép và cao su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algn="ctr" rtl="0" fontAlgn="t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</a:rPr>
                        <a:t>1. …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algn="ctr" rtl="0" fontAlgn="t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</a:rPr>
                        <a:t>2. …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algn="ctr" rtl="0" fontAlgn="t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</a:rPr>
                        <a:t>3. …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4581720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rtl="0" fontAlgn="t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</a:rPr>
                        <a:t>Tính dẫn điện của đồng, thép và nhựa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algn="ctr" rtl="0" fontAlgn="t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</a:rPr>
                        <a:t>1. …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algn="ctr" rtl="0" fontAlgn="t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</a:rPr>
                        <a:t>2. …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algn="ctr" rtl="0" fontAlgn="t">
                        <a:lnSpc>
                          <a:spcPct val="150000"/>
                        </a:lnSpc>
                      </a:pPr>
                      <a:r>
                        <a:rPr lang="en-US" sz="2400">
                          <a:effectLst/>
                        </a:rPr>
                        <a:t>3. …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89618784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C1482B8-7F9F-45A8-878B-292A00738FBD}"/>
              </a:ext>
            </a:extLst>
          </p:cNvPr>
          <p:cNvSpPr txBox="1"/>
          <p:nvPr/>
        </p:nvSpPr>
        <p:spPr>
          <a:xfrm>
            <a:off x="7089774" y="4026717"/>
            <a:ext cx="1317625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rtl="0" fontAlgn="t"/>
            <a:r>
              <a:rPr lang="en-US" sz="2400"/>
              <a:t>1. Thép</a:t>
            </a:r>
            <a:endParaRPr lang="en-US" sz="2400"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F7AB6B-BB50-DE1F-F324-E4E84BBF2717}"/>
              </a:ext>
            </a:extLst>
          </p:cNvPr>
          <p:cNvSpPr txBox="1"/>
          <p:nvPr/>
        </p:nvSpPr>
        <p:spPr>
          <a:xfrm>
            <a:off x="8705639" y="4026717"/>
            <a:ext cx="1470025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fontAlgn="t"/>
            <a:r>
              <a:rPr lang="en-US" sz="2400"/>
              <a:t>2. Đồng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505B59-91C1-1CAA-2AEC-F8B3605D9888}"/>
              </a:ext>
            </a:extLst>
          </p:cNvPr>
          <p:cNvSpPr txBox="1"/>
          <p:nvPr/>
        </p:nvSpPr>
        <p:spPr>
          <a:xfrm>
            <a:off x="10264774" y="4026717"/>
            <a:ext cx="1470026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fontAlgn="t"/>
            <a:r>
              <a:rPr lang="en-US" sz="2400"/>
              <a:t>3. Nhựa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DEFED8-5C2A-FE1D-C7F4-9344E8F403D6}"/>
              </a:ext>
            </a:extLst>
          </p:cNvPr>
          <p:cNvSpPr txBox="1"/>
          <p:nvPr/>
        </p:nvSpPr>
        <p:spPr>
          <a:xfrm>
            <a:off x="7010400" y="4702356"/>
            <a:ext cx="1577974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rtl="0" fontAlgn="t"/>
            <a:r>
              <a:rPr lang="en-US" sz="2400"/>
              <a:t>1. Cao su</a:t>
            </a:r>
            <a:endParaRPr lang="en-US" sz="2400"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08E3EB-B962-738E-D683-8E3953394CAD}"/>
              </a:ext>
            </a:extLst>
          </p:cNvPr>
          <p:cNvSpPr txBox="1"/>
          <p:nvPr/>
        </p:nvSpPr>
        <p:spPr>
          <a:xfrm>
            <a:off x="8705638" y="4702356"/>
            <a:ext cx="1470026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rtl="0" fontAlgn="t"/>
            <a:r>
              <a:rPr lang="en-US" sz="2400"/>
              <a:t>2. Nhôm</a:t>
            </a:r>
            <a:endParaRPr lang="en-US" sz="2400"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01C29A-BD57-B9A4-1A16-7619F19D8F90}"/>
              </a:ext>
            </a:extLst>
          </p:cNvPr>
          <p:cNvSpPr txBox="1"/>
          <p:nvPr/>
        </p:nvSpPr>
        <p:spPr>
          <a:xfrm>
            <a:off x="10353674" y="4702356"/>
            <a:ext cx="1317625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rtl="0" fontAlgn="t"/>
            <a:r>
              <a:rPr lang="en-US" sz="2400"/>
              <a:t>3. Thép</a:t>
            </a:r>
            <a:endParaRPr lang="en-US" sz="2400">
              <a:effectLst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67C5D9-A4AD-9AB9-A8CB-733C9DF8F6D6}"/>
              </a:ext>
            </a:extLst>
          </p:cNvPr>
          <p:cNvSpPr txBox="1"/>
          <p:nvPr/>
        </p:nvSpPr>
        <p:spPr>
          <a:xfrm>
            <a:off x="7089774" y="5347718"/>
            <a:ext cx="1498600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rtl="0" fontAlgn="t"/>
            <a:r>
              <a:rPr lang="en-US" sz="2400"/>
              <a:t>1. Đồng</a:t>
            </a:r>
            <a:endParaRPr lang="en-US" sz="2400"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0CC913-8C81-D5AA-D275-0317016E889C}"/>
              </a:ext>
            </a:extLst>
          </p:cNvPr>
          <p:cNvSpPr txBox="1"/>
          <p:nvPr/>
        </p:nvSpPr>
        <p:spPr>
          <a:xfrm>
            <a:off x="8705639" y="5347718"/>
            <a:ext cx="1317625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rtl="0" fontAlgn="t"/>
            <a:r>
              <a:rPr lang="en-US" sz="2400"/>
              <a:t>2. Thép</a:t>
            </a:r>
            <a:endParaRPr lang="en-US" sz="2400">
              <a:effectLst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45B062-5D23-CC1E-FA0E-A33AAA2ABC96}"/>
              </a:ext>
            </a:extLst>
          </p:cNvPr>
          <p:cNvSpPr txBox="1"/>
          <p:nvPr/>
        </p:nvSpPr>
        <p:spPr>
          <a:xfrm>
            <a:off x="10292929" y="5347718"/>
            <a:ext cx="1330504" cy="46166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rtl="0" fontAlgn="t"/>
            <a:r>
              <a:rPr lang="en-US" sz="2400"/>
              <a:t>3. Nhựa</a:t>
            </a:r>
            <a:endParaRPr lang="en-US" sz="240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6285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5"/>
            <a:extLst>
              <a:ext uri="{FF2B5EF4-FFF2-40B4-BE49-F238E27FC236}">
                <a16:creationId xmlns:a16="http://schemas.microsoft.com/office/drawing/2014/main" id="{AFB0C5E0-DEA2-1754-8277-524A5158B9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391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82333F32-9C87-D640-EA7D-5F7E5775FC78}"/>
              </a:ext>
            </a:extLst>
          </p:cNvPr>
          <p:cNvSpPr/>
          <p:nvPr/>
        </p:nvSpPr>
        <p:spPr>
          <a:xfrm>
            <a:off x="1141095" y="1988457"/>
            <a:ext cx="9909810" cy="217714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Kể tên một số đồ dùng trong nhà em được làm từ các loại vật</a:t>
            </a:r>
            <a:r>
              <a:rPr lang="en-US" sz="2400"/>
              <a:t> </a:t>
            </a:r>
            <a:r>
              <a:rPr lang="vi-VN" sz="2400"/>
              <a:t>liệu cơ khí mà em đã học.</a:t>
            </a: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F153B9A2-5E2D-2106-D2A6-A5CD70D1D5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953777" y="3677871"/>
            <a:ext cx="1656165" cy="7287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4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A691DA65-36AF-6698-AE66-75889E6376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983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191B384-E3A4-713D-3DE2-4CCF51B7F13A}"/>
              </a:ext>
            </a:extLst>
          </p:cNvPr>
          <p:cNvSpPr/>
          <p:nvPr/>
        </p:nvSpPr>
        <p:spPr>
          <a:xfrm>
            <a:off x="1141095" y="1727199"/>
            <a:ext cx="9909810" cy="340360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Vật liệu dùng trong sản xuất cơ khí phổ biến là kim loại đen, kim loại màu, chất</a:t>
            </a:r>
            <a:r>
              <a:rPr lang="en-US" sz="2400"/>
              <a:t> </a:t>
            </a:r>
            <a:r>
              <a:rPr lang="vi-VN" sz="2400"/>
              <a:t>dẻo và cao su,... Các vật liệu này được dùng để chế tạo máy móc, đồ gia</a:t>
            </a:r>
            <a:r>
              <a:rPr lang="en-US" sz="2400"/>
              <a:t> </a:t>
            </a:r>
            <a:r>
              <a:rPr lang="vi-VN" sz="2400"/>
              <a:t>dụng, đồ mĩ nghệ,...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Có thể nhận biết loại vật liệu qua tính chất, công năng sử dụng, màu sắc của</a:t>
            </a:r>
            <a:r>
              <a:rPr lang="en-US" sz="2400"/>
              <a:t> </a:t>
            </a:r>
            <a:r>
              <a:rPr lang="vi-VN" sz="2400"/>
              <a:t>vật liệu đó.</a:t>
            </a:r>
            <a:endParaRPr lang="en-US" sz="240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291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6C7B50-800E-7C36-9A74-1B4912627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133" y="5229791"/>
            <a:ext cx="3267739" cy="2145977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D620E7AB-FB35-E9A1-CF6C-1C5039D5EB62}"/>
              </a:ext>
            </a:extLst>
          </p:cNvPr>
          <p:cNvGrpSpPr/>
          <p:nvPr/>
        </p:nvGrpSpPr>
        <p:grpSpPr>
          <a:xfrm>
            <a:off x="6847087" y="2232757"/>
            <a:ext cx="4293353" cy="3694537"/>
            <a:chOff x="95037" y="-434481"/>
            <a:chExt cx="6321665" cy="6350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630477E8-2238-FDBA-B9FA-E2EF56E7E627}"/>
                </a:ext>
              </a:extLst>
            </p:cNvPr>
            <p:cNvSpPr/>
            <p:nvPr/>
          </p:nvSpPr>
          <p:spPr>
            <a:xfrm>
              <a:off x="95037" y="-434481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DD8A8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F16851-E8CA-D049-A80B-8C9A18B0D948}"/>
              </a:ext>
            </a:extLst>
          </p:cNvPr>
          <p:cNvSpPr txBox="1"/>
          <p:nvPr/>
        </p:nvSpPr>
        <p:spPr>
          <a:xfrm>
            <a:off x="1246399" y="2232757"/>
            <a:ext cx="5405849" cy="2185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Ôn lại kiến thức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đã họ</a:t>
            </a: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</a:t>
            </a:r>
            <a:endParaRPr lang="vi-VN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Hoàn thành bài tập trong SBT</a:t>
            </a:r>
            <a:endParaRPr lang="en-US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Đọc và tìm hiểu trước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nội dung</a:t>
            </a:r>
            <a:b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200" b="1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II.2 Vật liệu phi kim loại</a:t>
            </a:r>
            <a:endParaRPr lang="vi-VN" sz="2200" b="1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Picture 4" descr="Bí quyết làm trắc nghiệm tiếng Anh đạt điểm cao - Wall Street English">
            <a:extLst>
              <a:ext uri="{FF2B5EF4-FFF2-40B4-BE49-F238E27FC236}">
                <a16:creationId xmlns:a16="http://schemas.microsoft.com/office/drawing/2014/main" id="{2F7E2874-4975-F4CB-C3C5-237D48C1A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15" y="2500462"/>
            <a:ext cx="3891386" cy="313790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50A7CC-657A-B527-EE5F-6A06F4A83AA8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7D4E4-95A9-E9C8-E540-F0BD711AEA2B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243F02-631A-396D-ACCE-30E5300A64FA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6C41640-1DC8-9B9F-9AF9-8D6AD1C82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14D088-873E-95DA-9E14-82F60D2FFD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B89A0303-38C0-7CEF-080F-B61D774C2E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DESIGN_ID_THEME1" val="0ZGN4uuj"/>
  <p:tag name="ARTICULATE_SLIDE_THUMBNAIL_REFRESH" val="1"/>
  <p:tag name="ARTICULATE_PROJECT_OPEN" val="0"/>
  <p:tag name="ARTICULATE_SLIDE_COUNT" val="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2304</TotalTime>
  <Words>1289</Words>
  <Application>Microsoft Office PowerPoint</Application>
  <PresentationFormat>Widescreen</PresentationFormat>
  <Paragraphs>195</Paragraphs>
  <Slides>30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Arial-BoldMT</vt:lpstr>
      <vt:lpstr>Calibri</vt:lpstr>
      <vt:lpstr>Wingdings</vt:lpstr>
      <vt:lpstr>UTM Avo</vt:lpstr>
      <vt:lpstr>Times New Roman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93</cp:revision>
  <dcterms:modified xsi:type="dcterms:W3CDTF">2024-01-11T08:47:44Z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