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408" r:id="rId6"/>
    <p:sldId id="409" r:id="rId7"/>
    <p:sldId id="422" r:id="rId8"/>
    <p:sldId id="430" r:id="rId9"/>
    <p:sldId id="431" r:id="rId10"/>
    <p:sldId id="413" r:id="rId11"/>
    <p:sldId id="414" r:id="rId12"/>
    <p:sldId id="423" r:id="rId13"/>
    <p:sldId id="424" r:id="rId14"/>
    <p:sldId id="426" r:id="rId15"/>
    <p:sldId id="432" r:id="rId16"/>
    <p:sldId id="269" r:id="rId17"/>
    <p:sldId id="267" r:id="rId18"/>
    <p:sldId id="270" r:id="rId19"/>
  </p:sldIdLst>
  <p:sldSz cx="12192000" cy="6858000"/>
  <p:notesSz cx="6858000" cy="9144000"/>
  <p:embeddedFontLs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BD6225"/>
    <a:srgbClr val="262626"/>
    <a:srgbClr val="EB7E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956" autoAdjust="0"/>
    <p:restoredTop sz="94660"/>
  </p:normalViewPr>
  <p:slideViewPr>
    <p:cSldViewPr snapToGrid="0">
      <p:cViewPr>
        <p:scale>
          <a:sx n="75" d="100"/>
          <a:sy n="75" d="100"/>
        </p:scale>
        <p:origin x="348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9896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2358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388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93075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5325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5660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2417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9049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7617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270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226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55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55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55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6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8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9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2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2. Cơ khí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814205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 tập chủ đề 2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732440" y="3055640"/>
            <a:ext cx="5966311" cy="1609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Nhà bạn Mai có muốn làm một chiếc giá sách thì bố bạn Mai cần sử dụng phương pháp gia công cơ khí nào?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32440" y="1509559"/>
            <a:ext cx="1403350" cy="12980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A521F3-E6B2-3230-58F6-9C96551410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6183" y="1509559"/>
            <a:ext cx="5118656" cy="50457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10218A95-AB33-3B05-CBF6-E37B25586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6B9955-B355-2122-5762-3B9FDE26A369}"/>
              </a:ext>
            </a:extLst>
          </p:cNvPr>
          <p:cNvSpPr/>
          <p:nvPr/>
        </p:nvSpPr>
        <p:spPr>
          <a:xfrm>
            <a:off x="445372" y="3726560"/>
            <a:ext cx="2214562" cy="1107281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/>
              <a:t>CƠ KHÍ</a:t>
            </a:r>
            <a:endParaRPr lang="en-US" sz="2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0AD3822-A3EC-C196-18C0-6D837F6643F9}"/>
              </a:ext>
            </a:extLst>
          </p:cNvPr>
          <p:cNvSpPr/>
          <p:nvPr/>
        </p:nvSpPr>
        <p:spPr>
          <a:xfrm>
            <a:off x="3562444" y="2062322"/>
            <a:ext cx="8090359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500" b="1"/>
              <a:t>Vật liệu cơ khí</a:t>
            </a:r>
            <a:endParaRPr lang="en-US" sz="25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8B75E7A-DE82-E48B-618C-D372ED402FF0}"/>
              </a:ext>
            </a:extLst>
          </p:cNvPr>
          <p:cNvSpPr/>
          <p:nvPr/>
        </p:nvSpPr>
        <p:spPr>
          <a:xfrm>
            <a:off x="3562444" y="3159213"/>
            <a:ext cx="8107042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500" b="1"/>
              <a:t>Một số phương</a:t>
            </a:r>
            <a:r>
              <a:rPr lang="en-US" sz="2500" b="1"/>
              <a:t> </a:t>
            </a:r>
            <a:r>
              <a:rPr lang="vi-VN" sz="2500" b="1"/>
              <a:t>pháp gia công</a:t>
            </a:r>
            <a:r>
              <a:rPr lang="en-US" sz="2500" b="1"/>
              <a:t> </a:t>
            </a:r>
            <a:r>
              <a:rPr lang="vi-VN" sz="2500" b="1"/>
              <a:t>cơ khí bằng tay</a:t>
            </a:r>
            <a:endParaRPr lang="en-US" sz="25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017B38D-544A-CBBC-F1F7-E4CE9E5DE7B9}"/>
              </a:ext>
            </a:extLst>
          </p:cNvPr>
          <p:cNvSpPr/>
          <p:nvPr/>
        </p:nvSpPr>
        <p:spPr>
          <a:xfrm>
            <a:off x="3545761" y="4231309"/>
            <a:ext cx="8107042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 b="1"/>
              <a:t>Truyền và</a:t>
            </a:r>
            <a:r>
              <a:rPr lang="en-US" sz="2400" b="1"/>
              <a:t> </a:t>
            </a:r>
            <a:r>
              <a:rPr lang="vi-VN" sz="2400" b="1"/>
              <a:t>biến đổi</a:t>
            </a:r>
            <a:r>
              <a:rPr lang="en-US" sz="2400" b="1"/>
              <a:t> </a:t>
            </a:r>
            <a:r>
              <a:rPr lang="vi-VN" sz="2400" b="1"/>
              <a:t>chuyển động</a:t>
            </a:r>
            <a:endParaRPr lang="en-US" sz="2400" kern="12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C7636CC-3937-8B7B-850B-E86A613E51DE}"/>
              </a:ext>
            </a:extLst>
          </p:cNvPr>
          <p:cNvSpPr/>
          <p:nvPr/>
        </p:nvSpPr>
        <p:spPr>
          <a:xfrm>
            <a:off x="3562444" y="5047976"/>
            <a:ext cx="8107042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 b="1"/>
              <a:t>Một số ngành</a:t>
            </a:r>
            <a:r>
              <a:rPr lang="en-US" sz="2400" b="1"/>
              <a:t> </a:t>
            </a:r>
            <a:r>
              <a:rPr lang="vi-VN" sz="2400" b="1"/>
              <a:t>nghề cơ khí</a:t>
            </a:r>
            <a:r>
              <a:rPr lang="en-US" sz="2400" b="1"/>
              <a:t> </a:t>
            </a:r>
            <a:r>
              <a:rPr lang="vi-VN" sz="2400" b="1"/>
              <a:t>phổ biến</a:t>
            </a:r>
            <a:endParaRPr lang="en-US" sz="2400" kern="12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DA5590-7BCC-231C-E6EC-06FE5A909C18}"/>
              </a:ext>
            </a:extLst>
          </p:cNvPr>
          <p:cNvCxnSpPr>
            <a:cxnSpLocks/>
          </p:cNvCxnSpPr>
          <p:nvPr/>
        </p:nvCxnSpPr>
        <p:spPr>
          <a:xfrm flipV="1">
            <a:off x="2665885" y="2439480"/>
            <a:ext cx="896558" cy="1791829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636554-9785-7E7E-7096-A4A3EF8E3335}"/>
              </a:ext>
            </a:extLst>
          </p:cNvPr>
          <p:cNvCxnSpPr>
            <a:cxnSpLocks/>
          </p:cNvCxnSpPr>
          <p:nvPr/>
        </p:nvCxnSpPr>
        <p:spPr>
          <a:xfrm flipV="1">
            <a:off x="2659934" y="3634397"/>
            <a:ext cx="902509" cy="59691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C7CB6DA-8661-4B47-A6FE-02EB06E8BC52}"/>
              </a:ext>
            </a:extLst>
          </p:cNvPr>
          <p:cNvCxnSpPr>
            <a:cxnSpLocks/>
          </p:cNvCxnSpPr>
          <p:nvPr/>
        </p:nvCxnSpPr>
        <p:spPr>
          <a:xfrm>
            <a:off x="2659933" y="4231309"/>
            <a:ext cx="879877" cy="29900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8A8F01-EE82-3C3D-B367-8B151F85107A}"/>
              </a:ext>
            </a:extLst>
          </p:cNvPr>
          <p:cNvCxnSpPr>
            <a:cxnSpLocks/>
          </p:cNvCxnSpPr>
          <p:nvPr/>
        </p:nvCxnSpPr>
        <p:spPr>
          <a:xfrm>
            <a:off x="2665885" y="4249415"/>
            <a:ext cx="896558" cy="1097563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3184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6B9955-B355-2122-5762-3B9FDE26A369}"/>
              </a:ext>
            </a:extLst>
          </p:cNvPr>
          <p:cNvSpPr/>
          <p:nvPr/>
        </p:nvSpPr>
        <p:spPr>
          <a:xfrm>
            <a:off x="717151" y="1741714"/>
            <a:ext cx="2442219" cy="790136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kern="1200"/>
              <a:t>Vật liệu cơ khí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6F4D16A-4349-DB1E-3586-60F21A292012}"/>
              </a:ext>
            </a:extLst>
          </p:cNvPr>
          <p:cNvSpPr/>
          <p:nvPr/>
        </p:nvSpPr>
        <p:spPr>
          <a:xfrm>
            <a:off x="9815947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7545"/>
                </a:lnTo>
                <a:lnTo>
                  <a:pt x="907761" y="157545"/>
                </a:lnTo>
                <a:lnTo>
                  <a:pt x="907761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02413A8-F12F-D635-79D6-249E8EDA735F}"/>
              </a:ext>
            </a:extLst>
          </p:cNvPr>
          <p:cNvSpPr/>
          <p:nvPr/>
        </p:nvSpPr>
        <p:spPr>
          <a:xfrm>
            <a:off x="8908185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07761" y="0"/>
                </a:moveTo>
                <a:lnTo>
                  <a:pt x="907761" y="157545"/>
                </a:lnTo>
                <a:lnTo>
                  <a:pt x="0" y="157545"/>
                </a:lnTo>
                <a:lnTo>
                  <a:pt x="0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0A848E9-4347-52B1-2019-DDFBA9DF6D47}"/>
              </a:ext>
            </a:extLst>
          </p:cNvPr>
          <p:cNvSpPr/>
          <p:nvPr/>
        </p:nvSpPr>
        <p:spPr>
          <a:xfrm>
            <a:off x="6184900" y="3659919"/>
            <a:ext cx="3631047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7545"/>
                </a:lnTo>
                <a:lnTo>
                  <a:pt x="3631047" y="157545"/>
                </a:lnTo>
                <a:lnTo>
                  <a:pt x="3631047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8C5D2C4-A269-639D-EC59-F277FFC6B1B1}"/>
              </a:ext>
            </a:extLst>
          </p:cNvPr>
          <p:cNvSpPr/>
          <p:nvPr/>
        </p:nvSpPr>
        <p:spPr>
          <a:xfrm>
            <a:off x="6184899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7545"/>
                </a:lnTo>
                <a:lnTo>
                  <a:pt x="907761" y="157545"/>
                </a:lnTo>
                <a:lnTo>
                  <a:pt x="907761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4EED21B-3ABF-D3B0-71B0-0E3F33731C26}"/>
              </a:ext>
            </a:extLst>
          </p:cNvPr>
          <p:cNvSpPr/>
          <p:nvPr/>
        </p:nvSpPr>
        <p:spPr>
          <a:xfrm>
            <a:off x="5277138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07761" y="0"/>
                </a:moveTo>
                <a:lnTo>
                  <a:pt x="907761" y="157545"/>
                </a:lnTo>
                <a:lnTo>
                  <a:pt x="0" y="157545"/>
                </a:lnTo>
                <a:lnTo>
                  <a:pt x="0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833C65-1EDC-E039-F389-43DA3442BB8D}"/>
              </a:ext>
            </a:extLst>
          </p:cNvPr>
          <p:cNvSpPr/>
          <p:nvPr/>
        </p:nvSpPr>
        <p:spPr>
          <a:xfrm>
            <a:off x="6139179" y="3659919"/>
            <a:ext cx="91440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15090"/>
                </a:lnTo>
              </a:path>
            </a:pathLst>
          </a:custGeom>
          <a:noFill/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08380F0-19D7-B5A4-AF37-794BE1A41517}"/>
              </a:ext>
            </a:extLst>
          </p:cNvPr>
          <p:cNvSpPr/>
          <p:nvPr/>
        </p:nvSpPr>
        <p:spPr>
          <a:xfrm>
            <a:off x="2553852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7545"/>
                </a:lnTo>
                <a:lnTo>
                  <a:pt x="907761" y="157545"/>
                </a:lnTo>
                <a:lnTo>
                  <a:pt x="907761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18B3129-105F-4101-5EAA-86560D1CFA13}"/>
              </a:ext>
            </a:extLst>
          </p:cNvPr>
          <p:cNvSpPr/>
          <p:nvPr/>
        </p:nvSpPr>
        <p:spPr>
          <a:xfrm>
            <a:off x="1646090" y="4875251"/>
            <a:ext cx="907761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07761" y="0"/>
                </a:moveTo>
                <a:lnTo>
                  <a:pt x="907761" y="157545"/>
                </a:lnTo>
                <a:lnTo>
                  <a:pt x="0" y="157545"/>
                </a:lnTo>
                <a:lnTo>
                  <a:pt x="0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9240269-4CF3-C744-A626-0AD2C9E3E964}"/>
              </a:ext>
            </a:extLst>
          </p:cNvPr>
          <p:cNvSpPr/>
          <p:nvPr/>
        </p:nvSpPr>
        <p:spPr>
          <a:xfrm>
            <a:off x="2553852" y="3659919"/>
            <a:ext cx="3631047" cy="38092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631047" y="0"/>
                </a:moveTo>
                <a:lnTo>
                  <a:pt x="3631047" y="157545"/>
                </a:lnTo>
                <a:lnTo>
                  <a:pt x="0" y="157545"/>
                </a:lnTo>
                <a:lnTo>
                  <a:pt x="0" y="31509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dk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E792DCB-F09C-124F-11FB-FDF3ED0D0BF0}"/>
              </a:ext>
            </a:extLst>
          </p:cNvPr>
          <p:cNvSpPr/>
          <p:nvPr/>
        </p:nvSpPr>
        <p:spPr>
          <a:xfrm>
            <a:off x="3695696" y="2752954"/>
            <a:ext cx="4978406" cy="906965"/>
          </a:xfrm>
          <a:custGeom>
            <a:avLst/>
            <a:gdLst>
              <a:gd name="connsiteX0" fmla="*/ 0 w 4978406"/>
              <a:gd name="connsiteY0" fmla="*/ 0 h 750216"/>
              <a:gd name="connsiteX1" fmla="*/ 4978406 w 4978406"/>
              <a:gd name="connsiteY1" fmla="*/ 0 h 750216"/>
              <a:gd name="connsiteX2" fmla="*/ 4978406 w 4978406"/>
              <a:gd name="connsiteY2" fmla="*/ 750216 h 750216"/>
              <a:gd name="connsiteX3" fmla="*/ 0 w 4978406"/>
              <a:gd name="connsiteY3" fmla="*/ 750216 h 750216"/>
              <a:gd name="connsiteX4" fmla="*/ 0 w 4978406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8406" h="750216">
                <a:moveTo>
                  <a:pt x="0" y="0"/>
                </a:moveTo>
                <a:lnTo>
                  <a:pt x="4978406" y="0"/>
                </a:lnTo>
                <a:lnTo>
                  <a:pt x="4978406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VẬT LIỆU CƠ KHÍ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03B9DC9-A046-BC2D-6F8F-46348EFB91A4}"/>
              </a:ext>
            </a:extLst>
          </p:cNvPr>
          <p:cNvSpPr/>
          <p:nvPr/>
        </p:nvSpPr>
        <p:spPr>
          <a:xfrm>
            <a:off x="1323104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Kim loại đen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DA8E3C0-FF24-CB51-420E-F764CD598C06}"/>
              </a:ext>
            </a:extLst>
          </p:cNvPr>
          <p:cNvSpPr/>
          <p:nvPr/>
        </p:nvSpPr>
        <p:spPr>
          <a:xfrm>
            <a:off x="895874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Thép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1C933F-E73A-6F5A-881C-42EA3D5A275E}"/>
              </a:ext>
            </a:extLst>
          </p:cNvPr>
          <p:cNvSpPr/>
          <p:nvPr/>
        </p:nvSpPr>
        <p:spPr>
          <a:xfrm>
            <a:off x="2711398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Gang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36E4A5E-E397-2673-4F22-85F5BB3E2F4A}"/>
              </a:ext>
            </a:extLst>
          </p:cNvPr>
          <p:cNvSpPr/>
          <p:nvPr/>
        </p:nvSpPr>
        <p:spPr>
          <a:xfrm>
            <a:off x="4954151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Kim loại màu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B723CB2-8CE0-BC9B-2717-C4191DD8A6BA}"/>
              </a:ext>
            </a:extLst>
          </p:cNvPr>
          <p:cNvSpPr/>
          <p:nvPr/>
        </p:nvSpPr>
        <p:spPr>
          <a:xfrm>
            <a:off x="4526921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Đồng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DAF644E-42C5-226C-FA89-1C85B1922767}"/>
              </a:ext>
            </a:extLst>
          </p:cNvPr>
          <p:cNvSpPr/>
          <p:nvPr/>
        </p:nvSpPr>
        <p:spPr>
          <a:xfrm>
            <a:off x="6342445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Nhôm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B0E3F54-7FAF-1E10-BF84-0ADE078CFEF8}"/>
              </a:ext>
            </a:extLst>
          </p:cNvPr>
          <p:cNvSpPr/>
          <p:nvPr/>
        </p:nvSpPr>
        <p:spPr>
          <a:xfrm>
            <a:off x="8585198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Vật liệu phi kim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1EF5312-80C8-1998-311A-9B8C32D9AD0F}"/>
              </a:ext>
            </a:extLst>
          </p:cNvPr>
          <p:cNvSpPr/>
          <p:nvPr/>
        </p:nvSpPr>
        <p:spPr>
          <a:xfrm>
            <a:off x="8157969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Chất dẻo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ACB2D5D-0FC0-89E8-0917-1F742A6FC7D8}"/>
              </a:ext>
            </a:extLst>
          </p:cNvPr>
          <p:cNvSpPr/>
          <p:nvPr/>
        </p:nvSpPr>
        <p:spPr>
          <a:xfrm>
            <a:off x="9973492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Cao su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D654CC7-3A6A-D0D5-EFA4-7EEF358F1B21}"/>
              </a:ext>
            </a:extLst>
          </p:cNvPr>
          <p:cNvSpPr/>
          <p:nvPr/>
        </p:nvSpPr>
        <p:spPr>
          <a:xfrm>
            <a:off x="1323103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Kim loại đen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B6F8197-4047-8ED5-BCD5-4A47077B5848}"/>
              </a:ext>
            </a:extLst>
          </p:cNvPr>
          <p:cNvSpPr/>
          <p:nvPr/>
        </p:nvSpPr>
        <p:spPr>
          <a:xfrm>
            <a:off x="895873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Thép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AD0FBCF-B32A-0B75-69C5-EDB2B07A0DCE}"/>
              </a:ext>
            </a:extLst>
          </p:cNvPr>
          <p:cNvSpPr/>
          <p:nvPr/>
        </p:nvSpPr>
        <p:spPr>
          <a:xfrm>
            <a:off x="2711397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Gang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7C46354-B0A0-C6D6-803E-7B62775EFE32}"/>
              </a:ext>
            </a:extLst>
          </p:cNvPr>
          <p:cNvSpPr/>
          <p:nvPr/>
        </p:nvSpPr>
        <p:spPr>
          <a:xfrm>
            <a:off x="4954150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Kim loại màu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D53A8A0-374A-DD0D-0DFA-1CC4B73B17F9}"/>
              </a:ext>
            </a:extLst>
          </p:cNvPr>
          <p:cNvSpPr/>
          <p:nvPr/>
        </p:nvSpPr>
        <p:spPr>
          <a:xfrm>
            <a:off x="4526920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Đồng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F6D9B13-8C6A-4629-DD1D-DCE76BD4FC80}"/>
              </a:ext>
            </a:extLst>
          </p:cNvPr>
          <p:cNvSpPr/>
          <p:nvPr/>
        </p:nvSpPr>
        <p:spPr>
          <a:xfrm>
            <a:off x="6342444" y="5183254"/>
            <a:ext cx="1500432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Nhôm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88978D4-671E-EA68-8AAF-926CFDCD4650}"/>
              </a:ext>
            </a:extLst>
          </p:cNvPr>
          <p:cNvSpPr/>
          <p:nvPr/>
        </p:nvSpPr>
        <p:spPr>
          <a:xfrm>
            <a:off x="8585197" y="3968285"/>
            <a:ext cx="2461496" cy="906965"/>
          </a:xfrm>
          <a:custGeom>
            <a:avLst/>
            <a:gdLst>
              <a:gd name="connsiteX0" fmla="*/ 0 w 1500432"/>
              <a:gd name="connsiteY0" fmla="*/ 0 h 750216"/>
              <a:gd name="connsiteX1" fmla="*/ 1500432 w 1500432"/>
              <a:gd name="connsiteY1" fmla="*/ 0 h 750216"/>
              <a:gd name="connsiteX2" fmla="*/ 1500432 w 1500432"/>
              <a:gd name="connsiteY2" fmla="*/ 750216 h 750216"/>
              <a:gd name="connsiteX3" fmla="*/ 0 w 1500432"/>
              <a:gd name="connsiteY3" fmla="*/ 750216 h 750216"/>
              <a:gd name="connsiteX4" fmla="*/ 0 w 1500432"/>
              <a:gd name="connsiteY4" fmla="*/ 0 h 75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0432" h="750216">
                <a:moveTo>
                  <a:pt x="0" y="0"/>
                </a:moveTo>
                <a:lnTo>
                  <a:pt x="1500432" y="0"/>
                </a:lnTo>
                <a:lnTo>
                  <a:pt x="1500432" y="750216"/>
                </a:lnTo>
                <a:lnTo>
                  <a:pt x="0" y="750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035" tIns="26035" rIns="26035" bIns="26035" numCol="1" spcCol="1270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Vật liệu phi kim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23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6B9955-B355-2122-5762-3B9FDE26A369}"/>
              </a:ext>
            </a:extLst>
          </p:cNvPr>
          <p:cNvSpPr/>
          <p:nvPr/>
        </p:nvSpPr>
        <p:spPr>
          <a:xfrm>
            <a:off x="1436915" y="3304357"/>
            <a:ext cx="2668498" cy="1813307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kern="1200"/>
              <a:t>Một số phương pháp gia công cơ khí bằng tay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DEA02A4-1C29-1BB0-FE5B-8BFD0F57204E}"/>
              </a:ext>
            </a:extLst>
          </p:cNvPr>
          <p:cNvSpPr>
            <a:spLocks/>
          </p:cNvSpPr>
          <p:nvPr/>
        </p:nvSpPr>
        <p:spPr>
          <a:xfrm>
            <a:off x="4997187" y="2207466"/>
            <a:ext cx="5003156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500" b="1"/>
              <a:t>Cắt kim loại bằng cưa tay</a:t>
            </a:r>
            <a:endParaRPr lang="en-US" sz="2500" kern="12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700519A-7FA5-8C63-440A-30640D120D3C}"/>
              </a:ext>
            </a:extLst>
          </p:cNvPr>
          <p:cNvSpPr>
            <a:spLocks/>
          </p:cNvSpPr>
          <p:nvPr/>
        </p:nvSpPr>
        <p:spPr>
          <a:xfrm>
            <a:off x="4997187" y="3304357"/>
            <a:ext cx="5003156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500" b="1"/>
              <a:t>Đục kim loại</a:t>
            </a:r>
            <a:endParaRPr lang="en-US" sz="25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A7FF60C-D60B-13D7-E16F-5AB5130D468B}"/>
              </a:ext>
            </a:extLst>
          </p:cNvPr>
          <p:cNvSpPr>
            <a:spLocks/>
          </p:cNvSpPr>
          <p:nvPr/>
        </p:nvSpPr>
        <p:spPr>
          <a:xfrm>
            <a:off x="4997187" y="4376453"/>
            <a:ext cx="5003156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/>
              <a:t>Dũa kim loại</a:t>
            </a:r>
            <a:endParaRPr lang="en-US" sz="2400" kern="12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B47DC3-0116-214E-9E4C-10EE5F882D92}"/>
              </a:ext>
            </a:extLst>
          </p:cNvPr>
          <p:cNvCxnSpPr>
            <a:cxnSpLocks/>
          </p:cNvCxnSpPr>
          <p:nvPr/>
        </p:nvCxnSpPr>
        <p:spPr>
          <a:xfrm flipV="1">
            <a:off x="4117313" y="2584624"/>
            <a:ext cx="896558" cy="1791829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16AB4F-8E7F-9F74-9A94-8EB677B05262}"/>
              </a:ext>
            </a:extLst>
          </p:cNvPr>
          <p:cNvCxnSpPr>
            <a:cxnSpLocks/>
          </p:cNvCxnSpPr>
          <p:nvPr/>
        </p:nvCxnSpPr>
        <p:spPr>
          <a:xfrm flipV="1">
            <a:off x="4111362" y="3779541"/>
            <a:ext cx="902509" cy="59691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C3EEBC-866E-0097-DD61-23DA2FBDEBE6}"/>
              </a:ext>
            </a:extLst>
          </p:cNvPr>
          <p:cNvCxnSpPr>
            <a:cxnSpLocks/>
          </p:cNvCxnSpPr>
          <p:nvPr/>
        </p:nvCxnSpPr>
        <p:spPr>
          <a:xfrm>
            <a:off x="4111361" y="4376453"/>
            <a:ext cx="879877" cy="29900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0756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6B9955-B355-2122-5762-3B9FDE26A369}"/>
              </a:ext>
            </a:extLst>
          </p:cNvPr>
          <p:cNvSpPr/>
          <p:nvPr/>
        </p:nvSpPr>
        <p:spPr>
          <a:xfrm>
            <a:off x="1161142" y="3028586"/>
            <a:ext cx="2915242" cy="1813307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kern="1200"/>
              <a:t>Truyền và biến đổi chuyển động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DEA02A4-1C29-1BB0-FE5B-8BFD0F57204E}"/>
              </a:ext>
            </a:extLst>
          </p:cNvPr>
          <p:cNvSpPr>
            <a:spLocks/>
          </p:cNvSpPr>
          <p:nvPr/>
        </p:nvSpPr>
        <p:spPr>
          <a:xfrm>
            <a:off x="4968158" y="1931695"/>
            <a:ext cx="6469100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500" b="1"/>
              <a:t>Truyền chuyển động</a:t>
            </a:r>
            <a:endParaRPr lang="en-US" sz="2500" kern="12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700519A-7FA5-8C63-440A-30640D120D3C}"/>
              </a:ext>
            </a:extLst>
          </p:cNvPr>
          <p:cNvSpPr>
            <a:spLocks/>
          </p:cNvSpPr>
          <p:nvPr/>
        </p:nvSpPr>
        <p:spPr>
          <a:xfrm>
            <a:off x="4968158" y="3028586"/>
            <a:ext cx="6469100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500" b="1"/>
              <a:t>Một số bộ truyền động cơ khí</a:t>
            </a:r>
            <a:endParaRPr lang="en-US" sz="25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A7FF60C-D60B-13D7-E16F-5AB5130D468B}"/>
              </a:ext>
            </a:extLst>
          </p:cNvPr>
          <p:cNvSpPr>
            <a:spLocks/>
          </p:cNvSpPr>
          <p:nvPr/>
        </p:nvSpPr>
        <p:spPr>
          <a:xfrm>
            <a:off x="4984842" y="4100682"/>
            <a:ext cx="6469100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/>
              <a:t>Biến đổi chuyển động</a:t>
            </a:r>
            <a:endParaRPr lang="en-US" sz="2400" kern="12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B47DC3-0116-214E-9E4C-10EE5F882D92}"/>
              </a:ext>
            </a:extLst>
          </p:cNvPr>
          <p:cNvCxnSpPr>
            <a:cxnSpLocks/>
          </p:cNvCxnSpPr>
          <p:nvPr/>
        </p:nvCxnSpPr>
        <p:spPr>
          <a:xfrm flipV="1">
            <a:off x="4088284" y="2308853"/>
            <a:ext cx="896558" cy="1791829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16AB4F-8E7F-9F74-9A94-8EB677B05262}"/>
              </a:ext>
            </a:extLst>
          </p:cNvPr>
          <p:cNvCxnSpPr>
            <a:cxnSpLocks/>
          </p:cNvCxnSpPr>
          <p:nvPr/>
        </p:nvCxnSpPr>
        <p:spPr>
          <a:xfrm flipV="1">
            <a:off x="4082333" y="3503770"/>
            <a:ext cx="902509" cy="59691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C3EEBC-866E-0097-DD61-23DA2FBDEBE6}"/>
              </a:ext>
            </a:extLst>
          </p:cNvPr>
          <p:cNvCxnSpPr>
            <a:cxnSpLocks/>
          </p:cNvCxnSpPr>
          <p:nvPr/>
        </p:nvCxnSpPr>
        <p:spPr>
          <a:xfrm>
            <a:off x="4099016" y="4100682"/>
            <a:ext cx="879877" cy="299002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78B867B-68E2-ED43-7D08-959401D21429}"/>
              </a:ext>
            </a:extLst>
          </p:cNvPr>
          <p:cNvSpPr>
            <a:spLocks/>
          </p:cNvSpPr>
          <p:nvPr/>
        </p:nvSpPr>
        <p:spPr>
          <a:xfrm>
            <a:off x="4984842" y="5197573"/>
            <a:ext cx="6469100" cy="598004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 b="1"/>
              <a:t>Một số cơ cấu biến đổi chuyển động</a:t>
            </a:r>
            <a:endParaRPr lang="en-US" sz="2400" kern="120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9993EF-81C2-2B2E-C006-5D0037947D05}"/>
              </a:ext>
            </a:extLst>
          </p:cNvPr>
          <p:cNvCxnSpPr>
            <a:cxnSpLocks/>
          </p:cNvCxnSpPr>
          <p:nvPr/>
        </p:nvCxnSpPr>
        <p:spPr>
          <a:xfrm>
            <a:off x="4099016" y="4100682"/>
            <a:ext cx="879877" cy="1395893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1183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6B9955-B355-2122-5762-3B9FDE26A369}"/>
              </a:ext>
            </a:extLst>
          </p:cNvPr>
          <p:cNvSpPr/>
          <p:nvPr/>
        </p:nvSpPr>
        <p:spPr>
          <a:xfrm>
            <a:off x="914400" y="3028586"/>
            <a:ext cx="3161984" cy="1813307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kern="1200"/>
              <a:t>Một số ngành nghề cơ khí phổ biến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DEA02A4-1C29-1BB0-FE5B-8BFD0F57204E}"/>
              </a:ext>
            </a:extLst>
          </p:cNvPr>
          <p:cNvSpPr>
            <a:spLocks/>
          </p:cNvSpPr>
          <p:nvPr/>
        </p:nvSpPr>
        <p:spPr>
          <a:xfrm>
            <a:off x="4978893" y="1748241"/>
            <a:ext cx="6469100" cy="1395893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500" b="1"/>
              <a:t>Đặc điểm cơ bản của một số ngành</a:t>
            </a:r>
          </a:p>
          <a:p>
            <a:pPr lvl="0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500" b="1"/>
              <a:t>nghề phổ biến trong lĩnh vực cơ khí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B47DC3-0116-214E-9E4C-10EE5F882D92}"/>
              </a:ext>
            </a:extLst>
          </p:cNvPr>
          <p:cNvCxnSpPr>
            <a:cxnSpLocks/>
          </p:cNvCxnSpPr>
          <p:nvPr/>
        </p:nvCxnSpPr>
        <p:spPr>
          <a:xfrm flipV="1">
            <a:off x="4088284" y="2308853"/>
            <a:ext cx="896558" cy="1791829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78B867B-68E2-ED43-7D08-959401D21429}"/>
              </a:ext>
            </a:extLst>
          </p:cNvPr>
          <p:cNvSpPr>
            <a:spLocks/>
          </p:cNvSpPr>
          <p:nvPr/>
        </p:nvSpPr>
        <p:spPr>
          <a:xfrm>
            <a:off x="4989625" y="4742426"/>
            <a:ext cx="6469100" cy="1395893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 b="1"/>
              <a:t>Yêu cầu của ngành nghề trong lĩnh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 b="1"/>
              <a:t>vực cơ khí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9993EF-81C2-2B2E-C006-5D0037947D05}"/>
              </a:ext>
            </a:extLst>
          </p:cNvPr>
          <p:cNvCxnSpPr>
            <a:cxnSpLocks/>
          </p:cNvCxnSpPr>
          <p:nvPr/>
        </p:nvCxnSpPr>
        <p:spPr>
          <a:xfrm>
            <a:off x="4099016" y="4100682"/>
            <a:ext cx="879877" cy="1395893"/>
          </a:xfrm>
          <a:prstGeom prst="line">
            <a:avLst/>
          </a:prstGeom>
          <a:ln w="28575">
            <a:solidFill>
              <a:srgbClr val="BD62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247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8068343E-B687-0381-DB9D-4F05BF4B2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350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53141" y="1590878"/>
            <a:ext cx="1118268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/>
              <a:t>Câu 1.</a:t>
            </a:r>
            <a:r>
              <a:rPr lang="vi-VN" sz="2400"/>
              <a:t> Kể tên loại vật liệu dùng để chế tạo những sản phẩm, vật dụng trong Hình O2.1.</a:t>
            </a:r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9141F2-7DF3-F113-30E9-10D63073A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284" y="2811266"/>
            <a:ext cx="10058400" cy="40467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ADCCEC-61AB-40FB-045A-948BB80B8896}"/>
              </a:ext>
            </a:extLst>
          </p:cNvPr>
          <p:cNvSpPr txBox="1"/>
          <p:nvPr/>
        </p:nvSpPr>
        <p:spPr>
          <a:xfrm>
            <a:off x="3265713" y="5902215"/>
            <a:ext cx="1103088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Thép</a:t>
            </a:r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0BE8C1-D60C-89D7-085C-DE255910B779}"/>
              </a:ext>
            </a:extLst>
          </p:cNvPr>
          <p:cNvSpPr txBox="1"/>
          <p:nvPr/>
        </p:nvSpPr>
        <p:spPr>
          <a:xfrm>
            <a:off x="6879770" y="5902215"/>
            <a:ext cx="145143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Nhôm</a:t>
            </a:r>
            <a:endParaRPr lang="en-US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8D6AC-911A-C5A7-4DBE-06C29820B71A}"/>
              </a:ext>
            </a:extLst>
          </p:cNvPr>
          <p:cNvSpPr txBox="1"/>
          <p:nvPr/>
        </p:nvSpPr>
        <p:spPr>
          <a:xfrm>
            <a:off x="10522857" y="5902215"/>
            <a:ext cx="1103088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Nhựa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192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53142" y="1590878"/>
            <a:ext cx="1120502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So sánh hai phương pháp đục và dũa kim loại theo các nội dung trong</a:t>
            </a:r>
            <a:r>
              <a:rPr lang="en-US" sz="2400"/>
              <a:t> </a:t>
            </a:r>
            <a:r>
              <a:rPr lang="vi-VN" sz="2400"/>
              <a:t>Bảng O2.1.</a:t>
            </a:r>
            <a:endParaRPr lang="en-US" sz="24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81A9623-CF79-1566-4CE0-7DE91CB341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009140"/>
              </p:ext>
            </p:extLst>
          </p:nvPr>
        </p:nvGraphicFramePr>
        <p:xfrm>
          <a:off x="587826" y="2888047"/>
          <a:ext cx="11205029" cy="368692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41221">
                  <a:extLst>
                    <a:ext uri="{9D8B030D-6E8A-4147-A177-3AD203B41FA5}">
                      <a16:colId xmlns:a16="http://schemas.microsoft.com/office/drawing/2014/main" val="3063378125"/>
                    </a:ext>
                  </a:extLst>
                </a:gridCol>
                <a:gridCol w="2432500">
                  <a:extLst>
                    <a:ext uri="{9D8B030D-6E8A-4147-A177-3AD203B41FA5}">
                      <a16:colId xmlns:a16="http://schemas.microsoft.com/office/drawing/2014/main" val="543278222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763117858"/>
                    </a:ext>
                  </a:extLst>
                </a:gridCol>
                <a:gridCol w="2745108">
                  <a:extLst>
                    <a:ext uri="{9D8B030D-6E8A-4147-A177-3AD203B41FA5}">
                      <a16:colId xmlns:a16="http://schemas.microsoft.com/office/drawing/2014/main" val="3331949298"/>
                    </a:ext>
                  </a:extLst>
                </a:gridCol>
              </a:tblGrid>
              <a:tr h="11920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200" b="1">
                          <a:solidFill>
                            <a:srgbClr val="242021"/>
                          </a:solidFill>
                          <a:effectLst/>
                        </a:rPr>
                        <a:t>Phương pháp gia công </a:t>
                      </a:r>
                      <a:endParaRPr lang="vi-VN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Dụng cụ cắt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200" b="0">
                          <a:solidFill>
                            <a:srgbClr val="242021"/>
                          </a:solidFill>
                          <a:effectLst/>
                        </a:rPr>
                        <a:t>Khối lượng vật liệu bị</a:t>
                      </a:r>
                      <a:b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vi-VN" sz="2200" b="0">
                          <a:solidFill>
                            <a:srgbClr val="242021"/>
                          </a:solidFill>
                          <a:effectLst/>
                        </a:rPr>
                        <a:t>bóc tách </a:t>
                      </a:r>
                      <a:endParaRPr lang="vi-VN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200" b="0">
                          <a:solidFill>
                            <a:srgbClr val="242021"/>
                          </a:solidFill>
                          <a:effectLst/>
                        </a:rPr>
                        <a:t>Chất lượng bề mặt sau gia công</a:t>
                      </a:r>
                      <a:endParaRPr lang="vi-VN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571792"/>
                  </a:ext>
                </a:extLst>
              </a:tr>
              <a:tr h="12474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Đục kim loại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?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?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?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8691975"/>
                  </a:ext>
                </a:extLst>
              </a:tr>
              <a:tr h="124741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b="1">
                          <a:solidFill>
                            <a:srgbClr val="242021"/>
                          </a:solidFill>
                          <a:effectLst/>
                        </a:rPr>
                        <a:t>Dũa kim loại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?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? 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200" b="0">
                          <a:solidFill>
                            <a:srgbClr val="242021"/>
                          </a:solidFill>
                          <a:effectLst/>
                        </a:rPr>
                        <a:t>?</a:t>
                      </a:r>
                      <a:endParaRPr lang="en-US" sz="22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912628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E21EE3C-6861-1A11-721F-3374A446C0E3}"/>
              </a:ext>
            </a:extLst>
          </p:cNvPr>
          <p:cNvSpPr txBox="1"/>
          <p:nvPr/>
        </p:nvSpPr>
        <p:spPr>
          <a:xfrm>
            <a:off x="2950837" y="4377565"/>
            <a:ext cx="1844176" cy="707886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/>
              <a:t>Ngắn, chỉ có 1 lưỡi cắt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F19733-3061-4AEA-FE16-5F0CA7B9E4CA}"/>
              </a:ext>
            </a:extLst>
          </p:cNvPr>
          <p:cNvSpPr txBox="1"/>
          <p:nvPr/>
        </p:nvSpPr>
        <p:spPr>
          <a:xfrm>
            <a:off x="5384998" y="4360770"/>
            <a:ext cx="3510737" cy="707886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/>
              <a:t>Khối lượng lớn (lớp kim loại bị bóc đi dày)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573480-631F-2CE5-C7C3-4F34FCC6D7B7}"/>
              </a:ext>
            </a:extLst>
          </p:cNvPr>
          <p:cNvSpPr txBox="1"/>
          <p:nvPr/>
        </p:nvSpPr>
        <p:spPr>
          <a:xfrm>
            <a:off x="9097980" y="4514658"/>
            <a:ext cx="2637014" cy="400110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r>
              <a:rPr lang="en-US" sz="2000"/>
              <a:t>Bề mặt không nhẵn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202BD4-C4FF-95B1-304F-1341F9269E3E}"/>
              </a:ext>
            </a:extLst>
          </p:cNvPr>
          <p:cNvSpPr txBox="1"/>
          <p:nvPr/>
        </p:nvSpPr>
        <p:spPr>
          <a:xfrm>
            <a:off x="2728684" y="5650363"/>
            <a:ext cx="2288483" cy="70788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000"/>
              <a:t>Dài, có nhiều lưỡi cắt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9279A2-F1B6-E42C-912D-2B5061FDDBB9}"/>
              </a:ext>
            </a:extLst>
          </p:cNvPr>
          <p:cNvSpPr txBox="1"/>
          <p:nvPr/>
        </p:nvSpPr>
        <p:spPr>
          <a:xfrm>
            <a:off x="5601567" y="5740163"/>
            <a:ext cx="3294168" cy="707886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/>
              <a:t>Khối lượng nhỏ (lớp kim loại bị bóc đi mỏng)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4E9D26-5A31-98EB-76D7-126C186ECB73}"/>
              </a:ext>
            </a:extLst>
          </p:cNvPr>
          <p:cNvSpPr txBox="1"/>
          <p:nvPr/>
        </p:nvSpPr>
        <p:spPr>
          <a:xfrm>
            <a:off x="9097980" y="5746619"/>
            <a:ext cx="2674642" cy="707886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/>
              <a:t>Bề mặt nhẵn, phẳng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002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507998" y="1719251"/>
            <a:ext cx="1155967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3. </a:t>
            </a:r>
            <a:r>
              <a:rPr lang="vi-VN" sz="2400"/>
              <a:t>Hãy gọi tên một số dụng cụ dùng trong gia công cơ khí ở Hình O2.2.</a:t>
            </a:r>
            <a:endParaRPr 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9A1D4F-9488-41C5-B603-04AA50303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27" y="2688336"/>
            <a:ext cx="11943346" cy="40846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B10FEC-19F9-4C0A-885B-816160661D2D}"/>
              </a:ext>
            </a:extLst>
          </p:cNvPr>
          <p:cNvSpPr txBox="1"/>
          <p:nvPr/>
        </p:nvSpPr>
        <p:spPr>
          <a:xfrm>
            <a:off x="507998" y="3183765"/>
            <a:ext cx="184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/>
              <a:t>Búa đầu tròn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D31CC8-1169-634B-D23B-DE68CC98CAF0}"/>
              </a:ext>
            </a:extLst>
          </p:cNvPr>
          <p:cNvSpPr txBox="1"/>
          <p:nvPr/>
        </p:nvSpPr>
        <p:spPr>
          <a:xfrm>
            <a:off x="4000498" y="3818765"/>
            <a:ext cx="184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/>
              <a:t>Cưa kim loại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78F2F0-53D3-3504-6E81-6A3C13ACAFBD}"/>
              </a:ext>
            </a:extLst>
          </p:cNvPr>
          <p:cNvSpPr txBox="1"/>
          <p:nvPr/>
        </p:nvSpPr>
        <p:spPr>
          <a:xfrm>
            <a:off x="7505698" y="3265585"/>
            <a:ext cx="184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/>
              <a:t>Đục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B6E086-3F07-56EC-6719-E6919F67B5A6}"/>
              </a:ext>
            </a:extLst>
          </p:cNvPr>
          <p:cNvSpPr txBox="1"/>
          <p:nvPr/>
        </p:nvSpPr>
        <p:spPr>
          <a:xfrm>
            <a:off x="10347824" y="3818765"/>
            <a:ext cx="184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/>
              <a:t>Dũa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333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09598" y="1501537"/>
            <a:ext cx="11292115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4. </a:t>
            </a:r>
            <a:r>
              <a:rPr lang="vi-VN" sz="2400"/>
              <a:t>Máy xay bột dùng bộ truyền đai và động cơ có tốc độ quay 1 400 vòng/phút,</a:t>
            </a:r>
            <a:r>
              <a:rPr lang="en-US" sz="2400"/>
              <a:t> </a:t>
            </a:r>
            <a:r>
              <a:rPr lang="vi-VN" sz="2400"/>
              <a:t>đường kính bánh đai của động cơ là 120 mm. Biết bánh đai bị dẫn có đường kính là</a:t>
            </a:r>
            <a:r>
              <a:rPr lang="en-US" sz="2400"/>
              <a:t> </a:t>
            </a:r>
            <a:r>
              <a:rPr lang="vi-VN" sz="2400"/>
              <a:t>480 mm.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Tính tỉ số truyền của bộ truyền đai và tốc độ quay của bánh đai bị dẫn.</a:t>
            </a:r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BB02F-366A-8C66-DF32-0A32D6E00114}"/>
              </a:ext>
            </a:extLst>
          </p:cNvPr>
          <p:cNvSpPr txBox="1"/>
          <p:nvPr/>
        </p:nvSpPr>
        <p:spPr>
          <a:xfrm>
            <a:off x="6096000" y="3731378"/>
            <a:ext cx="1054102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Giải</a:t>
            </a:r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96AF0E-8037-BAC9-822B-31712D3F23CE}"/>
              </a:ext>
            </a:extLst>
          </p:cNvPr>
          <p:cNvSpPr txBox="1"/>
          <p:nvPr/>
        </p:nvSpPr>
        <p:spPr>
          <a:xfrm>
            <a:off x="716643" y="4419342"/>
            <a:ext cx="123915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Ta có: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1E4D2E-5578-6391-25FC-102988F9C7B8}"/>
              </a:ext>
            </a:extLst>
          </p:cNvPr>
          <p:cNvSpPr txBox="1"/>
          <p:nvPr/>
        </p:nvSpPr>
        <p:spPr>
          <a:xfrm>
            <a:off x="716643" y="5591323"/>
            <a:ext cx="123915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Suy ra: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344256A-C09A-C2F6-79E8-1F2270CB98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645451"/>
              </p:ext>
            </p:extLst>
          </p:nvPr>
        </p:nvGraphicFramePr>
        <p:xfrm>
          <a:off x="1882595" y="4304612"/>
          <a:ext cx="1632674" cy="1000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87320" imgH="482400" progId="Equation.DSMT4">
                  <p:embed/>
                </p:oleObj>
              </mc:Choice>
              <mc:Fallback>
                <p:oleObj name="Equation" r:id="rId5" imgW="78732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82595" y="4304612"/>
                        <a:ext cx="1632674" cy="1000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9130804-8266-3F8F-1BED-4166A5BE594B}"/>
              </a:ext>
            </a:extLst>
          </p:cNvPr>
          <p:cNvSpPr txBox="1"/>
          <p:nvPr/>
        </p:nvSpPr>
        <p:spPr>
          <a:xfrm>
            <a:off x="3515269" y="4419342"/>
            <a:ext cx="899569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nên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2C670F9-96BA-7037-4F7C-48DA58E75D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154175"/>
              </p:ext>
            </p:extLst>
          </p:nvPr>
        </p:nvGraphicFramePr>
        <p:xfrm>
          <a:off x="4273551" y="4332145"/>
          <a:ext cx="1317625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34680" imgH="469800" progId="Equation.DSMT4">
                  <p:embed/>
                </p:oleObj>
              </mc:Choice>
              <mc:Fallback>
                <p:oleObj name="Equation" r:id="rId7" imgW="634680" imgH="46980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344256A-C09A-C2F6-79E8-1F2270CB98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73551" y="4332145"/>
                        <a:ext cx="1317625" cy="973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CE14926-F2B4-DD9D-36FB-ECB16ED100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983043"/>
              </p:ext>
            </p:extLst>
          </p:nvPr>
        </p:nvGraphicFramePr>
        <p:xfrm>
          <a:off x="1955801" y="5444336"/>
          <a:ext cx="2317750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17440" imgH="419040" progId="Equation.DSMT4">
                  <p:embed/>
                </p:oleObj>
              </mc:Choice>
              <mc:Fallback>
                <p:oleObj name="Equation" r:id="rId9" imgW="1117440" imgH="41904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72C670F9-96BA-7037-4F7C-48DA58E75D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55801" y="5444336"/>
                        <a:ext cx="2317750" cy="868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801A67A-E7AD-A796-7C4E-C74642947E30}"/>
              </a:ext>
            </a:extLst>
          </p:cNvPr>
          <p:cNvSpPr txBox="1"/>
          <p:nvPr/>
        </p:nvSpPr>
        <p:spPr>
          <a:xfrm>
            <a:off x="4235451" y="5532195"/>
            <a:ext cx="211454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vòng/phút.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479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085A0A-E703-F5C4-900A-29207885358C}"/>
              </a:ext>
            </a:extLst>
          </p:cNvPr>
          <p:cNvSpPr txBox="1"/>
          <p:nvPr/>
        </p:nvSpPr>
        <p:spPr>
          <a:xfrm>
            <a:off x="609598" y="1501537"/>
            <a:ext cx="1129211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5. </a:t>
            </a:r>
            <a:r>
              <a:rPr lang="vi-VN" sz="2400"/>
              <a:t>Líp của một chiếc xe đạp có tốc độ quay là 92 vòng/phút và có số răng là 20.</a:t>
            </a:r>
            <a:r>
              <a:rPr lang="en-US" sz="2400"/>
              <a:t> </a:t>
            </a:r>
            <a:r>
              <a:rPr lang="vi-VN" sz="2400"/>
              <a:t>Biết tỉ số truyền của bộ truyền xích xe đạp</a:t>
            </a:r>
            <a:r>
              <a:rPr lang="en-US" sz="2400"/>
              <a:t>  </a:t>
            </a:r>
            <a:r>
              <a:rPr lang="vi-VN" sz="2400"/>
              <a:t> </a:t>
            </a:r>
            <a:r>
              <a:rPr lang="en-US" sz="2400"/>
              <a:t>      .</a:t>
            </a:r>
            <a:r>
              <a:rPr lang="vi-VN" sz="2400"/>
              <a:t>Tính số răng của đĩa xích và tốc độ quay của nó.</a:t>
            </a:r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8BB02F-366A-8C66-DF32-0A32D6E00114}"/>
              </a:ext>
            </a:extLst>
          </p:cNvPr>
          <p:cNvSpPr txBox="1"/>
          <p:nvPr/>
        </p:nvSpPr>
        <p:spPr>
          <a:xfrm>
            <a:off x="6096000" y="3117675"/>
            <a:ext cx="1054102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Giải</a:t>
            </a:r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96AF0E-8037-BAC9-822B-31712D3F23CE}"/>
              </a:ext>
            </a:extLst>
          </p:cNvPr>
          <p:cNvSpPr txBox="1"/>
          <p:nvPr/>
        </p:nvSpPr>
        <p:spPr>
          <a:xfrm>
            <a:off x="716643" y="4419342"/>
            <a:ext cx="123915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Ta có: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1E4D2E-5578-6391-25FC-102988F9C7B8}"/>
              </a:ext>
            </a:extLst>
          </p:cNvPr>
          <p:cNvSpPr txBox="1"/>
          <p:nvPr/>
        </p:nvSpPr>
        <p:spPr>
          <a:xfrm>
            <a:off x="716643" y="5591323"/>
            <a:ext cx="123915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Suy ra: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344256A-C09A-C2F6-79E8-1F2270CB98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772837"/>
              </p:ext>
            </p:extLst>
          </p:nvPr>
        </p:nvGraphicFramePr>
        <p:xfrm>
          <a:off x="1895475" y="4305300"/>
          <a:ext cx="160496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74360" imgH="482400" progId="Equation.DSMT4">
                  <p:embed/>
                </p:oleObj>
              </mc:Choice>
              <mc:Fallback>
                <p:oleObj name="Equation" r:id="rId5" imgW="774360" imgH="48240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344256A-C09A-C2F6-79E8-1F2270CB98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95475" y="4305300"/>
                        <a:ext cx="1604963" cy="100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9130804-8266-3F8F-1BED-4166A5BE594B}"/>
              </a:ext>
            </a:extLst>
          </p:cNvPr>
          <p:cNvSpPr txBox="1"/>
          <p:nvPr/>
        </p:nvSpPr>
        <p:spPr>
          <a:xfrm>
            <a:off x="3515269" y="4419342"/>
            <a:ext cx="899569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nên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2C670F9-96BA-7037-4F7C-48DA58E75D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444791"/>
              </p:ext>
            </p:extLst>
          </p:nvPr>
        </p:nvGraphicFramePr>
        <p:xfrm>
          <a:off x="4235451" y="4319941"/>
          <a:ext cx="1765300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50680" imgH="482400" progId="Equation.DSMT4">
                  <p:embed/>
                </p:oleObj>
              </mc:Choice>
              <mc:Fallback>
                <p:oleObj name="Equation" r:id="rId7" imgW="850680" imgH="48240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72C670F9-96BA-7037-4F7C-48DA58E75D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35451" y="4319941"/>
                        <a:ext cx="1765300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CE14926-F2B4-DD9D-36FB-ECB16ED100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344043"/>
              </p:ext>
            </p:extLst>
          </p:nvPr>
        </p:nvGraphicFramePr>
        <p:xfrm>
          <a:off x="1895475" y="5483761"/>
          <a:ext cx="1790700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63280" imgH="419040" progId="Equation.DSMT4">
                  <p:embed/>
                </p:oleObj>
              </mc:Choice>
              <mc:Fallback>
                <p:oleObj name="Equation" r:id="rId9" imgW="863280" imgH="41904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CE14926-F2B4-DD9D-36FB-ECB16ED100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95475" y="5483761"/>
                        <a:ext cx="1790700" cy="868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801A67A-E7AD-A796-7C4E-C74642947E30}"/>
              </a:ext>
            </a:extLst>
          </p:cNvPr>
          <p:cNvSpPr txBox="1"/>
          <p:nvPr/>
        </p:nvSpPr>
        <p:spPr>
          <a:xfrm>
            <a:off x="3721101" y="5570831"/>
            <a:ext cx="195579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vòng/phút; 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670D890-A864-15DF-F223-36D531639A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448683"/>
              </p:ext>
            </p:extLst>
          </p:nvPr>
        </p:nvGraphicFramePr>
        <p:xfrm>
          <a:off x="9144000" y="1995013"/>
          <a:ext cx="721031" cy="84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55320" imgH="419040" progId="Equation.DSMT4">
                  <p:embed/>
                </p:oleObj>
              </mc:Choice>
              <mc:Fallback>
                <p:oleObj name="Equation" r:id="rId11" imgW="35532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44000" y="1995013"/>
                        <a:ext cx="721031" cy="84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013E0FC-25E4-7F14-446A-0ECAA89DEF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4970470"/>
              </p:ext>
            </p:extLst>
          </p:nvPr>
        </p:nvGraphicFramePr>
        <p:xfrm>
          <a:off x="5507227" y="5636500"/>
          <a:ext cx="2244347" cy="567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54080" imgH="266400" progId="Equation.DSMT4">
                  <p:embed/>
                </p:oleObj>
              </mc:Choice>
              <mc:Fallback>
                <p:oleObj name="Equation" r:id="rId13" imgW="1054080" imgH="26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07227" y="5636500"/>
                        <a:ext cx="2244347" cy="5678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E88CC32-9F6A-B6C6-B29B-ED6DE2097D44}"/>
              </a:ext>
            </a:extLst>
          </p:cNvPr>
          <p:cNvSpPr txBox="1"/>
          <p:nvPr/>
        </p:nvSpPr>
        <p:spPr>
          <a:xfrm>
            <a:off x="7693026" y="5570831"/>
            <a:ext cx="195579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răng.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8105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3850"/>
            <a:ext cx="5243301" cy="279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câu 6, câu 7 trang 56</a:t>
            </a:r>
          </a:p>
          <a:p>
            <a:pPr marL="309582" indent="-309582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đã học</a:t>
            </a:r>
          </a:p>
          <a:p>
            <a:pPr marL="309582" indent="-309582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trước</a:t>
            </a: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bài 10: Nguyên nhân gây tai nạn điện và biện pháp an toàn điện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SLIDE_THUMBNAIL_REFRESH" val="1"/>
  <p:tag name="ARTICULATE_PROJECT_OPEN" val="0"/>
  <p:tag name="ARTICULATE_SLIDE_COUNT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1307</TotalTime>
  <Words>550</Words>
  <Application>Microsoft Office PowerPoint</Application>
  <PresentationFormat>Widescreen</PresentationFormat>
  <Paragraphs>90</Paragraphs>
  <Slides>18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Wingdings</vt:lpstr>
      <vt:lpstr>UTM Avo</vt:lpstr>
      <vt:lpstr>Theme1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78</cp:revision>
  <dcterms:modified xsi:type="dcterms:W3CDTF">2024-01-15T02:20:01Z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