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40"/>
  </p:notesMasterIdLst>
  <p:sldIdLst>
    <p:sldId id="256" r:id="rId3"/>
    <p:sldId id="257" r:id="rId4"/>
    <p:sldId id="258" r:id="rId5"/>
    <p:sldId id="259" r:id="rId6"/>
    <p:sldId id="260" r:id="rId7"/>
    <p:sldId id="271" r:id="rId8"/>
    <p:sldId id="272" r:id="rId9"/>
    <p:sldId id="273" r:id="rId10"/>
    <p:sldId id="274" r:id="rId11"/>
    <p:sldId id="275" r:id="rId12"/>
    <p:sldId id="277" r:id="rId13"/>
    <p:sldId id="276" r:id="rId14"/>
    <p:sldId id="283" r:id="rId15"/>
    <p:sldId id="278" r:id="rId16"/>
    <p:sldId id="279" r:id="rId17"/>
    <p:sldId id="284" r:id="rId18"/>
    <p:sldId id="280" r:id="rId19"/>
    <p:sldId id="282" r:id="rId20"/>
    <p:sldId id="261" r:id="rId21"/>
    <p:sldId id="263" r:id="rId22"/>
    <p:sldId id="285" r:id="rId23"/>
    <p:sldId id="286" r:id="rId24"/>
    <p:sldId id="288" r:id="rId25"/>
    <p:sldId id="289" r:id="rId26"/>
    <p:sldId id="290" r:id="rId27"/>
    <p:sldId id="291" r:id="rId28"/>
    <p:sldId id="292" r:id="rId29"/>
    <p:sldId id="293" r:id="rId30"/>
    <p:sldId id="294" r:id="rId31"/>
    <p:sldId id="295" r:id="rId32"/>
    <p:sldId id="296" r:id="rId33"/>
    <p:sldId id="287" r:id="rId34"/>
    <p:sldId id="297" r:id="rId35"/>
    <p:sldId id="262" r:id="rId36"/>
    <p:sldId id="264" r:id="rId37"/>
    <p:sldId id="269" r:id="rId38"/>
    <p:sldId id="270" r:id="rId39"/>
  </p:sldIdLst>
  <p:sldSz cx="12192000" cy="6858000"/>
  <p:notesSz cx="6858000" cy="9144000"/>
  <p:embeddedFontLst>
    <p:embeddedFont>
      <p:font typeface="Cambria Math" panose="02040503050406030204" pitchFamily="18" charset="0"/>
      <p:regular r:id="rId41"/>
    </p:embeddedFont>
    <p:embeddedFont>
      <p:font typeface="UTM Avo" panose="02040603050506020204" pitchFamily="18"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8" autoAdjust="0"/>
    <p:restoredTop sz="94660"/>
  </p:normalViewPr>
  <p:slideViewPr>
    <p:cSldViewPr snapToGrid="0" showGuides="1">
      <p:cViewPr varScale="1">
        <p:scale>
          <a:sx n="106" d="100"/>
          <a:sy n="106" d="100"/>
        </p:scale>
        <p:origin x="144" y="19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2.fntdata"/><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font" Target="fonts/font5.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3.fntdata"/><Relationship Id="rId48"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6A8A1E-2E7F-F344-A480-11D3E6645496}" type="datetimeFigureOut">
              <a:rPr lang="vi-VN" smtClean="0"/>
              <a:t>19/01/2024</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C892FD-474C-604A-995A-EA7BE767C92B}" type="slidenum">
              <a:rPr lang="vi-VN" smtClean="0"/>
              <a:t>‹#›</a:t>
            </a:fld>
            <a:endParaRPr lang="vi-VN"/>
          </a:p>
        </p:txBody>
      </p:sp>
    </p:spTree>
    <p:extLst>
      <p:ext uri="{BB962C8B-B14F-4D97-AF65-F5344CB8AC3E}">
        <p14:creationId xmlns:p14="http://schemas.microsoft.com/office/powerpoint/2010/main" val="3028951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hàng</a:t>
            </a:r>
            <a:r>
              <a:rPr lang="en-US" baseline="0" dirty="0"/>
              <a:t> </a:t>
            </a:r>
            <a:r>
              <a:rPr lang="en-US" baseline="0" dirty="0" err="1"/>
              <a:t>rào</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1110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3935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9627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090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7900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9094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229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1/19/2024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1/19/2024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1/19/2024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1/19/2024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1/19/2024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1/19/2024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1/19/2024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1/19/2024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1/19/2024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1/19/2024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1/19/2024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62B1D44-6855-4F1D-B7AB-5050D5ED059D}" type="datetimeFigureOut">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21621032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2B1D44-6855-4F1D-B7AB-5050D5ED059D}" type="datetimeFigureOut">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3113338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2B1D44-6855-4F1D-B7AB-5050D5ED059D}" type="datetimeFigureOut">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25046346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62B1D44-6855-4F1D-B7AB-5050D5ED059D}" type="datetimeFigureOut">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5083593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62B1D44-6855-4F1D-B7AB-5050D5ED059D}" type="datetimeFigureOut">
              <a:rPr lang="en-US" smtClean="0"/>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8679497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62B1D44-6855-4F1D-B7AB-5050D5ED059D}" type="datetimeFigureOut">
              <a:rPr lang="en-US" smtClean="0"/>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88188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2B1D44-6855-4F1D-B7AB-5050D5ED059D}" type="datetimeFigureOut">
              <a:rPr lang="en-US" smtClean="0"/>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15734938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62B1D44-6855-4F1D-B7AB-5050D5ED059D}" type="datetimeFigureOut">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8377101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62B1D44-6855-4F1D-B7AB-5050D5ED059D}" type="datetimeFigureOut">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9045329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2B1D44-6855-4F1D-B7AB-5050D5ED059D}" type="datetimeFigureOut">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637842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2B1D44-6855-4F1D-B7AB-5050D5ED059D}" type="datetimeFigureOut">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1086599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1/19/2024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862B1D44-6855-4F1D-B7AB-5050D5ED059D}" type="datetimeFigureOut">
              <a:rPr lang="en-US" smtClean="0"/>
              <a:t>1/19/2024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AE11BE4-BE68-4549-B5EE-E1920BD5ABF0}" type="slidenum">
              <a:rPr lang="en-US" smtClean="0"/>
              <a:t>‹#›</a:t>
            </a:fld>
            <a:endParaRPr lang="en-US"/>
          </a:p>
        </p:txBody>
      </p:sp>
    </p:spTree>
    <p:extLst>
      <p:ext uri="{BB962C8B-B14F-4D97-AF65-F5344CB8AC3E}">
        <p14:creationId xmlns:p14="http://schemas.microsoft.com/office/powerpoint/2010/main" val="14131154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82/"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82/"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khoa-hoc-tu-nhien-8/1/424/82/" TargetMode="External"/><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2.png"/><Relationship Id="rId18" Type="http://schemas.microsoft.com/office/2007/relationships/hdphoto" Target="../media/hdphoto6.wdp"/><Relationship Id="rId26" Type="http://schemas.microsoft.com/office/2007/relationships/hdphoto" Target="../media/hdphoto9.wdp"/><Relationship Id="rId3" Type="http://schemas.microsoft.com/office/2007/relationships/hdphoto" Target="../media/hdphoto1.wdp"/><Relationship Id="rId21" Type="http://schemas.openxmlformats.org/officeDocument/2006/relationships/slide" Target="slide25.xml"/><Relationship Id="rId7" Type="http://schemas.openxmlformats.org/officeDocument/2006/relationships/image" Target="../media/image28.png"/><Relationship Id="rId12" Type="http://schemas.microsoft.com/office/2007/relationships/hdphoto" Target="../media/hdphoto4.wdp"/><Relationship Id="rId17" Type="http://schemas.openxmlformats.org/officeDocument/2006/relationships/image" Target="../media/image35.png"/><Relationship Id="rId25" Type="http://schemas.openxmlformats.org/officeDocument/2006/relationships/image" Target="../media/image38.png"/><Relationship Id="rId2" Type="http://schemas.openxmlformats.org/officeDocument/2006/relationships/image" Target="../media/image26.jpeg"/><Relationship Id="rId16" Type="http://schemas.openxmlformats.org/officeDocument/2006/relationships/image" Target="../media/image34.png"/><Relationship Id="rId20" Type="http://schemas.microsoft.com/office/2007/relationships/hdphoto" Target="../media/hdphoto7.wdp"/><Relationship Id="rId29" Type="http://schemas.openxmlformats.org/officeDocument/2006/relationships/image" Target="../media/image40.jpeg"/><Relationship Id="rId1" Type="http://schemas.openxmlformats.org/officeDocument/2006/relationships/slideLayout" Target="../slideLayouts/slideLayout12.xml"/><Relationship Id="rId6" Type="http://schemas.openxmlformats.org/officeDocument/2006/relationships/slide" Target="slide20.xml"/><Relationship Id="rId11" Type="http://schemas.openxmlformats.org/officeDocument/2006/relationships/image" Target="../media/image31.png"/><Relationship Id="rId24" Type="http://schemas.openxmlformats.org/officeDocument/2006/relationships/slide" Target="slide24.xml"/><Relationship Id="rId5" Type="http://schemas.microsoft.com/office/2007/relationships/hdphoto" Target="../media/hdphoto2.wdp"/><Relationship Id="rId15" Type="http://schemas.microsoft.com/office/2007/relationships/hdphoto" Target="../media/hdphoto5.wdp"/><Relationship Id="rId23" Type="http://schemas.microsoft.com/office/2007/relationships/hdphoto" Target="../media/hdphoto8.wdp"/><Relationship Id="rId28" Type="http://schemas.microsoft.com/office/2007/relationships/hdphoto" Target="../media/hdphoto10.wdp"/><Relationship Id="rId10" Type="http://schemas.openxmlformats.org/officeDocument/2006/relationships/image" Target="../media/image30.png"/><Relationship Id="rId19" Type="http://schemas.openxmlformats.org/officeDocument/2006/relationships/image" Target="../media/image36.png"/><Relationship Id="rId4" Type="http://schemas.openxmlformats.org/officeDocument/2006/relationships/image" Target="../media/image27.png"/><Relationship Id="rId9" Type="http://schemas.microsoft.com/office/2007/relationships/hdphoto" Target="../media/hdphoto3.wdp"/><Relationship Id="rId14" Type="http://schemas.openxmlformats.org/officeDocument/2006/relationships/image" Target="../media/image33.png"/><Relationship Id="rId22" Type="http://schemas.openxmlformats.org/officeDocument/2006/relationships/image" Target="../media/image37.png"/><Relationship Id="rId27" Type="http://schemas.openxmlformats.org/officeDocument/2006/relationships/image" Target="../media/image39.png"/></Relationships>
</file>

<file path=ppt/slides/_rels/slide2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3.png"/><Relationship Id="rId18" Type="http://schemas.openxmlformats.org/officeDocument/2006/relationships/image" Target="../media/image36.png"/><Relationship Id="rId26" Type="http://schemas.openxmlformats.org/officeDocument/2006/relationships/slide" Target="slide25.xml"/><Relationship Id="rId3" Type="http://schemas.microsoft.com/office/2007/relationships/hdphoto" Target="../media/hdphoto1.wdp"/><Relationship Id="rId21" Type="http://schemas.microsoft.com/office/2007/relationships/hdphoto" Target="../media/hdphoto12.wdp"/><Relationship Id="rId7" Type="http://schemas.openxmlformats.org/officeDocument/2006/relationships/image" Target="../media/image42.png"/><Relationship Id="rId12" Type="http://schemas.microsoft.com/office/2007/relationships/hdphoto" Target="../media/hdphoto4.wdp"/><Relationship Id="rId17" Type="http://schemas.microsoft.com/office/2007/relationships/hdphoto" Target="../media/hdphoto6.wdp"/><Relationship Id="rId25" Type="http://schemas.openxmlformats.org/officeDocument/2006/relationships/image" Target="../media/image40.jpeg"/><Relationship Id="rId2" Type="http://schemas.openxmlformats.org/officeDocument/2006/relationships/image" Target="../media/image26.jpeg"/><Relationship Id="rId16" Type="http://schemas.openxmlformats.org/officeDocument/2006/relationships/image" Target="../media/image35.png"/><Relationship Id="rId20" Type="http://schemas.openxmlformats.org/officeDocument/2006/relationships/image" Target="../media/image44.png"/><Relationship Id="rId1" Type="http://schemas.openxmlformats.org/officeDocument/2006/relationships/slideLayout" Target="../slideLayouts/slideLayout12.xml"/><Relationship Id="rId6" Type="http://schemas.openxmlformats.org/officeDocument/2006/relationships/slide" Target="slide20.xml"/><Relationship Id="rId11" Type="http://schemas.openxmlformats.org/officeDocument/2006/relationships/image" Target="../media/image31.png"/><Relationship Id="rId24" Type="http://schemas.openxmlformats.org/officeDocument/2006/relationships/image" Target="../media/image46.png"/><Relationship Id="rId5" Type="http://schemas.microsoft.com/office/2007/relationships/hdphoto" Target="../media/hdphoto11.wdp"/><Relationship Id="rId15" Type="http://schemas.openxmlformats.org/officeDocument/2006/relationships/image" Target="../media/image28.png"/><Relationship Id="rId23" Type="http://schemas.microsoft.com/office/2007/relationships/hdphoto" Target="../media/hdphoto13.wdp"/><Relationship Id="rId28" Type="http://schemas.microsoft.com/office/2007/relationships/hdphoto" Target="../media/hdphoto8.wdp"/><Relationship Id="rId10" Type="http://schemas.openxmlformats.org/officeDocument/2006/relationships/image" Target="../media/image43.png"/><Relationship Id="rId19" Type="http://schemas.microsoft.com/office/2007/relationships/hdphoto" Target="../media/hdphoto7.wdp"/><Relationship Id="rId4" Type="http://schemas.openxmlformats.org/officeDocument/2006/relationships/image" Target="../media/image41.png"/><Relationship Id="rId9" Type="http://schemas.microsoft.com/office/2007/relationships/hdphoto" Target="../media/hdphoto3.wdp"/><Relationship Id="rId14" Type="http://schemas.microsoft.com/office/2007/relationships/hdphoto" Target="../media/hdphoto5.wdp"/><Relationship Id="rId22" Type="http://schemas.openxmlformats.org/officeDocument/2006/relationships/image" Target="../media/image45.png"/><Relationship Id="rId27" Type="http://schemas.openxmlformats.org/officeDocument/2006/relationships/image" Target="../media/image37.png"/></Relationships>
</file>

<file path=ppt/slides/_rels/slide25.xml.rels><?xml version="1.0" encoding="UTF-8" standalone="yes"?>
<Relationships xmlns="http://schemas.openxmlformats.org/package/2006/relationships"><Relationship Id="rId8" Type="http://schemas.openxmlformats.org/officeDocument/2006/relationships/image" Target="../media/image48.png"/><Relationship Id="rId13" Type="http://schemas.microsoft.com/office/2007/relationships/hdphoto" Target="../media/hdphoto15.wdp"/><Relationship Id="rId18" Type="http://schemas.openxmlformats.org/officeDocument/2006/relationships/image" Target="../media/image29.png"/><Relationship Id="rId26" Type="http://schemas.microsoft.com/office/2007/relationships/hdphoto" Target="../media/hdphoto5.wdp"/><Relationship Id="rId3" Type="http://schemas.openxmlformats.org/officeDocument/2006/relationships/slideLayout" Target="../slideLayouts/slideLayout12.xml"/><Relationship Id="rId21" Type="http://schemas.openxmlformats.org/officeDocument/2006/relationships/image" Target="../media/image31.png"/><Relationship Id="rId7" Type="http://schemas.microsoft.com/office/2007/relationships/hdphoto" Target="../media/hdphoto2.wdp"/><Relationship Id="rId12" Type="http://schemas.openxmlformats.org/officeDocument/2006/relationships/image" Target="../media/image49.png"/><Relationship Id="rId17" Type="http://schemas.openxmlformats.org/officeDocument/2006/relationships/image" Target="../media/image28.png"/><Relationship Id="rId25" Type="http://schemas.openxmlformats.org/officeDocument/2006/relationships/image" Target="../media/image33.png"/><Relationship Id="rId2" Type="http://schemas.openxmlformats.org/officeDocument/2006/relationships/audio" Target="../media/media1.mp3"/><Relationship Id="rId16" Type="http://schemas.openxmlformats.org/officeDocument/2006/relationships/slide" Target="slide27.xml"/><Relationship Id="rId20" Type="http://schemas.openxmlformats.org/officeDocument/2006/relationships/slide" Target="slide26.xml"/><Relationship Id="rId29" Type="http://schemas.microsoft.com/office/2007/relationships/hdphoto" Target="../media/hdphoto13.wdp"/><Relationship Id="rId1" Type="http://schemas.microsoft.com/office/2007/relationships/media" Target="../media/media1.mp3"/><Relationship Id="rId6" Type="http://schemas.openxmlformats.org/officeDocument/2006/relationships/image" Target="../media/image27.png"/><Relationship Id="rId11" Type="http://schemas.openxmlformats.org/officeDocument/2006/relationships/image" Target="../media/image30.png"/><Relationship Id="rId24" Type="http://schemas.openxmlformats.org/officeDocument/2006/relationships/image" Target="../media/image51.png"/><Relationship Id="rId5" Type="http://schemas.openxmlformats.org/officeDocument/2006/relationships/image" Target="../media/image47.jpeg"/><Relationship Id="rId15" Type="http://schemas.openxmlformats.org/officeDocument/2006/relationships/image" Target="../media/image50.png"/><Relationship Id="rId23" Type="http://schemas.openxmlformats.org/officeDocument/2006/relationships/slide" Target="slide29.xml"/><Relationship Id="rId28" Type="http://schemas.openxmlformats.org/officeDocument/2006/relationships/image" Target="../media/image45.png"/><Relationship Id="rId10" Type="http://schemas.openxmlformats.org/officeDocument/2006/relationships/slide" Target="slide31.xml"/><Relationship Id="rId19" Type="http://schemas.microsoft.com/office/2007/relationships/hdphoto" Target="../media/hdphoto3.wdp"/><Relationship Id="rId31" Type="http://schemas.openxmlformats.org/officeDocument/2006/relationships/image" Target="../media/image52.png"/><Relationship Id="rId4" Type="http://schemas.openxmlformats.org/officeDocument/2006/relationships/notesSlide" Target="../notesSlides/notesSlide1.xml"/><Relationship Id="rId9" Type="http://schemas.microsoft.com/office/2007/relationships/hdphoto" Target="../media/hdphoto14.wdp"/><Relationship Id="rId14" Type="http://schemas.openxmlformats.org/officeDocument/2006/relationships/slide" Target="slide30.xml"/><Relationship Id="rId22" Type="http://schemas.microsoft.com/office/2007/relationships/hdphoto" Target="../media/hdphoto4.wdp"/><Relationship Id="rId27" Type="http://schemas.openxmlformats.org/officeDocument/2006/relationships/slide" Target="slide28.xml"/><Relationship Id="rId30" Type="http://schemas.openxmlformats.org/officeDocument/2006/relationships/image" Target="../media/image40.jpeg"/></Relationships>
</file>

<file path=ppt/slides/_rels/slide26.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image" Target="../media/image40.jpeg"/><Relationship Id="rId18" Type="http://schemas.openxmlformats.org/officeDocument/2006/relationships/image" Target="../media/image59.png"/><Relationship Id="rId3" Type="http://schemas.microsoft.com/office/2007/relationships/media" Target="../media/media3.mp3"/><Relationship Id="rId7" Type="http://schemas.openxmlformats.org/officeDocument/2006/relationships/image" Target="../media/image47.jpeg"/><Relationship Id="rId12" Type="http://schemas.microsoft.com/office/2007/relationships/hdphoto" Target="../media/hdphoto17.wdp"/><Relationship Id="rId17" Type="http://schemas.openxmlformats.org/officeDocument/2006/relationships/image" Target="../media/image58.svg"/><Relationship Id="rId2" Type="http://schemas.openxmlformats.org/officeDocument/2006/relationships/audio" Target="../media/media2.wav"/><Relationship Id="rId16" Type="http://schemas.openxmlformats.org/officeDocument/2006/relationships/image" Target="../media/image57.png"/><Relationship Id="rId1" Type="http://schemas.microsoft.com/office/2007/relationships/media" Target="../media/media2.wav"/><Relationship Id="rId6" Type="http://schemas.openxmlformats.org/officeDocument/2006/relationships/notesSlide" Target="../notesSlides/notesSlide2.xml"/><Relationship Id="rId11" Type="http://schemas.openxmlformats.org/officeDocument/2006/relationships/image" Target="../media/image54.png"/><Relationship Id="rId5" Type="http://schemas.openxmlformats.org/officeDocument/2006/relationships/slideLayout" Target="../slideLayouts/slideLayout12.xml"/><Relationship Id="rId15" Type="http://schemas.openxmlformats.org/officeDocument/2006/relationships/image" Target="../media/image56.svg"/><Relationship Id="rId10" Type="http://schemas.microsoft.com/office/2007/relationships/hdphoto" Target="../media/hdphoto16.wdp"/><Relationship Id="rId4" Type="http://schemas.openxmlformats.org/officeDocument/2006/relationships/audio" Target="../media/media3.mp3"/><Relationship Id="rId9" Type="http://schemas.openxmlformats.org/officeDocument/2006/relationships/image" Target="../media/image53.png"/><Relationship Id="rId14" Type="http://schemas.openxmlformats.org/officeDocument/2006/relationships/image" Target="../media/image55.png"/></Relationships>
</file>

<file path=ppt/slides/_rels/slide27.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image" Target="../media/image40.jpeg"/><Relationship Id="rId18" Type="http://schemas.openxmlformats.org/officeDocument/2006/relationships/image" Target="../media/image59.png"/><Relationship Id="rId3" Type="http://schemas.microsoft.com/office/2007/relationships/media" Target="../media/media3.mp3"/><Relationship Id="rId7" Type="http://schemas.openxmlformats.org/officeDocument/2006/relationships/image" Target="../media/image47.jpeg"/><Relationship Id="rId12" Type="http://schemas.microsoft.com/office/2007/relationships/hdphoto" Target="../media/hdphoto17.wdp"/><Relationship Id="rId17" Type="http://schemas.openxmlformats.org/officeDocument/2006/relationships/image" Target="../media/image58.svg"/><Relationship Id="rId2" Type="http://schemas.openxmlformats.org/officeDocument/2006/relationships/audio" Target="../media/media2.wav"/><Relationship Id="rId16" Type="http://schemas.openxmlformats.org/officeDocument/2006/relationships/image" Target="../media/image57.png"/><Relationship Id="rId1" Type="http://schemas.microsoft.com/office/2007/relationships/media" Target="../media/media2.wav"/><Relationship Id="rId6" Type="http://schemas.openxmlformats.org/officeDocument/2006/relationships/notesSlide" Target="../notesSlides/notesSlide3.xml"/><Relationship Id="rId11" Type="http://schemas.openxmlformats.org/officeDocument/2006/relationships/image" Target="../media/image54.png"/><Relationship Id="rId5" Type="http://schemas.openxmlformats.org/officeDocument/2006/relationships/slideLayout" Target="../slideLayouts/slideLayout12.xml"/><Relationship Id="rId15" Type="http://schemas.openxmlformats.org/officeDocument/2006/relationships/image" Target="../media/image56.svg"/><Relationship Id="rId10" Type="http://schemas.microsoft.com/office/2007/relationships/hdphoto" Target="../media/hdphoto16.wdp"/><Relationship Id="rId4" Type="http://schemas.openxmlformats.org/officeDocument/2006/relationships/audio" Target="../media/media3.mp3"/><Relationship Id="rId9" Type="http://schemas.openxmlformats.org/officeDocument/2006/relationships/image" Target="../media/image53.png"/><Relationship Id="rId14" Type="http://schemas.openxmlformats.org/officeDocument/2006/relationships/image" Target="../media/image55.png"/></Relationships>
</file>

<file path=ppt/slides/_rels/slide28.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image" Target="../media/image40.jpeg"/><Relationship Id="rId18" Type="http://schemas.openxmlformats.org/officeDocument/2006/relationships/image" Target="../media/image59.png"/><Relationship Id="rId3" Type="http://schemas.microsoft.com/office/2007/relationships/media" Target="../media/media3.mp3"/><Relationship Id="rId7" Type="http://schemas.openxmlformats.org/officeDocument/2006/relationships/image" Target="../media/image47.jpeg"/><Relationship Id="rId12" Type="http://schemas.microsoft.com/office/2007/relationships/hdphoto" Target="../media/hdphoto17.wdp"/><Relationship Id="rId17" Type="http://schemas.openxmlformats.org/officeDocument/2006/relationships/image" Target="../media/image58.svg"/><Relationship Id="rId2" Type="http://schemas.openxmlformats.org/officeDocument/2006/relationships/audio" Target="../media/media2.wav"/><Relationship Id="rId16" Type="http://schemas.openxmlformats.org/officeDocument/2006/relationships/image" Target="../media/image57.png"/><Relationship Id="rId1" Type="http://schemas.microsoft.com/office/2007/relationships/media" Target="../media/media2.wav"/><Relationship Id="rId6" Type="http://schemas.openxmlformats.org/officeDocument/2006/relationships/notesSlide" Target="../notesSlides/notesSlide4.xml"/><Relationship Id="rId11" Type="http://schemas.openxmlformats.org/officeDocument/2006/relationships/image" Target="../media/image54.png"/><Relationship Id="rId5" Type="http://schemas.openxmlformats.org/officeDocument/2006/relationships/slideLayout" Target="../slideLayouts/slideLayout12.xml"/><Relationship Id="rId15" Type="http://schemas.openxmlformats.org/officeDocument/2006/relationships/image" Target="../media/image56.svg"/><Relationship Id="rId10" Type="http://schemas.microsoft.com/office/2007/relationships/hdphoto" Target="../media/hdphoto16.wdp"/><Relationship Id="rId4" Type="http://schemas.openxmlformats.org/officeDocument/2006/relationships/audio" Target="../media/media3.mp3"/><Relationship Id="rId9" Type="http://schemas.openxmlformats.org/officeDocument/2006/relationships/image" Target="../media/image53.png"/><Relationship Id="rId14" Type="http://schemas.openxmlformats.org/officeDocument/2006/relationships/image" Target="../media/image55.png"/></Relationships>
</file>

<file path=ppt/slides/_rels/slide29.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image" Target="../media/image40.jpeg"/><Relationship Id="rId18" Type="http://schemas.openxmlformats.org/officeDocument/2006/relationships/image" Target="../media/image59.png"/><Relationship Id="rId3" Type="http://schemas.microsoft.com/office/2007/relationships/media" Target="../media/media3.mp3"/><Relationship Id="rId7" Type="http://schemas.openxmlformats.org/officeDocument/2006/relationships/image" Target="../media/image47.jpeg"/><Relationship Id="rId12" Type="http://schemas.microsoft.com/office/2007/relationships/hdphoto" Target="../media/hdphoto17.wdp"/><Relationship Id="rId17" Type="http://schemas.openxmlformats.org/officeDocument/2006/relationships/image" Target="../media/image58.svg"/><Relationship Id="rId2" Type="http://schemas.openxmlformats.org/officeDocument/2006/relationships/audio" Target="../media/media2.wav"/><Relationship Id="rId16" Type="http://schemas.openxmlformats.org/officeDocument/2006/relationships/image" Target="../media/image57.png"/><Relationship Id="rId1" Type="http://schemas.microsoft.com/office/2007/relationships/media" Target="../media/media2.wav"/><Relationship Id="rId6" Type="http://schemas.openxmlformats.org/officeDocument/2006/relationships/notesSlide" Target="../notesSlides/notesSlide5.xml"/><Relationship Id="rId11" Type="http://schemas.openxmlformats.org/officeDocument/2006/relationships/image" Target="../media/image54.png"/><Relationship Id="rId5" Type="http://schemas.openxmlformats.org/officeDocument/2006/relationships/slideLayout" Target="../slideLayouts/slideLayout12.xml"/><Relationship Id="rId15" Type="http://schemas.openxmlformats.org/officeDocument/2006/relationships/image" Target="../media/image56.svg"/><Relationship Id="rId10" Type="http://schemas.microsoft.com/office/2007/relationships/hdphoto" Target="../media/hdphoto16.wdp"/><Relationship Id="rId4" Type="http://schemas.openxmlformats.org/officeDocument/2006/relationships/audio" Target="../media/media3.mp3"/><Relationship Id="rId9" Type="http://schemas.openxmlformats.org/officeDocument/2006/relationships/image" Target="../media/image53.png"/><Relationship Id="rId14" Type="http://schemas.openxmlformats.org/officeDocument/2006/relationships/image" Target="../media/image55.png"/></Relationships>
</file>

<file path=ppt/slides/_rels/slide30.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image" Target="../media/image40.jpeg"/><Relationship Id="rId18" Type="http://schemas.openxmlformats.org/officeDocument/2006/relationships/image" Target="../media/image59.png"/><Relationship Id="rId3" Type="http://schemas.microsoft.com/office/2007/relationships/media" Target="../media/media3.mp3"/><Relationship Id="rId7" Type="http://schemas.openxmlformats.org/officeDocument/2006/relationships/image" Target="../media/image47.jpeg"/><Relationship Id="rId12" Type="http://schemas.microsoft.com/office/2007/relationships/hdphoto" Target="../media/hdphoto17.wdp"/><Relationship Id="rId17" Type="http://schemas.openxmlformats.org/officeDocument/2006/relationships/image" Target="../media/image58.svg"/><Relationship Id="rId2" Type="http://schemas.openxmlformats.org/officeDocument/2006/relationships/audio" Target="../media/media2.wav"/><Relationship Id="rId16" Type="http://schemas.openxmlformats.org/officeDocument/2006/relationships/image" Target="../media/image57.png"/><Relationship Id="rId1" Type="http://schemas.microsoft.com/office/2007/relationships/media" Target="../media/media2.wav"/><Relationship Id="rId6" Type="http://schemas.openxmlformats.org/officeDocument/2006/relationships/notesSlide" Target="../notesSlides/notesSlide6.xml"/><Relationship Id="rId11" Type="http://schemas.openxmlformats.org/officeDocument/2006/relationships/image" Target="../media/image54.png"/><Relationship Id="rId5" Type="http://schemas.openxmlformats.org/officeDocument/2006/relationships/slideLayout" Target="../slideLayouts/slideLayout12.xml"/><Relationship Id="rId15" Type="http://schemas.openxmlformats.org/officeDocument/2006/relationships/image" Target="../media/image56.svg"/><Relationship Id="rId10" Type="http://schemas.microsoft.com/office/2007/relationships/hdphoto" Target="../media/hdphoto16.wdp"/><Relationship Id="rId4" Type="http://schemas.openxmlformats.org/officeDocument/2006/relationships/audio" Target="../media/media3.mp3"/><Relationship Id="rId9" Type="http://schemas.openxmlformats.org/officeDocument/2006/relationships/image" Target="../media/image53.png"/><Relationship Id="rId14" Type="http://schemas.openxmlformats.org/officeDocument/2006/relationships/image" Target="../media/image55.png"/></Relationships>
</file>

<file path=ppt/slides/_rels/slide31.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image" Target="../media/image40.jpeg"/><Relationship Id="rId18" Type="http://schemas.openxmlformats.org/officeDocument/2006/relationships/image" Target="../media/image59.png"/><Relationship Id="rId3" Type="http://schemas.microsoft.com/office/2007/relationships/media" Target="../media/media3.mp3"/><Relationship Id="rId7" Type="http://schemas.openxmlformats.org/officeDocument/2006/relationships/image" Target="../media/image47.jpeg"/><Relationship Id="rId12" Type="http://schemas.microsoft.com/office/2007/relationships/hdphoto" Target="../media/hdphoto17.wdp"/><Relationship Id="rId17" Type="http://schemas.openxmlformats.org/officeDocument/2006/relationships/image" Target="../media/image58.svg"/><Relationship Id="rId2" Type="http://schemas.openxmlformats.org/officeDocument/2006/relationships/audio" Target="../media/media2.wav"/><Relationship Id="rId16" Type="http://schemas.openxmlformats.org/officeDocument/2006/relationships/image" Target="../media/image57.png"/><Relationship Id="rId1" Type="http://schemas.microsoft.com/office/2007/relationships/media" Target="../media/media2.wav"/><Relationship Id="rId6" Type="http://schemas.openxmlformats.org/officeDocument/2006/relationships/notesSlide" Target="../notesSlides/notesSlide7.xml"/><Relationship Id="rId11" Type="http://schemas.openxmlformats.org/officeDocument/2006/relationships/image" Target="../media/image54.png"/><Relationship Id="rId5" Type="http://schemas.openxmlformats.org/officeDocument/2006/relationships/slideLayout" Target="../slideLayouts/slideLayout12.xml"/><Relationship Id="rId15" Type="http://schemas.openxmlformats.org/officeDocument/2006/relationships/image" Target="../media/image56.svg"/><Relationship Id="rId10" Type="http://schemas.microsoft.com/office/2007/relationships/hdphoto" Target="../media/hdphoto16.wdp"/><Relationship Id="rId4" Type="http://schemas.openxmlformats.org/officeDocument/2006/relationships/audio" Target="../media/media3.mp3"/><Relationship Id="rId9" Type="http://schemas.openxmlformats.org/officeDocument/2006/relationships/image" Target="../media/image53.png"/><Relationship Id="rId14" Type="http://schemas.openxmlformats.org/officeDocument/2006/relationships/image" Target="../media/image55.png"/></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hoc10.vn/doc-sach/khoa-hoc-tu-nhien-8/1/424/82/" TargetMode="External"/><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64.png"/><Relationship Id="rId7" Type="http://schemas.openxmlformats.org/officeDocument/2006/relationships/image" Target="../media/image68.png"/><Relationship Id="rId12" Type="http://schemas.openxmlformats.org/officeDocument/2006/relationships/image" Target="../media/image73.sv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7.svg"/><Relationship Id="rId11" Type="http://schemas.openxmlformats.org/officeDocument/2006/relationships/image" Target="../media/image72.png"/><Relationship Id="rId5" Type="http://schemas.openxmlformats.org/officeDocument/2006/relationships/image" Target="../media/image66.png"/><Relationship Id="rId10" Type="http://schemas.openxmlformats.org/officeDocument/2006/relationships/image" Target="../media/image71.svg"/><Relationship Id="rId4" Type="http://schemas.openxmlformats.org/officeDocument/2006/relationships/image" Target="../media/image65.svg"/><Relationship Id="rId9" Type="http://schemas.openxmlformats.org/officeDocument/2006/relationships/image" Target="../media/image70.png"/></Relationships>
</file>

<file path=ppt/slides/_rels/slide36.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75.jpg"/><Relationship Id="rId1" Type="http://schemas.openxmlformats.org/officeDocument/2006/relationships/slideLayout" Target="../slideLayouts/slideLayout2.xml"/><Relationship Id="rId6" Type="http://schemas.openxmlformats.org/officeDocument/2006/relationships/image" Target="../media/image77.png"/><Relationship Id="rId5" Type="http://schemas.microsoft.com/office/2007/relationships/hdphoto" Target="../media/hdphoto18.wdp"/><Relationship Id="rId4"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7637CB5-18E0-129E-E1C1-220E3AF1FD5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6" name="Subtitle 2">
            <a:extLst>
              <a:ext uri="{FF2B5EF4-FFF2-40B4-BE49-F238E27FC236}">
                <a16:creationId xmlns:a16="http://schemas.microsoft.com/office/drawing/2014/main" id="{E829D323-3B36-185A-9D29-2F38CEC38CAA}"/>
              </a:ext>
            </a:extLst>
          </p:cNvPr>
          <p:cNvSpPr txBox="1">
            <a:spLocks/>
          </p:cNvSpPr>
          <p:nvPr/>
        </p:nvSpPr>
        <p:spPr>
          <a:xfrm>
            <a:off x="424611" y="3429000"/>
            <a:ext cx="11420928"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5400" b="1" dirty="0">
                <a:solidFill>
                  <a:srgbClr val="FF0000"/>
                </a:solidFill>
                <a:latin typeface="UTM Avo" panose="02040603050506020204" pitchFamily="18" charset="0"/>
              </a:rPr>
              <a:t>Bài </a:t>
            </a:r>
            <a:r>
              <a:rPr lang="en-US" sz="5400" b="1" dirty="0">
                <a:solidFill>
                  <a:srgbClr val="FF0000"/>
                </a:solidFill>
                <a:latin typeface="UTM Avo" panose="02040603050506020204" pitchFamily="18" charset="0"/>
              </a:rPr>
              <a:t>16. </a:t>
            </a:r>
            <a:r>
              <a:rPr lang="en-US" sz="5400" b="1" dirty="0" err="1">
                <a:solidFill>
                  <a:srgbClr val="FF0000"/>
                </a:solidFill>
                <a:latin typeface="UTM Avo" panose="02040603050506020204" pitchFamily="18" charset="0"/>
              </a:rPr>
              <a:t>Áp</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suất</a:t>
            </a:r>
            <a:endParaRPr lang="en-US" sz="5400" b="1" dirty="0">
              <a:solidFill>
                <a:srgbClr val="FF0000"/>
              </a:solidFill>
              <a:latin typeface="UTM Avo" panose="02040603050506020204" pitchFamily="18" charset="0"/>
            </a:endParaRPr>
          </a:p>
        </p:txBody>
      </p:sp>
      <p:sp>
        <p:nvSpPr>
          <p:cNvPr id="7" name="Title 1">
            <a:extLst>
              <a:ext uri="{FF2B5EF4-FFF2-40B4-BE49-F238E27FC236}">
                <a16:creationId xmlns:a16="http://schemas.microsoft.com/office/drawing/2014/main" id="{F943A13A-7ACB-76C7-AEB8-64FD27C43E89}"/>
              </a:ext>
            </a:extLst>
          </p:cNvPr>
          <p:cNvSpPr txBox="1">
            <a:spLocks/>
          </p:cNvSpPr>
          <p:nvPr/>
        </p:nvSpPr>
        <p:spPr>
          <a:xfrm>
            <a:off x="173228" y="1212864"/>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3</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Khối</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lượng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riêng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và</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áp</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suất</a:t>
            </a:r>
            <a:endParaRPr lang="en-US" sz="5400" b="1" dirty="0">
              <a:solidFill>
                <a:srgbClr val="00206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7A85540-1A04-0F63-7DC8-E732C99836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2EB436-B10B-51E6-65EE-483320B3D55C}"/>
              </a:ext>
            </a:extLst>
          </p:cNvPr>
          <p:cNvSpPr txBox="1"/>
          <p:nvPr/>
        </p:nvSpPr>
        <p:spPr>
          <a:xfrm>
            <a:off x="1062990" y="2013018"/>
            <a:ext cx="6149340" cy="3337837"/>
          </a:xfrm>
          <a:prstGeom prst="rect">
            <a:avLst/>
          </a:prstGeom>
          <a:noFill/>
        </p:spPr>
        <p:txBody>
          <a:bodyPr wrap="square">
            <a:spAutoFit/>
          </a:bodyPr>
          <a:lstStyle/>
          <a:p>
            <a:pPr algn="just">
              <a:lnSpc>
                <a:spcPct val="150000"/>
              </a:lnSpc>
            </a:pPr>
            <a:r>
              <a:rPr lang="en-US" sz="2400" dirty="0">
                <a:latin typeface="UTM Avo" panose="02040603050506020204" pitchFamily="18"/>
              </a:rPr>
              <a:t>Khi </a:t>
            </a:r>
            <a:r>
              <a:rPr lang="en-US" sz="2400" dirty="0" err="1">
                <a:latin typeface="UTM Avo" panose="02040603050506020204" pitchFamily="18"/>
              </a:rPr>
              <a:t>láng</a:t>
            </a:r>
            <a:r>
              <a:rPr lang="en-US" sz="2400" dirty="0">
                <a:latin typeface="UTM Avo" panose="02040603050506020204" pitchFamily="18"/>
              </a:rPr>
              <a:t> </a:t>
            </a:r>
            <a:r>
              <a:rPr lang="en-US" sz="2400" dirty="0" err="1">
                <a:latin typeface="UTM Avo" panose="02040603050506020204" pitchFamily="18"/>
              </a:rPr>
              <a:t>sân</a:t>
            </a:r>
            <a:r>
              <a:rPr lang="en-US" sz="2400" dirty="0">
                <a:latin typeface="UTM Avo" panose="02040603050506020204" pitchFamily="18"/>
              </a:rPr>
              <a:t> xi </a:t>
            </a:r>
            <a:r>
              <a:rPr lang="en-US" sz="2400" dirty="0" err="1">
                <a:latin typeface="UTM Avo" panose="02040603050506020204" pitchFamily="18"/>
              </a:rPr>
              <a:t>măng</a:t>
            </a:r>
            <a:r>
              <a:rPr lang="en-US" sz="2400" dirty="0">
                <a:latin typeface="UTM Avo" panose="02040603050506020204" pitchFamily="18"/>
              </a:rPr>
              <a:t>, </a:t>
            </a:r>
            <a:r>
              <a:rPr lang="en-US" sz="2400" dirty="0" err="1">
                <a:latin typeface="UTM Avo" panose="02040603050506020204" pitchFamily="18"/>
              </a:rPr>
              <a:t>vữa</a:t>
            </a:r>
            <a:r>
              <a:rPr lang="en-US" sz="2400" dirty="0">
                <a:latin typeface="UTM Avo" panose="02040603050506020204" pitchFamily="18"/>
              </a:rPr>
              <a:t> </a:t>
            </a:r>
            <a:r>
              <a:rPr lang="en-US" sz="2400" dirty="0" err="1">
                <a:latin typeface="UTM Avo" panose="02040603050506020204" pitchFamily="18"/>
              </a:rPr>
              <a:t>trên</a:t>
            </a:r>
            <a:r>
              <a:rPr lang="en-US" sz="2400" dirty="0">
                <a:latin typeface="UTM Avo" panose="02040603050506020204" pitchFamily="18"/>
              </a:rPr>
              <a:t> </a:t>
            </a:r>
            <a:r>
              <a:rPr lang="en-US" sz="2400" dirty="0" err="1">
                <a:latin typeface="UTM Avo" panose="02040603050506020204" pitchFamily="18"/>
              </a:rPr>
              <a:t>sân</a:t>
            </a:r>
            <a:r>
              <a:rPr lang="en-US" sz="2400" dirty="0">
                <a:latin typeface="UTM Avo" panose="02040603050506020204" pitchFamily="18"/>
              </a:rPr>
              <a:t> </a:t>
            </a:r>
            <a:r>
              <a:rPr lang="en-US" sz="2400" dirty="0" err="1">
                <a:latin typeface="UTM Avo" panose="02040603050506020204" pitchFamily="18"/>
              </a:rPr>
              <a:t>chưa</a:t>
            </a:r>
            <a:r>
              <a:rPr lang="en-US" sz="2400" dirty="0">
                <a:latin typeface="UTM Avo" panose="02040603050506020204" pitchFamily="18"/>
              </a:rPr>
              <a:t> </a:t>
            </a:r>
            <a:r>
              <a:rPr lang="en-US" sz="2400" dirty="0" err="1">
                <a:latin typeface="UTM Avo" panose="02040603050506020204" pitchFamily="18"/>
              </a:rPr>
              <a:t>khô</a:t>
            </a:r>
            <a:r>
              <a:rPr lang="en-US" sz="2400" dirty="0">
                <a:latin typeface="UTM Avo" panose="02040603050506020204" pitchFamily="18"/>
              </a:rPr>
              <a:t> </a:t>
            </a:r>
            <a:r>
              <a:rPr lang="en-US" sz="2400" dirty="0" err="1">
                <a:latin typeface="UTM Avo" panose="02040603050506020204" pitchFamily="18"/>
              </a:rPr>
              <a:t>hẳn</a:t>
            </a:r>
            <a:r>
              <a:rPr lang="en-US" sz="2400" dirty="0">
                <a:latin typeface="UTM Avo" panose="02040603050506020204" pitchFamily="18"/>
              </a:rPr>
              <a:t>, </a:t>
            </a:r>
            <a:r>
              <a:rPr lang="en-US" sz="2400" dirty="0" err="1">
                <a:latin typeface="UTM Avo" panose="02040603050506020204" pitchFamily="18"/>
              </a:rPr>
              <a:t>nếu</a:t>
            </a:r>
            <a:r>
              <a:rPr lang="en-US" sz="2400" dirty="0">
                <a:latin typeface="UTM Avo" panose="02040603050506020204" pitchFamily="18"/>
              </a:rPr>
              <a:t> </a:t>
            </a:r>
            <a:r>
              <a:rPr lang="en-US" sz="2400" dirty="0" err="1">
                <a:latin typeface="UTM Avo" panose="02040603050506020204" pitchFamily="18"/>
              </a:rPr>
              <a:t>đi</a:t>
            </a:r>
            <a:r>
              <a:rPr lang="en-US" sz="2400" dirty="0">
                <a:latin typeface="UTM Avo" panose="02040603050506020204" pitchFamily="18"/>
              </a:rPr>
              <a:t> </a:t>
            </a:r>
            <a:r>
              <a:rPr lang="en-US" sz="2400" dirty="0" err="1">
                <a:latin typeface="UTM Avo" panose="02040603050506020204" pitchFamily="18"/>
              </a:rPr>
              <a:t>trực</a:t>
            </a:r>
            <a:r>
              <a:rPr lang="en-US" sz="2400" dirty="0">
                <a:latin typeface="UTM Avo" panose="02040603050506020204" pitchFamily="18"/>
              </a:rPr>
              <a:t> </a:t>
            </a:r>
            <a:r>
              <a:rPr lang="en-US" sz="2400" dirty="0" err="1">
                <a:latin typeface="UTM Avo" panose="02040603050506020204" pitchFamily="18"/>
              </a:rPr>
              <a:t>tiếp</a:t>
            </a:r>
            <a:r>
              <a:rPr lang="en-US" sz="2400" dirty="0">
                <a:latin typeface="UTM Avo" panose="02040603050506020204" pitchFamily="18"/>
              </a:rPr>
              <a:t> </a:t>
            </a:r>
            <a:r>
              <a:rPr lang="en-US" sz="2400" dirty="0" err="1">
                <a:latin typeface="UTM Avo" panose="02040603050506020204" pitchFamily="18"/>
              </a:rPr>
              <a:t>trên</a:t>
            </a:r>
            <a:r>
              <a:rPr lang="en-US" sz="2400" dirty="0">
                <a:latin typeface="UTM Avo" panose="02040603050506020204" pitchFamily="18"/>
              </a:rPr>
              <a:t> </a:t>
            </a:r>
            <a:r>
              <a:rPr lang="en-US" sz="2400" dirty="0" err="1">
                <a:latin typeface="UTM Avo" panose="02040603050506020204" pitchFamily="18"/>
              </a:rPr>
              <a:t>đó</a:t>
            </a:r>
            <a:r>
              <a:rPr lang="en-US" sz="2400" dirty="0">
                <a:latin typeface="UTM Avo" panose="02040603050506020204" pitchFamily="18"/>
              </a:rPr>
              <a:t> </a:t>
            </a:r>
            <a:r>
              <a:rPr lang="en-US" sz="2400" dirty="0" err="1">
                <a:latin typeface="UTM Avo" panose="02040603050506020204" pitchFamily="18"/>
              </a:rPr>
              <a:t>thì</a:t>
            </a:r>
            <a:r>
              <a:rPr lang="en-US" sz="2400" dirty="0">
                <a:latin typeface="UTM Avo" panose="02040603050506020204" pitchFamily="18"/>
              </a:rPr>
              <a:t> </a:t>
            </a:r>
            <a:r>
              <a:rPr lang="en-US" sz="2400" dirty="0" err="1">
                <a:latin typeface="UTM Avo" panose="02040603050506020204" pitchFamily="18"/>
              </a:rPr>
              <a:t>sẽ</a:t>
            </a:r>
            <a:r>
              <a:rPr lang="en-US" sz="2400" dirty="0">
                <a:latin typeface="UTM Avo" panose="02040603050506020204" pitchFamily="18"/>
              </a:rPr>
              <a:t> </a:t>
            </a:r>
            <a:r>
              <a:rPr lang="en-US" sz="2400" dirty="0" err="1">
                <a:latin typeface="UTM Avo" panose="02040603050506020204" pitchFamily="18"/>
              </a:rPr>
              <a:t>để</a:t>
            </a:r>
            <a:r>
              <a:rPr lang="en-US" sz="2400" dirty="0">
                <a:latin typeface="UTM Avo" panose="02040603050506020204" pitchFamily="18"/>
              </a:rPr>
              <a:t> </a:t>
            </a:r>
            <a:r>
              <a:rPr lang="en-US" sz="2400" dirty="0" err="1">
                <a:latin typeface="UTM Avo" panose="02040603050506020204" pitchFamily="18"/>
              </a:rPr>
              <a:t>lại</a:t>
            </a:r>
            <a:r>
              <a:rPr lang="en-US" sz="2400" dirty="0">
                <a:latin typeface="UTM Avo" panose="02040603050506020204" pitchFamily="18"/>
              </a:rPr>
              <a:t> </a:t>
            </a:r>
            <a:r>
              <a:rPr lang="en-US" sz="2400" dirty="0" err="1">
                <a:latin typeface="UTM Avo" panose="02040603050506020204" pitchFamily="18"/>
              </a:rPr>
              <a:t>các</a:t>
            </a:r>
            <a:r>
              <a:rPr lang="en-US" sz="2400" dirty="0">
                <a:latin typeface="UTM Avo" panose="02040603050506020204" pitchFamily="18"/>
              </a:rPr>
              <a:t> </a:t>
            </a:r>
            <a:r>
              <a:rPr lang="en-US" sz="2400" dirty="0" err="1">
                <a:latin typeface="UTM Avo" panose="02040603050506020204" pitchFamily="18"/>
              </a:rPr>
              <a:t>vết</a:t>
            </a:r>
            <a:r>
              <a:rPr lang="en-US" sz="2400" dirty="0">
                <a:latin typeface="UTM Avo" panose="02040603050506020204" pitchFamily="18"/>
              </a:rPr>
              <a:t> </a:t>
            </a:r>
            <a:r>
              <a:rPr lang="en-US" sz="2400" dirty="0" err="1">
                <a:latin typeface="UTM Avo" panose="02040603050506020204" pitchFamily="18"/>
              </a:rPr>
              <a:t>chân</a:t>
            </a:r>
            <a:r>
              <a:rPr lang="en-US" sz="2400" dirty="0">
                <a:latin typeface="UTM Avo" panose="02040603050506020204" pitchFamily="18"/>
              </a:rPr>
              <a:t> </a:t>
            </a:r>
            <a:r>
              <a:rPr lang="en-US" sz="2400" dirty="0" err="1">
                <a:latin typeface="UTM Avo" panose="02040603050506020204" pitchFamily="18"/>
              </a:rPr>
              <a:t>lún</a:t>
            </a:r>
            <a:r>
              <a:rPr lang="en-US" sz="2400" dirty="0">
                <a:latin typeface="UTM Avo" panose="02040603050506020204" pitchFamily="18"/>
              </a:rPr>
              <a:t> </a:t>
            </a:r>
            <a:r>
              <a:rPr lang="en-US" sz="2400" dirty="0" err="1">
                <a:latin typeface="UTM Avo" panose="02040603050506020204" pitchFamily="18"/>
              </a:rPr>
              <a:t>sâu</a:t>
            </a:r>
            <a:r>
              <a:rPr lang="en-US" sz="2400" dirty="0">
                <a:latin typeface="UTM Avo" panose="02040603050506020204" pitchFamily="18"/>
              </a:rPr>
              <a:t>. </a:t>
            </a:r>
            <a:r>
              <a:rPr lang="en-US" sz="2400" dirty="0" err="1">
                <a:latin typeface="UTM Avo" panose="02040603050506020204" pitchFamily="18"/>
              </a:rPr>
              <a:t>Để</a:t>
            </a:r>
            <a:r>
              <a:rPr lang="en-US" sz="2400" dirty="0">
                <a:latin typeface="UTM Avo" panose="02040603050506020204" pitchFamily="18"/>
              </a:rPr>
              <a:t> </a:t>
            </a:r>
            <a:r>
              <a:rPr lang="en-US" sz="2400" dirty="0" err="1">
                <a:latin typeface="UTM Avo" panose="02040603050506020204" pitchFamily="18"/>
              </a:rPr>
              <a:t>tránh</a:t>
            </a:r>
            <a:r>
              <a:rPr lang="en-US" sz="2400" dirty="0">
                <a:latin typeface="UTM Avo" panose="02040603050506020204" pitchFamily="18"/>
              </a:rPr>
              <a:t> </a:t>
            </a:r>
            <a:r>
              <a:rPr lang="en-US" sz="2400" dirty="0" err="1">
                <a:latin typeface="UTM Avo" panose="02040603050506020204" pitchFamily="18"/>
              </a:rPr>
              <a:t>hỏng</a:t>
            </a:r>
            <a:r>
              <a:rPr lang="en-US" sz="2400" dirty="0">
                <a:latin typeface="UTM Avo" panose="02040603050506020204" pitchFamily="18"/>
              </a:rPr>
              <a:t> </a:t>
            </a:r>
            <a:r>
              <a:rPr lang="en-US" sz="2400" dirty="0" err="1">
                <a:latin typeface="UTM Avo" panose="02040603050506020204" pitchFamily="18"/>
              </a:rPr>
              <a:t>mặt</a:t>
            </a:r>
            <a:r>
              <a:rPr lang="en-US" sz="2400" dirty="0">
                <a:latin typeface="UTM Avo" panose="02040603050506020204" pitchFamily="18"/>
              </a:rPr>
              <a:t> </a:t>
            </a:r>
            <a:r>
              <a:rPr lang="en-US" sz="2400" dirty="0" err="1">
                <a:latin typeface="UTM Avo" panose="02040603050506020204" pitchFamily="18"/>
              </a:rPr>
              <a:t>sân</a:t>
            </a:r>
            <a:r>
              <a:rPr lang="en-US" sz="2400" dirty="0">
                <a:latin typeface="UTM Avo" panose="02040603050506020204" pitchFamily="18"/>
              </a:rPr>
              <a:t>, </a:t>
            </a:r>
            <a:r>
              <a:rPr lang="en-US" sz="2400" dirty="0" err="1">
                <a:latin typeface="UTM Avo" panose="02040603050506020204" pitchFamily="18"/>
              </a:rPr>
              <a:t>người</a:t>
            </a:r>
            <a:r>
              <a:rPr lang="en-US" sz="2400" dirty="0">
                <a:latin typeface="UTM Avo" panose="02040603050506020204" pitchFamily="18"/>
              </a:rPr>
              <a:t> ta </a:t>
            </a:r>
            <a:r>
              <a:rPr lang="en-US" sz="2400" dirty="0" err="1">
                <a:latin typeface="UTM Avo" panose="02040603050506020204" pitchFamily="18"/>
              </a:rPr>
              <a:t>thường</a:t>
            </a:r>
            <a:r>
              <a:rPr lang="en-US" sz="2400" dirty="0">
                <a:latin typeface="UTM Avo" panose="02040603050506020204" pitchFamily="18"/>
              </a:rPr>
              <a:t> </a:t>
            </a:r>
            <a:r>
              <a:rPr lang="en-US" sz="2400" dirty="0" err="1">
                <a:latin typeface="UTM Avo" panose="02040603050506020204" pitchFamily="18"/>
              </a:rPr>
              <a:t>đặt</a:t>
            </a:r>
            <a:r>
              <a:rPr lang="en-US" sz="2400" dirty="0">
                <a:latin typeface="UTM Avo" panose="02040603050506020204" pitchFamily="18"/>
              </a:rPr>
              <a:t> </a:t>
            </a:r>
            <a:r>
              <a:rPr lang="en-US" sz="2400" dirty="0" err="1">
                <a:latin typeface="UTM Avo" panose="02040603050506020204" pitchFamily="18"/>
              </a:rPr>
              <a:t>những</a:t>
            </a:r>
            <a:r>
              <a:rPr lang="en-US" sz="2400" dirty="0">
                <a:latin typeface="UTM Avo" panose="02040603050506020204" pitchFamily="18"/>
              </a:rPr>
              <a:t> </a:t>
            </a:r>
            <a:r>
              <a:rPr lang="en-US" sz="2400" dirty="0" err="1">
                <a:latin typeface="UTM Avo" panose="02040603050506020204" pitchFamily="18"/>
              </a:rPr>
              <a:t>tấm</a:t>
            </a:r>
            <a:r>
              <a:rPr lang="en-US" sz="2400" dirty="0">
                <a:latin typeface="UTM Avo" panose="02040603050506020204" pitchFamily="18"/>
              </a:rPr>
              <a:t> </a:t>
            </a:r>
            <a:r>
              <a:rPr lang="en-US" sz="2400" dirty="0" err="1">
                <a:latin typeface="UTM Avo" panose="02040603050506020204" pitchFamily="18"/>
              </a:rPr>
              <a:t>ván</a:t>
            </a:r>
            <a:r>
              <a:rPr lang="en-US" sz="2400" dirty="0">
                <a:latin typeface="UTM Avo" panose="02040603050506020204" pitchFamily="18"/>
              </a:rPr>
              <a:t> </a:t>
            </a:r>
            <a:r>
              <a:rPr lang="en-US" sz="2400" dirty="0" err="1">
                <a:latin typeface="UTM Avo" panose="02040603050506020204" pitchFamily="18"/>
              </a:rPr>
              <a:t>trên</a:t>
            </a:r>
            <a:r>
              <a:rPr lang="en-US" sz="2400" dirty="0">
                <a:latin typeface="UTM Avo" panose="02040603050506020204" pitchFamily="18"/>
              </a:rPr>
              <a:t> </a:t>
            </a:r>
            <a:r>
              <a:rPr lang="en-US" sz="2400" dirty="0" err="1">
                <a:latin typeface="UTM Avo" panose="02040603050506020204" pitchFamily="18"/>
              </a:rPr>
              <a:t>mặt</a:t>
            </a:r>
            <a:r>
              <a:rPr lang="en-US" sz="2400" dirty="0">
                <a:latin typeface="UTM Avo" panose="02040603050506020204" pitchFamily="18"/>
              </a:rPr>
              <a:t> </a:t>
            </a:r>
            <a:r>
              <a:rPr lang="en-US" sz="2400" dirty="0" err="1">
                <a:latin typeface="UTM Avo" panose="02040603050506020204" pitchFamily="18"/>
              </a:rPr>
              <a:t>sân</a:t>
            </a:r>
            <a:r>
              <a:rPr lang="en-US" sz="2400" dirty="0">
                <a:latin typeface="UTM Avo" panose="02040603050506020204" pitchFamily="18"/>
              </a:rPr>
              <a:t> </a:t>
            </a:r>
            <a:r>
              <a:rPr lang="en-US" sz="2400" dirty="0" err="1">
                <a:latin typeface="UTM Avo" panose="02040603050506020204" pitchFamily="18"/>
              </a:rPr>
              <a:t>để</a:t>
            </a:r>
            <a:r>
              <a:rPr lang="en-US" sz="2400" dirty="0">
                <a:latin typeface="UTM Avo" panose="02040603050506020204" pitchFamily="18"/>
              </a:rPr>
              <a:t> </a:t>
            </a:r>
            <a:r>
              <a:rPr lang="en-US" sz="2400" dirty="0" err="1">
                <a:latin typeface="UTM Avo" panose="02040603050506020204" pitchFamily="18"/>
              </a:rPr>
              <a:t>đi</a:t>
            </a:r>
            <a:r>
              <a:rPr lang="en-US" sz="2400" dirty="0">
                <a:latin typeface="UTM Avo" panose="02040603050506020204" pitchFamily="18"/>
              </a:rPr>
              <a:t> </a:t>
            </a:r>
            <a:r>
              <a:rPr lang="en-US" sz="2400" dirty="0" err="1">
                <a:latin typeface="UTM Avo" panose="02040603050506020204" pitchFamily="18"/>
              </a:rPr>
              <a:t>trên</a:t>
            </a:r>
            <a:r>
              <a:rPr lang="en-US" sz="2400" dirty="0">
                <a:latin typeface="UTM Avo" panose="02040603050506020204" pitchFamily="18"/>
              </a:rPr>
              <a:t> </a:t>
            </a:r>
            <a:r>
              <a:rPr lang="en-US" sz="2400" dirty="0" err="1">
                <a:latin typeface="UTM Avo" panose="02040603050506020204" pitchFamily="18"/>
              </a:rPr>
              <a:t>đó</a:t>
            </a:r>
            <a:r>
              <a:rPr lang="en-US" sz="2400" dirty="0">
                <a:latin typeface="UTM Avo" panose="02040603050506020204" pitchFamily="18"/>
              </a:rPr>
              <a:t>. </a:t>
            </a:r>
            <a:r>
              <a:rPr lang="en-US" sz="2400" dirty="0" err="1">
                <a:latin typeface="UTM Avo" panose="02040603050506020204" pitchFamily="18"/>
              </a:rPr>
              <a:t>Vì</a:t>
            </a:r>
            <a:r>
              <a:rPr lang="en-US" sz="2400" dirty="0">
                <a:latin typeface="UTM Avo" panose="02040603050506020204" pitchFamily="18"/>
              </a:rPr>
              <a:t> </a:t>
            </a:r>
            <a:r>
              <a:rPr lang="en-US" sz="2400" dirty="0" err="1">
                <a:latin typeface="UTM Avo" panose="02040603050506020204" pitchFamily="18"/>
              </a:rPr>
              <a:t>sao</a:t>
            </a:r>
            <a:r>
              <a:rPr lang="en-US" sz="2400" dirty="0">
                <a:latin typeface="UTM Avo" panose="02040603050506020204" pitchFamily="18"/>
              </a:rPr>
              <a:t> </a:t>
            </a:r>
            <a:r>
              <a:rPr lang="en-US" sz="2400" dirty="0" err="1">
                <a:latin typeface="UTM Avo" panose="02040603050506020204" pitchFamily="18"/>
              </a:rPr>
              <a:t>người</a:t>
            </a:r>
            <a:r>
              <a:rPr lang="en-US" sz="2400" dirty="0">
                <a:latin typeface="UTM Avo" panose="02040603050506020204" pitchFamily="18"/>
              </a:rPr>
              <a:t> ta </a:t>
            </a:r>
            <a:r>
              <a:rPr lang="en-US" sz="2400" dirty="0" err="1">
                <a:latin typeface="UTM Avo" panose="02040603050506020204" pitchFamily="18"/>
              </a:rPr>
              <a:t>lại</a:t>
            </a:r>
            <a:r>
              <a:rPr lang="en-US" sz="2400" dirty="0">
                <a:latin typeface="UTM Avo" panose="02040603050506020204" pitchFamily="18"/>
              </a:rPr>
              <a:t> </a:t>
            </a:r>
            <a:r>
              <a:rPr lang="en-US" sz="2400" dirty="0" err="1">
                <a:latin typeface="UTM Avo" panose="02040603050506020204" pitchFamily="18"/>
              </a:rPr>
              <a:t>làm</a:t>
            </a:r>
            <a:r>
              <a:rPr lang="en-US" sz="2400" dirty="0">
                <a:latin typeface="UTM Avo" panose="02040603050506020204" pitchFamily="18"/>
              </a:rPr>
              <a:t> </a:t>
            </a:r>
            <a:r>
              <a:rPr lang="en-US" sz="2400" dirty="0" err="1">
                <a:latin typeface="UTM Avo" panose="02040603050506020204" pitchFamily="18"/>
              </a:rPr>
              <a:t>như</a:t>
            </a:r>
            <a:r>
              <a:rPr lang="en-US" sz="2400" dirty="0">
                <a:latin typeface="UTM Avo" panose="02040603050506020204" pitchFamily="18"/>
              </a:rPr>
              <a:t> </a:t>
            </a:r>
            <a:r>
              <a:rPr lang="en-US" sz="2400" dirty="0" err="1">
                <a:latin typeface="UTM Avo" panose="02040603050506020204" pitchFamily="18"/>
              </a:rPr>
              <a:t>vậy</a:t>
            </a:r>
            <a:r>
              <a:rPr lang="en-US" sz="2400" dirty="0">
                <a:latin typeface="UTM Avo" panose="02040603050506020204" pitchFamily="18"/>
              </a:rPr>
              <a:t>? </a:t>
            </a:r>
          </a:p>
        </p:txBody>
      </p:sp>
      <p:pic>
        <p:nvPicPr>
          <p:cNvPr id="3" name="Picture 4">
            <a:extLst>
              <a:ext uri="{FF2B5EF4-FFF2-40B4-BE49-F238E27FC236}">
                <a16:creationId xmlns:a16="http://schemas.microsoft.com/office/drawing/2014/main" id="{B9FE7D86-7C39-8F88-DE33-3DC6330B78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2330" y="1772319"/>
            <a:ext cx="4374425" cy="4374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207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1E9AFE5-9320-E2FB-9242-243822D833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Line Callout 1 (Border and Accent Bar) 3">
            <a:extLst>
              <a:ext uri="{FF2B5EF4-FFF2-40B4-BE49-F238E27FC236}">
                <a16:creationId xmlns:a16="http://schemas.microsoft.com/office/drawing/2014/main" id="{CA4453CA-BA21-7C2A-4248-CC49271500BE}"/>
              </a:ext>
            </a:extLst>
          </p:cNvPr>
          <p:cNvSpPr/>
          <p:nvPr/>
        </p:nvSpPr>
        <p:spPr>
          <a:xfrm>
            <a:off x="596662" y="1968438"/>
            <a:ext cx="3563858" cy="590003"/>
          </a:xfrm>
          <a:prstGeom prst="accentBorderCallout1">
            <a:avLst>
              <a:gd name="adj1" fmla="val 18750"/>
              <a:gd name="adj2" fmla="val -3127"/>
              <a:gd name="adj3" fmla="val 17954"/>
              <a:gd name="adj4" fmla="val -17509"/>
            </a:avLst>
          </a:prstGeom>
          <a:solidFill>
            <a:schemeClr val="accent1">
              <a:lumMod val="20000"/>
              <a:lumOff val="80000"/>
            </a:schemeClr>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50000"/>
              </a:lnSpc>
            </a:pPr>
            <a:r>
              <a:rPr lang="en-US" sz="2500" b="1"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Thảo</a:t>
            </a:r>
            <a:r>
              <a:rPr lang="en-US" sz="2500" b="1"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b="1"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luận</a:t>
            </a:r>
            <a:r>
              <a:rPr lang="en-US" sz="2500" b="1"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b="1"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nhóm</a:t>
            </a:r>
            <a:endParaRPr lang="en-US" sz="2500" b="1"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B817C186-3F2D-6D1B-2E14-8112D2284B95}"/>
              </a:ext>
            </a:extLst>
          </p:cNvPr>
          <p:cNvGraphicFramePr>
            <a:graphicFrameLocks noGrp="1"/>
          </p:cNvGraphicFramePr>
          <p:nvPr>
            <p:extLst>
              <p:ext uri="{D42A27DB-BD31-4B8C-83A1-F6EECF244321}">
                <p14:modId xmlns:p14="http://schemas.microsoft.com/office/powerpoint/2010/main" val="3001384347"/>
              </p:ext>
            </p:extLst>
          </p:nvPr>
        </p:nvGraphicFramePr>
        <p:xfrm>
          <a:off x="619615" y="2692463"/>
          <a:ext cx="6417499" cy="3729419"/>
        </p:xfrm>
        <a:graphic>
          <a:graphicData uri="http://schemas.openxmlformats.org/drawingml/2006/table">
            <a:tbl>
              <a:tblPr firstRow="1" firstCol="1" bandRow="1"/>
              <a:tblGrid>
                <a:gridCol w="6417499">
                  <a:extLst>
                    <a:ext uri="{9D8B030D-6E8A-4147-A177-3AD203B41FA5}">
                      <a16:colId xmlns:a16="http://schemas.microsoft.com/office/drawing/2014/main" val="3673610201"/>
                    </a:ext>
                  </a:extLst>
                </a:gridCol>
              </a:tblGrid>
              <a:tr h="0">
                <a:tc>
                  <a:txBody>
                    <a:bodyPr/>
                    <a:lstStyle/>
                    <a:p>
                      <a:pPr marL="0" marR="0" algn="ctr">
                        <a:lnSpc>
                          <a:spcPct val="150000"/>
                        </a:lnSpc>
                        <a:spcBef>
                          <a:spcPts val="0"/>
                        </a:spcBef>
                        <a:spcAft>
                          <a:spcPts val="0"/>
                        </a:spcAft>
                      </a:pPr>
                      <a:r>
                        <a:rPr lang="en-US" sz="1500" b="1" dirty="0">
                          <a:effectLst/>
                          <a:latin typeface="UTM Avo" panose="02040603050506020204" pitchFamily="18"/>
                          <a:ea typeface="Times New Roman" panose="02020603050405020304" pitchFamily="18" charset="0"/>
                          <a:cs typeface="Times New Roman" panose="02020603050405020304" pitchFamily="18" charset="0"/>
                        </a:rPr>
                        <a:t>PHIẾU HỌC TẬP SỐ 1: </a:t>
                      </a:r>
                      <a:r>
                        <a:rPr lang="en-US" sz="1500" b="1" dirty="0" err="1">
                          <a:effectLst/>
                          <a:latin typeface="UTM Avo" panose="02040603050506020204" pitchFamily="18"/>
                          <a:ea typeface="Times New Roman" panose="02020603050405020304" pitchFamily="18" charset="0"/>
                          <a:cs typeface="Times New Roman" panose="02020603050405020304" pitchFamily="18" charset="0"/>
                        </a:rPr>
                        <a:t>Tìm</a:t>
                      </a:r>
                      <a:r>
                        <a:rPr lang="en-US" sz="1500" b="1" dirty="0">
                          <a:effectLst/>
                          <a:latin typeface="UTM Avo" panose="02040603050506020204" pitchFamily="18"/>
                          <a:ea typeface="Times New Roman" panose="02020603050405020304" pitchFamily="18" charset="0"/>
                          <a:cs typeface="Times New Roman" panose="02020603050405020304" pitchFamily="18" charset="0"/>
                        </a:rPr>
                        <a:t> </a:t>
                      </a:r>
                      <a:r>
                        <a:rPr lang="en-US" sz="1500" b="1" dirty="0" err="1">
                          <a:effectLst/>
                          <a:latin typeface="UTM Avo" panose="02040603050506020204" pitchFamily="18"/>
                          <a:ea typeface="Times New Roman" panose="02020603050405020304" pitchFamily="18" charset="0"/>
                          <a:cs typeface="Times New Roman" panose="02020603050405020304" pitchFamily="18" charset="0"/>
                        </a:rPr>
                        <a:t>hiểu</a:t>
                      </a:r>
                      <a:r>
                        <a:rPr lang="en-US" sz="1500" b="1" dirty="0">
                          <a:effectLst/>
                          <a:latin typeface="UTM Avo" panose="02040603050506020204" pitchFamily="18"/>
                          <a:ea typeface="Times New Roman" panose="02020603050405020304" pitchFamily="18" charset="0"/>
                          <a:cs typeface="Times New Roman" panose="02020603050405020304" pitchFamily="18" charset="0"/>
                        </a:rPr>
                        <a:t> </a:t>
                      </a:r>
                      <a:r>
                        <a:rPr lang="en-US" sz="1500" b="1" dirty="0" err="1">
                          <a:effectLst/>
                          <a:latin typeface="UTM Avo" panose="02040603050506020204" pitchFamily="18"/>
                          <a:ea typeface="Times New Roman" panose="02020603050405020304" pitchFamily="18" charset="0"/>
                          <a:cs typeface="Times New Roman" panose="02020603050405020304" pitchFamily="18" charset="0"/>
                        </a:rPr>
                        <a:t>khái</a:t>
                      </a:r>
                      <a:r>
                        <a:rPr lang="en-US" sz="1500" b="1" dirty="0">
                          <a:effectLst/>
                          <a:latin typeface="UTM Avo" panose="02040603050506020204" pitchFamily="18"/>
                          <a:ea typeface="Times New Roman" panose="02020603050405020304" pitchFamily="18" charset="0"/>
                          <a:cs typeface="Times New Roman" panose="02020603050405020304" pitchFamily="18" charset="0"/>
                        </a:rPr>
                        <a:t> </a:t>
                      </a:r>
                      <a:r>
                        <a:rPr lang="en-US" sz="1500" b="1" dirty="0" err="1">
                          <a:effectLst/>
                          <a:latin typeface="UTM Avo" panose="02040603050506020204" pitchFamily="18"/>
                          <a:ea typeface="Times New Roman" panose="02020603050405020304" pitchFamily="18" charset="0"/>
                          <a:cs typeface="Times New Roman" panose="02020603050405020304" pitchFamily="18" charset="0"/>
                        </a:rPr>
                        <a:t>niệm</a:t>
                      </a:r>
                      <a:r>
                        <a:rPr lang="en-US" sz="1500" b="1" dirty="0">
                          <a:effectLst/>
                          <a:latin typeface="UTM Avo" panose="02040603050506020204" pitchFamily="18"/>
                          <a:ea typeface="Times New Roman" panose="02020603050405020304" pitchFamily="18" charset="0"/>
                          <a:cs typeface="Times New Roman" panose="02020603050405020304" pitchFamily="18" charset="0"/>
                        </a:rPr>
                        <a:t> </a:t>
                      </a:r>
                      <a:r>
                        <a:rPr lang="en-US" sz="1500" b="1" dirty="0" err="1">
                          <a:effectLst/>
                          <a:latin typeface="UTM Avo" panose="02040603050506020204" pitchFamily="18"/>
                          <a:ea typeface="Times New Roman" panose="02020603050405020304" pitchFamily="18" charset="0"/>
                          <a:cs typeface="Times New Roman" panose="02020603050405020304" pitchFamily="18" charset="0"/>
                        </a:rPr>
                        <a:t>áp</a:t>
                      </a:r>
                      <a:r>
                        <a:rPr lang="en-US" sz="1500" b="1" dirty="0">
                          <a:effectLst/>
                          <a:latin typeface="UTM Avo" panose="02040603050506020204" pitchFamily="18"/>
                          <a:ea typeface="Times New Roman" panose="02020603050405020304" pitchFamily="18" charset="0"/>
                          <a:cs typeface="Times New Roman" panose="02020603050405020304" pitchFamily="18" charset="0"/>
                        </a:rPr>
                        <a:t> </a:t>
                      </a:r>
                      <a:r>
                        <a:rPr lang="en-US" sz="1500" b="1" dirty="0" err="1">
                          <a:effectLst/>
                          <a:latin typeface="UTM Avo" panose="02040603050506020204" pitchFamily="18"/>
                          <a:ea typeface="Times New Roman" panose="02020603050405020304" pitchFamily="18" charset="0"/>
                          <a:cs typeface="Times New Roman" panose="02020603050405020304" pitchFamily="18" charset="0"/>
                        </a:rPr>
                        <a:t>lực</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500" dirty="0" err="1">
                          <a:effectLst/>
                          <a:latin typeface="UTM Avo" panose="02040603050506020204" pitchFamily="18"/>
                          <a:ea typeface="Times New Roman" panose="02020603050405020304" pitchFamily="18" charset="0"/>
                          <a:cs typeface="Times New Roman" panose="02020603050405020304" pitchFamily="18" charset="0"/>
                        </a:rPr>
                        <a:t>Lớp</a:t>
                      </a:r>
                      <a:r>
                        <a:rPr lang="en-US" sz="1500" dirty="0">
                          <a:effectLst/>
                          <a:latin typeface="UTM Avo" panose="02040603050506020204" pitchFamily="18"/>
                          <a:ea typeface="Times New Roman" panose="02020603050405020304" pitchFamily="18" charset="0"/>
                          <a:cs typeface="Times New Roman" panose="02020603050405020304" pitchFamily="18" charset="0"/>
                        </a:rPr>
                        <a:t>:</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500" dirty="0" err="1">
                          <a:effectLst/>
                          <a:latin typeface="UTM Avo" panose="02040603050506020204" pitchFamily="18"/>
                          <a:ea typeface="Times New Roman" panose="02020603050405020304" pitchFamily="18" charset="0"/>
                          <a:cs typeface="Times New Roman" panose="02020603050405020304" pitchFamily="18" charset="0"/>
                        </a:rPr>
                        <a:t>Tên</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thành</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viên</a:t>
                      </a:r>
                      <a:r>
                        <a:rPr lang="en-US" sz="1500" dirty="0">
                          <a:effectLst/>
                          <a:latin typeface="UTM Avo" panose="02040603050506020204" pitchFamily="18"/>
                          <a:ea typeface="Times New Roman" panose="02020603050405020304" pitchFamily="18" charset="0"/>
                          <a:cs typeface="Times New Roman" panose="02020603050405020304" pitchFamily="18" charset="0"/>
                        </a:rPr>
                        <a:t>:</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500" dirty="0">
                          <a:effectLst/>
                          <a:latin typeface="UTM Avo" panose="02040603050506020204" pitchFamily="18"/>
                          <a:ea typeface="Times New Roman" panose="02020603050405020304" pitchFamily="18" charset="0"/>
                          <a:cs typeface="Times New Roman" panose="02020603050405020304" pitchFamily="18" charset="0"/>
                        </a:rPr>
                        <a:t>1.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Đọc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tài</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liệu</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và</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trả</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lời</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các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câu</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hỏi</a:t>
                      </a:r>
                      <a:r>
                        <a:rPr lang="en-US" sz="1500" dirty="0">
                          <a:effectLst/>
                          <a:latin typeface="UTM Avo" panose="02040603050506020204" pitchFamily="18"/>
                          <a:ea typeface="Times New Roman" panose="02020603050405020304" pitchFamily="18" charset="0"/>
                          <a:cs typeface="Times New Roman" panose="02020603050405020304" pitchFamily="18" charset="0"/>
                        </a:rPr>
                        <a:t>:</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là</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gì</a:t>
                      </a:r>
                      <a:r>
                        <a:rPr lang="en-US" sz="1500" dirty="0">
                          <a:effectLst/>
                          <a:latin typeface="UTM Avo" panose="02040603050506020204" pitchFamily="18"/>
                          <a:ea typeface="Times New Roman" panose="02020603050405020304" pitchFamily="18" charset="0"/>
                          <a:cs typeface="Times New Roman" panose="02020603050405020304" pitchFamily="18" charset="0"/>
                        </a:rPr>
                        <a:t>?</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Làm</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thế</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nào</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nhận</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ra</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được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đâu</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là</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1500" dirty="0">
                          <a:effectLst/>
                          <a:latin typeface="UTM Avo" panose="02040603050506020204" pitchFamily="18"/>
                          <a:ea typeface="Times New Roman" panose="02020603050405020304" pitchFamily="18" charset="0"/>
                          <a:cs typeface="Times New Roman" panose="02020603050405020304" pitchFamily="18" charset="0"/>
                        </a:rPr>
                        <a:t>?</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500" dirty="0">
                          <a:effectLst/>
                          <a:latin typeface="UTM Avo" panose="02040603050506020204" pitchFamily="18"/>
                          <a:ea typeface="Times New Roman" panose="02020603050405020304" pitchFamily="18" charset="0"/>
                          <a:cs typeface="Times New Roman" panose="02020603050405020304" pitchFamily="18" charset="0"/>
                        </a:rPr>
                        <a:t>2.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Trong</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số</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các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cho</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dưới</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đây</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nào</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là</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Vì</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sao</a:t>
                      </a:r>
                      <a:r>
                        <a:rPr lang="en-US" sz="1500" dirty="0">
                          <a:effectLst/>
                          <a:latin typeface="UTM Avo" panose="02040603050506020204" pitchFamily="18"/>
                          <a:ea typeface="Times New Roman" panose="02020603050405020304" pitchFamily="18" charset="0"/>
                          <a:cs typeface="Times New Roman" panose="02020603050405020304" pitchFamily="18" charset="0"/>
                        </a:rPr>
                        <a:t>?</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500" dirty="0">
                          <a:effectLst/>
                          <a:latin typeface="UTM Avo" panose="02040603050506020204" pitchFamily="18"/>
                          <a:ea typeface="Times New Roman" panose="02020603050405020304" pitchFamily="18" charset="0"/>
                          <a:cs typeface="Times New Roman" panose="02020603050405020304" pitchFamily="18" charset="0"/>
                        </a:rPr>
                        <a:t>a)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tương</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tác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của</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hai</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nam</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châm</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500" dirty="0">
                          <a:effectLst/>
                          <a:latin typeface="UTM Avo" panose="02040603050506020204" pitchFamily="18"/>
                          <a:ea typeface="Times New Roman" panose="02020603050405020304" pitchFamily="18" charset="0"/>
                          <a:cs typeface="Times New Roman" panose="02020603050405020304" pitchFamily="18" charset="0"/>
                        </a:rPr>
                        <a:t>b)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của</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tay</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tác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dụng</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lò</a:t>
                      </a:r>
                      <a:r>
                        <a:rPr lang="en-US" sz="1500" dirty="0">
                          <a:effectLst/>
                          <a:latin typeface="UTM Avo" panose="02040603050506020204" pitchFamily="18"/>
                          <a:ea typeface="Times New Roman" panose="02020603050405020304" pitchFamily="18" charset="0"/>
                          <a:cs typeface="Times New Roman" panose="02020603050405020304" pitchFamily="18" charset="0"/>
                        </a:rPr>
                        <a:t> xo</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500" dirty="0">
                          <a:effectLst/>
                          <a:latin typeface="UTM Avo" panose="02040603050506020204" pitchFamily="18"/>
                          <a:ea typeface="Times New Roman" panose="02020603050405020304" pitchFamily="18" charset="0"/>
                          <a:cs typeface="Times New Roman" panose="02020603050405020304" pitchFamily="18" charset="0"/>
                        </a:rPr>
                        <a:t>c)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tác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dụng</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của</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thùng</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hàng</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sàn</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500" dirty="0">
                          <a:effectLst/>
                          <a:latin typeface="UTM Avo" panose="02040603050506020204" pitchFamily="18"/>
                          <a:ea typeface="Times New Roman" panose="02020603050405020304" pitchFamily="18" charset="0"/>
                          <a:cs typeface="Times New Roman" panose="02020603050405020304" pitchFamily="18" charset="0"/>
                        </a:rPr>
                        <a:t>3.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Hãy</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lấy</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ví</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dụ</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về</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trong</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thực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tế</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b="1" dirty="0" err="1">
                          <a:effectLst/>
                          <a:latin typeface="UTM Avo" panose="02040603050506020204" pitchFamily="18"/>
                          <a:ea typeface="Times New Roman" panose="02020603050405020304" pitchFamily="18" charset="0"/>
                          <a:cs typeface="Times New Roman" panose="02020603050405020304" pitchFamily="18" charset="0"/>
                        </a:rPr>
                        <a:t>Câu</a:t>
                      </a:r>
                      <a:r>
                        <a:rPr lang="en-US" sz="1500" b="1" dirty="0">
                          <a:effectLst/>
                          <a:latin typeface="UTM Avo" panose="02040603050506020204" pitchFamily="18"/>
                          <a:ea typeface="Times New Roman" panose="02020603050405020304" pitchFamily="18" charset="0"/>
                          <a:cs typeface="Times New Roman" panose="02020603050405020304" pitchFamily="18" charset="0"/>
                        </a:rPr>
                        <a:t> </a:t>
                      </a:r>
                      <a:r>
                        <a:rPr lang="en-US" sz="1500" b="1" dirty="0" err="1">
                          <a:effectLst/>
                          <a:latin typeface="UTM Avo" panose="02040603050506020204" pitchFamily="18"/>
                          <a:ea typeface="Times New Roman" panose="02020603050405020304" pitchFamily="18" charset="0"/>
                          <a:cs typeface="Times New Roman" panose="02020603050405020304" pitchFamily="18" charset="0"/>
                        </a:rPr>
                        <a:t>hỏi</a:t>
                      </a:r>
                      <a:r>
                        <a:rPr lang="en-US" sz="1500" b="1" dirty="0">
                          <a:effectLst/>
                          <a:latin typeface="UTM Avo" panose="02040603050506020204" pitchFamily="18"/>
                          <a:ea typeface="Times New Roman" panose="02020603050405020304" pitchFamily="18" charset="0"/>
                          <a:cs typeface="Times New Roman" panose="02020603050405020304" pitchFamily="18" charset="0"/>
                        </a:rPr>
                        <a:t> 1 SGK – tr82)</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4565433"/>
                  </a:ext>
                </a:extLst>
              </a:tr>
            </a:tbl>
          </a:graphicData>
        </a:graphic>
      </p:graphicFrame>
      <p:pic>
        <p:nvPicPr>
          <p:cNvPr id="4" name="Picture 3">
            <a:extLst>
              <a:ext uri="{FF2B5EF4-FFF2-40B4-BE49-F238E27FC236}">
                <a16:creationId xmlns:a16="http://schemas.microsoft.com/office/drawing/2014/main" id="{B1CE5FA8-0492-18D1-55C4-E4138C4DC03A}"/>
              </a:ext>
            </a:extLst>
          </p:cNvPr>
          <p:cNvPicPr>
            <a:picLocks noChangeAspect="1"/>
          </p:cNvPicPr>
          <p:nvPr/>
        </p:nvPicPr>
        <p:blipFill rotWithShape="1">
          <a:blip r:embed="rId3">
            <a:extLst>
              <a:ext uri="{28A0092B-C50C-407E-A947-70E740481C1C}">
                <a14:useLocalDpi xmlns:a14="http://schemas.microsoft.com/office/drawing/2010/main" val="0"/>
              </a:ext>
            </a:extLst>
          </a:blip>
          <a:srcRect b="28788"/>
          <a:stretch/>
        </p:blipFill>
        <p:spPr bwMode="auto">
          <a:xfrm>
            <a:off x="7602782" y="2242757"/>
            <a:ext cx="2173163" cy="1194637"/>
          </a:xfrm>
          <a:prstGeom prst="rect">
            <a:avLst/>
          </a:prstGeom>
          <a:noFill/>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DBC26E97-B586-6596-2C68-BB621F2060B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799" r="18405" b="-14"/>
          <a:stretch/>
        </p:blipFill>
        <p:spPr bwMode="auto">
          <a:xfrm>
            <a:off x="10009211" y="2558441"/>
            <a:ext cx="1807618" cy="3024249"/>
          </a:xfrm>
          <a:prstGeom prst="rect">
            <a:avLst/>
          </a:prstGeom>
          <a:noFill/>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40FDD6DD-7828-5372-A7C0-7737AEB0AAB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02782" y="3991449"/>
            <a:ext cx="2173163" cy="1761865"/>
          </a:xfrm>
          <a:prstGeom prst="rect">
            <a:avLst/>
          </a:prstGeom>
          <a:noFill/>
          <a:ln>
            <a:noFill/>
          </a:ln>
        </p:spPr>
      </p:pic>
      <p:sp>
        <p:nvSpPr>
          <p:cNvPr id="7" name="Rectangle: Rounded Corners 12">
            <a:extLst>
              <a:ext uri="{FF2B5EF4-FFF2-40B4-BE49-F238E27FC236}">
                <a16:creationId xmlns:a16="http://schemas.microsoft.com/office/drawing/2014/main" id="{8A7B4ABD-E9E3-CA9B-1A05-46D616C093CC}"/>
              </a:ext>
            </a:extLst>
          </p:cNvPr>
          <p:cNvSpPr/>
          <p:nvPr/>
        </p:nvSpPr>
        <p:spPr>
          <a:xfrm>
            <a:off x="8133941" y="3549686"/>
            <a:ext cx="1110844" cy="252732"/>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UTM Avo" panose="02040603050506020204" pitchFamily="18"/>
              </a:rPr>
              <a:t>a)</a:t>
            </a:r>
          </a:p>
        </p:txBody>
      </p:sp>
      <p:sp>
        <p:nvSpPr>
          <p:cNvPr id="8" name="Rectangle: Rounded Corners 13">
            <a:extLst>
              <a:ext uri="{FF2B5EF4-FFF2-40B4-BE49-F238E27FC236}">
                <a16:creationId xmlns:a16="http://schemas.microsoft.com/office/drawing/2014/main" id="{0908664B-15D3-99C0-B4B9-B07CB8EA3723}"/>
              </a:ext>
            </a:extLst>
          </p:cNvPr>
          <p:cNvSpPr/>
          <p:nvPr/>
        </p:nvSpPr>
        <p:spPr>
          <a:xfrm>
            <a:off x="10357598" y="5626948"/>
            <a:ext cx="1110844" cy="252732"/>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UTM Avo" panose="02040603050506020204" pitchFamily="18"/>
              </a:rPr>
              <a:t>b)</a:t>
            </a:r>
          </a:p>
        </p:txBody>
      </p:sp>
      <p:sp>
        <p:nvSpPr>
          <p:cNvPr id="9" name="Rectangle: Rounded Corners 14">
            <a:extLst>
              <a:ext uri="{FF2B5EF4-FFF2-40B4-BE49-F238E27FC236}">
                <a16:creationId xmlns:a16="http://schemas.microsoft.com/office/drawing/2014/main" id="{3AF38976-94A9-B4A6-B264-9B29732BDC5A}"/>
              </a:ext>
            </a:extLst>
          </p:cNvPr>
          <p:cNvSpPr/>
          <p:nvPr/>
        </p:nvSpPr>
        <p:spPr>
          <a:xfrm>
            <a:off x="8133941" y="5865606"/>
            <a:ext cx="1110844" cy="252732"/>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UTM Avo" panose="02040603050506020204" pitchFamily="18"/>
              </a:rPr>
              <a:t>c)</a:t>
            </a:r>
          </a:p>
        </p:txBody>
      </p:sp>
      <p:sp>
        <p:nvSpPr>
          <p:cNvPr id="10" name="Google Shape;523;p34">
            <a:extLst>
              <a:ext uri="{FF2B5EF4-FFF2-40B4-BE49-F238E27FC236}">
                <a16:creationId xmlns:a16="http://schemas.microsoft.com/office/drawing/2014/main" id="{E63AD0EB-67C8-FA17-8071-6AA21D23845D}"/>
              </a:ext>
            </a:extLst>
          </p:cNvPr>
          <p:cNvSpPr txBox="1">
            <a:spLocks noGrp="1"/>
          </p:cNvSpPr>
          <p:nvPr>
            <p:ph type="title"/>
          </p:nvPr>
        </p:nvSpPr>
        <p:spPr>
          <a:xfrm>
            <a:off x="3319200" y="1310455"/>
            <a:ext cx="5553600" cy="46895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US" sz="2600" b="1" dirty="0">
                <a:latin typeface="UTM Avo" panose="02040603050506020204" pitchFamily="18"/>
                <a:ea typeface="Arial"/>
                <a:cs typeface="Arial"/>
                <a:sym typeface="Arial"/>
              </a:rPr>
              <a:t>I. ÁP LỰC</a:t>
            </a:r>
            <a:endParaRPr sz="2600" b="1" dirty="0">
              <a:latin typeface="UTM Avo" panose="02040603050506020204" pitchFamily="18"/>
              <a:ea typeface="Arial"/>
              <a:cs typeface="Arial"/>
              <a:sym typeface="Arial"/>
            </a:endParaRPr>
          </a:p>
        </p:txBody>
      </p:sp>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087C46-6D8A-AC71-BBA2-A5AA4A2F5CCF}"/>
              </a:ext>
            </a:extLst>
          </p:cNvPr>
          <p:cNvSpPr txBox="1"/>
          <p:nvPr/>
        </p:nvSpPr>
        <p:spPr>
          <a:xfrm>
            <a:off x="3898490" y="1520605"/>
            <a:ext cx="4395019" cy="598177"/>
          </a:xfrm>
          <a:prstGeom prst="rect">
            <a:avLst/>
          </a:prstGeom>
          <a:noFill/>
        </p:spPr>
        <p:txBody>
          <a:bodyPr wrap="square" rtlCol="0">
            <a:spAutoFit/>
          </a:bodyPr>
          <a:lstStyle/>
          <a:p>
            <a:pPr algn="ctr">
              <a:lnSpc>
                <a:spcPct val="150000"/>
              </a:lnSpc>
            </a:pPr>
            <a:r>
              <a:rPr lang="en-US" sz="2500" b="1" dirty="0" err="1">
                <a:latin typeface="UTM Avo" panose="02040603050506020204" pitchFamily="18"/>
              </a:rPr>
              <a:t>Trả</a:t>
            </a:r>
            <a:r>
              <a:rPr lang="en-US" sz="2500" b="1" dirty="0">
                <a:latin typeface="UTM Avo" panose="02040603050506020204" pitchFamily="18"/>
              </a:rPr>
              <a:t> </a:t>
            </a:r>
            <a:r>
              <a:rPr lang="en-US" sz="2500" b="1" dirty="0" err="1">
                <a:latin typeface="UTM Avo" panose="02040603050506020204" pitchFamily="18"/>
              </a:rPr>
              <a:t>lời</a:t>
            </a:r>
            <a:r>
              <a:rPr lang="en-US" sz="2500" b="1" dirty="0">
                <a:latin typeface="UTM Avo" panose="02040603050506020204" pitchFamily="18"/>
              </a:rPr>
              <a:t> </a:t>
            </a:r>
            <a:r>
              <a:rPr lang="en-US" sz="2500" b="1" dirty="0" err="1">
                <a:latin typeface="UTM Avo" panose="02040603050506020204" pitchFamily="18"/>
              </a:rPr>
              <a:t>phiếu</a:t>
            </a:r>
            <a:r>
              <a:rPr lang="en-US" sz="2500" b="1" dirty="0">
                <a:latin typeface="UTM Avo" panose="02040603050506020204" pitchFamily="18"/>
              </a:rPr>
              <a:t> </a:t>
            </a:r>
            <a:r>
              <a:rPr lang="en-US" sz="2500" b="1" dirty="0" err="1">
                <a:latin typeface="UTM Avo" panose="02040603050506020204" pitchFamily="18"/>
              </a:rPr>
              <a:t>học</a:t>
            </a:r>
            <a:r>
              <a:rPr lang="en-US" sz="2500" b="1" dirty="0">
                <a:latin typeface="UTM Avo" panose="02040603050506020204" pitchFamily="18"/>
              </a:rPr>
              <a:t> </a:t>
            </a:r>
            <a:r>
              <a:rPr lang="en-US" sz="2500" b="1" dirty="0" err="1">
                <a:latin typeface="UTM Avo" panose="02040603050506020204" pitchFamily="18"/>
              </a:rPr>
              <a:t>tập</a:t>
            </a:r>
            <a:r>
              <a:rPr lang="en-US" sz="2500" b="1" dirty="0">
                <a:latin typeface="UTM Avo" panose="02040603050506020204" pitchFamily="18"/>
              </a:rPr>
              <a:t> </a:t>
            </a:r>
            <a:r>
              <a:rPr lang="en-US" sz="2500" b="1" dirty="0" err="1">
                <a:latin typeface="UTM Avo" panose="02040603050506020204" pitchFamily="18"/>
              </a:rPr>
              <a:t>số</a:t>
            </a:r>
            <a:r>
              <a:rPr lang="en-US" sz="2500" b="1" dirty="0">
                <a:latin typeface="UTM Avo" panose="02040603050506020204" pitchFamily="18"/>
              </a:rPr>
              <a:t> 1</a:t>
            </a:r>
          </a:p>
        </p:txBody>
      </p:sp>
      <p:sp>
        <p:nvSpPr>
          <p:cNvPr id="3" name="TextBox 2">
            <a:extLst>
              <a:ext uri="{FF2B5EF4-FFF2-40B4-BE49-F238E27FC236}">
                <a16:creationId xmlns:a16="http://schemas.microsoft.com/office/drawing/2014/main" id="{85E85C5B-8F21-DF83-E4DE-993E7B28C3A5}"/>
              </a:ext>
            </a:extLst>
          </p:cNvPr>
          <p:cNvSpPr txBox="1"/>
          <p:nvPr/>
        </p:nvSpPr>
        <p:spPr>
          <a:xfrm>
            <a:off x="1103485" y="2118782"/>
            <a:ext cx="9985027" cy="4083041"/>
          </a:xfrm>
          <a:prstGeom prst="rect">
            <a:avLst/>
          </a:prstGeom>
          <a:noFill/>
        </p:spPr>
        <p:txBody>
          <a:bodyPr wrap="square" rtlCol="0">
            <a:spAutoFit/>
          </a:bodyPr>
          <a:lstStyle/>
          <a:p>
            <a:pPr algn="just">
              <a:lnSpc>
                <a:spcPct val="150000"/>
              </a:lnSpc>
            </a:pPr>
            <a:r>
              <a:rPr lang="en-US" sz="2200" b="1" dirty="0" err="1">
                <a:latin typeface="UTM Avo" panose="02040603050506020204" pitchFamily="18"/>
              </a:rPr>
              <a:t>Câu</a:t>
            </a:r>
            <a:r>
              <a:rPr lang="en-US" sz="2200" b="1" dirty="0">
                <a:latin typeface="UTM Avo" panose="02040603050506020204" pitchFamily="18"/>
              </a:rPr>
              <a:t> 1: </a:t>
            </a:r>
            <a:r>
              <a:rPr lang="vi-VN" sz="2200" b="0" i="0" dirty="0">
                <a:effectLst/>
                <a:latin typeface="UTM Avo" panose="02040603050506020204" pitchFamily="18"/>
              </a:rPr>
              <a:t>Áp lực là lực ép có phương vuông góc với mặt bị ép.</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nhận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ra</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được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hai</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yếu</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tố</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của</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áp</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lực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có</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diện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tích</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bị</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ép</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và</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có</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lực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tác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dụng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theo</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phương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vuông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góc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với</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diện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tích</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bị</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ép</a:t>
            </a:r>
            <a:r>
              <a:rPr lang="en-US" sz="2200" dirty="0">
                <a:effectLst/>
                <a:latin typeface="UTM Avo" panose="02040603050506020204" pitchFamily="18"/>
                <a:ea typeface="Calibri" panose="020F0502020204030204" pitchFamily="34" charset="0"/>
                <a:cs typeface="Times New Roman" panose="02020603050405020304" pitchFamily="18" charset="0"/>
              </a:rPr>
              <a:t>).</a:t>
            </a:r>
            <a:endParaRPr lang="en-US" sz="2200" b="0" i="0" dirty="0">
              <a:effectLst/>
              <a:latin typeface="UTM Avo" panose="02040603050506020204" pitchFamily="18"/>
            </a:endParaRPr>
          </a:p>
          <a:p>
            <a:pPr algn="just">
              <a:lnSpc>
                <a:spcPct val="150000"/>
              </a:lnSpc>
            </a:pPr>
            <a:r>
              <a:rPr lang="en-US" sz="2200" b="1" dirty="0" err="1">
                <a:latin typeface="UTM Avo" panose="02040603050506020204" pitchFamily="18"/>
              </a:rPr>
              <a:t>Câu</a:t>
            </a:r>
            <a:r>
              <a:rPr lang="en-US" sz="2200" b="1" dirty="0">
                <a:latin typeface="UTM Avo" panose="02040603050506020204" pitchFamily="18"/>
              </a:rPr>
              <a:t> 2: </a:t>
            </a:r>
            <a:r>
              <a:rPr lang="en-US" sz="2200" dirty="0" err="1">
                <a:effectLst/>
                <a:latin typeface="UTM Avo" panose="02040603050506020204" pitchFamily="18"/>
                <a:ea typeface="Calibri" panose="020F0502020204030204" pitchFamily="34" charset="0"/>
                <a:cs typeface="Times New Roman" panose="02020603050405020304" pitchFamily="18" charset="0"/>
              </a:rPr>
              <a:t>Trong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ba</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trường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hợp</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đã</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cho</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chỉ</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có</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trường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hợp</a:t>
            </a:r>
            <a:r>
              <a:rPr lang="en-US" sz="2200" dirty="0">
                <a:effectLst/>
                <a:latin typeface="UTM Avo" panose="02040603050506020204" pitchFamily="18"/>
                <a:ea typeface="Calibri" panose="020F0502020204030204" pitchFamily="34" charset="0"/>
                <a:cs typeface="Times New Roman" panose="02020603050405020304" pitchFamily="18" charset="0"/>
              </a:rPr>
              <a:t> c, </a:t>
            </a:r>
            <a:r>
              <a:rPr lang="en-US" sz="2200" dirty="0" err="1">
                <a:effectLst/>
                <a:latin typeface="UTM Avo" panose="02040603050506020204" pitchFamily="18"/>
                <a:ea typeface="Calibri" panose="020F0502020204030204" pitchFamily="34" charset="0"/>
                <a:cs typeface="Times New Roman" panose="02020603050405020304" pitchFamily="18" charset="0"/>
              </a:rPr>
              <a:t>lực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có</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phương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vuông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góc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với</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diện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tích</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bị</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ép</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mặt</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sàn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là</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áp</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lực</a:t>
            </a:r>
            <a:r>
              <a:rPr lang="en-US" sz="2200" dirty="0">
                <a:effectLst/>
                <a:latin typeface="UTM Avo" panose="02040603050506020204" pitchFamily="18"/>
                <a:ea typeface="Calibri" panose="020F0502020204030204" pitchFamily="34" charset="0"/>
                <a:cs typeface="Times New Roman" panose="02020603050405020304" pitchFamily="18" charset="0"/>
              </a:rPr>
              <a:t>.</a:t>
            </a:r>
          </a:p>
          <a:p>
            <a:pPr algn="just">
              <a:lnSpc>
                <a:spcPct val="150000"/>
              </a:lnSpc>
            </a:pPr>
            <a:r>
              <a:rPr lang="en-US" sz="2200" b="1" dirty="0" err="1">
                <a:latin typeface="UTM Avo" panose="02040603050506020204" pitchFamily="18"/>
              </a:rPr>
              <a:t>Câu</a:t>
            </a:r>
            <a:r>
              <a:rPr lang="en-US" sz="2200" b="1" dirty="0">
                <a:latin typeface="UTM Avo" panose="02040603050506020204" pitchFamily="18"/>
              </a:rPr>
              <a:t> 3: </a:t>
            </a:r>
            <a:r>
              <a:rPr lang="en-US" sz="2200" dirty="0" err="1">
                <a:effectLst/>
                <a:latin typeface="UTM Avo" panose="02040603050506020204" pitchFamily="18"/>
                <a:ea typeface="Calibri" panose="020F0502020204030204" pitchFamily="34" charset="0"/>
                <a:cs typeface="Times New Roman" panose="02020603050405020304" pitchFamily="18" charset="0"/>
              </a:rPr>
              <a:t>Lực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của</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búa</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tác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dụng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vuông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góc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với</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mũ</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đinh</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lực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tác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dụng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của</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cuốn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sách</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đặt</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trên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bàn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xe</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ô</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tô</a:t>
            </a:r>
            <a:r>
              <a:rPr lang="en-US" sz="2200" dirty="0">
                <a:effectLst/>
                <a:latin typeface="UTM Avo" panose="02040603050506020204" pitchFamily="18"/>
                <a:ea typeface="Calibri" panose="020F0502020204030204" pitchFamily="34" charset="0"/>
                <a:cs typeface="Times New Roman" panose="02020603050405020304" pitchFamily="18" charset="0"/>
              </a:rPr>
              <a:t> di </a:t>
            </a:r>
            <a:r>
              <a:rPr lang="en-US" sz="2200" dirty="0" err="1">
                <a:effectLst/>
                <a:latin typeface="UTM Avo" panose="02040603050506020204" pitchFamily="18"/>
                <a:ea typeface="Calibri" panose="020F0502020204030204" pitchFamily="34" charset="0"/>
                <a:cs typeface="Times New Roman" panose="02020603050405020304" pitchFamily="18" charset="0"/>
              </a:rPr>
              <a:t>chuyển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trên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đường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tạo</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một</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áp</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lực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lên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mặt</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đường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lực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của</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đoàn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tàu</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tác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dụng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lên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đường</a:t>
            </a:r>
            <a:r>
              <a:rPr lang="en-US" sz="2200" dirty="0">
                <a:effectLst/>
                <a:latin typeface="UTM Avo" panose="02040603050506020204" pitchFamily="18"/>
                <a:ea typeface="Calibri" panose="020F0502020204030204" pitchFamily="34" charset="0"/>
                <a:cs typeface="Times New Roman" panose="02020603050405020304" pitchFamily="18" charset="0"/>
              </a:rPr>
              <a:t> ray,…</a:t>
            </a:r>
          </a:p>
        </p:txBody>
      </p:sp>
    </p:spTree>
    <p:extLst>
      <p:ext uri="{BB962C8B-B14F-4D97-AF65-F5344CB8AC3E}">
        <p14:creationId xmlns:p14="http://schemas.microsoft.com/office/powerpoint/2010/main" val="2926774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CE77F1D-8159-02C5-D900-EC5A44460FDA}"/>
              </a:ext>
            </a:extLst>
          </p:cNvPr>
          <p:cNvGrpSpPr/>
          <p:nvPr/>
        </p:nvGrpSpPr>
        <p:grpSpPr>
          <a:xfrm>
            <a:off x="1489192" y="4659984"/>
            <a:ext cx="9510721" cy="2105596"/>
            <a:chOff x="212891" y="3015856"/>
            <a:chExt cx="9510721" cy="2105596"/>
          </a:xfrm>
        </p:grpSpPr>
        <p:sp>
          <p:nvSpPr>
            <p:cNvPr id="7" name="Rectangle 6">
              <a:extLst>
                <a:ext uri="{FF2B5EF4-FFF2-40B4-BE49-F238E27FC236}">
                  <a16:creationId xmlns:a16="http://schemas.microsoft.com/office/drawing/2014/main" id="{C29E26EC-F24A-0EF1-24A9-8B18DAB2A387}"/>
                </a:ext>
              </a:extLst>
            </p:cNvPr>
            <p:cNvSpPr/>
            <p:nvPr/>
          </p:nvSpPr>
          <p:spPr>
            <a:xfrm>
              <a:off x="212891" y="3015856"/>
              <a:ext cx="9230439" cy="1749888"/>
            </a:xfrm>
            <a:prstGeom prst="rect">
              <a:avLst/>
            </a:prstGeom>
            <a:solidFill>
              <a:schemeClr val="bg1">
                <a:lumMod val="9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algn="just">
                <a:lnSpc>
                  <a:spcPct val="150000"/>
                </a:lnSpc>
                <a:spcBef>
                  <a:spcPts val="0"/>
                </a:spcBef>
                <a:spcAft>
                  <a:spcPts val="0"/>
                </a:spcAft>
              </a:pP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Có</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một</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khối</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gạch</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hoặc</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gỗ</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đặt</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lên</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một</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miếng</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bọt</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xốp</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theo</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các</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cách</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khác</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nhau</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Vì</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sao</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độ</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lún</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của</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miếng</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xốp</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trong</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hai</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trường</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hợp</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lại</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khác</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nhau</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a:t>
              </a:r>
              <a:endParaRPr lang="en-US" sz="2200" dirty="0">
                <a:solidFill>
                  <a:schemeClr val="tx1"/>
                </a:solidFill>
                <a:effectLst/>
                <a:latin typeface="UTM Avo" panose="02040603050506020204" pitchFamily="18"/>
                <a:ea typeface="Calibri" panose="020F0502020204030204" pitchFamily="34" charset="0"/>
                <a:cs typeface="Times New Roman" panose="02020603050405020304" pitchFamily="18" charset="0"/>
              </a:endParaRPr>
            </a:p>
          </p:txBody>
        </p:sp>
        <p:sp>
          <p:nvSpPr>
            <p:cNvPr id="5" name="Freeform 2">
              <a:extLst>
                <a:ext uri="{FF2B5EF4-FFF2-40B4-BE49-F238E27FC236}">
                  <a16:creationId xmlns:a16="http://schemas.microsoft.com/office/drawing/2014/main" id="{DB371FEE-A637-B2D6-D816-8CC4300F6476}"/>
                </a:ext>
              </a:extLst>
            </p:cNvPr>
            <p:cNvSpPr/>
            <p:nvPr/>
          </p:nvSpPr>
          <p:spPr>
            <a:xfrm>
              <a:off x="8151419" y="4410035"/>
              <a:ext cx="1572193" cy="711417"/>
            </a:xfrm>
            <a:custGeom>
              <a:avLst/>
              <a:gdLst/>
              <a:ahLst/>
              <a:cxnLst/>
              <a:rect l="l" t="t" r="r" b="b"/>
              <a:pathLst>
                <a:path w="9831290" h="4448659">
                  <a:moveTo>
                    <a:pt x="0" y="0"/>
                  </a:moveTo>
                  <a:lnTo>
                    <a:pt x="9831290" y="0"/>
                  </a:lnTo>
                  <a:lnTo>
                    <a:pt x="9831290" y="4448658"/>
                  </a:lnTo>
                  <a:lnTo>
                    <a:pt x="0" y="4448658"/>
                  </a:lnTo>
                  <a:lnTo>
                    <a:pt x="0" y="0"/>
                  </a:lnTo>
                  <a:close/>
                </a:path>
              </a:pathLst>
            </a:custGeom>
            <a:blipFill>
              <a:blip r:embed="rId3"/>
              <a:stretch>
                <a:fillRect/>
              </a:stretch>
            </a:blipFill>
          </p:spPr>
          <p:txBody>
            <a:bodyPr/>
            <a:lstStyle/>
            <a:p>
              <a:endParaRPr lang="en-US" sz="2200">
                <a:latin typeface="UTM Avo" panose="02040603050506020204" pitchFamily="18"/>
              </a:endParaRPr>
            </a:p>
          </p:txBody>
        </p:sp>
      </p:grpSp>
      <p:grpSp>
        <p:nvGrpSpPr>
          <p:cNvPr id="8" name="Group 7">
            <a:extLst>
              <a:ext uri="{FF2B5EF4-FFF2-40B4-BE49-F238E27FC236}">
                <a16:creationId xmlns:a16="http://schemas.microsoft.com/office/drawing/2014/main" id="{2BBFF436-9441-7AE8-1143-42C0BB3A9B28}"/>
              </a:ext>
            </a:extLst>
          </p:cNvPr>
          <p:cNvGrpSpPr/>
          <p:nvPr/>
        </p:nvGrpSpPr>
        <p:grpSpPr>
          <a:xfrm>
            <a:off x="1489192" y="1774349"/>
            <a:ext cx="9771116" cy="2589013"/>
            <a:chOff x="142629" y="-17263"/>
            <a:chExt cx="9771116" cy="2589013"/>
          </a:xfrm>
        </p:grpSpPr>
        <p:sp>
          <p:nvSpPr>
            <p:cNvPr id="12" name="Rectangle 11">
              <a:extLst>
                <a:ext uri="{FF2B5EF4-FFF2-40B4-BE49-F238E27FC236}">
                  <a16:creationId xmlns:a16="http://schemas.microsoft.com/office/drawing/2014/main" id="{6EEF21AD-CEDB-980F-D337-F277845133E7}"/>
                </a:ext>
              </a:extLst>
            </p:cNvPr>
            <p:cNvSpPr/>
            <p:nvPr/>
          </p:nvSpPr>
          <p:spPr>
            <a:xfrm>
              <a:off x="142629" y="821862"/>
              <a:ext cx="9300702" cy="1749888"/>
            </a:xfrm>
            <a:prstGeom prst="rect">
              <a:avLst/>
            </a:prstGeom>
            <a:solidFill>
              <a:schemeClr val="accent3">
                <a:lumMod val="40000"/>
                <a:lumOff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dirty="0" err="1">
                  <a:solidFill>
                    <a:schemeClr val="tx1"/>
                  </a:solidFill>
                  <a:effectLst/>
                  <a:latin typeface="UTM Avo" panose="02040603050506020204" pitchFamily="18"/>
                  <a:ea typeface="Times New Roman" panose="02020603050405020304" pitchFamily="18" charset="0"/>
                </a:rPr>
                <a:t>Có</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hai</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chiếc</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ba</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lô</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đựng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cùng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các</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đồ</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dùng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như</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nhau</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nhưng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một</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chiếc</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quai</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đeo</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mảnh</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một</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chiếc</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quai</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đeo</a:t>
              </a:r>
              <a:r>
                <a:rPr lang="en-US" sz="2200" dirty="0">
                  <a:solidFill>
                    <a:schemeClr val="tx1"/>
                  </a:solidFill>
                  <a:effectLst/>
                  <a:latin typeface="UTM Avo" panose="02040603050506020204" pitchFamily="18"/>
                  <a:ea typeface="Times New Roman" panose="02020603050405020304" pitchFamily="18" charset="0"/>
                </a:rPr>
                <a:t> to </a:t>
              </a:r>
              <a:r>
                <a:rPr lang="en-US" sz="2200" dirty="0" err="1">
                  <a:solidFill>
                    <a:schemeClr val="tx1"/>
                  </a:solidFill>
                  <a:effectLst/>
                  <a:latin typeface="UTM Avo" panose="02040603050506020204" pitchFamily="18"/>
                  <a:ea typeface="Times New Roman" panose="02020603050405020304" pitchFamily="18" charset="0"/>
                </a:rPr>
                <a:t>bản</a:t>
              </a:r>
              <a:r>
                <a:rPr lang="en-US" sz="2200" dirty="0">
                  <a:solidFill>
                    <a:schemeClr val="tx1"/>
                  </a:solidFill>
                  <a:effectLst/>
                  <a:latin typeface="UTM Avo" panose="02040603050506020204" pitchFamily="18"/>
                  <a:ea typeface="Times New Roman" panose="02020603050405020304" pitchFamily="18" charset="0"/>
                </a:rPr>
                <a:t>. Trong </a:t>
              </a:r>
              <a:r>
                <a:rPr lang="en-US" sz="2200" dirty="0" err="1">
                  <a:solidFill>
                    <a:schemeClr val="tx1"/>
                  </a:solidFill>
                  <a:effectLst/>
                  <a:latin typeface="UTM Avo" panose="02040603050506020204" pitchFamily="18"/>
                  <a:ea typeface="Times New Roman" panose="02020603050405020304" pitchFamily="18" charset="0"/>
                </a:rPr>
                <a:t>trường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hợp</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nào</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đeo</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ba</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lô</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thấy</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dễ</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chịu</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hơn</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Vì</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sao</a:t>
              </a:r>
              <a:r>
                <a:rPr lang="en-US" sz="2200" dirty="0">
                  <a:solidFill>
                    <a:schemeClr val="tx1"/>
                  </a:solidFill>
                  <a:effectLst/>
                  <a:latin typeface="UTM Avo" panose="02040603050506020204" pitchFamily="18"/>
                  <a:ea typeface="Times New Roman" panose="02020603050405020304" pitchFamily="18" charset="0"/>
                </a:rPr>
                <a:t>?</a:t>
              </a:r>
              <a:endParaRPr lang="en-US" sz="2200" dirty="0">
                <a:solidFill>
                  <a:schemeClr val="tx1"/>
                </a:solidFill>
                <a:latin typeface="UTM Avo" panose="02040603050506020204" pitchFamily="18"/>
              </a:endParaRPr>
            </a:p>
          </p:txBody>
        </p:sp>
        <p:sp>
          <p:nvSpPr>
            <p:cNvPr id="10" name="Freeform 3">
              <a:extLst>
                <a:ext uri="{FF2B5EF4-FFF2-40B4-BE49-F238E27FC236}">
                  <a16:creationId xmlns:a16="http://schemas.microsoft.com/office/drawing/2014/main" id="{571D8C81-8986-E995-4522-4D52E3DEB39F}"/>
                </a:ext>
              </a:extLst>
            </p:cNvPr>
            <p:cNvSpPr/>
            <p:nvPr/>
          </p:nvSpPr>
          <p:spPr>
            <a:xfrm>
              <a:off x="8972917" y="-17263"/>
              <a:ext cx="940828" cy="977483"/>
            </a:xfrm>
            <a:custGeom>
              <a:avLst/>
              <a:gdLst/>
              <a:ahLst/>
              <a:cxnLst/>
              <a:rect l="l" t="t" r="r" b="b"/>
              <a:pathLst>
                <a:path w="3960495" h="4114800">
                  <a:moveTo>
                    <a:pt x="0" y="0"/>
                  </a:moveTo>
                  <a:lnTo>
                    <a:pt x="3960495" y="0"/>
                  </a:lnTo>
                  <a:lnTo>
                    <a:pt x="3960495"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2200">
                <a:latin typeface="UTM Avo" panose="02040603050506020204" pitchFamily="18"/>
              </a:endParaRPr>
            </a:p>
          </p:txBody>
        </p:sp>
      </p:grpSp>
      <p:sp>
        <p:nvSpPr>
          <p:cNvPr id="4" name="Line Callout 1 (Border and Accent Bar) 3">
            <a:extLst>
              <a:ext uri="{FF2B5EF4-FFF2-40B4-BE49-F238E27FC236}">
                <a16:creationId xmlns:a16="http://schemas.microsoft.com/office/drawing/2014/main" id="{E41031D5-9F21-BB55-B95E-6C68B72946BE}"/>
              </a:ext>
            </a:extLst>
          </p:cNvPr>
          <p:cNvSpPr/>
          <p:nvPr/>
        </p:nvSpPr>
        <p:spPr>
          <a:xfrm>
            <a:off x="187359" y="1875160"/>
            <a:ext cx="3563858" cy="590003"/>
          </a:xfrm>
          <a:prstGeom prst="accentBorderCallout1">
            <a:avLst>
              <a:gd name="adj1" fmla="val 18750"/>
              <a:gd name="adj2" fmla="val -3127"/>
              <a:gd name="adj3" fmla="val 17954"/>
              <a:gd name="adj4" fmla="val -17509"/>
            </a:avLst>
          </a:prstGeom>
          <a:solidFill>
            <a:schemeClr val="accent1">
              <a:lumMod val="20000"/>
              <a:lumOff val="80000"/>
            </a:schemeClr>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50000"/>
              </a:lnSpc>
            </a:pPr>
            <a:r>
              <a:rPr lang="en-US" sz="2500" b="1"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Thảo</a:t>
            </a:r>
            <a:r>
              <a:rPr lang="en-US" sz="2500" b="1"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b="1"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luận</a:t>
            </a:r>
            <a:r>
              <a:rPr lang="en-US" sz="2500" b="1"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b="1"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nhóm</a:t>
            </a:r>
            <a:endParaRPr lang="en-US" sz="2500" b="1"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9625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5C978F-2EC8-5578-D7E7-F8619B8CC4B1}"/>
              </a:ext>
            </a:extLst>
          </p:cNvPr>
          <p:cNvSpPr txBox="1"/>
          <p:nvPr/>
        </p:nvSpPr>
        <p:spPr>
          <a:xfrm>
            <a:off x="500779" y="2471270"/>
            <a:ext cx="6090521" cy="3202608"/>
          </a:xfrm>
          <a:prstGeom prst="rect">
            <a:avLst/>
          </a:prstGeom>
          <a:noFill/>
        </p:spPr>
        <p:txBody>
          <a:bodyPr wrap="square">
            <a:spAutoFit/>
          </a:bodyPr>
          <a:lstStyle/>
          <a:p>
            <a:pPr>
              <a:lnSpc>
                <a:spcPct val="150000"/>
              </a:lnSpc>
            </a:pPr>
            <a:r>
              <a:rPr lang="en-US" sz="2300" dirty="0">
                <a:latin typeface="UTM Avo" panose="02040603050506020204" pitchFamily="18"/>
              </a:rPr>
              <a:t>Ở </a:t>
            </a:r>
            <a:r>
              <a:rPr lang="en-US" sz="2300" dirty="0" err="1">
                <a:latin typeface="UTM Avo" panose="02040603050506020204" pitchFamily="18"/>
              </a:rPr>
              <a:t>hình</a:t>
            </a:r>
            <a:r>
              <a:rPr lang="en-US" sz="2300" dirty="0">
                <a:latin typeface="UTM Avo" panose="02040603050506020204" pitchFamily="18"/>
              </a:rPr>
              <a:t> 16.1, </a:t>
            </a:r>
            <a:r>
              <a:rPr lang="en-US" sz="2300" dirty="0" err="1">
                <a:latin typeface="UTM Avo" panose="02040603050506020204" pitchFamily="18"/>
              </a:rPr>
              <a:t>lực</a:t>
            </a:r>
            <a:r>
              <a:rPr lang="en-US" sz="2300" dirty="0">
                <a:latin typeface="UTM Avo" panose="02040603050506020204" pitchFamily="18"/>
              </a:rPr>
              <a:t> </a:t>
            </a:r>
            <a:r>
              <a:rPr lang="en-US" sz="2300" dirty="0" err="1">
                <a:latin typeface="UTM Avo" panose="02040603050506020204" pitchFamily="18"/>
              </a:rPr>
              <a:t>nào</a:t>
            </a:r>
            <a:r>
              <a:rPr lang="en-US" sz="2300" dirty="0">
                <a:latin typeface="UTM Avo" panose="02040603050506020204" pitchFamily="18"/>
              </a:rPr>
              <a:t> </a:t>
            </a:r>
            <a:r>
              <a:rPr lang="en-US" sz="2300" dirty="0" err="1">
                <a:latin typeface="UTM Avo" panose="02040603050506020204" pitchFamily="18"/>
              </a:rPr>
              <a:t>sau</a:t>
            </a:r>
            <a:r>
              <a:rPr lang="en-US" sz="2300" dirty="0">
                <a:latin typeface="UTM Avo" panose="02040603050506020204" pitchFamily="18"/>
              </a:rPr>
              <a:t> </a:t>
            </a:r>
            <a:r>
              <a:rPr lang="en-US" sz="2300" dirty="0" err="1">
                <a:latin typeface="UTM Avo" panose="02040603050506020204" pitchFamily="18"/>
              </a:rPr>
              <a:t>đây</a:t>
            </a:r>
            <a:r>
              <a:rPr lang="en-US" sz="2300" dirty="0">
                <a:latin typeface="UTM Avo" panose="02040603050506020204" pitchFamily="18"/>
              </a:rPr>
              <a:t> </a:t>
            </a:r>
            <a:r>
              <a:rPr lang="en-US" sz="2300" dirty="0" err="1">
                <a:latin typeface="UTM Avo" panose="02040603050506020204" pitchFamily="18"/>
              </a:rPr>
              <a:t>không</a:t>
            </a:r>
            <a:r>
              <a:rPr lang="en-US" sz="2300" dirty="0">
                <a:latin typeface="UTM Avo" panose="02040603050506020204" pitchFamily="18"/>
              </a:rPr>
              <a:t> </a:t>
            </a:r>
            <a:r>
              <a:rPr lang="en-US" sz="2300" dirty="0" err="1">
                <a:latin typeface="UTM Avo" panose="02040603050506020204" pitchFamily="18"/>
              </a:rPr>
              <a:t>phải</a:t>
            </a:r>
            <a:r>
              <a:rPr lang="en-US" sz="2300" dirty="0">
                <a:latin typeface="UTM Avo" panose="02040603050506020204" pitchFamily="18"/>
              </a:rPr>
              <a:t> </a:t>
            </a:r>
            <a:r>
              <a:rPr lang="en-US" sz="2300" dirty="0" err="1">
                <a:latin typeface="UTM Avo" panose="02040603050506020204" pitchFamily="18"/>
              </a:rPr>
              <a:t>là</a:t>
            </a:r>
            <a:r>
              <a:rPr lang="en-US" sz="2300" dirty="0">
                <a:latin typeface="UTM Avo" panose="02040603050506020204" pitchFamily="18"/>
              </a:rPr>
              <a:t> </a:t>
            </a:r>
            <a:r>
              <a:rPr lang="en-US" sz="2300" dirty="0" err="1">
                <a:latin typeface="UTM Avo" panose="02040603050506020204" pitchFamily="18"/>
              </a:rPr>
              <a:t>áp</a:t>
            </a:r>
            <a:r>
              <a:rPr lang="en-US" sz="2300" dirty="0">
                <a:latin typeface="UTM Avo" panose="02040603050506020204" pitchFamily="18"/>
              </a:rPr>
              <a:t> </a:t>
            </a:r>
            <a:r>
              <a:rPr lang="en-US" sz="2300" dirty="0" err="1">
                <a:latin typeface="UTM Avo" panose="02040603050506020204" pitchFamily="18"/>
              </a:rPr>
              <a:t>lực</a:t>
            </a:r>
            <a:r>
              <a:rPr lang="en-US" sz="2300" dirty="0">
                <a:latin typeface="UTM Avo" panose="02040603050506020204" pitchFamily="18"/>
              </a:rPr>
              <a:t>? </a:t>
            </a:r>
            <a:r>
              <a:rPr lang="en-US" sz="2300" dirty="0" err="1">
                <a:latin typeface="UTM Avo" panose="02040603050506020204" pitchFamily="18"/>
              </a:rPr>
              <a:t>Vì</a:t>
            </a:r>
            <a:r>
              <a:rPr lang="en-US" sz="2300" dirty="0">
                <a:latin typeface="UTM Avo" panose="02040603050506020204" pitchFamily="18"/>
              </a:rPr>
              <a:t> </a:t>
            </a:r>
            <a:r>
              <a:rPr lang="en-US" sz="2300" dirty="0" err="1">
                <a:latin typeface="UTM Avo" panose="02040603050506020204" pitchFamily="18"/>
              </a:rPr>
              <a:t>sao</a:t>
            </a:r>
            <a:r>
              <a:rPr lang="en-US" sz="2300" dirty="0">
                <a:latin typeface="UTM Avo" panose="02040603050506020204" pitchFamily="18"/>
              </a:rPr>
              <a:t>?</a:t>
            </a:r>
          </a:p>
          <a:p>
            <a:pPr>
              <a:lnSpc>
                <a:spcPct val="150000"/>
              </a:lnSpc>
            </a:pPr>
            <a:r>
              <a:rPr lang="en-US" sz="2300" dirty="0">
                <a:latin typeface="UTM Avo" panose="02040603050506020204" pitchFamily="18"/>
              </a:rPr>
              <a:t>a) </a:t>
            </a:r>
            <a:r>
              <a:rPr lang="en-US" sz="2300" dirty="0" err="1">
                <a:latin typeface="UTM Avo" panose="02040603050506020204" pitchFamily="18"/>
              </a:rPr>
              <a:t>Lực</a:t>
            </a:r>
            <a:r>
              <a:rPr lang="en-US" sz="2300" dirty="0">
                <a:latin typeface="UTM Avo" panose="02040603050506020204" pitchFamily="18"/>
              </a:rPr>
              <a:t> do </a:t>
            </a:r>
            <a:r>
              <a:rPr lang="en-US" sz="2300" dirty="0" err="1">
                <a:latin typeface="UTM Avo" panose="02040603050506020204" pitchFamily="18"/>
              </a:rPr>
              <a:t>người</a:t>
            </a:r>
            <a:r>
              <a:rPr lang="en-US" sz="2300" dirty="0">
                <a:latin typeface="UTM Avo" panose="02040603050506020204" pitchFamily="18"/>
              </a:rPr>
              <a:t> </a:t>
            </a:r>
            <a:r>
              <a:rPr lang="en-US" sz="2300" dirty="0" err="1">
                <a:latin typeface="UTM Avo" panose="02040603050506020204" pitchFamily="18"/>
              </a:rPr>
              <a:t>tác</a:t>
            </a:r>
            <a:r>
              <a:rPr lang="en-US" sz="2300" dirty="0">
                <a:latin typeface="UTM Avo" panose="02040603050506020204" pitchFamily="18"/>
              </a:rPr>
              <a:t> </a:t>
            </a:r>
            <a:r>
              <a:rPr lang="en-US" sz="2300" dirty="0" err="1">
                <a:latin typeface="UTM Avo" panose="02040603050506020204" pitchFamily="18"/>
              </a:rPr>
              <a:t>dụng</a:t>
            </a:r>
            <a:r>
              <a:rPr lang="en-US" sz="2300" dirty="0">
                <a:latin typeface="UTM Avo" panose="02040603050506020204" pitchFamily="18"/>
              </a:rPr>
              <a:t> </a:t>
            </a:r>
            <a:r>
              <a:rPr lang="en-US" sz="2300" dirty="0" err="1">
                <a:latin typeface="UTM Avo" panose="02040603050506020204" pitchFamily="18"/>
              </a:rPr>
              <a:t>lên</a:t>
            </a:r>
            <a:r>
              <a:rPr lang="en-US" sz="2300" dirty="0">
                <a:latin typeface="UTM Avo" panose="02040603050506020204" pitchFamily="18"/>
              </a:rPr>
              <a:t> </a:t>
            </a:r>
            <a:r>
              <a:rPr lang="en-US" sz="2300" dirty="0" err="1">
                <a:latin typeface="UTM Avo" panose="02040603050506020204" pitchFamily="18"/>
              </a:rPr>
              <a:t>xe</a:t>
            </a:r>
            <a:r>
              <a:rPr lang="en-US" sz="2300" dirty="0">
                <a:latin typeface="UTM Avo" panose="02040603050506020204" pitchFamily="18"/>
              </a:rPr>
              <a:t> </a:t>
            </a:r>
            <a:r>
              <a:rPr lang="en-US" sz="2300" dirty="0" err="1">
                <a:latin typeface="UTM Avo" panose="02040603050506020204" pitchFamily="18"/>
              </a:rPr>
              <a:t>kéo</a:t>
            </a:r>
            <a:r>
              <a:rPr lang="en-US" sz="2300" dirty="0">
                <a:latin typeface="UTM Avo" panose="02040603050506020204" pitchFamily="18"/>
              </a:rPr>
              <a:t>.</a:t>
            </a:r>
          </a:p>
          <a:p>
            <a:pPr>
              <a:lnSpc>
                <a:spcPct val="150000"/>
              </a:lnSpc>
            </a:pPr>
            <a:r>
              <a:rPr lang="en-US" sz="2300" dirty="0">
                <a:latin typeface="UTM Avo" panose="02040603050506020204" pitchFamily="18"/>
              </a:rPr>
              <a:t>b) </a:t>
            </a:r>
            <a:r>
              <a:rPr lang="en-US" sz="2300" dirty="0" err="1">
                <a:latin typeface="UTM Avo" panose="02040603050506020204" pitchFamily="18"/>
              </a:rPr>
              <a:t>Lực</a:t>
            </a:r>
            <a:r>
              <a:rPr lang="en-US" sz="2300" dirty="0">
                <a:latin typeface="UTM Avo" panose="02040603050506020204" pitchFamily="18"/>
              </a:rPr>
              <a:t> do </a:t>
            </a:r>
            <a:r>
              <a:rPr lang="en-US" sz="2300" dirty="0" err="1">
                <a:latin typeface="UTM Avo" panose="02040603050506020204" pitchFamily="18"/>
              </a:rPr>
              <a:t>xe</a:t>
            </a:r>
            <a:r>
              <a:rPr lang="en-US" sz="2300" dirty="0">
                <a:latin typeface="UTM Avo" panose="02040603050506020204" pitchFamily="18"/>
              </a:rPr>
              <a:t> </a:t>
            </a:r>
            <a:r>
              <a:rPr lang="en-US" sz="2300" dirty="0" err="1">
                <a:latin typeface="UTM Avo" panose="02040603050506020204" pitchFamily="18"/>
              </a:rPr>
              <a:t>kéo</a:t>
            </a:r>
            <a:r>
              <a:rPr lang="en-US" sz="2300" dirty="0">
                <a:latin typeface="UTM Avo" panose="02040603050506020204" pitchFamily="18"/>
              </a:rPr>
              <a:t> </a:t>
            </a:r>
            <a:r>
              <a:rPr lang="en-US" sz="2300" dirty="0" err="1">
                <a:latin typeface="UTM Avo" panose="02040603050506020204" pitchFamily="18"/>
              </a:rPr>
              <a:t>tác</a:t>
            </a:r>
            <a:r>
              <a:rPr lang="en-US" sz="2300" dirty="0">
                <a:latin typeface="UTM Avo" panose="02040603050506020204" pitchFamily="18"/>
              </a:rPr>
              <a:t> </a:t>
            </a:r>
            <a:r>
              <a:rPr lang="en-US" sz="2300" dirty="0" err="1">
                <a:latin typeface="UTM Avo" panose="02040603050506020204" pitchFamily="18"/>
              </a:rPr>
              <a:t>dụng</a:t>
            </a:r>
            <a:r>
              <a:rPr lang="en-US" sz="2300" dirty="0">
                <a:latin typeface="UTM Avo" panose="02040603050506020204" pitchFamily="18"/>
              </a:rPr>
              <a:t> </a:t>
            </a:r>
            <a:r>
              <a:rPr lang="en-US" sz="2300" dirty="0" err="1">
                <a:latin typeface="UTM Avo" panose="02040603050506020204" pitchFamily="18"/>
              </a:rPr>
              <a:t>lên</a:t>
            </a:r>
            <a:r>
              <a:rPr lang="en-US" sz="2300" dirty="0">
                <a:latin typeface="UTM Avo" panose="02040603050506020204" pitchFamily="18"/>
              </a:rPr>
              <a:t> </a:t>
            </a:r>
            <a:r>
              <a:rPr lang="en-US" sz="2300" dirty="0" err="1">
                <a:latin typeface="UTM Avo" panose="02040603050506020204" pitchFamily="18"/>
              </a:rPr>
              <a:t>mặt</a:t>
            </a:r>
            <a:r>
              <a:rPr lang="en-US" sz="2300" dirty="0">
                <a:latin typeface="UTM Avo" panose="02040603050506020204" pitchFamily="18"/>
              </a:rPr>
              <a:t> </a:t>
            </a:r>
            <a:r>
              <a:rPr lang="en-US" sz="2300" dirty="0" err="1">
                <a:latin typeface="UTM Avo" panose="02040603050506020204" pitchFamily="18"/>
              </a:rPr>
              <a:t>đất</a:t>
            </a:r>
            <a:r>
              <a:rPr lang="en-US" sz="2300" dirty="0">
                <a:latin typeface="UTM Avo" panose="02040603050506020204" pitchFamily="18"/>
              </a:rPr>
              <a:t>.</a:t>
            </a:r>
          </a:p>
          <a:p>
            <a:pPr>
              <a:lnSpc>
                <a:spcPct val="150000"/>
              </a:lnSpc>
            </a:pPr>
            <a:r>
              <a:rPr lang="en-US" sz="2300" dirty="0">
                <a:latin typeface="UTM Avo" panose="02040603050506020204" pitchFamily="18"/>
              </a:rPr>
              <a:t>c) </a:t>
            </a:r>
            <a:r>
              <a:rPr lang="en-US" sz="2300" dirty="0" err="1">
                <a:latin typeface="UTM Avo" panose="02040603050506020204" pitchFamily="18"/>
              </a:rPr>
              <a:t>Lực</a:t>
            </a:r>
            <a:r>
              <a:rPr lang="en-US" sz="2300" dirty="0">
                <a:latin typeface="UTM Avo" panose="02040603050506020204" pitchFamily="18"/>
              </a:rPr>
              <a:t> do </a:t>
            </a:r>
            <a:r>
              <a:rPr lang="en-US" sz="2300" dirty="0" err="1">
                <a:latin typeface="UTM Avo" panose="02040603050506020204" pitchFamily="18"/>
              </a:rPr>
              <a:t>các</a:t>
            </a:r>
            <a:r>
              <a:rPr lang="en-US" sz="2300" dirty="0">
                <a:latin typeface="UTM Avo" panose="02040603050506020204" pitchFamily="18"/>
              </a:rPr>
              <a:t> </a:t>
            </a:r>
            <a:r>
              <a:rPr lang="en-US" sz="2300" dirty="0" err="1">
                <a:latin typeface="UTM Avo" panose="02040603050506020204" pitchFamily="18"/>
              </a:rPr>
              <a:t>thùng</a:t>
            </a:r>
            <a:r>
              <a:rPr lang="en-US" sz="2300" dirty="0">
                <a:latin typeface="UTM Avo" panose="02040603050506020204" pitchFamily="18"/>
              </a:rPr>
              <a:t> </a:t>
            </a:r>
            <a:r>
              <a:rPr lang="en-US" sz="2300" dirty="0" err="1">
                <a:latin typeface="UTM Avo" panose="02040603050506020204" pitchFamily="18"/>
              </a:rPr>
              <a:t>hàng</a:t>
            </a:r>
            <a:r>
              <a:rPr lang="en-US" sz="2300" dirty="0">
                <a:latin typeface="UTM Avo" panose="02040603050506020204" pitchFamily="18"/>
              </a:rPr>
              <a:t> </a:t>
            </a:r>
            <a:r>
              <a:rPr lang="en-US" sz="2300" dirty="0" err="1">
                <a:latin typeface="UTM Avo" panose="02040603050506020204" pitchFamily="18"/>
              </a:rPr>
              <a:t>tác</a:t>
            </a:r>
            <a:r>
              <a:rPr lang="en-US" sz="2300" dirty="0">
                <a:latin typeface="UTM Avo" panose="02040603050506020204" pitchFamily="18"/>
              </a:rPr>
              <a:t> </a:t>
            </a:r>
            <a:r>
              <a:rPr lang="en-US" sz="2300" dirty="0" err="1">
                <a:latin typeface="UTM Avo" panose="02040603050506020204" pitchFamily="18"/>
              </a:rPr>
              <a:t>dụng</a:t>
            </a:r>
            <a:r>
              <a:rPr lang="en-US" sz="2300" dirty="0">
                <a:latin typeface="UTM Avo" panose="02040603050506020204" pitchFamily="18"/>
              </a:rPr>
              <a:t> </a:t>
            </a:r>
            <a:r>
              <a:rPr lang="en-US" sz="2300" dirty="0" err="1">
                <a:latin typeface="UTM Avo" panose="02040603050506020204" pitchFamily="18"/>
              </a:rPr>
              <a:t>lên</a:t>
            </a:r>
            <a:r>
              <a:rPr lang="en-US" sz="2300" dirty="0">
                <a:latin typeface="UTM Avo" panose="02040603050506020204" pitchFamily="18"/>
              </a:rPr>
              <a:t> </a:t>
            </a:r>
            <a:r>
              <a:rPr lang="en-US" sz="2300" dirty="0" err="1">
                <a:latin typeface="UTM Avo" panose="02040603050506020204" pitchFamily="18"/>
              </a:rPr>
              <a:t>xe</a:t>
            </a:r>
            <a:r>
              <a:rPr lang="en-US" sz="2300" dirty="0">
                <a:latin typeface="UTM Avo" panose="02040603050506020204" pitchFamily="18"/>
              </a:rPr>
              <a:t> </a:t>
            </a:r>
            <a:r>
              <a:rPr lang="en-US" sz="2300" dirty="0" err="1">
                <a:latin typeface="UTM Avo" panose="02040603050506020204" pitchFamily="18"/>
              </a:rPr>
              <a:t>kéo</a:t>
            </a:r>
            <a:r>
              <a:rPr lang="en-US" sz="2300" dirty="0">
                <a:latin typeface="UTM Avo" panose="02040603050506020204" pitchFamily="18"/>
              </a:rPr>
              <a:t>.</a:t>
            </a:r>
          </a:p>
        </p:txBody>
      </p:sp>
      <p:pic>
        <p:nvPicPr>
          <p:cNvPr id="3" name="Picture 2">
            <a:extLst>
              <a:ext uri="{FF2B5EF4-FFF2-40B4-BE49-F238E27FC236}">
                <a16:creationId xmlns:a16="http://schemas.microsoft.com/office/drawing/2014/main" id="{F4D0642C-E8AE-8D87-BD46-1154C57F03B8}"/>
              </a:ext>
            </a:extLst>
          </p:cNvPr>
          <p:cNvPicPr>
            <a:picLocks noChangeAspect="1"/>
          </p:cNvPicPr>
          <p:nvPr/>
        </p:nvPicPr>
        <p:blipFill>
          <a:blip r:embed="rId3"/>
          <a:stretch>
            <a:fillRect/>
          </a:stretch>
        </p:blipFill>
        <p:spPr>
          <a:xfrm>
            <a:off x="7015846" y="2765709"/>
            <a:ext cx="4675375" cy="2908169"/>
          </a:xfrm>
          <a:prstGeom prst="rect">
            <a:avLst/>
          </a:prstGeom>
        </p:spPr>
      </p:pic>
    </p:spTree>
    <p:extLst>
      <p:ext uri="{BB962C8B-B14F-4D97-AF65-F5344CB8AC3E}">
        <p14:creationId xmlns:p14="http://schemas.microsoft.com/office/powerpoint/2010/main" val="1165265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A440318-E922-E7F2-B1B3-9A6C1D812F75}"/>
              </a:ext>
            </a:extLst>
          </p:cNvPr>
          <p:cNvGrpSpPr/>
          <p:nvPr/>
        </p:nvGrpSpPr>
        <p:grpSpPr>
          <a:xfrm>
            <a:off x="1639037" y="2218894"/>
            <a:ext cx="8522233" cy="737420"/>
            <a:chOff x="801329" y="855406"/>
            <a:chExt cx="8522233" cy="737420"/>
          </a:xfrm>
        </p:grpSpPr>
        <p:sp>
          <p:nvSpPr>
            <p:cNvPr id="3" name="Rectangle: Rounded Corners 7">
              <a:extLst>
                <a:ext uri="{FF2B5EF4-FFF2-40B4-BE49-F238E27FC236}">
                  <a16:creationId xmlns:a16="http://schemas.microsoft.com/office/drawing/2014/main" id="{92141B94-6793-678F-C679-D2E87516466D}"/>
                </a:ext>
              </a:extLst>
            </p:cNvPr>
            <p:cNvSpPr/>
            <p:nvPr/>
          </p:nvSpPr>
          <p:spPr>
            <a:xfrm>
              <a:off x="1342103" y="855406"/>
              <a:ext cx="7981459" cy="737420"/>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Lực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do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người</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tác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dụng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lên</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xe</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kéo</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không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có</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diện</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tích</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bị</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ép</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a:t>
              </a:r>
            </a:p>
          </p:txBody>
        </p:sp>
        <p:sp>
          <p:nvSpPr>
            <p:cNvPr id="4" name="Oval 3">
              <a:extLst>
                <a:ext uri="{FF2B5EF4-FFF2-40B4-BE49-F238E27FC236}">
                  <a16:creationId xmlns:a16="http://schemas.microsoft.com/office/drawing/2014/main" id="{DC9F21E4-744F-4430-C9E6-9E9CFA6E647E}"/>
                </a:ext>
              </a:extLst>
            </p:cNvPr>
            <p:cNvSpPr/>
            <p:nvPr/>
          </p:nvSpPr>
          <p:spPr>
            <a:xfrm>
              <a:off x="801329" y="961103"/>
              <a:ext cx="648929" cy="560439"/>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300" dirty="0">
                  <a:solidFill>
                    <a:schemeClr val="tx1"/>
                  </a:solidFill>
                  <a:latin typeface="UTM Avo" panose="02040603050506020204" pitchFamily="18"/>
                </a:rPr>
                <a:t>a</a:t>
              </a:r>
            </a:p>
          </p:txBody>
        </p:sp>
      </p:grpSp>
      <p:grpSp>
        <p:nvGrpSpPr>
          <p:cNvPr id="5" name="Group 4">
            <a:extLst>
              <a:ext uri="{FF2B5EF4-FFF2-40B4-BE49-F238E27FC236}">
                <a16:creationId xmlns:a16="http://schemas.microsoft.com/office/drawing/2014/main" id="{9F7B1EB5-0597-CC0F-14FD-78277F9282DD}"/>
              </a:ext>
            </a:extLst>
          </p:cNvPr>
          <p:cNvGrpSpPr/>
          <p:nvPr/>
        </p:nvGrpSpPr>
        <p:grpSpPr>
          <a:xfrm>
            <a:off x="1639037" y="3142512"/>
            <a:ext cx="8522233" cy="1451488"/>
            <a:chOff x="801329" y="1779024"/>
            <a:chExt cx="8522233" cy="1451488"/>
          </a:xfrm>
        </p:grpSpPr>
        <p:sp>
          <p:nvSpPr>
            <p:cNvPr id="6" name="Rectangle: Rounded Corners 9">
              <a:extLst>
                <a:ext uri="{FF2B5EF4-FFF2-40B4-BE49-F238E27FC236}">
                  <a16:creationId xmlns:a16="http://schemas.microsoft.com/office/drawing/2014/main" id="{8A7F58FD-418E-15C0-5CDE-B1B20AEF5E4A}"/>
                </a:ext>
              </a:extLst>
            </p:cNvPr>
            <p:cNvSpPr/>
            <p:nvPr/>
          </p:nvSpPr>
          <p:spPr>
            <a:xfrm>
              <a:off x="1342103" y="1779024"/>
              <a:ext cx="7981459" cy="145148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Lực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do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xe</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kéo</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tác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dụng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lên</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mặt</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đất</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diện</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tích</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bị</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ép</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là</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mặt</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đất</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và</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lực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do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xe</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tác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dụng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lên</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mặt</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đất</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có</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phương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vuông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góc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với</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mặt</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đất</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Do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vậy</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lực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này</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là</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áp</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lực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a:t>
              </a:r>
            </a:p>
          </p:txBody>
        </p:sp>
        <p:sp>
          <p:nvSpPr>
            <p:cNvPr id="7" name="Oval 6">
              <a:extLst>
                <a:ext uri="{FF2B5EF4-FFF2-40B4-BE49-F238E27FC236}">
                  <a16:creationId xmlns:a16="http://schemas.microsoft.com/office/drawing/2014/main" id="{ECD58F97-B477-1025-3A3C-0A17E9066343}"/>
                </a:ext>
              </a:extLst>
            </p:cNvPr>
            <p:cNvSpPr/>
            <p:nvPr/>
          </p:nvSpPr>
          <p:spPr>
            <a:xfrm>
              <a:off x="801329" y="2224548"/>
              <a:ext cx="648929" cy="560439"/>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300" dirty="0">
                  <a:solidFill>
                    <a:schemeClr val="tx1"/>
                  </a:solidFill>
                  <a:latin typeface="UTM Avo" panose="02040603050506020204" pitchFamily="18"/>
                </a:rPr>
                <a:t>b</a:t>
              </a:r>
            </a:p>
          </p:txBody>
        </p:sp>
      </p:grpSp>
      <p:grpSp>
        <p:nvGrpSpPr>
          <p:cNvPr id="8" name="Group 7">
            <a:extLst>
              <a:ext uri="{FF2B5EF4-FFF2-40B4-BE49-F238E27FC236}">
                <a16:creationId xmlns:a16="http://schemas.microsoft.com/office/drawing/2014/main" id="{5547A47D-0DCE-2E42-4D16-A9738C715A2B}"/>
              </a:ext>
            </a:extLst>
          </p:cNvPr>
          <p:cNvGrpSpPr/>
          <p:nvPr/>
        </p:nvGrpSpPr>
        <p:grpSpPr>
          <a:xfrm>
            <a:off x="1639036" y="4772825"/>
            <a:ext cx="8522234" cy="1451488"/>
            <a:chOff x="801328" y="3409337"/>
            <a:chExt cx="8522234" cy="1451488"/>
          </a:xfrm>
        </p:grpSpPr>
        <p:sp>
          <p:nvSpPr>
            <p:cNvPr id="9" name="Rectangle: Rounded Corners 11">
              <a:extLst>
                <a:ext uri="{FF2B5EF4-FFF2-40B4-BE49-F238E27FC236}">
                  <a16:creationId xmlns:a16="http://schemas.microsoft.com/office/drawing/2014/main" id="{F27DDC25-3BC0-9A68-83C7-4FA77789F4CE}"/>
                </a:ext>
              </a:extLst>
            </p:cNvPr>
            <p:cNvSpPr/>
            <p:nvPr/>
          </p:nvSpPr>
          <p:spPr>
            <a:xfrm>
              <a:off x="1342103" y="3409337"/>
              <a:ext cx="7981459" cy="145148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Lực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do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các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thùng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hàng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tác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dụng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lên</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xe</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kéo</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diện</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tích</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bị</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ép</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là</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sàn</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xe</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và</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lực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do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thùng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hàng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tác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dụng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lên</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xe</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kéo</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có</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phương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vuông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góc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với</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sàn</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xe</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Do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vậy</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lực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này</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là</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áp</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lực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a:t>
              </a:r>
            </a:p>
          </p:txBody>
        </p:sp>
        <p:sp>
          <p:nvSpPr>
            <p:cNvPr id="10" name="Oval 9">
              <a:extLst>
                <a:ext uri="{FF2B5EF4-FFF2-40B4-BE49-F238E27FC236}">
                  <a16:creationId xmlns:a16="http://schemas.microsoft.com/office/drawing/2014/main" id="{7FFAFC25-6046-A733-EB91-F3EA3101BBEE}"/>
                </a:ext>
              </a:extLst>
            </p:cNvPr>
            <p:cNvSpPr/>
            <p:nvPr/>
          </p:nvSpPr>
          <p:spPr>
            <a:xfrm>
              <a:off x="801328" y="3902177"/>
              <a:ext cx="648929" cy="560439"/>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300" dirty="0">
                  <a:solidFill>
                    <a:schemeClr val="tx1"/>
                  </a:solidFill>
                  <a:latin typeface="UTM Avo" panose="02040603050506020204" pitchFamily="18"/>
                </a:rPr>
                <a:t>c</a:t>
              </a:r>
            </a:p>
          </p:txBody>
        </p:sp>
      </p:grpSp>
      <p:sp>
        <p:nvSpPr>
          <p:cNvPr id="11" name="TextBox 10">
            <a:extLst>
              <a:ext uri="{FF2B5EF4-FFF2-40B4-BE49-F238E27FC236}">
                <a16:creationId xmlns:a16="http://schemas.microsoft.com/office/drawing/2014/main" id="{D4C8A475-C316-78B2-2654-5356C4C0036A}"/>
              </a:ext>
            </a:extLst>
          </p:cNvPr>
          <p:cNvSpPr txBox="1"/>
          <p:nvPr/>
        </p:nvSpPr>
        <p:spPr>
          <a:xfrm>
            <a:off x="4746522" y="1536196"/>
            <a:ext cx="2698955" cy="492443"/>
          </a:xfrm>
          <a:prstGeom prst="rect">
            <a:avLst/>
          </a:prstGeom>
          <a:noFill/>
        </p:spPr>
        <p:txBody>
          <a:bodyPr wrap="square" rtlCol="0">
            <a:spAutoFit/>
          </a:bodyPr>
          <a:lstStyle/>
          <a:p>
            <a:pPr algn="ctr"/>
            <a:r>
              <a:rPr lang="en-US" sz="2600" b="1">
                <a:latin typeface="UTM Avo" panose="02040603050506020204" pitchFamily="18"/>
              </a:rPr>
              <a:t>Trả lời</a:t>
            </a:r>
          </a:p>
        </p:txBody>
      </p:sp>
    </p:spTree>
    <p:extLst>
      <p:ext uri="{BB962C8B-B14F-4D97-AF65-F5344CB8AC3E}">
        <p14:creationId xmlns:p14="http://schemas.microsoft.com/office/powerpoint/2010/main" val="1221934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6BFE8926-CD1C-EF15-F5C9-C3476A329799}"/>
              </a:ext>
            </a:extLst>
          </p:cNvPr>
          <p:cNvSpPr/>
          <p:nvPr/>
        </p:nvSpPr>
        <p:spPr>
          <a:xfrm>
            <a:off x="1581149" y="2160270"/>
            <a:ext cx="9029700" cy="3510227"/>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342900" indent="-342900" algn="just">
              <a:lnSpc>
                <a:spcPct val="150000"/>
              </a:lnSpc>
              <a:buFont typeface="Wingdings" pitchFamily="2" charset="2"/>
              <a:buChar char="v"/>
            </a:pPr>
            <a:r>
              <a:rPr lang="en-US" sz="2300" dirty="0">
                <a:latin typeface="UTM Avo" panose="02040603050506020204" pitchFamily="18"/>
              </a:rPr>
              <a:t>Khi </a:t>
            </a:r>
            <a:r>
              <a:rPr lang="en-US" sz="2300" dirty="0" err="1">
                <a:latin typeface="UTM Avo" panose="02040603050506020204" pitchFamily="18"/>
              </a:rPr>
              <a:t>đứng</a:t>
            </a:r>
            <a:r>
              <a:rPr lang="en-US" sz="2300" dirty="0">
                <a:latin typeface="UTM Avo" panose="02040603050506020204" pitchFamily="18"/>
              </a:rPr>
              <a:t>, </a:t>
            </a:r>
            <a:r>
              <a:rPr lang="en-US" sz="2300" dirty="0" err="1">
                <a:latin typeface="UTM Avo" panose="02040603050506020204" pitchFamily="18"/>
              </a:rPr>
              <a:t>chân</a:t>
            </a:r>
            <a:r>
              <a:rPr lang="en-US" sz="2300" dirty="0">
                <a:latin typeface="UTM Avo" panose="02040603050506020204" pitchFamily="18"/>
              </a:rPr>
              <a:t> ta </a:t>
            </a:r>
            <a:r>
              <a:rPr lang="en-US" sz="2300" dirty="0" err="1">
                <a:latin typeface="UTM Avo" panose="02040603050506020204" pitchFamily="18"/>
              </a:rPr>
              <a:t>tác</a:t>
            </a:r>
            <a:r>
              <a:rPr lang="en-US" sz="2300" dirty="0">
                <a:latin typeface="UTM Avo" panose="02040603050506020204" pitchFamily="18"/>
              </a:rPr>
              <a:t> </a:t>
            </a:r>
            <a:r>
              <a:rPr lang="en-US" sz="2300" dirty="0" err="1">
                <a:latin typeface="UTM Avo" panose="02040603050506020204" pitchFamily="18"/>
              </a:rPr>
              <a:t>dụng</a:t>
            </a:r>
            <a:r>
              <a:rPr lang="en-US" sz="2300" dirty="0">
                <a:latin typeface="UTM Avo" panose="02040603050506020204" pitchFamily="18"/>
              </a:rPr>
              <a:t> </a:t>
            </a:r>
            <a:r>
              <a:rPr lang="en-US" sz="2300" dirty="0" err="1">
                <a:latin typeface="UTM Avo" panose="02040603050506020204" pitchFamily="18"/>
              </a:rPr>
              <a:t>lên</a:t>
            </a:r>
            <a:r>
              <a:rPr lang="en-US" sz="2300" dirty="0">
                <a:latin typeface="UTM Avo" panose="02040603050506020204" pitchFamily="18"/>
              </a:rPr>
              <a:t> </a:t>
            </a:r>
            <a:r>
              <a:rPr lang="en-US" sz="2300" dirty="0" err="1">
                <a:latin typeface="UTM Avo" panose="02040603050506020204" pitchFamily="18"/>
              </a:rPr>
              <a:t>mặt</a:t>
            </a:r>
            <a:r>
              <a:rPr lang="en-US" sz="2300" dirty="0">
                <a:latin typeface="UTM Avo" panose="02040603050506020204" pitchFamily="18"/>
              </a:rPr>
              <a:t> </a:t>
            </a:r>
            <a:r>
              <a:rPr lang="en-US" sz="2300" dirty="0" err="1">
                <a:latin typeface="UTM Avo" panose="02040603050506020204" pitchFamily="18"/>
              </a:rPr>
              <a:t>đất</a:t>
            </a:r>
            <a:r>
              <a:rPr lang="en-US" sz="2300" dirty="0">
                <a:latin typeface="UTM Avo" panose="02040603050506020204" pitchFamily="18"/>
              </a:rPr>
              <a:t> </a:t>
            </a:r>
            <a:r>
              <a:rPr lang="en-US" sz="2300" dirty="0" err="1">
                <a:latin typeface="UTM Avo" panose="02040603050506020204" pitchFamily="18"/>
              </a:rPr>
              <a:t>một</a:t>
            </a:r>
            <a:r>
              <a:rPr lang="en-US" sz="2300" dirty="0">
                <a:latin typeface="UTM Avo" panose="02040603050506020204" pitchFamily="18"/>
              </a:rPr>
              <a:t> </a:t>
            </a:r>
            <a:r>
              <a:rPr lang="en-US" sz="2300" dirty="0" err="1">
                <a:latin typeface="UTM Avo" panose="02040603050506020204" pitchFamily="18"/>
              </a:rPr>
              <a:t>lực</a:t>
            </a:r>
            <a:r>
              <a:rPr lang="en-US" sz="2300" dirty="0">
                <a:latin typeface="UTM Avo" panose="02040603050506020204" pitchFamily="18"/>
              </a:rPr>
              <a:t> </a:t>
            </a:r>
            <a:r>
              <a:rPr lang="en-US" sz="2300" dirty="0" err="1">
                <a:latin typeface="UTM Avo" panose="02040603050506020204" pitchFamily="18"/>
              </a:rPr>
              <a:t>ép</a:t>
            </a:r>
            <a:r>
              <a:rPr lang="en-US" sz="2300" dirty="0">
                <a:latin typeface="UTM Avo" panose="02040603050506020204" pitchFamily="18"/>
              </a:rPr>
              <a:t> </a:t>
            </a:r>
            <a:r>
              <a:rPr lang="en-US" sz="2300" dirty="0" err="1">
                <a:latin typeface="UTM Avo" panose="02040603050506020204" pitchFamily="18"/>
              </a:rPr>
              <a:t>theo</a:t>
            </a:r>
            <a:r>
              <a:rPr lang="en-US" sz="2300" dirty="0">
                <a:latin typeface="UTM Avo" panose="02040603050506020204" pitchFamily="18"/>
              </a:rPr>
              <a:t> </a:t>
            </a:r>
            <a:r>
              <a:rPr lang="en-US" sz="2300" dirty="0" err="1">
                <a:latin typeface="UTM Avo" panose="02040603050506020204" pitchFamily="18"/>
              </a:rPr>
              <a:t>phương</a:t>
            </a:r>
            <a:r>
              <a:rPr lang="en-US" sz="2300" dirty="0">
                <a:latin typeface="UTM Avo" panose="02040603050506020204" pitchFamily="18"/>
              </a:rPr>
              <a:t> </a:t>
            </a:r>
            <a:r>
              <a:rPr lang="en-US" sz="2300" dirty="0" err="1">
                <a:latin typeface="UTM Avo" panose="02040603050506020204" pitchFamily="18"/>
              </a:rPr>
              <a:t>vuông</a:t>
            </a:r>
            <a:r>
              <a:rPr lang="en-US" sz="2300" dirty="0">
                <a:latin typeface="UTM Avo" panose="02040603050506020204" pitchFamily="18"/>
              </a:rPr>
              <a:t> </a:t>
            </a:r>
            <a:r>
              <a:rPr lang="en-US" sz="2300" dirty="0" err="1">
                <a:latin typeface="UTM Avo" panose="02040603050506020204" pitchFamily="18"/>
              </a:rPr>
              <a:t>góc</a:t>
            </a:r>
            <a:r>
              <a:rPr lang="en-US" sz="2300" dirty="0">
                <a:latin typeface="UTM Avo" panose="02040603050506020204" pitchFamily="18"/>
              </a:rPr>
              <a:t> </a:t>
            </a:r>
            <a:r>
              <a:rPr lang="en-US" sz="2300" dirty="0" err="1">
                <a:latin typeface="UTM Avo" panose="02040603050506020204" pitchFamily="18"/>
              </a:rPr>
              <a:t>với</a:t>
            </a:r>
            <a:r>
              <a:rPr lang="en-US" sz="2300" dirty="0">
                <a:latin typeface="UTM Avo" panose="02040603050506020204" pitchFamily="18"/>
              </a:rPr>
              <a:t> </a:t>
            </a:r>
            <a:r>
              <a:rPr lang="en-US" sz="2300" dirty="0" err="1">
                <a:latin typeface="UTM Avo" panose="02040603050506020204" pitchFamily="18"/>
              </a:rPr>
              <a:t>mặt</a:t>
            </a:r>
            <a:r>
              <a:rPr lang="en-US" sz="2300" dirty="0">
                <a:latin typeface="UTM Avo" panose="02040603050506020204" pitchFamily="18"/>
              </a:rPr>
              <a:t> </a:t>
            </a:r>
            <a:r>
              <a:rPr lang="en-US" sz="2300" dirty="0" err="1">
                <a:latin typeface="UTM Avo" panose="02040603050506020204" pitchFamily="18"/>
              </a:rPr>
              <a:t>đất</a:t>
            </a:r>
            <a:r>
              <a:rPr lang="en-US" sz="2300" dirty="0">
                <a:latin typeface="UTM Avo" panose="02040603050506020204" pitchFamily="18"/>
              </a:rPr>
              <a:t>. Do </a:t>
            </a:r>
            <a:r>
              <a:rPr lang="en-US" sz="2300" dirty="0" err="1">
                <a:latin typeface="UTM Avo" panose="02040603050506020204" pitchFamily="18"/>
              </a:rPr>
              <a:t>có</a:t>
            </a:r>
            <a:r>
              <a:rPr lang="en-US" sz="2300" dirty="0">
                <a:latin typeface="UTM Avo" panose="02040603050506020204" pitchFamily="18"/>
              </a:rPr>
              <a:t> </a:t>
            </a:r>
            <a:r>
              <a:rPr lang="en-US" sz="2300" dirty="0" err="1">
                <a:latin typeface="UTM Avo" panose="02040603050506020204" pitchFamily="18"/>
              </a:rPr>
              <a:t>trọng</a:t>
            </a:r>
            <a:r>
              <a:rPr lang="en-US" sz="2300" dirty="0">
                <a:latin typeface="UTM Avo" panose="02040603050506020204" pitchFamily="18"/>
              </a:rPr>
              <a:t> </a:t>
            </a:r>
            <a:r>
              <a:rPr lang="en-US" sz="2300" dirty="0" err="1">
                <a:latin typeface="UTM Avo" panose="02040603050506020204" pitchFamily="18"/>
              </a:rPr>
              <a:t>lượng</a:t>
            </a:r>
            <a:r>
              <a:rPr lang="en-US" sz="2300" dirty="0">
                <a:latin typeface="UTM Avo" panose="02040603050506020204" pitchFamily="18"/>
              </a:rPr>
              <a:t> </a:t>
            </a:r>
            <a:r>
              <a:rPr lang="en-US" sz="2300" dirty="0" err="1">
                <a:latin typeface="UTM Avo" panose="02040603050506020204" pitchFamily="18"/>
              </a:rPr>
              <a:t>nên</a:t>
            </a:r>
            <a:r>
              <a:rPr lang="en-US" sz="2300" dirty="0">
                <a:latin typeface="UTM Avo" panose="02040603050506020204" pitchFamily="18"/>
              </a:rPr>
              <a:t> </a:t>
            </a:r>
            <a:r>
              <a:rPr lang="en-US" sz="2300" dirty="0" err="1">
                <a:latin typeface="UTM Avo" panose="02040603050506020204" pitchFamily="18"/>
              </a:rPr>
              <a:t>các</a:t>
            </a:r>
            <a:r>
              <a:rPr lang="en-US" sz="2300" dirty="0">
                <a:latin typeface="UTM Avo" panose="02040603050506020204" pitchFamily="18"/>
              </a:rPr>
              <a:t> </a:t>
            </a:r>
            <a:r>
              <a:rPr lang="en-US" sz="2300" dirty="0" err="1">
                <a:latin typeface="UTM Avo" panose="02040603050506020204" pitchFamily="18"/>
              </a:rPr>
              <a:t>vật</a:t>
            </a:r>
            <a:r>
              <a:rPr lang="en-US" sz="2300" dirty="0">
                <a:latin typeface="UTM Avo" panose="02040603050506020204" pitchFamily="18"/>
              </a:rPr>
              <a:t> </a:t>
            </a:r>
            <a:r>
              <a:rPr lang="en-US" sz="2300" dirty="0" err="1">
                <a:latin typeface="UTM Avo" panose="02040603050506020204" pitchFamily="18"/>
              </a:rPr>
              <a:t>như</a:t>
            </a:r>
            <a:r>
              <a:rPr lang="en-US" sz="2300" dirty="0">
                <a:latin typeface="UTM Avo" panose="02040603050506020204" pitchFamily="18"/>
              </a:rPr>
              <a:t> </a:t>
            </a:r>
            <a:r>
              <a:rPr lang="en-US" sz="2300" dirty="0" err="1">
                <a:latin typeface="UTM Avo" panose="02040603050506020204" pitchFamily="18"/>
              </a:rPr>
              <a:t>tủ</a:t>
            </a:r>
            <a:r>
              <a:rPr lang="en-US" sz="2300" dirty="0">
                <a:latin typeface="UTM Avo" panose="02040603050506020204" pitchFamily="18"/>
              </a:rPr>
              <a:t>, </a:t>
            </a:r>
            <a:r>
              <a:rPr lang="en-US" sz="2300" dirty="0" err="1">
                <a:latin typeface="UTM Avo" panose="02040603050506020204" pitchFamily="18"/>
              </a:rPr>
              <a:t>bàn</a:t>
            </a:r>
            <a:r>
              <a:rPr lang="en-US" sz="2300" dirty="0">
                <a:latin typeface="UTM Avo" panose="02040603050506020204" pitchFamily="18"/>
              </a:rPr>
              <a:t> </a:t>
            </a:r>
            <a:r>
              <a:rPr lang="en-US" sz="2300" dirty="0" err="1">
                <a:latin typeface="UTM Avo" panose="02040603050506020204" pitchFamily="18"/>
              </a:rPr>
              <a:t>ghế</a:t>
            </a:r>
            <a:r>
              <a:rPr lang="en-US" sz="2300" dirty="0">
                <a:latin typeface="UTM Avo" panose="02040603050506020204" pitchFamily="18"/>
              </a:rPr>
              <a:t>,... </a:t>
            </a:r>
            <a:r>
              <a:rPr lang="en-US" sz="2300" dirty="0" err="1">
                <a:latin typeface="UTM Avo" panose="02040603050506020204" pitchFamily="18"/>
              </a:rPr>
              <a:t>tác</a:t>
            </a:r>
            <a:r>
              <a:rPr lang="en-US" sz="2300" dirty="0">
                <a:latin typeface="UTM Avo" panose="02040603050506020204" pitchFamily="18"/>
              </a:rPr>
              <a:t> </a:t>
            </a:r>
            <a:r>
              <a:rPr lang="en-US" sz="2300" dirty="0" err="1">
                <a:latin typeface="UTM Avo" panose="02040603050506020204" pitchFamily="18"/>
              </a:rPr>
              <a:t>dụng</a:t>
            </a:r>
            <a:r>
              <a:rPr lang="en-US" sz="2300" dirty="0">
                <a:latin typeface="UTM Avo" panose="02040603050506020204" pitchFamily="18"/>
              </a:rPr>
              <a:t> </a:t>
            </a:r>
            <a:r>
              <a:rPr lang="en-US" sz="2300" dirty="0" err="1">
                <a:latin typeface="UTM Avo" panose="02040603050506020204" pitchFamily="18"/>
              </a:rPr>
              <a:t>lực</a:t>
            </a:r>
            <a:r>
              <a:rPr lang="en-US" sz="2300" dirty="0">
                <a:latin typeface="UTM Avo" panose="02040603050506020204" pitchFamily="18"/>
              </a:rPr>
              <a:t> </a:t>
            </a:r>
            <a:r>
              <a:rPr lang="en-US" sz="2300" dirty="0" err="1">
                <a:latin typeface="UTM Avo" panose="02040603050506020204" pitchFamily="18"/>
              </a:rPr>
              <a:t>ép</a:t>
            </a:r>
            <a:r>
              <a:rPr lang="en-US" sz="2300" dirty="0">
                <a:latin typeface="UTM Avo" panose="02040603050506020204" pitchFamily="18"/>
              </a:rPr>
              <a:t> </a:t>
            </a:r>
            <a:r>
              <a:rPr lang="en-US" sz="2300" dirty="0" err="1">
                <a:latin typeface="UTM Avo" panose="02040603050506020204" pitchFamily="18"/>
              </a:rPr>
              <a:t>lên</a:t>
            </a:r>
            <a:r>
              <a:rPr lang="en-US" sz="2300" dirty="0">
                <a:latin typeface="UTM Avo" panose="02040603050506020204" pitchFamily="18"/>
              </a:rPr>
              <a:t> </a:t>
            </a:r>
            <a:r>
              <a:rPr lang="en-US" sz="2300" dirty="0" err="1">
                <a:latin typeface="UTM Avo" panose="02040603050506020204" pitchFamily="18"/>
              </a:rPr>
              <a:t>sàn</a:t>
            </a:r>
            <a:r>
              <a:rPr lang="en-US" sz="2300" dirty="0">
                <a:latin typeface="UTM Avo" panose="02040603050506020204" pitchFamily="18"/>
              </a:rPr>
              <a:t>, </a:t>
            </a:r>
            <a:r>
              <a:rPr lang="en-US" sz="2300" dirty="0" err="1">
                <a:latin typeface="UTM Avo" panose="02040603050506020204" pitchFamily="18"/>
              </a:rPr>
              <a:t>có</a:t>
            </a:r>
            <a:r>
              <a:rPr lang="en-US" sz="2300" dirty="0">
                <a:latin typeface="UTM Avo" panose="02040603050506020204" pitchFamily="18"/>
              </a:rPr>
              <a:t> </a:t>
            </a:r>
            <a:r>
              <a:rPr lang="en-US" sz="2300" dirty="0" err="1">
                <a:latin typeface="UTM Avo" panose="02040603050506020204" pitchFamily="18"/>
              </a:rPr>
              <a:t>phương</a:t>
            </a:r>
            <a:r>
              <a:rPr lang="en-US" sz="2300" dirty="0">
                <a:latin typeface="UTM Avo" panose="02040603050506020204" pitchFamily="18"/>
              </a:rPr>
              <a:t> </a:t>
            </a:r>
            <a:r>
              <a:rPr lang="en-US" sz="2300" dirty="0" err="1">
                <a:latin typeface="UTM Avo" panose="02040603050506020204" pitchFamily="18"/>
              </a:rPr>
              <a:t>vuông</a:t>
            </a:r>
            <a:r>
              <a:rPr lang="en-US" sz="2300" dirty="0">
                <a:latin typeface="UTM Avo" panose="02040603050506020204" pitchFamily="18"/>
              </a:rPr>
              <a:t> </a:t>
            </a:r>
            <a:r>
              <a:rPr lang="en-US" sz="2300" dirty="0" err="1">
                <a:latin typeface="UTM Avo" panose="02040603050506020204" pitchFamily="18"/>
              </a:rPr>
              <a:t>góc</a:t>
            </a:r>
            <a:r>
              <a:rPr lang="en-US" sz="2300" dirty="0">
                <a:latin typeface="UTM Avo" panose="02040603050506020204" pitchFamily="18"/>
              </a:rPr>
              <a:t> </a:t>
            </a:r>
            <a:r>
              <a:rPr lang="en-US" sz="2300" dirty="0" err="1">
                <a:latin typeface="UTM Avo" panose="02040603050506020204" pitchFamily="18"/>
              </a:rPr>
              <a:t>với</a:t>
            </a:r>
            <a:r>
              <a:rPr lang="en-US" sz="2300" dirty="0">
                <a:latin typeface="UTM Avo" panose="02040603050506020204" pitchFamily="18"/>
              </a:rPr>
              <a:t> </a:t>
            </a:r>
            <a:r>
              <a:rPr lang="en-US" sz="2300" dirty="0" err="1">
                <a:latin typeface="UTM Avo" panose="02040603050506020204" pitchFamily="18"/>
              </a:rPr>
              <a:t>mặt</a:t>
            </a:r>
            <a:r>
              <a:rPr lang="en-US" sz="2300" dirty="0">
                <a:latin typeface="UTM Avo" panose="02040603050506020204" pitchFamily="18"/>
              </a:rPr>
              <a:t> </a:t>
            </a:r>
            <a:r>
              <a:rPr lang="en-US" sz="2300" dirty="0" err="1">
                <a:latin typeface="UTM Avo" panose="02040603050506020204" pitchFamily="18"/>
              </a:rPr>
              <a:t>sàn</a:t>
            </a:r>
            <a:r>
              <a:rPr lang="en-US" sz="2300" dirty="0">
                <a:latin typeface="UTM Avo" panose="02040603050506020204" pitchFamily="18"/>
              </a:rPr>
              <a:t>. </a:t>
            </a:r>
            <a:r>
              <a:rPr lang="en-US" sz="2300" dirty="0" err="1">
                <a:latin typeface="UTM Avo" panose="02040603050506020204" pitchFamily="18"/>
              </a:rPr>
              <a:t>Các</a:t>
            </a:r>
            <a:r>
              <a:rPr lang="en-US" sz="2300" dirty="0">
                <a:latin typeface="UTM Avo" panose="02040603050506020204" pitchFamily="18"/>
              </a:rPr>
              <a:t> </a:t>
            </a:r>
            <a:r>
              <a:rPr lang="en-US" sz="2300" dirty="0" err="1">
                <a:latin typeface="UTM Avo" panose="02040603050506020204" pitchFamily="18"/>
              </a:rPr>
              <a:t>lực</a:t>
            </a:r>
            <a:r>
              <a:rPr lang="en-US" sz="2300" dirty="0">
                <a:latin typeface="UTM Avo" panose="02040603050506020204" pitchFamily="18"/>
              </a:rPr>
              <a:t> </a:t>
            </a:r>
            <a:r>
              <a:rPr lang="en-US" sz="2300" dirty="0" err="1">
                <a:latin typeface="UTM Avo" panose="02040603050506020204" pitchFamily="18"/>
              </a:rPr>
              <a:t>ép</a:t>
            </a:r>
            <a:r>
              <a:rPr lang="en-US" sz="2300" dirty="0">
                <a:latin typeface="UTM Avo" panose="02040603050506020204" pitchFamily="18"/>
              </a:rPr>
              <a:t> </a:t>
            </a:r>
            <a:r>
              <a:rPr lang="en-US" sz="2300" dirty="0" err="1">
                <a:latin typeface="UTM Avo" panose="02040603050506020204" pitchFamily="18"/>
              </a:rPr>
              <a:t>đó</a:t>
            </a:r>
            <a:r>
              <a:rPr lang="en-US" sz="2300" dirty="0">
                <a:latin typeface="UTM Avo" panose="02040603050506020204" pitchFamily="18"/>
              </a:rPr>
              <a:t> </a:t>
            </a:r>
            <a:r>
              <a:rPr lang="en-US" sz="2300" dirty="0" err="1">
                <a:latin typeface="UTM Avo" panose="02040603050506020204" pitchFamily="18"/>
              </a:rPr>
              <a:t>được</a:t>
            </a:r>
            <a:r>
              <a:rPr lang="en-US" sz="2300" dirty="0">
                <a:latin typeface="UTM Avo" panose="02040603050506020204" pitchFamily="18"/>
              </a:rPr>
              <a:t> </a:t>
            </a:r>
            <a:r>
              <a:rPr lang="en-US" sz="2300" dirty="0" err="1">
                <a:latin typeface="UTM Avo" panose="02040603050506020204" pitchFamily="18"/>
              </a:rPr>
              <a:t>gọi</a:t>
            </a:r>
            <a:r>
              <a:rPr lang="en-US" sz="2300" dirty="0">
                <a:latin typeface="UTM Avo" panose="02040603050506020204" pitchFamily="18"/>
              </a:rPr>
              <a:t> </a:t>
            </a:r>
            <a:r>
              <a:rPr lang="en-US" sz="2300" dirty="0" err="1">
                <a:latin typeface="UTM Avo" panose="02040603050506020204" pitchFamily="18"/>
              </a:rPr>
              <a:t>là</a:t>
            </a:r>
            <a:r>
              <a:rPr lang="en-US" sz="2300" dirty="0">
                <a:latin typeface="UTM Avo" panose="02040603050506020204" pitchFamily="18"/>
              </a:rPr>
              <a:t> </a:t>
            </a:r>
            <a:r>
              <a:rPr lang="en-US" sz="2300" dirty="0" err="1">
                <a:latin typeface="UTM Avo" panose="02040603050506020204" pitchFamily="18"/>
              </a:rPr>
              <a:t>áp</a:t>
            </a:r>
            <a:r>
              <a:rPr lang="en-US" sz="2300" dirty="0">
                <a:latin typeface="UTM Avo" panose="02040603050506020204" pitchFamily="18"/>
              </a:rPr>
              <a:t> </a:t>
            </a:r>
            <a:r>
              <a:rPr lang="en-US" sz="2300" dirty="0" err="1">
                <a:latin typeface="UTM Avo" panose="02040603050506020204" pitchFamily="18"/>
              </a:rPr>
              <a:t>lực</a:t>
            </a:r>
            <a:r>
              <a:rPr lang="en-US" sz="2300" dirty="0">
                <a:latin typeface="UTM Avo" panose="02040603050506020204" pitchFamily="18"/>
              </a:rPr>
              <a:t>.</a:t>
            </a:r>
          </a:p>
          <a:p>
            <a:pPr marL="342900" indent="-342900" algn="just">
              <a:lnSpc>
                <a:spcPct val="150000"/>
              </a:lnSpc>
              <a:buFont typeface="Wingdings" pitchFamily="2" charset="2"/>
              <a:buChar char="v"/>
            </a:pPr>
            <a:r>
              <a:rPr lang="en-US" sz="2300" dirty="0" err="1">
                <a:latin typeface="UTM Avo" panose="02040603050506020204" pitchFamily="18"/>
              </a:rPr>
              <a:t>Áp</a:t>
            </a:r>
            <a:r>
              <a:rPr lang="en-US" sz="2300" dirty="0">
                <a:latin typeface="UTM Avo" panose="02040603050506020204" pitchFamily="18"/>
              </a:rPr>
              <a:t> </a:t>
            </a:r>
            <a:r>
              <a:rPr lang="en-US" sz="2300" dirty="0" err="1">
                <a:latin typeface="UTM Avo" panose="02040603050506020204" pitchFamily="18"/>
              </a:rPr>
              <a:t>lực</a:t>
            </a:r>
            <a:r>
              <a:rPr lang="en-US" sz="2300" dirty="0">
                <a:latin typeface="UTM Avo" panose="02040603050506020204" pitchFamily="18"/>
              </a:rPr>
              <a:t> </a:t>
            </a:r>
            <a:r>
              <a:rPr lang="en-US" sz="2300" dirty="0" err="1">
                <a:latin typeface="UTM Avo" panose="02040603050506020204" pitchFamily="18"/>
              </a:rPr>
              <a:t>là</a:t>
            </a:r>
            <a:r>
              <a:rPr lang="en-US" sz="2300" dirty="0">
                <a:latin typeface="UTM Avo" panose="02040603050506020204" pitchFamily="18"/>
              </a:rPr>
              <a:t> </a:t>
            </a:r>
            <a:r>
              <a:rPr lang="en-US" sz="2300" dirty="0" err="1">
                <a:latin typeface="UTM Avo" panose="02040603050506020204" pitchFamily="18"/>
              </a:rPr>
              <a:t>lực</a:t>
            </a:r>
            <a:r>
              <a:rPr lang="en-US" sz="2300" dirty="0">
                <a:latin typeface="UTM Avo" panose="02040603050506020204" pitchFamily="18"/>
              </a:rPr>
              <a:t> </a:t>
            </a:r>
            <a:r>
              <a:rPr lang="en-US" sz="2300" dirty="0" err="1">
                <a:latin typeface="UTM Avo" panose="02040603050506020204" pitchFamily="18"/>
              </a:rPr>
              <a:t>ép</a:t>
            </a:r>
            <a:r>
              <a:rPr lang="en-US" sz="2300" dirty="0">
                <a:latin typeface="UTM Avo" panose="02040603050506020204" pitchFamily="18"/>
              </a:rPr>
              <a:t> </a:t>
            </a:r>
            <a:r>
              <a:rPr lang="en-US" sz="2300" dirty="0" err="1">
                <a:latin typeface="UTM Avo" panose="02040603050506020204" pitchFamily="18"/>
              </a:rPr>
              <a:t>có</a:t>
            </a:r>
            <a:r>
              <a:rPr lang="en-US" sz="2300" dirty="0">
                <a:latin typeface="UTM Avo" panose="02040603050506020204" pitchFamily="18"/>
              </a:rPr>
              <a:t> </a:t>
            </a:r>
            <a:r>
              <a:rPr lang="en-US" sz="2300" dirty="0" err="1">
                <a:latin typeface="UTM Avo" panose="02040603050506020204" pitchFamily="18"/>
              </a:rPr>
              <a:t>phương</a:t>
            </a:r>
            <a:r>
              <a:rPr lang="en-US" sz="2300" dirty="0">
                <a:latin typeface="UTM Avo" panose="02040603050506020204" pitchFamily="18"/>
              </a:rPr>
              <a:t> </a:t>
            </a:r>
            <a:r>
              <a:rPr lang="en-US" sz="2300" dirty="0" err="1">
                <a:latin typeface="UTM Avo" panose="02040603050506020204" pitchFamily="18"/>
              </a:rPr>
              <a:t>vuông</a:t>
            </a:r>
            <a:r>
              <a:rPr lang="en-US" sz="2300" dirty="0">
                <a:latin typeface="UTM Avo" panose="02040603050506020204" pitchFamily="18"/>
              </a:rPr>
              <a:t> </a:t>
            </a:r>
            <a:r>
              <a:rPr lang="en-US" sz="2300" dirty="0" err="1">
                <a:latin typeface="UTM Avo" panose="02040603050506020204" pitchFamily="18"/>
              </a:rPr>
              <a:t>góc</a:t>
            </a:r>
            <a:r>
              <a:rPr lang="en-US" sz="2300" dirty="0">
                <a:latin typeface="UTM Avo" panose="02040603050506020204" pitchFamily="18"/>
              </a:rPr>
              <a:t> </a:t>
            </a:r>
            <a:r>
              <a:rPr lang="en-US" sz="2300" dirty="0" err="1">
                <a:latin typeface="UTM Avo" panose="02040603050506020204" pitchFamily="18"/>
              </a:rPr>
              <a:t>với</a:t>
            </a:r>
            <a:r>
              <a:rPr lang="en-US" sz="2300" dirty="0">
                <a:latin typeface="UTM Avo" panose="02040603050506020204" pitchFamily="18"/>
              </a:rPr>
              <a:t> </a:t>
            </a:r>
            <a:r>
              <a:rPr lang="en-US" sz="2300" dirty="0" err="1">
                <a:latin typeface="UTM Avo" panose="02040603050506020204" pitchFamily="18"/>
              </a:rPr>
              <a:t>mặt</a:t>
            </a:r>
            <a:r>
              <a:rPr lang="en-US" sz="2300" dirty="0">
                <a:latin typeface="UTM Avo" panose="02040603050506020204" pitchFamily="18"/>
              </a:rPr>
              <a:t> </a:t>
            </a:r>
            <a:r>
              <a:rPr lang="en-US" sz="2300" dirty="0" err="1">
                <a:latin typeface="UTM Avo" panose="02040603050506020204" pitchFamily="18"/>
              </a:rPr>
              <a:t>bị</a:t>
            </a:r>
            <a:r>
              <a:rPr lang="en-US" sz="2300" dirty="0">
                <a:latin typeface="UTM Avo" panose="02040603050506020204" pitchFamily="18"/>
              </a:rPr>
              <a:t> </a:t>
            </a:r>
            <a:r>
              <a:rPr lang="en-US" sz="2300" dirty="0" err="1">
                <a:latin typeface="UTM Avo" panose="02040603050506020204" pitchFamily="18"/>
              </a:rPr>
              <a:t>ép</a:t>
            </a:r>
            <a:r>
              <a:rPr lang="en-US" sz="2300" dirty="0">
                <a:latin typeface="UTM Avo" panose="02040603050506020204" pitchFamily="18"/>
              </a:rPr>
              <a:t>.</a:t>
            </a:r>
            <a:endParaRPr lang="vi-VN" sz="2300" dirty="0"/>
          </a:p>
        </p:txBody>
      </p:sp>
      <p:sp>
        <p:nvSpPr>
          <p:cNvPr id="2" name="Rectangle 1">
            <a:extLst>
              <a:ext uri="{FF2B5EF4-FFF2-40B4-BE49-F238E27FC236}">
                <a16:creationId xmlns:a16="http://schemas.microsoft.com/office/drawing/2014/main" id="{35CB28CC-6C29-120D-9520-F3091CD41429}"/>
              </a:ext>
            </a:extLst>
          </p:cNvPr>
          <p:cNvSpPr/>
          <p:nvPr/>
        </p:nvSpPr>
        <p:spPr>
          <a:xfrm>
            <a:off x="4654344" y="1383732"/>
            <a:ext cx="2883309" cy="575187"/>
          </a:xfrm>
          <a:prstGeom prst="rect">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chemeClr val="tx1"/>
                </a:solidFill>
                <a:effectLst/>
                <a:uLnTx/>
                <a:uFillTx/>
                <a:latin typeface="UTM Avo" panose="02040603050506020204" pitchFamily="18"/>
                <a:sym typeface="Arial"/>
              </a:rPr>
              <a:t>KẾT LUẬN</a:t>
            </a:r>
          </a:p>
        </p:txBody>
      </p:sp>
    </p:spTree>
    <p:extLst>
      <p:ext uri="{BB962C8B-B14F-4D97-AF65-F5344CB8AC3E}">
        <p14:creationId xmlns:p14="http://schemas.microsoft.com/office/powerpoint/2010/main" val="3796278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Line Callout 1 (Border and Accent Bar) 3">
            <a:extLst>
              <a:ext uri="{FF2B5EF4-FFF2-40B4-BE49-F238E27FC236}">
                <a16:creationId xmlns:a16="http://schemas.microsoft.com/office/drawing/2014/main" id="{CA4453CA-BA21-7C2A-4248-CC49271500BE}"/>
              </a:ext>
            </a:extLst>
          </p:cNvPr>
          <p:cNvSpPr/>
          <p:nvPr/>
        </p:nvSpPr>
        <p:spPr>
          <a:xfrm>
            <a:off x="596662" y="1968438"/>
            <a:ext cx="3563858" cy="590003"/>
          </a:xfrm>
          <a:prstGeom prst="accentBorderCallout1">
            <a:avLst>
              <a:gd name="adj1" fmla="val 18750"/>
              <a:gd name="adj2" fmla="val -3127"/>
              <a:gd name="adj3" fmla="val 17954"/>
              <a:gd name="adj4" fmla="val -17509"/>
            </a:avLst>
          </a:prstGeom>
          <a:solidFill>
            <a:schemeClr val="accent1">
              <a:lumMod val="20000"/>
              <a:lumOff val="80000"/>
            </a:schemeClr>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50000"/>
              </a:lnSpc>
            </a:pPr>
            <a:r>
              <a:rPr lang="en-US" sz="2500" b="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Thảo luận nhóm</a:t>
            </a:r>
          </a:p>
        </p:txBody>
      </p:sp>
      <p:sp>
        <p:nvSpPr>
          <p:cNvPr id="10" name="Google Shape;523;p34">
            <a:extLst>
              <a:ext uri="{FF2B5EF4-FFF2-40B4-BE49-F238E27FC236}">
                <a16:creationId xmlns:a16="http://schemas.microsoft.com/office/drawing/2014/main" id="{E63AD0EB-67C8-FA17-8071-6AA21D23845D}"/>
              </a:ext>
            </a:extLst>
          </p:cNvPr>
          <p:cNvSpPr txBox="1">
            <a:spLocks noGrp="1"/>
          </p:cNvSpPr>
          <p:nvPr>
            <p:ph type="title"/>
          </p:nvPr>
        </p:nvSpPr>
        <p:spPr>
          <a:xfrm>
            <a:off x="3319200" y="1531478"/>
            <a:ext cx="5553600" cy="46895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US" sz="2600" b="1" dirty="0">
                <a:latin typeface="UTM Avo" panose="02040603050506020204" pitchFamily="18"/>
                <a:ea typeface="Arial"/>
                <a:cs typeface="Arial"/>
                <a:sym typeface="Arial"/>
              </a:rPr>
              <a:t>II. ÁP SUẤT</a:t>
            </a:r>
            <a:endParaRPr sz="2600" b="1" dirty="0">
              <a:latin typeface="UTM Avo" panose="02040603050506020204" pitchFamily="18"/>
              <a:ea typeface="Arial"/>
              <a:cs typeface="Arial"/>
              <a:sym typeface="Arial"/>
            </a:endParaRPr>
          </a:p>
        </p:txBody>
      </p:sp>
      <p:graphicFrame>
        <p:nvGraphicFramePr>
          <p:cNvPr id="11" name="Table 10">
            <a:extLst>
              <a:ext uri="{FF2B5EF4-FFF2-40B4-BE49-F238E27FC236}">
                <a16:creationId xmlns:a16="http://schemas.microsoft.com/office/drawing/2014/main" id="{C3B4F09C-ACAD-C6EB-D6D3-9676AC5DB921}"/>
              </a:ext>
            </a:extLst>
          </p:cNvPr>
          <p:cNvGraphicFramePr>
            <a:graphicFrameLocks noGrp="1"/>
          </p:cNvGraphicFramePr>
          <p:nvPr>
            <p:extLst>
              <p:ext uri="{D42A27DB-BD31-4B8C-83A1-F6EECF244321}">
                <p14:modId xmlns:p14="http://schemas.microsoft.com/office/powerpoint/2010/main" val="2978863850"/>
              </p:ext>
            </p:extLst>
          </p:nvPr>
        </p:nvGraphicFramePr>
        <p:xfrm>
          <a:off x="634762" y="2825422"/>
          <a:ext cx="6901418" cy="3475101"/>
        </p:xfrm>
        <a:graphic>
          <a:graphicData uri="http://schemas.openxmlformats.org/drawingml/2006/table">
            <a:tbl>
              <a:tblPr firstRow="1" firstCol="1" bandRow="1"/>
              <a:tblGrid>
                <a:gridCol w="6901418">
                  <a:extLst>
                    <a:ext uri="{9D8B030D-6E8A-4147-A177-3AD203B41FA5}">
                      <a16:colId xmlns:a16="http://schemas.microsoft.com/office/drawing/2014/main" val="3673610201"/>
                    </a:ext>
                  </a:extLst>
                </a:gridCol>
              </a:tblGrid>
              <a:tr h="0">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sz="1400" b="1" dirty="0">
                          <a:effectLst/>
                          <a:latin typeface="UTM Avo" panose="02040603050506020204" pitchFamily="18"/>
                          <a:ea typeface="Times New Roman" panose="02020603050405020304" pitchFamily="18" charset="0"/>
                          <a:cs typeface="Times New Roman" panose="02020603050405020304" pitchFamily="18" charset="0"/>
                        </a:rPr>
                        <a:t>PHIẾU HỌC TẬP SỐ 2: </a:t>
                      </a:r>
                      <a:r>
                        <a:rPr lang="en-US" sz="1400" b="1" dirty="0" err="1">
                          <a:effectLst/>
                          <a:latin typeface="UTM Avo" panose="02040603050506020204" pitchFamily="18"/>
                        </a:rPr>
                        <a:t>Tìm</a:t>
                      </a:r>
                      <a:r>
                        <a:rPr lang="en-US" sz="1400" b="1" dirty="0">
                          <a:effectLst/>
                          <a:latin typeface="UTM Avo" panose="02040603050506020204" pitchFamily="18"/>
                        </a:rPr>
                        <a:t> </a:t>
                      </a:r>
                      <a:r>
                        <a:rPr lang="en-US" sz="1400" b="1" dirty="0" err="1">
                          <a:effectLst/>
                          <a:latin typeface="UTM Avo" panose="02040603050506020204" pitchFamily="18"/>
                        </a:rPr>
                        <a:t>hiểu</a:t>
                      </a:r>
                      <a:r>
                        <a:rPr lang="en-US" sz="1400" b="1" dirty="0">
                          <a:effectLst/>
                          <a:latin typeface="UTM Avo" panose="02040603050506020204" pitchFamily="18"/>
                        </a:rPr>
                        <a:t> </a:t>
                      </a:r>
                      <a:r>
                        <a:rPr lang="en-US" sz="1400" b="1" dirty="0" err="1">
                          <a:effectLst/>
                          <a:latin typeface="UTM Avo" panose="02040603050506020204" pitchFamily="18"/>
                        </a:rPr>
                        <a:t>về</a:t>
                      </a:r>
                      <a:r>
                        <a:rPr lang="en-US" sz="1400" b="1" dirty="0">
                          <a:effectLst/>
                          <a:latin typeface="UTM Avo" panose="02040603050506020204" pitchFamily="18"/>
                        </a:rPr>
                        <a:t> </a:t>
                      </a:r>
                      <a:r>
                        <a:rPr lang="en-US" sz="1400" b="1" dirty="0" err="1">
                          <a:effectLst/>
                          <a:latin typeface="UTM Avo" panose="02040603050506020204" pitchFamily="18"/>
                        </a:rPr>
                        <a:t>độ</a:t>
                      </a:r>
                      <a:r>
                        <a:rPr lang="en-US" sz="1400" b="1" dirty="0">
                          <a:effectLst/>
                          <a:latin typeface="UTM Avo" panose="02040603050506020204" pitchFamily="18"/>
                        </a:rPr>
                        <a:t> </a:t>
                      </a:r>
                      <a:r>
                        <a:rPr lang="en-US" sz="1400" b="1" dirty="0" err="1">
                          <a:effectLst/>
                          <a:latin typeface="UTM Avo" panose="02040603050506020204" pitchFamily="18"/>
                        </a:rPr>
                        <a:t>lớn</a:t>
                      </a:r>
                      <a:r>
                        <a:rPr lang="en-US" sz="1400" b="1" dirty="0">
                          <a:effectLst/>
                          <a:latin typeface="UTM Avo" panose="02040603050506020204" pitchFamily="18"/>
                        </a:rPr>
                        <a:t> </a:t>
                      </a:r>
                      <a:r>
                        <a:rPr lang="en-US" sz="1400" b="1" dirty="0" err="1">
                          <a:effectLst/>
                          <a:latin typeface="UTM Avo" panose="02040603050506020204" pitchFamily="18"/>
                        </a:rPr>
                        <a:t>của</a:t>
                      </a:r>
                      <a:r>
                        <a:rPr lang="en-US" sz="1400" b="1" dirty="0">
                          <a:effectLst/>
                          <a:latin typeface="UTM Avo" panose="02040603050506020204" pitchFamily="18"/>
                        </a:rPr>
                        <a:t> </a:t>
                      </a:r>
                      <a:r>
                        <a:rPr lang="en-US" sz="1400" b="1" dirty="0" err="1">
                          <a:effectLst/>
                          <a:latin typeface="UTM Avo" panose="02040603050506020204" pitchFamily="18"/>
                        </a:rPr>
                        <a:t>lực</a:t>
                      </a:r>
                      <a:r>
                        <a:rPr lang="en-US" sz="1400" b="1" dirty="0">
                          <a:effectLst/>
                          <a:latin typeface="UTM Avo" panose="02040603050506020204" pitchFamily="18"/>
                        </a:rPr>
                        <a:t> </a:t>
                      </a:r>
                      <a:r>
                        <a:rPr lang="en-US" sz="1400" b="1" dirty="0" err="1">
                          <a:effectLst/>
                          <a:latin typeface="UTM Avo" panose="02040603050506020204" pitchFamily="18"/>
                        </a:rPr>
                        <a:t>đẩy</a:t>
                      </a:r>
                      <a:endParaRPr lang="en-US" sz="1400" b="1"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400" dirty="0" err="1">
                          <a:effectLst/>
                          <a:latin typeface="UTM Avo" panose="02040603050506020204" pitchFamily="18"/>
                          <a:ea typeface="Times New Roman" panose="02020603050405020304" pitchFamily="18" charset="0"/>
                          <a:cs typeface="Times New Roman" panose="02020603050405020304" pitchFamily="18" charset="0"/>
                        </a:rPr>
                        <a:t>Lớp</a:t>
                      </a:r>
                      <a:r>
                        <a:rPr lang="en-US" sz="1400" dirty="0">
                          <a:effectLst/>
                          <a:latin typeface="UTM Avo" panose="02040603050506020204" pitchFamily="18"/>
                          <a:ea typeface="Times New Roman" panose="02020603050405020304" pitchFamily="18" charset="0"/>
                          <a:cs typeface="Times New Roman" panose="02020603050405020304" pitchFamily="18" charset="0"/>
                        </a:rPr>
                        <a:t>:</a:t>
                      </a:r>
                      <a:endParaRPr lang="en-US" sz="14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400" dirty="0" err="1">
                          <a:effectLst/>
                          <a:latin typeface="UTM Avo" panose="02040603050506020204" pitchFamily="18"/>
                          <a:ea typeface="Times New Roman" panose="02020603050405020304" pitchFamily="18" charset="0"/>
                          <a:cs typeface="Times New Roman" panose="02020603050405020304" pitchFamily="18" charset="0"/>
                        </a:rPr>
                        <a:t>Tên</a:t>
                      </a:r>
                      <a:r>
                        <a:rPr lang="en-US" sz="1400" dirty="0">
                          <a:effectLst/>
                          <a:latin typeface="UTM Avo" panose="02040603050506020204" pitchFamily="18"/>
                          <a:ea typeface="Times New Roman" panose="02020603050405020304" pitchFamily="18" charset="0"/>
                          <a:cs typeface="Times New Roman" panose="02020603050405020304" pitchFamily="18" charset="0"/>
                        </a:rPr>
                        <a:t> </a:t>
                      </a:r>
                      <a:r>
                        <a:rPr lang="en-US" sz="1400" dirty="0" err="1">
                          <a:effectLst/>
                          <a:latin typeface="UTM Avo" panose="02040603050506020204" pitchFamily="18"/>
                          <a:ea typeface="Times New Roman" panose="02020603050405020304" pitchFamily="18" charset="0"/>
                          <a:cs typeface="Times New Roman" panose="02020603050405020304" pitchFamily="18" charset="0"/>
                        </a:rPr>
                        <a:t>thành</a:t>
                      </a:r>
                      <a:r>
                        <a:rPr lang="en-US" sz="1400" dirty="0">
                          <a:effectLst/>
                          <a:latin typeface="UTM Avo" panose="02040603050506020204" pitchFamily="18"/>
                          <a:ea typeface="Times New Roman" panose="02020603050405020304" pitchFamily="18" charset="0"/>
                          <a:cs typeface="Times New Roman" panose="02020603050405020304" pitchFamily="18" charset="0"/>
                        </a:rPr>
                        <a:t> </a:t>
                      </a:r>
                      <a:r>
                        <a:rPr lang="en-US" sz="1400" dirty="0" err="1">
                          <a:effectLst/>
                          <a:latin typeface="UTM Avo" panose="02040603050506020204" pitchFamily="18"/>
                          <a:ea typeface="Times New Roman" panose="02020603050405020304" pitchFamily="18" charset="0"/>
                          <a:cs typeface="Times New Roman" panose="02020603050405020304" pitchFamily="18" charset="0"/>
                        </a:rPr>
                        <a:t>viên</a:t>
                      </a:r>
                      <a:r>
                        <a:rPr lang="en-US" sz="1400" dirty="0">
                          <a:effectLst/>
                          <a:latin typeface="UTM Avo" panose="02040603050506020204" pitchFamily="18"/>
                          <a:ea typeface="Times New Roman" panose="02020603050405020304" pitchFamily="18" charset="0"/>
                          <a:cs typeface="Times New Roman" panose="02020603050405020304" pitchFamily="18" charset="0"/>
                        </a:rPr>
                        <a:t>:</a:t>
                      </a:r>
                      <a:endParaRPr lang="en-US" sz="14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400" dirty="0">
                          <a:effectLst/>
                          <a:latin typeface="UTM Avo" panose="02040603050506020204" pitchFamily="18"/>
                        </a:rPr>
                        <a:t>1. </a:t>
                      </a:r>
                      <a:r>
                        <a:rPr lang="en-US" sz="1400" dirty="0" err="1">
                          <a:effectLst/>
                          <a:latin typeface="UTM Avo" panose="02040603050506020204" pitchFamily="18"/>
                        </a:rPr>
                        <a:t>Hãy</a:t>
                      </a:r>
                      <a:r>
                        <a:rPr lang="en-US" sz="1400" dirty="0">
                          <a:effectLst/>
                          <a:latin typeface="UTM Avo" panose="02040603050506020204" pitchFamily="18"/>
                        </a:rPr>
                        <a:t> </a:t>
                      </a:r>
                      <a:r>
                        <a:rPr lang="en-US" sz="1400" dirty="0" err="1">
                          <a:effectLst/>
                          <a:latin typeface="UTM Avo" panose="02040603050506020204" pitchFamily="18"/>
                        </a:rPr>
                        <a:t>kể</a:t>
                      </a:r>
                      <a:r>
                        <a:rPr lang="en-US" sz="1400" dirty="0">
                          <a:effectLst/>
                          <a:latin typeface="UTM Avo" panose="02040603050506020204" pitchFamily="18"/>
                        </a:rPr>
                        <a:t> </a:t>
                      </a:r>
                      <a:r>
                        <a:rPr lang="en-US" sz="1400" dirty="0" err="1">
                          <a:effectLst/>
                          <a:latin typeface="UTM Avo" panose="02040603050506020204" pitchFamily="18"/>
                        </a:rPr>
                        <a:t>tên</a:t>
                      </a:r>
                      <a:r>
                        <a:rPr lang="en-US" sz="1400" dirty="0">
                          <a:effectLst/>
                          <a:latin typeface="UTM Avo" panose="02040603050506020204" pitchFamily="18"/>
                        </a:rPr>
                        <a:t> </a:t>
                      </a:r>
                      <a:r>
                        <a:rPr lang="en-US" sz="1400" dirty="0" err="1">
                          <a:effectLst/>
                          <a:latin typeface="UTM Avo" panose="02040603050506020204" pitchFamily="18"/>
                        </a:rPr>
                        <a:t>các</a:t>
                      </a:r>
                      <a:r>
                        <a:rPr lang="en-US" sz="1400" dirty="0">
                          <a:effectLst/>
                          <a:latin typeface="UTM Avo" panose="02040603050506020204" pitchFamily="18"/>
                        </a:rPr>
                        <a:t> </a:t>
                      </a:r>
                      <a:r>
                        <a:rPr lang="en-US" sz="1400" dirty="0" err="1">
                          <a:effectLst/>
                          <a:latin typeface="UTM Avo" panose="02040603050506020204" pitchFamily="18"/>
                        </a:rPr>
                        <a:t>dụng</a:t>
                      </a:r>
                      <a:r>
                        <a:rPr lang="en-US" sz="1400" dirty="0">
                          <a:effectLst/>
                          <a:latin typeface="UTM Avo" panose="02040603050506020204" pitchFamily="18"/>
                        </a:rPr>
                        <a:t> </a:t>
                      </a:r>
                      <a:r>
                        <a:rPr lang="en-US" sz="1400" dirty="0" err="1">
                          <a:effectLst/>
                          <a:latin typeface="UTM Avo" panose="02040603050506020204" pitchFamily="18"/>
                        </a:rPr>
                        <a:t>cụ</a:t>
                      </a:r>
                      <a:r>
                        <a:rPr lang="en-US" sz="1400" dirty="0">
                          <a:effectLst/>
                          <a:latin typeface="UTM Avo" panose="02040603050506020204" pitchFamily="18"/>
                        </a:rPr>
                        <a:t> </a:t>
                      </a:r>
                      <a:r>
                        <a:rPr lang="en-US" sz="1400" dirty="0" err="1">
                          <a:effectLst/>
                          <a:latin typeface="UTM Avo" panose="02040603050506020204" pitchFamily="18"/>
                        </a:rPr>
                        <a:t>thí</a:t>
                      </a:r>
                      <a:r>
                        <a:rPr lang="en-US" sz="1400" dirty="0">
                          <a:effectLst/>
                          <a:latin typeface="UTM Avo" panose="02040603050506020204" pitchFamily="18"/>
                        </a:rPr>
                        <a:t> </a:t>
                      </a:r>
                      <a:r>
                        <a:rPr lang="en-US" sz="1400" dirty="0" err="1">
                          <a:effectLst/>
                          <a:latin typeface="UTM Avo" panose="02040603050506020204" pitchFamily="18"/>
                        </a:rPr>
                        <a:t>nghiệm</a:t>
                      </a:r>
                      <a:r>
                        <a:rPr lang="en-US" sz="1400" dirty="0">
                          <a:effectLst/>
                          <a:latin typeface="UTM Avo" panose="02040603050506020204" pitchFamily="18"/>
                        </a:rPr>
                        <a:t> </a:t>
                      </a:r>
                      <a:r>
                        <a:rPr lang="en-US" sz="1400" dirty="0" err="1">
                          <a:effectLst/>
                          <a:latin typeface="UTM Avo" panose="02040603050506020204" pitchFamily="18"/>
                        </a:rPr>
                        <a:t>được</a:t>
                      </a:r>
                      <a:r>
                        <a:rPr lang="en-US" sz="1400" dirty="0">
                          <a:effectLst/>
                          <a:latin typeface="UTM Avo" panose="02040603050506020204" pitchFamily="18"/>
                        </a:rPr>
                        <a:t> </a:t>
                      </a:r>
                      <a:r>
                        <a:rPr lang="en-US" sz="1400" dirty="0" err="1">
                          <a:effectLst/>
                          <a:latin typeface="UTM Avo" panose="02040603050506020204" pitchFamily="18"/>
                        </a:rPr>
                        <a:t>trình</a:t>
                      </a:r>
                      <a:r>
                        <a:rPr lang="en-US" sz="1400" dirty="0">
                          <a:effectLst/>
                          <a:latin typeface="UTM Avo" panose="02040603050506020204" pitchFamily="18"/>
                        </a:rPr>
                        <a:t> </a:t>
                      </a:r>
                      <a:r>
                        <a:rPr lang="en-US" sz="1400" dirty="0" err="1">
                          <a:effectLst/>
                          <a:latin typeface="UTM Avo" panose="02040603050506020204" pitchFamily="18"/>
                        </a:rPr>
                        <a:t>bày</a:t>
                      </a:r>
                      <a:r>
                        <a:rPr lang="en-US" sz="1400" dirty="0">
                          <a:effectLst/>
                          <a:latin typeface="UTM Avo" panose="02040603050506020204" pitchFamily="18"/>
                        </a:rPr>
                        <a:t> </a:t>
                      </a:r>
                      <a:r>
                        <a:rPr lang="en-US" sz="1400" dirty="0" err="1">
                          <a:effectLst/>
                          <a:latin typeface="UTM Avo" panose="02040603050506020204" pitchFamily="18"/>
                        </a:rPr>
                        <a:t>trong</a:t>
                      </a:r>
                      <a:r>
                        <a:rPr lang="en-US" sz="1400" dirty="0">
                          <a:effectLst/>
                          <a:latin typeface="UTM Avo" panose="02040603050506020204" pitchFamily="18"/>
                        </a:rPr>
                        <a:t> </a:t>
                      </a:r>
                      <a:r>
                        <a:rPr lang="en-US" sz="1400" dirty="0" err="1">
                          <a:effectLst/>
                          <a:latin typeface="UTM Avo" panose="02040603050506020204" pitchFamily="18"/>
                        </a:rPr>
                        <a:t>hình</a:t>
                      </a:r>
                      <a:r>
                        <a:rPr lang="en-US" sz="1400" dirty="0">
                          <a:effectLst/>
                          <a:latin typeface="UTM Avo" panose="02040603050506020204" pitchFamily="18"/>
                        </a:rPr>
                        <a:t> 16.2 </a:t>
                      </a:r>
                      <a:r>
                        <a:rPr lang="en-US" sz="1400" dirty="0" err="1">
                          <a:effectLst/>
                          <a:latin typeface="UTM Avo" panose="02040603050506020204" pitchFamily="18"/>
                        </a:rPr>
                        <a:t>trang</a:t>
                      </a:r>
                      <a:r>
                        <a:rPr lang="en-US" sz="1400" dirty="0">
                          <a:effectLst/>
                          <a:latin typeface="UTM Avo" panose="02040603050506020204" pitchFamily="18"/>
                        </a:rPr>
                        <a:t> 83 SGK, </a:t>
                      </a:r>
                      <a:r>
                        <a:rPr lang="en-US" sz="1400" dirty="0" err="1">
                          <a:effectLst/>
                          <a:latin typeface="UTM Avo" panose="02040603050506020204" pitchFamily="18"/>
                        </a:rPr>
                        <a:t>đồng</a:t>
                      </a:r>
                      <a:r>
                        <a:rPr lang="en-US" sz="1400" dirty="0">
                          <a:effectLst/>
                          <a:latin typeface="UTM Avo" panose="02040603050506020204" pitchFamily="18"/>
                        </a:rPr>
                        <a:t> </a:t>
                      </a:r>
                      <a:r>
                        <a:rPr lang="en-US" sz="1400" dirty="0" err="1">
                          <a:effectLst/>
                          <a:latin typeface="UTM Avo" panose="02040603050506020204" pitchFamily="18"/>
                        </a:rPr>
                        <a:t>thời</a:t>
                      </a:r>
                      <a:r>
                        <a:rPr lang="en-US" sz="1400" dirty="0">
                          <a:effectLst/>
                          <a:latin typeface="UTM Avo" panose="02040603050506020204" pitchFamily="18"/>
                        </a:rPr>
                        <a:t> </a:t>
                      </a:r>
                      <a:r>
                        <a:rPr lang="en-US" sz="1400" dirty="0" err="1">
                          <a:effectLst/>
                          <a:latin typeface="UTM Avo" panose="02040603050506020204" pitchFamily="18"/>
                        </a:rPr>
                        <a:t>nêu</a:t>
                      </a:r>
                      <a:r>
                        <a:rPr lang="en-US" sz="1400" dirty="0">
                          <a:effectLst/>
                          <a:latin typeface="UTM Avo" panose="02040603050506020204" pitchFamily="18"/>
                        </a:rPr>
                        <a:t> </a:t>
                      </a:r>
                      <a:r>
                        <a:rPr lang="en-US" sz="1400" dirty="0" err="1">
                          <a:effectLst/>
                          <a:latin typeface="UTM Avo" panose="02040603050506020204" pitchFamily="18"/>
                        </a:rPr>
                        <a:t>cách</a:t>
                      </a:r>
                      <a:r>
                        <a:rPr lang="en-US" sz="1400" dirty="0">
                          <a:effectLst/>
                          <a:latin typeface="UTM Avo" panose="02040603050506020204" pitchFamily="18"/>
                        </a:rPr>
                        <a:t> </a:t>
                      </a:r>
                      <a:r>
                        <a:rPr lang="en-US" sz="1400" dirty="0" err="1">
                          <a:effectLst/>
                          <a:latin typeface="UTM Avo" panose="02040603050506020204" pitchFamily="18"/>
                        </a:rPr>
                        <a:t>tiến</a:t>
                      </a:r>
                      <a:r>
                        <a:rPr lang="en-US" sz="1400" dirty="0">
                          <a:effectLst/>
                          <a:latin typeface="UTM Avo" panose="02040603050506020204" pitchFamily="18"/>
                        </a:rPr>
                        <a:t> </a:t>
                      </a:r>
                      <a:r>
                        <a:rPr lang="en-US" sz="1400" dirty="0" err="1">
                          <a:effectLst/>
                          <a:latin typeface="UTM Avo" panose="02040603050506020204" pitchFamily="18"/>
                        </a:rPr>
                        <a:t>hành</a:t>
                      </a:r>
                      <a:r>
                        <a:rPr lang="en-US" sz="1400" dirty="0">
                          <a:effectLst/>
                          <a:latin typeface="UTM Avo" panose="02040603050506020204" pitchFamily="18"/>
                        </a:rPr>
                        <a:t> </a:t>
                      </a:r>
                      <a:r>
                        <a:rPr lang="en-US" sz="1400" dirty="0" err="1">
                          <a:effectLst/>
                          <a:latin typeface="UTM Avo" panose="02040603050506020204" pitchFamily="18"/>
                        </a:rPr>
                        <a:t>thí</a:t>
                      </a:r>
                      <a:r>
                        <a:rPr lang="en-US" sz="1400" dirty="0">
                          <a:effectLst/>
                          <a:latin typeface="UTM Avo" panose="02040603050506020204" pitchFamily="18"/>
                        </a:rPr>
                        <a:t> </a:t>
                      </a:r>
                      <a:r>
                        <a:rPr lang="en-US" sz="1400" dirty="0" err="1">
                          <a:effectLst/>
                          <a:latin typeface="UTM Avo" panose="02040603050506020204" pitchFamily="18"/>
                        </a:rPr>
                        <a:t>nghiệm</a:t>
                      </a:r>
                      <a:r>
                        <a:rPr lang="en-US" sz="1400" dirty="0">
                          <a:effectLst/>
                          <a:latin typeface="UTM Avo" panose="02040603050506020204" pitchFamily="18"/>
                        </a:rPr>
                        <a:t>.</a:t>
                      </a:r>
                    </a:p>
                    <a:p>
                      <a:pPr marL="0" marR="0" algn="just">
                        <a:lnSpc>
                          <a:spcPct val="150000"/>
                        </a:lnSpc>
                        <a:spcBef>
                          <a:spcPts val="0"/>
                        </a:spcBef>
                        <a:spcAft>
                          <a:spcPts val="0"/>
                        </a:spcAft>
                      </a:pPr>
                      <a:r>
                        <a:rPr lang="en-US" sz="1400" dirty="0">
                          <a:effectLst/>
                          <a:latin typeface="UTM Avo" panose="02040603050506020204" pitchFamily="18"/>
                        </a:rPr>
                        <a:t>2. </a:t>
                      </a:r>
                      <a:r>
                        <a:rPr lang="en-US" sz="1400" dirty="0" err="1">
                          <a:effectLst/>
                          <a:latin typeface="UTM Avo" panose="02040603050506020204" pitchFamily="18"/>
                        </a:rPr>
                        <a:t>Hãy</a:t>
                      </a:r>
                      <a:r>
                        <a:rPr lang="en-US" sz="1400" dirty="0">
                          <a:effectLst/>
                          <a:latin typeface="UTM Avo" panose="02040603050506020204" pitchFamily="18"/>
                        </a:rPr>
                        <a:t> </a:t>
                      </a:r>
                      <a:r>
                        <a:rPr lang="en-US" sz="1400" dirty="0" err="1">
                          <a:effectLst/>
                          <a:latin typeface="UTM Avo" panose="02040603050506020204" pitchFamily="18"/>
                        </a:rPr>
                        <a:t>tiến</a:t>
                      </a:r>
                      <a:r>
                        <a:rPr lang="en-US" sz="1400" dirty="0">
                          <a:effectLst/>
                          <a:latin typeface="UTM Avo" panose="02040603050506020204" pitchFamily="18"/>
                        </a:rPr>
                        <a:t> </a:t>
                      </a:r>
                      <a:r>
                        <a:rPr lang="en-US" sz="1400" dirty="0" err="1">
                          <a:effectLst/>
                          <a:latin typeface="UTM Avo" panose="02040603050506020204" pitchFamily="18"/>
                        </a:rPr>
                        <a:t>hành</a:t>
                      </a:r>
                      <a:r>
                        <a:rPr lang="en-US" sz="1400" dirty="0">
                          <a:effectLst/>
                          <a:latin typeface="UTM Avo" panose="02040603050506020204" pitchFamily="18"/>
                        </a:rPr>
                        <a:t> </a:t>
                      </a:r>
                      <a:r>
                        <a:rPr lang="en-US" sz="1400" dirty="0" err="1">
                          <a:effectLst/>
                          <a:latin typeface="UTM Avo" panose="02040603050506020204" pitchFamily="18"/>
                        </a:rPr>
                        <a:t>thí</a:t>
                      </a:r>
                      <a:r>
                        <a:rPr lang="en-US" sz="1400" dirty="0">
                          <a:effectLst/>
                          <a:latin typeface="UTM Avo" panose="02040603050506020204" pitchFamily="18"/>
                        </a:rPr>
                        <a:t> </a:t>
                      </a:r>
                      <a:r>
                        <a:rPr lang="en-US" sz="1400" dirty="0" err="1">
                          <a:effectLst/>
                          <a:latin typeface="UTM Avo" panose="02040603050506020204" pitchFamily="18"/>
                        </a:rPr>
                        <a:t>nghiệm</a:t>
                      </a:r>
                      <a:r>
                        <a:rPr lang="en-US" sz="1400" dirty="0">
                          <a:effectLst/>
                          <a:latin typeface="UTM Avo" panose="02040603050506020204" pitchFamily="18"/>
                        </a:rPr>
                        <a:t>, so </a:t>
                      </a:r>
                      <a:r>
                        <a:rPr lang="en-US" sz="1400" dirty="0" err="1">
                          <a:effectLst/>
                          <a:latin typeface="UTM Avo" panose="02040603050506020204" pitchFamily="18"/>
                        </a:rPr>
                        <a:t>sánh</a:t>
                      </a:r>
                      <a:r>
                        <a:rPr lang="en-US" sz="1400" dirty="0">
                          <a:effectLst/>
                          <a:latin typeface="UTM Avo" panose="02040603050506020204" pitchFamily="18"/>
                        </a:rPr>
                        <a:t> </a:t>
                      </a:r>
                      <a:r>
                        <a:rPr lang="en-US" sz="1400" dirty="0" err="1">
                          <a:effectLst/>
                          <a:latin typeface="UTM Avo" panose="02040603050506020204" pitchFamily="18"/>
                        </a:rPr>
                        <a:t>độ</a:t>
                      </a:r>
                      <a:r>
                        <a:rPr lang="en-US" sz="1400" dirty="0">
                          <a:effectLst/>
                          <a:latin typeface="UTM Avo" panose="02040603050506020204" pitchFamily="18"/>
                        </a:rPr>
                        <a:t> </a:t>
                      </a:r>
                      <a:r>
                        <a:rPr lang="en-US" sz="1400" dirty="0" err="1">
                          <a:effectLst/>
                          <a:latin typeface="UTM Avo" panose="02040603050506020204" pitchFamily="18"/>
                        </a:rPr>
                        <a:t>lún</a:t>
                      </a:r>
                      <a:r>
                        <a:rPr lang="en-US" sz="1400" dirty="0">
                          <a:effectLst/>
                          <a:latin typeface="UTM Avo" panose="02040603050506020204" pitchFamily="18"/>
                        </a:rPr>
                        <a:t> </a:t>
                      </a:r>
                      <a:r>
                        <a:rPr lang="en-US" sz="1400" dirty="0" err="1">
                          <a:effectLst/>
                          <a:latin typeface="UTM Avo" panose="02040603050506020204" pitchFamily="18"/>
                        </a:rPr>
                        <a:t>trong</a:t>
                      </a:r>
                      <a:r>
                        <a:rPr lang="en-US" sz="1400" dirty="0">
                          <a:effectLst/>
                          <a:latin typeface="UTM Avo" panose="02040603050506020204" pitchFamily="18"/>
                        </a:rPr>
                        <a:t> </a:t>
                      </a:r>
                      <a:r>
                        <a:rPr lang="en-US" sz="1400" dirty="0" err="1">
                          <a:effectLst/>
                          <a:latin typeface="UTM Avo" panose="02040603050506020204" pitchFamily="18"/>
                        </a:rPr>
                        <a:t>mỗi</a:t>
                      </a:r>
                      <a:r>
                        <a:rPr lang="en-US" sz="1400" dirty="0">
                          <a:effectLst/>
                          <a:latin typeface="UTM Avo" panose="02040603050506020204" pitchFamily="18"/>
                        </a:rPr>
                        <a:t> </a:t>
                      </a:r>
                      <a:r>
                        <a:rPr lang="en-US" sz="1400" dirty="0" err="1">
                          <a:effectLst/>
                          <a:latin typeface="UTM Avo" panose="02040603050506020204" pitchFamily="18"/>
                        </a:rPr>
                        <a:t>trường</a:t>
                      </a:r>
                      <a:r>
                        <a:rPr lang="en-US" sz="1400" dirty="0">
                          <a:effectLst/>
                          <a:latin typeface="UTM Avo" panose="02040603050506020204" pitchFamily="18"/>
                        </a:rPr>
                        <a:t> </a:t>
                      </a:r>
                      <a:r>
                        <a:rPr lang="en-US" sz="1400" dirty="0" err="1">
                          <a:effectLst/>
                          <a:latin typeface="UTM Avo" panose="02040603050506020204" pitchFamily="18"/>
                        </a:rPr>
                        <a:t>hợp</a:t>
                      </a:r>
                      <a:r>
                        <a:rPr lang="en-US" sz="1400" dirty="0">
                          <a:effectLst/>
                          <a:latin typeface="UTM Avo" panose="02040603050506020204" pitchFamily="18"/>
                        </a:rPr>
                        <a:t> </a:t>
                      </a:r>
                      <a:r>
                        <a:rPr lang="en-US" sz="1400" dirty="0" err="1">
                          <a:effectLst/>
                          <a:latin typeface="UTM Avo" panose="02040603050506020204" pitchFamily="18"/>
                        </a:rPr>
                        <a:t>và</a:t>
                      </a:r>
                      <a:r>
                        <a:rPr lang="en-US" sz="1400" dirty="0">
                          <a:effectLst/>
                          <a:latin typeface="UTM Avo" panose="02040603050506020204" pitchFamily="18"/>
                        </a:rPr>
                        <a:t> </a:t>
                      </a:r>
                      <a:r>
                        <a:rPr lang="en-US" sz="1400" dirty="0" err="1">
                          <a:effectLst/>
                          <a:latin typeface="UTM Avo" panose="02040603050506020204" pitchFamily="18"/>
                        </a:rPr>
                        <a:t>rút</a:t>
                      </a:r>
                      <a:r>
                        <a:rPr lang="en-US" sz="1400" dirty="0">
                          <a:effectLst/>
                          <a:latin typeface="UTM Avo" panose="02040603050506020204" pitchFamily="18"/>
                        </a:rPr>
                        <a:t> </a:t>
                      </a:r>
                      <a:r>
                        <a:rPr lang="en-US" sz="1400" dirty="0" err="1">
                          <a:effectLst/>
                          <a:latin typeface="UTM Avo" panose="02040603050506020204" pitchFamily="18"/>
                        </a:rPr>
                        <a:t>ra</a:t>
                      </a:r>
                      <a:r>
                        <a:rPr lang="en-US" sz="1400" dirty="0">
                          <a:effectLst/>
                          <a:latin typeface="UTM Avo" panose="02040603050506020204" pitchFamily="18"/>
                        </a:rPr>
                        <a:t> </a:t>
                      </a:r>
                      <a:r>
                        <a:rPr lang="en-US" sz="1400" dirty="0" err="1">
                          <a:effectLst/>
                          <a:latin typeface="UTM Avo" panose="02040603050506020204" pitchFamily="18"/>
                        </a:rPr>
                        <a:t>kết</a:t>
                      </a:r>
                      <a:r>
                        <a:rPr lang="en-US" sz="1400" dirty="0">
                          <a:effectLst/>
                          <a:latin typeface="UTM Avo" panose="02040603050506020204" pitchFamily="18"/>
                        </a:rPr>
                        <a:t> </a:t>
                      </a:r>
                      <a:r>
                        <a:rPr lang="en-US" sz="1400" dirty="0" err="1">
                          <a:effectLst/>
                          <a:latin typeface="UTM Avo" panose="02040603050506020204" pitchFamily="18"/>
                        </a:rPr>
                        <a:t>luận</a:t>
                      </a:r>
                      <a:r>
                        <a:rPr lang="en-US" sz="1400" dirty="0">
                          <a:effectLst/>
                          <a:latin typeface="UTM Avo" panose="02040603050506020204" pitchFamily="18"/>
                        </a:rPr>
                        <a:t> </a:t>
                      </a:r>
                      <a:r>
                        <a:rPr lang="en-US" sz="1400" dirty="0" err="1">
                          <a:effectLst/>
                          <a:latin typeface="UTM Avo" panose="02040603050506020204" pitchFamily="18"/>
                        </a:rPr>
                        <a:t>về</a:t>
                      </a:r>
                      <a:r>
                        <a:rPr lang="en-US" sz="1400" dirty="0">
                          <a:effectLst/>
                          <a:latin typeface="UTM Avo" panose="02040603050506020204" pitchFamily="18"/>
                        </a:rPr>
                        <a:t> </a:t>
                      </a:r>
                      <a:r>
                        <a:rPr lang="en-US" sz="1400" dirty="0" err="1">
                          <a:effectLst/>
                          <a:latin typeface="UTM Avo" panose="02040603050506020204" pitchFamily="18"/>
                        </a:rPr>
                        <a:t>sự</a:t>
                      </a:r>
                      <a:r>
                        <a:rPr lang="en-US" sz="1400" dirty="0">
                          <a:effectLst/>
                          <a:latin typeface="UTM Avo" panose="02040603050506020204" pitchFamily="18"/>
                        </a:rPr>
                        <a:t> </a:t>
                      </a:r>
                      <a:r>
                        <a:rPr lang="en-US" sz="1400" dirty="0" err="1">
                          <a:effectLst/>
                          <a:latin typeface="UTM Avo" panose="02040603050506020204" pitchFamily="18"/>
                        </a:rPr>
                        <a:t>thay</a:t>
                      </a:r>
                      <a:r>
                        <a:rPr lang="en-US" sz="1400" dirty="0">
                          <a:effectLst/>
                          <a:latin typeface="UTM Avo" panose="02040603050506020204" pitchFamily="18"/>
                        </a:rPr>
                        <a:t> </a:t>
                      </a:r>
                      <a:r>
                        <a:rPr lang="en-US" sz="1400" dirty="0" err="1">
                          <a:effectLst/>
                          <a:latin typeface="UTM Avo" panose="02040603050506020204" pitchFamily="18"/>
                        </a:rPr>
                        <a:t>đổi</a:t>
                      </a:r>
                      <a:r>
                        <a:rPr lang="en-US" sz="1400" dirty="0">
                          <a:effectLst/>
                          <a:latin typeface="UTM Avo" panose="02040603050506020204" pitchFamily="18"/>
                        </a:rPr>
                        <a:t> </a:t>
                      </a:r>
                      <a:r>
                        <a:rPr lang="en-US" sz="1400" dirty="0" err="1">
                          <a:effectLst/>
                          <a:latin typeface="UTM Avo" panose="02040603050506020204" pitchFamily="18"/>
                        </a:rPr>
                        <a:t>độ</a:t>
                      </a:r>
                      <a:r>
                        <a:rPr lang="en-US" sz="1400" dirty="0">
                          <a:effectLst/>
                          <a:latin typeface="UTM Avo" panose="02040603050506020204" pitchFamily="18"/>
                        </a:rPr>
                        <a:t> </a:t>
                      </a:r>
                      <a:r>
                        <a:rPr lang="en-US" sz="1400" dirty="0" err="1">
                          <a:effectLst/>
                          <a:latin typeface="UTM Avo" panose="02040603050506020204" pitchFamily="18"/>
                        </a:rPr>
                        <a:t>lún</a:t>
                      </a:r>
                      <a:r>
                        <a:rPr lang="en-US" sz="1400" dirty="0">
                          <a:effectLst/>
                          <a:latin typeface="UTM Avo" panose="02040603050506020204" pitchFamily="18"/>
                        </a:rPr>
                        <a:t> </a:t>
                      </a:r>
                      <a:r>
                        <a:rPr lang="en-US" sz="1400" dirty="0" err="1">
                          <a:effectLst/>
                          <a:latin typeface="UTM Avo" panose="02040603050506020204" pitchFamily="18"/>
                        </a:rPr>
                        <a:t>dây</a:t>
                      </a:r>
                      <a:r>
                        <a:rPr lang="en-US" sz="1400" dirty="0">
                          <a:effectLst/>
                          <a:latin typeface="UTM Avo" panose="02040603050506020204" pitchFamily="18"/>
                        </a:rPr>
                        <a:t> </a:t>
                      </a:r>
                      <a:r>
                        <a:rPr lang="en-US" sz="1400" dirty="0" err="1">
                          <a:effectLst/>
                          <a:latin typeface="UTM Avo" panose="02040603050506020204" pitchFamily="18"/>
                        </a:rPr>
                        <a:t>ra</a:t>
                      </a:r>
                      <a:r>
                        <a:rPr lang="en-US" sz="1400" dirty="0">
                          <a:effectLst/>
                          <a:latin typeface="UTM Avo" panose="02040603050506020204" pitchFamily="18"/>
                        </a:rPr>
                        <a:t> </a:t>
                      </a:r>
                      <a:r>
                        <a:rPr lang="en-US" sz="1400" dirty="0" err="1">
                          <a:effectLst/>
                          <a:latin typeface="UTM Avo" panose="02040603050506020204" pitchFamily="18"/>
                        </a:rPr>
                        <a:t>bởi</a:t>
                      </a:r>
                      <a:r>
                        <a:rPr lang="en-US" sz="1400" dirty="0">
                          <a:effectLst/>
                          <a:latin typeface="UTM Avo" panose="02040603050506020204" pitchFamily="18"/>
                        </a:rPr>
                        <a:t> </a:t>
                      </a:r>
                      <a:r>
                        <a:rPr lang="en-US" sz="1400" dirty="0" err="1">
                          <a:effectLst/>
                          <a:latin typeface="UTM Avo" panose="02040603050506020204" pitchFamily="18"/>
                        </a:rPr>
                        <a:t>áp</a:t>
                      </a:r>
                      <a:r>
                        <a:rPr lang="en-US" sz="1400" dirty="0">
                          <a:effectLst/>
                          <a:latin typeface="UTM Avo" panose="02040603050506020204" pitchFamily="18"/>
                        </a:rPr>
                        <a:t> </a:t>
                      </a:r>
                      <a:r>
                        <a:rPr lang="en-US" sz="1400" dirty="0" err="1">
                          <a:effectLst/>
                          <a:latin typeface="UTM Avo" panose="02040603050506020204" pitchFamily="18"/>
                        </a:rPr>
                        <a:t>lực</a:t>
                      </a:r>
                      <a:r>
                        <a:rPr lang="en-US" sz="1400" dirty="0">
                          <a:effectLst/>
                          <a:latin typeface="UTM Avo" panose="02040603050506020204" pitchFamily="18"/>
                        </a:rPr>
                        <a:t> </a:t>
                      </a:r>
                      <a:r>
                        <a:rPr lang="en-US" sz="1400" dirty="0" err="1">
                          <a:effectLst/>
                          <a:latin typeface="UTM Avo" panose="02040603050506020204" pitchFamily="18"/>
                        </a:rPr>
                        <a:t>của</a:t>
                      </a:r>
                      <a:r>
                        <a:rPr lang="en-US" sz="1400" dirty="0">
                          <a:effectLst/>
                          <a:latin typeface="UTM Avo" panose="02040603050506020204" pitchFamily="18"/>
                        </a:rPr>
                        <a:t> </a:t>
                      </a:r>
                      <a:r>
                        <a:rPr lang="en-US" sz="1400" dirty="0" err="1">
                          <a:effectLst/>
                          <a:latin typeface="UTM Avo" panose="02040603050506020204" pitchFamily="18"/>
                        </a:rPr>
                        <a:t>khối</a:t>
                      </a:r>
                      <a:r>
                        <a:rPr lang="en-US" sz="1400" dirty="0">
                          <a:effectLst/>
                          <a:latin typeface="UTM Avo" panose="02040603050506020204" pitchFamily="18"/>
                        </a:rPr>
                        <a:t> </a:t>
                      </a:r>
                      <a:r>
                        <a:rPr lang="en-US" sz="1400" dirty="0" err="1">
                          <a:effectLst/>
                          <a:latin typeface="UTM Avo" panose="02040603050506020204" pitchFamily="18"/>
                        </a:rPr>
                        <a:t>kim</a:t>
                      </a:r>
                      <a:r>
                        <a:rPr lang="en-US" sz="1400" dirty="0">
                          <a:effectLst/>
                          <a:latin typeface="UTM Avo" panose="02040603050506020204" pitchFamily="18"/>
                        </a:rPr>
                        <a:t> </a:t>
                      </a:r>
                      <a:r>
                        <a:rPr lang="en-US" sz="1400" dirty="0" err="1">
                          <a:effectLst/>
                          <a:latin typeface="UTM Avo" panose="02040603050506020204" pitchFamily="18"/>
                        </a:rPr>
                        <a:t>loại</a:t>
                      </a:r>
                      <a:r>
                        <a:rPr lang="en-US" sz="1400" dirty="0">
                          <a:effectLst/>
                          <a:latin typeface="UTM Avo" panose="02040603050506020204" pitchFamily="18"/>
                        </a:rPr>
                        <a:t> </a:t>
                      </a:r>
                      <a:r>
                        <a:rPr lang="en-US" sz="1400" dirty="0" err="1">
                          <a:effectLst/>
                          <a:latin typeface="UTM Avo" panose="02040603050506020204" pitchFamily="18"/>
                        </a:rPr>
                        <a:t>trên</a:t>
                      </a:r>
                      <a:r>
                        <a:rPr lang="en-US" sz="1400" dirty="0">
                          <a:effectLst/>
                          <a:latin typeface="UTM Avo" panose="02040603050506020204" pitchFamily="18"/>
                        </a:rPr>
                        <a:t> </a:t>
                      </a:r>
                      <a:r>
                        <a:rPr lang="en-US" sz="1400" dirty="0" err="1">
                          <a:effectLst/>
                          <a:latin typeface="UTM Avo" panose="02040603050506020204" pitchFamily="18"/>
                        </a:rPr>
                        <a:t>mặt</a:t>
                      </a:r>
                      <a:r>
                        <a:rPr lang="en-US" sz="1400" dirty="0">
                          <a:effectLst/>
                          <a:latin typeface="UTM Avo" panose="02040603050506020204" pitchFamily="18"/>
                        </a:rPr>
                        <a:t> </a:t>
                      </a:r>
                      <a:r>
                        <a:rPr lang="en-US" sz="1400" dirty="0" err="1">
                          <a:effectLst/>
                          <a:latin typeface="UTM Avo" panose="02040603050506020204" pitchFamily="18"/>
                        </a:rPr>
                        <a:t>cát</a:t>
                      </a:r>
                      <a:r>
                        <a:rPr lang="en-US" sz="1400" dirty="0">
                          <a:effectLst/>
                          <a:latin typeface="UTM Avo" panose="02040603050506020204" pitchFamily="18"/>
                        </a:rPr>
                        <a:t> </a:t>
                      </a:r>
                      <a:r>
                        <a:rPr lang="en-US" sz="1400" dirty="0" err="1">
                          <a:effectLst/>
                          <a:latin typeface="UTM Avo" panose="02040603050506020204" pitchFamily="18"/>
                        </a:rPr>
                        <a:t>khi</a:t>
                      </a:r>
                      <a:r>
                        <a:rPr lang="en-US" sz="1400" dirty="0">
                          <a:effectLst/>
                          <a:latin typeface="UTM Avo" panose="02040603050506020204" pitchFamily="18"/>
                        </a:rPr>
                        <a:t>:</a:t>
                      </a:r>
                    </a:p>
                    <a:p>
                      <a:pPr marL="0" marR="0" algn="just">
                        <a:lnSpc>
                          <a:spcPct val="150000"/>
                        </a:lnSpc>
                        <a:spcBef>
                          <a:spcPts val="0"/>
                        </a:spcBef>
                        <a:spcAft>
                          <a:spcPts val="0"/>
                        </a:spcAft>
                      </a:pPr>
                      <a:r>
                        <a:rPr lang="en-US" sz="1400" dirty="0">
                          <a:effectLst/>
                          <a:latin typeface="UTM Avo" panose="02040603050506020204" pitchFamily="18"/>
                        </a:rPr>
                        <a:t>a) </a:t>
                      </a:r>
                      <a:r>
                        <a:rPr lang="en-US" sz="1400" dirty="0" err="1">
                          <a:effectLst/>
                          <a:latin typeface="UTM Avo" panose="02040603050506020204" pitchFamily="18"/>
                        </a:rPr>
                        <a:t>Với</a:t>
                      </a:r>
                      <a:r>
                        <a:rPr lang="en-US" sz="1400" dirty="0">
                          <a:effectLst/>
                          <a:latin typeface="UTM Avo" panose="02040603050506020204" pitchFamily="18"/>
                        </a:rPr>
                        <a:t> </a:t>
                      </a:r>
                      <a:r>
                        <a:rPr lang="en-US" sz="1400" dirty="0" err="1">
                          <a:effectLst/>
                          <a:latin typeface="UTM Avo" panose="02040603050506020204" pitchFamily="18"/>
                        </a:rPr>
                        <a:t>cùng</a:t>
                      </a:r>
                      <a:r>
                        <a:rPr lang="en-US" sz="1400" dirty="0">
                          <a:effectLst/>
                          <a:latin typeface="UTM Avo" panose="02040603050506020204" pitchFamily="18"/>
                        </a:rPr>
                        <a:t> </a:t>
                      </a:r>
                      <a:r>
                        <a:rPr lang="en-US" sz="1400" dirty="0" err="1">
                          <a:effectLst/>
                          <a:latin typeface="UTM Avo" panose="02040603050506020204" pitchFamily="18"/>
                        </a:rPr>
                        <a:t>một</a:t>
                      </a:r>
                      <a:r>
                        <a:rPr lang="en-US" sz="1400" dirty="0">
                          <a:effectLst/>
                          <a:latin typeface="UTM Avo" panose="02040603050506020204" pitchFamily="18"/>
                        </a:rPr>
                        <a:t> </a:t>
                      </a:r>
                      <a:r>
                        <a:rPr lang="en-US" sz="1400" dirty="0" err="1">
                          <a:effectLst/>
                          <a:latin typeface="UTM Avo" panose="02040603050506020204" pitchFamily="18"/>
                        </a:rPr>
                        <a:t>áp</a:t>
                      </a:r>
                      <a:r>
                        <a:rPr lang="en-US" sz="1400" dirty="0">
                          <a:effectLst/>
                          <a:latin typeface="UTM Avo" panose="02040603050506020204" pitchFamily="18"/>
                        </a:rPr>
                        <a:t> </a:t>
                      </a:r>
                      <a:r>
                        <a:rPr lang="en-US" sz="1400" dirty="0" err="1">
                          <a:effectLst/>
                          <a:latin typeface="UTM Avo" panose="02040603050506020204" pitchFamily="18"/>
                        </a:rPr>
                        <a:t>lực</a:t>
                      </a:r>
                      <a:r>
                        <a:rPr lang="en-US" sz="1400" dirty="0">
                          <a:effectLst/>
                          <a:latin typeface="UTM Avo" panose="02040603050506020204" pitchFamily="18"/>
                        </a:rPr>
                        <a:t>, </a:t>
                      </a:r>
                      <a:r>
                        <a:rPr lang="en-US" sz="1400" dirty="0" err="1">
                          <a:effectLst/>
                          <a:latin typeface="UTM Avo" panose="02040603050506020204" pitchFamily="18"/>
                        </a:rPr>
                        <a:t>diện</a:t>
                      </a:r>
                      <a:r>
                        <a:rPr lang="en-US" sz="1400" dirty="0">
                          <a:effectLst/>
                          <a:latin typeface="UTM Avo" panose="02040603050506020204" pitchFamily="18"/>
                        </a:rPr>
                        <a:t> </a:t>
                      </a:r>
                      <a:r>
                        <a:rPr lang="en-US" sz="1400" dirty="0" err="1">
                          <a:effectLst/>
                          <a:latin typeface="UTM Avo" panose="02040603050506020204" pitchFamily="18"/>
                        </a:rPr>
                        <a:t>tích</a:t>
                      </a:r>
                      <a:r>
                        <a:rPr lang="en-US" sz="1400" dirty="0">
                          <a:effectLst/>
                          <a:latin typeface="UTM Avo" panose="02040603050506020204" pitchFamily="18"/>
                        </a:rPr>
                        <a:t> </a:t>
                      </a:r>
                      <a:r>
                        <a:rPr lang="en-US" sz="1400" dirty="0" err="1">
                          <a:effectLst/>
                          <a:latin typeface="UTM Avo" panose="02040603050506020204" pitchFamily="18"/>
                        </a:rPr>
                        <a:t>bị</a:t>
                      </a:r>
                      <a:r>
                        <a:rPr lang="en-US" sz="1400" dirty="0">
                          <a:effectLst/>
                          <a:latin typeface="UTM Avo" panose="02040603050506020204" pitchFamily="18"/>
                        </a:rPr>
                        <a:t> </a:t>
                      </a:r>
                      <a:r>
                        <a:rPr lang="en-US" sz="1400" dirty="0" err="1">
                          <a:effectLst/>
                          <a:latin typeface="UTM Avo" panose="02040603050506020204" pitchFamily="18"/>
                        </a:rPr>
                        <a:t>ép</a:t>
                      </a:r>
                      <a:r>
                        <a:rPr lang="en-US" sz="1400" dirty="0">
                          <a:effectLst/>
                          <a:latin typeface="UTM Avo" panose="02040603050506020204" pitchFamily="18"/>
                        </a:rPr>
                        <a:t> </a:t>
                      </a:r>
                      <a:r>
                        <a:rPr lang="en-US" sz="1400" dirty="0" err="1">
                          <a:effectLst/>
                          <a:latin typeface="UTM Avo" panose="02040603050506020204" pitchFamily="18"/>
                        </a:rPr>
                        <a:t>giảm</a:t>
                      </a:r>
                      <a:r>
                        <a:rPr lang="en-US" sz="1400" dirty="0">
                          <a:effectLst/>
                          <a:latin typeface="UTM Avo" panose="02040603050506020204" pitchFamily="18"/>
                        </a:rPr>
                        <a:t>.</a:t>
                      </a:r>
                    </a:p>
                    <a:p>
                      <a:pPr marL="0" marR="0" algn="just">
                        <a:lnSpc>
                          <a:spcPct val="150000"/>
                        </a:lnSpc>
                        <a:spcBef>
                          <a:spcPts val="0"/>
                        </a:spcBef>
                        <a:spcAft>
                          <a:spcPts val="0"/>
                        </a:spcAft>
                      </a:pPr>
                      <a:r>
                        <a:rPr lang="en-US" sz="1400" dirty="0">
                          <a:effectLst/>
                          <a:latin typeface="UTM Avo" panose="02040603050506020204" pitchFamily="18"/>
                        </a:rPr>
                        <a:t>b) </a:t>
                      </a:r>
                      <a:r>
                        <a:rPr lang="en-US" sz="1400" dirty="0" err="1">
                          <a:effectLst/>
                          <a:latin typeface="UTM Avo" panose="02040603050506020204" pitchFamily="18"/>
                        </a:rPr>
                        <a:t>Với</a:t>
                      </a:r>
                      <a:r>
                        <a:rPr lang="en-US" sz="1400" dirty="0">
                          <a:effectLst/>
                          <a:latin typeface="UTM Avo" panose="02040603050506020204" pitchFamily="18"/>
                        </a:rPr>
                        <a:t> </a:t>
                      </a:r>
                      <a:r>
                        <a:rPr lang="en-US" sz="1400" dirty="0" err="1">
                          <a:effectLst/>
                          <a:latin typeface="UTM Avo" panose="02040603050506020204" pitchFamily="18"/>
                        </a:rPr>
                        <a:t>diện</a:t>
                      </a:r>
                      <a:r>
                        <a:rPr lang="en-US" sz="1400" dirty="0">
                          <a:effectLst/>
                          <a:latin typeface="UTM Avo" panose="02040603050506020204" pitchFamily="18"/>
                        </a:rPr>
                        <a:t> </a:t>
                      </a:r>
                      <a:r>
                        <a:rPr lang="en-US" sz="1400" dirty="0" err="1">
                          <a:effectLst/>
                          <a:latin typeface="UTM Avo" panose="02040603050506020204" pitchFamily="18"/>
                        </a:rPr>
                        <a:t>tích</a:t>
                      </a:r>
                      <a:r>
                        <a:rPr lang="en-US" sz="1400" dirty="0">
                          <a:effectLst/>
                          <a:latin typeface="UTM Avo" panose="02040603050506020204" pitchFamily="18"/>
                        </a:rPr>
                        <a:t> </a:t>
                      </a:r>
                      <a:r>
                        <a:rPr lang="en-US" sz="1400" dirty="0" err="1">
                          <a:effectLst/>
                          <a:latin typeface="UTM Avo" panose="02040603050506020204" pitchFamily="18"/>
                        </a:rPr>
                        <a:t>bị</a:t>
                      </a:r>
                      <a:r>
                        <a:rPr lang="en-US" sz="1400" dirty="0">
                          <a:effectLst/>
                          <a:latin typeface="UTM Avo" panose="02040603050506020204" pitchFamily="18"/>
                        </a:rPr>
                        <a:t> </a:t>
                      </a:r>
                      <a:r>
                        <a:rPr lang="en-US" sz="1400" dirty="0" err="1">
                          <a:effectLst/>
                          <a:latin typeface="UTM Avo" panose="02040603050506020204" pitchFamily="18"/>
                        </a:rPr>
                        <a:t>ép</a:t>
                      </a:r>
                      <a:r>
                        <a:rPr lang="en-US" sz="1400" dirty="0">
                          <a:effectLst/>
                          <a:latin typeface="UTM Avo" panose="02040603050506020204" pitchFamily="18"/>
                        </a:rPr>
                        <a:t> </a:t>
                      </a:r>
                      <a:r>
                        <a:rPr lang="en-US" sz="1400" dirty="0" err="1">
                          <a:effectLst/>
                          <a:latin typeface="UTM Avo" panose="02040603050506020204" pitchFamily="18"/>
                        </a:rPr>
                        <a:t>không</a:t>
                      </a:r>
                      <a:r>
                        <a:rPr lang="en-US" sz="1400" dirty="0">
                          <a:effectLst/>
                          <a:latin typeface="UTM Avo" panose="02040603050506020204" pitchFamily="18"/>
                        </a:rPr>
                        <a:t> </a:t>
                      </a:r>
                      <a:r>
                        <a:rPr lang="en-US" sz="1400" dirty="0" err="1">
                          <a:effectLst/>
                          <a:latin typeface="UTM Avo" panose="02040603050506020204" pitchFamily="18"/>
                        </a:rPr>
                        <a:t>đổi</a:t>
                      </a:r>
                      <a:r>
                        <a:rPr lang="en-US" sz="1400" dirty="0">
                          <a:effectLst/>
                          <a:latin typeface="UTM Avo" panose="02040603050506020204" pitchFamily="18"/>
                        </a:rPr>
                        <a:t>, </a:t>
                      </a:r>
                      <a:r>
                        <a:rPr lang="en-US" sz="1400" dirty="0" err="1">
                          <a:effectLst/>
                          <a:latin typeface="UTM Avo" panose="02040603050506020204" pitchFamily="18"/>
                        </a:rPr>
                        <a:t>tăng</a:t>
                      </a:r>
                      <a:r>
                        <a:rPr lang="en-US" sz="1400" dirty="0">
                          <a:effectLst/>
                          <a:latin typeface="UTM Avo" panose="02040603050506020204" pitchFamily="18"/>
                        </a:rPr>
                        <a:t> </a:t>
                      </a:r>
                      <a:r>
                        <a:rPr lang="en-US" sz="1400" dirty="0" err="1">
                          <a:effectLst/>
                          <a:latin typeface="UTM Avo" panose="02040603050506020204" pitchFamily="18"/>
                        </a:rPr>
                        <a:t>áp</a:t>
                      </a:r>
                      <a:r>
                        <a:rPr lang="en-US" sz="1400" dirty="0">
                          <a:effectLst/>
                          <a:latin typeface="UTM Avo" panose="02040603050506020204" pitchFamily="18"/>
                        </a:rPr>
                        <a:t> </a:t>
                      </a:r>
                      <a:r>
                        <a:rPr lang="en-US" sz="1400" dirty="0" err="1">
                          <a:effectLst/>
                          <a:latin typeface="UTM Avo" panose="02040603050506020204" pitchFamily="18"/>
                        </a:rPr>
                        <a:t>lực</a:t>
                      </a:r>
                      <a:r>
                        <a:rPr lang="en-US" sz="1400" dirty="0">
                          <a:effectLst/>
                          <a:latin typeface="UTM Avo" panose="02040603050506020204" pitchFamily="18"/>
                        </a:rPr>
                        <a:t>.</a:t>
                      </a:r>
                    </a:p>
                    <a:p>
                      <a:pPr marL="0" marR="0" algn="just">
                        <a:lnSpc>
                          <a:spcPct val="150000"/>
                        </a:lnSpc>
                        <a:spcBef>
                          <a:spcPts val="0"/>
                        </a:spcBef>
                        <a:spcAft>
                          <a:spcPts val="0"/>
                        </a:spcAft>
                      </a:pPr>
                      <a:r>
                        <a:rPr lang="en-US" sz="1400" dirty="0">
                          <a:effectLst/>
                          <a:latin typeface="UTM Avo" panose="02040603050506020204" pitchFamily="18"/>
                        </a:rPr>
                        <a:t>3. </a:t>
                      </a:r>
                      <a:r>
                        <a:rPr lang="en-US" sz="1400" dirty="0" err="1">
                          <a:effectLst/>
                          <a:latin typeface="UTM Avo" panose="02040603050506020204" pitchFamily="18"/>
                        </a:rPr>
                        <a:t>Tác</a:t>
                      </a:r>
                      <a:r>
                        <a:rPr lang="en-US" sz="1400" dirty="0">
                          <a:effectLst/>
                          <a:latin typeface="UTM Avo" panose="02040603050506020204" pitchFamily="18"/>
                        </a:rPr>
                        <a:t> </a:t>
                      </a:r>
                      <a:r>
                        <a:rPr lang="en-US" sz="1400" dirty="0" err="1">
                          <a:effectLst/>
                          <a:latin typeface="UTM Avo" panose="02040603050506020204" pitchFamily="18"/>
                        </a:rPr>
                        <a:t>dụng</a:t>
                      </a:r>
                      <a:r>
                        <a:rPr lang="en-US" sz="1400" dirty="0">
                          <a:effectLst/>
                          <a:latin typeface="UTM Avo" panose="02040603050506020204" pitchFamily="18"/>
                        </a:rPr>
                        <a:t> </a:t>
                      </a:r>
                      <a:r>
                        <a:rPr lang="en-US" sz="1400" dirty="0" err="1">
                          <a:effectLst/>
                          <a:latin typeface="UTM Avo" panose="02040603050506020204" pitchFamily="18"/>
                        </a:rPr>
                        <a:t>của</a:t>
                      </a:r>
                      <a:r>
                        <a:rPr lang="en-US" sz="1400" dirty="0">
                          <a:effectLst/>
                          <a:latin typeface="UTM Avo" panose="02040603050506020204" pitchFamily="18"/>
                        </a:rPr>
                        <a:t> </a:t>
                      </a:r>
                      <a:r>
                        <a:rPr lang="en-US" sz="1400" dirty="0" err="1">
                          <a:effectLst/>
                          <a:latin typeface="UTM Avo" panose="02040603050506020204" pitchFamily="18"/>
                        </a:rPr>
                        <a:t>áp</a:t>
                      </a:r>
                      <a:r>
                        <a:rPr lang="en-US" sz="1400" dirty="0">
                          <a:effectLst/>
                          <a:latin typeface="UTM Avo" panose="02040603050506020204" pitchFamily="18"/>
                        </a:rPr>
                        <a:t> </a:t>
                      </a:r>
                      <a:r>
                        <a:rPr lang="en-US" sz="1400" dirty="0" err="1">
                          <a:effectLst/>
                          <a:latin typeface="UTM Avo" panose="02040603050506020204" pitchFamily="18"/>
                        </a:rPr>
                        <a:t>lực</a:t>
                      </a:r>
                      <a:r>
                        <a:rPr lang="en-US" sz="1400" dirty="0">
                          <a:effectLst/>
                          <a:latin typeface="UTM Avo" panose="02040603050506020204" pitchFamily="18"/>
                        </a:rPr>
                        <a:t> </a:t>
                      </a:r>
                      <a:r>
                        <a:rPr lang="en-US" sz="1400" dirty="0" err="1">
                          <a:effectLst/>
                          <a:latin typeface="UTM Avo" panose="02040603050506020204" pitchFamily="18"/>
                        </a:rPr>
                        <a:t>lên</a:t>
                      </a:r>
                      <a:r>
                        <a:rPr lang="en-US" sz="1400" dirty="0">
                          <a:effectLst/>
                          <a:latin typeface="UTM Avo" panose="02040603050506020204" pitchFamily="18"/>
                        </a:rPr>
                        <a:t> </a:t>
                      </a:r>
                      <a:r>
                        <a:rPr lang="en-US" sz="1400" dirty="0" err="1">
                          <a:effectLst/>
                          <a:latin typeface="UTM Avo" panose="02040603050506020204" pitchFamily="18"/>
                        </a:rPr>
                        <a:t>một</a:t>
                      </a:r>
                      <a:r>
                        <a:rPr lang="en-US" sz="1400" dirty="0">
                          <a:effectLst/>
                          <a:latin typeface="UTM Avo" panose="02040603050506020204" pitchFamily="18"/>
                        </a:rPr>
                        <a:t> </a:t>
                      </a:r>
                      <a:r>
                        <a:rPr lang="en-US" sz="1400" dirty="0" err="1">
                          <a:effectLst/>
                          <a:latin typeface="UTM Avo" panose="02040603050506020204" pitchFamily="18"/>
                        </a:rPr>
                        <a:t>đơn</a:t>
                      </a:r>
                      <a:r>
                        <a:rPr lang="en-US" sz="1400" dirty="0">
                          <a:effectLst/>
                          <a:latin typeface="UTM Avo" panose="02040603050506020204" pitchFamily="18"/>
                        </a:rPr>
                        <a:t> </a:t>
                      </a:r>
                      <a:r>
                        <a:rPr lang="en-US" sz="1400" dirty="0" err="1">
                          <a:effectLst/>
                          <a:latin typeface="UTM Avo" panose="02040603050506020204" pitchFamily="18"/>
                        </a:rPr>
                        <a:t>vị</a:t>
                      </a:r>
                      <a:r>
                        <a:rPr lang="en-US" sz="1400" dirty="0">
                          <a:effectLst/>
                          <a:latin typeface="UTM Avo" panose="02040603050506020204" pitchFamily="18"/>
                        </a:rPr>
                        <a:t> </a:t>
                      </a:r>
                      <a:r>
                        <a:rPr lang="en-US" sz="1400" dirty="0" err="1">
                          <a:effectLst/>
                          <a:latin typeface="UTM Avo" panose="02040603050506020204" pitchFamily="18"/>
                        </a:rPr>
                        <a:t>diện</a:t>
                      </a:r>
                      <a:r>
                        <a:rPr lang="en-US" sz="1400" dirty="0">
                          <a:effectLst/>
                          <a:latin typeface="UTM Avo" panose="02040603050506020204" pitchFamily="18"/>
                        </a:rPr>
                        <a:t> </a:t>
                      </a:r>
                      <a:r>
                        <a:rPr lang="en-US" sz="1400" dirty="0" err="1">
                          <a:effectLst/>
                          <a:latin typeface="UTM Avo" panose="02040603050506020204" pitchFamily="18"/>
                        </a:rPr>
                        <a:t>tích</a:t>
                      </a:r>
                      <a:r>
                        <a:rPr lang="en-US" sz="1400" dirty="0">
                          <a:effectLst/>
                          <a:latin typeface="UTM Avo" panose="02040603050506020204" pitchFamily="18"/>
                        </a:rPr>
                        <a:t> </a:t>
                      </a:r>
                      <a:r>
                        <a:rPr lang="en-US" sz="1400" dirty="0" err="1">
                          <a:effectLst/>
                          <a:latin typeface="UTM Avo" panose="02040603050506020204" pitchFamily="18"/>
                        </a:rPr>
                        <a:t>bị</a:t>
                      </a:r>
                      <a:r>
                        <a:rPr lang="en-US" sz="1400" dirty="0">
                          <a:effectLst/>
                          <a:latin typeface="UTM Avo" panose="02040603050506020204" pitchFamily="18"/>
                        </a:rPr>
                        <a:t> </a:t>
                      </a:r>
                      <a:r>
                        <a:rPr lang="en-US" sz="1400" dirty="0" err="1">
                          <a:effectLst/>
                          <a:latin typeface="UTM Avo" panose="02040603050506020204" pitchFamily="18"/>
                        </a:rPr>
                        <a:t>ép</a:t>
                      </a:r>
                      <a:r>
                        <a:rPr lang="en-US" sz="1400" dirty="0">
                          <a:effectLst/>
                          <a:latin typeface="UTM Avo" panose="02040603050506020204" pitchFamily="18"/>
                        </a:rPr>
                        <a:t> </a:t>
                      </a:r>
                      <a:r>
                        <a:rPr lang="en-US" sz="1400" dirty="0" err="1">
                          <a:effectLst/>
                          <a:latin typeface="UTM Avo" panose="02040603050506020204" pitchFamily="18"/>
                        </a:rPr>
                        <a:t>được</a:t>
                      </a:r>
                      <a:r>
                        <a:rPr lang="en-US" sz="1400" dirty="0">
                          <a:effectLst/>
                          <a:latin typeface="UTM Avo" panose="02040603050506020204" pitchFamily="18"/>
                        </a:rPr>
                        <a:t> </a:t>
                      </a:r>
                      <a:r>
                        <a:rPr lang="en-US" sz="1400" dirty="0" err="1">
                          <a:effectLst/>
                          <a:latin typeface="UTM Avo" panose="02040603050506020204" pitchFamily="18"/>
                        </a:rPr>
                        <a:t>xác</a:t>
                      </a:r>
                      <a:r>
                        <a:rPr lang="en-US" sz="1400" dirty="0">
                          <a:effectLst/>
                          <a:latin typeface="UTM Avo" panose="02040603050506020204" pitchFamily="18"/>
                        </a:rPr>
                        <a:t> </a:t>
                      </a:r>
                      <a:r>
                        <a:rPr lang="en-US" sz="1400" dirty="0" err="1">
                          <a:effectLst/>
                          <a:latin typeface="UTM Avo" panose="02040603050506020204" pitchFamily="18"/>
                        </a:rPr>
                        <a:t>định</a:t>
                      </a:r>
                      <a:r>
                        <a:rPr lang="en-US" sz="1400" dirty="0">
                          <a:effectLst/>
                          <a:latin typeface="UTM Avo" panose="02040603050506020204" pitchFamily="18"/>
                        </a:rPr>
                        <a:t> </a:t>
                      </a:r>
                      <a:r>
                        <a:rPr lang="en-US" sz="1400" dirty="0" err="1">
                          <a:effectLst/>
                          <a:latin typeface="UTM Avo" panose="02040603050506020204" pitchFamily="18"/>
                        </a:rPr>
                        <a:t>bằng</a:t>
                      </a:r>
                      <a:r>
                        <a:rPr lang="en-US" sz="1400" dirty="0">
                          <a:effectLst/>
                          <a:latin typeface="UTM Avo" panose="02040603050506020204" pitchFamily="18"/>
                        </a:rPr>
                        <a:t> </a:t>
                      </a:r>
                      <a:r>
                        <a:rPr lang="en-US" sz="1400" dirty="0" err="1">
                          <a:effectLst/>
                          <a:latin typeface="UTM Avo" panose="02040603050506020204" pitchFamily="18"/>
                        </a:rPr>
                        <a:t>biểu</a:t>
                      </a:r>
                      <a:r>
                        <a:rPr lang="en-US" sz="1400" dirty="0">
                          <a:effectLst/>
                          <a:latin typeface="UTM Avo" panose="02040603050506020204" pitchFamily="18"/>
                        </a:rPr>
                        <a:t> </a:t>
                      </a:r>
                      <a:r>
                        <a:rPr lang="en-US" sz="1400" dirty="0" err="1">
                          <a:effectLst/>
                          <a:latin typeface="UTM Avo" panose="02040603050506020204" pitchFamily="18"/>
                        </a:rPr>
                        <a:t>thức</a:t>
                      </a:r>
                      <a:r>
                        <a:rPr lang="en-US" sz="1400" dirty="0">
                          <a:effectLst/>
                          <a:latin typeface="UTM Avo" panose="02040603050506020204" pitchFamily="18"/>
                        </a:rPr>
                        <a:t> </a:t>
                      </a:r>
                      <a:r>
                        <a:rPr lang="en-US" sz="1400" dirty="0" err="1">
                          <a:effectLst/>
                          <a:latin typeface="UTM Avo" panose="02040603050506020204" pitchFamily="18"/>
                        </a:rPr>
                        <a:t>nào</a:t>
                      </a:r>
                      <a:r>
                        <a:rPr lang="en-US" sz="1400" dirty="0">
                          <a:effectLst/>
                          <a:latin typeface="UTM Avo" panose="02040603050506020204" pitchFamily="18"/>
                        </a:rPr>
                        <a:t>?</a:t>
                      </a:r>
                      <a:endParaRPr lang="en-US" sz="1400" dirty="0">
                        <a:effectLst/>
                        <a:latin typeface="UTM Avo" panose="02040603050506020204" pitchFamily="18"/>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4565433"/>
                  </a:ext>
                </a:extLst>
              </a:tr>
            </a:tbl>
          </a:graphicData>
        </a:graphic>
      </p:graphicFrame>
      <p:pic>
        <p:nvPicPr>
          <p:cNvPr id="12" name="Picture 11">
            <a:extLst>
              <a:ext uri="{FF2B5EF4-FFF2-40B4-BE49-F238E27FC236}">
                <a16:creationId xmlns:a16="http://schemas.microsoft.com/office/drawing/2014/main" id="{9AE8217D-CE81-4BD8-5CE2-081509C7442D}"/>
              </a:ext>
            </a:extLst>
          </p:cNvPr>
          <p:cNvPicPr>
            <a:picLocks noChangeAspect="1"/>
          </p:cNvPicPr>
          <p:nvPr/>
        </p:nvPicPr>
        <p:blipFill>
          <a:blip r:embed="rId3"/>
          <a:stretch>
            <a:fillRect/>
          </a:stretch>
        </p:blipFill>
        <p:spPr>
          <a:xfrm>
            <a:off x="7776846" y="3577590"/>
            <a:ext cx="4000611" cy="1279981"/>
          </a:xfrm>
          <a:prstGeom prst="rect">
            <a:avLst/>
          </a:prstGeom>
        </p:spPr>
      </p:pic>
    </p:spTree>
    <p:extLst>
      <p:ext uri="{BB962C8B-B14F-4D97-AF65-F5344CB8AC3E}">
        <p14:creationId xmlns:p14="http://schemas.microsoft.com/office/powerpoint/2010/main" val="2571284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3">
            <a:extLst>
              <a:ext uri="{FF2B5EF4-FFF2-40B4-BE49-F238E27FC236}">
                <a16:creationId xmlns:a16="http://schemas.microsoft.com/office/drawing/2014/main" id="{7B048855-C1F0-8CAE-CE2B-9C1A6A880196}"/>
              </a:ext>
            </a:extLst>
          </p:cNvPr>
          <p:cNvSpPr/>
          <p:nvPr/>
        </p:nvSpPr>
        <p:spPr>
          <a:xfrm>
            <a:off x="4820264" y="1619741"/>
            <a:ext cx="2551471" cy="545691"/>
          </a:xfrm>
          <a:prstGeom prst="roundRect">
            <a:avLst/>
          </a:prstGeom>
          <a:solidFill>
            <a:schemeClr val="accent6">
              <a:lumMod val="20000"/>
              <a:lumOff val="8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bIns="108000" rtlCol="0" anchor="ctr"/>
          <a:lstStyle/>
          <a:p>
            <a:pPr algn="ctr">
              <a:lnSpc>
                <a:spcPct val="150000"/>
              </a:lnSpc>
            </a:pPr>
            <a:r>
              <a:rPr lang="en-US" sz="2500" b="1" dirty="0">
                <a:solidFill>
                  <a:schemeClr val="tx1"/>
                </a:solidFill>
                <a:latin typeface="UTM Avo" panose="02040603050506020204" pitchFamily="18"/>
              </a:rPr>
              <a:t>THÍ NGHIỆM</a:t>
            </a:r>
          </a:p>
        </p:txBody>
      </p:sp>
      <p:sp>
        <p:nvSpPr>
          <p:cNvPr id="3" name="Line Callout 1 (Border and Accent Bar) 3">
            <a:extLst>
              <a:ext uri="{FF2B5EF4-FFF2-40B4-BE49-F238E27FC236}">
                <a16:creationId xmlns:a16="http://schemas.microsoft.com/office/drawing/2014/main" id="{907F6C30-939C-92A1-F1FC-20F5D04A1B57}"/>
              </a:ext>
            </a:extLst>
          </p:cNvPr>
          <p:cNvSpPr/>
          <p:nvPr/>
        </p:nvSpPr>
        <p:spPr>
          <a:xfrm>
            <a:off x="355159" y="2368901"/>
            <a:ext cx="1999790" cy="590003"/>
          </a:xfrm>
          <a:prstGeom prst="accentBorderCallout1">
            <a:avLst>
              <a:gd name="adj1" fmla="val 18750"/>
              <a:gd name="adj2" fmla="val -3127"/>
              <a:gd name="adj3" fmla="val 17954"/>
              <a:gd name="adj4" fmla="val -17509"/>
            </a:avLst>
          </a:prstGeom>
          <a:solidFill>
            <a:schemeClr val="accent1">
              <a:lumMod val="20000"/>
              <a:lumOff val="80000"/>
            </a:schemeClr>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0800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50000"/>
              </a:lnSpc>
            </a:pPr>
            <a:r>
              <a:rPr lang="en-US" sz="2300" b="1"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Dụng</a:t>
            </a:r>
            <a:r>
              <a:rPr lang="en-US" sz="2300" b="1"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300" b="1"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cụ</a:t>
            </a:r>
            <a:endParaRPr lang="en-US" sz="2300" b="1"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1C9A3A2B-AB3A-D813-8B9A-575E48A8AA0F}"/>
              </a:ext>
            </a:extLst>
          </p:cNvPr>
          <p:cNvSpPr txBox="1"/>
          <p:nvPr/>
        </p:nvSpPr>
        <p:spPr>
          <a:xfrm>
            <a:off x="2639592" y="2430682"/>
            <a:ext cx="9060089" cy="528222"/>
          </a:xfrm>
          <a:prstGeom prst="rect">
            <a:avLst/>
          </a:prstGeom>
          <a:noFill/>
        </p:spPr>
        <p:txBody>
          <a:bodyPr wrap="square">
            <a:spAutoFit/>
          </a:bodyPr>
          <a:lstStyle/>
          <a:p>
            <a:pPr marL="0" marR="0" algn="just">
              <a:lnSpc>
                <a:spcPct val="150000"/>
              </a:lnSpc>
              <a:spcBef>
                <a:spcPts val="0"/>
              </a:spcBef>
              <a:spcAft>
                <a:spcPts val="800"/>
              </a:spcAft>
            </a:pPr>
            <a:r>
              <a:rPr lang="en-US" sz="2200" dirty="0" err="1">
                <a:latin typeface="UTM Avo" panose="02040603050506020204" pitchFamily="18"/>
                <a:ea typeface="Times New Roman" panose="02020603050405020304" pitchFamily="18" charset="0"/>
                <a:cs typeface="Times New Roman" panose="02020603050405020304" pitchFamily="18" charset="0"/>
              </a:rPr>
              <a:t>C</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ác</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khối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kim</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loại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hình</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hộp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chữ</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nhật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giống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nhau</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chậu</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cát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mịn</a:t>
            </a:r>
            <a:r>
              <a:rPr lang="en-US" sz="2200" dirty="0">
                <a:effectLst/>
                <a:latin typeface="UTM Avo" panose="02040603050506020204" pitchFamily="18"/>
                <a:ea typeface="Times New Roman" panose="02020603050405020304" pitchFamily="18" charset="0"/>
                <a:cs typeface="Times New Roman" panose="02020603050405020304" pitchFamily="18" charset="0"/>
              </a:rPr>
              <a:t>.</a:t>
            </a:r>
            <a:endParaRPr lang="en-US" sz="2200" dirty="0">
              <a:effectLst/>
              <a:latin typeface="UTM Avo" panose="02040603050506020204" pitchFamily="18"/>
              <a:ea typeface="Calibri" panose="020F0502020204030204" pitchFamily="34" charset="0"/>
              <a:cs typeface="Times New Roman" panose="02020603050405020304" pitchFamily="18" charset="0"/>
            </a:endParaRPr>
          </a:p>
        </p:txBody>
      </p:sp>
      <p:sp>
        <p:nvSpPr>
          <p:cNvPr id="5" name="Line Callout 1 (Border and Accent Bar) 3">
            <a:extLst>
              <a:ext uri="{FF2B5EF4-FFF2-40B4-BE49-F238E27FC236}">
                <a16:creationId xmlns:a16="http://schemas.microsoft.com/office/drawing/2014/main" id="{D56F9874-1925-63ED-19C9-CEE7DADA4F0D}"/>
              </a:ext>
            </a:extLst>
          </p:cNvPr>
          <p:cNvSpPr/>
          <p:nvPr/>
        </p:nvSpPr>
        <p:spPr>
          <a:xfrm>
            <a:off x="355159" y="3429000"/>
            <a:ext cx="1999790" cy="590003"/>
          </a:xfrm>
          <a:prstGeom prst="accentBorderCallout1">
            <a:avLst>
              <a:gd name="adj1" fmla="val 18750"/>
              <a:gd name="adj2" fmla="val -3127"/>
              <a:gd name="adj3" fmla="val 17954"/>
              <a:gd name="adj4" fmla="val -17509"/>
            </a:avLst>
          </a:prstGeom>
          <a:solidFill>
            <a:schemeClr val="accent1">
              <a:lumMod val="20000"/>
              <a:lumOff val="80000"/>
            </a:schemeClr>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0800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50000"/>
              </a:lnSpc>
            </a:pPr>
            <a:r>
              <a:rPr lang="en-US" sz="2300" b="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Tiến hành</a:t>
            </a:r>
          </a:p>
        </p:txBody>
      </p:sp>
      <p:sp>
        <p:nvSpPr>
          <p:cNvPr id="6" name="TextBox 5">
            <a:extLst>
              <a:ext uri="{FF2B5EF4-FFF2-40B4-BE49-F238E27FC236}">
                <a16:creationId xmlns:a16="http://schemas.microsoft.com/office/drawing/2014/main" id="{BAF05C1D-2BD1-EBD7-6B18-6C3E27E87A69}"/>
              </a:ext>
            </a:extLst>
          </p:cNvPr>
          <p:cNvSpPr txBox="1"/>
          <p:nvPr/>
        </p:nvSpPr>
        <p:spPr>
          <a:xfrm>
            <a:off x="2639592" y="3329778"/>
            <a:ext cx="8676108" cy="2867323"/>
          </a:xfrm>
          <a:prstGeom prst="rect">
            <a:avLst/>
          </a:prstGeom>
          <a:noFill/>
        </p:spPr>
        <p:txBody>
          <a:bodyPr wrap="square">
            <a:spAutoFit/>
          </a:bodyPr>
          <a:lstStyle/>
          <a:p>
            <a:pPr marL="0" marR="0" algn="just">
              <a:lnSpc>
                <a:spcPct val="150000"/>
              </a:lnSpc>
              <a:spcBef>
                <a:spcPts val="0"/>
              </a:spcBef>
              <a:spcAft>
                <a:spcPts val="800"/>
              </a:spcAft>
            </a:pPr>
            <a:r>
              <a:rPr lang="en-US" sz="2200" b="1" dirty="0" err="1">
                <a:effectLst/>
                <a:latin typeface="UTM Avo" panose="02040603050506020204" pitchFamily="18"/>
                <a:ea typeface="Times New Roman" panose="02020603050405020304" pitchFamily="18" charset="0"/>
                <a:cs typeface="Times New Roman" panose="02020603050405020304" pitchFamily="18" charset="0"/>
              </a:rPr>
              <a:t>Bước</a:t>
            </a:r>
            <a:r>
              <a:rPr lang="en-US" sz="2200" b="1" dirty="0">
                <a:effectLst/>
                <a:latin typeface="UTM Avo" panose="02040603050506020204" pitchFamily="18"/>
                <a:ea typeface="Times New Roman" panose="02020603050405020304" pitchFamily="18" charset="0"/>
                <a:cs typeface="Times New Roman" panose="02020603050405020304" pitchFamily="18" charset="0"/>
              </a:rPr>
              <a:t> 1: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Đặt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khối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kim</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loại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cát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và</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đo</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độ</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lún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của</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cát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ở</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mỗi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trường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hợp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sau</a:t>
            </a:r>
            <a:r>
              <a:rPr lang="en-US" sz="2200" dirty="0">
                <a:effectLst/>
                <a:latin typeface="UTM Avo" panose="02040603050506020204" pitchFamily="18"/>
                <a:ea typeface="Times New Roman" panose="02020603050405020304" pitchFamily="18" charset="0"/>
                <a:cs typeface="Times New Roman" panose="02020603050405020304" pitchFamily="18" charset="0"/>
              </a:rPr>
              <a:t>:</a:t>
            </a:r>
            <a:endParaRPr lang="en-US" sz="22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200" dirty="0">
                <a:effectLst/>
                <a:latin typeface="UTM Avo" panose="02040603050506020204" pitchFamily="18"/>
                <a:ea typeface="Times New Roman" panose="02020603050405020304" pitchFamily="18" charset="0"/>
                <a:cs typeface="Times New Roman" panose="02020603050405020304" pitchFamily="18" charset="0"/>
              </a:rPr>
              <a:t>a.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Một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khối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kim</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loại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nằm</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ngang</a:t>
            </a:r>
            <a:r>
              <a:rPr lang="en-US" sz="2200" dirty="0">
                <a:effectLst/>
                <a:latin typeface="UTM Avo" panose="02040603050506020204" pitchFamily="18"/>
                <a:ea typeface="Times New Roman" panose="02020603050405020304" pitchFamily="18" charset="0"/>
                <a:cs typeface="Times New Roman" panose="02020603050405020304" pitchFamily="18" charset="0"/>
              </a:rPr>
              <a:t>.</a:t>
            </a:r>
            <a:endParaRPr lang="en-US" sz="22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200" dirty="0">
                <a:effectLst/>
                <a:latin typeface="UTM Avo" panose="02040603050506020204" pitchFamily="18"/>
                <a:ea typeface="Times New Roman" panose="02020603050405020304" pitchFamily="18" charset="0"/>
                <a:cs typeface="Times New Roman" panose="02020603050405020304" pitchFamily="18" charset="0"/>
              </a:rPr>
              <a:t>b.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Một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khối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kim</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loại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thẳng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đứng</a:t>
            </a:r>
            <a:r>
              <a:rPr lang="en-US" sz="2200" dirty="0">
                <a:effectLst/>
                <a:latin typeface="UTM Avo" panose="02040603050506020204" pitchFamily="18"/>
                <a:ea typeface="Times New Roman" panose="02020603050405020304" pitchFamily="18" charset="0"/>
                <a:cs typeface="Times New Roman" panose="02020603050405020304" pitchFamily="18" charset="0"/>
              </a:rPr>
              <a:t>.</a:t>
            </a:r>
            <a:endParaRPr lang="en-US" sz="22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200" dirty="0">
                <a:effectLst/>
                <a:latin typeface="UTM Avo" panose="02040603050506020204" pitchFamily="18"/>
                <a:ea typeface="Times New Roman" panose="02020603050405020304" pitchFamily="18" charset="0"/>
                <a:cs typeface="Times New Roman" panose="02020603050405020304" pitchFamily="18" charset="0"/>
              </a:rPr>
              <a:t>c. Hai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khối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kim</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loại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chồng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nhau</a:t>
            </a:r>
            <a:r>
              <a:rPr lang="en-US" sz="2200" dirty="0">
                <a:effectLst/>
                <a:latin typeface="UTM Avo" panose="02040603050506020204" pitchFamily="18"/>
                <a:ea typeface="Times New Roman" panose="02020603050405020304" pitchFamily="18" charset="0"/>
                <a:cs typeface="Times New Roman" panose="02020603050405020304" pitchFamily="18" charset="0"/>
              </a:rPr>
              <a:t>.</a:t>
            </a:r>
            <a:endParaRPr lang="en-US" sz="2200" dirty="0">
              <a:effectLst/>
              <a:latin typeface="UTM Avo" panose="02040603050506020204" pitchFamily="18"/>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58381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3">
            <a:extLst>
              <a:ext uri="{FF2B5EF4-FFF2-40B4-BE49-F238E27FC236}">
                <a16:creationId xmlns:a16="http://schemas.microsoft.com/office/drawing/2014/main" id="{7B048855-C1F0-8CAE-CE2B-9C1A6A880196}"/>
              </a:ext>
            </a:extLst>
          </p:cNvPr>
          <p:cNvSpPr/>
          <p:nvPr/>
        </p:nvSpPr>
        <p:spPr>
          <a:xfrm>
            <a:off x="4820264" y="1619741"/>
            <a:ext cx="2551471" cy="545691"/>
          </a:xfrm>
          <a:prstGeom prst="roundRect">
            <a:avLst/>
          </a:prstGeom>
          <a:solidFill>
            <a:schemeClr val="accent6">
              <a:lumMod val="20000"/>
              <a:lumOff val="8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bIns="108000" rtlCol="0" anchor="ctr"/>
          <a:lstStyle/>
          <a:p>
            <a:pPr algn="ctr">
              <a:lnSpc>
                <a:spcPct val="150000"/>
              </a:lnSpc>
            </a:pPr>
            <a:r>
              <a:rPr lang="en-US" sz="2500" b="1" dirty="0">
                <a:solidFill>
                  <a:schemeClr val="tx1"/>
                </a:solidFill>
                <a:latin typeface="UTM Avo" panose="02040603050506020204" pitchFamily="18"/>
              </a:rPr>
              <a:t>THÍ NGHIỆM</a:t>
            </a:r>
          </a:p>
        </p:txBody>
      </p:sp>
      <p:sp>
        <p:nvSpPr>
          <p:cNvPr id="5" name="Line Callout 1 (Border and Accent Bar) 3">
            <a:extLst>
              <a:ext uri="{FF2B5EF4-FFF2-40B4-BE49-F238E27FC236}">
                <a16:creationId xmlns:a16="http://schemas.microsoft.com/office/drawing/2014/main" id="{D56F9874-1925-63ED-19C9-CEE7DADA4F0D}"/>
              </a:ext>
            </a:extLst>
          </p:cNvPr>
          <p:cNvSpPr/>
          <p:nvPr/>
        </p:nvSpPr>
        <p:spPr>
          <a:xfrm>
            <a:off x="332299" y="2264073"/>
            <a:ext cx="1999790" cy="590003"/>
          </a:xfrm>
          <a:prstGeom prst="accentBorderCallout1">
            <a:avLst>
              <a:gd name="adj1" fmla="val 18750"/>
              <a:gd name="adj2" fmla="val -3127"/>
              <a:gd name="adj3" fmla="val 17954"/>
              <a:gd name="adj4" fmla="val -17509"/>
            </a:avLst>
          </a:prstGeom>
          <a:solidFill>
            <a:schemeClr val="accent1">
              <a:lumMod val="20000"/>
              <a:lumOff val="80000"/>
            </a:schemeClr>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0800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50000"/>
              </a:lnSpc>
            </a:pPr>
            <a:r>
              <a:rPr lang="en-US" sz="2300" b="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Tiến hành</a:t>
            </a:r>
          </a:p>
        </p:txBody>
      </p:sp>
      <p:sp>
        <p:nvSpPr>
          <p:cNvPr id="7" name="TextBox 6">
            <a:extLst>
              <a:ext uri="{FF2B5EF4-FFF2-40B4-BE49-F238E27FC236}">
                <a16:creationId xmlns:a16="http://schemas.microsoft.com/office/drawing/2014/main" id="{A357801A-79B5-ABD8-F476-BC03E89A016E}"/>
              </a:ext>
            </a:extLst>
          </p:cNvPr>
          <p:cNvSpPr txBox="1"/>
          <p:nvPr/>
        </p:nvSpPr>
        <p:spPr>
          <a:xfrm>
            <a:off x="2450446" y="2165432"/>
            <a:ext cx="8590934" cy="2652649"/>
          </a:xfrm>
          <a:prstGeom prst="rect">
            <a:avLst/>
          </a:prstGeom>
          <a:noFill/>
        </p:spPr>
        <p:txBody>
          <a:bodyPr wrap="square">
            <a:spAutoFit/>
          </a:bodyPr>
          <a:lstStyle/>
          <a:p>
            <a:pPr marL="0" marR="0" algn="just">
              <a:lnSpc>
                <a:spcPct val="150000"/>
              </a:lnSpc>
              <a:spcBef>
                <a:spcPts val="0"/>
              </a:spcBef>
              <a:spcAft>
                <a:spcPts val="800"/>
              </a:spcAft>
            </a:pPr>
            <a:r>
              <a:rPr lang="en-US" sz="2100" b="1" dirty="0" err="1">
                <a:effectLst/>
                <a:latin typeface="UTM Avo" panose="02040603050506020204" pitchFamily="18"/>
                <a:ea typeface="Times New Roman" panose="02020603050405020304" pitchFamily="18" charset="0"/>
                <a:cs typeface="Times New Roman" panose="02020603050405020304" pitchFamily="18" charset="0"/>
              </a:rPr>
              <a:t>Bước</a:t>
            </a:r>
            <a:r>
              <a:rPr lang="en-US" sz="2100" b="1" dirty="0">
                <a:effectLst/>
                <a:latin typeface="UTM Avo" panose="02040603050506020204" pitchFamily="18"/>
                <a:ea typeface="Times New Roman" panose="02020603050405020304" pitchFamily="18" charset="0"/>
                <a:cs typeface="Times New Roman" panose="02020603050405020304" pitchFamily="18" charset="0"/>
              </a:rPr>
              <a:t> 2: </a:t>
            </a:r>
            <a:r>
              <a:rPr lang="en-US" sz="2100" dirty="0">
                <a:effectLst/>
                <a:latin typeface="UTM Avo" panose="02040603050506020204" pitchFamily="18"/>
                <a:ea typeface="Times New Roman" panose="02020603050405020304" pitchFamily="18" charset="0"/>
                <a:cs typeface="Times New Roman" panose="02020603050405020304" pitchFamily="18" charset="0"/>
              </a:rPr>
              <a:t>So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sánh</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độ</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lún</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trong</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mỗi</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trường</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hợp</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và</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rút</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ra</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kết</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luận</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về</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sự</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thay</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đổi</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độ</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lún</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gây</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ra</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bởi</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của</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khối</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kim</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loại</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trên</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cát</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khi</a:t>
            </a:r>
            <a:r>
              <a:rPr lang="en-US" sz="2100" dirty="0">
                <a:effectLst/>
                <a:latin typeface="UTM Avo" panose="02040603050506020204" pitchFamily="18"/>
                <a:ea typeface="Times New Roman" panose="02020603050405020304" pitchFamily="18" charset="0"/>
                <a:cs typeface="Times New Roman" panose="02020603050405020304" pitchFamily="18" charset="0"/>
              </a:rPr>
              <a:t>:</a:t>
            </a:r>
            <a:endParaRPr lang="en-US" sz="21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100" dirty="0" err="1">
                <a:effectLst/>
                <a:latin typeface="UTM Avo" panose="02040603050506020204" pitchFamily="18"/>
                <a:ea typeface="Times New Roman" panose="02020603050405020304" pitchFamily="18" charset="0"/>
                <a:cs typeface="Times New Roman" panose="02020603050405020304" pitchFamily="18" charset="0"/>
              </a:rPr>
              <a:t>Với</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cùng</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một</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giảm</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diện</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Hình</a:t>
            </a:r>
            <a:r>
              <a:rPr lang="en-US" sz="2100" dirty="0">
                <a:effectLst/>
                <a:latin typeface="UTM Avo" panose="02040603050506020204" pitchFamily="18"/>
                <a:ea typeface="Times New Roman" panose="02020603050405020304" pitchFamily="18" charset="0"/>
                <a:cs typeface="Times New Roman" panose="02020603050405020304" pitchFamily="18" charset="0"/>
              </a:rPr>
              <a:t> 16.2a,b).</a:t>
            </a:r>
            <a:endParaRPr lang="en-US" sz="21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100" dirty="0" err="1">
                <a:effectLst/>
                <a:latin typeface="UTM Avo" panose="02040603050506020204" pitchFamily="18"/>
                <a:ea typeface="Times New Roman" panose="02020603050405020304" pitchFamily="18" charset="0"/>
                <a:cs typeface="Times New Roman" panose="02020603050405020304" pitchFamily="18" charset="0"/>
              </a:rPr>
              <a:t>Với</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cùng</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một</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điện</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tăng</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Hình</a:t>
            </a:r>
            <a:r>
              <a:rPr lang="en-US" sz="2100" dirty="0">
                <a:effectLst/>
                <a:latin typeface="UTM Avo" panose="02040603050506020204" pitchFamily="18"/>
                <a:ea typeface="Times New Roman" panose="02020603050405020304" pitchFamily="18" charset="0"/>
                <a:cs typeface="Times New Roman" panose="02020603050405020304" pitchFamily="18" charset="0"/>
              </a:rPr>
              <a:t> 16.2a,c).</a:t>
            </a:r>
            <a:endParaRPr lang="en-US" sz="2100" dirty="0">
              <a:effectLst/>
              <a:latin typeface="UTM Avo" panose="02040603050506020204" pitchFamily="18"/>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E131AC43-8C8A-F435-587D-5BE71149C753}"/>
              </a:ext>
            </a:extLst>
          </p:cNvPr>
          <p:cNvPicPr>
            <a:picLocks noChangeAspect="1"/>
          </p:cNvPicPr>
          <p:nvPr/>
        </p:nvPicPr>
        <p:blipFill>
          <a:blip r:embed="rId3"/>
          <a:stretch>
            <a:fillRect/>
          </a:stretch>
        </p:blipFill>
        <p:spPr>
          <a:xfrm>
            <a:off x="3871236" y="5054027"/>
            <a:ext cx="4449527" cy="145657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380142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6A6AB-25EA-AE76-D6E9-55C002BAE555}"/>
              </a:ext>
            </a:extLst>
          </p:cNvPr>
          <p:cNvSpPr txBox="1"/>
          <p:nvPr/>
        </p:nvSpPr>
        <p:spPr>
          <a:xfrm>
            <a:off x="1710920" y="1607346"/>
            <a:ext cx="9776230" cy="1722074"/>
          </a:xfrm>
          <a:prstGeom prst="rect">
            <a:avLst/>
          </a:prstGeom>
          <a:noFill/>
        </p:spPr>
        <p:txBody>
          <a:bodyPr wrap="square">
            <a:spAutoFit/>
          </a:bodyPr>
          <a:lstStyle/>
          <a:p>
            <a:pPr marL="0" marR="0" algn="just">
              <a:lnSpc>
                <a:spcPct val="150000"/>
              </a:lnSpc>
              <a:spcBef>
                <a:spcPts val="0"/>
              </a:spcBef>
              <a:spcAft>
                <a:spcPts val="800"/>
              </a:spcAft>
            </a:pPr>
            <a:r>
              <a:rPr lang="en-US" sz="2300" b="1" dirty="0" err="1">
                <a:effectLst/>
                <a:latin typeface="UTM Avo" panose="02040603050506020204" pitchFamily="18"/>
                <a:ea typeface="Times New Roman" panose="02020603050405020304" pitchFamily="18" charset="0"/>
                <a:cs typeface="Times New Roman" panose="02020603050405020304" pitchFamily="18" charset="0"/>
              </a:rPr>
              <a:t>Câu</a:t>
            </a:r>
            <a:r>
              <a:rPr lang="en-US" sz="2300" b="1" dirty="0">
                <a:effectLst/>
                <a:latin typeface="UTM Avo" panose="02040603050506020204" pitchFamily="18"/>
                <a:ea typeface="Times New Roman" panose="02020603050405020304" pitchFamily="18" charset="0"/>
                <a:cs typeface="Times New Roman" panose="02020603050405020304" pitchFamily="18" charset="0"/>
              </a:rPr>
              <a:t> </a:t>
            </a:r>
            <a:r>
              <a:rPr lang="en-US" sz="2300" b="1" dirty="0" err="1">
                <a:effectLst/>
                <a:latin typeface="UTM Avo" panose="02040603050506020204" pitchFamily="18"/>
                <a:ea typeface="Times New Roman" panose="02020603050405020304" pitchFamily="18" charset="0"/>
                <a:cs typeface="Times New Roman" panose="02020603050405020304" pitchFamily="18" charset="0"/>
              </a:rPr>
              <a:t>hỏi</a:t>
            </a:r>
            <a:r>
              <a:rPr lang="en-US" sz="2300" b="1" dirty="0">
                <a:effectLst/>
                <a:latin typeface="UTM Avo" panose="02040603050506020204" pitchFamily="18"/>
                <a:ea typeface="Times New Roman" panose="02020603050405020304" pitchFamily="18" charset="0"/>
                <a:cs typeface="Times New Roman" panose="02020603050405020304" pitchFamily="18" charset="0"/>
              </a:rPr>
              <a:t> 3 (SGK – tr83)</a:t>
            </a:r>
            <a:endParaRPr lang="en-US" sz="23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300" dirty="0">
                <a:effectLst/>
                <a:latin typeface="UTM Avo" panose="02040603050506020204" pitchFamily="18"/>
                <a:ea typeface="Times New Roman" panose="02020603050405020304" pitchFamily="18" charset="0"/>
                <a:cs typeface="Times New Roman" panose="02020603050405020304" pitchFamily="18" charset="0"/>
              </a:rPr>
              <a:t>So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sánh</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suất</a:t>
            </a:r>
            <a:r>
              <a:rPr lang="en-US" sz="2300" dirty="0">
                <a:effectLst/>
                <a:latin typeface="UTM Avo" panose="02040603050506020204" pitchFamily="18"/>
                <a:ea typeface="Times New Roman" panose="02020603050405020304" pitchFamily="18" charset="0"/>
                <a:cs typeface="Times New Roman" panose="02020603050405020304" pitchFamily="18" charset="0"/>
              </a:rPr>
              <a:t> do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khối</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kim</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loại</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tác</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dụng</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cát</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trong</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trường</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hợp</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ở</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Hình</a:t>
            </a:r>
            <a:r>
              <a:rPr lang="en-US" sz="2300" dirty="0">
                <a:effectLst/>
                <a:latin typeface="UTM Avo" panose="02040603050506020204" pitchFamily="18"/>
                <a:ea typeface="Times New Roman" panose="02020603050405020304" pitchFamily="18" charset="0"/>
                <a:cs typeface="Times New Roman" panose="02020603050405020304" pitchFamily="18" charset="0"/>
              </a:rPr>
              <a:t> 16.2a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với</a:t>
            </a:r>
            <a:r>
              <a:rPr lang="en-US" sz="2300" dirty="0">
                <a:effectLst/>
                <a:latin typeface="UTM Avo" panose="02040603050506020204" pitchFamily="18"/>
                <a:ea typeface="Times New Roman" panose="02020603050405020304" pitchFamily="18" charset="0"/>
                <a:cs typeface="Times New Roman" panose="02020603050405020304" pitchFamily="18" charset="0"/>
              </a:rPr>
              <a:t> 16.2b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và</a:t>
            </a:r>
            <a:r>
              <a:rPr lang="en-US" sz="2300" dirty="0">
                <a:effectLst/>
                <a:latin typeface="UTM Avo" panose="02040603050506020204" pitchFamily="18"/>
                <a:ea typeface="Times New Roman" panose="02020603050405020304" pitchFamily="18" charset="0"/>
                <a:cs typeface="Times New Roman" panose="02020603050405020304" pitchFamily="18" charset="0"/>
              </a:rPr>
              <a:t> 16.2c.</a:t>
            </a:r>
            <a:endParaRPr lang="en-US" sz="2300" dirty="0">
              <a:effectLst/>
              <a:latin typeface="UTM Avo" panose="02040603050506020204" pitchFamily="18"/>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0567698A-19E5-64C2-329D-14172DF55543}"/>
              </a:ext>
            </a:extLst>
          </p:cNvPr>
          <p:cNvPicPr>
            <a:picLocks noChangeAspect="1"/>
          </p:cNvPicPr>
          <p:nvPr/>
        </p:nvPicPr>
        <p:blipFill>
          <a:blip r:embed="rId3"/>
          <a:srcRect/>
          <a:stretch>
            <a:fillRect/>
          </a:stretch>
        </p:blipFill>
        <p:spPr>
          <a:xfrm>
            <a:off x="445770" y="1789260"/>
            <a:ext cx="967970" cy="1410521"/>
          </a:xfrm>
          <a:prstGeom prst="rect">
            <a:avLst/>
          </a:prstGeom>
        </p:spPr>
      </p:pic>
      <p:sp>
        <p:nvSpPr>
          <p:cNvPr id="4" name="Rounded Rectangular Callout 3">
            <a:extLst>
              <a:ext uri="{FF2B5EF4-FFF2-40B4-BE49-F238E27FC236}">
                <a16:creationId xmlns:a16="http://schemas.microsoft.com/office/drawing/2014/main" id="{2FEB5724-C424-F8F9-DE33-4EB9AA57F2D7}"/>
              </a:ext>
            </a:extLst>
          </p:cNvPr>
          <p:cNvSpPr/>
          <p:nvPr/>
        </p:nvSpPr>
        <p:spPr>
          <a:xfrm>
            <a:off x="996622" y="4231993"/>
            <a:ext cx="4509321" cy="2037321"/>
          </a:xfrm>
          <a:prstGeom prst="wedgeRoundRectCallout">
            <a:avLst>
              <a:gd name="adj1" fmla="val -4526"/>
              <a:gd name="adj2" fmla="val -87787"/>
              <a:gd name="adj3" fmla="val 16667"/>
            </a:avLst>
          </a:prstGeom>
          <a:solidFill>
            <a:schemeClr val="bg1"/>
          </a:solidFill>
          <a:ln w="57150">
            <a:solidFill>
              <a:schemeClr val="accent5">
                <a:lumMod val="50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457200">
              <a:lnSpc>
                <a:spcPct val="150000"/>
              </a:lnSpc>
              <a:buClrTx/>
            </a:pPr>
            <a:r>
              <a:rPr lang="en-US" sz="2200">
                <a:solidFill>
                  <a:schemeClr val="tx1"/>
                </a:solidFill>
                <a:latin typeface="UTM Avo" panose="02040603050506020204" pitchFamily="18"/>
              </a:rPr>
              <a:t>Áp suất do khối kim loại tác dụng lên cát trong trường hợp ở hình 16.2a nhỏ hơn ở hình 16.2b.</a:t>
            </a:r>
          </a:p>
        </p:txBody>
      </p:sp>
      <p:sp>
        <p:nvSpPr>
          <p:cNvPr id="5" name="Rounded Rectangular Callout 9">
            <a:extLst>
              <a:ext uri="{FF2B5EF4-FFF2-40B4-BE49-F238E27FC236}">
                <a16:creationId xmlns:a16="http://schemas.microsoft.com/office/drawing/2014/main" id="{6DBAAE44-6E26-D249-E4C3-2BF76EEE433F}"/>
              </a:ext>
            </a:extLst>
          </p:cNvPr>
          <p:cNvSpPr/>
          <p:nvPr/>
        </p:nvSpPr>
        <p:spPr>
          <a:xfrm>
            <a:off x="6463478" y="4231993"/>
            <a:ext cx="4509321" cy="2037321"/>
          </a:xfrm>
          <a:prstGeom prst="wedgeRoundRectCallout">
            <a:avLst>
              <a:gd name="adj1" fmla="val 895"/>
              <a:gd name="adj2" fmla="val -88231"/>
              <a:gd name="adj3" fmla="val 16667"/>
            </a:avLst>
          </a:prstGeom>
          <a:solidFill>
            <a:schemeClr val="bg1"/>
          </a:solidFill>
          <a:ln w="57150">
            <a:solidFill>
              <a:schemeClr val="accent5">
                <a:lumMod val="50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457200">
              <a:lnSpc>
                <a:spcPct val="150000"/>
              </a:lnSpc>
              <a:buClrTx/>
            </a:pPr>
            <a:r>
              <a:rPr lang="en-US" sz="2200" dirty="0" err="1">
                <a:solidFill>
                  <a:schemeClr val="tx1"/>
                </a:solidFill>
                <a:latin typeface="UTM Avo" panose="02040603050506020204" pitchFamily="18"/>
              </a:rPr>
              <a:t>Áp</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suất</a:t>
            </a:r>
            <a:r>
              <a:rPr lang="en-US" sz="2200" dirty="0">
                <a:solidFill>
                  <a:schemeClr val="tx1"/>
                </a:solidFill>
                <a:latin typeface="UTM Avo" panose="02040603050506020204" pitchFamily="18"/>
              </a:rPr>
              <a:t> do </a:t>
            </a:r>
            <a:r>
              <a:rPr lang="en-US" sz="2200" dirty="0" err="1">
                <a:solidFill>
                  <a:schemeClr val="tx1"/>
                </a:solidFill>
                <a:latin typeface="UTM Avo" panose="02040603050506020204" pitchFamily="18"/>
              </a:rPr>
              <a:t>khối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kim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loại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tác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dụng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lên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cát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trong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trường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hợp</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ở</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hình</a:t>
            </a:r>
            <a:r>
              <a:rPr lang="en-US" sz="2200" dirty="0">
                <a:solidFill>
                  <a:schemeClr val="tx1"/>
                </a:solidFill>
                <a:latin typeface="UTM Avo" panose="02040603050506020204" pitchFamily="18"/>
              </a:rPr>
              <a:t> 16.2a </a:t>
            </a:r>
            <a:r>
              <a:rPr lang="en-US" sz="2200" dirty="0" err="1">
                <a:solidFill>
                  <a:schemeClr val="tx1"/>
                </a:solidFill>
                <a:latin typeface="UTM Avo" panose="02040603050506020204" pitchFamily="18"/>
              </a:rPr>
              <a:t>nhỏ</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hơn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ở</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hình</a:t>
            </a:r>
            <a:r>
              <a:rPr lang="en-US" sz="2200" dirty="0">
                <a:solidFill>
                  <a:schemeClr val="tx1"/>
                </a:solidFill>
                <a:latin typeface="UTM Avo" panose="02040603050506020204" pitchFamily="18"/>
              </a:rPr>
              <a:t> 16.2c.</a:t>
            </a:r>
          </a:p>
        </p:txBody>
      </p:sp>
    </p:spTree>
    <p:extLst>
      <p:ext uri="{BB962C8B-B14F-4D97-AF65-F5344CB8AC3E}">
        <p14:creationId xmlns:p14="http://schemas.microsoft.com/office/powerpoint/2010/main" val="3904432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27313A-7AEA-E37F-4BBE-D53D290EC480}"/>
              </a:ext>
            </a:extLst>
          </p:cNvPr>
          <p:cNvSpPr/>
          <p:nvPr/>
        </p:nvSpPr>
        <p:spPr>
          <a:xfrm>
            <a:off x="4654343" y="1610155"/>
            <a:ext cx="2883309" cy="575187"/>
          </a:xfrm>
          <a:prstGeom prst="rect">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chemeClr val="tx1"/>
                </a:solidFill>
                <a:effectLst/>
                <a:uLnTx/>
                <a:uFillTx/>
                <a:latin typeface="UTM Avo" panose="02040603050506020204" pitchFamily="18"/>
                <a:sym typeface="Arial"/>
              </a:rPr>
              <a:t>KẾT LUẬN</a:t>
            </a:r>
          </a:p>
        </p:txBody>
      </p:sp>
      <p:sp>
        <p:nvSpPr>
          <p:cNvPr id="3" name="TextBox 2">
            <a:extLst>
              <a:ext uri="{FF2B5EF4-FFF2-40B4-BE49-F238E27FC236}">
                <a16:creationId xmlns:a16="http://schemas.microsoft.com/office/drawing/2014/main" id="{7246F6A1-33B1-AC3F-17A3-58D83E473A77}"/>
              </a:ext>
            </a:extLst>
          </p:cNvPr>
          <p:cNvSpPr txBox="1"/>
          <p:nvPr/>
        </p:nvSpPr>
        <p:spPr>
          <a:xfrm>
            <a:off x="1221994" y="2286318"/>
            <a:ext cx="9748009" cy="3677802"/>
          </a:xfrm>
          <a:prstGeom prst="rect">
            <a:avLst/>
          </a:prstGeom>
          <a:noFill/>
        </p:spPr>
        <p:txBody>
          <a:bodyPr wrap="square">
            <a:spAutoFit/>
          </a:bodyPr>
          <a:lstStyle/>
          <a:p>
            <a:pPr marL="342900" marR="0" indent="-342900" algn="just">
              <a:lnSpc>
                <a:spcPct val="150000"/>
              </a:lnSpc>
              <a:spcBef>
                <a:spcPts val="0"/>
              </a:spcBef>
              <a:spcAft>
                <a:spcPts val="800"/>
              </a:spcAft>
              <a:buFont typeface="Wingdings" panose="05000000000000000000" pitchFamily="2" charset="2"/>
              <a:buChar char="ü"/>
            </a:pPr>
            <a:r>
              <a:rPr lang="en-US" sz="2200" dirty="0" err="1">
                <a:effectLst/>
                <a:latin typeface="UTM Avo" panose="02040603050506020204" pitchFamily="18"/>
                <a:ea typeface="Times New Roman" panose="02020603050405020304" pitchFamily="18" charset="0"/>
                <a:cs typeface="Times New Roman" panose="02020603050405020304" pitchFamily="18" charset="0"/>
              </a:rPr>
              <a:t>Thí</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nghiệm</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cho</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thấy</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độ</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lún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của</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cát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không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chỉ</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phụ</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thuộc</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vào</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độ</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lớn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của</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mà</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còn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phụ</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thuộc</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vào</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diện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Cùng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một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diện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càng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nhỏ</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thì</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độ</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lún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của</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cát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càng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lớn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Với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cùng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một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diện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càng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lớn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thì</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độ</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lún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của</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cát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càng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lớn</a:t>
            </a:r>
            <a:r>
              <a:rPr lang="en-US" sz="2200" dirty="0">
                <a:effectLst/>
                <a:latin typeface="UTM Avo" panose="02040603050506020204" pitchFamily="18"/>
                <a:ea typeface="Times New Roman" panose="02020603050405020304" pitchFamily="18" charset="0"/>
                <a:cs typeface="Times New Roman" panose="02020603050405020304" pitchFamily="18" charset="0"/>
              </a:rPr>
              <a:t>.</a:t>
            </a:r>
            <a:endParaRPr lang="en-US" sz="2200" dirty="0">
              <a:latin typeface="UTM Avo" panose="02040603050506020204" pitchFamily="18"/>
              <a:ea typeface="Times New Roman" panose="02020603050405020304" pitchFamily="18" charset="0"/>
              <a:cs typeface="Times New Roman" panose="02020603050405020304" pitchFamily="18" charset="0"/>
            </a:endParaRPr>
          </a:p>
          <a:p>
            <a:pPr marL="342900" marR="0" indent="-342900" algn="just">
              <a:lnSpc>
                <a:spcPct val="150000"/>
              </a:lnSpc>
              <a:spcBef>
                <a:spcPts val="0"/>
              </a:spcBef>
              <a:spcAft>
                <a:spcPts val="800"/>
              </a:spcAft>
              <a:buFont typeface="Wingdings" panose="05000000000000000000" pitchFamily="2" charset="2"/>
              <a:buChar char="ü"/>
            </a:pPr>
            <a:r>
              <a:rPr lang="en-US" sz="22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suất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được</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tính</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bằng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tác</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dụng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một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đơn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vị</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diện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suất</a:t>
            </a:r>
            <a:r>
              <a:rPr lang="en-US" sz="2200" dirty="0">
                <a:effectLst/>
                <a:latin typeface="UTM Avo" panose="02040603050506020204" pitchFamily="18"/>
                <a:ea typeface="Times New Roman" panose="02020603050405020304" pitchFamily="18" charset="0"/>
                <a:cs typeface="Times New Roman" panose="02020603050405020304" pitchFamily="18" charset="0"/>
              </a:rPr>
              <a:t> =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2200" dirty="0">
                <a:effectLst/>
                <a:latin typeface="UTM Avo" panose="02040603050506020204" pitchFamily="18"/>
                <a:ea typeface="Times New Roman" panose="02020603050405020304" pitchFamily="18" charset="0"/>
                <a:cs typeface="Times New Roman" panose="02020603050405020304" pitchFamily="18" charset="0"/>
              </a:rPr>
              <a:t>/</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diện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200" dirty="0">
                <a:effectLst/>
                <a:latin typeface="UTM Avo" panose="02040603050506020204" pitchFamily="18"/>
                <a:ea typeface="Times New Roman" panose="02020603050405020304" pitchFamily="18" charset="0"/>
                <a:cs typeface="Times New Roman" panose="02020603050405020304" pitchFamily="18" charset="0"/>
              </a:rPr>
              <a:t>.</a:t>
            </a:r>
            <a:endParaRPr lang="en-US" sz="2200" dirty="0">
              <a:effectLst/>
              <a:latin typeface="UTM Avo" panose="02040603050506020204" pitchFamily="18"/>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5409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368F7B9-B298-5AA2-619C-A067C30A49F8}"/>
                  </a:ext>
                </a:extLst>
              </p:cNvPr>
              <p:cNvSpPr txBox="1"/>
              <p:nvPr/>
            </p:nvSpPr>
            <p:spPr>
              <a:xfrm>
                <a:off x="1358630" y="2244704"/>
                <a:ext cx="9474733" cy="3889334"/>
              </a:xfrm>
              <a:prstGeom prst="rect">
                <a:avLst/>
              </a:prstGeom>
              <a:noFill/>
            </p:spPr>
            <p:txBody>
              <a:bodyPr wrap="square">
                <a:spAutoFit/>
              </a:bodyPr>
              <a:lstStyle/>
              <a:p>
                <a:pPr marL="342900" marR="0" indent="-342900" algn="just">
                  <a:lnSpc>
                    <a:spcPct val="150000"/>
                  </a:lnSpc>
                  <a:spcBef>
                    <a:spcPts val="0"/>
                  </a:spcBef>
                  <a:spcAft>
                    <a:spcPts val="800"/>
                  </a:spcAft>
                  <a:buFont typeface="Wingdings" panose="05000000000000000000" pitchFamily="2" charset="2"/>
                  <a:buChar char="ü"/>
                </a:pPr>
                <a:r>
                  <a:rPr lang="en-US" sz="2400" dirty="0" err="1">
                    <a:effectLst/>
                    <a:latin typeface="UTM Avo" panose="02040603050506020204" pitchFamily="18"/>
                    <a:ea typeface="Times New Roman" panose="02020603050405020304" pitchFamily="18" charset="0"/>
                    <a:cs typeface="Times New Roman" panose="02020603050405020304" pitchFamily="18" charset="0"/>
                  </a:rPr>
                  <a:t>Nếu</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kí</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hiệu</a:t>
                </a:r>
                <a:r>
                  <a:rPr lang="en-US" sz="2400" dirty="0">
                    <a:effectLst/>
                    <a:latin typeface="UTM Avo" panose="02040603050506020204" pitchFamily="18"/>
                    <a:ea typeface="Times New Roman" panose="02020603050405020304" pitchFamily="18" charset="0"/>
                    <a:cs typeface="Times New Roman" panose="02020603050405020304" pitchFamily="18" charset="0"/>
                  </a:rPr>
                  <a:t> p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là</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suất</a:t>
                </a:r>
                <a:r>
                  <a:rPr lang="en-US" sz="2400" dirty="0">
                    <a:effectLst/>
                    <a:latin typeface="UTM Avo" panose="02040603050506020204" pitchFamily="18"/>
                    <a:ea typeface="Times New Roman" panose="02020603050405020304" pitchFamily="18" charset="0"/>
                    <a:cs typeface="Times New Roman" panose="02020603050405020304" pitchFamily="18" charset="0"/>
                  </a:rPr>
                  <a:t>, F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là</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2400" dirty="0">
                    <a:effectLst/>
                    <a:latin typeface="UTM Avo" panose="02040603050506020204" pitchFamily="18"/>
                    <a:ea typeface="Times New Roman" panose="02020603050405020304" pitchFamily="18" charset="0"/>
                    <a:cs typeface="Times New Roman" panose="02020603050405020304" pitchFamily="18" charset="0"/>
                  </a:rPr>
                  <a:t>, S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là</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diện</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400" dirty="0">
                    <a:effectLst/>
                    <a:latin typeface="UTM Avo" panose="02040603050506020204" pitchFamily="18"/>
                    <a:ea typeface="Times New Roman" panose="02020603050405020304" pitchFamily="18" charset="0"/>
                    <a:cs typeface="Times New Roman" panose="02020603050405020304" pitchFamily="18" charset="0"/>
                  </a:rPr>
                  <a:t>, ta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có</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𝑝</m:t>
                    </m:r>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𝐹</m:t>
                        </m:r>
                      </m:num>
                      <m:den>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𝑆</m:t>
                        </m:r>
                      </m:den>
                    </m:f>
                  </m:oMath>
                </a14:m>
                <a:r>
                  <a:rPr lang="en-US" sz="2400" dirty="0">
                    <a:effectLst/>
                    <a:latin typeface="UTM Avo" panose="02040603050506020204" pitchFamily="18"/>
                    <a:ea typeface="Times New Roman" panose="02020603050405020304" pitchFamily="18" charset="0"/>
                    <a:cs typeface="Times New Roman" panose="02020603050405020304" pitchFamily="18" charset="0"/>
                  </a:rPr>
                  <a:t>.</a:t>
                </a:r>
                <a:endParaRPr lang="en-US" sz="2400" dirty="0">
                  <a:latin typeface="UTM Avo" panose="02040603050506020204" pitchFamily="18"/>
                  <a:ea typeface="Times New Roman" panose="02020603050405020304" pitchFamily="18" charset="0"/>
                  <a:cs typeface="Times New Roman" panose="02020603050405020304" pitchFamily="18" charset="0"/>
                </a:endParaRPr>
              </a:p>
              <a:p>
                <a:pPr marL="342900" marR="0" indent="-342900" algn="just">
                  <a:lnSpc>
                    <a:spcPct val="150000"/>
                  </a:lnSpc>
                  <a:spcBef>
                    <a:spcPts val="0"/>
                  </a:spcBef>
                  <a:spcAft>
                    <a:spcPts val="800"/>
                  </a:spcAft>
                  <a:buFont typeface="Wingdings" panose="05000000000000000000" pitchFamily="2" charset="2"/>
                  <a:buChar char="ü"/>
                </a:pPr>
                <a:r>
                  <a:rPr lang="en-US" sz="2400" dirty="0" err="1">
                    <a:effectLst/>
                    <a:latin typeface="UTM Avo" panose="02040603050506020204" pitchFamily="18"/>
                    <a:ea typeface="Times New Roman" panose="02020603050405020304" pitchFamily="18" charset="0"/>
                    <a:cs typeface="Times New Roman" panose="02020603050405020304" pitchFamily="18" charset="0"/>
                  </a:rPr>
                  <a:t>Đơn</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vị</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của</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suất</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là</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paxcan</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kí</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hiệu</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là</a:t>
                </a:r>
                <a:r>
                  <a:rPr lang="en-US" sz="2400" dirty="0">
                    <a:effectLst/>
                    <a:latin typeface="UTM Avo" panose="02040603050506020204" pitchFamily="18"/>
                    <a:ea typeface="Times New Roman" panose="02020603050405020304" pitchFamily="18" charset="0"/>
                    <a:cs typeface="Times New Roman" panose="02020603050405020304" pitchFamily="18" charset="0"/>
                  </a:rPr>
                  <a:t> Pa (1 Pa = 1 N/m</a:t>
                </a:r>
                <a:r>
                  <a:rPr lang="en-US" sz="2400" baseline="30000" dirty="0">
                    <a:effectLst/>
                    <a:latin typeface="UTM Avo" panose="02040603050506020204" pitchFamily="18"/>
                    <a:ea typeface="Times New Roman" panose="02020603050405020304" pitchFamily="18" charset="0"/>
                    <a:cs typeface="Times New Roman" panose="02020603050405020304" pitchFamily="18" charset="0"/>
                  </a:rPr>
                  <a:t>2</a:t>
                </a:r>
                <a:r>
                  <a:rPr lang="en-US" sz="2400" dirty="0">
                    <a:effectLst/>
                    <a:latin typeface="UTM Avo" panose="02040603050506020204" pitchFamily="18"/>
                    <a:ea typeface="Times New Roman" panose="02020603050405020304" pitchFamily="18" charset="0"/>
                    <a:cs typeface="Times New Roman" panose="02020603050405020304" pitchFamily="18" charset="0"/>
                  </a:rPr>
                  <a:t>).</a:t>
                </a:r>
                <a:endParaRPr lang="en-US" sz="2400" dirty="0">
                  <a:latin typeface="UTM Avo" panose="02040603050506020204" pitchFamily="18"/>
                  <a:ea typeface="Times New Roman" panose="02020603050405020304" pitchFamily="18" charset="0"/>
                  <a:cs typeface="Times New Roman" panose="02020603050405020304" pitchFamily="18" charset="0"/>
                </a:endParaRPr>
              </a:p>
              <a:p>
                <a:pPr marL="342900" marR="0" indent="-342900" algn="just">
                  <a:lnSpc>
                    <a:spcPct val="150000"/>
                  </a:lnSpc>
                  <a:spcBef>
                    <a:spcPts val="0"/>
                  </a:spcBef>
                  <a:spcAft>
                    <a:spcPts val="800"/>
                  </a:spcAft>
                  <a:buFont typeface="Wingdings" panose="05000000000000000000" pitchFamily="2" charset="2"/>
                  <a:buChar char="ü"/>
                </a:pPr>
                <a:r>
                  <a:rPr lang="en-US" sz="2400" dirty="0" err="1">
                    <a:effectLst/>
                    <a:latin typeface="UTM Avo" panose="02040603050506020204" pitchFamily="18"/>
                    <a:ea typeface="Times New Roman" panose="02020603050405020304" pitchFamily="18" charset="0"/>
                    <a:cs typeface="Times New Roman" panose="02020603050405020304" pitchFamily="18" charset="0"/>
                  </a:rPr>
                  <a:t>Một</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số</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đơn</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vị</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đo</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suất</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khác</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thường</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dùng</a:t>
                </a:r>
                <a:r>
                  <a:rPr lang="en-US" sz="2400" dirty="0">
                    <a:effectLst/>
                    <a:latin typeface="UTM Avo" panose="02040603050506020204" pitchFamily="18"/>
                    <a:ea typeface="Times New Roman" panose="02020603050405020304" pitchFamily="18" charset="0"/>
                    <a:cs typeface="Times New Roman" panose="02020603050405020304" pitchFamily="18" charset="0"/>
                  </a:rPr>
                  <a:t>: bar, atm, mmHg,…</a:t>
                </a:r>
                <a:endParaRPr lang="en-US" sz="2400" dirty="0">
                  <a:latin typeface="UTM Avo" panose="02040603050506020204" pitchFamily="18"/>
                  <a:ea typeface="Times New Roman" panose="02020603050405020304" pitchFamily="18" charset="0"/>
                  <a:cs typeface="Times New Roman" panose="02020603050405020304" pitchFamily="18" charset="0"/>
                </a:endParaRPr>
              </a:p>
              <a:p>
                <a:pPr marL="342900" marR="0" indent="-342900" algn="just">
                  <a:lnSpc>
                    <a:spcPct val="150000"/>
                  </a:lnSpc>
                  <a:spcBef>
                    <a:spcPts val="0"/>
                  </a:spcBef>
                  <a:spcAft>
                    <a:spcPts val="800"/>
                  </a:spcAft>
                  <a:buFont typeface="Wingdings" panose="05000000000000000000" pitchFamily="2" charset="2"/>
                  <a:buChar char="ü"/>
                </a:pPr>
                <a:r>
                  <a:rPr lang="en-US" sz="2400" dirty="0" err="1">
                    <a:effectLst/>
                    <a:latin typeface="UTM Avo" panose="02040603050506020204" pitchFamily="18"/>
                    <a:ea typeface="Times New Roman" panose="02020603050405020304" pitchFamily="18" charset="0"/>
                  </a:rPr>
                  <a:t>Để</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đo</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áp</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suất</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người</a:t>
                </a:r>
                <a:r>
                  <a:rPr lang="en-US" sz="2400" dirty="0">
                    <a:effectLst/>
                    <a:latin typeface="UTM Avo" panose="02040603050506020204" pitchFamily="18"/>
                    <a:ea typeface="Times New Roman" panose="02020603050405020304" pitchFamily="18" charset="0"/>
                  </a:rPr>
                  <a:t> ta </a:t>
                </a:r>
                <a:r>
                  <a:rPr lang="en-US" sz="2400" dirty="0" err="1">
                    <a:effectLst/>
                    <a:latin typeface="UTM Avo" panose="02040603050506020204" pitchFamily="18"/>
                    <a:ea typeface="Times New Roman" panose="02020603050405020304" pitchFamily="18" charset="0"/>
                  </a:rPr>
                  <a:t>dùng</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áp</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kế</a:t>
                </a:r>
                <a:r>
                  <a:rPr lang="en-US" sz="2400" dirty="0">
                    <a:effectLst/>
                    <a:latin typeface="UTM Avo" panose="02040603050506020204" pitchFamily="18"/>
                    <a:ea typeface="Times New Roman" panose="02020603050405020304" pitchFamily="18" charset="0"/>
                  </a:rPr>
                  <a:t>.</a:t>
                </a:r>
                <a:endParaRPr lang="en-US" sz="2400" dirty="0">
                  <a:latin typeface="UTM Avo" panose="02040603050506020204" pitchFamily="18"/>
                </a:endParaRPr>
              </a:p>
            </p:txBody>
          </p:sp>
        </mc:Choice>
        <mc:Fallback xmlns="">
          <p:sp>
            <p:nvSpPr>
              <p:cNvPr id="4" name="TextBox 3">
                <a:extLst>
                  <a:ext uri="{FF2B5EF4-FFF2-40B4-BE49-F238E27FC236}">
                    <a16:creationId xmlns:a16="http://schemas.microsoft.com/office/drawing/2014/main" id="{1368F7B9-B298-5AA2-619C-A067C30A49F8}"/>
                  </a:ext>
                </a:extLst>
              </p:cNvPr>
              <p:cNvSpPr txBox="1">
                <a:spLocks noRot="1" noChangeAspect="1" noMove="1" noResize="1" noEditPoints="1" noAdjustHandles="1" noChangeArrowheads="1" noChangeShapeType="1" noTextEdit="1"/>
              </p:cNvSpPr>
              <p:nvPr/>
            </p:nvSpPr>
            <p:spPr>
              <a:xfrm>
                <a:off x="1358630" y="2244704"/>
                <a:ext cx="9474733" cy="3889334"/>
              </a:xfrm>
              <a:prstGeom prst="rect">
                <a:avLst/>
              </a:prstGeom>
              <a:blipFill>
                <a:blip r:embed="rId3"/>
                <a:stretch>
                  <a:fillRect l="-938" r="-1072" b="-2932"/>
                </a:stretch>
              </a:blipFill>
            </p:spPr>
            <p:txBody>
              <a:bodyPr/>
              <a:lstStyle/>
              <a:p>
                <a:r>
                  <a:rPr lang="vi-VN">
                    <a:noFill/>
                  </a:rPr>
                  <a:t> </a:t>
                </a:r>
              </a:p>
            </p:txBody>
          </p:sp>
        </mc:Fallback>
      </mc:AlternateContent>
      <p:sp>
        <p:nvSpPr>
          <p:cNvPr id="3" name="Rectangle 2">
            <a:extLst>
              <a:ext uri="{FF2B5EF4-FFF2-40B4-BE49-F238E27FC236}">
                <a16:creationId xmlns:a16="http://schemas.microsoft.com/office/drawing/2014/main" id="{27C5B633-BABE-21B1-4C75-65B8D4EC25DC}"/>
              </a:ext>
            </a:extLst>
          </p:cNvPr>
          <p:cNvSpPr/>
          <p:nvPr/>
        </p:nvSpPr>
        <p:spPr>
          <a:xfrm>
            <a:off x="4654343" y="1610155"/>
            <a:ext cx="2883309" cy="575187"/>
          </a:xfrm>
          <a:prstGeom prst="rect">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chemeClr val="tx1"/>
                </a:solidFill>
                <a:effectLst/>
                <a:uLnTx/>
                <a:uFillTx/>
                <a:latin typeface="UTM Avo" panose="02040603050506020204" pitchFamily="18"/>
                <a:sym typeface="Arial"/>
              </a:rPr>
              <a:t>KẾT LUẬN</a:t>
            </a:r>
          </a:p>
        </p:txBody>
      </p:sp>
    </p:spTree>
    <p:extLst>
      <p:ext uri="{BB962C8B-B14F-4D97-AF65-F5344CB8AC3E}">
        <p14:creationId xmlns:p14="http://schemas.microsoft.com/office/powerpoint/2010/main" val="1135771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500"/>
                                        <p:tgtEl>
                                          <p:spTgt spid="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523;p34">
            <a:extLst>
              <a:ext uri="{FF2B5EF4-FFF2-40B4-BE49-F238E27FC236}">
                <a16:creationId xmlns:a16="http://schemas.microsoft.com/office/drawing/2014/main" id="{FDAFC717-3CC1-EE68-AE57-A9D5542380AD}"/>
              </a:ext>
            </a:extLst>
          </p:cNvPr>
          <p:cNvSpPr txBox="1">
            <a:spLocks noGrp="1"/>
          </p:cNvSpPr>
          <p:nvPr>
            <p:ph type="title"/>
          </p:nvPr>
        </p:nvSpPr>
        <p:spPr>
          <a:xfrm>
            <a:off x="3319200" y="1699482"/>
            <a:ext cx="5553600" cy="46895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US" sz="2400" b="1" dirty="0">
                <a:latin typeface="UTM Avo" panose="02040603050506020204" pitchFamily="18"/>
                <a:ea typeface="Arial"/>
                <a:cs typeface="Arial"/>
                <a:sym typeface="Arial"/>
              </a:rPr>
              <a:t>III. TĂNG GIẢM ÁP SUẤT</a:t>
            </a:r>
            <a:endParaRPr sz="2400" b="1" dirty="0">
              <a:latin typeface="UTM Avo" panose="02040603050506020204" pitchFamily="18"/>
              <a:ea typeface="Arial"/>
              <a:cs typeface="Arial"/>
              <a:sym typeface="Arial"/>
            </a:endParaRPr>
          </a:p>
        </p:txBody>
      </p:sp>
      <p:sp>
        <p:nvSpPr>
          <p:cNvPr id="3" name="TextBox 2">
            <a:extLst>
              <a:ext uri="{FF2B5EF4-FFF2-40B4-BE49-F238E27FC236}">
                <a16:creationId xmlns:a16="http://schemas.microsoft.com/office/drawing/2014/main" id="{491CBBB4-8A14-31E7-BF99-C00C1FE38074}"/>
              </a:ext>
            </a:extLst>
          </p:cNvPr>
          <p:cNvSpPr txBox="1"/>
          <p:nvPr/>
        </p:nvSpPr>
        <p:spPr>
          <a:xfrm>
            <a:off x="1044756" y="2176598"/>
            <a:ext cx="10102488" cy="3742948"/>
          </a:xfrm>
          <a:prstGeom prst="rect">
            <a:avLst/>
          </a:prstGeom>
          <a:noFill/>
        </p:spPr>
        <p:txBody>
          <a:bodyPr wrap="square">
            <a:spAutoFit/>
          </a:bodyPr>
          <a:lstStyle/>
          <a:p>
            <a:pPr marL="342900" indent="-342900" algn="just">
              <a:lnSpc>
                <a:spcPct val="150000"/>
              </a:lnSpc>
              <a:buFont typeface="Courier New" panose="02070309020205020404" pitchFamily="49" charset="0"/>
              <a:buChar char="o"/>
            </a:pPr>
            <a:r>
              <a:rPr lang="en-US" sz="2300" dirty="0">
                <a:latin typeface="UTM Avo" panose="02040603050506020204" pitchFamily="18"/>
              </a:rPr>
              <a:t>Trong </a:t>
            </a:r>
            <a:r>
              <a:rPr lang="en-US" sz="2300" dirty="0" err="1">
                <a:latin typeface="UTM Avo" panose="02040603050506020204" pitchFamily="18"/>
              </a:rPr>
              <a:t>một</a:t>
            </a:r>
            <a:r>
              <a:rPr lang="en-US" sz="2300" dirty="0">
                <a:latin typeface="UTM Avo" panose="02040603050506020204" pitchFamily="18"/>
              </a:rPr>
              <a:t> </a:t>
            </a:r>
            <a:r>
              <a:rPr lang="en-US" sz="2300" dirty="0" err="1">
                <a:latin typeface="UTM Avo" panose="02040603050506020204" pitchFamily="18"/>
              </a:rPr>
              <a:t>số</a:t>
            </a:r>
            <a:r>
              <a:rPr lang="en-US" sz="2300" dirty="0">
                <a:latin typeface="UTM Avo" panose="02040603050506020204" pitchFamily="18"/>
              </a:rPr>
              <a:t> </a:t>
            </a:r>
            <a:r>
              <a:rPr lang="en-US" sz="2300" dirty="0" err="1">
                <a:latin typeface="UTM Avo" panose="02040603050506020204" pitchFamily="18"/>
              </a:rPr>
              <a:t>trường</a:t>
            </a:r>
            <a:r>
              <a:rPr lang="en-US" sz="2300" dirty="0">
                <a:latin typeface="UTM Avo" panose="02040603050506020204" pitchFamily="18"/>
              </a:rPr>
              <a:t> </a:t>
            </a:r>
            <a:r>
              <a:rPr lang="en-US" sz="2300" dirty="0" err="1">
                <a:latin typeface="UTM Avo" panose="02040603050506020204" pitchFamily="18"/>
              </a:rPr>
              <a:t>hợp</a:t>
            </a:r>
            <a:r>
              <a:rPr lang="en-US" sz="2300" dirty="0">
                <a:latin typeface="UTM Avo" panose="02040603050506020204" pitchFamily="18"/>
              </a:rPr>
              <a:t>, </a:t>
            </a:r>
            <a:r>
              <a:rPr lang="en-US" sz="2300" dirty="0" err="1">
                <a:latin typeface="UTM Avo" panose="02040603050506020204" pitchFamily="18"/>
              </a:rPr>
              <a:t>áp</a:t>
            </a:r>
            <a:r>
              <a:rPr lang="en-US" sz="2300" dirty="0">
                <a:latin typeface="UTM Avo" panose="02040603050506020204" pitchFamily="18"/>
              </a:rPr>
              <a:t> </a:t>
            </a:r>
            <a:r>
              <a:rPr lang="en-US" sz="2300" dirty="0" err="1">
                <a:latin typeface="UTM Avo" panose="02040603050506020204" pitchFamily="18"/>
              </a:rPr>
              <a:t>suất</a:t>
            </a:r>
            <a:r>
              <a:rPr lang="en-US" sz="2300" dirty="0">
                <a:latin typeface="UTM Avo" panose="02040603050506020204" pitchFamily="18"/>
              </a:rPr>
              <a:t> </a:t>
            </a:r>
            <a:r>
              <a:rPr lang="en-US" sz="2300" dirty="0" err="1">
                <a:latin typeface="UTM Avo" panose="02040603050506020204" pitchFamily="18"/>
              </a:rPr>
              <a:t>tác</a:t>
            </a:r>
            <a:r>
              <a:rPr lang="en-US" sz="2300" dirty="0">
                <a:latin typeface="UTM Avo" panose="02040603050506020204" pitchFamily="18"/>
              </a:rPr>
              <a:t> </a:t>
            </a:r>
            <a:r>
              <a:rPr lang="en-US" sz="2300" dirty="0" err="1">
                <a:latin typeface="UTM Avo" panose="02040603050506020204" pitchFamily="18"/>
              </a:rPr>
              <a:t>dụng</a:t>
            </a:r>
            <a:r>
              <a:rPr lang="en-US" sz="2300" dirty="0">
                <a:latin typeface="UTM Avo" panose="02040603050506020204" pitchFamily="18"/>
              </a:rPr>
              <a:t> </a:t>
            </a:r>
            <a:r>
              <a:rPr lang="en-US" sz="2300" dirty="0" err="1">
                <a:latin typeface="UTM Avo" panose="02040603050506020204" pitchFamily="18"/>
              </a:rPr>
              <a:t>lên</a:t>
            </a:r>
            <a:r>
              <a:rPr lang="en-US" sz="2300" dirty="0">
                <a:latin typeface="UTM Avo" panose="02040603050506020204" pitchFamily="18"/>
              </a:rPr>
              <a:t> </a:t>
            </a:r>
            <a:r>
              <a:rPr lang="en-US" sz="2300" dirty="0" err="1">
                <a:latin typeface="UTM Avo" panose="02040603050506020204" pitchFamily="18"/>
              </a:rPr>
              <a:t>mặt</a:t>
            </a:r>
            <a:r>
              <a:rPr lang="en-US" sz="2300" dirty="0">
                <a:latin typeface="UTM Avo" panose="02040603050506020204" pitchFamily="18"/>
              </a:rPr>
              <a:t> </a:t>
            </a:r>
            <a:r>
              <a:rPr lang="en-US" sz="2300" dirty="0" err="1">
                <a:latin typeface="UTM Avo" panose="02040603050506020204" pitchFamily="18"/>
              </a:rPr>
              <a:t>bị</a:t>
            </a:r>
            <a:r>
              <a:rPr lang="en-US" sz="2300" dirty="0">
                <a:latin typeface="UTM Avo" panose="02040603050506020204" pitchFamily="18"/>
              </a:rPr>
              <a:t> </a:t>
            </a:r>
            <a:r>
              <a:rPr lang="en-US" sz="2300" dirty="0" err="1">
                <a:latin typeface="UTM Avo" panose="02040603050506020204" pitchFamily="18"/>
              </a:rPr>
              <a:t>ép</a:t>
            </a:r>
            <a:r>
              <a:rPr lang="en-US" sz="2300" dirty="0">
                <a:latin typeface="UTM Avo" panose="02040603050506020204" pitchFamily="18"/>
              </a:rPr>
              <a:t> </a:t>
            </a:r>
            <a:r>
              <a:rPr lang="en-US" sz="2300" dirty="0" err="1">
                <a:latin typeface="UTM Avo" panose="02040603050506020204" pitchFamily="18"/>
              </a:rPr>
              <a:t>càng</a:t>
            </a:r>
            <a:r>
              <a:rPr lang="en-US" sz="2300" dirty="0">
                <a:latin typeface="UTM Avo" panose="02040603050506020204" pitchFamily="18"/>
              </a:rPr>
              <a:t> </a:t>
            </a:r>
            <a:r>
              <a:rPr lang="en-US" sz="2300" dirty="0" err="1">
                <a:latin typeface="UTM Avo" panose="02040603050506020204" pitchFamily="18"/>
              </a:rPr>
              <a:t>lớn</a:t>
            </a:r>
            <a:r>
              <a:rPr lang="en-US" sz="2300" dirty="0">
                <a:latin typeface="UTM Avo" panose="02040603050506020204" pitchFamily="18"/>
              </a:rPr>
              <a:t> </a:t>
            </a:r>
            <a:r>
              <a:rPr lang="en-US" sz="2300" dirty="0" err="1">
                <a:latin typeface="UTM Avo" panose="02040603050506020204" pitchFamily="18"/>
              </a:rPr>
              <a:t>thì</a:t>
            </a:r>
            <a:r>
              <a:rPr lang="en-US" sz="2300" dirty="0">
                <a:latin typeface="UTM Avo" panose="02040603050506020204" pitchFamily="18"/>
              </a:rPr>
              <a:t> </a:t>
            </a:r>
            <a:r>
              <a:rPr lang="en-US" sz="2300" dirty="0" err="1">
                <a:latin typeface="UTM Avo" panose="02040603050506020204" pitchFamily="18"/>
              </a:rPr>
              <a:t>càng</a:t>
            </a:r>
            <a:r>
              <a:rPr lang="en-US" sz="2300" dirty="0">
                <a:latin typeface="UTM Avo" panose="02040603050506020204" pitchFamily="18"/>
              </a:rPr>
              <a:t> </a:t>
            </a:r>
            <a:r>
              <a:rPr lang="en-US" sz="2300" dirty="0" err="1">
                <a:latin typeface="UTM Avo" panose="02040603050506020204" pitchFamily="18"/>
              </a:rPr>
              <a:t>có</a:t>
            </a:r>
            <a:r>
              <a:rPr lang="en-US" sz="2300" dirty="0">
                <a:latin typeface="UTM Avo" panose="02040603050506020204" pitchFamily="18"/>
              </a:rPr>
              <a:t> </a:t>
            </a:r>
            <a:r>
              <a:rPr lang="en-US" sz="2300" dirty="0" err="1">
                <a:latin typeface="UTM Avo" panose="02040603050506020204" pitchFamily="18"/>
              </a:rPr>
              <a:t>hại</a:t>
            </a:r>
            <a:r>
              <a:rPr lang="en-US" sz="2300" dirty="0">
                <a:latin typeface="UTM Avo" panose="02040603050506020204" pitchFamily="18"/>
              </a:rPr>
              <a:t>, </a:t>
            </a:r>
            <a:r>
              <a:rPr lang="en-US" sz="2300" dirty="0" err="1">
                <a:latin typeface="UTM Avo" panose="02040603050506020204" pitchFamily="18"/>
              </a:rPr>
              <a:t>khi</a:t>
            </a:r>
            <a:r>
              <a:rPr lang="en-US" sz="2300" dirty="0">
                <a:latin typeface="UTM Avo" panose="02040603050506020204" pitchFamily="18"/>
              </a:rPr>
              <a:t> </a:t>
            </a:r>
            <a:r>
              <a:rPr lang="en-US" sz="2300" dirty="0" err="1">
                <a:latin typeface="UTM Avo" panose="02040603050506020204" pitchFamily="18"/>
              </a:rPr>
              <a:t>đó</a:t>
            </a:r>
            <a:r>
              <a:rPr lang="en-US" sz="2300" dirty="0">
                <a:latin typeface="UTM Avo" panose="02040603050506020204" pitchFamily="18"/>
              </a:rPr>
              <a:t> ta </a:t>
            </a:r>
            <a:r>
              <a:rPr lang="en-US" sz="2300" dirty="0" err="1">
                <a:latin typeface="UTM Avo" panose="02040603050506020204" pitchFamily="18"/>
              </a:rPr>
              <a:t>cần</a:t>
            </a:r>
            <a:r>
              <a:rPr lang="en-US" sz="2300" dirty="0">
                <a:latin typeface="UTM Avo" panose="02040603050506020204" pitchFamily="18"/>
              </a:rPr>
              <a:t> </a:t>
            </a:r>
            <a:r>
              <a:rPr lang="en-US" sz="2300" dirty="0" err="1">
                <a:latin typeface="UTM Avo" panose="02040603050506020204" pitchFamily="18"/>
              </a:rPr>
              <a:t>giảm</a:t>
            </a:r>
            <a:r>
              <a:rPr lang="en-US" sz="2300" dirty="0">
                <a:latin typeface="UTM Avo" panose="02040603050506020204" pitchFamily="18"/>
              </a:rPr>
              <a:t> </a:t>
            </a:r>
            <a:r>
              <a:rPr lang="en-US" sz="2300" dirty="0" err="1">
                <a:latin typeface="UTM Avo" panose="02040603050506020204" pitchFamily="18"/>
              </a:rPr>
              <a:t>áp</a:t>
            </a:r>
            <a:r>
              <a:rPr lang="en-US" sz="2300" dirty="0">
                <a:latin typeface="UTM Avo" panose="02040603050506020204" pitchFamily="18"/>
              </a:rPr>
              <a:t> </a:t>
            </a:r>
            <a:r>
              <a:rPr lang="en-US" sz="2300" dirty="0" err="1">
                <a:latin typeface="UTM Avo" panose="02040603050506020204" pitchFamily="18"/>
              </a:rPr>
              <a:t>suất</a:t>
            </a:r>
            <a:r>
              <a:rPr lang="en-US" sz="2300" dirty="0">
                <a:latin typeface="UTM Avo" panose="02040603050506020204" pitchFamily="18"/>
              </a:rPr>
              <a:t>. </a:t>
            </a:r>
            <a:r>
              <a:rPr lang="en-US" sz="2300" dirty="0" err="1">
                <a:latin typeface="UTM Avo" panose="02040603050506020204" pitchFamily="18"/>
              </a:rPr>
              <a:t>Ngược</a:t>
            </a:r>
            <a:r>
              <a:rPr lang="en-US" sz="2300" dirty="0">
                <a:latin typeface="UTM Avo" panose="02040603050506020204" pitchFamily="18"/>
              </a:rPr>
              <a:t> </a:t>
            </a:r>
            <a:r>
              <a:rPr lang="en-US" sz="2300" dirty="0" err="1">
                <a:latin typeface="UTM Avo" panose="02040603050506020204" pitchFamily="18"/>
              </a:rPr>
              <a:t>lại</a:t>
            </a:r>
            <a:r>
              <a:rPr lang="en-US" sz="2300" dirty="0">
                <a:latin typeface="UTM Avo" panose="02040603050506020204" pitchFamily="18"/>
              </a:rPr>
              <a:t>, </a:t>
            </a:r>
            <a:r>
              <a:rPr lang="en-US" sz="2300" dirty="0" err="1">
                <a:latin typeface="UTM Avo" panose="02040603050506020204" pitchFamily="18"/>
              </a:rPr>
              <a:t>trong</a:t>
            </a:r>
            <a:r>
              <a:rPr lang="en-US" sz="2300" dirty="0">
                <a:latin typeface="UTM Avo" panose="02040603050506020204" pitchFamily="18"/>
              </a:rPr>
              <a:t> </a:t>
            </a:r>
            <a:r>
              <a:rPr lang="en-US" sz="2300" dirty="0" err="1">
                <a:latin typeface="UTM Avo" panose="02040603050506020204" pitchFamily="18"/>
              </a:rPr>
              <a:t>một</a:t>
            </a:r>
            <a:r>
              <a:rPr lang="en-US" sz="2300" dirty="0">
                <a:latin typeface="UTM Avo" panose="02040603050506020204" pitchFamily="18"/>
              </a:rPr>
              <a:t> </a:t>
            </a:r>
            <a:r>
              <a:rPr lang="en-US" sz="2300" dirty="0" err="1">
                <a:latin typeface="UTM Avo" panose="02040603050506020204" pitchFamily="18"/>
              </a:rPr>
              <a:t>số</a:t>
            </a:r>
            <a:r>
              <a:rPr lang="en-US" sz="2300" dirty="0">
                <a:latin typeface="UTM Avo" panose="02040603050506020204" pitchFamily="18"/>
              </a:rPr>
              <a:t> </a:t>
            </a:r>
            <a:r>
              <a:rPr lang="en-US" sz="2300" dirty="0" err="1">
                <a:latin typeface="UTM Avo" panose="02040603050506020204" pitchFamily="18"/>
              </a:rPr>
              <a:t>trường</a:t>
            </a:r>
            <a:r>
              <a:rPr lang="en-US" sz="2300" dirty="0">
                <a:latin typeface="UTM Avo" panose="02040603050506020204" pitchFamily="18"/>
              </a:rPr>
              <a:t> </a:t>
            </a:r>
            <a:r>
              <a:rPr lang="en-US" sz="2300" dirty="0" err="1">
                <a:latin typeface="UTM Avo" panose="02040603050506020204" pitchFamily="18"/>
              </a:rPr>
              <a:t>hợp</a:t>
            </a:r>
            <a:r>
              <a:rPr lang="en-US" sz="2300" dirty="0">
                <a:latin typeface="UTM Avo" panose="02040603050506020204" pitchFamily="18"/>
              </a:rPr>
              <a:t> ta </a:t>
            </a:r>
            <a:r>
              <a:rPr lang="en-US" sz="2300" dirty="0" err="1">
                <a:latin typeface="UTM Avo" panose="02040603050506020204" pitchFamily="18"/>
              </a:rPr>
              <a:t>cần</a:t>
            </a:r>
            <a:r>
              <a:rPr lang="en-US" sz="2300" dirty="0">
                <a:latin typeface="UTM Avo" panose="02040603050506020204" pitchFamily="18"/>
              </a:rPr>
              <a:t> </a:t>
            </a:r>
            <a:r>
              <a:rPr lang="en-US" sz="2300" dirty="0" err="1">
                <a:latin typeface="UTM Avo" panose="02040603050506020204" pitchFamily="18"/>
              </a:rPr>
              <a:t>tăng</a:t>
            </a:r>
            <a:r>
              <a:rPr lang="en-US" sz="2300" dirty="0">
                <a:latin typeface="UTM Avo" panose="02040603050506020204" pitchFamily="18"/>
              </a:rPr>
              <a:t> </a:t>
            </a:r>
            <a:r>
              <a:rPr lang="en-US" sz="2300" dirty="0" err="1">
                <a:latin typeface="UTM Avo" panose="02040603050506020204" pitchFamily="18"/>
              </a:rPr>
              <a:t>áp</a:t>
            </a:r>
            <a:r>
              <a:rPr lang="en-US" sz="2300" dirty="0">
                <a:latin typeface="UTM Avo" panose="02040603050506020204" pitchFamily="18"/>
              </a:rPr>
              <a:t> </a:t>
            </a:r>
            <a:r>
              <a:rPr lang="en-US" sz="2300" dirty="0" err="1">
                <a:latin typeface="UTM Avo" panose="02040603050506020204" pitchFamily="18"/>
              </a:rPr>
              <a:t>suất</a:t>
            </a:r>
            <a:r>
              <a:rPr lang="en-US" sz="2300" dirty="0">
                <a:latin typeface="UTM Avo" panose="02040603050506020204" pitchFamily="18"/>
              </a:rPr>
              <a:t>.</a:t>
            </a:r>
          </a:p>
          <a:p>
            <a:pPr marL="342900" indent="-342900" algn="just">
              <a:lnSpc>
                <a:spcPct val="150000"/>
              </a:lnSpc>
              <a:buFont typeface="Courier New" panose="02070309020205020404" pitchFamily="49" charset="0"/>
              <a:buChar char="o"/>
            </a:pPr>
            <a:r>
              <a:rPr lang="en-US" sz="2300" dirty="0" err="1">
                <a:latin typeface="UTM Avo" panose="02040603050506020204" pitchFamily="18"/>
              </a:rPr>
              <a:t>Để</a:t>
            </a:r>
            <a:r>
              <a:rPr lang="en-US" sz="2300" dirty="0">
                <a:latin typeface="UTM Avo" panose="02040603050506020204" pitchFamily="18"/>
              </a:rPr>
              <a:t> </a:t>
            </a:r>
            <a:r>
              <a:rPr lang="en-US" sz="2300" dirty="0" err="1">
                <a:latin typeface="UTM Avo" panose="02040603050506020204" pitchFamily="18"/>
              </a:rPr>
              <a:t>tăng</a:t>
            </a:r>
            <a:r>
              <a:rPr lang="en-US" sz="2300" dirty="0">
                <a:latin typeface="UTM Avo" panose="02040603050506020204" pitchFamily="18"/>
              </a:rPr>
              <a:t> </a:t>
            </a:r>
            <a:r>
              <a:rPr lang="en-US" sz="2300" dirty="0" err="1">
                <a:latin typeface="UTM Avo" panose="02040603050506020204" pitchFamily="18"/>
              </a:rPr>
              <a:t>áp</a:t>
            </a:r>
            <a:r>
              <a:rPr lang="en-US" sz="2300" dirty="0">
                <a:latin typeface="UTM Avo" panose="02040603050506020204" pitchFamily="18"/>
              </a:rPr>
              <a:t> </a:t>
            </a:r>
            <a:r>
              <a:rPr lang="en-US" sz="2300" dirty="0" err="1">
                <a:latin typeface="UTM Avo" panose="02040603050506020204" pitchFamily="18"/>
              </a:rPr>
              <a:t>suất</a:t>
            </a:r>
            <a:r>
              <a:rPr lang="en-US" sz="2300" dirty="0">
                <a:latin typeface="UTM Avo" panose="02040603050506020204" pitchFamily="18"/>
              </a:rPr>
              <a:t> </a:t>
            </a:r>
            <a:r>
              <a:rPr lang="en-US" sz="2300" dirty="0" err="1">
                <a:latin typeface="UTM Avo" panose="02040603050506020204" pitchFamily="18"/>
              </a:rPr>
              <a:t>tác</a:t>
            </a:r>
            <a:r>
              <a:rPr lang="en-US" sz="2300" dirty="0">
                <a:latin typeface="UTM Avo" panose="02040603050506020204" pitchFamily="18"/>
              </a:rPr>
              <a:t> </a:t>
            </a:r>
            <a:r>
              <a:rPr lang="en-US" sz="2300" dirty="0" err="1">
                <a:latin typeface="UTM Avo" panose="02040603050506020204" pitchFamily="18"/>
              </a:rPr>
              <a:t>dụng</a:t>
            </a:r>
            <a:r>
              <a:rPr lang="en-US" sz="2300" dirty="0">
                <a:latin typeface="UTM Avo" panose="02040603050506020204" pitchFamily="18"/>
              </a:rPr>
              <a:t> </a:t>
            </a:r>
            <a:r>
              <a:rPr lang="en-US" sz="2300" dirty="0" err="1">
                <a:latin typeface="UTM Avo" panose="02040603050506020204" pitchFamily="18"/>
              </a:rPr>
              <a:t>lên</a:t>
            </a:r>
            <a:r>
              <a:rPr lang="en-US" sz="2300" dirty="0">
                <a:latin typeface="UTM Avo" panose="02040603050506020204" pitchFamily="18"/>
              </a:rPr>
              <a:t> </a:t>
            </a:r>
            <a:r>
              <a:rPr lang="en-US" sz="2300" dirty="0" err="1">
                <a:latin typeface="UTM Avo" panose="02040603050506020204" pitchFamily="18"/>
              </a:rPr>
              <a:t>mặt</a:t>
            </a:r>
            <a:r>
              <a:rPr lang="en-US" sz="2300" dirty="0">
                <a:latin typeface="UTM Avo" panose="02040603050506020204" pitchFamily="18"/>
              </a:rPr>
              <a:t> </a:t>
            </a:r>
            <a:r>
              <a:rPr lang="en-US" sz="2300" dirty="0" err="1">
                <a:latin typeface="UTM Avo" panose="02040603050506020204" pitchFamily="18"/>
              </a:rPr>
              <a:t>bị</a:t>
            </a:r>
            <a:r>
              <a:rPr lang="en-US" sz="2300" dirty="0">
                <a:latin typeface="UTM Avo" panose="02040603050506020204" pitchFamily="18"/>
              </a:rPr>
              <a:t> </a:t>
            </a:r>
            <a:r>
              <a:rPr lang="en-US" sz="2300" dirty="0" err="1">
                <a:latin typeface="UTM Avo" panose="02040603050506020204" pitchFamily="18"/>
              </a:rPr>
              <a:t>ép</a:t>
            </a:r>
            <a:r>
              <a:rPr lang="en-US" sz="2300" dirty="0">
                <a:latin typeface="UTM Avo" panose="02040603050506020204" pitchFamily="18"/>
              </a:rPr>
              <a:t>, ta </a:t>
            </a:r>
            <a:r>
              <a:rPr lang="en-US" sz="2300" dirty="0" err="1">
                <a:latin typeface="UTM Avo" panose="02040603050506020204" pitchFamily="18"/>
              </a:rPr>
              <a:t>có</a:t>
            </a:r>
            <a:r>
              <a:rPr lang="en-US" sz="2300" dirty="0">
                <a:latin typeface="UTM Avo" panose="02040603050506020204" pitchFamily="18"/>
              </a:rPr>
              <a:t> </a:t>
            </a:r>
            <a:r>
              <a:rPr lang="en-US" sz="2300" dirty="0" err="1">
                <a:latin typeface="UTM Avo" panose="02040603050506020204" pitchFamily="18"/>
              </a:rPr>
              <a:t>thể</a:t>
            </a:r>
            <a:r>
              <a:rPr lang="en-US" sz="2300" dirty="0">
                <a:latin typeface="UTM Avo" panose="02040603050506020204" pitchFamily="18"/>
              </a:rPr>
              <a:t>:</a:t>
            </a:r>
          </a:p>
          <a:p>
            <a:pPr algn="just">
              <a:lnSpc>
                <a:spcPct val="150000"/>
              </a:lnSpc>
            </a:pPr>
            <a:r>
              <a:rPr lang="en-US" sz="2300" dirty="0">
                <a:latin typeface="UTM Avo" panose="02040603050506020204" pitchFamily="18"/>
              </a:rPr>
              <a:t>• </a:t>
            </a:r>
            <a:r>
              <a:rPr lang="en-US" sz="2300" dirty="0" err="1">
                <a:latin typeface="UTM Avo" panose="02040603050506020204" pitchFamily="18"/>
              </a:rPr>
              <a:t>Giữ</a:t>
            </a:r>
            <a:r>
              <a:rPr lang="en-US" sz="2300" dirty="0">
                <a:latin typeface="UTM Avo" panose="02040603050506020204" pitchFamily="18"/>
              </a:rPr>
              <a:t> </a:t>
            </a:r>
            <a:r>
              <a:rPr lang="en-US" sz="2300" dirty="0" err="1">
                <a:latin typeface="UTM Avo" panose="02040603050506020204" pitchFamily="18"/>
              </a:rPr>
              <a:t>nguyên</a:t>
            </a:r>
            <a:r>
              <a:rPr lang="en-US" sz="2300" dirty="0">
                <a:latin typeface="UTM Avo" panose="02040603050506020204" pitchFamily="18"/>
              </a:rPr>
              <a:t> </a:t>
            </a:r>
            <a:r>
              <a:rPr lang="en-US" sz="2300" dirty="0" err="1">
                <a:latin typeface="UTM Avo" panose="02040603050506020204" pitchFamily="18"/>
              </a:rPr>
              <a:t>áp</a:t>
            </a:r>
            <a:r>
              <a:rPr lang="en-US" sz="2300" dirty="0">
                <a:latin typeface="UTM Avo" panose="02040603050506020204" pitchFamily="18"/>
              </a:rPr>
              <a:t> </a:t>
            </a:r>
            <a:r>
              <a:rPr lang="en-US" sz="2300" dirty="0" err="1">
                <a:latin typeface="UTM Avo" panose="02040603050506020204" pitchFamily="18"/>
              </a:rPr>
              <a:t>lực</a:t>
            </a:r>
            <a:r>
              <a:rPr lang="en-US" sz="2300" dirty="0">
                <a:latin typeface="UTM Avo" panose="02040603050506020204" pitchFamily="18"/>
              </a:rPr>
              <a:t>, </a:t>
            </a:r>
            <a:r>
              <a:rPr lang="en-US" sz="2300" dirty="0" err="1">
                <a:latin typeface="UTM Avo" panose="02040603050506020204" pitchFamily="18"/>
              </a:rPr>
              <a:t>giảm</a:t>
            </a:r>
            <a:r>
              <a:rPr lang="en-US" sz="2300" dirty="0">
                <a:latin typeface="UTM Avo" panose="02040603050506020204" pitchFamily="18"/>
              </a:rPr>
              <a:t> </a:t>
            </a:r>
            <a:r>
              <a:rPr lang="en-US" sz="2300" dirty="0" err="1">
                <a:latin typeface="UTM Avo" panose="02040603050506020204" pitchFamily="18"/>
              </a:rPr>
              <a:t>diện</a:t>
            </a:r>
            <a:r>
              <a:rPr lang="en-US" sz="2300" dirty="0">
                <a:latin typeface="UTM Avo" panose="02040603050506020204" pitchFamily="18"/>
              </a:rPr>
              <a:t> </a:t>
            </a:r>
            <a:r>
              <a:rPr lang="en-US" sz="2300" dirty="0" err="1">
                <a:latin typeface="UTM Avo" panose="02040603050506020204" pitchFamily="18"/>
              </a:rPr>
              <a:t>tích</a:t>
            </a:r>
            <a:r>
              <a:rPr lang="en-US" sz="2300" dirty="0">
                <a:latin typeface="UTM Avo" panose="02040603050506020204" pitchFamily="18"/>
              </a:rPr>
              <a:t> </a:t>
            </a:r>
            <a:r>
              <a:rPr lang="en-US" sz="2300" dirty="0" err="1">
                <a:latin typeface="UTM Avo" panose="02040603050506020204" pitchFamily="18"/>
              </a:rPr>
              <a:t>mặt</a:t>
            </a:r>
            <a:r>
              <a:rPr lang="en-US" sz="2300" dirty="0">
                <a:latin typeface="UTM Avo" panose="02040603050506020204" pitchFamily="18"/>
              </a:rPr>
              <a:t> </a:t>
            </a:r>
            <a:r>
              <a:rPr lang="en-US" sz="2300" dirty="0" err="1">
                <a:latin typeface="UTM Avo" panose="02040603050506020204" pitchFamily="18"/>
              </a:rPr>
              <a:t>bị</a:t>
            </a:r>
            <a:r>
              <a:rPr lang="en-US" sz="2300" dirty="0">
                <a:latin typeface="UTM Avo" panose="02040603050506020204" pitchFamily="18"/>
              </a:rPr>
              <a:t> </a:t>
            </a:r>
            <a:r>
              <a:rPr lang="en-US" sz="2300" dirty="0" err="1">
                <a:latin typeface="UTM Avo" panose="02040603050506020204" pitchFamily="18"/>
              </a:rPr>
              <a:t>ép</a:t>
            </a:r>
            <a:r>
              <a:rPr lang="en-US" sz="2300" dirty="0">
                <a:latin typeface="UTM Avo" panose="02040603050506020204" pitchFamily="18"/>
              </a:rPr>
              <a:t>;</a:t>
            </a:r>
          </a:p>
          <a:p>
            <a:pPr algn="just">
              <a:lnSpc>
                <a:spcPct val="150000"/>
              </a:lnSpc>
            </a:pPr>
            <a:r>
              <a:rPr lang="en-US" sz="2300" dirty="0">
                <a:latin typeface="UTM Avo" panose="02040603050506020204" pitchFamily="18"/>
              </a:rPr>
              <a:t>• </a:t>
            </a:r>
            <a:r>
              <a:rPr lang="en-US" sz="2300" dirty="0" err="1">
                <a:latin typeface="UTM Avo" panose="02040603050506020204" pitchFamily="18"/>
              </a:rPr>
              <a:t>Giữ</a:t>
            </a:r>
            <a:r>
              <a:rPr lang="en-US" sz="2300" dirty="0">
                <a:latin typeface="UTM Avo" panose="02040603050506020204" pitchFamily="18"/>
              </a:rPr>
              <a:t> </a:t>
            </a:r>
            <a:r>
              <a:rPr lang="en-US" sz="2300" dirty="0" err="1">
                <a:latin typeface="UTM Avo" panose="02040603050506020204" pitchFamily="18"/>
              </a:rPr>
              <a:t>nguyên</a:t>
            </a:r>
            <a:r>
              <a:rPr lang="en-US" sz="2300" dirty="0">
                <a:latin typeface="UTM Avo" panose="02040603050506020204" pitchFamily="18"/>
              </a:rPr>
              <a:t> </a:t>
            </a:r>
            <a:r>
              <a:rPr lang="en-US" sz="2300" dirty="0" err="1">
                <a:latin typeface="UTM Avo" panose="02040603050506020204" pitchFamily="18"/>
              </a:rPr>
              <a:t>diện</a:t>
            </a:r>
            <a:r>
              <a:rPr lang="en-US" sz="2300" dirty="0">
                <a:latin typeface="UTM Avo" panose="02040603050506020204" pitchFamily="18"/>
              </a:rPr>
              <a:t> </a:t>
            </a:r>
            <a:r>
              <a:rPr lang="en-US" sz="2300" dirty="0" err="1">
                <a:latin typeface="UTM Avo" panose="02040603050506020204" pitchFamily="18"/>
              </a:rPr>
              <a:t>tích</a:t>
            </a:r>
            <a:r>
              <a:rPr lang="en-US" sz="2300" dirty="0">
                <a:latin typeface="UTM Avo" panose="02040603050506020204" pitchFamily="18"/>
              </a:rPr>
              <a:t> </a:t>
            </a:r>
            <a:r>
              <a:rPr lang="en-US" sz="2300" dirty="0" err="1">
                <a:latin typeface="UTM Avo" panose="02040603050506020204" pitchFamily="18"/>
              </a:rPr>
              <a:t>mặt</a:t>
            </a:r>
            <a:r>
              <a:rPr lang="en-US" sz="2300" dirty="0">
                <a:latin typeface="UTM Avo" panose="02040603050506020204" pitchFamily="18"/>
              </a:rPr>
              <a:t> </a:t>
            </a:r>
            <a:r>
              <a:rPr lang="en-US" sz="2300" dirty="0" err="1">
                <a:latin typeface="UTM Avo" panose="02040603050506020204" pitchFamily="18"/>
              </a:rPr>
              <a:t>bị</a:t>
            </a:r>
            <a:r>
              <a:rPr lang="en-US" sz="2300" dirty="0">
                <a:latin typeface="UTM Avo" panose="02040603050506020204" pitchFamily="18"/>
              </a:rPr>
              <a:t> </a:t>
            </a:r>
            <a:r>
              <a:rPr lang="en-US" sz="2300" dirty="0" err="1">
                <a:latin typeface="UTM Avo" panose="02040603050506020204" pitchFamily="18"/>
              </a:rPr>
              <a:t>ép</a:t>
            </a:r>
            <a:r>
              <a:rPr lang="en-US" sz="2300" dirty="0">
                <a:latin typeface="UTM Avo" panose="02040603050506020204" pitchFamily="18"/>
              </a:rPr>
              <a:t>, </a:t>
            </a:r>
            <a:r>
              <a:rPr lang="en-US" sz="2300" dirty="0" err="1">
                <a:latin typeface="UTM Avo" panose="02040603050506020204" pitchFamily="18"/>
              </a:rPr>
              <a:t>tăng</a:t>
            </a:r>
            <a:r>
              <a:rPr lang="en-US" sz="2300" dirty="0">
                <a:latin typeface="UTM Avo" panose="02040603050506020204" pitchFamily="18"/>
              </a:rPr>
              <a:t> </a:t>
            </a:r>
            <a:r>
              <a:rPr lang="en-US" sz="2300" dirty="0" err="1">
                <a:latin typeface="UTM Avo" panose="02040603050506020204" pitchFamily="18"/>
              </a:rPr>
              <a:t>áp</a:t>
            </a:r>
            <a:r>
              <a:rPr lang="en-US" sz="2300" dirty="0">
                <a:latin typeface="UTM Avo" panose="02040603050506020204" pitchFamily="18"/>
              </a:rPr>
              <a:t> </a:t>
            </a:r>
            <a:r>
              <a:rPr lang="en-US" sz="2300" dirty="0" err="1">
                <a:latin typeface="UTM Avo" panose="02040603050506020204" pitchFamily="18"/>
              </a:rPr>
              <a:t>lực</a:t>
            </a:r>
            <a:r>
              <a:rPr lang="en-US" sz="2300" dirty="0">
                <a:latin typeface="UTM Avo" panose="02040603050506020204" pitchFamily="18"/>
              </a:rPr>
              <a:t>;</a:t>
            </a:r>
          </a:p>
          <a:p>
            <a:pPr algn="just">
              <a:lnSpc>
                <a:spcPct val="150000"/>
              </a:lnSpc>
            </a:pPr>
            <a:r>
              <a:rPr lang="en-US" sz="2300" dirty="0">
                <a:latin typeface="UTM Avo" panose="02040603050506020204" pitchFamily="18"/>
              </a:rPr>
              <a:t>• </a:t>
            </a:r>
            <a:r>
              <a:rPr lang="en-US" sz="2300" dirty="0" err="1">
                <a:latin typeface="UTM Avo" panose="02040603050506020204" pitchFamily="18"/>
              </a:rPr>
              <a:t>Đồng</a:t>
            </a:r>
            <a:r>
              <a:rPr lang="en-US" sz="2300" dirty="0">
                <a:latin typeface="UTM Avo" panose="02040603050506020204" pitchFamily="18"/>
              </a:rPr>
              <a:t> </a:t>
            </a:r>
            <a:r>
              <a:rPr lang="en-US" sz="2300" dirty="0" err="1">
                <a:latin typeface="UTM Avo" panose="02040603050506020204" pitchFamily="18"/>
              </a:rPr>
              <a:t>thời</a:t>
            </a:r>
            <a:r>
              <a:rPr lang="en-US" sz="2300" dirty="0">
                <a:latin typeface="UTM Avo" panose="02040603050506020204" pitchFamily="18"/>
              </a:rPr>
              <a:t> </a:t>
            </a:r>
            <a:r>
              <a:rPr lang="en-US" sz="2300" dirty="0" err="1">
                <a:latin typeface="UTM Avo" panose="02040603050506020204" pitchFamily="18"/>
              </a:rPr>
              <a:t>tăng</a:t>
            </a:r>
            <a:r>
              <a:rPr lang="en-US" sz="2300" dirty="0">
                <a:latin typeface="UTM Avo" panose="02040603050506020204" pitchFamily="18"/>
              </a:rPr>
              <a:t> </a:t>
            </a:r>
            <a:r>
              <a:rPr lang="en-US" sz="2300" dirty="0" err="1">
                <a:latin typeface="UTM Avo" panose="02040603050506020204" pitchFamily="18"/>
              </a:rPr>
              <a:t>áp</a:t>
            </a:r>
            <a:r>
              <a:rPr lang="en-US" sz="2300" dirty="0">
                <a:latin typeface="UTM Avo" panose="02040603050506020204" pitchFamily="18"/>
              </a:rPr>
              <a:t> </a:t>
            </a:r>
            <a:r>
              <a:rPr lang="en-US" sz="2300" dirty="0" err="1">
                <a:latin typeface="UTM Avo" panose="02040603050506020204" pitchFamily="18"/>
              </a:rPr>
              <a:t>lực</a:t>
            </a:r>
            <a:r>
              <a:rPr lang="en-US" sz="2300" dirty="0">
                <a:latin typeface="UTM Avo" panose="02040603050506020204" pitchFamily="18"/>
              </a:rPr>
              <a:t> </a:t>
            </a:r>
            <a:r>
              <a:rPr lang="en-US" sz="2300" dirty="0" err="1">
                <a:latin typeface="UTM Avo" panose="02040603050506020204" pitchFamily="18"/>
              </a:rPr>
              <a:t>và</a:t>
            </a:r>
            <a:r>
              <a:rPr lang="en-US" sz="2300" dirty="0">
                <a:latin typeface="UTM Avo" panose="02040603050506020204" pitchFamily="18"/>
              </a:rPr>
              <a:t> </a:t>
            </a:r>
            <a:r>
              <a:rPr lang="en-US" sz="2300" dirty="0" err="1">
                <a:latin typeface="UTM Avo" panose="02040603050506020204" pitchFamily="18"/>
              </a:rPr>
              <a:t>giảm</a:t>
            </a:r>
            <a:r>
              <a:rPr lang="en-US" sz="2300" dirty="0">
                <a:latin typeface="UTM Avo" panose="02040603050506020204" pitchFamily="18"/>
              </a:rPr>
              <a:t> </a:t>
            </a:r>
            <a:r>
              <a:rPr lang="en-US" sz="2300" dirty="0" err="1">
                <a:latin typeface="UTM Avo" panose="02040603050506020204" pitchFamily="18"/>
              </a:rPr>
              <a:t>diện</a:t>
            </a:r>
            <a:r>
              <a:rPr lang="en-US" sz="2300" dirty="0">
                <a:latin typeface="UTM Avo" panose="02040603050506020204" pitchFamily="18"/>
              </a:rPr>
              <a:t> </a:t>
            </a:r>
            <a:r>
              <a:rPr lang="en-US" sz="2300" dirty="0" err="1">
                <a:latin typeface="UTM Avo" panose="02040603050506020204" pitchFamily="18"/>
              </a:rPr>
              <a:t>tích</a:t>
            </a:r>
            <a:r>
              <a:rPr lang="en-US" sz="2300" dirty="0">
                <a:latin typeface="UTM Avo" panose="02040603050506020204" pitchFamily="18"/>
              </a:rPr>
              <a:t> </a:t>
            </a:r>
            <a:r>
              <a:rPr lang="en-US" sz="2300" dirty="0" err="1">
                <a:latin typeface="UTM Avo" panose="02040603050506020204" pitchFamily="18"/>
              </a:rPr>
              <a:t>mặt</a:t>
            </a:r>
            <a:r>
              <a:rPr lang="en-US" sz="2300" dirty="0">
                <a:latin typeface="UTM Avo" panose="02040603050506020204" pitchFamily="18"/>
              </a:rPr>
              <a:t> </a:t>
            </a:r>
            <a:r>
              <a:rPr lang="en-US" sz="2300" dirty="0" err="1">
                <a:latin typeface="UTM Avo" panose="02040603050506020204" pitchFamily="18"/>
              </a:rPr>
              <a:t>bị</a:t>
            </a:r>
            <a:r>
              <a:rPr lang="en-US" sz="2300" dirty="0">
                <a:latin typeface="UTM Avo" panose="02040603050506020204" pitchFamily="18"/>
              </a:rPr>
              <a:t> </a:t>
            </a:r>
            <a:r>
              <a:rPr lang="en-US" sz="2300" dirty="0" err="1">
                <a:latin typeface="UTM Avo" panose="02040603050506020204" pitchFamily="18"/>
              </a:rPr>
              <a:t>ép</a:t>
            </a:r>
            <a:r>
              <a:rPr lang="en-US" sz="2300" dirty="0">
                <a:latin typeface="UTM Avo" panose="02040603050506020204" pitchFamily="18"/>
              </a:rPr>
              <a:t>.</a:t>
            </a:r>
          </a:p>
        </p:txBody>
      </p:sp>
    </p:spTree>
    <p:extLst>
      <p:ext uri="{BB962C8B-B14F-4D97-AF65-F5344CB8AC3E}">
        <p14:creationId xmlns:p14="http://schemas.microsoft.com/office/powerpoint/2010/main" val="196771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Rounded Corners 7">
                <a:extLst>
                  <a:ext uri="{FF2B5EF4-FFF2-40B4-BE49-F238E27FC236}">
                    <a16:creationId xmlns:a16="http://schemas.microsoft.com/office/drawing/2014/main" id="{613C1AD2-E008-01FE-6F8C-BC4E889BE665}"/>
                  </a:ext>
                </a:extLst>
              </p:cNvPr>
              <p:cNvSpPr/>
              <p:nvPr/>
            </p:nvSpPr>
            <p:spPr>
              <a:xfrm>
                <a:off x="1131897" y="1977390"/>
                <a:ext cx="9928206" cy="4206240"/>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90000" tIns="432000" bIns="396000" rtlCol="0" anchor="ctr"/>
              <a:lstStyle/>
              <a:p>
                <a:pPr marL="285750" indent="-285750">
                  <a:lnSpc>
                    <a:spcPct val="130000"/>
                  </a:lnSpc>
                  <a:spcBef>
                    <a:spcPts val="500"/>
                  </a:spcBef>
                  <a:buFont typeface="Arial" panose="020B0604020202020204" pitchFamily="34" charset="0"/>
                  <a:buChar char="•"/>
                </a:pPr>
                <a:r>
                  <a:rPr lang="en-US" sz="2400" kern="0" dirty="0">
                    <a:solidFill>
                      <a:schemeClr val="tx1"/>
                    </a:solidFill>
                    <a:latin typeface="UTM Avo" panose="02040603050506020204" pitchFamily="18"/>
                    <a:sym typeface="Arial"/>
                  </a:rPr>
                  <a:t>Áp </a:t>
                </a:r>
                <a:r>
                  <a:rPr lang="en-US" sz="2400" kern="0" dirty="0" err="1">
                    <a:solidFill>
                      <a:schemeClr val="tx1"/>
                    </a:solidFill>
                    <a:latin typeface="UTM Avo" panose="02040603050506020204" pitchFamily="18"/>
                    <a:sym typeface="Arial"/>
                  </a:rPr>
                  <a:t>suất</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được</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tính</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bằng</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áp</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lực</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tác</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dụng</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lên</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một</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đơn</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vị</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diện</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tích</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mặt</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bị</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ép</a:t>
                </a:r>
                <a:r>
                  <a:rPr lang="en-US" sz="2400" kern="0" dirty="0">
                    <a:solidFill>
                      <a:schemeClr val="tx1"/>
                    </a:solidFill>
                    <a:latin typeface="UTM Avo" panose="02040603050506020204" pitchFamily="18"/>
                    <a:sym typeface="Arial"/>
                  </a:rPr>
                  <a:t>.</a:t>
                </a:r>
              </a:p>
              <a:p>
                <a:pPr>
                  <a:lnSpc>
                    <a:spcPct val="130000"/>
                  </a:lnSpc>
                  <a:spcBef>
                    <a:spcPts val="500"/>
                  </a:spcBef>
                </a:pPr>
                <a:r>
                  <a:rPr lang="en-US" sz="24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áp</a:t>
                </a:r>
                <a:r>
                  <a:rPr lang="en-US" sz="24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suất</a:t>
                </a:r>
                <a:r>
                  <a:rPr lang="en-US" sz="2400" dirty="0">
                    <a:solidFill>
                      <a:schemeClr val="tx1"/>
                    </a:solidFill>
                    <a:latin typeface="UTM Avo" panose="02040603050506020204" pitchFamily="18"/>
                    <a:ea typeface="Times New Roman" panose="02020603050405020304" pitchFamily="18" charset="0"/>
                    <a:cs typeface="Times New Roman" panose="02020603050405020304" pitchFamily="18" charset="0"/>
                  </a:rPr>
                  <a:t> = </a:t>
                </a:r>
                <a14:m>
                  <m:oMath xmlns:m="http://schemas.openxmlformats.org/officeDocument/2006/math">
                    <m:f>
                      <m:fPr>
                        <m:ctrlPr>
                          <a:rPr lang="en-US"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 </m:t>
                        </m:r>
                        <m:r>
                          <m:rPr>
                            <m:nor/>
                          </m:rPr>
                          <a:rPr lang="en-US"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á</m:t>
                        </m:r>
                        <m:r>
                          <m:rPr>
                            <m:nor/>
                          </m:rPr>
                          <a:rPr lang="en-US"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p</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 </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l</m:t>
                        </m:r>
                        <m:r>
                          <m:rPr>
                            <m:nor/>
                          </m:rPr>
                          <a:rPr lang="en-US"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ự</m:t>
                        </m:r>
                        <m:r>
                          <m:rPr>
                            <m:nor/>
                          </m:rPr>
                          <a:rPr lang="en-US"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c</m:t>
                        </m:r>
                      </m:num>
                      <m:den>
                        <m:r>
                          <m:rPr>
                            <m:nor/>
                          </m:rPr>
                          <a:rPr lang="en-US"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di</m:t>
                        </m:r>
                        <m:r>
                          <m:rPr>
                            <m:nor/>
                          </m:rPr>
                          <a:rPr lang="en-US"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ệ</m:t>
                        </m:r>
                        <m:r>
                          <m:rPr>
                            <m:nor/>
                          </m:rPr>
                          <a:rPr lang="en-US"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n</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 </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t</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í</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ch</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 </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m</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ặ</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t</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 </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b</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ị é</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p</m:t>
                        </m:r>
                      </m:den>
                    </m:f>
                  </m:oMath>
                </a14:m>
                <a:endParaRPr lang="en-US" sz="24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sym typeface="Arial"/>
                </a:endParaRPr>
              </a:p>
              <a:p>
                <a:pPr marL="285750" indent="-285750">
                  <a:lnSpc>
                    <a:spcPct val="130000"/>
                  </a:lnSpc>
                  <a:spcBef>
                    <a:spcPts val="500"/>
                  </a:spcBef>
                  <a:buFont typeface="Arial" panose="020B0604020202020204" pitchFamily="34" charset="0"/>
                  <a:buChar char="•"/>
                </a:pPr>
                <a:r>
                  <a:rPr lang="vi-VN"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Đơn</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vị</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của</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áp</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suất</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là</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paxcan</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kí</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hiệu</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là</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Pa.</a:t>
                </a:r>
              </a:p>
              <a:p>
                <a:pPr marL="285750" indent="-285750">
                  <a:lnSpc>
                    <a:spcPct val="130000"/>
                  </a:lnSpc>
                  <a:spcBef>
                    <a:spcPts val="500"/>
                  </a:spcBef>
                  <a:buFont typeface="Arial" panose="020B0604020202020204" pitchFamily="34" charset="0"/>
                  <a:buChar char="•"/>
                </a:pP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Có</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thể</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thay</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đổi</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áp</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suất</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tác</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dụng</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lên</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một</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diện</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tích</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mặt</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bị</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ép</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bằng</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cách</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thay</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đổi</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áp</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lực</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hoặc</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thay</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đổi</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diện</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tích</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mặt</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bị</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ép</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a:t>
                </a:r>
                <a:endPar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mc:Choice>
        <mc:Fallback xmlns="">
          <p:sp>
            <p:nvSpPr>
              <p:cNvPr id="2" name="Rectangle: Rounded Corners 7">
                <a:extLst>
                  <a:ext uri="{FF2B5EF4-FFF2-40B4-BE49-F238E27FC236}">
                    <a16:creationId xmlns:a16="http://schemas.microsoft.com/office/drawing/2014/main" id="{613C1AD2-E008-01FE-6F8C-BC4E889BE665}"/>
                  </a:ext>
                </a:extLst>
              </p:cNvPr>
              <p:cNvSpPr>
                <a:spLocks noRot="1" noChangeAspect="1" noMove="1" noResize="1" noEditPoints="1" noAdjustHandles="1" noChangeArrowheads="1" noChangeShapeType="1" noTextEdit="1"/>
              </p:cNvSpPr>
              <p:nvPr/>
            </p:nvSpPr>
            <p:spPr>
              <a:xfrm>
                <a:off x="1131897" y="1977390"/>
                <a:ext cx="9928206" cy="4206240"/>
              </a:xfrm>
              <a:prstGeom prst="roundRect">
                <a:avLst>
                  <a:gd name="adj" fmla="val 10128"/>
                </a:avLst>
              </a:prstGeom>
              <a:blipFill>
                <a:blip r:embed="rId3"/>
                <a:stretch>
                  <a:fillRect/>
                </a:stretch>
              </a:blipFill>
              <a:ln w="57150">
                <a:solidFill>
                  <a:srgbClr val="E283B6"/>
                </a:solidFill>
              </a:ln>
            </p:spPr>
            <p:txBody>
              <a:bodyPr/>
              <a:lstStyle/>
              <a:p>
                <a:r>
                  <a:rPr lang="en-US">
                    <a:noFill/>
                  </a:rPr>
                  <a:t> </a:t>
                </a:r>
              </a:p>
            </p:txBody>
          </p:sp>
        </mc:Fallback>
      </mc:AlternateContent>
      <p:pic>
        <p:nvPicPr>
          <p:cNvPr id="3" name="Picture 2">
            <a:extLst>
              <a:ext uri="{FF2B5EF4-FFF2-40B4-BE49-F238E27FC236}">
                <a16:creationId xmlns:a16="http://schemas.microsoft.com/office/drawing/2014/main" id="{337EB3AA-4861-C554-6987-DA568BBD2804}"/>
              </a:ext>
            </a:extLst>
          </p:cNvPr>
          <p:cNvPicPr>
            <a:picLocks noChangeAspect="1"/>
          </p:cNvPicPr>
          <p:nvPr/>
        </p:nvPicPr>
        <p:blipFill>
          <a:blip r:embed="rId4"/>
          <a:stretch>
            <a:fillRect/>
          </a:stretch>
        </p:blipFill>
        <p:spPr>
          <a:xfrm>
            <a:off x="10263469" y="1105100"/>
            <a:ext cx="1258708" cy="1188291"/>
          </a:xfrm>
          <a:prstGeom prst="rect">
            <a:avLst/>
          </a:prstGeom>
        </p:spPr>
      </p:pic>
    </p:spTree>
    <p:extLst>
      <p:ext uri="{BB962C8B-B14F-4D97-AF65-F5344CB8AC3E}">
        <p14:creationId xmlns:p14="http://schemas.microsoft.com/office/powerpoint/2010/main" val="1138108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fade">
                                      <p:cBhvr>
                                        <p:cTn id="3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7EA15BA2-662B-9298-097A-006B25D85F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4442CE-3CE4-C772-A9DC-02DF7C32ACCE}"/>
              </a:ext>
            </a:extLst>
          </p:cNvPr>
          <p:cNvSpPr txBox="1"/>
          <p:nvPr/>
        </p:nvSpPr>
        <p:spPr>
          <a:xfrm>
            <a:off x="1207826" y="1450894"/>
            <a:ext cx="9776347" cy="3104696"/>
          </a:xfrm>
          <a:prstGeom prst="rect">
            <a:avLst/>
          </a:prstGeom>
          <a:noFill/>
        </p:spPr>
        <p:txBody>
          <a:bodyPr wrap="square">
            <a:spAutoFit/>
          </a:bodyPr>
          <a:lstStyle/>
          <a:p>
            <a:pPr marR="0" algn="just">
              <a:lnSpc>
                <a:spcPct val="150000"/>
              </a:lnSpc>
              <a:spcBef>
                <a:spcPts val="0"/>
              </a:spcBef>
              <a:spcAft>
                <a:spcPts val="800"/>
              </a:spcAft>
            </a:pPr>
            <a:r>
              <a:rPr lang="en-US" sz="2000" b="1"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1.</a:t>
            </a:r>
          </a:p>
          <a:p>
            <a:pPr marL="457200" marR="0" indent="-457200" algn="just">
              <a:lnSpc>
                <a:spcPct val="150000"/>
              </a:lnSpc>
              <a:spcBef>
                <a:spcPts val="0"/>
              </a:spcBef>
              <a:spcAft>
                <a:spcPts val="800"/>
              </a:spcAft>
              <a:buAutoNum type="alphaLcPeriod"/>
            </a:pP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Vì</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sao</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các</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mũi</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đinh</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đều</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được</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làm</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nhọn</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hình</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16.4a)?</a:t>
            </a:r>
          </a:p>
          <a:p>
            <a:pPr marL="457200" indent="-457200" algn="just">
              <a:lnSpc>
                <a:spcPct val="150000"/>
              </a:lnSpc>
              <a:spcAft>
                <a:spcPts val="800"/>
              </a:spcAft>
              <a:buFont typeface="Arial"/>
              <a:buAutoNum type="alphaLcPeriod"/>
            </a:pP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Vì</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sao</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phần</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lưỡi</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dao</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thường</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được</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mài</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mỏng</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hình</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16.4b)?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Vì</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sao</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khi</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thái</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thức</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ăn</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nhiều</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khi</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ta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cần</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tăng</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lực</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tác</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dụng</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lên</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dao</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a:t>
            </a:r>
          </a:p>
          <a:p>
            <a:pPr marL="457200" indent="-457200" algn="just">
              <a:lnSpc>
                <a:spcPct val="150000"/>
              </a:lnSpc>
              <a:spcAft>
                <a:spcPts val="800"/>
              </a:spcAft>
              <a:buFont typeface="Arial"/>
              <a:buAutoNum type="alphaLcPeriod"/>
            </a:pP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Vì</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sao</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khi</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làm</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phẳng</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nền</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nhà</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lát</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vữa</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xi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măng</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người</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thợ</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lại</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cần</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dùng</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giày</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đế</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phẳng</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và</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rộng</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hình</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16.4c)?</a:t>
            </a:r>
            <a:endParaRPr lang="en-US" sz="2000" dirty="0">
              <a:effectLst/>
              <a:latin typeface="UTM Avo" panose="02040603050506020204" pitchFamily="18"/>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05830554-19A9-8344-6A01-A970A5E74B73}"/>
              </a:ext>
            </a:extLst>
          </p:cNvPr>
          <p:cNvPicPr>
            <a:picLocks noChangeAspect="1"/>
          </p:cNvPicPr>
          <p:nvPr/>
        </p:nvPicPr>
        <p:blipFill rotWithShape="1">
          <a:blip r:embed="rId3"/>
          <a:srcRect r="70656" b="16399"/>
          <a:stretch/>
        </p:blipFill>
        <p:spPr bwMode="auto">
          <a:xfrm>
            <a:off x="1439558" y="4852181"/>
            <a:ext cx="2444946" cy="175807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698C1E74-6886-04FF-8DF3-54DDBBABFE7B}"/>
              </a:ext>
            </a:extLst>
          </p:cNvPr>
          <p:cNvPicPr>
            <a:picLocks noChangeAspect="1"/>
          </p:cNvPicPr>
          <p:nvPr/>
        </p:nvPicPr>
        <p:blipFill rotWithShape="1">
          <a:blip r:embed="rId3"/>
          <a:srcRect l="30473" r="35380" b="15004"/>
          <a:stretch/>
        </p:blipFill>
        <p:spPr bwMode="auto">
          <a:xfrm>
            <a:off x="4817987" y="4925623"/>
            <a:ext cx="2465605" cy="168463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9DDEB35E-6F47-844B-E752-76BBE69D7B59}"/>
              </a:ext>
            </a:extLst>
          </p:cNvPr>
          <p:cNvPicPr>
            <a:picLocks noChangeAspect="1"/>
          </p:cNvPicPr>
          <p:nvPr/>
        </p:nvPicPr>
        <p:blipFill rotWithShape="1">
          <a:blip r:embed="rId3"/>
          <a:srcRect l="64166" b="13291"/>
          <a:stretch/>
        </p:blipFill>
        <p:spPr bwMode="auto">
          <a:xfrm>
            <a:off x="8217076" y="4925625"/>
            <a:ext cx="2535366" cy="168462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47534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ppt_x"/>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E0264B-9710-D1BF-DA82-AF01CDF9C8C8}"/>
              </a:ext>
            </a:extLst>
          </p:cNvPr>
          <p:cNvSpPr txBox="1"/>
          <p:nvPr/>
        </p:nvSpPr>
        <p:spPr>
          <a:xfrm>
            <a:off x="968724" y="1922680"/>
            <a:ext cx="10254552" cy="4489755"/>
          </a:xfrm>
          <a:prstGeom prst="rect">
            <a:avLst/>
          </a:prstGeom>
          <a:noFill/>
        </p:spPr>
        <p:txBody>
          <a:bodyPr wrap="square">
            <a:spAutoFit/>
          </a:bodyPr>
          <a:lstStyle/>
          <a:p>
            <a:pPr marL="0" marR="0" algn="just">
              <a:lnSpc>
                <a:spcPct val="150000"/>
              </a:lnSpc>
              <a:spcBef>
                <a:spcPts val="0"/>
              </a:spcBef>
              <a:spcAft>
                <a:spcPts val="800"/>
              </a:spcAft>
            </a:pPr>
            <a:r>
              <a:rPr lang="en-US" sz="2000" dirty="0">
                <a:effectLst/>
                <a:latin typeface="UTM Avo" panose="02040603050506020204" pitchFamily="18"/>
                <a:ea typeface="Times New Roman" panose="02020603050405020304" pitchFamily="18" charset="0"/>
                <a:cs typeface="Times New Roman" panose="02020603050405020304" pitchFamily="18" charset="0"/>
              </a:rPr>
              <a:t>a.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Các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mũi</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đinh</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đều</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được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vuốt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nhọn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để</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giảm</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diện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nhằm</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tăng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suất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tác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dụng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tiếp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xúc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để</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việc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đóng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đinh</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được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dễ</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dàng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hơn</a:t>
            </a:r>
            <a:r>
              <a:rPr lang="en-US" sz="2000" dirty="0">
                <a:effectLst/>
                <a:latin typeface="UTM Avo" panose="02040603050506020204" pitchFamily="18"/>
                <a:ea typeface="Times New Roman" panose="02020603050405020304" pitchFamily="18" charset="0"/>
                <a:cs typeface="Times New Roman" panose="02020603050405020304" pitchFamily="18" charset="0"/>
              </a:rPr>
              <a:t>.</a:t>
            </a:r>
            <a:endParaRPr lang="en-US" sz="20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000" dirty="0">
                <a:effectLst/>
                <a:latin typeface="UTM Avo" panose="02040603050506020204" pitchFamily="18"/>
                <a:ea typeface="Times New Roman" panose="02020603050405020304" pitchFamily="18" charset="0"/>
                <a:cs typeface="Times New Roman" panose="02020603050405020304" pitchFamily="18" charset="0"/>
              </a:rPr>
              <a:t>b. -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Phần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lưỡi</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dao</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thường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được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mài</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mỏng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để</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giảm</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diện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nhằm</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tăng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suất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tác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dụng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tiếp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xúc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để</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việc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thái</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thức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ăn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dễ</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dàng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hơn</a:t>
            </a:r>
            <a:r>
              <a:rPr lang="en-US" sz="2000" dirty="0">
                <a:effectLst/>
                <a:latin typeface="UTM Avo" panose="02040603050506020204" pitchFamily="18"/>
                <a:ea typeface="Times New Roman" panose="02020603050405020304" pitchFamily="18" charset="0"/>
                <a:cs typeface="Times New Roman" panose="02020603050405020304" pitchFamily="18" charset="0"/>
              </a:rPr>
              <a:t>.</a:t>
            </a:r>
            <a:endParaRPr lang="en-US" sz="20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000" dirty="0">
                <a:effectLst/>
                <a:latin typeface="UTM Avo" panose="02040603050506020204" pitchFamily="18"/>
                <a:ea typeface="Times New Roman" panose="02020603050405020304" pitchFamily="18" charset="0"/>
                <a:cs typeface="Times New Roman" panose="02020603050405020304" pitchFamily="18" charset="0"/>
              </a:rPr>
              <a:t>- Khi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thái</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thức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ăn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nhiều</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khi</a:t>
            </a:r>
            <a:r>
              <a:rPr lang="en-US" sz="2000" dirty="0">
                <a:effectLst/>
                <a:latin typeface="UTM Avo" panose="02040603050506020204" pitchFamily="18"/>
                <a:ea typeface="Times New Roman" panose="02020603050405020304" pitchFamily="18" charset="0"/>
                <a:cs typeface="Times New Roman" panose="02020603050405020304" pitchFamily="18" charset="0"/>
              </a:rPr>
              <a:t> ta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cần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tăng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tác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dụng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dao</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để</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tăng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suất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tác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dụng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tiếp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xúc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để</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việc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thái</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thức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ăn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dễ</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hơn</a:t>
            </a:r>
            <a:r>
              <a:rPr lang="en-US" sz="2000" dirty="0">
                <a:effectLst/>
                <a:latin typeface="UTM Avo" panose="02040603050506020204" pitchFamily="18"/>
                <a:ea typeface="Times New Roman" panose="02020603050405020304" pitchFamily="18" charset="0"/>
                <a:cs typeface="Times New Roman" panose="02020603050405020304" pitchFamily="18" charset="0"/>
              </a:rPr>
              <a:t>.</a:t>
            </a:r>
            <a:endParaRPr lang="en-US" sz="20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000" dirty="0">
                <a:effectLst/>
                <a:latin typeface="UTM Avo" panose="02040603050506020204" pitchFamily="18"/>
                <a:ea typeface="Times New Roman" panose="02020603050405020304" pitchFamily="18" charset="0"/>
                <a:cs typeface="Times New Roman" panose="02020603050405020304" pitchFamily="18" charset="0"/>
              </a:rPr>
              <a:t>c. Khi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làm</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phẳng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nền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nhà</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lát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vữa</a:t>
            </a:r>
            <a:r>
              <a:rPr lang="en-US" sz="2000" dirty="0">
                <a:effectLst/>
                <a:latin typeface="UTM Avo" panose="02040603050506020204" pitchFamily="18"/>
                <a:ea typeface="Times New Roman" panose="02020603050405020304" pitchFamily="18" charset="0"/>
                <a:cs typeface="Times New Roman" panose="02020603050405020304" pitchFamily="18" charset="0"/>
              </a:rPr>
              <a:t> xi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măng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người</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thợ</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lại</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cần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dùng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giày</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đế</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phẳng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và</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rộng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để</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làm</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tăng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diện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nhằm</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giảm</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suất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tác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dụng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tiếp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xúc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để</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người</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thợ</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không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để</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lại</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vết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sâu</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trên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nền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nhà</a:t>
            </a:r>
            <a:r>
              <a:rPr lang="en-US" sz="2000" dirty="0">
                <a:effectLst/>
                <a:latin typeface="UTM Avo" panose="02040603050506020204" pitchFamily="18"/>
                <a:ea typeface="Times New Roman" panose="02020603050405020304" pitchFamily="18" charset="0"/>
                <a:cs typeface="Times New Roman" panose="02020603050405020304" pitchFamily="18" charset="0"/>
              </a:rPr>
              <a:t>.</a:t>
            </a:r>
            <a:endParaRPr lang="en-US" sz="2000" dirty="0">
              <a:effectLst/>
              <a:latin typeface="UTM Avo" panose="02040603050506020204" pitchFamily="18"/>
              <a:ea typeface="Calibri" panose="020F0502020204030204" pitchFamily="34" charset="0"/>
              <a:cs typeface="Times New Roman" panose="02020603050405020304" pitchFamily="18" charset="0"/>
            </a:endParaRPr>
          </a:p>
        </p:txBody>
      </p:sp>
      <p:sp>
        <p:nvSpPr>
          <p:cNvPr id="3" name="Speech Bubble: Rectangle with Corners Rounded 5">
            <a:extLst>
              <a:ext uri="{FF2B5EF4-FFF2-40B4-BE49-F238E27FC236}">
                <a16:creationId xmlns:a16="http://schemas.microsoft.com/office/drawing/2014/main" id="{16FF9335-EDF7-64CA-2129-0F8D35E0EA3C}"/>
              </a:ext>
            </a:extLst>
          </p:cNvPr>
          <p:cNvSpPr/>
          <p:nvPr/>
        </p:nvSpPr>
        <p:spPr>
          <a:xfrm>
            <a:off x="4809203" y="1251804"/>
            <a:ext cx="2573594" cy="516193"/>
          </a:xfrm>
          <a:prstGeom prst="wedgeRoundRectCallout">
            <a:avLst>
              <a:gd name="adj1" fmla="val -17395"/>
              <a:gd name="adj2" fmla="val 71071"/>
              <a:gd name="adj3" fmla="val 16667"/>
            </a:avLst>
          </a:prstGeom>
          <a:solidFill>
            <a:schemeClr val="accent5">
              <a:lumMod val="60000"/>
              <a:lumOff val="4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a:rPr>
              <a:t>TRẢ LỜI</a:t>
            </a:r>
          </a:p>
        </p:txBody>
      </p:sp>
    </p:spTree>
    <p:extLst>
      <p:ext uri="{BB962C8B-B14F-4D97-AF65-F5344CB8AC3E}">
        <p14:creationId xmlns:p14="http://schemas.microsoft.com/office/powerpoint/2010/main" val="3747009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4B0FE2C-558E-E9DC-54ED-DB16B55092AC}"/>
                  </a:ext>
                </a:extLst>
              </p:cNvPr>
              <p:cNvSpPr txBox="1"/>
              <p:nvPr/>
            </p:nvSpPr>
            <p:spPr>
              <a:xfrm>
                <a:off x="1356168" y="2533351"/>
                <a:ext cx="7010592" cy="4038478"/>
              </a:xfrm>
              <a:prstGeom prst="rect">
                <a:avLst/>
              </a:prstGeom>
              <a:noFill/>
            </p:spPr>
            <p:txBody>
              <a:bodyPr wrap="square">
                <a:spAutoFit/>
              </a:bodyPr>
              <a:lstStyle/>
              <a:p>
                <a:pPr marL="0" marR="0" algn="just">
                  <a:lnSpc>
                    <a:spcPct val="150000"/>
                  </a:lnSpc>
                  <a:spcBef>
                    <a:spcPts val="0"/>
                  </a:spcBef>
                  <a:spcAft>
                    <a:spcPts val="0"/>
                  </a:spcAft>
                </a:pP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Trường</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hợp</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Hình</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16.3a:</a:t>
                </a:r>
                <a:endParaRPr lang="en-US" sz="19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Diện</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tích</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bề</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mặt</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bị</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ép</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là</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14:m>
                  <m:oMath xmlns:m="http://schemas.openxmlformats.org/officeDocument/2006/math">
                    <m:r>
                      <a:rPr lang="en-US" sz="1900" i="1" dirty="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𝑆</m:t>
                    </m:r>
                  </m:oMath>
                </a14:m>
                <a:r>
                  <a:rPr lang="en-US" sz="1900" baseline="-25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1</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 1.1 = 1 m</a:t>
                </a:r>
                <a:r>
                  <a:rPr lang="en-US" sz="1900" baseline="30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2</a:t>
                </a:r>
                <a:endParaRPr lang="en-US" sz="19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Áp</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suất</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khối</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gỗ</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tác</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dụng</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lên</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mặt</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sàn</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là</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endParaRPr lang="en-US" sz="1900" i="1"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endParaRPr>
              </a:p>
              <a:p>
                <a:pPr marL="0" marR="0" algn="just">
                  <a:lnSpc>
                    <a:spcPct val="150000"/>
                  </a:lnSpc>
                  <a:spcBef>
                    <a:spcPts val="0"/>
                  </a:spcBef>
                  <a:spcAft>
                    <a:spcPts val="0"/>
                  </a:spcAft>
                </a:pPr>
                <a14:m>
                  <m:oMath xmlns:m="http://schemas.openxmlformats.org/officeDocument/2006/math">
                    <m:sSub>
                      <m:sSub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𝑝</m:t>
                        </m:r>
                      </m:e>
                      <m:sub>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𝐹</m:t>
                        </m:r>
                      </m:num>
                      <m:den>
                        <m:sSub>
                          <m:sSub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den>
                    </m:f>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𝑃</m:t>
                        </m:r>
                      </m:num>
                      <m:den>
                        <m:sSub>
                          <m:sSub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den>
                    </m:f>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200</m:t>
                        </m:r>
                      </m:num>
                      <m:den>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den>
                    </m:f>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=200</m:t>
                    </m:r>
                  </m:oMath>
                </a14:m>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N/m</a:t>
                </a:r>
                <a:r>
                  <a:rPr lang="en-US" sz="1900" baseline="30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2</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a:t>
                </a:r>
                <a:endParaRPr lang="en-US" sz="19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Trường</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hợp</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Hình</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16.3b:</a:t>
                </a:r>
                <a:endParaRPr lang="en-US" sz="19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Diện</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tích</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bề</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mặt</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bị</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ép</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là</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14:m>
                  <m:oMath xmlns:m="http://schemas.openxmlformats.org/officeDocument/2006/math">
                    <m:r>
                      <a:rPr lang="en-US" sz="1900" i="1" dirty="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𝑆</m:t>
                    </m:r>
                  </m:oMath>
                </a14:m>
                <a:r>
                  <a:rPr lang="en-US" sz="1900" baseline="-25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1</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 1.2 = 2 m</a:t>
                </a:r>
                <a:r>
                  <a:rPr lang="en-US" sz="1900" baseline="30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2</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a:t>
                </a:r>
                <a:endParaRPr lang="en-US" sz="19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Áp</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suất</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khối</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gỗ</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tác</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dụng</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lên</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mặt</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sàn</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là</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a:t>
                </a:r>
              </a:p>
              <a:p>
                <a:pPr marL="0" marR="0" algn="just">
                  <a:lnSpc>
                    <a:spcPct val="150000"/>
                  </a:lnSpc>
                  <a:spcBef>
                    <a:spcPts val="0"/>
                  </a:spcBef>
                  <a:spcAft>
                    <a:spcPts val="0"/>
                  </a:spcAft>
                </a:pP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14:m>
                  <m:oMath xmlns:m="http://schemas.openxmlformats.org/officeDocument/2006/math">
                    <m:sSub>
                      <m:sSub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𝑝</m:t>
                        </m:r>
                      </m:e>
                      <m:sub>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𝐹</m:t>
                        </m:r>
                      </m:num>
                      <m:den>
                        <m:sSub>
                          <m:sSub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sub>
                        </m:sSub>
                      </m:den>
                    </m:f>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𝑃</m:t>
                        </m:r>
                      </m:num>
                      <m:den>
                        <m:sSub>
                          <m:sSub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sub>
                        </m:sSub>
                      </m:den>
                    </m:f>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200</m:t>
                        </m:r>
                      </m:num>
                      <m:den>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=100</m:t>
                    </m:r>
                  </m:oMath>
                </a14:m>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N/m</a:t>
                </a:r>
                <a:r>
                  <a:rPr lang="en-US" sz="1900" baseline="30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2</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a:t>
                </a:r>
                <a:endParaRPr lang="en-US" sz="1900" dirty="0">
                  <a:effectLst/>
                  <a:latin typeface="UTM Avo" panose="02040603050506020204" pitchFamily="18"/>
                  <a:ea typeface="Calibri" panose="020F0502020204030204" pitchFamily="34"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44B0FE2C-558E-E9DC-54ED-DB16B55092AC}"/>
                  </a:ext>
                </a:extLst>
              </p:cNvPr>
              <p:cNvSpPr txBox="1">
                <a:spLocks noRot="1" noChangeAspect="1" noMove="1" noResize="1" noEditPoints="1" noAdjustHandles="1" noChangeArrowheads="1" noChangeShapeType="1" noTextEdit="1"/>
              </p:cNvSpPr>
              <p:nvPr/>
            </p:nvSpPr>
            <p:spPr>
              <a:xfrm>
                <a:off x="1356168" y="2533351"/>
                <a:ext cx="7010592" cy="4038478"/>
              </a:xfrm>
              <a:prstGeom prst="rect">
                <a:avLst/>
              </a:prstGeom>
              <a:blipFill>
                <a:blip r:embed="rId3"/>
                <a:stretch>
                  <a:fillRect l="-782"/>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7C3F1E46-1947-AC0F-9F99-714CFCAF050E}"/>
              </a:ext>
            </a:extLst>
          </p:cNvPr>
          <p:cNvSpPr txBox="1"/>
          <p:nvPr/>
        </p:nvSpPr>
        <p:spPr>
          <a:xfrm>
            <a:off x="1107485" y="1497658"/>
            <a:ext cx="9977030" cy="907364"/>
          </a:xfrm>
          <a:prstGeom prst="rect">
            <a:avLst/>
          </a:prstGeom>
          <a:noFill/>
        </p:spPr>
        <p:txBody>
          <a:bodyPr wrap="square">
            <a:spAutoFit/>
          </a:bodyPr>
          <a:lstStyle/>
          <a:p>
            <a:pPr algn="just">
              <a:lnSpc>
                <a:spcPct val="150000"/>
              </a:lnSpc>
            </a:pPr>
            <a:r>
              <a:rPr lang="en-US" sz="1900" b="1" dirty="0">
                <a:latin typeface="UTM Avo" panose="02040603050506020204" pitchFamily="18"/>
              </a:rPr>
              <a:t>2. </a:t>
            </a:r>
            <a:r>
              <a:rPr lang="en-US" sz="1900" dirty="0" err="1">
                <a:latin typeface="UTM Avo" panose="02040603050506020204" pitchFamily="18"/>
              </a:rPr>
              <a:t>Một</a:t>
            </a:r>
            <a:r>
              <a:rPr lang="en-US" sz="1900" dirty="0">
                <a:latin typeface="UTM Avo" panose="02040603050506020204" pitchFamily="18"/>
              </a:rPr>
              <a:t> </a:t>
            </a:r>
            <a:r>
              <a:rPr lang="en-US" sz="1900" dirty="0" err="1">
                <a:latin typeface="UTM Avo" panose="02040603050506020204" pitchFamily="18"/>
              </a:rPr>
              <a:t>khối</a:t>
            </a:r>
            <a:r>
              <a:rPr lang="en-US" sz="1900" dirty="0">
                <a:latin typeface="UTM Avo" panose="02040603050506020204" pitchFamily="18"/>
              </a:rPr>
              <a:t> </a:t>
            </a:r>
            <a:r>
              <a:rPr lang="en-US" sz="1900" dirty="0" err="1">
                <a:latin typeface="UTM Avo" panose="02040603050506020204" pitchFamily="18"/>
              </a:rPr>
              <a:t>gỗ</a:t>
            </a:r>
            <a:r>
              <a:rPr lang="en-US" sz="1900" dirty="0">
                <a:latin typeface="UTM Avo" panose="02040603050506020204" pitchFamily="18"/>
              </a:rPr>
              <a:t> </a:t>
            </a:r>
            <a:r>
              <a:rPr lang="en-US" sz="1900" dirty="0" err="1">
                <a:latin typeface="UTM Avo" panose="02040603050506020204" pitchFamily="18"/>
              </a:rPr>
              <a:t>hình</a:t>
            </a:r>
            <a:r>
              <a:rPr lang="en-US" sz="1900" dirty="0">
                <a:latin typeface="UTM Avo" panose="02040603050506020204" pitchFamily="18"/>
              </a:rPr>
              <a:t> </a:t>
            </a:r>
            <a:r>
              <a:rPr lang="en-US" sz="1900" dirty="0" err="1">
                <a:latin typeface="UTM Avo" panose="02040603050506020204" pitchFamily="18"/>
              </a:rPr>
              <a:t>hộp</a:t>
            </a:r>
            <a:r>
              <a:rPr lang="en-US" sz="1900" dirty="0">
                <a:latin typeface="UTM Avo" panose="02040603050506020204" pitchFamily="18"/>
              </a:rPr>
              <a:t> </a:t>
            </a:r>
            <a:r>
              <a:rPr lang="en-US" sz="1900" dirty="0" err="1">
                <a:latin typeface="UTM Avo" panose="02040603050506020204" pitchFamily="18"/>
              </a:rPr>
              <a:t>chữ</a:t>
            </a:r>
            <a:r>
              <a:rPr lang="en-US" sz="1900" dirty="0">
                <a:latin typeface="UTM Avo" panose="02040603050506020204" pitchFamily="18"/>
              </a:rPr>
              <a:t> </a:t>
            </a:r>
            <a:r>
              <a:rPr lang="en-US" sz="1900" dirty="0" err="1">
                <a:latin typeface="UTM Avo" panose="02040603050506020204" pitchFamily="18"/>
              </a:rPr>
              <a:t>nhật</a:t>
            </a:r>
            <a:r>
              <a:rPr lang="en-US" sz="1900" dirty="0">
                <a:latin typeface="UTM Avo" panose="02040603050506020204" pitchFamily="18"/>
              </a:rPr>
              <a:t> </a:t>
            </a:r>
            <a:r>
              <a:rPr lang="en-US" sz="1900" dirty="0" err="1">
                <a:latin typeface="UTM Avo" panose="02040603050506020204" pitchFamily="18"/>
              </a:rPr>
              <a:t>có</a:t>
            </a:r>
            <a:r>
              <a:rPr lang="en-US" sz="1900" dirty="0">
                <a:latin typeface="UTM Avo" panose="02040603050506020204" pitchFamily="18"/>
              </a:rPr>
              <a:t> </a:t>
            </a:r>
            <a:r>
              <a:rPr lang="en-US" sz="1900" dirty="0" err="1">
                <a:latin typeface="UTM Avo" panose="02040603050506020204" pitchFamily="18"/>
              </a:rPr>
              <a:t>kích</a:t>
            </a:r>
            <a:r>
              <a:rPr lang="en-US" sz="1900" dirty="0">
                <a:latin typeface="UTM Avo" panose="02040603050506020204" pitchFamily="18"/>
              </a:rPr>
              <a:t> </a:t>
            </a:r>
            <a:r>
              <a:rPr lang="en-US" sz="1900" dirty="0" err="1">
                <a:latin typeface="UTM Avo" panose="02040603050506020204" pitchFamily="18"/>
              </a:rPr>
              <a:t>thước</a:t>
            </a:r>
            <a:r>
              <a:rPr lang="en-US" sz="1900" dirty="0">
                <a:latin typeface="UTM Avo" panose="02040603050506020204" pitchFamily="18"/>
              </a:rPr>
              <a:t> 1 m × 1 m × 2 m </a:t>
            </a:r>
            <a:r>
              <a:rPr lang="en-US" sz="1900" dirty="0" err="1">
                <a:latin typeface="UTM Avo" panose="02040603050506020204" pitchFamily="18"/>
              </a:rPr>
              <a:t>và</a:t>
            </a:r>
            <a:r>
              <a:rPr lang="en-US" sz="1900" dirty="0">
                <a:latin typeface="UTM Avo" panose="02040603050506020204" pitchFamily="18"/>
              </a:rPr>
              <a:t> </a:t>
            </a:r>
            <a:r>
              <a:rPr lang="en-US" sz="1900" dirty="0" err="1">
                <a:latin typeface="UTM Avo" panose="02040603050506020204" pitchFamily="18"/>
              </a:rPr>
              <a:t>có</a:t>
            </a:r>
            <a:r>
              <a:rPr lang="en-US" sz="1900" dirty="0">
                <a:latin typeface="UTM Avo" panose="02040603050506020204" pitchFamily="18"/>
              </a:rPr>
              <a:t> </a:t>
            </a:r>
            <a:r>
              <a:rPr lang="en-US" sz="1900" dirty="0" err="1">
                <a:latin typeface="UTM Avo" panose="02040603050506020204" pitchFamily="18"/>
              </a:rPr>
              <a:t>trọng</a:t>
            </a:r>
            <a:r>
              <a:rPr lang="en-US" sz="1900" dirty="0">
                <a:latin typeface="UTM Avo" panose="02040603050506020204" pitchFamily="18"/>
              </a:rPr>
              <a:t> </a:t>
            </a:r>
            <a:r>
              <a:rPr lang="en-US" sz="1900" dirty="0" err="1">
                <a:latin typeface="UTM Avo" panose="02040603050506020204" pitchFamily="18"/>
              </a:rPr>
              <a:t>lượng</a:t>
            </a:r>
            <a:r>
              <a:rPr lang="en-US" sz="1900" dirty="0">
                <a:latin typeface="UTM Avo" panose="02040603050506020204" pitchFamily="18"/>
              </a:rPr>
              <a:t> 200 N. </a:t>
            </a:r>
            <a:r>
              <a:rPr lang="en-US" sz="1900" dirty="0" err="1">
                <a:latin typeface="UTM Avo" panose="02040603050506020204" pitchFamily="18"/>
              </a:rPr>
              <a:t>Tính</a:t>
            </a:r>
            <a:r>
              <a:rPr lang="en-US" sz="1900" dirty="0">
                <a:latin typeface="UTM Avo" panose="02040603050506020204" pitchFamily="18"/>
              </a:rPr>
              <a:t> </a:t>
            </a:r>
            <a:r>
              <a:rPr lang="en-US" sz="1900" dirty="0" err="1">
                <a:latin typeface="UTM Avo" panose="02040603050506020204" pitchFamily="18"/>
              </a:rPr>
              <a:t>áp</a:t>
            </a:r>
            <a:r>
              <a:rPr lang="en-US" sz="1900" dirty="0">
                <a:latin typeface="UTM Avo" panose="02040603050506020204" pitchFamily="18"/>
              </a:rPr>
              <a:t> </a:t>
            </a:r>
            <a:r>
              <a:rPr lang="en-US" sz="1900" dirty="0" err="1">
                <a:latin typeface="UTM Avo" panose="02040603050506020204" pitchFamily="18"/>
              </a:rPr>
              <a:t>suất</a:t>
            </a:r>
            <a:r>
              <a:rPr lang="en-US" sz="1900" dirty="0">
                <a:latin typeface="UTM Avo" panose="02040603050506020204" pitchFamily="18"/>
              </a:rPr>
              <a:t> </a:t>
            </a:r>
            <a:r>
              <a:rPr lang="en-US" sz="1900" dirty="0" err="1">
                <a:latin typeface="UTM Avo" panose="02040603050506020204" pitchFamily="18"/>
              </a:rPr>
              <a:t>khối</a:t>
            </a:r>
            <a:r>
              <a:rPr lang="en-US" sz="1900" dirty="0">
                <a:latin typeface="UTM Avo" panose="02040603050506020204" pitchFamily="18"/>
              </a:rPr>
              <a:t> </a:t>
            </a:r>
            <a:r>
              <a:rPr lang="en-US" sz="1900" dirty="0" err="1">
                <a:latin typeface="UTM Avo" panose="02040603050506020204" pitchFamily="18"/>
              </a:rPr>
              <a:t>gỗ</a:t>
            </a:r>
            <a:r>
              <a:rPr lang="en-US" sz="1900" dirty="0">
                <a:latin typeface="UTM Avo" panose="02040603050506020204" pitchFamily="18"/>
              </a:rPr>
              <a:t> </a:t>
            </a:r>
            <a:r>
              <a:rPr lang="en-US" sz="1900" dirty="0" err="1">
                <a:latin typeface="UTM Avo" panose="02040603050506020204" pitchFamily="18"/>
              </a:rPr>
              <a:t>tác</a:t>
            </a:r>
            <a:r>
              <a:rPr lang="en-US" sz="1900" dirty="0">
                <a:latin typeface="UTM Avo" panose="02040603050506020204" pitchFamily="18"/>
              </a:rPr>
              <a:t> </a:t>
            </a:r>
            <a:r>
              <a:rPr lang="en-US" sz="1900" dirty="0" err="1">
                <a:latin typeface="UTM Avo" panose="02040603050506020204" pitchFamily="18"/>
              </a:rPr>
              <a:t>dụng</a:t>
            </a:r>
            <a:r>
              <a:rPr lang="en-US" sz="1900" dirty="0">
                <a:latin typeface="UTM Avo" panose="02040603050506020204" pitchFamily="18"/>
              </a:rPr>
              <a:t> </a:t>
            </a:r>
            <a:r>
              <a:rPr lang="en-US" sz="1900" dirty="0" err="1">
                <a:latin typeface="UTM Avo" panose="02040603050506020204" pitchFamily="18"/>
              </a:rPr>
              <a:t>lên</a:t>
            </a:r>
            <a:r>
              <a:rPr lang="en-US" sz="1900" dirty="0">
                <a:latin typeface="UTM Avo" panose="02040603050506020204" pitchFamily="18"/>
              </a:rPr>
              <a:t> </a:t>
            </a:r>
            <a:r>
              <a:rPr lang="en-US" sz="1900" dirty="0" err="1">
                <a:latin typeface="UTM Avo" panose="02040603050506020204" pitchFamily="18"/>
              </a:rPr>
              <a:t>mặt</a:t>
            </a:r>
            <a:r>
              <a:rPr lang="en-US" sz="1900" dirty="0">
                <a:latin typeface="UTM Avo" panose="02040603050506020204" pitchFamily="18"/>
              </a:rPr>
              <a:t> </a:t>
            </a:r>
            <a:r>
              <a:rPr lang="en-US" sz="1900" dirty="0" err="1">
                <a:latin typeface="UTM Avo" panose="02040603050506020204" pitchFamily="18"/>
              </a:rPr>
              <a:t>sàn</a:t>
            </a:r>
            <a:r>
              <a:rPr lang="en-US" sz="1900" dirty="0">
                <a:latin typeface="UTM Avo" panose="02040603050506020204" pitchFamily="18"/>
              </a:rPr>
              <a:t> </a:t>
            </a:r>
            <a:r>
              <a:rPr lang="en-US" sz="1900" dirty="0" err="1">
                <a:latin typeface="UTM Avo" panose="02040603050506020204" pitchFamily="18"/>
              </a:rPr>
              <a:t>trong</a:t>
            </a:r>
            <a:r>
              <a:rPr lang="en-US" sz="1900" dirty="0">
                <a:latin typeface="UTM Avo" panose="02040603050506020204" pitchFamily="18"/>
              </a:rPr>
              <a:t> </a:t>
            </a:r>
            <a:r>
              <a:rPr lang="en-US" sz="1900" dirty="0" err="1">
                <a:latin typeface="UTM Avo" panose="02040603050506020204" pitchFamily="18"/>
              </a:rPr>
              <a:t>hai</a:t>
            </a:r>
            <a:r>
              <a:rPr lang="en-US" sz="1900" dirty="0">
                <a:latin typeface="UTM Avo" panose="02040603050506020204" pitchFamily="18"/>
              </a:rPr>
              <a:t> </a:t>
            </a:r>
            <a:r>
              <a:rPr lang="en-US" sz="1900" dirty="0" err="1">
                <a:latin typeface="UTM Avo" panose="02040603050506020204" pitchFamily="18"/>
              </a:rPr>
              <a:t>trường</a:t>
            </a:r>
            <a:r>
              <a:rPr lang="en-US" sz="1900" dirty="0">
                <a:latin typeface="UTM Avo" panose="02040603050506020204" pitchFamily="18"/>
              </a:rPr>
              <a:t> </a:t>
            </a:r>
            <a:r>
              <a:rPr lang="en-US" sz="1900" dirty="0" err="1">
                <a:latin typeface="UTM Avo" panose="02040603050506020204" pitchFamily="18"/>
              </a:rPr>
              <a:t>hợp</a:t>
            </a:r>
            <a:r>
              <a:rPr lang="en-US" sz="1900" dirty="0">
                <a:latin typeface="UTM Avo" panose="02040603050506020204" pitchFamily="18"/>
              </a:rPr>
              <a:t> ở </a:t>
            </a:r>
            <a:r>
              <a:rPr lang="en-US" sz="1900" dirty="0" err="1">
                <a:latin typeface="UTM Avo" panose="02040603050506020204" pitchFamily="18"/>
              </a:rPr>
              <a:t>hình</a:t>
            </a:r>
            <a:r>
              <a:rPr lang="en-US" sz="1900" dirty="0">
                <a:latin typeface="UTM Avo" panose="02040603050506020204" pitchFamily="18"/>
              </a:rPr>
              <a:t> 16.3.</a:t>
            </a:r>
          </a:p>
        </p:txBody>
      </p:sp>
      <p:pic>
        <p:nvPicPr>
          <p:cNvPr id="4" name="Picture 3">
            <a:extLst>
              <a:ext uri="{FF2B5EF4-FFF2-40B4-BE49-F238E27FC236}">
                <a16:creationId xmlns:a16="http://schemas.microsoft.com/office/drawing/2014/main" id="{49ACFA79-6F13-C3E3-B71C-97C4733BCBBC}"/>
              </a:ext>
            </a:extLst>
          </p:cNvPr>
          <p:cNvPicPr>
            <a:picLocks noChangeAspect="1"/>
          </p:cNvPicPr>
          <p:nvPr/>
        </p:nvPicPr>
        <p:blipFill>
          <a:blip r:embed="rId4"/>
          <a:stretch>
            <a:fillRect/>
          </a:stretch>
        </p:blipFill>
        <p:spPr>
          <a:xfrm>
            <a:off x="7343029" y="2680716"/>
            <a:ext cx="2783951" cy="3891113"/>
          </a:xfrm>
          <a:prstGeom prst="rect">
            <a:avLst/>
          </a:prstGeom>
        </p:spPr>
      </p:pic>
    </p:spTree>
    <p:extLst>
      <p:ext uri="{BB962C8B-B14F-4D97-AF65-F5344CB8AC3E}">
        <p14:creationId xmlns:p14="http://schemas.microsoft.com/office/powerpoint/2010/main" val="2284682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Desktop\Tai nguyen thiet ke tro choi\Plant &amp; Zombie\Background\Nightfrontyard.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508000" y="-1219199"/>
            <a:ext cx="17272000" cy="94022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Kết quả hình ảnh cho American Eskimo cartoon"/>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16304" y1="13218" x2="25543" y2="65517"/>
                        <a14:foregroundMark x1="12500" y1="24713" x2="11413" y2="66667"/>
                        <a14:foregroundMark x1="19022" y1="13793" x2="44022" y2="58621"/>
                        <a14:foregroundMark x1="29348" y1="24138" x2="79891" y2="59770"/>
                        <a14:foregroundMark x1="79348" y1="15517" x2="38587" y2="72989"/>
                        <a14:foregroundMark x1="38043" y1="55172" x2="38043" y2="91954"/>
                        <a14:foregroundMark x1="20109" y1="73563" x2="20652" y2="92529"/>
                        <a14:foregroundMark x1="8696" y1="23563" x2="7065" y2="34483"/>
                        <a14:foregroundMark x1="22283" y1="12644" x2="49457" y2="28161"/>
                        <a14:foregroundMark x1="71739" y1="14368" x2="84239" y2="64943"/>
                        <a14:foregroundMark x1="73370" y1="56897" x2="39674" y2="71839"/>
                        <a14:foregroundMark x1="67935" y1="63218" x2="70652" y2="90230"/>
                        <a14:foregroundMark x1="79891" y1="63793" x2="92391" y2="85632"/>
                        <a14:foregroundMark x1="80978" y1="15517" x2="91848" y2="64943"/>
                        <a14:foregroundMark x1="86957" y1="19540" x2="91304" y2="35057"/>
                        <a14:foregroundMark x1="9783" y1="16092" x2="6522" y2="28736"/>
                        <a14:foregroundMark x1="3804" y1="50575" x2="2717" y2="59195"/>
                        <a14:foregroundMark x1="3804" y1="58046" x2="4891" y2="65517"/>
                        <a14:foregroundMark x1="19565" y1="86782" x2="15761" y2="94253"/>
                        <a14:foregroundMark x1="37500" y1="87356" x2="29348" y2="94253"/>
                        <a14:foregroundMark x1="28261" y1="94828" x2="40217" y2="95977"/>
                        <a14:foregroundMark x1="50000" y1="71839" x2="41848" y2="92529"/>
                        <a14:foregroundMark x1="18478" y1="70115" x2="19022" y2="86782"/>
                        <a14:foregroundMark x1="19022" y1="89655" x2="13587" y2="94253"/>
                        <a14:foregroundMark x1="35870" y1="73563" x2="27174" y2="87931"/>
                        <a14:foregroundMark x1="70109" y1="62069" x2="49457" y2="79885"/>
                        <a14:foregroundMark x1="70109" y1="85632" x2="63587" y2="91379"/>
                        <a14:foregroundMark x1="80978" y1="67241" x2="75543" y2="88506"/>
                        <a14:foregroundMark x1="82609" y1="72989" x2="80978" y2="79885"/>
                        <a14:foregroundMark x1="86957" y1="77011" x2="90217" y2="86782"/>
                        <a14:foregroundMark x1="84239" y1="94253" x2="97283" y2="93678"/>
                        <a14:foregroundMark x1="93478" y1="45977" x2="97826" y2="63218"/>
                        <a14:foregroundMark x1="97283" y1="65517" x2="94022" y2="77011"/>
                        <a14:foregroundMark x1="67935" y1="7471" x2="58696" y2="14943"/>
                        <a14:foregroundMark x1="35326" y1="11494" x2="48370" y2="25287"/>
                        <a14:foregroundMark x1="15761" y1="6897" x2="21739" y2="6897"/>
                        <a14:foregroundMark x1="85870" y1="12644" x2="89674" y2="18966"/>
                      </a14:backgroundRemoval>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flipH="1">
            <a:off x="6360587" y="2921000"/>
            <a:ext cx="1157813" cy="1117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3" descr="C:\Users\ADMIN\Desktop\Picture1 (2).png">
            <a:hlinkClick r:id="rId6"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37291" y="2616200"/>
            <a:ext cx="1685909" cy="1469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C:\Users\ADMIN\Desktop\Dan cho chay tron\318767-1G20FT61680 (3).jpg"/>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1950" b="100000" l="4762" r="96742"/>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3462656" y="2514601"/>
            <a:ext cx="2075363" cy="179890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3" descr="C:\Users\ADMIN\Desktop\Picture1 (2).png">
            <a:hlinkClick r:id="rId6" action="ppaction://hlinksldjump"/>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63717" y="2209801"/>
            <a:ext cx="2324284" cy="220357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C:\Users\ADMIN\Desktop\Dan cho chay tron\318767-1G20FT61680 (4).jpg"/>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3152" b="100000" l="2000" r="98857"/>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4030134" y="5009808"/>
            <a:ext cx="1407525" cy="146719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3" descr="C:\Users\ADMIN\Desktop\Picture1 (2).png">
            <a:hlinkClick r:id="rId6" action="ppaction://hlinksldjump"/>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844685" y="4971624"/>
            <a:ext cx="1727200" cy="150537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9" descr="C:\Users\ADMIN\Desktop\Dan cho chay tron\Cartoon-puppies-vector (2).jpg"/>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0" b="100000" l="0" r="99038"/>
                    </a14:imgEffect>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6299200" y="4749801"/>
            <a:ext cx="1683824" cy="136055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3" descr="C:\Users\ADMIN\Desktop\Picture1 (2).png">
            <a:hlinkClick r:id="rId6" action="ppaction://hlinksldjump"/>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068435" y="4445001"/>
            <a:ext cx="1957965" cy="170650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DMIN\Desktop\Picture1.png"/>
          <p:cNvPicPr>
            <a:picLocks noChangeAspect="1" noChangeArrowheads="1"/>
          </p:cNvPicPr>
          <p:nvPr/>
        </p:nvPicPr>
        <p:blipFill>
          <a:blip r:embed="rId17">
            <a:extLst>
              <a:ext uri="{BEBA8EAE-BF5A-486C-A8C5-ECC9F3942E4B}">
                <a14:imgProps xmlns:a14="http://schemas.microsoft.com/office/drawing/2010/main">
                  <a14:imgLayer r:embed="rId18">
                    <a14:imgEffect>
                      <a14:backgroundRemoval t="0" b="99587" l="0" r="100000"/>
                    </a14:imgEffect>
                  </a14:imgLayer>
                </a14:imgProps>
              </a:ext>
              <a:ext uri="{28A0092B-C50C-407E-A947-70E740481C1C}">
                <a14:useLocalDpi xmlns:a14="http://schemas.microsoft.com/office/drawing/2010/main" val="0"/>
              </a:ext>
            </a:extLst>
          </a:blip>
          <a:srcRect/>
          <a:stretch>
            <a:fillRect/>
          </a:stretch>
        </p:blipFill>
        <p:spPr bwMode="auto">
          <a:xfrm>
            <a:off x="8515351" y="2934527"/>
            <a:ext cx="2739264" cy="17399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DMIN\Desktop\Picture2.png"/>
          <p:cNvPicPr>
            <a:picLocks noChangeAspect="1" noChangeArrowheads="1"/>
          </p:cNvPicPr>
          <p:nvPr/>
        </p:nvPicPr>
        <p:blipFill>
          <a:blip r:embed="rId19">
            <a:extLst>
              <a:ext uri="{BEBA8EAE-BF5A-486C-A8C5-ECC9F3942E4B}">
                <a14:imgProps xmlns:a14="http://schemas.microsoft.com/office/drawing/2010/main">
                  <a14:imgLayer r:embed="rId20">
                    <a14:imgEffect>
                      <a14:backgroundRemoval t="0" b="100000" l="0" r="100000">
                        <a14:foregroundMark x1="10213" y1="6140" x2="26809" y2="7895"/>
                        <a14:foregroundMark x1="15319" y1="23246" x2="10213" y2="29825"/>
                        <a14:foregroundMark x1="19574" y1="28070" x2="7660" y2="34211"/>
                      </a14:backgroundRemoval>
                    </a14:imgEffect>
                  </a14:imgLayer>
                </a14:imgProps>
              </a:ext>
              <a:ext uri="{28A0092B-C50C-407E-A947-70E740481C1C}">
                <a14:useLocalDpi xmlns:a14="http://schemas.microsoft.com/office/drawing/2010/main" val="0"/>
              </a:ext>
            </a:extLst>
          </a:blip>
          <a:srcRect/>
          <a:stretch>
            <a:fillRect/>
          </a:stretch>
        </p:blipFill>
        <p:spPr bwMode="auto">
          <a:xfrm>
            <a:off x="8128000" y="3763404"/>
            <a:ext cx="2032000" cy="1971472"/>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ADMIN\Desktop\Tai nguyen thiet ke tro choi\Bảng gỗ\choi.png">
            <a:hlinkClick r:id="rId21" action="ppaction://hlinksldjump"/>
          </p:cNvPr>
          <p:cNvPicPr>
            <a:picLocks noChangeAspect="1" noChangeArrowheads="1"/>
          </p:cNvPicPr>
          <p:nvPr/>
        </p:nvPicPr>
        <p:blipFill>
          <a:blip r:embed="rId22" cstate="print">
            <a:extLst>
              <a:ext uri="{BEBA8EAE-BF5A-486C-A8C5-ECC9F3942E4B}">
                <a14:imgProps xmlns:a14="http://schemas.microsoft.com/office/drawing/2010/main">
                  <a14:imgLayer r:embed="rId23">
                    <a14:imgEffect>
                      <a14:backgroundRemoval t="0" b="100000" l="0" r="100000">
                        <a14:foregroundMark x1="25193" y1="73818" x2="14065" y2="92727"/>
                      </a14:backgroundRemoval>
                    </a14:imgEffect>
                  </a14:imgLayer>
                </a14:imgProps>
              </a:ext>
              <a:ext uri="{28A0092B-C50C-407E-A947-70E740481C1C}">
                <a14:useLocalDpi xmlns:a14="http://schemas.microsoft.com/office/drawing/2010/main" val="0"/>
              </a:ext>
            </a:extLst>
          </a:blip>
          <a:srcRect/>
          <a:stretch>
            <a:fillRect/>
          </a:stretch>
        </p:blipFill>
        <p:spPr bwMode="auto">
          <a:xfrm>
            <a:off x="9425062" y="5867400"/>
            <a:ext cx="2330613" cy="9906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ADMIN\Desktop\Tai nguyen thiet ke tro choi\Bảng gỗ\Huong dan 3.png">
            <a:hlinkClick r:id="rId24" action="ppaction://hlinksldjump"/>
          </p:cNvPr>
          <p:cNvPicPr>
            <a:picLocks noChangeAspect="1" noChangeArrowheads="1"/>
          </p:cNvPicPr>
          <p:nvPr/>
        </p:nvPicPr>
        <p:blipFill>
          <a:blip r:embed="rId25" cstate="print">
            <a:extLst>
              <a:ext uri="{BEBA8EAE-BF5A-486C-A8C5-ECC9F3942E4B}">
                <a14:imgProps xmlns:a14="http://schemas.microsoft.com/office/drawing/2010/main">
                  <a14:imgLayer r:embed="rId26">
                    <a14:imgEffect>
                      <a14:backgroundRemoval t="0" b="100000" l="0" r="100000">
                        <a14:foregroundMark x1="30139" y1="79636" x2="73416" y2="79636"/>
                        <a14:foregroundMark x1="73107" y1="78182" x2="85162" y2="92727"/>
                        <a14:foregroundMark x1="87017" y1="93455" x2="95981" y2="92000"/>
                        <a14:foregroundMark x1="3864" y1="57818" x2="19320" y2="92727"/>
                      </a14:backgroundRemoval>
                    </a14:imgEffect>
                  </a14:imgLayer>
                </a14:imgProps>
              </a:ext>
              <a:ext uri="{28A0092B-C50C-407E-A947-70E740481C1C}">
                <a14:useLocalDpi xmlns:a14="http://schemas.microsoft.com/office/drawing/2010/main" val="0"/>
              </a:ext>
            </a:extLst>
          </a:blip>
          <a:srcRect/>
          <a:stretch>
            <a:fillRect/>
          </a:stretch>
        </p:blipFill>
        <p:spPr bwMode="auto">
          <a:xfrm>
            <a:off x="508001" y="5867400"/>
            <a:ext cx="2189279" cy="930528"/>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ADMIN\Desktop\Tai nguyen thiet ke tro choi\Bảng gỗ\canstock6432558.jpg"/>
          <p:cNvPicPr>
            <a:picLocks noChangeAspect="1" noChangeArrowheads="1"/>
          </p:cNvPicPr>
          <p:nvPr/>
        </p:nvPicPr>
        <p:blipFill>
          <a:blip r:embed="rId27">
            <a:extLst>
              <a:ext uri="{BEBA8EAE-BF5A-486C-A8C5-ECC9F3942E4B}">
                <a14:imgProps xmlns:a14="http://schemas.microsoft.com/office/drawing/2010/main">
                  <a14:imgLayer r:embed="rId28">
                    <a14:imgEffect>
                      <a14:backgroundRemoval t="0" b="100000" l="0" r="100000">
                        <a14:foregroundMark x1="42000" y1="88732" x2="45333" y2="93662"/>
                        <a14:foregroundMark x1="36000" y1="91549" x2="38000" y2="93662"/>
                        <a14:foregroundMark x1="32667" y1="83803" x2="36000" y2="87324"/>
                        <a14:backgroundMark x1="35333" y1="88732" x2="40000" y2="92254"/>
                        <a14:backgroundMark x1="33333" y1="80986" x2="36667" y2="86620"/>
                        <a14:backgroundMark x1="42000" y1="97887" x2="44000" y2="99296"/>
                        <a14:backgroundMark x1="30667" y1="80986" x2="32667" y2="83099"/>
                      </a14:backgroundRemoval>
                    </a14:imgEffect>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5994401" y="519573"/>
            <a:ext cx="1783097" cy="16902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978078" y="922101"/>
            <a:ext cx="1656223" cy="748795"/>
          </a:xfrm>
          <a:prstGeom prst="rect">
            <a:avLst/>
          </a:prstGeom>
          <a:noFill/>
        </p:spPr>
        <p:txBody>
          <a:bodyPr wrap="none" rtlCol="0">
            <a:spAutoFit/>
          </a:bodyPr>
          <a:lstStyle/>
          <a:p>
            <a:pPr algn="ctr" defTabSz="1219170"/>
            <a:r>
              <a:rPr lang="en-US" sz="2133" b="1" dirty="0">
                <a:solidFill>
                  <a:srgbClr val="990000"/>
                </a:solidFill>
                <a:latin typeface="Arial" panose="020B0604020202020204" pitchFamily="34" charset="0"/>
                <a:cs typeface="Arial" panose="020B0604020202020204" pitchFamily="34" charset="0"/>
              </a:rPr>
              <a:t>GIẢI CỨU</a:t>
            </a:r>
          </a:p>
          <a:p>
            <a:pPr algn="ctr" defTabSz="1219170"/>
            <a:r>
              <a:rPr lang="en-US" sz="2133" b="1" dirty="0">
                <a:solidFill>
                  <a:srgbClr val="990000"/>
                </a:solidFill>
                <a:latin typeface="Arial" panose="020B0604020202020204" pitchFamily="34" charset="0"/>
                <a:cs typeface="Arial" panose="020B0604020202020204" pitchFamily="34" charset="0"/>
              </a:rPr>
              <a:t>THÚ CƯNG</a:t>
            </a:r>
          </a:p>
        </p:txBody>
      </p:sp>
      <p:pic>
        <p:nvPicPr>
          <p:cNvPr id="3" name="Picture 2" descr="Logo, company name&#10;&#10;Description automatically generated">
            <a:extLst>
              <a:ext uri="{FF2B5EF4-FFF2-40B4-BE49-F238E27FC236}">
                <a16:creationId xmlns:a16="http://schemas.microsoft.com/office/drawing/2014/main" id="{F818A6D7-BF9D-2391-5BF5-AF8E44C73F60}"/>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117987" y="-1041"/>
            <a:ext cx="797560" cy="890041"/>
          </a:xfrm>
          <a:prstGeom prst="rect">
            <a:avLst/>
          </a:prstGeom>
        </p:spPr>
      </p:pic>
    </p:spTree>
    <p:extLst>
      <p:ext uri="{BB962C8B-B14F-4D97-AF65-F5344CB8AC3E}">
        <p14:creationId xmlns:p14="http://schemas.microsoft.com/office/powerpoint/2010/main" val="3597474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055"/>
                                        </p:tgtEl>
                                        <p:attrNameLst>
                                          <p:attrName>style.visibility</p:attrName>
                                        </p:attrNameLst>
                                      </p:cBhvr>
                                      <p:to>
                                        <p:strVal val="visible"/>
                                      </p:to>
                                    </p:set>
                                    <p:anim calcmode="lin" valueType="num">
                                      <p:cBhvr additive="base">
                                        <p:cTn id="7" dur="500" fill="hold"/>
                                        <p:tgtEl>
                                          <p:spTgt spid="2055"/>
                                        </p:tgtEl>
                                        <p:attrNameLst>
                                          <p:attrName>ppt_x</p:attrName>
                                        </p:attrNameLst>
                                      </p:cBhvr>
                                      <p:tavLst>
                                        <p:tav tm="0">
                                          <p:val>
                                            <p:strVal val="#ppt_x"/>
                                          </p:val>
                                        </p:tav>
                                        <p:tav tm="100000">
                                          <p:val>
                                            <p:strVal val="#ppt_x"/>
                                          </p:val>
                                        </p:tav>
                                      </p:tavLst>
                                    </p:anim>
                                    <p:anim calcmode="lin" valueType="num">
                                      <p:cBhvr additive="base">
                                        <p:cTn id="8" dur="500" fill="hold"/>
                                        <p:tgtEl>
                                          <p:spTgt spid="205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Desktop\Tai nguyen thiet ke tro choi\Plant &amp; Zombie\Background\Nightfrontyard.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508000" y="-1219199"/>
            <a:ext cx="17272000" cy="94022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Kết quả hình ảnh cho American Eskimo cartoon"/>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100000" l="0" r="100000">
                        <a14:foregroundMark x1="16304" y1="13218" x2="25543" y2="65517"/>
                        <a14:foregroundMark x1="12500" y1="24713" x2="11413" y2="66667"/>
                        <a14:foregroundMark x1="19022" y1="13793" x2="44022" y2="58621"/>
                        <a14:foregroundMark x1="29348" y1="24138" x2="79891" y2="59770"/>
                        <a14:foregroundMark x1="79348" y1="15517" x2="38587" y2="72989"/>
                        <a14:foregroundMark x1="38043" y1="55172" x2="38043" y2="91954"/>
                        <a14:foregroundMark x1="20109" y1="73563" x2="20652" y2="92529"/>
                        <a14:foregroundMark x1="8696" y1="23563" x2="7065" y2="34483"/>
                        <a14:foregroundMark x1="22283" y1="12644" x2="49457" y2="28161"/>
                        <a14:foregroundMark x1="71739" y1="14368" x2="84239" y2="64943"/>
                        <a14:foregroundMark x1="73370" y1="56897" x2="39674" y2="71839"/>
                        <a14:foregroundMark x1="67935" y1="63218" x2="70652" y2="90230"/>
                        <a14:foregroundMark x1="79891" y1="63793" x2="92391" y2="85632"/>
                        <a14:foregroundMark x1="80978" y1="15517" x2="91848" y2="64943"/>
                        <a14:foregroundMark x1="86957" y1="19540" x2="91304" y2="35057"/>
                        <a14:foregroundMark x1="9783" y1="16092" x2="6522" y2="28736"/>
                        <a14:foregroundMark x1="3804" y1="50575" x2="2717" y2="59195"/>
                        <a14:foregroundMark x1="3804" y1="58046" x2="4891" y2="65517"/>
                        <a14:foregroundMark x1="19565" y1="86782" x2="15761" y2="94253"/>
                        <a14:foregroundMark x1="37500" y1="87356" x2="29348" y2="94253"/>
                        <a14:foregroundMark x1="28261" y1="94828" x2="40217" y2="95977"/>
                        <a14:foregroundMark x1="50000" y1="71839" x2="41848" y2="92529"/>
                        <a14:foregroundMark x1="18478" y1="70115" x2="19022" y2="86782"/>
                        <a14:foregroundMark x1="19022" y1="89655" x2="13587" y2="94253"/>
                        <a14:foregroundMark x1="35870" y1="73563" x2="27174" y2="87931"/>
                        <a14:foregroundMark x1="70109" y1="62069" x2="49457" y2="79885"/>
                        <a14:foregroundMark x1="70109" y1="85632" x2="63587" y2="91379"/>
                        <a14:foregroundMark x1="80978" y1="67241" x2="75543" y2="88506"/>
                        <a14:foregroundMark x1="82609" y1="72989" x2="80978" y2="79885"/>
                        <a14:foregroundMark x1="86957" y1="77011" x2="90217" y2="86782"/>
                        <a14:foregroundMark x1="84239" y1="94253" x2="97283" y2="93678"/>
                        <a14:foregroundMark x1="93478" y1="45977" x2="97826" y2="63218"/>
                        <a14:foregroundMark x1="97283" y1="65517" x2="94022" y2="77011"/>
                        <a14:foregroundMark x1="67935" y1="7471" x2="58696" y2="14943"/>
                        <a14:foregroundMark x1="35326" y1="11494" x2="48370" y2="25287"/>
                        <a14:foregroundMark x1="15761" y1="6897" x2="21739" y2="6897"/>
                        <a14:foregroundMark x1="85870" y1="12644" x2="89674" y2="18966"/>
                      </a14:backgroundRemoval>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flipH="1">
            <a:off x="6360587" y="3718061"/>
            <a:ext cx="996367" cy="96176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3" descr="C:\Users\ADMIN\Desktop\Picture1 (2).png">
            <a:hlinkClick r:id="rId6"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37291" y="3462316"/>
            <a:ext cx="1450824" cy="126449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C:\Users\ADMIN\Desktop\Dan cho chay tron\318767-1G20FT61680 (3).jpg"/>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1950" b="100000" l="4762" r="96742"/>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3462657" y="3406664"/>
            <a:ext cx="1785972" cy="154806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3" descr="C:\Users\ADMIN\Desktop\Picture1 (2).png">
            <a:hlinkClick r:id="rId6" action="ppaction://hlinksldjump"/>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63717" y="3158293"/>
            <a:ext cx="2000183" cy="189630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C:\Users\ADMIN\Desktop\Dan cho chay tron\318767-1G20FT61680 (4).jpg"/>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3152" b="100000" l="2000" r="98857"/>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4030133" y="5519194"/>
            <a:ext cx="1211259" cy="126260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9" descr="C:\Users\ADMIN\Desktop\Dan cho chay tron\Cartoon-puppies-vector (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0" b="100000" l="0" r="99038"/>
                    </a14:imgEffect>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6299200" y="5244318"/>
            <a:ext cx="1449029" cy="117083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3" descr="C:\Users\ADMIN\Desktop\Picture1 (2).png">
            <a:hlinkClick r:id="rId6" action="ppaction://hlinksldjump"/>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994400" y="5089358"/>
            <a:ext cx="1684944" cy="146854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DMIN\Desktop\Picture1.png"/>
          <p:cNvPicPr>
            <a:picLocks noChangeAspect="1" noChangeArrowheads="1"/>
          </p:cNvPicPr>
          <p:nvPr/>
        </p:nvPicPr>
        <p:blipFill>
          <a:blip r:embed="rId16">
            <a:extLst>
              <a:ext uri="{BEBA8EAE-BF5A-486C-A8C5-ECC9F3942E4B}">
                <a14:imgProps xmlns:a14="http://schemas.microsoft.com/office/drawing/2010/main">
                  <a14:imgLayer r:embed="rId17">
                    <a14:imgEffect>
                      <a14:backgroundRemoval t="0" b="99587" l="0" r="100000"/>
                    </a14:imgEffect>
                  </a14:imgLayer>
                </a14:imgProps>
              </a:ext>
              <a:ext uri="{28A0092B-C50C-407E-A947-70E740481C1C}">
                <a14:useLocalDpi xmlns:a14="http://schemas.microsoft.com/office/drawing/2010/main" val="0"/>
              </a:ext>
            </a:extLst>
          </a:blip>
          <a:srcRect/>
          <a:stretch>
            <a:fillRect/>
          </a:stretch>
        </p:blipFill>
        <p:spPr bwMode="auto">
          <a:xfrm>
            <a:off x="8515351" y="3481941"/>
            <a:ext cx="2357299" cy="149728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DMIN\Desktop\Picture2.png"/>
          <p:cNvPicPr>
            <a:picLocks noChangeAspect="1" noChangeArrowheads="1"/>
          </p:cNvPicPr>
          <p:nvPr/>
        </p:nvPicPr>
        <p:blipFill>
          <a:blip r:embed="rId18">
            <a:extLst>
              <a:ext uri="{BEBA8EAE-BF5A-486C-A8C5-ECC9F3942E4B}">
                <a14:imgProps xmlns:a14="http://schemas.microsoft.com/office/drawing/2010/main">
                  <a14:imgLayer r:embed="rId19">
                    <a14:imgEffect>
                      <a14:backgroundRemoval t="0" b="100000" l="0" r="100000">
                        <a14:foregroundMark x1="10213" y1="6140" x2="26809" y2="7895"/>
                        <a14:foregroundMark x1="15319" y1="23246" x2="10213" y2="29825"/>
                        <a14:foregroundMark x1="19574" y1="28070" x2="7660" y2="34211"/>
                      </a14:backgroundRemoval>
                    </a14:imgEffect>
                  </a14:imgLayer>
                </a14:imgProps>
              </a:ext>
              <a:ext uri="{28A0092B-C50C-407E-A947-70E740481C1C}">
                <a14:useLocalDpi xmlns:a14="http://schemas.microsoft.com/office/drawing/2010/main" val="0"/>
              </a:ext>
            </a:extLst>
          </a:blip>
          <a:srcRect/>
          <a:stretch>
            <a:fillRect/>
          </a:stretch>
        </p:blipFill>
        <p:spPr bwMode="auto">
          <a:xfrm>
            <a:off x="8128000" y="4343108"/>
            <a:ext cx="1748656" cy="1696568"/>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2540000" y="-2565400"/>
            <a:ext cx="8675733" cy="5237564"/>
            <a:chOff x="1905000" y="-1924050"/>
            <a:chExt cx="6506800" cy="3928173"/>
          </a:xfrm>
        </p:grpSpPr>
        <p:pic>
          <p:nvPicPr>
            <p:cNvPr id="3074" name="Picture 2" descr="C:\Users\ADMIN\Desktop\Tai nguyen thiet ke tro choi\Bảng gỗ\wooden-blank-sign-clipart-1.jpg"/>
            <p:cNvPicPr>
              <a:picLocks noChangeAspect="1" noChangeArrowheads="1"/>
            </p:cNvPicPr>
            <p:nvPr/>
          </p:nvPicPr>
          <p:blipFill>
            <a:blip r:embed="rId20">
              <a:extLst>
                <a:ext uri="{BEBA8EAE-BF5A-486C-A8C5-ECC9F3942E4B}">
                  <a14:imgProps xmlns:a14="http://schemas.microsoft.com/office/drawing/2010/main">
                    <a14:imgLayer r:embed="rId21">
                      <a14:imgEffect>
                        <a14:sharpenSoften amount="25000"/>
                      </a14:imgEffect>
                      <a14:imgEffect>
                        <a14:colorTemperature colorTemp="53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905000" y="-1924050"/>
              <a:ext cx="6506800" cy="392817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351047" y="504678"/>
              <a:ext cx="5553213" cy="1177245"/>
            </a:xfrm>
            <a:prstGeom prst="rect">
              <a:avLst/>
            </a:prstGeom>
            <a:noFill/>
          </p:spPr>
          <p:txBody>
            <a:bodyPr wrap="square" rtlCol="0">
              <a:spAutoFit/>
            </a:bodyPr>
            <a:lstStyle/>
            <a:p>
              <a:pPr algn="ctr" defTabSz="1219170"/>
              <a:r>
                <a:rPr lang="en-US" sz="2400" i="1" dirty="0" err="1">
                  <a:solidFill>
                    <a:srgbClr val="FFFFFF"/>
                  </a:solidFill>
                  <a:latin typeface="UTM Avo" panose="02040603050506020204" pitchFamily="18" charset="0"/>
                </a:rPr>
                <a:t>Các</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chú</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cún</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đã</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bị</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bắt</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cóc</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và</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bị</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nhốt</a:t>
              </a:r>
              <a:r>
                <a:rPr lang="en-US" sz="2400" i="1" dirty="0">
                  <a:solidFill>
                    <a:srgbClr val="FFFFFF"/>
                  </a:solidFill>
                  <a:latin typeface="UTM Avo" panose="02040603050506020204" pitchFamily="18" charset="0"/>
                </a:rPr>
                <a:t> </a:t>
              </a:r>
            </a:p>
            <a:p>
              <a:pPr algn="ctr" defTabSz="1219170"/>
              <a:r>
                <a:rPr lang="en-US" sz="2400" i="1" dirty="0" err="1">
                  <a:solidFill>
                    <a:srgbClr val="FFFFFF"/>
                  </a:solidFill>
                  <a:latin typeface="UTM Avo" panose="02040603050506020204" pitchFamily="18" charset="0"/>
                </a:rPr>
                <a:t>trong</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những</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chiếc</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chuồng</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Trong</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lúc</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kẻ</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xấu</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đang</a:t>
              </a:r>
              <a:r>
                <a:rPr lang="en-US" sz="2400" i="1" dirty="0">
                  <a:solidFill>
                    <a:srgbClr val="FFFFFF"/>
                  </a:solidFill>
                  <a:latin typeface="UTM Avo" panose="02040603050506020204" pitchFamily="18" charset="0"/>
                </a:rPr>
                <a:t> say </a:t>
              </a:r>
              <a:r>
                <a:rPr lang="en-US" sz="2400" i="1" dirty="0" err="1">
                  <a:solidFill>
                    <a:srgbClr val="FFFFFF"/>
                  </a:solidFill>
                  <a:latin typeface="UTM Avo" panose="02040603050506020204" pitchFamily="18" charset="0"/>
                </a:rPr>
                <a:t>ngủ</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hãy</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cố</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gắng</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trả</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lời</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đúng</a:t>
              </a:r>
              <a:r>
                <a:rPr lang="en-US" sz="2400" i="1" dirty="0">
                  <a:solidFill>
                    <a:srgbClr val="FFFFFF"/>
                  </a:solidFill>
                  <a:latin typeface="UTM Avo" panose="02040603050506020204" pitchFamily="18" charset="0"/>
                </a:rPr>
                <a:t> </a:t>
              </a:r>
            </a:p>
            <a:p>
              <a:pPr algn="ctr" defTabSz="1219170"/>
              <a:r>
                <a:rPr lang="en-US" sz="2400" i="1" dirty="0" err="1">
                  <a:solidFill>
                    <a:srgbClr val="FFFFFF"/>
                  </a:solidFill>
                  <a:latin typeface="UTM Avo" panose="02040603050506020204" pitchFamily="18" charset="0"/>
                </a:rPr>
                <a:t>các</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câu</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hỏi</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và</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giúp</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các</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chú</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cún</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trốn</a:t>
              </a:r>
              <a:r>
                <a:rPr lang="en-US" sz="2400" i="1" dirty="0">
                  <a:solidFill>
                    <a:srgbClr val="FFFFFF"/>
                  </a:solidFill>
                  <a:latin typeface="UTM Avo" panose="02040603050506020204" pitchFamily="18" charset="0"/>
                </a:rPr>
                <a:t> </a:t>
              </a:r>
              <a:r>
                <a:rPr lang="en-US" sz="2400" i="1" dirty="0" err="1">
                  <a:solidFill>
                    <a:srgbClr val="FFFFFF"/>
                  </a:solidFill>
                  <a:latin typeface="UTM Avo" panose="02040603050506020204" pitchFamily="18" charset="0"/>
                </a:rPr>
                <a:t>thoát</a:t>
              </a:r>
              <a:r>
                <a:rPr lang="en-US" sz="2400" i="1" dirty="0">
                  <a:solidFill>
                    <a:srgbClr val="FFFFFF"/>
                  </a:solidFill>
                  <a:latin typeface="UTM Avo" panose="02040603050506020204" pitchFamily="18" charset="0"/>
                </a:rPr>
                <a:t>.</a:t>
              </a:r>
            </a:p>
          </p:txBody>
        </p:sp>
      </p:grpSp>
      <p:pic>
        <p:nvPicPr>
          <p:cNvPr id="1026" name="Picture 2" descr="C:\Users\ADMIN\Desktop\Untitleda (2).png"/>
          <p:cNvPicPr>
            <a:picLocks noChangeAspect="1" noChangeArrowheads="1"/>
          </p:cNvPicPr>
          <p:nvPr/>
        </p:nvPicPr>
        <p:blipFill>
          <a:blip r:embed="rId22" cstate="print">
            <a:extLst>
              <a:ext uri="{BEBA8EAE-BF5A-486C-A8C5-ECC9F3942E4B}">
                <a14:imgProps xmlns:a14="http://schemas.microsoft.com/office/drawing/2010/main">
                  <a14:imgLayer r:embed="rId23">
                    <a14:imgEffect>
                      <a14:backgroundRemoval t="11707" b="100000" l="0" r="98922"/>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flipH="1">
            <a:off x="2132211" y="3718061"/>
            <a:ext cx="2372853" cy="218406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3" descr="C:\Users\ADMIN\Desktop\Picture1 (2).png">
            <a:hlinkClick r:id="rId6" action="ppaction://hlinksldjump"/>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3844686" y="5384733"/>
            <a:ext cx="1486359" cy="129546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 company name&#10;&#10;Description automatically generated">
            <a:extLst>
              <a:ext uri="{FF2B5EF4-FFF2-40B4-BE49-F238E27FC236}">
                <a16:creationId xmlns:a16="http://schemas.microsoft.com/office/drawing/2014/main" id="{BC698662-7398-768D-5609-6B47FE995BCC}"/>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17987" y="-1041"/>
            <a:ext cx="797560" cy="890041"/>
          </a:xfrm>
          <a:prstGeom prst="rect">
            <a:avLst/>
          </a:prstGeom>
        </p:spPr>
      </p:pic>
      <p:pic>
        <p:nvPicPr>
          <p:cNvPr id="19" name="Picture 5" descr="C:\Users\ADMIN\Desktop\Tai nguyen thiet ke tro choi\Bảng gỗ\choi.png">
            <a:hlinkClick r:id="rId26" action="ppaction://hlinksldjump"/>
          </p:cNvPr>
          <p:cNvPicPr>
            <a:picLocks noChangeAspect="1" noChangeArrowheads="1"/>
          </p:cNvPicPr>
          <p:nvPr/>
        </p:nvPicPr>
        <p:blipFill>
          <a:blip r:embed="rId27" cstate="print">
            <a:extLst>
              <a:ext uri="{BEBA8EAE-BF5A-486C-A8C5-ECC9F3942E4B}">
                <a14:imgProps xmlns:a14="http://schemas.microsoft.com/office/drawing/2010/main">
                  <a14:imgLayer r:embed="rId28">
                    <a14:imgEffect>
                      <a14:backgroundRemoval t="0" b="100000" l="0" r="100000">
                        <a14:foregroundMark x1="25193" y1="73818" x2="14065" y2="92727"/>
                      </a14:backgroundRemoval>
                    </a14:imgEffect>
                  </a14:imgLayer>
                </a14:imgProps>
              </a:ext>
              <a:ext uri="{28A0092B-C50C-407E-A947-70E740481C1C}">
                <a14:useLocalDpi xmlns:a14="http://schemas.microsoft.com/office/drawing/2010/main" val="0"/>
              </a:ext>
            </a:extLst>
          </a:blip>
          <a:srcRect/>
          <a:stretch>
            <a:fillRect/>
          </a:stretch>
        </p:blipFill>
        <p:spPr bwMode="auto">
          <a:xfrm>
            <a:off x="9425062" y="5867400"/>
            <a:ext cx="2330613" cy="99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8258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an cho chay tron\PoolnoFo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Kết quả hình ảnh cho American Eskimo cartoon"/>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100000" l="0" r="100000">
                        <a14:foregroundMark x1="16304" y1="13218" x2="25543" y2="65517"/>
                        <a14:foregroundMark x1="12500" y1="24713" x2="11413" y2="66667"/>
                        <a14:foregroundMark x1="19022" y1="13793" x2="44022" y2="58621"/>
                        <a14:foregroundMark x1="29348" y1="24138" x2="79891" y2="59770"/>
                        <a14:foregroundMark x1="79348" y1="15517" x2="38587" y2="72989"/>
                        <a14:foregroundMark x1="38043" y1="55172" x2="38043" y2="91954"/>
                        <a14:foregroundMark x1="20109" y1="73563" x2="20652" y2="92529"/>
                        <a14:foregroundMark x1="8696" y1="23563" x2="7065" y2="34483"/>
                        <a14:foregroundMark x1="22283" y1="12644" x2="49457" y2="28161"/>
                        <a14:foregroundMark x1="71739" y1="14368" x2="84239" y2="64943"/>
                        <a14:foregroundMark x1="73370" y1="56897" x2="39674" y2="71839"/>
                        <a14:foregroundMark x1="67935" y1="63218" x2="70652" y2="90230"/>
                        <a14:foregroundMark x1="79891" y1="63793" x2="92391" y2="85632"/>
                        <a14:foregroundMark x1="80978" y1="15517" x2="91848" y2="64943"/>
                        <a14:foregroundMark x1="86957" y1="19540" x2="91304" y2="35057"/>
                        <a14:foregroundMark x1="9783" y1="16092" x2="6522" y2="28736"/>
                        <a14:foregroundMark x1="3804" y1="50575" x2="2717" y2="59195"/>
                        <a14:foregroundMark x1="3804" y1="58046" x2="4891" y2="65517"/>
                        <a14:foregroundMark x1="19565" y1="86782" x2="15761" y2="94253"/>
                        <a14:foregroundMark x1="37500" y1="87356" x2="29348" y2="94253"/>
                        <a14:foregroundMark x1="28261" y1="94828" x2="40217" y2="95977"/>
                        <a14:foregroundMark x1="50000" y1="71839" x2="41848" y2="92529"/>
                        <a14:foregroundMark x1="18478" y1="70115" x2="19022" y2="86782"/>
                        <a14:foregroundMark x1="19022" y1="89655" x2="13587" y2="94253"/>
                        <a14:foregroundMark x1="35870" y1="73563" x2="27174" y2="87931"/>
                        <a14:foregroundMark x1="70109" y1="62069" x2="49457" y2="79885"/>
                        <a14:foregroundMark x1="70109" y1="85632" x2="63587" y2="91379"/>
                        <a14:foregroundMark x1="80978" y1="67241" x2="75543" y2="88506"/>
                        <a14:foregroundMark x1="82609" y1="72989" x2="80978" y2="79885"/>
                        <a14:foregroundMark x1="86957" y1="77011" x2="90217" y2="86782"/>
                        <a14:foregroundMark x1="84239" y1="94253" x2="97283" y2="93678"/>
                        <a14:foregroundMark x1="93478" y1="45977" x2="97826" y2="63218"/>
                        <a14:foregroundMark x1="97283" y1="65517" x2="94022" y2="77011"/>
                        <a14:foregroundMark x1="67935" y1="7471" x2="58696" y2="14943"/>
                        <a14:foregroundMark x1="35326" y1="11494" x2="48370" y2="25287"/>
                        <a14:foregroundMark x1="15761" y1="6897" x2="21739" y2="6897"/>
                        <a14:foregroundMark x1="85870" y1="12644" x2="89674" y2="18966"/>
                      </a14:backgroundRemoval>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flipH="1">
            <a:off x="7020314" y="629058"/>
            <a:ext cx="1006087" cy="97114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ình ảnh có liên quan"/>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0" b="100000" l="0" r="100000">
                        <a14:foregroundMark x1="9362" y1="7489" x2="28936" y2="61674"/>
                        <a14:foregroundMark x1="24255" y1="5286" x2="25106" y2="19824"/>
                        <a14:foregroundMark x1="11489" y1="27753" x2="8085" y2="33921"/>
                        <a14:foregroundMark x1="32340" y1="55947" x2="29362" y2="87225"/>
                        <a14:foregroundMark x1="68085" y1="55507" x2="83404" y2="85463"/>
                        <a14:foregroundMark x1="95745" y1="63877" x2="83404" y2="70925"/>
                      </a14:backgroundRemoval>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6400800" y="4343401"/>
            <a:ext cx="1524000" cy="162501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3" descr="C:\Users\ADMIN\Desktop\Picture1 (2).png">
            <a:hlinkClick r:id="rId10" action="ppaction://hlinksldjump"/>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385013" y="4140200"/>
            <a:ext cx="1946188" cy="169624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1" descr="C:\Users\ADMIN\Desktop\Dan cho chay tron\318767-1G20FT61680 (2).jpg"/>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0" b="100000" l="0" r="97856">
                        <a14:foregroundMark x1="12865" y1="6301" x2="38791" y2="41096"/>
                        <a14:foregroundMark x1="27875" y1="10685" x2="26901" y2="18630"/>
                        <a14:foregroundMark x1="18324" y1="7671" x2="21053" y2="13151"/>
                      </a14:backgroundRemoval>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1947693" y="5338877"/>
            <a:ext cx="2116308" cy="134132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C:\Users\ADMIN\Desktop\Picture1 (2).png">
            <a:hlinkClick r:id="rId14" action="ppaction://hlinksldjump"/>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045347" y="4953000"/>
            <a:ext cx="2120253" cy="169624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3" descr="C:\Users\ADMIN\Desktop\Picture1 (2).png">
            <a:hlinkClick r:id="rId16" action="ppaction://hlinksldjump"/>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543691" y="303051"/>
            <a:ext cx="1685909" cy="146938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descr="C:\Users\ADMIN\Desktop\Dan cho chay tron\318767-1G20FT61680 (3).jpg"/>
          <p:cNvPicPr>
            <a:picLocks noChangeAspect="1" noChangeArrowheads="1"/>
          </p:cNvPicPr>
          <p:nvPr/>
        </p:nvPicPr>
        <p:blipFill>
          <a:blip r:embed="rId18" cstate="print">
            <a:extLst>
              <a:ext uri="{BEBA8EAE-BF5A-486C-A8C5-ECC9F3942E4B}">
                <a14:imgProps xmlns:a14="http://schemas.microsoft.com/office/drawing/2010/main">
                  <a14:imgLayer r:embed="rId19">
                    <a14:imgEffect>
                      <a14:backgroundRemoval t="1950" b="100000" l="4762" r="96742"/>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3149601" y="303051"/>
            <a:ext cx="1631951" cy="141456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3" descr="C:\Users\ADMIN\Desktop\Picture1 (2).png">
            <a:hlinkClick r:id="rId20" action="ppaction://hlinksldjump"/>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930613" y="107160"/>
            <a:ext cx="1946188" cy="169624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C:\Users\ADMIN\Desktop\Dan cho chay tron\318767-1G20FT61680 (4).jpg"/>
          <p:cNvPicPr>
            <a:picLocks noChangeAspect="1" noChangeArrowheads="1"/>
          </p:cNvPicPr>
          <p:nvPr/>
        </p:nvPicPr>
        <p:blipFill>
          <a:blip r:embed="rId21" cstate="print">
            <a:extLst>
              <a:ext uri="{BEBA8EAE-BF5A-486C-A8C5-ECC9F3942E4B}">
                <a14:imgProps xmlns:a14="http://schemas.microsoft.com/office/drawing/2010/main">
                  <a14:imgLayer r:embed="rId22">
                    <a14:imgEffect>
                      <a14:backgroundRemoval t="3152" b="100000" l="2000" r="98857"/>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flipH="1">
            <a:off x="6936375" y="1869982"/>
            <a:ext cx="1026076" cy="106957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3" descr="C:\Users\ADMIN\Desktop\Picture1 (2).png">
            <a:hlinkClick r:id="rId23" action="ppaction://hlinksldjump"/>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6553795" y="1637520"/>
            <a:ext cx="1472605" cy="128348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9" descr="C:\Users\ADMIN\Desktop\Dan cho chay tron\Cartoon-puppies-vector (2).jpg"/>
          <p:cNvPicPr>
            <a:picLocks noChangeAspect="1" noChangeArrowheads="1"/>
          </p:cNvPicPr>
          <p:nvPr/>
        </p:nvPicPr>
        <p:blipFill>
          <a:blip r:embed="rId25" cstate="print">
            <a:extLst>
              <a:ext uri="{BEBA8EAE-BF5A-486C-A8C5-ECC9F3942E4B}">
                <a14:imgProps xmlns:a14="http://schemas.microsoft.com/office/drawing/2010/main">
                  <a14:imgLayer r:embed="rId26">
                    <a14:imgEffect>
                      <a14:backgroundRemoval t="0" b="100000" l="0" r="99038"/>
                    </a14:imgEffect>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264025" y="1976659"/>
            <a:ext cx="1191683" cy="96289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3" descr="C:\Users\ADMIN\Desktop\Picture1 (2).png">
            <a:hlinkClick r:id="rId27" action="ppaction://hlinksldjump"/>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4013795" y="1844581"/>
            <a:ext cx="1472605" cy="128348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C:\Users\ADMIN\Desktop\Untitleda (2).png"/>
          <p:cNvPicPr>
            <a:picLocks noChangeAspect="1" noChangeArrowheads="1"/>
          </p:cNvPicPr>
          <p:nvPr/>
        </p:nvPicPr>
        <p:blipFill>
          <a:blip r:embed="rId28" cstate="print">
            <a:extLst>
              <a:ext uri="{BEBA8EAE-BF5A-486C-A8C5-ECC9F3942E4B}">
                <a14:imgProps xmlns:a14="http://schemas.microsoft.com/office/drawing/2010/main">
                  <a14:imgLayer r:embed="rId29">
                    <a14:imgEffect>
                      <a14:backgroundRemoval t="11707" b="100000" l="0" r="98922"/>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flipH="1">
            <a:off x="858920" y="755491"/>
            <a:ext cx="2372853" cy="2184064"/>
          </a:xfrm>
          <a:prstGeom prst="rect">
            <a:avLst/>
          </a:prstGeom>
          <a:noFill/>
          <a:extLst>
            <a:ext uri="{909E8E84-426E-40DD-AFC4-6F175D3DCCD1}">
              <a14:hiddenFill xmlns:a14="http://schemas.microsoft.com/office/drawing/2010/main">
                <a:solidFill>
                  <a:srgbClr val="FFFFFF"/>
                </a:solidFill>
              </a14:hiddenFill>
            </a:ext>
          </a:extLst>
        </p:spPr>
      </p:pic>
      <p:sp>
        <p:nvSpPr>
          <p:cNvPr id="21" name="Oval 20"/>
          <p:cNvSpPr/>
          <p:nvPr/>
        </p:nvSpPr>
        <p:spPr>
          <a:xfrm>
            <a:off x="3657600" y="381000"/>
            <a:ext cx="440267" cy="428736"/>
          </a:xfrm>
          <a:prstGeom prst="ellipse">
            <a:avLst/>
          </a:prstGeom>
          <a:solidFill>
            <a:srgbClr val="FFC0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a:solidFill>
                  <a:prstClr val="white"/>
                </a:solidFill>
                <a:latin typeface="Calibri"/>
              </a:rPr>
              <a:t>1</a:t>
            </a:r>
          </a:p>
        </p:txBody>
      </p:sp>
      <p:sp>
        <p:nvSpPr>
          <p:cNvPr id="22" name="Oval 21"/>
          <p:cNvSpPr/>
          <p:nvPr/>
        </p:nvSpPr>
        <p:spPr>
          <a:xfrm>
            <a:off x="7112000" y="482600"/>
            <a:ext cx="440267" cy="428736"/>
          </a:xfrm>
          <a:prstGeom prst="ellipse">
            <a:avLst/>
          </a:prstGeom>
          <a:solidFill>
            <a:srgbClr val="FFC0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dirty="0">
                <a:solidFill>
                  <a:prstClr val="white"/>
                </a:solidFill>
                <a:latin typeface="Calibri"/>
              </a:rPr>
              <a:t>2</a:t>
            </a:r>
          </a:p>
        </p:txBody>
      </p:sp>
      <p:sp>
        <p:nvSpPr>
          <p:cNvPr id="23" name="Oval 22"/>
          <p:cNvSpPr/>
          <p:nvPr/>
        </p:nvSpPr>
        <p:spPr>
          <a:xfrm>
            <a:off x="4470400" y="1803400"/>
            <a:ext cx="440267" cy="428736"/>
          </a:xfrm>
          <a:prstGeom prst="ellipse">
            <a:avLst/>
          </a:prstGeom>
          <a:solidFill>
            <a:srgbClr val="FFC0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dirty="0">
                <a:solidFill>
                  <a:prstClr val="white"/>
                </a:solidFill>
                <a:latin typeface="Calibri"/>
              </a:rPr>
              <a:t>3</a:t>
            </a:r>
          </a:p>
        </p:txBody>
      </p:sp>
      <p:sp>
        <p:nvSpPr>
          <p:cNvPr id="27" name="Oval 26"/>
          <p:cNvSpPr/>
          <p:nvPr/>
        </p:nvSpPr>
        <p:spPr>
          <a:xfrm>
            <a:off x="7112000" y="1679464"/>
            <a:ext cx="440267" cy="428736"/>
          </a:xfrm>
          <a:prstGeom prst="ellipse">
            <a:avLst/>
          </a:prstGeom>
          <a:solidFill>
            <a:srgbClr val="FFC0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dirty="0">
                <a:solidFill>
                  <a:prstClr val="white"/>
                </a:solidFill>
                <a:latin typeface="Calibri"/>
              </a:rPr>
              <a:t>4</a:t>
            </a:r>
          </a:p>
        </p:txBody>
      </p:sp>
      <p:sp>
        <p:nvSpPr>
          <p:cNvPr id="28" name="Oval 27"/>
          <p:cNvSpPr/>
          <p:nvPr/>
        </p:nvSpPr>
        <p:spPr>
          <a:xfrm>
            <a:off x="2844800" y="4930664"/>
            <a:ext cx="440267" cy="428736"/>
          </a:xfrm>
          <a:prstGeom prst="ellipse">
            <a:avLst/>
          </a:prstGeom>
          <a:solidFill>
            <a:srgbClr val="FFC0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dirty="0">
                <a:solidFill>
                  <a:prstClr val="white"/>
                </a:solidFill>
                <a:latin typeface="Calibri"/>
              </a:rPr>
              <a:t>5</a:t>
            </a:r>
          </a:p>
        </p:txBody>
      </p:sp>
      <p:sp>
        <p:nvSpPr>
          <p:cNvPr id="29" name="Oval 28"/>
          <p:cNvSpPr/>
          <p:nvPr/>
        </p:nvSpPr>
        <p:spPr>
          <a:xfrm>
            <a:off x="7112000" y="4117864"/>
            <a:ext cx="440267" cy="428736"/>
          </a:xfrm>
          <a:prstGeom prst="ellipse">
            <a:avLst/>
          </a:prstGeom>
          <a:solidFill>
            <a:srgbClr val="FFC0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dirty="0">
                <a:solidFill>
                  <a:prstClr val="white"/>
                </a:solidFill>
                <a:latin typeface="Calibri"/>
              </a:rPr>
              <a:t>6</a:t>
            </a:r>
          </a:p>
        </p:txBody>
      </p:sp>
      <p:pic>
        <p:nvPicPr>
          <p:cNvPr id="11" name="Picture 10" descr="Logo, company name&#10;&#10;Description automatically generated">
            <a:extLst>
              <a:ext uri="{FF2B5EF4-FFF2-40B4-BE49-F238E27FC236}">
                <a16:creationId xmlns:a16="http://schemas.microsoft.com/office/drawing/2014/main" id="{E6B3E594-334C-F99B-5A27-5CD8241388DF}"/>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117987" y="-1041"/>
            <a:ext cx="797560" cy="890041"/>
          </a:xfrm>
          <a:prstGeom prst="rect">
            <a:avLst/>
          </a:prstGeom>
        </p:spPr>
      </p:pic>
      <p:pic>
        <p:nvPicPr>
          <p:cNvPr id="8" name="Tieng-yeah-tre-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1"/>
          <a:stretch>
            <a:fillRect/>
          </a:stretch>
        </p:blipFill>
        <p:spPr>
          <a:xfrm>
            <a:off x="117987" y="7593541"/>
            <a:ext cx="541867" cy="541867"/>
          </a:xfrm>
          <a:prstGeom prst="rect">
            <a:avLst/>
          </a:prstGeom>
        </p:spPr>
      </p:pic>
      <p:pic>
        <p:nvPicPr>
          <p:cNvPr id="30" name="Tieng-yeah-tre-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1"/>
          <a:stretch>
            <a:fillRect/>
          </a:stretch>
        </p:blipFill>
        <p:spPr>
          <a:xfrm>
            <a:off x="321187" y="7796741"/>
            <a:ext cx="541867" cy="541867"/>
          </a:xfrm>
          <a:prstGeom prst="rect">
            <a:avLst/>
          </a:prstGeom>
        </p:spPr>
      </p:pic>
      <p:pic>
        <p:nvPicPr>
          <p:cNvPr id="31" name="Tieng-yeah-tre-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1"/>
          <a:stretch>
            <a:fillRect/>
          </a:stretch>
        </p:blipFill>
        <p:spPr>
          <a:xfrm>
            <a:off x="524387" y="7999941"/>
            <a:ext cx="541867" cy="541867"/>
          </a:xfrm>
          <a:prstGeom prst="rect">
            <a:avLst/>
          </a:prstGeom>
        </p:spPr>
      </p:pic>
      <p:pic>
        <p:nvPicPr>
          <p:cNvPr id="32" name="Tieng-yeah-tre-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1"/>
          <a:stretch>
            <a:fillRect/>
          </a:stretch>
        </p:blipFill>
        <p:spPr>
          <a:xfrm>
            <a:off x="727587" y="8203141"/>
            <a:ext cx="541867" cy="541867"/>
          </a:xfrm>
          <a:prstGeom prst="rect">
            <a:avLst/>
          </a:prstGeom>
        </p:spPr>
      </p:pic>
      <p:pic>
        <p:nvPicPr>
          <p:cNvPr id="33" name="Tieng-yeah-tre-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1"/>
          <a:stretch>
            <a:fillRect/>
          </a:stretch>
        </p:blipFill>
        <p:spPr>
          <a:xfrm>
            <a:off x="930787" y="8406341"/>
            <a:ext cx="541867" cy="541867"/>
          </a:xfrm>
          <a:prstGeom prst="rect">
            <a:avLst/>
          </a:prstGeom>
        </p:spPr>
      </p:pic>
      <p:pic>
        <p:nvPicPr>
          <p:cNvPr id="34" name="Tieng-yeah-tre-c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31"/>
          <a:stretch>
            <a:fillRect/>
          </a:stretch>
        </p:blipFill>
        <p:spPr>
          <a:xfrm>
            <a:off x="1133987" y="8609541"/>
            <a:ext cx="541867" cy="541867"/>
          </a:xfrm>
          <a:prstGeom prst="rect">
            <a:avLst/>
          </a:prstGeom>
        </p:spPr>
      </p:pic>
    </p:spTree>
    <p:extLst>
      <p:ext uri="{BB962C8B-B14F-4D97-AF65-F5344CB8AC3E}">
        <p14:creationId xmlns:p14="http://schemas.microsoft.com/office/powerpoint/2010/main" val="418100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13"/>
                                        </p:tgtEl>
                                        <p:attrNameLst>
                                          <p:attrName>r</p:attrName>
                                        </p:attrNameLst>
                                      </p:cBhvr>
                                    </p:animRot>
                                    <p:animRot by="-240000">
                                      <p:cBhvr>
                                        <p:cTn id="7" dur="600" fill="hold">
                                          <p:stCondLst>
                                            <p:cond delay="600"/>
                                          </p:stCondLst>
                                        </p:cTn>
                                        <p:tgtEl>
                                          <p:spTgt spid="13"/>
                                        </p:tgtEl>
                                        <p:attrNameLst>
                                          <p:attrName>r</p:attrName>
                                        </p:attrNameLst>
                                      </p:cBhvr>
                                    </p:animRot>
                                    <p:animRot by="240000">
                                      <p:cBhvr>
                                        <p:cTn id="8" dur="600" fill="hold">
                                          <p:stCondLst>
                                            <p:cond delay="1200"/>
                                          </p:stCondLst>
                                        </p:cTn>
                                        <p:tgtEl>
                                          <p:spTgt spid="13"/>
                                        </p:tgtEl>
                                        <p:attrNameLst>
                                          <p:attrName>r</p:attrName>
                                        </p:attrNameLst>
                                      </p:cBhvr>
                                    </p:animRot>
                                    <p:animRot by="-240000">
                                      <p:cBhvr>
                                        <p:cTn id="9" dur="600" fill="hold">
                                          <p:stCondLst>
                                            <p:cond delay="1800"/>
                                          </p:stCondLst>
                                        </p:cTn>
                                        <p:tgtEl>
                                          <p:spTgt spid="13"/>
                                        </p:tgtEl>
                                        <p:attrNameLst>
                                          <p:attrName>r</p:attrName>
                                        </p:attrNameLst>
                                      </p:cBhvr>
                                    </p:animRot>
                                    <p:animRot by="120000">
                                      <p:cBhvr>
                                        <p:cTn id="10" dur="600" fill="hold">
                                          <p:stCondLst>
                                            <p:cond delay="2400"/>
                                          </p:stCondLst>
                                        </p:cTn>
                                        <p:tgtEl>
                                          <p:spTgt spid="13"/>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1032"/>
                                        </p:tgtEl>
                                        <p:attrNameLst>
                                          <p:attrName>r</p:attrName>
                                        </p:attrNameLst>
                                      </p:cBhvr>
                                    </p:animRot>
                                    <p:animRot by="-240000">
                                      <p:cBhvr>
                                        <p:cTn id="13" dur="600" fill="hold">
                                          <p:stCondLst>
                                            <p:cond delay="600"/>
                                          </p:stCondLst>
                                        </p:cTn>
                                        <p:tgtEl>
                                          <p:spTgt spid="1032"/>
                                        </p:tgtEl>
                                        <p:attrNameLst>
                                          <p:attrName>r</p:attrName>
                                        </p:attrNameLst>
                                      </p:cBhvr>
                                    </p:animRot>
                                    <p:animRot by="240000">
                                      <p:cBhvr>
                                        <p:cTn id="14" dur="600" fill="hold">
                                          <p:stCondLst>
                                            <p:cond delay="1200"/>
                                          </p:stCondLst>
                                        </p:cTn>
                                        <p:tgtEl>
                                          <p:spTgt spid="1032"/>
                                        </p:tgtEl>
                                        <p:attrNameLst>
                                          <p:attrName>r</p:attrName>
                                        </p:attrNameLst>
                                      </p:cBhvr>
                                    </p:animRot>
                                    <p:animRot by="-240000">
                                      <p:cBhvr>
                                        <p:cTn id="15" dur="600" fill="hold">
                                          <p:stCondLst>
                                            <p:cond delay="1800"/>
                                          </p:stCondLst>
                                        </p:cTn>
                                        <p:tgtEl>
                                          <p:spTgt spid="1032"/>
                                        </p:tgtEl>
                                        <p:attrNameLst>
                                          <p:attrName>r</p:attrName>
                                        </p:attrNameLst>
                                      </p:cBhvr>
                                    </p:animRot>
                                    <p:animRot by="120000">
                                      <p:cBhvr>
                                        <p:cTn id="16" dur="600" fill="hold">
                                          <p:stCondLst>
                                            <p:cond delay="2400"/>
                                          </p:stCondLst>
                                        </p:cTn>
                                        <p:tgtEl>
                                          <p:spTgt spid="1032"/>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300" fill="hold">
                                          <p:stCondLst>
                                            <p:cond delay="0"/>
                                          </p:stCondLst>
                                        </p:cTn>
                                        <p:tgtEl>
                                          <p:spTgt spid="1030"/>
                                        </p:tgtEl>
                                        <p:attrNameLst>
                                          <p:attrName>r</p:attrName>
                                        </p:attrNameLst>
                                      </p:cBhvr>
                                    </p:animRot>
                                    <p:animRot by="-240000">
                                      <p:cBhvr>
                                        <p:cTn id="19" dur="600" fill="hold">
                                          <p:stCondLst>
                                            <p:cond delay="600"/>
                                          </p:stCondLst>
                                        </p:cTn>
                                        <p:tgtEl>
                                          <p:spTgt spid="1030"/>
                                        </p:tgtEl>
                                        <p:attrNameLst>
                                          <p:attrName>r</p:attrName>
                                        </p:attrNameLst>
                                      </p:cBhvr>
                                    </p:animRot>
                                    <p:animRot by="240000">
                                      <p:cBhvr>
                                        <p:cTn id="20" dur="600" fill="hold">
                                          <p:stCondLst>
                                            <p:cond delay="1200"/>
                                          </p:stCondLst>
                                        </p:cTn>
                                        <p:tgtEl>
                                          <p:spTgt spid="1030"/>
                                        </p:tgtEl>
                                        <p:attrNameLst>
                                          <p:attrName>r</p:attrName>
                                        </p:attrNameLst>
                                      </p:cBhvr>
                                    </p:animRot>
                                    <p:animRot by="-240000">
                                      <p:cBhvr>
                                        <p:cTn id="21" dur="600" fill="hold">
                                          <p:stCondLst>
                                            <p:cond delay="1800"/>
                                          </p:stCondLst>
                                        </p:cTn>
                                        <p:tgtEl>
                                          <p:spTgt spid="1030"/>
                                        </p:tgtEl>
                                        <p:attrNameLst>
                                          <p:attrName>r</p:attrName>
                                        </p:attrNameLst>
                                      </p:cBhvr>
                                    </p:animRot>
                                    <p:animRot by="120000">
                                      <p:cBhvr>
                                        <p:cTn id="22" dur="600" fill="hold">
                                          <p:stCondLst>
                                            <p:cond delay="2400"/>
                                          </p:stCondLst>
                                        </p:cTn>
                                        <p:tgtEl>
                                          <p:spTgt spid="1030"/>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300" fill="hold">
                                          <p:stCondLst>
                                            <p:cond delay="0"/>
                                          </p:stCondLst>
                                        </p:cTn>
                                        <p:tgtEl>
                                          <p:spTgt spid="17"/>
                                        </p:tgtEl>
                                        <p:attrNameLst>
                                          <p:attrName>r</p:attrName>
                                        </p:attrNameLst>
                                      </p:cBhvr>
                                    </p:animRot>
                                    <p:animRot by="-240000">
                                      <p:cBhvr>
                                        <p:cTn id="25" dur="600" fill="hold">
                                          <p:stCondLst>
                                            <p:cond delay="600"/>
                                          </p:stCondLst>
                                        </p:cTn>
                                        <p:tgtEl>
                                          <p:spTgt spid="17"/>
                                        </p:tgtEl>
                                        <p:attrNameLst>
                                          <p:attrName>r</p:attrName>
                                        </p:attrNameLst>
                                      </p:cBhvr>
                                    </p:animRot>
                                    <p:animRot by="240000">
                                      <p:cBhvr>
                                        <p:cTn id="26" dur="600" fill="hold">
                                          <p:stCondLst>
                                            <p:cond delay="1200"/>
                                          </p:stCondLst>
                                        </p:cTn>
                                        <p:tgtEl>
                                          <p:spTgt spid="17"/>
                                        </p:tgtEl>
                                        <p:attrNameLst>
                                          <p:attrName>r</p:attrName>
                                        </p:attrNameLst>
                                      </p:cBhvr>
                                    </p:animRot>
                                    <p:animRot by="-240000">
                                      <p:cBhvr>
                                        <p:cTn id="27" dur="600" fill="hold">
                                          <p:stCondLst>
                                            <p:cond delay="1800"/>
                                          </p:stCondLst>
                                        </p:cTn>
                                        <p:tgtEl>
                                          <p:spTgt spid="17"/>
                                        </p:tgtEl>
                                        <p:attrNameLst>
                                          <p:attrName>r</p:attrName>
                                        </p:attrNameLst>
                                      </p:cBhvr>
                                    </p:animRot>
                                    <p:animRot by="120000">
                                      <p:cBhvr>
                                        <p:cTn id="28" dur="600" fill="hold">
                                          <p:stCondLst>
                                            <p:cond delay="2400"/>
                                          </p:stCondLst>
                                        </p:cTn>
                                        <p:tgtEl>
                                          <p:spTgt spid="17"/>
                                        </p:tgtEl>
                                        <p:attrNameLst>
                                          <p:attrName>r</p:attrName>
                                        </p:attrNameLst>
                                      </p:cBhvr>
                                    </p:animRot>
                                  </p:childTnLst>
                                </p:cTn>
                              </p:par>
                              <p:par>
                                <p:cTn id="29" presetID="32" presetClass="emph" presetSubtype="0" repeatCount="indefinite" fill="hold" nodeType="withEffect">
                                  <p:stCondLst>
                                    <p:cond delay="0"/>
                                  </p:stCondLst>
                                  <p:childTnLst>
                                    <p:animRot by="120000">
                                      <p:cBhvr>
                                        <p:cTn id="30" dur="300" fill="hold">
                                          <p:stCondLst>
                                            <p:cond delay="0"/>
                                          </p:stCondLst>
                                        </p:cTn>
                                        <p:tgtEl>
                                          <p:spTgt spid="20"/>
                                        </p:tgtEl>
                                        <p:attrNameLst>
                                          <p:attrName>r</p:attrName>
                                        </p:attrNameLst>
                                      </p:cBhvr>
                                    </p:animRot>
                                    <p:animRot by="-240000">
                                      <p:cBhvr>
                                        <p:cTn id="31" dur="600" fill="hold">
                                          <p:stCondLst>
                                            <p:cond delay="600"/>
                                          </p:stCondLst>
                                        </p:cTn>
                                        <p:tgtEl>
                                          <p:spTgt spid="20"/>
                                        </p:tgtEl>
                                        <p:attrNameLst>
                                          <p:attrName>r</p:attrName>
                                        </p:attrNameLst>
                                      </p:cBhvr>
                                    </p:animRot>
                                    <p:animRot by="240000">
                                      <p:cBhvr>
                                        <p:cTn id="32" dur="600" fill="hold">
                                          <p:stCondLst>
                                            <p:cond delay="1200"/>
                                          </p:stCondLst>
                                        </p:cTn>
                                        <p:tgtEl>
                                          <p:spTgt spid="20"/>
                                        </p:tgtEl>
                                        <p:attrNameLst>
                                          <p:attrName>r</p:attrName>
                                        </p:attrNameLst>
                                      </p:cBhvr>
                                    </p:animRot>
                                    <p:animRot by="-240000">
                                      <p:cBhvr>
                                        <p:cTn id="33" dur="600" fill="hold">
                                          <p:stCondLst>
                                            <p:cond delay="1800"/>
                                          </p:stCondLst>
                                        </p:cTn>
                                        <p:tgtEl>
                                          <p:spTgt spid="20"/>
                                        </p:tgtEl>
                                        <p:attrNameLst>
                                          <p:attrName>r</p:attrName>
                                        </p:attrNameLst>
                                      </p:cBhvr>
                                    </p:animRot>
                                    <p:animRot by="120000">
                                      <p:cBhvr>
                                        <p:cTn id="34" dur="600" fill="hold">
                                          <p:stCondLst>
                                            <p:cond delay="2400"/>
                                          </p:stCondLst>
                                        </p:cTn>
                                        <p:tgtEl>
                                          <p:spTgt spid="20"/>
                                        </p:tgtEl>
                                        <p:attrNameLst>
                                          <p:attrName>r</p:attrName>
                                        </p:attrNameLst>
                                      </p:cBhvr>
                                    </p:animRot>
                                  </p:childTnLst>
                                </p:cTn>
                              </p:par>
                              <p:par>
                                <p:cTn id="35" presetID="32" presetClass="emph" presetSubtype="0" repeatCount="indefinite" fill="hold" nodeType="withEffect">
                                  <p:stCondLst>
                                    <p:cond delay="0"/>
                                  </p:stCondLst>
                                  <p:childTnLst>
                                    <p:animRot by="120000">
                                      <p:cBhvr>
                                        <p:cTn id="36" dur="300" fill="hold">
                                          <p:stCondLst>
                                            <p:cond delay="0"/>
                                          </p:stCondLst>
                                        </p:cTn>
                                        <p:tgtEl>
                                          <p:spTgt spid="25"/>
                                        </p:tgtEl>
                                        <p:attrNameLst>
                                          <p:attrName>r</p:attrName>
                                        </p:attrNameLst>
                                      </p:cBhvr>
                                    </p:animRot>
                                    <p:animRot by="-240000">
                                      <p:cBhvr>
                                        <p:cTn id="37" dur="600" fill="hold">
                                          <p:stCondLst>
                                            <p:cond delay="600"/>
                                          </p:stCondLst>
                                        </p:cTn>
                                        <p:tgtEl>
                                          <p:spTgt spid="25"/>
                                        </p:tgtEl>
                                        <p:attrNameLst>
                                          <p:attrName>r</p:attrName>
                                        </p:attrNameLst>
                                      </p:cBhvr>
                                    </p:animRot>
                                    <p:animRot by="240000">
                                      <p:cBhvr>
                                        <p:cTn id="38" dur="600" fill="hold">
                                          <p:stCondLst>
                                            <p:cond delay="1200"/>
                                          </p:stCondLst>
                                        </p:cTn>
                                        <p:tgtEl>
                                          <p:spTgt spid="25"/>
                                        </p:tgtEl>
                                        <p:attrNameLst>
                                          <p:attrName>r</p:attrName>
                                        </p:attrNameLst>
                                      </p:cBhvr>
                                    </p:animRot>
                                    <p:animRot by="-240000">
                                      <p:cBhvr>
                                        <p:cTn id="39" dur="600" fill="hold">
                                          <p:stCondLst>
                                            <p:cond delay="1800"/>
                                          </p:stCondLst>
                                        </p:cTn>
                                        <p:tgtEl>
                                          <p:spTgt spid="25"/>
                                        </p:tgtEl>
                                        <p:attrNameLst>
                                          <p:attrName>r</p:attrName>
                                        </p:attrNameLst>
                                      </p:cBhvr>
                                    </p:animRot>
                                    <p:animRot by="120000">
                                      <p:cBhvr>
                                        <p:cTn id="40" dur="600" fill="hold">
                                          <p:stCondLst>
                                            <p:cond delay="2400"/>
                                          </p:stCondLst>
                                        </p:cTn>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1" restart="whenNotActive" fill="hold" evtFilter="cancelBubble" nodeType="interactiveSeq">
                <p:stCondLst>
                  <p:cond evt="onClick" delay="0">
                    <p:tgtEl>
                      <p:spTgt spid="12"/>
                    </p:tgtEl>
                  </p:cond>
                </p:stCondLst>
                <p:endSync evt="end" delay="0">
                  <p:rtn val="all"/>
                </p:endSync>
                <p:childTnLst>
                  <p:par>
                    <p:cTn id="42" fill="hold">
                      <p:stCondLst>
                        <p:cond delay="0"/>
                      </p:stCondLst>
                      <p:childTnLst>
                        <p:par>
                          <p:cTn id="43" fill="hold">
                            <p:stCondLst>
                              <p:cond delay="0"/>
                            </p:stCondLst>
                            <p:childTnLst>
                              <p:par>
                                <p:cTn id="44" presetID="2" presetClass="exit" presetSubtype="4" fill="hold" nodeType="withEffect">
                                  <p:stCondLst>
                                    <p:cond delay="0"/>
                                  </p:stCondLst>
                                  <p:childTnLst>
                                    <p:anim calcmode="lin" valueType="num">
                                      <p:cBhvr additive="base">
                                        <p:cTn id="45" dur="500"/>
                                        <p:tgtEl>
                                          <p:spTgt spid="12"/>
                                        </p:tgtEl>
                                        <p:attrNameLst>
                                          <p:attrName>ppt_x</p:attrName>
                                        </p:attrNameLst>
                                      </p:cBhvr>
                                      <p:tavLst>
                                        <p:tav tm="0">
                                          <p:val>
                                            <p:strVal val="ppt_x"/>
                                          </p:val>
                                        </p:tav>
                                        <p:tav tm="100000">
                                          <p:val>
                                            <p:strVal val="ppt_x"/>
                                          </p:val>
                                        </p:tav>
                                      </p:tavLst>
                                    </p:anim>
                                    <p:anim calcmode="lin" valueType="num">
                                      <p:cBhvr additive="base">
                                        <p:cTn id="46" dur="500"/>
                                        <p:tgtEl>
                                          <p:spTgt spid="12"/>
                                        </p:tgtEl>
                                        <p:attrNameLst>
                                          <p:attrName>ppt_y</p:attrName>
                                        </p:attrNameLst>
                                      </p:cBhvr>
                                      <p:tavLst>
                                        <p:tav tm="0">
                                          <p:val>
                                            <p:strVal val="ppt_y"/>
                                          </p:val>
                                        </p:tav>
                                        <p:tav tm="100000">
                                          <p:val>
                                            <p:strVal val="1+ppt_h/2"/>
                                          </p:val>
                                        </p:tav>
                                      </p:tavLst>
                                    </p:anim>
                                    <p:set>
                                      <p:cBhvr>
                                        <p:cTn id="47" dur="1" fill="hold">
                                          <p:stCondLst>
                                            <p:cond delay="499"/>
                                          </p:stCondLst>
                                        </p:cTn>
                                        <p:tgtEl>
                                          <p:spTgt spid="12"/>
                                        </p:tgtEl>
                                        <p:attrNameLst>
                                          <p:attrName>style.visibility</p:attrName>
                                        </p:attrNameLst>
                                      </p:cBhvr>
                                      <p:to>
                                        <p:strVal val="hidden"/>
                                      </p:to>
                                    </p:set>
                                  </p:childTnLst>
                                </p:cTn>
                              </p:par>
                              <p:par>
                                <p:cTn id="48" presetID="1" presetClass="exit"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hidden"/>
                                      </p:to>
                                    </p:set>
                                  </p:childTnLst>
                                </p:cTn>
                              </p:par>
                            </p:childTnLst>
                          </p:cTn>
                        </p:par>
                        <p:par>
                          <p:cTn id="50" fill="hold">
                            <p:stCondLst>
                              <p:cond delay="500"/>
                            </p:stCondLst>
                            <p:childTnLst>
                              <p:par>
                                <p:cTn id="51" presetID="1" presetClass="mediacall" presetSubtype="0" fill="hold" nodeType="afterEffect">
                                  <p:stCondLst>
                                    <p:cond delay="0"/>
                                  </p:stCondLst>
                                  <p:childTnLst>
                                    <p:cmd type="call" cmd="playFrom(0.0)">
                                      <p:cBhvr>
                                        <p:cTn id="52" dur="4414" fill="hold"/>
                                        <p:tgtEl>
                                          <p:spTgt spid="34"/>
                                        </p:tgtEl>
                                      </p:cBhvr>
                                    </p:cmd>
                                  </p:childTnLst>
                                </p:cTn>
                              </p:par>
                              <p:par>
                                <p:cTn id="53" presetID="44" presetClass="path" presetSubtype="0" accel="50000" decel="50000" fill="hold" nodeType="withEffect">
                                  <p:stCondLst>
                                    <p:cond delay="0"/>
                                  </p:stCondLst>
                                  <p:childTnLst>
                                    <p:animMotion origin="layout" path="M 0.00833 0.01482 L 0.0809 -0.1395 C 0.09601 -0.17376 0.11892 -0.19259 0.14253 -0.19259 C 0.16962 -0.19259 0.19132 -0.17376 0.20642 -0.1395 L 0.27917 0.01482 " pathEditMode="relative" rAng="0" ptsTypes="FffFF">
                                      <p:cBhvr>
                                        <p:cTn id="54" dur="500" fill="hold"/>
                                        <p:tgtEl>
                                          <p:spTgt spid="1032"/>
                                        </p:tgtEl>
                                        <p:attrNameLst>
                                          <p:attrName>ppt_x</p:attrName>
                                          <p:attrName>ppt_y</p:attrName>
                                        </p:attrNameLst>
                                      </p:cBhvr>
                                      <p:rCtr x="13542" y="-10370"/>
                                    </p:animMotion>
                                  </p:childTnLst>
                                </p:cTn>
                              </p:par>
                            </p:childTnLst>
                          </p:cTn>
                        </p:par>
                        <p:par>
                          <p:cTn id="55" fill="hold">
                            <p:stCondLst>
                              <p:cond delay="4914"/>
                            </p:stCondLst>
                            <p:childTnLst>
                              <p:par>
                                <p:cTn id="56" presetID="63" presetClass="path" presetSubtype="0" accel="50000" decel="50000" fill="hold" nodeType="afterEffect">
                                  <p:stCondLst>
                                    <p:cond delay="0"/>
                                  </p:stCondLst>
                                  <p:childTnLst>
                                    <p:animMotion origin="layout" path="M 0.27083 -1.85185E-6 L 0.52083 -1.85185E-6 " pathEditMode="relative" rAng="0" ptsTypes="AA">
                                      <p:cBhvr>
                                        <p:cTn id="57" dur="2000" fill="hold"/>
                                        <p:tgtEl>
                                          <p:spTgt spid="1032"/>
                                        </p:tgtEl>
                                        <p:attrNameLst>
                                          <p:attrName>ppt_x</p:attrName>
                                          <p:attrName>ppt_y</p:attrName>
                                        </p:attrNameLst>
                                      </p:cBhvr>
                                      <p:rCtr x="12500" y="0"/>
                                    </p:animMotion>
                                  </p:childTnLst>
                                </p:cTn>
                              </p:par>
                            </p:childTnLst>
                          </p:cTn>
                        </p:par>
                      </p:childTnLst>
                    </p:cTn>
                  </p:par>
                </p:childTnLst>
              </p:cTn>
              <p:nextCondLst>
                <p:cond evt="onClick" delay="0">
                  <p:tgtEl>
                    <p:spTgt spid="12"/>
                  </p:tgtEl>
                </p:cond>
              </p:nextCondLst>
            </p:seq>
            <p:seq concurrent="1" nextAc="seek">
              <p:cTn id="58" restart="whenNotActive" fill="hold" evtFilter="cancelBubble" nodeType="interactiveSeq">
                <p:stCondLst>
                  <p:cond evt="onClick" delay="0">
                    <p:tgtEl>
                      <p:spTgt spid="14"/>
                    </p:tgtEl>
                  </p:cond>
                </p:stCondLst>
                <p:endSync evt="end" delay="0">
                  <p:rtn val="all"/>
                </p:endSync>
                <p:childTnLst>
                  <p:par>
                    <p:cTn id="59" fill="hold">
                      <p:stCondLst>
                        <p:cond delay="0"/>
                      </p:stCondLst>
                      <p:childTnLst>
                        <p:par>
                          <p:cTn id="60" fill="hold">
                            <p:stCondLst>
                              <p:cond delay="0"/>
                            </p:stCondLst>
                            <p:childTnLst>
                              <p:par>
                                <p:cTn id="61" presetID="2" presetClass="exit" presetSubtype="4" fill="hold" nodeType="withEffect">
                                  <p:stCondLst>
                                    <p:cond delay="0"/>
                                  </p:stCondLst>
                                  <p:childTnLst>
                                    <p:anim calcmode="lin" valueType="num">
                                      <p:cBhvr additive="base">
                                        <p:cTn id="62" dur="500"/>
                                        <p:tgtEl>
                                          <p:spTgt spid="14"/>
                                        </p:tgtEl>
                                        <p:attrNameLst>
                                          <p:attrName>ppt_x</p:attrName>
                                        </p:attrNameLst>
                                      </p:cBhvr>
                                      <p:tavLst>
                                        <p:tav tm="0">
                                          <p:val>
                                            <p:strVal val="ppt_x"/>
                                          </p:val>
                                        </p:tav>
                                        <p:tav tm="100000">
                                          <p:val>
                                            <p:strVal val="ppt_x"/>
                                          </p:val>
                                        </p:tav>
                                      </p:tavLst>
                                    </p:anim>
                                    <p:anim calcmode="lin" valueType="num">
                                      <p:cBhvr additive="base">
                                        <p:cTn id="63" dur="500"/>
                                        <p:tgtEl>
                                          <p:spTgt spid="14"/>
                                        </p:tgtEl>
                                        <p:attrNameLst>
                                          <p:attrName>ppt_y</p:attrName>
                                        </p:attrNameLst>
                                      </p:cBhvr>
                                      <p:tavLst>
                                        <p:tav tm="0">
                                          <p:val>
                                            <p:strVal val="ppt_y"/>
                                          </p:val>
                                        </p:tav>
                                        <p:tav tm="100000">
                                          <p:val>
                                            <p:strVal val="1+ppt_h/2"/>
                                          </p:val>
                                        </p:tav>
                                      </p:tavLst>
                                    </p:anim>
                                    <p:set>
                                      <p:cBhvr>
                                        <p:cTn id="64" dur="1" fill="hold">
                                          <p:stCondLst>
                                            <p:cond delay="499"/>
                                          </p:stCondLst>
                                        </p:cTn>
                                        <p:tgtEl>
                                          <p:spTgt spid="14"/>
                                        </p:tgtEl>
                                        <p:attrNameLst>
                                          <p:attrName>style.visibility</p:attrName>
                                        </p:attrNameLst>
                                      </p:cBhvr>
                                      <p:to>
                                        <p:strVal val="hidden"/>
                                      </p:to>
                                    </p:set>
                                  </p:childTnLst>
                                </p:cTn>
                              </p:par>
                              <p:par>
                                <p:cTn id="65" presetID="1" presetClass="exit"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hidden"/>
                                      </p:to>
                                    </p:set>
                                  </p:childTnLst>
                                </p:cTn>
                              </p:par>
                            </p:childTnLst>
                          </p:cTn>
                        </p:par>
                        <p:par>
                          <p:cTn id="67" fill="hold">
                            <p:stCondLst>
                              <p:cond delay="500"/>
                            </p:stCondLst>
                            <p:childTnLst>
                              <p:par>
                                <p:cTn id="68" presetID="1" presetClass="mediacall" presetSubtype="0" fill="hold" nodeType="afterEffect">
                                  <p:stCondLst>
                                    <p:cond delay="0"/>
                                  </p:stCondLst>
                                  <p:childTnLst>
                                    <p:cmd type="call" cmd="playFrom(0.0)">
                                      <p:cBhvr>
                                        <p:cTn id="69" dur="4414" fill="hold"/>
                                        <p:tgtEl>
                                          <p:spTgt spid="33"/>
                                        </p:tgtEl>
                                      </p:cBhvr>
                                    </p:cmd>
                                  </p:childTnLst>
                                </p:cTn>
                              </p:par>
                              <p:par>
                                <p:cTn id="70" presetID="63" presetClass="path" presetSubtype="0" accel="50000" decel="50000" fill="hold" nodeType="withEffect">
                                  <p:stCondLst>
                                    <p:cond delay="0"/>
                                  </p:stCondLst>
                                  <p:childTnLst>
                                    <p:animMotion origin="layout" path="M 0.00834 -0.00277 L 0.3941 -0.00586 " pathEditMode="relative" rAng="0" ptsTypes="AA">
                                      <p:cBhvr>
                                        <p:cTn id="71" dur="2000" fill="hold"/>
                                        <p:tgtEl>
                                          <p:spTgt spid="13"/>
                                        </p:tgtEl>
                                        <p:attrNameLst>
                                          <p:attrName>ppt_x</p:attrName>
                                          <p:attrName>ppt_y</p:attrName>
                                        </p:attrNameLst>
                                      </p:cBhvr>
                                      <p:rCtr x="19288" y="-154"/>
                                    </p:animMotion>
                                  </p:childTnLst>
                                </p:cTn>
                              </p:par>
                            </p:childTnLst>
                          </p:cTn>
                        </p:par>
                        <p:par>
                          <p:cTn id="72" fill="hold">
                            <p:stCondLst>
                              <p:cond delay="4914"/>
                            </p:stCondLst>
                            <p:childTnLst>
                              <p:par>
                                <p:cTn id="73" presetID="44" presetClass="path" presetSubtype="0" accel="50000" decel="50000" fill="hold" nodeType="afterEffect">
                                  <p:stCondLst>
                                    <p:cond delay="0"/>
                                  </p:stCondLst>
                                  <p:childTnLst>
                                    <p:animMotion origin="layout" path="M 0.38576 -0.00308 L 0.45712 -0.14876 C 0.47222 -0.18117 0.49462 -0.19876 0.51788 -0.19876 C 0.54462 -0.19876 0.5658 -0.18117 0.5809 -0.14876 L 0.65243 -0.00308 " pathEditMode="relative" rAng="0" ptsTypes="FffFF">
                                      <p:cBhvr>
                                        <p:cTn id="74" dur="500" fill="hold"/>
                                        <p:tgtEl>
                                          <p:spTgt spid="13"/>
                                        </p:tgtEl>
                                        <p:attrNameLst>
                                          <p:attrName>ppt_x</p:attrName>
                                          <p:attrName>ppt_y</p:attrName>
                                        </p:attrNameLst>
                                      </p:cBhvr>
                                      <p:rCtr x="13333" y="-9784"/>
                                    </p:animMotion>
                                  </p:childTnLst>
                                </p:cTn>
                              </p:par>
                            </p:childTnLst>
                          </p:cTn>
                        </p:par>
                        <p:par>
                          <p:cTn id="75" fill="hold">
                            <p:stCondLst>
                              <p:cond delay="5414"/>
                            </p:stCondLst>
                            <p:childTnLst>
                              <p:par>
                                <p:cTn id="76" presetID="63" presetClass="path" presetSubtype="0" accel="50000" decel="50000" fill="hold" nodeType="afterEffect">
                                  <p:stCondLst>
                                    <p:cond delay="0"/>
                                  </p:stCondLst>
                                  <p:childTnLst>
                                    <p:animMotion origin="layout" path="M 0.6441 -4.5679E-6 L 0.8941 -4.5679E-6 " pathEditMode="relative" rAng="0" ptsTypes="AA">
                                      <p:cBhvr>
                                        <p:cTn id="77" dur="2000" fill="hold"/>
                                        <p:tgtEl>
                                          <p:spTgt spid="13"/>
                                        </p:tgtEl>
                                        <p:attrNameLst>
                                          <p:attrName>ppt_x</p:attrName>
                                          <p:attrName>ppt_y</p:attrName>
                                        </p:attrNameLst>
                                      </p:cBhvr>
                                      <p:rCtr x="12500" y="0"/>
                                    </p:animMotion>
                                  </p:childTnLst>
                                </p:cTn>
                              </p:par>
                            </p:childTnLst>
                          </p:cTn>
                        </p:par>
                      </p:childTnLst>
                    </p:cTn>
                  </p:par>
                </p:childTnLst>
              </p:cTn>
              <p:nextCondLst>
                <p:cond evt="onClick" delay="0">
                  <p:tgtEl>
                    <p:spTgt spid="14"/>
                  </p:tgtEl>
                </p:cond>
              </p:nextCondLst>
            </p:seq>
            <p:seq concurrent="1" nextAc="seek">
              <p:cTn id="78" restart="whenNotActive" fill="hold" evtFilter="cancelBubble" nodeType="interactiveSeq">
                <p:stCondLst>
                  <p:cond evt="onClick" delay="0">
                    <p:tgtEl>
                      <p:spTgt spid="16"/>
                    </p:tgtEl>
                  </p:cond>
                </p:stCondLst>
                <p:endSync evt="end" delay="0">
                  <p:rtn val="all"/>
                </p:endSync>
                <p:childTnLst>
                  <p:par>
                    <p:cTn id="79" fill="hold">
                      <p:stCondLst>
                        <p:cond delay="0"/>
                      </p:stCondLst>
                      <p:childTnLst>
                        <p:par>
                          <p:cTn id="80" fill="hold">
                            <p:stCondLst>
                              <p:cond delay="0"/>
                            </p:stCondLst>
                            <p:childTnLst>
                              <p:par>
                                <p:cTn id="81" presetID="2" presetClass="exit" presetSubtype="4" fill="hold" nodeType="withEffect">
                                  <p:stCondLst>
                                    <p:cond delay="0"/>
                                  </p:stCondLst>
                                  <p:childTnLst>
                                    <p:anim calcmode="lin" valueType="num">
                                      <p:cBhvr additive="base">
                                        <p:cTn id="82" dur="1000"/>
                                        <p:tgtEl>
                                          <p:spTgt spid="16"/>
                                        </p:tgtEl>
                                        <p:attrNameLst>
                                          <p:attrName>ppt_x</p:attrName>
                                        </p:attrNameLst>
                                      </p:cBhvr>
                                      <p:tavLst>
                                        <p:tav tm="0">
                                          <p:val>
                                            <p:strVal val="ppt_x"/>
                                          </p:val>
                                        </p:tav>
                                        <p:tav tm="100000">
                                          <p:val>
                                            <p:strVal val="ppt_x"/>
                                          </p:val>
                                        </p:tav>
                                      </p:tavLst>
                                    </p:anim>
                                    <p:anim calcmode="lin" valueType="num">
                                      <p:cBhvr additive="base">
                                        <p:cTn id="83" dur="1000"/>
                                        <p:tgtEl>
                                          <p:spTgt spid="16"/>
                                        </p:tgtEl>
                                        <p:attrNameLst>
                                          <p:attrName>ppt_y</p:attrName>
                                        </p:attrNameLst>
                                      </p:cBhvr>
                                      <p:tavLst>
                                        <p:tav tm="0">
                                          <p:val>
                                            <p:strVal val="ppt_y"/>
                                          </p:val>
                                        </p:tav>
                                        <p:tav tm="100000">
                                          <p:val>
                                            <p:strVal val="1+ppt_h/2"/>
                                          </p:val>
                                        </p:tav>
                                      </p:tavLst>
                                    </p:anim>
                                    <p:set>
                                      <p:cBhvr>
                                        <p:cTn id="84" dur="1" fill="hold">
                                          <p:stCondLst>
                                            <p:cond delay="999"/>
                                          </p:stCondLst>
                                        </p:cTn>
                                        <p:tgtEl>
                                          <p:spTgt spid="16"/>
                                        </p:tgtEl>
                                        <p:attrNameLst>
                                          <p:attrName>style.visibility</p:attrName>
                                        </p:attrNameLst>
                                      </p:cBhvr>
                                      <p:to>
                                        <p:strVal val="hidden"/>
                                      </p:to>
                                    </p:set>
                                  </p:childTnLst>
                                </p:cTn>
                              </p:par>
                              <p:par>
                                <p:cTn id="85" presetID="1" presetClass="exit" presetSubtype="0" fill="hold" grpId="0" nodeType="withEffect">
                                  <p:stCondLst>
                                    <p:cond delay="0"/>
                                  </p:stCondLst>
                                  <p:childTnLst>
                                    <p:set>
                                      <p:cBhvr>
                                        <p:cTn id="86" dur="1" fill="hold">
                                          <p:stCondLst>
                                            <p:cond delay="0"/>
                                          </p:stCondLst>
                                        </p:cTn>
                                        <p:tgtEl>
                                          <p:spTgt spid="22"/>
                                        </p:tgtEl>
                                        <p:attrNameLst>
                                          <p:attrName>style.visibility</p:attrName>
                                        </p:attrNameLst>
                                      </p:cBhvr>
                                      <p:to>
                                        <p:strVal val="hidden"/>
                                      </p:to>
                                    </p:set>
                                  </p:childTnLst>
                                </p:cTn>
                              </p:par>
                            </p:childTnLst>
                          </p:cTn>
                        </p:par>
                        <p:par>
                          <p:cTn id="87" fill="hold">
                            <p:stCondLst>
                              <p:cond delay="1000"/>
                            </p:stCondLst>
                            <p:childTnLst>
                              <p:par>
                                <p:cTn id="88" presetID="1" presetClass="mediacall" presetSubtype="0" fill="hold" nodeType="afterEffect">
                                  <p:stCondLst>
                                    <p:cond delay="0"/>
                                  </p:stCondLst>
                                  <p:childTnLst>
                                    <p:cmd type="call" cmd="playFrom(0.0)">
                                      <p:cBhvr>
                                        <p:cTn id="89" dur="4414" fill="hold"/>
                                        <p:tgtEl>
                                          <p:spTgt spid="32"/>
                                        </p:tgtEl>
                                      </p:cBhvr>
                                    </p:cmd>
                                  </p:childTnLst>
                                </p:cTn>
                              </p:par>
                              <p:par>
                                <p:cTn id="90" presetID="44" presetClass="path" presetSubtype="0" accel="50000" decel="50000" fill="hold" nodeType="withEffect">
                                  <p:stCondLst>
                                    <p:cond delay="0"/>
                                  </p:stCondLst>
                                  <p:childTnLst>
                                    <p:animMotion origin="layout" path="M 1.11022E-16 7.40741E-7 L 0.0599 -0.15617 C 0.0724 -0.18982 0.09149 -0.20957 0.11094 -0.20957 C 0.13351 -0.20957 0.15139 -0.18982 0.16406 -0.15617 L 0.225 7.40741E-7 " pathEditMode="relative" rAng="0" ptsTypes="FffFF">
                                      <p:cBhvr>
                                        <p:cTn id="91" dur="1000" fill="hold"/>
                                        <p:tgtEl>
                                          <p:spTgt spid="1030"/>
                                        </p:tgtEl>
                                        <p:attrNameLst>
                                          <p:attrName>ppt_x</p:attrName>
                                          <p:attrName>ppt_y</p:attrName>
                                        </p:attrNameLst>
                                      </p:cBhvr>
                                      <p:rCtr x="11250" y="-10494"/>
                                    </p:animMotion>
                                  </p:childTnLst>
                                </p:cTn>
                              </p:par>
                            </p:childTnLst>
                          </p:cTn>
                        </p:par>
                        <p:par>
                          <p:cTn id="92" fill="hold">
                            <p:stCondLst>
                              <p:cond delay="5414"/>
                            </p:stCondLst>
                            <p:childTnLst>
                              <p:par>
                                <p:cTn id="93" presetID="63" presetClass="path" presetSubtype="0" accel="50000" decel="50000" fill="hold" nodeType="afterEffect">
                                  <p:stCondLst>
                                    <p:cond delay="0"/>
                                  </p:stCondLst>
                                  <p:childTnLst>
                                    <p:animMotion origin="layout" path="M 0.225 -4.44444E-6 L 0.50834 -4.44444E-6 " pathEditMode="relative" rAng="0" ptsTypes="AA">
                                      <p:cBhvr>
                                        <p:cTn id="94" dur="2000" fill="hold"/>
                                        <p:tgtEl>
                                          <p:spTgt spid="1030"/>
                                        </p:tgtEl>
                                        <p:attrNameLst>
                                          <p:attrName>ppt_x</p:attrName>
                                          <p:attrName>ppt_y</p:attrName>
                                        </p:attrNameLst>
                                      </p:cBhvr>
                                      <p:rCtr x="14167" y="0"/>
                                    </p:animMotion>
                                  </p:childTnLst>
                                </p:cTn>
                              </p:par>
                            </p:childTnLst>
                          </p:cTn>
                        </p:par>
                      </p:childTnLst>
                    </p:cTn>
                  </p:par>
                </p:childTnLst>
              </p:cTn>
              <p:nextCondLst>
                <p:cond evt="onClick" delay="0">
                  <p:tgtEl>
                    <p:spTgt spid="16"/>
                  </p:tgtEl>
                </p:cond>
              </p:nextCondLst>
            </p:seq>
            <p:seq concurrent="1" nextAc="seek">
              <p:cTn id="95" restart="whenNotActive" fill="hold" evtFilter="cancelBubble" nodeType="interactiveSeq">
                <p:stCondLst>
                  <p:cond evt="onClick" delay="0">
                    <p:tgtEl>
                      <p:spTgt spid="18"/>
                    </p:tgtEl>
                  </p:cond>
                </p:stCondLst>
                <p:endSync evt="end" delay="0">
                  <p:rtn val="all"/>
                </p:endSync>
                <p:childTnLst>
                  <p:par>
                    <p:cTn id="96" fill="hold">
                      <p:stCondLst>
                        <p:cond delay="0"/>
                      </p:stCondLst>
                      <p:childTnLst>
                        <p:par>
                          <p:cTn id="97" fill="hold">
                            <p:stCondLst>
                              <p:cond delay="0"/>
                            </p:stCondLst>
                            <p:childTnLst>
                              <p:par>
                                <p:cTn id="98" presetID="2" presetClass="exit" presetSubtype="4" fill="hold" nodeType="withEffect">
                                  <p:stCondLst>
                                    <p:cond delay="0"/>
                                  </p:stCondLst>
                                  <p:childTnLst>
                                    <p:anim calcmode="lin" valueType="num">
                                      <p:cBhvr additive="base">
                                        <p:cTn id="99" dur="1000"/>
                                        <p:tgtEl>
                                          <p:spTgt spid="18"/>
                                        </p:tgtEl>
                                        <p:attrNameLst>
                                          <p:attrName>ppt_x</p:attrName>
                                        </p:attrNameLst>
                                      </p:cBhvr>
                                      <p:tavLst>
                                        <p:tav tm="0">
                                          <p:val>
                                            <p:strVal val="ppt_x"/>
                                          </p:val>
                                        </p:tav>
                                        <p:tav tm="100000">
                                          <p:val>
                                            <p:strVal val="ppt_x"/>
                                          </p:val>
                                        </p:tav>
                                      </p:tavLst>
                                    </p:anim>
                                    <p:anim calcmode="lin" valueType="num">
                                      <p:cBhvr additive="base">
                                        <p:cTn id="100" dur="1000"/>
                                        <p:tgtEl>
                                          <p:spTgt spid="18"/>
                                        </p:tgtEl>
                                        <p:attrNameLst>
                                          <p:attrName>ppt_y</p:attrName>
                                        </p:attrNameLst>
                                      </p:cBhvr>
                                      <p:tavLst>
                                        <p:tav tm="0">
                                          <p:val>
                                            <p:strVal val="ppt_y"/>
                                          </p:val>
                                        </p:tav>
                                        <p:tav tm="100000">
                                          <p:val>
                                            <p:strVal val="1+ppt_h/2"/>
                                          </p:val>
                                        </p:tav>
                                      </p:tavLst>
                                    </p:anim>
                                    <p:set>
                                      <p:cBhvr>
                                        <p:cTn id="101" dur="1" fill="hold">
                                          <p:stCondLst>
                                            <p:cond delay="999"/>
                                          </p:stCondLst>
                                        </p:cTn>
                                        <p:tgtEl>
                                          <p:spTgt spid="18"/>
                                        </p:tgtEl>
                                        <p:attrNameLst>
                                          <p:attrName>style.visibility</p:attrName>
                                        </p:attrNameLst>
                                      </p:cBhvr>
                                      <p:to>
                                        <p:strVal val="hidden"/>
                                      </p:to>
                                    </p:set>
                                  </p:childTnLst>
                                </p:cTn>
                              </p:par>
                              <p:par>
                                <p:cTn id="102" presetID="1" presetClass="exit" presetSubtype="0" fill="hold" grpId="0" nodeType="withEffect">
                                  <p:stCondLst>
                                    <p:cond delay="0"/>
                                  </p:stCondLst>
                                  <p:childTnLst>
                                    <p:set>
                                      <p:cBhvr>
                                        <p:cTn id="103" dur="1" fill="hold">
                                          <p:stCondLst>
                                            <p:cond delay="0"/>
                                          </p:stCondLst>
                                        </p:cTn>
                                        <p:tgtEl>
                                          <p:spTgt spid="21"/>
                                        </p:tgtEl>
                                        <p:attrNameLst>
                                          <p:attrName>style.visibility</p:attrName>
                                        </p:attrNameLst>
                                      </p:cBhvr>
                                      <p:to>
                                        <p:strVal val="hidden"/>
                                      </p:to>
                                    </p:set>
                                  </p:childTnLst>
                                </p:cTn>
                              </p:par>
                            </p:childTnLst>
                          </p:cTn>
                        </p:par>
                        <p:par>
                          <p:cTn id="104" fill="hold">
                            <p:stCondLst>
                              <p:cond delay="1000"/>
                            </p:stCondLst>
                            <p:childTnLst>
                              <p:par>
                                <p:cTn id="105" presetID="1" presetClass="mediacall" presetSubtype="0" fill="hold" nodeType="afterEffect">
                                  <p:stCondLst>
                                    <p:cond delay="0"/>
                                  </p:stCondLst>
                                  <p:childTnLst>
                                    <p:cmd type="call" cmd="playFrom(0.0)">
                                      <p:cBhvr>
                                        <p:cTn id="106" dur="4414" fill="hold"/>
                                        <p:tgtEl>
                                          <p:spTgt spid="31"/>
                                        </p:tgtEl>
                                      </p:cBhvr>
                                    </p:cmd>
                                  </p:childTnLst>
                                </p:cTn>
                              </p:par>
                              <p:par>
                                <p:cTn id="107" presetID="63" presetClass="path" presetSubtype="0" accel="50000" decel="50000" fill="hold" nodeType="withEffect">
                                  <p:stCondLst>
                                    <p:cond delay="0"/>
                                  </p:stCondLst>
                                  <p:childTnLst>
                                    <p:animMotion origin="layout" path="M -3.61111E-6 -2.22222E-6 L 0.32483 0.01204 " pathEditMode="relative" rAng="0" ptsTypes="AA">
                                      <p:cBhvr>
                                        <p:cTn id="108" dur="2000" fill="hold"/>
                                        <p:tgtEl>
                                          <p:spTgt spid="17"/>
                                        </p:tgtEl>
                                        <p:attrNameLst>
                                          <p:attrName>ppt_x</p:attrName>
                                          <p:attrName>ppt_y</p:attrName>
                                        </p:attrNameLst>
                                      </p:cBhvr>
                                      <p:rCtr x="16233" y="586"/>
                                    </p:animMotion>
                                  </p:childTnLst>
                                </p:cTn>
                              </p:par>
                            </p:childTnLst>
                          </p:cTn>
                        </p:par>
                        <p:par>
                          <p:cTn id="109" fill="hold">
                            <p:stCondLst>
                              <p:cond delay="5414"/>
                            </p:stCondLst>
                            <p:childTnLst>
                              <p:par>
                                <p:cTn id="110" presetID="44" presetClass="path" presetSubtype="0" accel="50000" decel="50000" fill="hold" nodeType="afterEffect">
                                  <p:stCondLst>
                                    <p:cond delay="0"/>
                                  </p:stCondLst>
                                  <p:childTnLst>
                                    <p:animMotion origin="layout" path="M 0.32483 0.01204 L 0.37605 -0.11975 C 0.38698 -0.14907 0.40296 -0.16481 0.4198 -0.16481 C 0.43889 -0.16481 0.45417 -0.14907 0.46511 -0.11975 L 0.5165 0.01204 " pathEditMode="relative" rAng="0" ptsTypes="FffFF">
                                      <p:cBhvr>
                                        <p:cTn id="111" dur="500" fill="hold"/>
                                        <p:tgtEl>
                                          <p:spTgt spid="17"/>
                                        </p:tgtEl>
                                        <p:attrNameLst>
                                          <p:attrName>ppt_x</p:attrName>
                                          <p:attrName>ppt_y</p:attrName>
                                        </p:attrNameLst>
                                      </p:cBhvr>
                                      <p:rCtr x="9583" y="-8858"/>
                                    </p:animMotion>
                                  </p:childTnLst>
                                </p:cTn>
                              </p:par>
                            </p:childTnLst>
                          </p:cTn>
                        </p:par>
                        <p:par>
                          <p:cTn id="112" fill="hold">
                            <p:stCondLst>
                              <p:cond delay="5914"/>
                            </p:stCondLst>
                            <p:childTnLst>
                              <p:par>
                                <p:cTn id="113" presetID="63" presetClass="path" presetSubtype="0" accel="50000" decel="50000" fill="hold" nodeType="afterEffect">
                                  <p:stCondLst>
                                    <p:cond delay="0"/>
                                  </p:stCondLst>
                                  <p:childTnLst>
                                    <p:animMotion origin="layout" path="M 0.50816 -2.22222E-6 L 0.75816 -2.22222E-6 " pathEditMode="relative" rAng="0" ptsTypes="AA">
                                      <p:cBhvr>
                                        <p:cTn id="114" dur="2000" fill="hold"/>
                                        <p:tgtEl>
                                          <p:spTgt spid="17"/>
                                        </p:tgtEl>
                                        <p:attrNameLst>
                                          <p:attrName>ppt_x</p:attrName>
                                          <p:attrName>ppt_y</p:attrName>
                                        </p:attrNameLst>
                                      </p:cBhvr>
                                      <p:rCtr x="12500" y="0"/>
                                    </p:animMotion>
                                  </p:childTnLst>
                                </p:cTn>
                              </p:par>
                            </p:childTnLst>
                          </p:cTn>
                        </p:par>
                      </p:childTnLst>
                    </p:cTn>
                  </p:par>
                </p:childTnLst>
              </p:cTn>
              <p:nextCondLst>
                <p:cond evt="onClick" delay="0">
                  <p:tgtEl>
                    <p:spTgt spid="18"/>
                  </p:tgtEl>
                </p:cond>
              </p:nextCondLst>
            </p:seq>
            <p:seq concurrent="1" nextAc="seek">
              <p:cTn id="115" restart="whenNotActive" fill="hold" evtFilter="cancelBubble" nodeType="interactiveSeq">
                <p:stCondLst>
                  <p:cond evt="onClick" delay="0">
                    <p:tgtEl>
                      <p:spTgt spid="24"/>
                    </p:tgtEl>
                  </p:cond>
                </p:stCondLst>
                <p:endSync evt="end" delay="0">
                  <p:rtn val="all"/>
                </p:endSync>
                <p:childTnLst>
                  <p:par>
                    <p:cTn id="116" fill="hold">
                      <p:stCondLst>
                        <p:cond delay="0"/>
                      </p:stCondLst>
                      <p:childTnLst>
                        <p:par>
                          <p:cTn id="117" fill="hold">
                            <p:stCondLst>
                              <p:cond delay="0"/>
                            </p:stCondLst>
                            <p:childTnLst>
                              <p:par>
                                <p:cTn id="118" presetID="2" presetClass="exit" presetSubtype="4" fill="hold" nodeType="withEffect">
                                  <p:stCondLst>
                                    <p:cond delay="0"/>
                                  </p:stCondLst>
                                  <p:childTnLst>
                                    <p:anim calcmode="lin" valueType="num">
                                      <p:cBhvr additive="base">
                                        <p:cTn id="119" dur="1000"/>
                                        <p:tgtEl>
                                          <p:spTgt spid="24"/>
                                        </p:tgtEl>
                                        <p:attrNameLst>
                                          <p:attrName>ppt_x</p:attrName>
                                        </p:attrNameLst>
                                      </p:cBhvr>
                                      <p:tavLst>
                                        <p:tav tm="0">
                                          <p:val>
                                            <p:strVal val="ppt_x"/>
                                          </p:val>
                                        </p:tav>
                                        <p:tav tm="100000">
                                          <p:val>
                                            <p:strVal val="ppt_x"/>
                                          </p:val>
                                        </p:tav>
                                      </p:tavLst>
                                    </p:anim>
                                    <p:anim calcmode="lin" valueType="num">
                                      <p:cBhvr additive="base">
                                        <p:cTn id="120" dur="1000"/>
                                        <p:tgtEl>
                                          <p:spTgt spid="24"/>
                                        </p:tgtEl>
                                        <p:attrNameLst>
                                          <p:attrName>ppt_y</p:attrName>
                                        </p:attrNameLst>
                                      </p:cBhvr>
                                      <p:tavLst>
                                        <p:tav tm="0">
                                          <p:val>
                                            <p:strVal val="ppt_y"/>
                                          </p:val>
                                        </p:tav>
                                        <p:tav tm="100000">
                                          <p:val>
                                            <p:strVal val="1+ppt_h/2"/>
                                          </p:val>
                                        </p:tav>
                                      </p:tavLst>
                                    </p:anim>
                                    <p:set>
                                      <p:cBhvr>
                                        <p:cTn id="121" dur="1" fill="hold">
                                          <p:stCondLst>
                                            <p:cond delay="999"/>
                                          </p:stCondLst>
                                        </p:cTn>
                                        <p:tgtEl>
                                          <p:spTgt spid="24"/>
                                        </p:tgtEl>
                                        <p:attrNameLst>
                                          <p:attrName>style.visibility</p:attrName>
                                        </p:attrNameLst>
                                      </p:cBhvr>
                                      <p:to>
                                        <p:strVal val="hidden"/>
                                      </p:to>
                                    </p:set>
                                  </p:childTnLst>
                                </p:cTn>
                              </p:par>
                              <p:par>
                                <p:cTn id="122" presetID="1" presetClass="exit" presetSubtype="0" fill="hold" grpId="0" nodeType="withEffect">
                                  <p:stCondLst>
                                    <p:cond delay="0"/>
                                  </p:stCondLst>
                                  <p:childTnLst>
                                    <p:set>
                                      <p:cBhvr>
                                        <p:cTn id="123" dur="1" fill="hold">
                                          <p:stCondLst>
                                            <p:cond delay="0"/>
                                          </p:stCondLst>
                                        </p:cTn>
                                        <p:tgtEl>
                                          <p:spTgt spid="27"/>
                                        </p:tgtEl>
                                        <p:attrNameLst>
                                          <p:attrName>style.visibility</p:attrName>
                                        </p:attrNameLst>
                                      </p:cBhvr>
                                      <p:to>
                                        <p:strVal val="hidden"/>
                                      </p:to>
                                    </p:set>
                                  </p:childTnLst>
                                </p:cTn>
                              </p:par>
                            </p:childTnLst>
                          </p:cTn>
                        </p:par>
                        <p:par>
                          <p:cTn id="124" fill="hold">
                            <p:stCondLst>
                              <p:cond delay="1000"/>
                            </p:stCondLst>
                            <p:childTnLst>
                              <p:par>
                                <p:cTn id="125" presetID="1" presetClass="mediacall" presetSubtype="0" fill="hold" nodeType="afterEffect">
                                  <p:stCondLst>
                                    <p:cond delay="0"/>
                                  </p:stCondLst>
                                  <p:childTnLst>
                                    <p:cmd type="call" cmd="playFrom(0.0)">
                                      <p:cBhvr>
                                        <p:cTn id="126" dur="4414" fill="hold"/>
                                        <p:tgtEl>
                                          <p:spTgt spid="30"/>
                                        </p:tgtEl>
                                      </p:cBhvr>
                                    </p:cmd>
                                  </p:childTnLst>
                                </p:cTn>
                              </p:par>
                              <p:par>
                                <p:cTn id="127" presetID="44" presetClass="path" presetSubtype="0" accel="50000" decel="50000" fill="hold" nodeType="withEffect">
                                  <p:stCondLst>
                                    <p:cond delay="0"/>
                                  </p:stCondLst>
                                  <p:childTnLst>
                                    <p:animMotion origin="layout" path="M 2.5E-6 3.33333E-6 L 0.07066 -0.14815 C 0.08559 -0.18148 0.10764 -0.19908 0.13073 -0.19908 C 0.15712 -0.19908 0.17812 -0.18148 0.19305 -0.14815 L 0.26406 3.33333E-6 " pathEditMode="relative" rAng="0" ptsTypes="FffFF">
                                      <p:cBhvr>
                                        <p:cTn id="128" dur="1000" fill="hold"/>
                                        <p:tgtEl>
                                          <p:spTgt spid="20"/>
                                        </p:tgtEl>
                                        <p:attrNameLst>
                                          <p:attrName>ppt_x</p:attrName>
                                          <p:attrName>ppt_y</p:attrName>
                                        </p:attrNameLst>
                                      </p:cBhvr>
                                      <p:rCtr x="13194" y="-9969"/>
                                    </p:animMotion>
                                  </p:childTnLst>
                                </p:cTn>
                              </p:par>
                            </p:childTnLst>
                          </p:cTn>
                        </p:par>
                        <p:par>
                          <p:cTn id="129" fill="hold">
                            <p:stCondLst>
                              <p:cond delay="5414"/>
                            </p:stCondLst>
                            <p:childTnLst>
                              <p:par>
                                <p:cTn id="130" presetID="63" presetClass="path" presetSubtype="0" accel="50000" decel="50000" fill="hold" nodeType="afterEffect">
                                  <p:stCondLst>
                                    <p:cond delay="0"/>
                                  </p:stCondLst>
                                  <p:childTnLst>
                                    <p:animMotion origin="layout" path="M 0.25573 2.71605E-6 L 0.50573 2.71605E-6 " pathEditMode="relative" rAng="0" ptsTypes="AA">
                                      <p:cBhvr>
                                        <p:cTn id="131" dur="2000" fill="hold"/>
                                        <p:tgtEl>
                                          <p:spTgt spid="20"/>
                                        </p:tgtEl>
                                        <p:attrNameLst>
                                          <p:attrName>ppt_x</p:attrName>
                                          <p:attrName>ppt_y</p:attrName>
                                        </p:attrNameLst>
                                      </p:cBhvr>
                                      <p:rCtr x="12500" y="0"/>
                                    </p:animMotion>
                                  </p:childTnLst>
                                </p:cTn>
                              </p:par>
                            </p:childTnLst>
                          </p:cTn>
                        </p:par>
                      </p:childTnLst>
                    </p:cTn>
                  </p:par>
                </p:childTnLst>
              </p:cTn>
              <p:nextCondLst>
                <p:cond evt="onClick" delay="0">
                  <p:tgtEl>
                    <p:spTgt spid="24"/>
                  </p:tgtEl>
                </p:cond>
              </p:nextCondLst>
            </p:seq>
            <p:seq concurrent="1" nextAc="seek">
              <p:cTn id="132" restart="whenNotActive" fill="hold" evtFilter="cancelBubble" nodeType="interactiveSeq">
                <p:stCondLst>
                  <p:cond evt="onClick" delay="0">
                    <p:tgtEl>
                      <p:spTgt spid="26"/>
                    </p:tgtEl>
                  </p:cond>
                </p:stCondLst>
                <p:endSync evt="end" delay="0">
                  <p:rtn val="all"/>
                </p:endSync>
                <p:childTnLst>
                  <p:par>
                    <p:cTn id="133" fill="hold">
                      <p:stCondLst>
                        <p:cond delay="0"/>
                      </p:stCondLst>
                      <p:childTnLst>
                        <p:par>
                          <p:cTn id="134" fill="hold">
                            <p:stCondLst>
                              <p:cond delay="0"/>
                            </p:stCondLst>
                            <p:childTnLst>
                              <p:par>
                                <p:cTn id="135" presetID="2" presetClass="exit" presetSubtype="4" fill="hold" nodeType="withEffect">
                                  <p:stCondLst>
                                    <p:cond delay="0"/>
                                  </p:stCondLst>
                                  <p:childTnLst>
                                    <p:anim calcmode="lin" valueType="num">
                                      <p:cBhvr additive="base">
                                        <p:cTn id="136" dur="1000"/>
                                        <p:tgtEl>
                                          <p:spTgt spid="26"/>
                                        </p:tgtEl>
                                        <p:attrNameLst>
                                          <p:attrName>ppt_x</p:attrName>
                                        </p:attrNameLst>
                                      </p:cBhvr>
                                      <p:tavLst>
                                        <p:tav tm="0">
                                          <p:val>
                                            <p:strVal val="ppt_x"/>
                                          </p:val>
                                        </p:tav>
                                        <p:tav tm="100000">
                                          <p:val>
                                            <p:strVal val="ppt_x"/>
                                          </p:val>
                                        </p:tav>
                                      </p:tavLst>
                                    </p:anim>
                                    <p:anim calcmode="lin" valueType="num">
                                      <p:cBhvr additive="base">
                                        <p:cTn id="137" dur="1000"/>
                                        <p:tgtEl>
                                          <p:spTgt spid="26"/>
                                        </p:tgtEl>
                                        <p:attrNameLst>
                                          <p:attrName>ppt_y</p:attrName>
                                        </p:attrNameLst>
                                      </p:cBhvr>
                                      <p:tavLst>
                                        <p:tav tm="0">
                                          <p:val>
                                            <p:strVal val="ppt_y"/>
                                          </p:val>
                                        </p:tav>
                                        <p:tav tm="100000">
                                          <p:val>
                                            <p:strVal val="1+ppt_h/2"/>
                                          </p:val>
                                        </p:tav>
                                      </p:tavLst>
                                    </p:anim>
                                    <p:set>
                                      <p:cBhvr>
                                        <p:cTn id="138" dur="1" fill="hold">
                                          <p:stCondLst>
                                            <p:cond delay="999"/>
                                          </p:stCondLst>
                                        </p:cTn>
                                        <p:tgtEl>
                                          <p:spTgt spid="26"/>
                                        </p:tgtEl>
                                        <p:attrNameLst>
                                          <p:attrName>style.visibility</p:attrName>
                                        </p:attrNameLst>
                                      </p:cBhvr>
                                      <p:to>
                                        <p:strVal val="hidden"/>
                                      </p:to>
                                    </p:set>
                                  </p:childTnLst>
                                </p:cTn>
                              </p:par>
                              <p:par>
                                <p:cTn id="139" presetID="1" presetClass="exit" presetSubtype="0" fill="hold" grpId="0" nodeType="withEffect">
                                  <p:stCondLst>
                                    <p:cond delay="0"/>
                                  </p:stCondLst>
                                  <p:childTnLst>
                                    <p:set>
                                      <p:cBhvr>
                                        <p:cTn id="140" dur="1" fill="hold">
                                          <p:stCondLst>
                                            <p:cond delay="0"/>
                                          </p:stCondLst>
                                        </p:cTn>
                                        <p:tgtEl>
                                          <p:spTgt spid="23"/>
                                        </p:tgtEl>
                                        <p:attrNameLst>
                                          <p:attrName>style.visibility</p:attrName>
                                        </p:attrNameLst>
                                      </p:cBhvr>
                                      <p:to>
                                        <p:strVal val="hidden"/>
                                      </p:to>
                                    </p:set>
                                  </p:childTnLst>
                                </p:cTn>
                              </p:par>
                            </p:childTnLst>
                          </p:cTn>
                        </p:par>
                        <p:par>
                          <p:cTn id="141" fill="hold">
                            <p:stCondLst>
                              <p:cond delay="1000"/>
                            </p:stCondLst>
                            <p:childTnLst>
                              <p:par>
                                <p:cTn id="142" presetID="1" presetClass="mediacall" presetSubtype="0" fill="hold" nodeType="afterEffect">
                                  <p:stCondLst>
                                    <p:cond delay="0"/>
                                  </p:stCondLst>
                                  <p:childTnLst>
                                    <p:cmd type="call" cmd="playFrom(0.0)">
                                      <p:cBhvr>
                                        <p:cTn id="143" dur="4414" fill="hold"/>
                                        <p:tgtEl>
                                          <p:spTgt spid="8"/>
                                        </p:tgtEl>
                                      </p:cBhvr>
                                    </p:cmd>
                                  </p:childTnLst>
                                </p:cTn>
                              </p:par>
                              <p:par>
                                <p:cTn id="144" presetID="63" presetClass="path" presetSubtype="0" accel="50000" decel="50000" fill="hold" nodeType="withEffect">
                                  <p:stCondLst>
                                    <p:cond delay="0"/>
                                  </p:stCondLst>
                                  <p:childTnLst>
                                    <p:animMotion origin="layout" path="M 0 0 L 0.25 0 E" pathEditMode="relative" ptsTypes="">
                                      <p:cBhvr>
                                        <p:cTn id="145" dur="2000" fill="hold"/>
                                        <p:tgtEl>
                                          <p:spTgt spid="25"/>
                                        </p:tgtEl>
                                        <p:attrNameLst>
                                          <p:attrName>ppt_x</p:attrName>
                                          <p:attrName>ppt_y</p:attrName>
                                        </p:attrNameLst>
                                      </p:cBhvr>
                                    </p:animMotion>
                                  </p:childTnLst>
                                </p:cTn>
                              </p:par>
                            </p:childTnLst>
                          </p:cTn>
                        </p:par>
                        <p:par>
                          <p:cTn id="146" fill="hold">
                            <p:stCondLst>
                              <p:cond delay="5414"/>
                            </p:stCondLst>
                            <p:childTnLst>
                              <p:par>
                                <p:cTn id="147" presetID="44" presetClass="path" presetSubtype="0" accel="50000" decel="50000" fill="hold" nodeType="afterEffect">
                                  <p:stCondLst>
                                    <p:cond delay="0"/>
                                  </p:stCondLst>
                                  <p:childTnLst>
                                    <p:animMotion origin="layout" path="M 0.25 3.33333E-6 L 0.29896 -0.09507 C 0.3092 -0.11574 0.32465 -0.12686 0.34062 -0.12686 C 0.35902 -0.12686 0.37378 -0.11574 0.38402 -0.09507 L 0.43333 3.33333E-6 " pathEditMode="relative" rAng="0" ptsTypes="FffFF">
                                      <p:cBhvr>
                                        <p:cTn id="148" dur="500" fill="hold"/>
                                        <p:tgtEl>
                                          <p:spTgt spid="25"/>
                                        </p:tgtEl>
                                        <p:attrNameLst>
                                          <p:attrName>ppt_x</p:attrName>
                                          <p:attrName>ppt_y</p:attrName>
                                        </p:attrNameLst>
                                      </p:cBhvr>
                                      <p:rCtr x="9167" y="-6358"/>
                                    </p:animMotion>
                                  </p:childTnLst>
                                </p:cTn>
                              </p:par>
                            </p:childTnLst>
                          </p:cTn>
                        </p:par>
                        <p:par>
                          <p:cTn id="149" fill="hold">
                            <p:stCondLst>
                              <p:cond delay="5914"/>
                            </p:stCondLst>
                            <p:childTnLst>
                              <p:par>
                                <p:cTn id="150" presetID="63" presetClass="path" presetSubtype="0" accel="50000" decel="50000" fill="hold" nodeType="afterEffect">
                                  <p:stCondLst>
                                    <p:cond delay="0"/>
                                  </p:stCondLst>
                                  <p:childTnLst>
                                    <p:animMotion origin="layout" path="M 0.42639 -3.33333E-6 L 0.67639 -3.33333E-6 " pathEditMode="relative" rAng="0" ptsTypes="AA">
                                      <p:cBhvr>
                                        <p:cTn id="151" dur="2000" fill="hold"/>
                                        <p:tgtEl>
                                          <p:spTgt spid="25"/>
                                        </p:tgtEl>
                                        <p:attrNameLst>
                                          <p:attrName>ppt_x</p:attrName>
                                          <p:attrName>ppt_y</p:attrName>
                                        </p:attrNameLst>
                                      </p:cBhvr>
                                      <p:rCtr x="12500" y="0"/>
                                    </p:animMotion>
                                  </p:childTnLst>
                                </p:cTn>
                              </p:par>
                            </p:childTnLst>
                          </p:cTn>
                        </p:par>
                      </p:childTnLst>
                    </p:cTn>
                  </p:par>
                </p:childTnLst>
              </p:cTn>
              <p:nextCondLst>
                <p:cond evt="onClick" delay="0">
                  <p:tgtEl>
                    <p:spTgt spid="26"/>
                  </p:tgtEl>
                </p:cond>
              </p:nextCondLst>
            </p:seq>
            <p:audio>
              <p:cMediaNode vol="80000">
                <p:cTn id="152" fill="hold" display="0">
                  <p:stCondLst>
                    <p:cond delay="indefinite"/>
                  </p:stCondLst>
                  <p:endCondLst>
                    <p:cond evt="onStopAudio" delay="0">
                      <p:tgtEl>
                        <p:sldTgt/>
                      </p:tgtEl>
                    </p:cond>
                  </p:endCondLst>
                </p:cTn>
                <p:tgtEl>
                  <p:spTgt spid="8"/>
                </p:tgtEl>
              </p:cMediaNode>
            </p:audio>
            <p:audio>
              <p:cMediaNode vol="80000">
                <p:cTn id="153" fill="hold" display="0">
                  <p:stCondLst>
                    <p:cond delay="indefinite"/>
                  </p:stCondLst>
                  <p:endCondLst>
                    <p:cond evt="onStopAudio" delay="0">
                      <p:tgtEl>
                        <p:sldTgt/>
                      </p:tgtEl>
                    </p:cond>
                  </p:endCondLst>
                </p:cTn>
                <p:tgtEl>
                  <p:spTgt spid="30"/>
                </p:tgtEl>
              </p:cMediaNode>
            </p:audio>
            <p:audio>
              <p:cMediaNode vol="80000">
                <p:cTn id="154" fill="hold" display="0">
                  <p:stCondLst>
                    <p:cond delay="indefinite"/>
                  </p:stCondLst>
                  <p:endCondLst>
                    <p:cond evt="onStopAudio" delay="0">
                      <p:tgtEl>
                        <p:sldTgt/>
                      </p:tgtEl>
                    </p:cond>
                  </p:endCondLst>
                </p:cTn>
                <p:tgtEl>
                  <p:spTgt spid="31"/>
                </p:tgtEl>
              </p:cMediaNode>
            </p:audio>
            <p:audio>
              <p:cMediaNode vol="80000">
                <p:cTn id="155" fill="hold" display="0">
                  <p:stCondLst>
                    <p:cond delay="indefinite"/>
                  </p:stCondLst>
                  <p:endCondLst>
                    <p:cond evt="onStopAudio" delay="0">
                      <p:tgtEl>
                        <p:sldTgt/>
                      </p:tgtEl>
                    </p:cond>
                  </p:endCondLst>
                </p:cTn>
                <p:tgtEl>
                  <p:spTgt spid="32"/>
                </p:tgtEl>
              </p:cMediaNode>
            </p:audio>
            <p:audio>
              <p:cMediaNode vol="80000">
                <p:cTn id="156" fill="hold" display="0">
                  <p:stCondLst>
                    <p:cond delay="indefinite"/>
                  </p:stCondLst>
                  <p:endCondLst>
                    <p:cond evt="onStopAudio" delay="0">
                      <p:tgtEl>
                        <p:sldTgt/>
                      </p:tgtEl>
                    </p:cond>
                  </p:endCondLst>
                </p:cTn>
                <p:tgtEl>
                  <p:spTgt spid="33"/>
                </p:tgtEl>
              </p:cMediaNode>
            </p:audio>
            <p:audio>
              <p:cMediaNode vol="80000">
                <p:cTn id="157" fill="hold" display="0">
                  <p:stCondLst>
                    <p:cond delay="indefinite"/>
                  </p:stCondLst>
                  <p:endCondLst>
                    <p:cond evt="onStopAudio" delay="0">
                      <p:tgtEl>
                        <p:sldTgt/>
                      </p:tgtEl>
                    </p:cond>
                  </p:endCondLst>
                </p:cTn>
                <p:tgtEl>
                  <p:spTgt spid="34"/>
                </p:tgtEl>
              </p:cMediaNode>
            </p:audio>
          </p:childTnLst>
        </p:cTn>
      </p:par>
    </p:tnLst>
    <p:bldLst>
      <p:bldP spid="21" grpId="0" animBg="1"/>
      <p:bldP spid="22" grpId="0" animBg="1"/>
      <p:bldP spid="23" grpId="0" animBg="1"/>
      <p:bldP spid="27" grpId="0" animBg="1"/>
      <p:bldP spid="28" grpId="0" animBg="1"/>
      <p:bldP spid="2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an cho chay tron\PoolnoFog.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Users\ADMIN\Desktop\Tai nguyen thiet ke tro choi\Bảng gỗ\1a.png">
            <a:hlinkClick r:id="rId8" action="ppaction://hlinksldjump"/>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5969001"/>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Hình ảnh có liên quan">
            <a:extLst>
              <a:ext uri="{FF2B5EF4-FFF2-40B4-BE49-F238E27FC236}">
                <a16:creationId xmlns:a16="http://schemas.microsoft.com/office/drawing/2014/main" id="{2CAEFF88-AC25-AE90-A73F-41BDD999AFED}"/>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281624" y="369084"/>
            <a:ext cx="7322985" cy="35217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12BEBF7-3C04-3EC3-0B74-26CC9B5CAF84}"/>
              </a:ext>
            </a:extLst>
          </p:cNvPr>
          <p:cNvSpPr txBox="1"/>
          <p:nvPr/>
        </p:nvSpPr>
        <p:spPr>
          <a:xfrm>
            <a:off x="2936209" y="998485"/>
            <a:ext cx="6013813" cy="2262992"/>
          </a:xfrm>
          <a:prstGeom prst="rect">
            <a:avLst/>
          </a:prstGeom>
          <a:noFill/>
        </p:spPr>
        <p:txBody>
          <a:bodyPr wrap="square" rtlCol="0">
            <a:spAutoFit/>
          </a:bodyPr>
          <a:lstStyle/>
          <a:p>
            <a:pPr algn="just" defTabSz="1219170">
              <a:lnSpc>
                <a:spcPct val="130000"/>
              </a:lnSpc>
            </a:pPr>
            <a:r>
              <a:rPr lang="vi-VN" sz="2800" b="1" dirty="0">
                <a:solidFill>
                  <a:prstClr val="white"/>
                </a:solidFill>
                <a:latin typeface="UTM Avo" panose="02040603050506020204" pitchFamily="18" charset="0"/>
              </a:rPr>
              <a:t>Câu 1: </a:t>
            </a:r>
            <a:r>
              <a:rPr lang="vi-VN" sz="2800" dirty="0">
                <a:solidFill>
                  <a:prstClr val="white"/>
                </a:solidFill>
                <a:latin typeface="UTM Avo" panose="02040603050506020204" pitchFamily="18" charset="0"/>
              </a:rPr>
              <a:t>Khi nhúng một khối lập phương vào nước, mặt nào của khối lập phương chịu áp lực lớn nhất của nước?</a:t>
            </a:r>
          </a:p>
        </p:txBody>
      </p:sp>
      <p:pic>
        <p:nvPicPr>
          <p:cNvPr id="6" name="Picture 5" descr="Logo, company name&#10;&#10;Description automatically generated">
            <a:extLst>
              <a:ext uri="{FF2B5EF4-FFF2-40B4-BE49-F238E27FC236}">
                <a16:creationId xmlns:a16="http://schemas.microsoft.com/office/drawing/2014/main" id="{4FE0FF24-9C42-53D0-64A6-AB75590E774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7987" y="-1041"/>
            <a:ext cx="797560" cy="890041"/>
          </a:xfrm>
          <a:prstGeom prst="rect">
            <a:avLst/>
          </a:prstGeom>
        </p:spPr>
      </p:pic>
      <p:sp>
        <p:nvSpPr>
          <p:cNvPr id="7" name="Đáp án đúng">
            <a:extLst>
              <a:ext uri="{FF2B5EF4-FFF2-40B4-BE49-F238E27FC236}">
                <a16:creationId xmlns:a16="http://schemas.microsoft.com/office/drawing/2014/main" id="{E2ED3AA5-7402-CEF4-8CFD-DF566ADD2AC3}"/>
              </a:ext>
            </a:extLst>
          </p:cNvPr>
          <p:cNvSpPr/>
          <p:nvPr/>
        </p:nvSpPr>
        <p:spPr>
          <a:xfrm>
            <a:off x="1810163" y="3956433"/>
            <a:ext cx="3036158" cy="919287"/>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A. Áp lực như nhau ở cả 6 mặt</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sp>
        <p:nvSpPr>
          <p:cNvPr id="8" name="Đáp án sai 1">
            <a:extLst>
              <a:ext uri="{FF2B5EF4-FFF2-40B4-BE49-F238E27FC236}">
                <a16:creationId xmlns:a16="http://schemas.microsoft.com/office/drawing/2014/main" id="{7F88D084-9192-3B7F-82AE-3710A8639A16}"/>
              </a:ext>
            </a:extLst>
          </p:cNvPr>
          <p:cNvSpPr/>
          <p:nvPr/>
        </p:nvSpPr>
        <p:spPr>
          <a:xfrm>
            <a:off x="1778843" y="5155462"/>
            <a:ext cx="3036160" cy="917161"/>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C. Mặt dưới</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sp>
        <p:nvSpPr>
          <p:cNvPr id="9" name="Đáp án sai 2">
            <a:extLst>
              <a:ext uri="{FF2B5EF4-FFF2-40B4-BE49-F238E27FC236}">
                <a16:creationId xmlns:a16="http://schemas.microsoft.com/office/drawing/2014/main" id="{6BE6EF41-EE2F-DA3E-0A6E-96451A923038}"/>
              </a:ext>
            </a:extLst>
          </p:cNvPr>
          <p:cNvSpPr/>
          <p:nvPr/>
        </p:nvSpPr>
        <p:spPr>
          <a:xfrm>
            <a:off x="6480948" y="3956433"/>
            <a:ext cx="3036158" cy="919287"/>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B. Mặt trên</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sp>
        <p:nvSpPr>
          <p:cNvPr id="10" name="Đáp án sai 3">
            <a:extLst>
              <a:ext uri="{FF2B5EF4-FFF2-40B4-BE49-F238E27FC236}">
                <a16:creationId xmlns:a16="http://schemas.microsoft.com/office/drawing/2014/main" id="{D78BF6CC-5FE5-1875-3DDC-F2B302C6C126}"/>
              </a:ext>
            </a:extLst>
          </p:cNvPr>
          <p:cNvSpPr/>
          <p:nvPr/>
        </p:nvSpPr>
        <p:spPr>
          <a:xfrm>
            <a:off x="6480948" y="5121344"/>
            <a:ext cx="3036158" cy="917160"/>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D. Các mặt bên</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pic>
        <p:nvPicPr>
          <p:cNvPr id="11" name="Picture 5">
            <a:extLst>
              <a:ext uri="{FF2B5EF4-FFF2-40B4-BE49-F238E27FC236}">
                <a16:creationId xmlns:a16="http://schemas.microsoft.com/office/drawing/2014/main" id="{AB1DD7B7-F379-1B28-4BAD-5027755A580D}"/>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4540011" y="5576607"/>
            <a:ext cx="789827" cy="561014"/>
          </a:xfrm>
          <a:prstGeom prst="rect">
            <a:avLst/>
          </a:prstGeom>
        </p:spPr>
      </p:pic>
      <p:pic>
        <p:nvPicPr>
          <p:cNvPr id="12" name="Picture 10">
            <a:extLst>
              <a:ext uri="{FF2B5EF4-FFF2-40B4-BE49-F238E27FC236}">
                <a16:creationId xmlns:a16="http://schemas.microsoft.com/office/drawing/2014/main" id="{9491681C-78D0-04BB-47E0-4983565F47B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9313746" y="4240297"/>
            <a:ext cx="839500" cy="658081"/>
          </a:xfrm>
          <a:prstGeom prst="rect">
            <a:avLst/>
          </a:prstGeom>
        </p:spPr>
      </p:pic>
      <p:pic>
        <p:nvPicPr>
          <p:cNvPr id="13" name="Picture 10">
            <a:extLst>
              <a:ext uri="{FF2B5EF4-FFF2-40B4-BE49-F238E27FC236}">
                <a16:creationId xmlns:a16="http://schemas.microsoft.com/office/drawing/2014/main" id="{5857973F-3F4B-7430-AAA9-9ABA00CD43D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9185748" y="5576607"/>
            <a:ext cx="852959" cy="620128"/>
          </a:xfrm>
          <a:prstGeom prst="rect">
            <a:avLst/>
          </a:prstGeom>
        </p:spPr>
      </p:pic>
      <p:pic>
        <p:nvPicPr>
          <p:cNvPr id="14" name="Picture 10">
            <a:extLst>
              <a:ext uri="{FF2B5EF4-FFF2-40B4-BE49-F238E27FC236}">
                <a16:creationId xmlns:a16="http://schemas.microsoft.com/office/drawing/2014/main" id="{A9473400-8F8F-4463-709C-FA0A8AB60832}"/>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4645039" y="4350377"/>
            <a:ext cx="818590" cy="595141"/>
          </a:xfrm>
          <a:prstGeom prst="rect">
            <a:avLst/>
          </a:prstGeom>
        </p:spPr>
      </p:pic>
      <p:pic>
        <p:nvPicPr>
          <p:cNvPr id="15" name="buzzer-or-wrong-answer-20582.wav">
            <a:hlinkClick r:id="" action="ppaction://media"/>
            <a:extLst>
              <a:ext uri="{FF2B5EF4-FFF2-40B4-BE49-F238E27FC236}">
                <a16:creationId xmlns:a16="http://schemas.microsoft.com/office/drawing/2014/main" id="{DD03B72E-8E7B-3662-46FD-CBC62D29BCB3}"/>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806701" y="2515143"/>
            <a:ext cx="812800" cy="812800"/>
          </a:xfrm>
          <a:prstGeom prst="rect">
            <a:avLst/>
          </a:prstGeom>
        </p:spPr>
      </p:pic>
      <p:pic>
        <p:nvPicPr>
          <p:cNvPr id="16" name="buzzer-or-wrong-answer-20582.wav">
            <a:hlinkClick r:id="" action="ppaction://media"/>
            <a:extLst>
              <a:ext uri="{FF2B5EF4-FFF2-40B4-BE49-F238E27FC236}">
                <a16:creationId xmlns:a16="http://schemas.microsoft.com/office/drawing/2014/main" id="{10E831FF-A2DA-F04C-0A40-D2FF5028C5AE}"/>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861457" y="2754086"/>
            <a:ext cx="812800" cy="812800"/>
          </a:xfrm>
          <a:prstGeom prst="rect">
            <a:avLst/>
          </a:prstGeom>
        </p:spPr>
      </p:pic>
      <p:pic>
        <p:nvPicPr>
          <p:cNvPr id="17" name="buzzer-or-wrong-answer-20582.wav">
            <a:hlinkClick r:id="" action="ppaction://media"/>
            <a:extLst>
              <a:ext uri="{FF2B5EF4-FFF2-40B4-BE49-F238E27FC236}">
                <a16:creationId xmlns:a16="http://schemas.microsoft.com/office/drawing/2014/main" id="{1C59FFB9-C3AD-CB32-27CA-0DC76152A598}"/>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874759" y="1463400"/>
            <a:ext cx="812800" cy="812800"/>
          </a:xfrm>
          <a:prstGeom prst="rect">
            <a:avLst/>
          </a:prstGeom>
        </p:spPr>
      </p:pic>
      <p:pic>
        <p:nvPicPr>
          <p:cNvPr id="18" name="Ding-sound-effect-www_tiengdong_com.mp3">
            <a:hlinkClick r:id="" action="ppaction://media"/>
            <a:extLst>
              <a:ext uri="{FF2B5EF4-FFF2-40B4-BE49-F238E27FC236}">
                <a16:creationId xmlns:a16="http://schemas.microsoft.com/office/drawing/2014/main" id="{53103567-223F-19C3-13B6-D35390846CAC}"/>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1180432" y="4366172"/>
            <a:ext cx="812800" cy="812800"/>
          </a:xfrm>
          <a:prstGeom prst="rect">
            <a:avLst/>
          </a:prstGeom>
        </p:spPr>
      </p:pic>
    </p:spTree>
    <p:extLst>
      <p:ext uri="{BB962C8B-B14F-4D97-AF65-F5344CB8AC3E}">
        <p14:creationId xmlns:p14="http://schemas.microsoft.com/office/powerpoint/2010/main" val="3636648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trips(downLeft)">
                                      <p:cBhvr>
                                        <p:cTn id="17" dur="500"/>
                                        <p:tgtEl>
                                          <p:spTgt spid="8"/>
                                        </p:tgtEl>
                                      </p:cBhvr>
                                    </p:animEffect>
                                  </p:childTnLst>
                                </p:cTn>
                              </p:par>
                              <p:par>
                                <p:cTn id="18" presetID="18" presetClass="entr" presetSubtype="12"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strips(downLeft)">
                                      <p:cBhvr>
                                        <p:cTn id="20" dur="500"/>
                                        <p:tgtEl>
                                          <p:spTgt spid="9"/>
                                        </p:tgtEl>
                                      </p:cBhvr>
                                    </p:animEffect>
                                  </p:childTnLst>
                                </p:cTn>
                              </p:par>
                              <p:par>
                                <p:cTn id="21" presetID="18" presetClass="entr" presetSubtype="1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trips(downLeft)">
                                      <p:cBhvr>
                                        <p:cTn id="23" dur="500"/>
                                        <p:tgtEl>
                                          <p:spTgt spid="7"/>
                                        </p:tgtEl>
                                      </p:cBhvr>
                                    </p:animEffect>
                                  </p:childTnLst>
                                </p:cTn>
                              </p:par>
                              <p:par>
                                <p:cTn id="24" presetID="18" presetClass="entr" presetSubtype="12"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strips(downLeft)">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7"/>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7"/>
                                        </p:tgtEl>
                                        <p:attrNameLst>
                                          <p:attrName>fillcolor</p:attrName>
                                        </p:attrNameLst>
                                      </p:cBhvr>
                                      <p:to>
                                        <a:srgbClr val="C0504D"/>
                                      </p:to>
                                    </p:animClr>
                                    <p:set>
                                      <p:cBhvr>
                                        <p:cTn id="32" dur="500" fill="hold"/>
                                        <p:tgtEl>
                                          <p:spTgt spid="7"/>
                                        </p:tgtEl>
                                        <p:attrNameLst>
                                          <p:attrName>fill.type</p:attrName>
                                        </p:attrNameLst>
                                      </p:cBhvr>
                                      <p:to>
                                        <p:strVal val="solid"/>
                                      </p:to>
                                    </p:set>
                                    <p:set>
                                      <p:cBhvr>
                                        <p:cTn id="33" dur="500" fill="hold"/>
                                        <p:tgtEl>
                                          <p:spTgt spid="7"/>
                                        </p:tgtEl>
                                        <p:attrNameLst>
                                          <p:attrName>fill.on</p:attrName>
                                        </p:attrNameLst>
                                      </p:cBhvr>
                                      <p:to>
                                        <p:strVal val="true"/>
                                      </p:to>
                                    </p:set>
                                  </p:childTnLst>
                                </p:cTn>
                              </p:par>
                              <p:par>
                                <p:cTn id="34" presetID="1"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childTnLst>
                                </p:cTn>
                              </p:par>
                              <p:par>
                                <p:cTn id="36" presetID="26" presetClass="emph" presetSubtype="0" repeatCount="2000" fill="hold" grpId="1" nodeType="withEffect">
                                  <p:stCondLst>
                                    <p:cond delay="0"/>
                                  </p:stCondLst>
                                  <p:childTnLst>
                                    <p:animEffect transition="out" filter="fade">
                                      <p:cBhvr>
                                        <p:cTn id="37" dur="500" tmFilter="0, 0; .2, .5; .8, .5; 1, 0"/>
                                        <p:tgtEl>
                                          <p:spTgt spid="7"/>
                                        </p:tgtEl>
                                      </p:cBhvr>
                                    </p:animEffect>
                                    <p:animScale>
                                      <p:cBhvr>
                                        <p:cTn id="38" dur="250" autoRev="1" fill="hold"/>
                                        <p:tgtEl>
                                          <p:spTgt spid="7"/>
                                        </p:tgtEl>
                                      </p:cBhvr>
                                      <p:by x="105000" y="105000"/>
                                    </p:animScale>
                                  </p:childTnLst>
                                </p:cTn>
                              </p:par>
                              <p:par>
                                <p:cTn id="39" presetID="1" presetClass="mediacall" presetSubtype="0" fill="hold" nodeType="withEffect">
                                  <p:stCondLst>
                                    <p:cond delay="0"/>
                                  </p:stCondLst>
                                  <p:childTnLst>
                                    <p:cmd type="call" cmd="playFrom(0.0)">
                                      <p:cBhvr>
                                        <p:cTn id="40" dur="1776" fill="hold"/>
                                        <p:tgtEl>
                                          <p:spTgt spid="15"/>
                                        </p:tgtEl>
                                      </p:cBhvr>
                                    </p:cmd>
                                  </p:childTnLst>
                                </p:cTn>
                              </p:par>
                            </p:childTnLst>
                          </p:cTn>
                        </p:par>
                      </p:childTnLst>
                    </p:cTn>
                  </p:par>
                </p:childTnLst>
              </p:cTn>
              <p:nextCondLst>
                <p:cond evt="onClick" delay="0">
                  <p:tgtEl>
                    <p:spTgt spid="7"/>
                  </p:tgtEl>
                </p:cond>
              </p:nextCondLst>
            </p:seq>
            <p:seq concurrent="1" nextAc="seek">
              <p:cTn id="41" restart="whenNotActive" fill="hold" evtFilter="cancelBubble" nodeType="interactiveSeq">
                <p:stCondLst>
                  <p:cond evt="onClick" delay="0">
                    <p:tgtEl>
                      <p:spTgt spid="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500" fill="hold"/>
                                        <p:tgtEl>
                                          <p:spTgt spid="8"/>
                                        </p:tgtEl>
                                        <p:attrNameLst>
                                          <p:attrName>fillcolor</p:attrName>
                                        </p:attrNameLst>
                                      </p:cBhvr>
                                      <p:to>
                                        <a:srgbClr val="92D050"/>
                                      </p:to>
                                    </p:animClr>
                                    <p:set>
                                      <p:cBhvr>
                                        <p:cTn id="46" dur="500" fill="hold"/>
                                        <p:tgtEl>
                                          <p:spTgt spid="8"/>
                                        </p:tgtEl>
                                        <p:attrNameLst>
                                          <p:attrName>fill.type</p:attrName>
                                        </p:attrNameLst>
                                      </p:cBhvr>
                                      <p:to>
                                        <p:strVal val="solid"/>
                                      </p:to>
                                    </p:set>
                                    <p:set>
                                      <p:cBhvr>
                                        <p:cTn id="47" dur="500" fill="hold"/>
                                        <p:tgtEl>
                                          <p:spTgt spid="8"/>
                                        </p:tgtEl>
                                        <p:attrNameLst>
                                          <p:attrName>fill.on</p:attrName>
                                        </p:attrNameLst>
                                      </p:cBhvr>
                                      <p:to>
                                        <p:strVal val="true"/>
                                      </p:to>
                                    </p:set>
                                  </p:childTnLst>
                                </p:cTn>
                              </p:par>
                              <p:par>
                                <p:cTn id="48" presetID="1" presetClass="entr" presetSubtype="0" fill="hold" nodeType="withEffect">
                                  <p:stCondLst>
                                    <p:cond delay="0"/>
                                  </p:stCondLst>
                                  <p:childTnLst>
                                    <p:set>
                                      <p:cBhvr>
                                        <p:cTn id="49" dur="1" fill="hold">
                                          <p:stCondLst>
                                            <p:cond delay="9"/>
                                          </p:stCondLst>
                                        </p:cTn>
                                        <p:tgtEl>
                                          <p:spTgt spid="11"/>
                                        </p:tgtEl>
                                        <p:attrNameLst>
                                          <p:attrName>style.visibility</p:attrName>
                                        </p:attrNameLst>
                                      </p:cBhvr>
                                      <p:to>
                                        <p:strVal val="visible"/>
                                      </p:to>
                                    </p:set>
                                  </p:childTnLst>
                                </p:cTn>
                              </p:par>
                              <p:par>
                                <p:cTn id="50" presetID="26" presetClass="emph" presetSubtype="0" repeatCount="2000" fill="hold" grpId="1" nodeType="withEffect">
                                  <p:stCondLst>
                                    <p:cond delay="0"/>
                                  </p:stCondLst>
                                  <p:childTnLst>
                                    <p:animEffect transition="out" filter="fade">
                                      <p:cBhvr>
                                        <p:cTn id="51" dur="500" tmFilter="0, 0; .2, .5; .8, .5; 1, 0"/>
                                        <p:tgtEl>
                                          <p:spTgt spid="8"/>
                                        </p:tgtEl>
                                      </p:cBhvr>
                                    </p:animEffect>
                                    <p:animScale>
                                      <p:cBhvr>
                                        <p:cTn id="52" dur="250" autoRev="1" fill="hold"/>
                                        <p:tgtEl>
                                          <p:spTgt spid="8"/>
                                        </p:tgtEl>
                                      </p:cBhvr>
                                      <p:by x="105000" y="105000"/>
                                    </p:animScale>
                                  </p:childTnLst>
                                </p:cTn>
                              </p:par>
                              <p:par>
                                <p:cTn id="53" presetID="1" presetClass="mediacall" presetSubtype="0" fill="hold" nodeType="withEffect">
                                  <p:stCondLst>
                                    <p:cond delay="0"/>
                                  </p:stCondLst>
                                  <p:childTnLst>
                                    <p:cmd type="call" cmd="playFrom(0.0)">
                                      <p:cBhvr>
                                        <p:cTn id="54" dur="2977" fill="hold"/>
                                        <p:tgtEl>
                                          <p:spTgt spid="18"/>
                                        </p:tgtEl>
                                      </p:cBhvr>
                                    </p:cmd>
                                  </p:childTnLst>
                                </p:cTn>
                              </p:par>
                            </p:childTnLst>
                          </p:cTn>
                        </p:par>
                      </p:childTnLst>
                    </p:cTn>
                  </p:par>
                </p:childTnLst>
              </p:cTn>
              <p:nextCondLst>
                <p:cond evt="onClick" delay="0">
                  <p:tgtEl>
                    <p:spTgt spid="8"/>
                  </p:tgtEl>
                </p:cond>
              </p:nextCondLst>
            </p:seq>
            <p:seq concurrent="1" nextAc="seek">
              <p:cTn id="55" restart="whenNotActive" fill="hold" evtFilter="cancelBubble" nodeType="interactiveSeq">
                <p:stCondLst>
                  <p:cond evt="onClick" delay="0">
                    <p:tgtEl>
                      <p:spTgt spid="9"/>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500" fill="hold"/>
                                        <p:tgtEl>
                                          <p:spTgt spid="9"/>
                                        </p:tgtEl>
                                        <p:attrNameLst>
                                          <p:attrName>fillcolor</p:attrName>
                                        </p:attrNameLst>
                                      </p:cBhvr>
                                      <p:to>
                                        <a:srgbClr val="C0504D"/>
                                      </p:to>
                                    </p:animClr>
                                    <p:set>
                                      <p:cBhvr>
                                        <p:cTn id="60" dur="500" fill="hold"/>
                                        <p:tgtEl>
                                          <p:spTgt spid="9"/>
                                        </p:tgtEl>
                                        <p:attrNameLst>
                                          <p:attrName>fill.type</p:attrName>
                                        </p:attrNameLst>
                                      </p:cBhvr>
                                      <p:to>
                                        <p:strVal val="solid"/>
                                      </p:to>
                                    </p:set>
                                    <p:set>
                                      <p:cBhvr>
                                        <p:cTn id="61" dur="500" fill="hold"/>
                                        <p:tgtEl>
                                          <p:spTgt spid="9"/>
                                        </p:tgtEl>
                                        <p:attrNameLst>
                                          <p:attrName>fill.on</p:attrName>
                                        </p:attrNameLst>
                                      </p:cBhvr>
                                      <p:to>
                                        <p:strVal val="true"/>
                                      </p:to>
                                    </p:set>
                                  </p:childTnLst>
                                </p:cTn>
                              </p:par>
                              <p:par>
                                <p:cTn id="62" presetID="1" presetClass="entr" presetSubtype="0" fill="hold" nodeType="withEffect">
                                  <p:stCondLst>
                                    <p:cond delay="0"/>
                                  </p:stCondLst>
                                  <p:childTnLst>
                                    <p:set>
                                      <p:cBhvr>
                                        <p:cTn id="63" dur="1" fill="hold">
                                          <p:stCondLst>
                                            <p:cond delay="9"/>
                                          </p:stCondLst>
                                        </p:cTn>
                                        <p:tgtEl>
                                          <p:spTgt spid="12"/>
                                        </p:tgtEl>
                                        <p:attrNameLst>
                                          <p:attrName>style.visibility</p:attrName>
                                        </p:attrNameLst>
                                      </p:cBhvr>
                                      <p:to>
                                        <p:strVal val="visible"/>
                                      </p:to>
                                    </p:set>
                                  </p:childTnLst>
                                </p:cTn>
                              </p:par>
                              <p:par>
                                <p:cTn id="64" presetID="1" presetClass="mediacall" presetSubtype="0" fill="hold" nodeType="withEffect">
                                  <p:stCondLst>
                                    <p:cond delay="0"/>
                                  </p:stCondLst>
                                  <p:childTnLst>
                                    <p:cmd type="call" cmd="playFrom(0.0)">
                                      <p:cBhvr>
                                        <p:cTn id="65" dur="1776" fill="hold"/>
                                        <p:tgtEl>
                                          <p:spTgt spid="16"/>
                                        </p:tgtEl>
                                      </p:cBhvr>
                                    </p:cmd>
                                  </p:childTnLst>
                                </p:cTn>
                              </p:par>
                              <p:par>
                                <p:cTn id="66" presetID="26" presetClass="emph" presetSubtype="0" repeatCount="2000" fill="hold" grpId="1" nodeType="withEffect">
                                  <p:stCondLst>
                                    <p:cond delay="0"/>
                                  </p:stCondLst>
                                  <p:childTnLst>
                                    <p:animEffect transition="out" filter="fade">
                                      <p:cBhvr>
                                        <p:cTn id="67" dur="500" tmFilter="0, 0; .2, .5; .8, .5; 1, 0"/>
                                        <p:tgtEl>
                                          <p:spTgt spid="9"/>
                                        </p:tgtEl>
                                      </p:cBhvr>
                                    </p:animEffect>
                                    <p:animScale>
                                      <p:cBhvr>
                                        <p:cTn id="68" dur="250" autoRev="1" fill="hold"/>
                                        <p:tgtEl>
                                          <p:spTgt spid="9"/>
                                        </p:tgtEl>
                                      </p:cBhvr>
                                      <p:by x="105000" y="105000"/>
                                    </p:animScale>
                                  </p:childTnLst>
                                </p:cTn>
                              </p:par>
                            </p:childTnLst>
                          </p:cTn>
                        </p:par>
                      </p:childTnLst>
                    </p:cTn>
                  </p:par>
                </p:childTnLst>
              </p:cTn>
              <p:nextCondLst>
                <p:cond evt="onClick" delay="0">
                  <p:tgtEl>
                    <p:spTgt spid="9"/>
                  </p:tgtEl>
                </p:cond>
              </p:nextCondLst>
            </p:seq>
            <p:seq concurrent="1" nextAc="seek">
              <p:cTn id="69" restart="whenNotActive" fill="hold" evtFilter="cancelBubble" nodeType="interactiveSeq">
                <p:stCondLst>
                  <p:cond evt="onClick" delay="0">
                    <p:tgtEl>
                      <p:spTgt spid="10"/>
                    </p:tgtEl>
                  </p:cond>
                </p:stCondLst>
                <p:endSync evt="end" delay="0">
                  <p:rtn val="all"/>
                </p:endSync>
                <p:childTnLst>
                  <p:par>
                    <p:cTn id="70" fill="hold">
                      <p:stCondLst>
                        <p:cond delay="0"/>
                      </p:stCondLst>
                      <p:childTnLst>
                        <p:par>
                          <p:cTn id="71" fill="hold">
                            <p:stCondLst>
                              <p:cond delay="0"/>
                            </p:stCondLst>
                            <p:childTnLst>
                              <p:par>
                                <p:cTn id="72" presetID="1" presetClass="emph" presetSubtype="2" fill="hold" nodeType="clickEffect">
                                  <p:stCondLst>
                                    <p:cond delay="0"/>
                                  </p:stCondLst>
                                  <p:childTnLst>
                                    <p:animClr clrSpc="rgb" dir="cw">
                                      <p:cBhvr>
                                        <p:cTn id="73" dur="500" fill="hold"/>
                                        <p:tgtEl>
                                          <p:spTgt spid="10"/>
                                        </p:tgtEl>
                                        <p:attrNameLst>
                                          <p:attrName>fillcolor</p:attrName>
                                        </p:attrNameLst>
                                      </p:cBhvr>
                                      <p:to>
                                        <a:srgbClr val="C0504D"/>
                                      </p:to>
                                    </p:animClr>
                                    <p:set>
                                      <p:cBhvr>
                                        <p:cTn id="74" dur="500" fill="hold"/>
                                        <p:tgtEl>
                                          <p:spTgt spid="10"/>
                                        </p:tgtEl>
                                        <p:attrNameLst>
                                          <p:attrName>fill.type</p:attrName>
                                        </p:attrNameLst>
                                      </p:cBhvr>
                                      <p:to>
                                        <p:strVal val="solid"/>
                                      </p:to>
                                    </p:set>
                                    <p:set>
                                      <p:cBhvr>
                                        <p:cTn id="75" dur="500" fill="hold"/>
                                        <p:tgtEl>
                                          <p:spTgt spid="10"/>
                                        </p:tgtEl>
                                        <p:attrNameLst>
                                          <p:attrName>fill.on</p:attrName>
                                        </p:attrNameLst>
                                      </p:cBhvr>
                                      <p:to>
                                        <p:strVal val="true"/>
                                      </p:to>
                                    </p:set>
                                  </p:childTnLst>
                                </p:cTn>
                              </p:par>
                              <p:par>
                                <p:cTn id="76" presetID="1" presetClass="entr" presetSubtype="0" fill="hold" nodeType="withEffect">
                                  <p:stCondLst>
                                    <p:cond delay="0"/>
                                  </p:stCondLst>
                                  <p:childTnLst>
                                    <p:set>
                                      <p:cBhvr>
                                        <p:cTn id="77" dur="1" fill="hold">
                                          <p:stCondLst>
                                            <p:cond delay="9"/>
                                          </p:stCondLst>
                                        </p:cTn>
                                        <p:tgtEl>
                                          <p:spTgt spid="13"/>
                                        </p:tgtEl>
                                        <p:attrNameLst>
                                          <p:attrName>style.visibility</p:attrName>
                                        </p:attrNameLst>
                                      </p:cBhvr>
                                      <p:to>
                                        <p:strVal val="visible"/>
                                      </p:to>
                                    </p:set>
                                  </p:childTnLst>
                                </p:cTn>
                              </p:par>
                              <p:par>
                                <p:cTn id="78" presetID="1" presetClass="mediacall" presetSubtype="0" fill="hold" nodeType="withEffect">
                                  <p:stCondLst>
                                    <p:cond delay="0"/>
                                  </p:stCondLst>
                                  <p:childTnLst>
                                    <p:cmd type="call" cmd="playFrom(0.0)">
                                      <p:cBhvr>
                                        <p:cTn id="79" dur="1776" fill="hold"/>
                                        <p:tgtEl>
                                          <p:spTgt spid="17"/>
                                        </p:tgtEl>
                                      </p:cBhvr>
                                    </p:cmd>
                                  </p:childTnLst>
                                </p:cTn>
                              </p:par>
                              <p:par>
                                <p:cTn id="80" presetID="26" presetClass="emph" presetSubtype="0" repeatCount="2000" fill="hold" grpId="1" nodeType="withEffect">
                                  <p:stCondLst>
                                    <p:cond delay="0"/>
                                  </p:stCondLst>
                                  <p:childTnLst>
                                    <p:animEffect transition="out" filter="fade">
                                      <p:cBhvr>
                                        <p:cTn id="81" dur="500" tmFilter="0, 0; .2, .5; .8, .5; 1, 0"/>
                                        <p:tgtEl>
                                          <p:spTgt spid="10"/>
                                        </p:tgtEl>
                                      </p:cBhvr>
                                    </p:animEffect>
                                    <p:animScale>
                                      <p:cBhvr>
                                        <p:cTn id="82" dur="250" autoRev="1" fill="hold"/>
                                        <p:tgtEl>
                                          <p:spTgt spid="10"/>
                                        </p:tgtEl>
                                      </p:cBhvr>
                                      <p:by x="105000" y="105000"/>
                                    </p:animScale>
                                  </p:childTnLst>
                                </p:cTn>
                              </p:par>
                            </p:childTnLst>
                          </p:cTn>
                        </p:par>
                      </p:childTnLst>
                    </p:cTn>
                  </p:par>
                </p:childTnLst>
              </p:cTn>
              <p:nextCondLst>
                <p:cond evt="onClick" delay="0">
                  <p:tgtEl>
                    <p:spTgt spid="10"/>
                  </p:tgtEl>
                </p:cond>
              </p:nextCondLst>
            </p:seq>
            <p:audio>
              <p:cMediaNode vol="80000">
                <p:cTn id="83" fill="hold" display="0">
                  <p:stCondLst>
                    <p:cond delay="indefinite"/>
                  </p:stCondLst>
                  <p:endCondLst>
                    <p:cond evt="onStopAudio" delay="0">
                      <p:tgtEl>
                        <p:sldTgt/>
                      </p:tgtEl>
                    </p:cond>
                  </p:endCondLst>
                </p:cTn>
                <p:tgtEl>
                  <p:spTgt spid="15"/>
                </p:tgtEl>
              </p:cMediaNode>
            </p:audio>
            <p:audio>
              <p:cMediaNode vol="80000">
                <p:cTn id="84" fill="hold" display="0">
                  <p:stCondLst>
                    <p:cond delay="indefinite"/>
                  </p:stCondLst>
                  <p:endCondLst>
                    <p:cond evt="onStopAudio" delay="0">
                      <p:tgtEl>
                        <p:sldTgt/>
                      </p:tgtEl>
                    </p:cond>
                  </p:endCondLst>
                </p:cTn>
                <p:tgtEl>
                  <p:spTgt spid="16"/>
                </p:tgtEl>
              </p:cMediaNode>
            </p:audio>
            <p:audio>
              <p:cMediaNode vol="80000">
                <p:cTn id="85" fill="hold" display="0">
                  <p:stCondLst>
                    <p:cond delay="indefinite"/>
                  </p:stCondLst>
                  <p:endCondLst>
                    <p:cond evt="onStopAudio" delay="0">
                      <p:tgtEl>
                        <p:sldTgt/>
                      </p:tgtEl>
                    </p:cond>
                  </p:endCondLst>
                </p:cTn>
                <p:tgtEl>
                  <p:spTgt spid="17"/>
                </p:tgtEl>
              </p:cMediaNode>
            </p:audio>
            <p:audio>
              <p:cMediaNode vol="80000">
                <p:cTn id="86" fill="hold" display="0">
                  <p:stCondLst>
                    <p:cond delay="indefinite"/>
                  </p:stCondLst>
                  <p:endCondLst>
                    <p:cond evt="onStopAudio" delay="0">
                      <p:tgtEl>
                        <p:sldTgt/>
                      </p:tgtEl>
                    </p:cond>
                  </p:endCondLst>
                </p:cTn>
                <p:tgtEl>
                  <p:spTgt spid="18"/>
                </p:tgtEl>
              </p:cMediaNode>
            </p:audio>
          </p:childTnLst>
        </p:cTn>
      </p:par>
    </p:tnLst>
    <p:bldLst>
      <p:bldP spid="3" grpId="0"/>
      <p:bldP spid="7" grpId="0" animBg="1"/>
      <p:bldP spid="7" grpId="1" animBg="1"/>
      <p:bldP spid="8" grpId="0" animBg="1"/>
      <p:bldP spid="8" grpId="1" animBg="1"/>
      <p:bldP spid="9" grpId="0" animBg="1"/>
      <p:bldP spid="9" grpId="1" animBg="1"/>
      <p:bldP spid="10" grpId="0" animBg="1"/>
      <p:bldP spid="10"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an cho chay tron\PoolnoFog.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Users\ADMIN\Desktop\Tai nguyen thiet ke tro choi\Bảng gỗ\1a.png">
            <a:hlinkClick r:id="rId8" action="ppaction://hlinksldjump"/>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5969001"/>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Hình ảnh có liên quan">
            <a:extLst>
              <a:ext uri="{FF2B5EF4-FFF2-40B4-BE49-F238E27FC236}">
                <a16:creationId xmlns:a16="http://schemas.microsoft.com/office/drawing/2014/main" id="{2CAEFF88-AC25-AE90-A73F-41BDD999AFED}"/>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361471" y="333573"/>
            <a:ext cx="7322985" cy="264085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12BEBF7-3C04-3EC3-0B74-26CC9B5CAF84}"/>
              </a:ext>
            </a:extLst>
          </p:cNvPr>
          <p:cNvSpPr txBox="1"/>
          <p:nvPr/>
        </p:nvSpPr>
        <p:spPr>
          <a:xfrm>
            <a:off x="2920800" y="1358020"/>
            <a:ext cx="6350399" cy="591957"/>
          </a:xfrm>
          <a:prstGeom prst="rect">
            <a:avLst/>
          </a:prstGeom>
          <a:noFill/>
        </p:spPr>
        <p:txBody>
          <a:bodyPr wrap="square" rtlCol="0">
            <a:spAutoFit/>
          </a:bodyPr>
          <a:lstStyle/>
          <a:p>
            <a:pPr algn="ctr" defTabSz="1219170">
              <a:lnSpc>
                <a:spcPct val="130000"/>
              </a:lnSpc>
            </a:pPr>
            <a:r>
              <a:rPr lang="vi-VN" sz="2800" b="1" dirty="0">
                <a:solidFill>
                  <a:prstClr val="white"/>
                </a:solidFill>
                <a:latin typeface="UTM Avo" panose="02040603050506020204" pitchFamily="18" charset="0"/>
              </a:rPr>
              <a:t>Câu 2: </a:t>
            </a:r>
            <a:r>
              <a:rPr lang="vi-VN" sz="2800" dirty="0">
                <a:solidFill>
                  <a:prstClr val="white"/>
                </a:solidFill>
                <a:latin typeface="UTM Avo" panose="02040603050506020204" pitchFamily="18" charset="0"/>
              </a:rPr>
              <a:t>Newton (N) là đơn vị của:</a:t>
            </a:r>
          </a:p>
        </p:txBody>
      </p:sp>
      <p:pic>
        <p:nvPicPr>
          <p:cNvPr id="6" name="Picture 5" descr="Logo, company name&#10;&#10;Description automatically generated">
            <a:extLst>
              <a:ext uri="{FF2B5EF4-FFF2-40B4-BE49-F238E27FC236}">
                <a16:creationId xmlns:a16="http://schemas.microsoft.com/office/drawing/2014/main" id="{4FE0FF24-9C42-53D0-64A6-AB75590E774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7987" y="-1041"/>
            <a:ext cx="797560" cy="890041"/>
          </a:xfrm>
          <a:prstGeom prst="rect">
            <a:avLst/>
          </a:prstGeom>
        </p:spPr>
      </p:pic>
      <p:sp>
        <p:nvSpPr>
          <p:cNvPr id="7" name="Đáp án đúng">
            <a:extLst>
              <a:ext uri="{FF2B5EF4-FFF2-40B4-BE49-F238E27FC236}">
                <a16:creationId xmlns:a16="http://schemas.microsoft.com/office/drawing/2014/main" id="{E2ED3AA5-7402-CEF4-8CFD-DF566ADD2AC3}"/>
              </a:ext>
            </a:extLst>
          </p:cNvPr>
          <p:cNvSpPr/>
          <p:nvPr/>
        </p:nvSpPr>
        <p:spPr>
          <a:xfrm>
            <a:off x="1841481" y="3440599"/>
            <a:ext cx="3482398" cy="919287"/>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A. Áp lực</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sp>
        <p:nvSpPr>
          <p:cNvPr id="8" name="Đáp án sai 1">
            <a:extLst>
              <a:ext uri="{FF2B5EF4-FFF2-40B4-BE49-F238E27FC236}">
                <a16:creationId xmlns:a16="http://schemas.microsoft.com/office/drawing/2014/main" id="{7F88D084-9192-3B7F-82AE-3710A8639A16}"/>
              </a:ext>
            </a:extLst>
          </p:cNvPr>
          <p:cNvSpPr/>
          <p:nvPr/>
        </p:nvSpPr>
        <p:spPr>
          <a:xfrm>
            <a:off x="1810161" y="4821621"/>
            <a:ext cx="3482400" cy="917161"/>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C. Năng lượng</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sp>
        <p:nvSpPr>
          <p:cNvPr id="9" name="Đáp án sai 2">
            <a:extLst>
              <a:ext uri="{FF2B5EF4-FFF2-40B4-BE49-F238E27FC236}">
                <a16:creationId xmlns:a16="http://schemas.microsoft.com/office/drawing/2014/main" id="{6BE6EF41-EE2F-DA3E-0A6E-96451A923038}"/>
              </a:ext>
            </a:extLst>
          </p:cNvPr>
          <p:cNvSpPr/>
          <p:nvPr/>
        </p:nvSpPr>
        <p:spPr>
          <a:xfrm>
            <a:off x="6512266" y="3440599"/>
            <a:ext cx="3482398" cy="919287"/>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B. Áp suất</a:t>
            </a:r>
            <a:r>
              <a:rPr lang="en-US" sz="2400" dirty="0">
                <a:solidFill>
                  <a:srgbClr val="000000"/>
                </a:solidFill>
                <a:latin typeface="UTM Avo" panose="02040603050506020204" pitchFamily="18"/>
              </a:rPr>
              <a:t>.</a:t>
            </a:r>
            <a:r>
              <a:rPr lang="vi-VN" sz="2400" dirty="0">
                <a:solidFill>
                  <a:srgbClr val="000000"/>
                </a:solidFill>
                <a:latin typeface="UTM Avo" panose="02040603050506020204" pitchFamily="18"/>
              </a:rPr>
              <a:t> </a:t>
            </a:r>
          </a:p>
        </p:txBody>
      </p:sp>
      <p:sp>
        <p:nvSpPr>
          <p:cNvPr id="10" name="Đáp án sai 3">
            <a:extLst>
              <a:ext uri="{FF2B5EF4-FFF2-40B4-BE49-F238E27FC236}">
                <a16:creationId xmlns:a16="http://schemas.microsoft.com/office/drawing/2014/main" id="{D78BF6CC-5FE5-1875-3DDC-F2B302C6C126}"/>
              </a:ext>
            </a:extLst>
          </p:cNvPr>
          <p:cNvSpPr/>
          <p:nvPr/>
        </p:nvSpPr>
        <p:spPr>
          <a:xfrm>
            <a:off x="6512265" y="4787503"/>
            <a:ext cx="3581645" cy="917160"/>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D. Quãng đường</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pic>
        <p:nvPicPr>
          <p:cNvPr id="11" name="Picture 5">
            <a:extLst>
              <a:ext uri="{FF2B5EF4-FFF2-40B4-BE49-F238E27FC236}">
                <a16:creationId xmlns:a16="http://schemas.microsoft.com/office/drawing/2014/main" id="{AB1DD7B7-F379-1B28-4BAD-5027755A580D}"/>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5049361" y="3803938"/>
            <a:ext cx="789827" cy="561014"/>
          </a:xfrm>
          <a:prstGeom prst="rect">
            <a:avLst/>
          </a:prstGeom>
        </p:spPr>
      </p:pic>
      <p:pic>
        <p:nvPicPr>
          <p:cNvPr id="12" name="Picture 10">
            <a:extLst>
              <a:ext uri="{FF2B5EF4-FFF2-40B4-BE49-F238E27FC236}">
                <a16:creationId xmlns:a16="http://schemas.microsoft.com/office/drawing/2014/main" id="{9491681C-78D0-04BB-47E0-4983565F47B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9814783" y="3721096"/>
            <a:ext cx="839500" cy="658081"/>
          </a:xfrm>
          <a:prstGeom prst="rect">
            <a:avLst/>
          </a:prstGeom>
        </p:spPr>
      </p:pic>
      <p:pic>
        <p:nvPicPr>
          <p:cNvPr id="13" name="Picture 10">
            <a:extLst>
              <a:ext uri="{FF2B5EF4-FFF2-40B4-BE49-F238E27FC236}">
                <a16:creationId xmlns:a16="http://schemas.microsoft.com/office/drawing/2014/main" id="{5857973F-3F4B-7430-AAA9-9ABA00CD43D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9814783" y="5056549"/>
            <a:ext cx="852959" cy="620128"/>
          </a:xfrm>
          <a:prstGeom prst="rect">
            <a:avLst/>
          </a:prstGeom>
        </p:spPr>
      </p:pic>
      <p:pic>
        <p:nvPicPr>
          <p:cNvPr id="14" name="Picture 10">
            <a:extLst>
              <a:ext uri="{FF2B5EF4-FFF2-40B4-BE49-F238E27FC236}">
                <a16:creationId xmlns:a16="http://schemas.microsoft.com/office/drawing/2014/main" id="{A9473400-8F8F-4463-709C-FA0A8AB60832}"/>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4967153" y="5255258"/>
            <a:ext cx="818590" cy="595141"/>
          </a:xfrm>
          <a:prstGeom prst="rect">
            <a:avLst/>
          </a:prstGeom>
        </p:spPr>
      </p:pic>
      <p:pic>
        <p:nvPicPr>
          <p:cNvPr id="4" name="buzzer-or-wrong-answer-20582.wav">
            <a:hlinkClick r:id="" action="ppaction://media"/>
            <a:extLst>
              <a:ext uri="{FF2B5EF4-FFF2-40B4-BE49-F238E27FC236}">
                <a16:creationId xmlns:a16="http://schemas.microsoft.com/office/drawing/2014/main" id="{B799350C-33C2-DC7F-2408-B04585775B4C}"/>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806701" y="2515143"/>
            <a:ext cx="812800" cy="812800"/>
          </a:xfrm>
          <a:prstGeom prst="rect">
            <a:avLst/>
          </a:prstGeom>
        </p:spPr>
      </p:pic>
      <p:pic>
        <p:nvPicPr>
          <p:cNvPr id="5" name="buzzer-or-wrong-answer-20582.wav">
            <a:hlinkClick r:id="" action="ppaction://media"/>
            <a:extLst>
              <a:ext uri="{FF2B5EF4-FFF2-40B4-BE49-F238E27FC236}">
                <a16:creationId xmlns:a16="http://schemas.microsoft.com/office/drawing/2014/main" id="{072FED4F-5FC5-B136-3EF8-EC912FF24072}"/>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861457" y="2754086"/>
            <a:ext cx="812800" cy="812800"/>
          </a:xfrm>
          <a:prstGeom prst="rect">
            <a:avLst/>
          </a:prstGeom>
        </p:spPr>
      </p:pic>
      <p:pic>
        <p:nvPicPr>
          <p:cNvPr id="15" name="buzzer-or-wrong-answer-20582.wav">
            <a:hlinkClick r:id="" action="ppaction://media"/>
            <a:extLst>
              <a:ext uri="{FF2B5EF4-FFF2-40B4-BE49-F238E27FC236}">
                <a16:creationId xmlns:a16="http://schemas.microsoft.com/office/drawing/2014/main" id="{07474623-AAF2-DE57-929B-4581079FD861}"/>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089438" y="1415415"/>
            <a:ext cx="812800" cy="812800"/>
          </a:xfrm>
          <a:prstGeom prst="rect">
            <a:avLst/>
          </a:prstGeom>
        </p:spPr>
      </p:pic>
      <p:pic>
        <p:nvPicPr>
          <p:cNvPr id="16" name="Ding-sound-effect-www_tiengdong_com.mp3">
            <a:hlinkClick r:id="" action="ppaction://media"/>
            <a:extLst>
              <a:ext uri="{FF2B5EF4-FFF2-40B4-BE49-F238E27FC236}">
                <a16:creationId xmlns:a16="http://schemas.microsoft.com/office/drawing/2014/main" id="{4D8E9C87-A84A-AE76-63DE-35513B8B06F1}"/>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1180432" y="4366172"/>
            <a:ext cx="812800" cy="812800"/>
          </a:xfrm>
          <a:prstGeom prst="rect">
            <a:avLst/>
          </a:prstGeom>
        </p:spPr>
      </p:pic>
    </p:spTree>
    <p:extLst>
      <p:ext uri="{BB962C8B-B14F-4D97-AF65-F5344CB8AC3E}">
        <p14:creationId xmlns:p14="http://schemas.microsoft.com/office/powerpoint/2010/main" val="1211277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trips(downLeft)">
                                      <p:cBhvr>
                                        <p:cTn id="17" dur="500"/>
                                        <p:tgtEl>
                                          <p:spTgt spid="8"/>
                                        </p:tgtEl>
                                      </p:cBhvr>
                                    </p:animEffect>
                                  </p:childTnLst>
                                </p:cTn>
                              </p:par>
                              <p:par>
                                <p:cTn id="18" presetID="18" presetClass="entr" presetSubtype="12"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strips(downLeft)">
                                      <p:cBhvr>
                                        <p:cTn id="20" dur="500"/>
                                        <p:tgtEl>
                                          <p:spTgt spid="9"/>
                                        </p:tgtEl>
                                      </p:cBhvr>
                                    </p:animEffect>
                                  </p:childTnLst>
                                </p:cTn>
                              </p:par>
                              <p:par>
                                <p:cTn id="21" presetID="18" presetClass="entr" presetSubtype="1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trips(downLeft)">
                                      <p:cBhvr>
                                        <p:cTn id="23" dur="500"/>
                                        <p:tgtEl>
                                          <p:spTgt spid="7"/>
                                        </p:tgtEl>
                                      </p:cBhvr>
                                    </p:animEffect>
                                  </p:childTnLst>
                                </p:cTn>
                              </p:par>
                              <p:par>
                                <p:cTn id="24" presetID="18" presetClass="entr" presetSubtype="12"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strips(downLeft)">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7"/>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7"/>
                                        </p:tgtEl>
                                        <p:attrNameLst>
                                          <p:attrName>fillcolor</p:attrName>
                                        </p:attrNameLst>
                                      </p:cBhvr>
                                      <p:to>
                                        <a:srgbClr val="92D050"/>
                                      </p:to>
                                    </p:animClr>
                                    <p:set>
                                      <p:cBhvr>
                                        <p:cTn id="32" dur="500" fill="hold"/>
                                        <p:tgtEl>
                                          <p:spTgt spid="7"/>
                                        </p:tgtEl>
                                        <p:attrNameLst>
                                          <p:attrName>fill.type</p:attrName>
                                        </p:attrNameLst>
                                      </p:cBhvr>
                                      <p:to>
                                        <p:strVal val="solid"/>
                                      </p:to>
                                    </p:set>
                                    <p:set>
                                      <p:cBhvr>
                                        <p:cTn id="33" dur="500" fill="hold"/>
                                        <p:tgtEl>
                                          <p:spTgt spid="7"/>
                                        </p:tgtEl>
                                        <p:attrNameLst>
                                          <p:attrName>fill.on</p:attrName>
                                        </p:attrNameLst>
                                      </p:cBhvr>
                                      <p:to>
                                        <p:strVal val="true"/>
                                      </p:to>
                                    </p:set>
                                  </p:childTnLst>
                                </p:cTn>
                              </p:par>
                              <p:par>
                                <p:cTn id="34" presetID="1" presetClass="entr" presetSubtype="0" fill="hold" nodeType="withEffect">
                                  <p:stCondLst>
                                    <p:cond delay="0"/>
                                  </p:stCondLst>
                                  <p:childTnLst>
                                    <p:set>
                                      <p:cBhvr>
                                        <p:cTn id="35" dur="1" fill="hold">
                                          <p:stCondLst>
                                            <p:cond delay="9"/>
                                          </p:stCondLst>
                                        </p:cTn>
                                        <p:tgtEl>
                                          <p:spTgt spid="11"/>
                                        </p:tgtEl>
                                        <p:attrNameLst>
                                          <p:attrName>style.visibility</p:attrName>
                                        </p:attrNameLst>
                                      </p:cBhvr>
                                      <p:to>
                                        <p:strVal val="visible"/>
                                      </p:to>
                                    </p:set>
                                  </p:childTnLst>
                                </p:cTn>
                              </p:par>
                              <p:par>
                                <p:cTn id="36" presetID="1" presetClass="mediacall" presetSubtype="0" fill="hold" nodeType="withEffect">
                                  <p:stCondLst>
                                    <p:cond delay="0"/>
                                  </p:stCondLst>
                                  <p:childTnLst>
                                    <p:cmd type="call" cmd="playFrom(0.0)">
                                      <p:cBhvr>
                                        <p:cTn id="37" dur="3004" fill="hold"/>
                                        <p:tgtEl>
                                          <p:spTgt spid="16"/>
                                        </p:tgtEl>
                                      </p:cBhvr>
                                    </p:cmd>
                                  </p:childTnLst>
                                </p:cTn>
                              </p:par>
                              <p:par>
                                <p:cTn id="38" presetID="26" presetClass="emph" presetSubtype="0" repeatCount="2000" fill="hold" grpId="1" nodeType="withEffect">
                                  <p:stCondLst>
                                    <p:cond delay="0"/>
                                  </p:stCondLst>
                                  <p:childTnLst>
                                    <p:animEffect transition="out" filter="fade">
                                      <p:cBhvr>
                                        <p:cTn id="39" dur="500" tmFilter="0, 0; .2, .5; .8, .5; 1, 0"/>
                                        <p:tgtEl>
                                          <p:spTgt spid="7"/>
                                        </p:tgtEl>
                                      </p:cBhvr>
                                    </p:animEffect>
                                    <p:animScale>
                                      <p:cBhvr>
                                        <p:cTn id="40" dur="250" autoRev="1" fill="hold"/>
                                        <p:tgtEl>
                                          <p:spTgt spid="7"/>
                                        </p:tgtEl>
                                      </p:cBhvr>
                                      <p:by x="105000" y="105000"/>
                                    </p:animScale>
                                  </p:childTnLst>
                                </p:cTn>
                              </p:par>
                            </p:childTnLst>
                          </p:cTn>
                        </p:par>
                      </p:childTnLst>
                    </p:cTn>
                  </p:par>
                </p:childTnLst>
              </p:cTn>
              <p:nextCondLst>
                <p:cond evt="onClick" delay="0">
                  <p:tgtEl>
                    <p:spTgt spid="7"/>
                  </p:tgtEl>
                </p:cond>
              </p:nextCondLst>
            </p:seq>
            <p:seq concurrent="1" nextAc="seek">
              <p:cTn id="41" restart="whenNotActive" fill="hold" evtFilter="cancelBubble" nodeType="interactiveSeq">
                <p:stCondLst>
                  <p:cond evt="onClick" delay="0">
                    <p:tgtEl>
                      <p:spTgt spid="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500" fill="hold"/>
                                        <p:tgtEl>
                                          <p:spTgt spid="8"/>
                                        </p:tgtEl>
                                        <p:attrNameLst>
                                          <p:attrName>fillcolor</p:attrName>
                                        </p:attrNameLst>
                                      </p:cBhvr>
                                      <p:to>
                                        <a:srgbClr val="C0504D"/>
                                      </p:to>
                                    </p:animClr>
                                    <p:set>
                                      <p:cBhvr>
                                        <p:cTn id="46" dur="500" fill="hold"/>
                                        <p:tgtEl>
                                          <p:spTgt spid="8"/>
                                        </p:tgtEl>
                                        <p:attrNameLst>
                                          <p:attrName>fill.type</p:attrName>
                                        </p:attrNameLst>
                                      </p:cBhvr>
                                      <p:to>
                                        <p:strVal val="solid"/>
                                      </p:to>
                                    </p:set>
                                    <p:set>
                                      <p:cBhvr>
                                        <p:cTn id="47" dur="500" fill="hold"/>
                                        <p:tgtEl>
                                          <p:spTgt spid="8"/>
                                        </p:tgtEl>
                                        <p:attrNameLst>
                                          <p:attrName>fill.on</p:attrName>
                                        </p:attrNameLst>
                                      </p:cBhvr>
                                      <p:to>
                                        <p:strVal val="true"/>
                                      </p:to>
                                    </p:set>
                                  </p:childTnLst>
                                </p:cTn>
                              </p:par>
                              <p:par>
                                <p:cTn id="48" presetID="1" presetClass="entr" presetSubtype="0" fill="hold" nodeType="withEffect">
                                  <p:stCondLst>
                                    <p:cond delay="0"/>
                                  </p:stCondLst>
                                  <p:childTnLst>
                                    <p:set>
                                      <p:cBhvr>
                                        <p:cTn id="49" dur="1" fill="hold">
                                          <p:stCondLst>
                                            <p:cond delay="0"/>
                                          </p:stCondLst>
                                        </p:cTn>
                                        <p:tgtEl>
                                          <p:spTgt spid="14"/>
                                        </p:tgtEl>
                                        <p:attrNameLst>
                                          <p:attrName>style.visibility</p:attrName>
                                        </p:attrNameLst>
                                      </p:cBhvr>
                                      <p:to>
                                        <p:strVal val="visible"/>
                                      </p:to>
                                    </p:set>
                                  </p:childTnLst>
                                </p:cTn>
                              </p:par>
                              <p:par>
                                <p:cTn id="50" presetID="1" presetClass="mediacall" presetSubtype="0" fill="hold" nodeType="withEffect">
                                  <p:stCondLst>
                                    <p:cond delay="0"/>
                                  </p:stCondLst>
                                  <p:childTnLst>
                                    <p:cmd type="call" cmd="playFrom(0.0)">
                                      <p:cBhvr>
                                        <p:cTn id="51" dur="1776" fill="hold"/>
                                        <p:tgtEl>
                                          <p:spTgt spid="5"/>
                                        </p:tgtEl>
                                      </p:cBhvr>
                                    </p:cmd>
                                  </p:childTnLst>
                                </p:cTn>
                              </p:par>
                              <p:par>
                                <p:cTn id="52" presetID="26" presetClass="emph" presetSubtype="0" repeatCount="2000" fill="hold" grpId="1" nodeType="withEffect">
                                  <p:stCondLst>
                                    <p:cond delay="0"/>
                                  </p:stCondLst>
                                  <p:childTnLst>
                                    <p:animEffect transition="out" filter="fade">
                                      <p:cBhvr>
                                        <p:cTn id="53" dur="500" tmFilter="0, 0; .2, .5; .8, .5; 1, 0"/>
                                        <p:tgtEl>
                                          <p:spTgt spid="8"/>
                                        </p:tgtEl>
                                      </p:cBhvr>
                                    </p:animEffect>
                                    <p:animScale>
                                      <p:cBhvr>
                                        <p:cTn id="54" dur="250" autoRev="1" fill="hold"/>
                                        <p:tgtEl>
                                          <p:spTgt spid="8"/>
                                        </p:tgtEl>
                                      </p:cBhvr>
                                      <p:by x="105000" y="105000"/>
                                    </p:animScale>
                                  </p:childTnLst>
                                </p:cTn>
                              </p:par>
                            </p:childTnLst>
                          </p:cTn>
                        </p:par>
                      </p:childTnLst>
                    </p:cTn>
                  </p:par>
                </p:childTnLst>
              </p:cTn>
              <p:nextCondLst>
                <p:cond evt="onClick" delay="0">
                  <p:tgtEl>
                    <p:spTgt spid="8"/>
                  </p:tgtEl>
                </p:cond>
              </p:nextCondLst>
            </p:seq>
            <p:seq concurrent="1" nextAc="seek">
              <p:cTn id="55" restart="whenNotActive" fill="hold" evtFilter="cancelBubble" nodeType="interactiveSeq">
                <p:stCondLst>
                  <p:cond evt="onClick" delay="0">
                    <p:tgtEl>
                      <p:spTgt spid="9"/>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500" fill="hold"/>
                                        <p:tgtEl>
                                          <p:spTgt spid="9"/>
                                        </p:tgtEl>
                                        <p:attrNameLst>
                                          <p:attrName>fillcolor</p:attrName>
                                        </p:attrNameLst>
                                      </p:cBhvr>
                                      <p:to>
                                        <a:srgbClr val="C0504D"/>
                                      </p:to>
                                    </p:animClr>
                                    <p:set>
                                      <p:cBhvr>
                                        <p:cTn id="60" dur="500" fill="hold"/>
                                        <p:tgtEl>
                                          <p:spTgt spid="9"/>
                                        </p:tgtEl>
                                        <p:attrNameLst>
                                          <p:attrName>fill.type</p:attrName>
                                        </p:attrNameLst>
                                      </p:cBhvr>
                                      <p:to>
                                        <p:strVal val="solid"/>
                                      </p:to>
                                    </p:set>
                                    <p:set>
                                      <p:cBhvr>
                                        <p:cTn id="61" dur="500" fill="hold"/>
                                        <p:tgtEl>
                                          <p:spTgt spid="9"/>
                                        </p:tgtEl>
                                        <p:attrNameLst>
                                          <p:attrName>fill.on</p:attrName>
                                        </p:attrNameLst>
                                      </p:cBhvr>
                                      <p:to>
                                        <p:strVal val="true"/>
                                      </p:to>
                                    </p:set>
                                  </p:childTnLst>
                                </p:cTn>
                              </p:par>
                              <p:par>
                                <p:cTn id="62" presetID="1" presetClass="entr" presetSubtype="0" fill="hold" nodeType="withEffect">
                                  <p:stCondLst>
                                    <p:cond delay="0"/>
                                  </p:stCondLst>
                                  <p:childTnLst>
                                    <p:set>
                                      <p:cBhvr>
                                        <p:cTn id="63" dur="1" fill="hold">
                                          <p:stCondLst>
                                            <p:cond delay="9"/>
                                          </p:stCondLst>
                                        </p:cTn>
                                        <p:tgtEl>
                                          <p:spTgt spid="12"/>
                                        </p:tgtEl>
                                        <p:attrNameLst>
                                          <p:attrName>style.visibility</p:attrName>
                                        </p:attrNameLst>
                                      </p:cBhvr>
                                      <p:to>
                                        <p:strVal val="visible"/>
                                      </p:to>
                                    </p:set>
                                  </p:childTnLst>
                                </p:cTn>
                              </p:par>
                              <p:par>
                                <p:cTn id="64" presetID="1" presetClass="mediacall" presetSubtype="0" fill="hold" nodeType="withEffect">
                                  <p:stCondLst>
                                    <p:cond delay="0"/>
                                  </p:stCondLst>
                                  <p:childTnLst>
                                    <p:cmd type="call" cmd="playFrom(0.0)">
                                      <p:cBhvr>
                                        <p:cTn id="65" dur="1776" fill="hold"/>
                                        <p:tgtEl>
                                          <p:spTgt spid="4"/>
                                        </p:tgtEl>
                                      </p:cBhvr>
                                    </p:cmd>
                                  </p:childTnLst>
                                </p:cTn>
                              </p:par>
                              <p:par>
                                <p:cTn id="66" presetID="26" presetClass="emph" presetSubtype="0" repeatCount="2000" fill="hold" grpId="1" nodeType="withEffect">
                                  <p:stCondLst>
                                    <p:cond delay="0"/>
                                  </p:stCondLst>
                                  <p:childTnLst>
                                    <p:animEffect transition="out" filter="fade">
                                      <p:cBhvr>
                                        <p:cTn id="67" dur="500" tmFilter="0, 0; .2, .5; .8, .5; 1, 0"/>
                                        <p:tgtEl>
                                          <p:spTgt spid="9"/>
                                        </p:tgtEl>
                                      </p:cBhvr>
                                    </p:animEffect>
                                    <p:animScale>
                                      <p:cBhvr>
                                        <p:cTn id="68" dur="250" autoRev="1" fill="hold"/>
                                        <p:tgtEl>
                                          <p:spTgt spid="9"/>
                                        </p:tgtEl>
                                      </p:cBhvr>
                                      <p:by x="105000" y="105000"/>
                                    </p:animScale>
                                  </p:childTnLst>
                                </p:cTn>
                              </p:par>
                            </p:childTnLst>
                          </p:cTn>
                        </p:par>
                      </p:childTnLst>
                    </p:cTn>
                  </p:par>
                </p:childTnLst>
              </p:cTn>
              <p:nextCondLst>
                <p:cond evt="onClick" delay="0">
                  <p:tgtEl>
                    <p:spTgt spid="9"/>
                  </p:tgtEl>
                </p:cond>
              </p:nextCondLst>
            </p:seq>
            <p:seq concurrent="1" nextAc="seek">
              <p:cTn id="69" restart="whenNotActive" fill="hold" evtFilter="cancelBubble" nodeType="interactiveSeq">
                <p:stCondLst>
                  <p:cond evt="onClick" delay="0">
                    <p:tgtEl>
                      <p:spTgt spid="10"/>
                    </p:tgtEl>
                  </p:cond>
                </p:stCondLst>
                <p:endSync evt="end" delay="0">
                  <p:rtn val="all"/>
                </p:endSync>
                <p:childTnLst>
                  <p:par>
                    <p:cTn id="70" fill="hold">
                      <p:stCondLst>
                        <p:cond delay="0"/>
                      </p:stCondLst>
                      <p:childTnLst>
                        <p:par>
                          <p:cTn id="71" fill="hold">
                            <p:stCondLst>
                              <p:cond delay="0"/>
                            </p:stCondLst>
                            <p:childTnLst>
                              <p:par>
                                <p:cTn id="72" presetID="1" presetClass="emph" presetSubtype="2" fill="hold" nodeType="clickEffect">
                                  <p:stCondLst>
                                    <p:cond delay="0"/>
                                  </p:stCondLst>
                                  <p:childTnLst>
                                    <p:animClr clrSpc="rgb" dir="cw">
                                      <p:cBhvr>
                                        <p:cTn id="73" dur="500" fill="hold"/>
                                        <p:tgtEl>
                                          <p:spTgt spid="10"/>
                                        </p:tgtEl>
                                        <p:attrNameLst>
                                          <p:attrName>fillcolor</p:attrName>
                                        </p:attrNameLst>
                                      </p:cBhvr>
                                      <p:to>
                                        <a:srgbClr val="C0504D"/>
                                      </p:to>
                                    </p:animClr>
                                    <p:set>
                                      <p:cBhvr>
                                        <p:cTn id="74" dur="500" fill="hold"/>
                                        <p:tgtEl>
                                          <p:spTgt spid="10"/>
                                        </p:tgtEl>
                                        <p:attrNameLst>
                                          <p:attrName>fill.type</p:attrName>
                                        </p:attrNameLst>
                                      </p:cBhvr>
                                      <p:to>
                                        <p:strVal val="solid"/>
                                      </p:to>
                                    </p:set>
                                    <p:set>
                                      <p:cBhvr>
                                        <p:cTn id="75" dur="500" fill="hold"/>
                                        <p:tgtEl>
                                          <p:spTgt spid="10"/>
                                        </p:tgtEl>
                                        <p:attrNameLst>
                                          <p:attrName>fill.on</p:attrName>
                                        </p:attrNameLst>
                                      </p:cBhvr>
                                      <p:to>
                                        <p:strVal val="true"/>
                                      </p:to>
                                    </p:set>
                                  </p:childTnLst>
                                </p:cTn>
                              </p:par>
                              <p:par>
                                <p:cTn id="76" presetID="1" presetClass="mediacall" presetSubtype="0" fill="hold" nodeType="withEffect">
                                  <p:stCondLst>
                                    <p:cond delay="0"/>
                                  </p:stCondLst>
                                  <p:childTnLst>
                                    <p:cmd type="call" cmd="playFrom(0.0)">
                                      <p:cBhvr>
                                        <p:cTn id="77" dur="1776" fill="hold"/>
                                        <p:tgtEl>
                                          <p:spTgt spid="15"/>
                                        </p:tgtEl>
                                      </p:cBhvr>
                                    </p:cmd>
                                  </p:childTnLst>
                                </p:cTn>
                              </p:par>
                              <p:par>
                                <p:cTn id="78" presetID="1" presetClass="entr" presetSubtype="0" fill="hold" nodeType="withEffect">
                                  <p:stCondLst>
                                    <p:cond delay="0"/>
                                  </p:stCondLst>
                                  <p:childTnLst>
                                    <p:set>
                                      <p:cBhvr>
                                        <p:cTn id="79" dur="1" fill="hold">
                                          <p:stCondLst>
                                            <p:cond delay="9"/>
                                          </p:stCondLst>
                                        </p:cTn>
                                        <p:tgtEl>
                                          <p:spTgt spid="13"/>
                                        </p:tgtEl>
                                        <p:attrNameLst>
                                          <p:attrName>style.visibility</p:attrName>
                                        </p:attrNameLst>
                                      </p:cBhvr>
                                      <p:to>
                                        <p:strVal val="visible"/>
                                      </p:to>
                                    </p:set>
                                  </p:childTnLst>
                                </p:cTn>
                              </p:par>
                              <p:par>
                                <p:cTn id="80" presetID="26" presetClass="emph" presetSubtype="0" repeatCount="2000" fill="hold" grpId="1" nodeType="withEffect">
                                  <p:stCondLst>
                                    <p:cond delay="0"/>
                                  </p:stCondLst>
                                  <p:childTnLst>
                                    <p:animEffect transition="out" filter="fade">
                                      <p:cBhvr>
                                        <p:cTn id="81" dur="500" tmFilter="0, 0; .2, .5; .8, .5; 1, 0"/>
                                        <p:tgtEl>
                                          <p:spTgt spid="10"/>
                                        </p:tgtEl>
                                      </p:cBhvr>
                                    </p:animEffect>
                                    <p:animScale>
                                      <p:cBhvr>
                                        <p:cTn id="82" dur="250" autoRev="1" fill="hold"/>
                                        <p:tgtEl>
                                          <p:spTgt spid="10"/>
                                        </p:tgtEl>
                                      </p:cBhvr>
                                      <p:by x="105000" y="105000"/>
                                    </p:animScale>
                                  </p:childTnLst>
                                </p:cTn>
                              </p:par>
                            </p:childTnLst>
                          </p:cTn>
                        </p:par>
                      </p:childTnLst>
                    </p:cTn>
                  </p:par>
                </p:childTnLst>
              </p:cTn>
              <p:nextCondLst>
                <p:cond evt="onClick" delay="0">
                  <p:tgtEl>
                    <p:spTgt spid="10"/>
                  </p:tgtEl>
                </p:cond>
              </p:nextCondLst>
            </p:seq>
            <p:audio>
              <p:cMediaNode vol="80000">
                <p:cTn id="83" fill="hold" display="0">
                  <p:stCondLst>
                    <p:cond delay="indefinite"/>
                  </p:stCondLst>
                  <p:endCondLst>
                    <p:cond evt="onStopAudio" delay="0">
                      <p:tgtEl>
                        <p:sldTgt/>
                      </p:tgtEl>
                    </p:cond>
                  </p:endCondLst>
                </p:cTn>
                <p:tgtEl>
                  <p:spTgt spid="4"/>
                </p:tgtEl>
              </p:cMediaNode>
            </p:audio>
            <p:audio>
              <p:cMediaNode vol="80000">
                <p:cTn id="84" fill="hold" display="0">
                  <p:stCondLst>
                    <p:cond delay="indefinite"/>
                  </p:stCondLst>
                  <p:endCondLst>
                    <p:cond evt="onStopAudio" delay="0">
                      <p:tgtEl>
                        <p:sldTgt/>
                      </p:tgtEl>
                    </p:cond>
                  </p:endCondLst>
                </p:cTn>
                <p:tgtEl>
                  <p:spTgt spid="5"/>
                </p:tgtEl>
              </p:cMediaNode>
            </p:audio>
            <p:audio>
              <p:cMediaNode vol="80000">
                <p:cTn id="85" fill="hold" display="0">
                  <p:stCondLst>
                    <p:cond delay="indefinite"/>
                  </p:stCondLst>
                  <p:endCondLst>
                    <p:cond evt="onStopAudio" delay="0">
                      <p:tgtEl>
                        <p:sldTgt/>
                      </p:tgtEl>
                    </p:cond>
                  </p:endCondLst>
                </p:cTn>
                <p:tgtEl>
                  <p:spTgt spid="15"/>
                </p:tgtEl>
              </p:cMediaNode>
            </p:audio>
            <p:audio>
              <p:cMediaNode vol="80000">
                <p:cTn id="86" fill="hold" display="0">
                  <p:stCondLst>
                    <p:cond delay="indefinite"/>
                  </p:stCondLst>
                  <p:endCondLst>
                    <p:cond evt="onStopAudio" delay="0">
                      <p:tgtEl>
                        <p:sldTgt/>
                      </p:tgtEl>
                    </p:cond>
                  </p:endCondLst>
                </p:cTn>
                <p:tgtEl>
                  <p:spTgt spid="16"/>
                </p:tgtEl>
              </p:cMediaNode>
            </p:audio>
          </p:childTnLst>
        </p:cTn>
      </p:par>
    </p:tnLst>
    <p:bldLst>
      <p:bldP spid="3" grpId="0"/>
      <p:bldP spid="7" grpId="0" animBg="1"/>
      <p:bldP spid="7" grpId="1" animBg="1"/>
      <p:bldP spid="8" grpId="0" animBg="1"/>
      <p:bldP spid="8" grpId="1" animBg="1"/>
      <p:bldP spid="9" grpId="0" animBg="1"/>
      <p:bldP spid="9" grpId="1" animBg="1"/>
      <p:bldP spid="10" grpId="0" animBg="1"/>
      <p:bldP spid="10"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an cho chay tron\PoolnoFog.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Users\ADMIN\Desktop\Tai nguyen thiet ke tro choi\Bảng gỗ\1a.png">
            <a:hlinkClick r:id="rId8" action="ppaction://hlinksldjump"/>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6143986"/>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Hình ảnh có liên quan">
            <a:extLst>
              <a:ext uri="{FF2B5EF4-FFF2-40B4-BE49-F238E27FC236}">
                <a16:creationId xmlns:a16="http://schemas.microsoft.com/office/drawing/2014/main" id="{2CAEFF88-AC25-AE90-A73F-41BDD999AFED}"/>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281624" y="369084"/>
            <a:ext cx="7322985" cy="182529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12BEBF7-3C04-3EC3-0B74-26CC9B5CAF84}"/>
              </a:ext>
            </a:extLst>
          </p:cNvPr>
          <p:cNvSpPr txBox="1"/>
          <p:nvPr/>
        </p:nvSpPr>
        <p:spPr>
          <a:xfrm>
            <a:off x="2686304" y="923169"/>
            <a:ext cx="6513624" cy="591957"/>
          </a:xfrm>
          <a:prstGeom prst="rect">
            <a:avLst/>
          </a:prstGeom>
          <a:noFill/>
        </p:spPr>
        <p:txBody>
          <a:bodyPr wrap="square" rtlCol="0">
            <a:spAutoFit/>
          </a:bodyPr>
          <a:lstStyle/>
          <a:p>
            <a:pPr algn="ctr" defTabSz="1219170">
              <a:lnSpc>
                <a:spcPct val="130000"/>
              </a:lnSpc>
            </a:pPr>
            <a:r>
              <a:rPr lang="vi-VN" sz="2800" b="1" dirty="0">
                <a:solidFill>
                  <a:prstClr val="white"/>
                </a:solidFill>
                <a:latin typeface="UTM Avo" panose="02040603050506020204" pitchFamily="18" charset="0"/>
              </a:rPr>
              <a:t>Câu 3: </a:t>
            </a:r>
            <a:r>
              <a:rPr lang="vi-VN" sz="2800" dirty="0">
                <a:solidFill>
                  <a:prstClr val="white"/>
                </a:solidFill>
                <a:latin typeface="UTM Avo" panose="02040603050506020204" pitchFamily="18" charset="0"/>
              </a:rPr>
              <a:t>Chọn câu đúng:</a:t>
            </a:r>
          </a:p>
        </p:txBody>
      </p:sp>
      <p:pic>
        <p:nvPicPr>
          <p:cNvPr id="6" name="Picture 5" descr="Logo, company name&#10;&#10;Description automatically generated">
            <a:extLst>
              <a:ext uri="{FF2B5EF4-FFF2-40B4-BE49-F238E27FC236}">
                <a16:creationId xmlns:a16="http://schemas.microsoft.com/office/drawing/2014/main" id="{4FE0FF24-9C42-53D0-64A6-AB75590E774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7987" y="-1041"/>
            <a:ext cx="797560" cy="890041"/>
          </a:xfrm>
          <a:prstGeom prst="rect">
            <a:avLst/>
          </a:prstGeom>
        </p:spPr>
      </p:pic>
      <p:sp>
        <p:nvSpPr>
          <p:cNvPr id="7" name="Đáp án đúng">
            <a:extLst>
              <a:ext uri="{FF2B5EF4-FFF2-40B4-BE49-F238E27FC236}">
                <a16:creationId xmlns:a16="http://schemas.microsoft.com/office/drawing/2014/main" id="{E2ED3AA5-7402-CEF4-8CFD-DF566ADD2AC3}"/>
              </a:ext>
            </a:extLst>
          </p:cNvPr>
          <p:cNvSpPr/>
          <p:nvPr/>
        </p:nvSpPr>
        <p:spPr>
          <a:xfrm>
            <a:off x="1425215" y="2438828"/>
            <a:ext cx="3898664" cy="1796421"/>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dirty="0">
                <a:solidFill>
                  <a:schemeClr val="tx1"/>
                </a:solidFill>
                <a:latin typeface="UTM Avo" panose="02040603050506020204" pitchFamily="18"/>
              </a:rPr>
              <a:t>A. Tác dụng của áp lực phụ thuộc vào phương của lực</a:t>
            </a:r>
            <a:r>
              <a:rPr lang="en-US" sz="2400" dirty="0">
                <a:solidFill>
                  <a:schemeClr val="tx1"/>
                </a:solidFill>
                <a:latin typeface="UTM Avo" panose="02040603050506020204" pitchFamily="18"/>
              </a:rPr>
              <a:t>.</a:t>
            </a:r>
            <a:endParaRPr lang="vi-VN" sz="2400" dirty="0">
              <a:solidFill>
                <a:schemeClr val="tx1"/>
              </a:solidFill>
              <a:latin typeface="UTM Avo" panose="02040603050506020204" pitchFamily="18"/>
            </a:endParaRPr>
          </a:p>
        </p:txBody>
      </p:sp>
      <p:sp>
        <p:nvSpPr>
          <p:cNvPr id="8" name="Đáp án sai 1">
            <a:extLst>
              <a:ext uri="{FF2B5EF4-FFF2-40B4-BE49-F238E27FC236}">
                <a16:creationId xmlns:a16="http://schemas.microsoft.com/office/drawing/2014/main" id="{7F88D084-9192-3B7F-82AE-3710A8639A16}"/>
              </a:ext>
            </a:extLst>
          </p:cNvPr>
          <p:cNvSpPr/>
          <p:nvPr/>
        </p:nvSpPr>
        <p:spPr>
          <a:xfrm>
            <a:off x="1393895" y="4498204"/>
            <a:ext cx="3898666" cy="1792266"/>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chemeClr val="tx1"/>
                </a:solidFill>
                <a:latin typeface="UTM Avo" panose="02040603050506020204" pitchFamily="18"/>
              </a:rPr>
              <a:t>C. Tác dụng của áp lực phụ thuộc vào điểm đặt của lực</a:t>
            </a:r>
            <a:r>
              <a:rPr lang="en-US" sz="2400" dirty="0">
                <a:solidFill>
                  <a:schemeClr val="tx1"/>
                </a:solidFill>
                <a:latin typeface="UTM Avo" panose="02040603050506020204" pitchFamily="18"/>
              </a:rPr>
              <a:t>.</a:t>
            </a:r>
            <a:endParaRPr lang="vi-VN" sz="2400" dirty="0">
              <a:solidFill>
                <a:schemeClr val="tx1"/>
              </a:solidFill>
              <a:latin typeface="UTM Avo" panose="02040603050506020204" pitchFamily="18"/>
            </a:endParaRPr>
          </a:p>
        </p:txBody>
      </p:sp>
      <p:sp>
        <p:nvSpPr>
          <p:cNvPr id="9" name="Đáp án sai 2">
            <a:extLst>
              <a:ext uri="{FF2B5EF4-FFF2-40B4-BE49-F238E27FC236}">
                <a16:creationId xmlns:a16="http://schemas.microsoft.com/office/drawing/2014/main" id="{6BE6EF41-EE2F-DA3E-0A6E-96451A923038}"/>
              </a:ext>
            </a:extLst>
          </p:cNvPr>
          <p:cNvSpPr/>
          <p:nvPr/>
        </p:nvSpPr>
        <p:spPr>
          <a:xfrm>
            <a:off x="6096000" y="2438828"/>
            <a:ext cx="3898664" cy="1796421"/>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chemeClr val="tx1"/>
                </a:solidFill>
                <a:latin typeface="UTM Avo" panose="02040603050506020204" pitchFamily="18"/>
              </a:rPr>
              <a:t>B. Tác dụng của áp lực phụ thuộc vào chiều của lực</a:t>
            </a:r>
            <a:r>
              <a:rPr lang="en-US" sz="2400" dirty="0">
                <a:solidFill>
                  <a:schemeClr val="tx1"/>
                </a:solidFill>
                <a:latin typeface="UTM Avo" panose="02040603050506020204" pitchFamily="18"/>
              </a:rPr>
              <a:t>.</a:t>
            </a:r>
            <a:endParaRPr lang="vi-VN" sz="2400" dirty="0">
              <a:solidFill>
                <a:schemeClr val="tx1"/>
              </a:solidFill>
              <a:latin typeface="UTM Avo" panose="02040603050506020204" pitchFamily="18"/>
            </a:endParaRPr>
          </a:p>
        </p:txBody>
      </p:sp>
      <p:sp>
        <p:nvSpPr>
          <p:cNvPr id="10" name="Đáp án sai 3">
            <a:extLst>
              <a:ext uri="{FF2B5EF4-FFF2-40B4-BE49-F238E27FC236}">
                <a16:creationId xmlns:a16="http://schemas.microsoft.com/office/drawing/2014/main" id="{D78BF6CC-5FE5-1875-3DDC-F2B302C6C126}"/>
              </a:ext>
            </a:extLst>
          </p:cNvPr>
          <p:cNvSpPr/>
          <p:nvPr/>
        </p:nvSpPr>
        <p:spPr>
          <a:xfrm>
            <a:off x="6096000" y="4464085"/>
            <a:ext cx="3898664" cy="1792265"/>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chemeClr val="tx1"/>
                </a:solidFill>
                <a:latin typeface="UTM Avo" panose="02040603050506020204" pitchFamily="18"/>
              </a:rPr>
              <a:t>D. Tác dụng của áp lực phụ thuộc vào độ lớn của áp lực và diện tích mặt bị ép</a:t>
            </a:r>
            <a:r>
              <a:rPr lang="en-US" sz="2400" dirty="0">
                <a:solidFill>
                  <a:schemeClr val="tx1"/>
                </a:solidFill>
                <a:latin typeface="UTM Avo" panose="02040603050506020204" pitchFamily="18"/>
              </a:rPr>
              <a:t>.</a:t>
            </a:r>
            <a:endParaRPr lang="vi-VN" sz="2400" dirty="0">
              <a:solidFill>
                <a:schemeClr val="tx1"/>
              </a:solidFill>
              <a:latin typeface="UTM Avo" panose="02040603050506020204" pitchFamily="18"/>
            </a:endParaRPr>
          </a:p>
        </p:txBody>
      </p:sp>
      <p:pic>
        <p:nvPicPr>
          <p:cNvPr id="11" name="Picture 5">
            <a:extLst>
              <a:ext uri="{FF2B5EF4-FFF2-40B4-BE49-F238E27FC236}">
                <a16:creationId xmlns:a16="http://schemas.microsoft.com/office/drawing/2014/main" id="{AB1DD7B7-F379-1B28-4BAD-5027755A580D}"/>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9856562" y="5134829"/>
            <a:ext cx="789827" cy="561014"/>
          </a:xfrm>
          <a:prstGeom prst="rect">
            <a:avLst/>
          </a:prstGeom>
        </p:spPr>
      </p:pic>
      <p:pic>
        <p:nvPicPr>
          <p:cNvPr id="12" name="Picture 10">
            <a:extLst>
              <a:ext uri="{FF2B5EF4-FFF2-40B4-BE49-F238E27FC236}">
                <a16:creationId xmlns:a16="http://schemas.microsoft.com/office/drawing/2014/main" id="{9491681C-78D0-04BB-47E0-4983565F47B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9831726" y="3163459"/>
            <a:ext cx="839500" cy="658081"/>
          </a:xfrm>
          <a:prstGeom prst="rect">
            <a:avLst/>
          </a:prstGeom>
        </p:spPr>
      </p:pic>
      <p:pic>
        <p:nvPicPr>
          <p:cNvPr id="13" name="Picture 10">
            <a:extLst>
              <a:ext uri="{FF2B5EF4-FFF2-40B4-BE49-F238E27FC236}">
                <a16:creationId xmlns:a16="http://schemas.microsoft.com/office/drawing/2014/main" id="{5857973F-3F4B-7430-AAA9-9ABA00CD43D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4932784" y="3162279"/>
            <a:ext cx="852959" cy="620128"/>
          </a:xfrm>
          <a:prstGeom prst="rect">
            <a:avLst/>
          </a:prstGeom>
        </p:spPr>
      </p:pic>
      <p:pic>
        <p:nvPicPr>
          <p:cNvPr id="14" name="Picture 10">
            <a:extLst>
              <a:ext uri="{FF2B5EF4-FFF2-40B4-BE49-F238E27FC236}">
                <a16:creationId xmlns:a16="http://schemas.microsoft.com/office/drawing/2014/main" id="{A9473400-8F8F-4463-709C-FA0A8AB60832}"/>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4967153" y="5255258"/>
            <a:ext cx="818590" cy="595141"/>
          </a:xfrm>
          <a:prstGeom prst="rect">
            <a:avLst/>
          </a:prstGeom>
        </p:spPr>
      </p:pic>
      <p:pic>
        <p:nvPicPr>
          <p:cNvPr id="4" name="buzzer-or-wrong-answer-20582.wav">
            <a:hlinkClick r:id="" action="ppaction://media"/>
            <a:extLst>
              <a:ext uri="{FF2B5EF4-FFF2-40B4-BE49-F238E27FC236}">
                <a16:creationId xmlns:a16="http://schemas.microsoft.com/office/drawing/2014/main" id="{512F1B5C-D42E-CF8F-BB19-09849DD9A1A1}"/>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151236" y="2471000"/>
            <a:ext cx="812800" cy="812800"/>
          </a:xfrm>
          <a:prstGeom prst="rect">
            <a:avLst/>
          </a:prstGeom>
        </p:spPr>
      </p:pic>
      <p:pic>
        <p:nvPicPr>
          <p:cNvPr id="5" name="buzzer-or-wrong-answer-20582.wav">
            <a:hlinkClick r:id="" action="ppaction://media"/>
            <a:extLst>
              <a:ext uri="{FF2B5EF4-FFF2-40B4-BE49-F238E27FC236}">
                <a16:creationId xmlns:a16="http://schemas.microsoft.com/office/drawing/2014/main" id="{51DF9E46-91D6-6507-3D33-D5BD044ED824}"/>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205992" y="2709943"/>
            <a:ext cx="812800" cy="812800"/>
          </a:xfrm>
          <a:prstGeom prst="rect">
            <a:avLst/>
          </a:prstGeom>
        </p:spPr>
      </p:pic>
      <p:pic>
        <p:nvPicPr>
          <p:cNvPr id="15" name="buzzer-or-wrong-answer-20582.wav">
            <a:hlinkClick r:id="" action="ppaction://media"/>
            <a:extLst>
              <a:ext uri="{FF2B5EF4-FFF2-40B4-BE49-F238E27FC236}">
                <a16:creationId xmlns:a16="http://schemas.microsoft.com/office/drawing/2014/main" id="{3412BC80-FB8F-CAFA-1A9D-E988CC813535}"/>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998836" y="1446998"/>
            <a:ext cx="812800" cy="812800"/>
          </a:xfrm>
          <a:prstGeom prst="rect">
            <a:avLst/>
          </a:prstGeom>
        </p:spPr>
      </p:pic>
      <p:pic>
        <p:nvPicPr>
          <p:cNvPr id="16" name="Ding-sound-effect-www_tiengdong_com.mp3">
            <a:hlinkClick r:id="" action="ppaction://media"/>
            <a:extLst>
              <a:ext uri="{FF2B5EF4-FFF2-40B4-BE49-F238E27FC236}">
                <a16:creationId xmlns:a16="http://schemas.microsoft.com/office/drawing/2014/main" id="{77BBC016-FBBF-2908-B3A8-C55997A54192}"/>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1524967" y="4322029"/>
            <a:ext cx="812800" cy="812800"/>
          </a:xfrm>
          <a:prstGeom prst="rect">
            <a:avLst/>
          </a:prstGeom>
        </p:spPr>
      </p:pic>
    </p:spTree>
    <p:extLst>
      <p:ext uri="{BB962C8B-B14F-4D97-AF65-F5344CB8AC3E}">
        <p14:creationId xmlns:p14="http://schemas.microsoft.com/office/powerpoint/2010/main" val="275924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trips(downLeft)">
                                      <p:cBhvr>
                                        <p:cTn id="17" dur="500"/>
                                        <p:tgtEl>
                                          <p:spTgt spid="8"/>
                                        </p:tgtEl>
                                      </p:cBhvr>
                                    </p:animEffect>
                                  </p:childTnLst>
                                </p:cTn>
                              </p:par>
                              <p:par>
                                <p:cTn id="18" presetID="18" presetClass="entr" presetSubtype="12"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strips(downLeft)">
                                      <p:cBhvr>
                                        <p:cTn id="20" dur="500"/>
                                        <p:tgtEl>
                                          <p:spTgt spid="9"/>
                                        </p:tgtEl>
                                      </p:cBhvr>
                                    </p:animEffect>
                                  </p:childTnLst>
                                </p:cTn>
                              </p:par>
                              <p:par>
                                <p:cTn id="21" presetID="18" presetClass="entr" presetSubtype="1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trips(downLeft)">
                                      <p:cBhvr>
                                        <p:cTn id="23" dur="500"/>
                                        <p:tgtEl>
                                          <p:spTgt spid="7"/>
                                        </p:tgtEl>
                                      </p:cBhvr>
                                    </p:animEffect>
                                  </p:childTnLst>
                                </p:cTn>
                              </p:par>
                              <p:par>
                                <p:cTn id="24" presetID="18" presetClass="entr" presetSubtype="12"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strips(downLeft)">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7"/>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7"/>
                                        </p:tgtEl>
                                        <p:attrNameLst>
                                          <p:attrName>fillcolor</p:attrName>
                                        </p:attrNameLst>
                                      </p:cBhvr>
                                      <p:to>
                                        <a:srgbClr val="C0504D"/>
                                      </p:to>
                                    </p:animClr>
                                    <p:set>
                                      <p:cBhvr>
                                        <p:cTn id="32" dur="500" fill="hold"/>
                                        <p:tgtEl>
                                          <p:spTgt spid="7"/>
                                        </p:tgtEl>
                                        <p:attrNameLst>
                                          <p:attrName>fill.type</p:attrName>
                                        </p:attrNameLst>
                                      </p:cBhvr>
                                      <p:to>
                                        <p:strVal val="solid"/>
                                      </p:to>
                                    </p:set>
                                    <p:set>
                                      <p:cBhvr>
                                        <p:cTn id="33" dur="500" fill="hold"/>
                                        <p:tgtEl>
                                          <p:spTgt spid="7"/>
                                        </p:tgtEl>
                                        <p:attrNameLst>
                                          <p:attrName>fill.on</p:attrName>
                                        </p:attrNameLst>
                                      </p:cBhvr>
                                      <p:to>
                                        <p:strVal val="true"/>
                                      </p:to>
                                    </p:set>
                                  </p:childTnLst>
                                </p:cTn>
                              </p:par>
                              <p:par>
                                <p:cTn id="34" presetID="1" presetClass="entr" presetSubtype="0" fill="hold" nodeType="withEffect">
                                  <p:stCondLst>
                                    <p:cond delay="0"/>
                                  </p:stCondLst>
                                  <p:childTnLst>
                                    <p:set>
                                      <p:cBhvr>
                                        <p:cTn id="35" dur="1" fill="hold">
                                          <p:stCondLst>
                                            <p:cond delay="9"/>
                                          </p:stCondLst>
                                        </p:cTn>
                                        <p:tgtEl>
                                          <p:spTgt spid="13"/>
                                        </p:tgtEl>
                                        <p:attrNameLst>
                                          <p:attrName>style.visibility</p:attrName>
                                        </p:attrNameLst>
                                      </p:cBhvr>
                                      <p:to>
                                        <p:strVal val="visible"/>
                                      </p:to>
                                    </p:set>
                                  </p:childTnLst>
                                </p:cTn>
                              </p:par>
                              <p:par>
                                <p:cTn id="36" presetID="26" presetClass="emph" presetSubtype="0" repeatCount="2000" fill="hold" grpId="1" nodeType="withEffect">
                                  <p:stCondLst>
                                    <p:cond delay="0"/>
                                  </p:stCondLst>
                                  <p:childTnLst>
                                    <p:animEffect transition="out" filter="fade">
                                      <p:cBhvr>
                                        <p:cTn id="37" dur="500" tmFilter="0, 0; .2, .5; .8, .5; 1, 0"/>
                                        <p:tgtEl>
                                          <p:spTgt spid="7"/>
                                        </p:tgtEl>
                                      </p:cBhvr>
                                    </p:animEffect>
                                    <p:animScale>
                                      <p:cBhvr>
                                        <p:cTn id="38" dur="250" autoRev="1" fill="hold"/>
                                        <p:tgtEl>
                                          <p:spTgt spid="7"/>
                                        </p:tgtEl>
                                      </p:cBhvr>
                                      <p:by x="105000" y="105000"/>
                                    </p:animScale>
                                  </p:childTnLst>
                                </p:cTn>
                              </p:par>
                              <p:par>
                                <p:cTn id="39" presetID="1" presetClass="mediacall" presetSubtype="0" fill="hold" nodeType="withEffect">
                                  <p:stCondLst>
                                    <p:cond delay="0"/>
                                  </p:stCondLst>
                                  <p:childTnLst>
                                    <p:cmd type="call" cmd="playFrom(0.0)">
                                      <p:cBhvr>
                                        <p:cTn id="40" dur="1776" fill="hold"/>
                                        <p:tgtEl>
                                          <p:spTgt spid="5"/>
                                        </p:tgtEl>
                                      </p:cBhvr>
                                    </p:cmd>
                                  </p:childTnLst>
                                </p:cTn>
                              </p:par>
                            </p:childTnLst>
                          </p:cTn>
                        </p:par>
                      </p:childTnLst>
                    </p:cTn>
                  </p:par>
                </p:childTnLst>
              </p:cTn>
              <p:nextCondLst>
                <p:cond evt="onClick" delay="0">
                  <p:tgtEl>
                    <p:spTgt spid="7"/>
                  </p:tgtEl>
                </p:cond>
              </p:nextCondLst>
            </p:seq>
            <p:seq concurrent="1" nextAc="seek">
              <p:cTn id="41" restart="whenNotActive" fill="hold" evtFilter="cancelBubble" nodeType="interactiveSeq">
                <p:stCondLst>
                  <p:cond evt="onClick" delay="0">
                    <p:tgtEl>
                      <p:spTgt spid="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500" fill="hold"/>
                                        <p:tgtEl>
                                          <p:spTgt spid="8"/>
                                        </p:tgtEl>
                                        <p:attrNameLst>
                                          <p:attrName>fillcolor</p:attrName>
                                        </p:attrNameLst>
                                      </p:cBhvr>
                                      <p:to>
                                        <a:srgbClr val="C0504D"/>
                                      </p:to>
                                    </p:animClr>
                                    <p:set>
                                      <p:cBhvr>
                                        <p:cTn id="46" dur="500" fill="hold"/>
                                        <p:tgtEl>
                                          <p:spTgt spid="8"/>
                                        </p:tgtEl>
                                        <p:attrNameLst>
                                          <p:attrName>fill.type</p:attrName>
                                        </p:attrNameLst>
                                      </p:cBhvr>
                                      <p:to>
                                        <p:strVal val="solid"/>
                                      </p:to>
                                    </p:set>
                                    <p:set>
                                      <p:cBhvr>
                                        <p:cTn id="47" dur="500" fill="hold"/>
                                        <p:tgtEl>
                                          <p:spTgt spid="8"/>
                                        </p:tgtEl>
                                        <p:attrNameLst>
                                          <p:attrName>fill.on</p:attrName>
                                        </p:attrNameLst>
                                      </p:cBhvr>
                                      <p:to>
                                        <p:strVal val="true"/>
                                      </p:to>
                                    </p:set>
                                  </p:childTnLst>
                                </p:cTn>
                              </p:par>
                              <p:par>
                                <p:cTn id="48" presetID="1" presetClass="entr" presetSubtype="0" fill="hold" nodeType="withEffect">
                                  <p:stCondLst>
                                    <p:cond delay="0"/>
                                  </p:stCondLst>
                                  <p:childTnLst>
                                    <p:set>
                                      <p:cBhvr>
                                        <p:cTn id="49" dur="1" fill="hold">
                                          <p:stCondLst>
                                            <p:cond delay="0"/>
                                          </p:stCondLst>
                                        </p:cTn>
                                        <p:tgtEl>
                                          <p:spTgt spid="14"/>
                                        </p:tgtEl>
                                        <p:attrNameLst>
                                          <p:attrName>style.visibility</p:attrName>
                                        </p:attrNameLst>
                                      </p:cBhvr>
                                      <p:to>
                                        <p:strVal val="visible"/>
                                      </p:to>
                                    </p:set>
                                  </p:childTnLst>
                                </p:cTn>
                              </p:par>
                              <p:par>
                                <p:cTn id="50" presetID="1" presetClass="mediacall" presetSubtype="0" fill="hold" nodeType="withEffect">
                                  <p:stCondLst>
                                    <p:cond delay="0"/>
                                  </p:stCondLst>
                                  <p:childTnLst>
                                    <p:cmd type="call" cmd="playFrom(0.0)">
                                      <p:cBhvr>
                                        <p:cTn id="51" dur="1776" fill="hold"/>
                                        <p:tgtEl>
                                          <p:spTgt spid="15"/>
                                        </p:tgtEl>
                                      </p:cBhvr>
                                    </p:cmd>
                                  </p:childTnLst>
                                </p:cTn>
                              </p:par>
                              <p:par>
                                <p:cTn id="52" presetID="26" presetClass="emph" presetSubtype="0" repeatCount="2000" fill="hold" grpId="1" nodeType="withEffect">
                                  <p:stCondLst>
                                    <p:cond delay="0"/>
                                  </p:stCondLst>
                                  <p:childTnLst>
                                    <p:animEffect transition="out" filter="fade">
                                      <p:cBhvr>
                                        <p:cTn id="53" dur="500" tmFilter="0, 0; .2, .5; .8, .5; 1, 0"/>
                                        <p:tgtEl>
                                          <p:spTgt spid="8"/>
                                        </p:tgtEl>
                                      </p:cBhvr>
                                    </p:animEffect>
                                    <p:animScale>
                                      <p:cBhvr>
                                        <p:cTn id="54" dur="250" autoRev="1" fill="hold"/>
                                        <p:tgtEl>
                                          <p:spTgt spid="8"/>
                                        </p:tgtEl>
                                      </p:cBhvr>
                                      <p:by x="105000" y="105000"/>
                                    </p:animScale>
                                  </p:childTnLst>
                                </p:cTn>
                              </p:par>
                            </p:childTnLst>
                          </p:cTn>
                        </p:par>
                      </p:childTnLst>
                    </p:cTn>
                  </p:par>
                </p:childTnLst>
              </p:cTn>
              <p:nextCondLst>
                <p:cond evt="onClick" delay="0">
                  <p:tgtEl>
                    <p:spTgt spid="8"/>
                  </p:tgtEl>
                </p:cond>
              </p:nextCondLst>
            </p:seq>
            <p:seq concurrent="1" nextAc="seek">
              <p:cTn id="55" restart="whenNotActive" fill="hold" evtFilter="cancelBubble" nodeType="interactiveSeq">
                <p:stCondLst>
                  <p:cond evt="onClick" delay="0">
                    <p:tgtEl>
                      <p:spTgt spid="9"/>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500" fill="hold"/>
                                        <p:tgtEl>
                                          <p:spTgt spid="9"/>
                                        </p:tgtEl>
                                        <p:attrNameLst>
                                          <p:attrName>fillcolor</p:attrName>
                                        </p:attrNameLst>
                                      </p:cBhvr>
                                      <p:to>
                                        <a:srgbClr val="C0504D"/>
                                      </p:to>
                                    </p:animClr>
                                    <p:set>
                                      <p:cBhvr>
                                        <p:cTn id="60" dur="500" fill="hold"/>
                                        <p:tgtEl>
                                          <p:spTgt spid="9"/>
                                        </p:tgtEl>
                                        <p:attrNameLst>
                                          <p:attrName>fill.type</p:attrName>
                                        </p:attrNameLst>
                                      </p:cBhvr>
                                      <p:to>
                                        <p:strVal val="solid"/>
                                      </p:to>
                                    </p:set>
                                    <p:set>
                                      <p:cBhvr>
                                        <p:cTn id="61" dur="500" fill="hold"/>
                                        <p:tgtEl>
                                          <p:spTgt spid="9"/>
                                        </p:tgtEl>
                                        <p:attrNameLst>
                                          <p:attrName>fill.on</p:attrName>
                                        </p:attrNameLst>
                                      </p:cBhvr>
                                      <p:to>
                                        <p:strVal val="true"/>
                                      </p:to>
                                    </p:set>
                                  </p:childTnLst>
                                </p:cTn>
                              </p:par>
                              <p:par>
                                <p:cTn id="62" presetID="1" presetClass="entr" presetSubtype="0" fill="hold" nodeType="withEffect">
                                  <p:stCondLst>
                                    <p:cond delay="0"/>
                                  </p:stCondLst>
                                  <p:childTnLst>
                                    <p:set>
                                      <p:cBhvr>
                                        <p:cTn id="63" dur="1" fill="hold">
                                          <p:stCondLst>
                                            <p:cond delay="9"/>
                                          </p:stCondLst>
                                        </p:cTn>
                                        <p:tgtEl>
                                          <p:spTgt spid="12"/>
                                        </p:tgtEl>
                                        <p:attrNameLst>
                                          <p:attrName>style.visibility</p:attrName>
                                        </p:attrNameLst>
                                      </p:cBhvr>
                                      <p:to>
                                        <p:strVal val="visible"/>
                                      </p:to>
                                    </p:set>
                                  </p:childTnLst>
                                </p:cTn>
                              </p:par>
                              <p:par>
                                <p:cTn id="64" presetID="26" presetClass="emph" presetSubtype="0" repeatCount="2000" fill="hold" grpId="1" nodeType="withEffect">
                                  <p:stCondLst>
                                    <p:cond delay="0"/>
                                  </p:stCondLst>
                                  <p:childTnLst>
                                    <p:animEffect transition="out" filter="fade">
                                      <p:cBhvr>
                                        <p:cTn id="65" dur="500" tmFilter="0, 0; .2, .5; .8, .5; 1, 0"/>
                                        <p:tgtEl>
                                          <p:spTgt spid="9"/>
                                        </p:tgtEl>
                                      </p:cBhvr>
                                    </p:animEffect>
                                    <p:animScale>
                                      <p:cBhvr>
                                        <p:cTn id="66" dur="250" autoRev="1" fill="hold"/>
                                        <p:tgtEl>
                                          <p:spTgt spid="9"/>
                                        </p:tgtEl>
                                      </p:cBhvr>
                                      <p:by x="105000" y="105000"/>
                                    </p:animScale>
                                  </p:childTnLst>
                                </p:cTn>
                              </p:par>
                              <p:par>
                                <p:cTn id="67" presetID="1" presetClass="mediacall" presetSubtype="0" fill="hold" nodeType="withEffect">
                                  <p:stCondLst>
                                    <p:cond delay="0"/>
                                  </p:stCondLst>
                                  <p:childTnLst>
                                    <p:cmd type="call" cmd="playFrom(0.0)">
                                      <p:cBhvr>
                                        <p:cTn id="68" dur="1776" fill="hold"/>
                                        <p:tgtEl>
                                          <p:spTgt spid="4"/>
                                        </p:tgtEl>
                                      </p:cBhvr>
                                    </p:cmd>
                                  </p:childTnLst>
                                </p:cTn>
                              </p:par>
                            </p:childTnLst>
                          </p:cTn>
                        </p:par>
                      </p:childTnLst>
                    </p:cTn>
                  </p:par>
                </p:childTnLst>
              </p:cTn>
              <p:nextCondLst>
                <p:cond evt="onClick" delay="0">
                  <p:tgtEl>
                    <p:spTgt spid="9"/>
                  </p:tgtEl>
                </p:cond>
              </p:nextCondLst>
            </p:seq>
            <p:seq concurrent="1" nextAc="seek">
              <p:cTn id="69" restart="whenNotActive" fill="hold" evtFilter="cancelBubble" nodeType="interactiveSeq">
                <p:stCondLst>
                  <p:cond evt="onClick" delay="0">
                    <p:tgtEl>
                      <p:spTgt spid="10"/>
                    </p:tgtEl>
                  </p:cond>
                </p:stCondLst>
                <p:endSync evt="end" delay="0">
                  <p:rtn val="all"/>
                </p:endSync>
                <p:childTnLst>
                  <p:par>
                    <p:cTn id="70" fill="hold">
                      <p:stCondLst>
                        <p:cond delay="0"/>
                      </p:stCondLst>
                      <p:childTnLst>
                        <p:par>
                          <p:cTn id="71" fill="hold">
                            <p:stCondLst>
                              <p:cond delay="0"/>
                            </p:stCondLst>
                            <p:childTnLst>
                              <p:par>
                                <p:cTn id="72" presetID="1" presetClass="emph" presetSubtype="2" fill="hold" nodeType="clickEffect">
                                  <p:stCondLst>
                                    <p:cond delay="0"/>
                                  </p:stCondLst>
                                  <p:childTnLst>
                                    <p:animClr clrSpc="rgb" dir="cw">
                                      <p:cBhvr>
                                        <p:cTn id="73" dur="500" fill="hold"/>
                                        <p:tgtEl>
                                          <p:spTgt spid="10"/>
                                        </p:tgtEl>
                                        <p:attrNameLst>
                                          <p:attrName>fillcolor</p:attrName>
                                        </p:attrNameLst>
                                      </p:cBhvr>
                                      <p:to>
                                        <a:srgbClr val="92D050"/>
                                      </p:to>
                                    </p:animClr>
                                    <p:set>
                                      <p:cBhvr>
                                        <p:cTn id="74" dur="500" fill="hold"/>
                                        <p:tgtEl>
                                          <p:spTgt spid="10"/>
                                        </p:tgtEl>
                                        <p:attrNameLst>
                                          <p:attrName>fill.type</p:attrName>
                                        </p:attrNameLst>
                                      </p:cBhvr>
                                      <p:to>
                                        <p:strVal val="solid"/>
                                      </p:to>
                                    </p:set>
                                    <p:set>
                                      <p:cBhvr>
                                        <p:cTn id="75" dur="500" fill="hold"/>
                                        <p:tgtEl>
                                          <p:spTgt spid="10"/>
                                        </p:tgtEl>
                                        <p:attrNameLst>
                                          <p:attrName>fill.on</p:attrName>
                                        </p:attrNameLst>
                                      </p:cBhvr>
                                      <p:to>
                                        <p:strVal val="true"/>
                                      </p:to>
                                    </p:set>
                                  </p:childTnLst>
                                </p:cTn>
                              </p:par>
                              <p:par>
                                <p:cTn id="76" presetID="1" presetClass="entr" presetSubtype="0" fill="hold" nodeType="withEffect">
                                  <p:stCondLst>
                                    <p:cond delay="0"/>
                                  </p:stCondLst>
                                  <p:childTnLst>
                                    <p:set>
                                      <p:cBhvr>
                                        <p:cTn id="77" dur="1" fill="hold">
                                          <p:stCondLst>
                                            <p:cond delay="9"/>
                                          </p:stCondLst>
                                        </p:cTn>
                                        <p:tgtEl>
                                          <p:spTgt spid="11"/>
                                        </p:tgtEl>
                                        <p:attrNameLst>
                                          <p:attrName>style.visibility</p:attrName>
                                        </p:attrNameLst>
                                      </p:cBhvr>
                                      <p:to>
                                        <p:strVal val="visible"/>
                                      </p:to>
                                    </p:set>
                                  </p:childTnLst>
                                </p:cTn>
                              </p:par>
                              <p:par>
                                <p:cTn id="78" presetID="1" presetClass="mediacall" presetSubtype="0" fill="hold" nodeType="withEffect">
                                  <p:stCondLst>
                                    <p:cond delay="0"/>
                                  </p:stCondLst>
                                  <p:childTnLst>
                                    <p:cmd type="call" cmd="playFrom(0.0)">
                                      <p:cBhvr>
                                        <p:cTn id="79" dur="3004" fill="hold"/>
                                        <p:tgtEl>
                                          <p:spTgt spid="16"/>
                                        </p:tgtEl>
                                      </p:cBhvr>
                                    </p:cmd>
                                  </p:childTnLst>
                                </p:cTn>
                              </p:par>
                              <p:par>
                                <p:cTn id="80" presetID="26" presetClass="emph" presetSubtype="0" repeatCount="2000" fill="hold" grpId="1" nodeType="withEffect">
                                  <p:stCondLst>
                                    <p:cond delay="0"/>
                                  </p:stCondLst>
                                  <p:childTnLst>
                                    <p:animEffect transition="out" filter="fade">
                                      <p:cBhvr>
                                        <p:cTn id="81" dur="500" tmFilter="0, 0; .2, .5; .8, .5; 1, 0"/>
                                        <p:tgtEl>
                                          <p:spTgt spid="10"/>
                                        </p:tgtEl>
                                      </p:cBhvr>
                                    </p:animEffect>
                                    <p:animScale>
                                      <p:cBhvr>
                                        <p:cTn id="82" dur="250" autoRev="1" fill="hold"/>
                                        <p:tgtEl>
                                          <p:spTgt spid="10"/>
                                        </p:tgtEl>
                                      </p:cBhvr>
                                      <p:by x="105000" y="105000"/>
                                    </p:animScale>
                                  </p:childTnLst>
                                </p:cTn>
                              </p:par>
                            </p:childTnLst>
                          </p:cTn>
                        </p:par>
                      </p:childTnLst>
                    </p:cTn>
                  </p:par>
                </p:childTnLst>
              </p:cTn>
              <p:nextCondLst>
                <p:cond evt="onClick" delay="0">
                  <p:tgtEl>
                    <p:spTgt spid="10"/>
                  </p:tgtEl>
                </p:cond>
              </p:nextCondLst>
            </p:seq>
            <p:audio>
              <p:cMediaNode vol="80000">
                <p:cTn id="83" fill="hold" display="0">
                  <p:stCondLst>
                    <p:cond delay="indefinite"/>
                  </p:stCondLst>
                  <p:endCondLst>
                    <p:cond evt="onStopAudio" delay="0">
                      <p:tgtEl>
                        <p:sldTgt/>
                      </p:tgtEl>
                    </p:cond>
                  </p:endCondLst>
                </p:cTn>
                <p:tgtEl>
                  <p:spTgt spid="4"/>
                </p:tgtEl>
              </p:cMediaNode>
            </p:audio>
            <p:audio>
              <p:cMediaNode vol="80000">
                <p:cTn id="84" fill="hold" display="0">
                  <p:stCondLst>
                    <p:cond delay="indefinite"/>
                  </p:stCondLst>
                  <p:endCondLst>
                    <p:cond evt="onStopAudio" delay="0">
                      <p:tgtEl>
                        <p:sldTgt/>
                      </p:tgtEl>
                    </p:cond>
                  </p:endCondLst>
                </p:cTn>
                <p:tgtEl>
                  <p:spTgt spid="5"/>
                </p:tgtEl>
              </p:cMediaNode>
            </p:audio>
            <p:audio>
              <p:cMediaNode vol="80000">
                <p:cTn id="85" fill="hold" display="0">
                  <p:stCondLst>
                    <p:cond delay="indefinite"/>
                  </p:stCondLst>
                  <p:endCondLst>
                    <p:cond evt="onStopAudio" delay="0">
                      <p:tgtEl>
                        <p:sldTgt/>
                      </p:tgtEl>
                    </p:cond>
                  </p:endCondLst>
                </p:cTn>
                <p:tgtEl>
                  <p:spTgt spid="15"/>
                </p:tgtEl>
              </p:cMediaNode>
            </p:audio>
            <p:audio>
              <p:cMediaNode vol="80000">
                <p:cTn id="86" fill="hold" display="0">
                  <p:stCondLst>
                    <p:cond delay="indefinite"/>
                  </p:stCondLst>
                  <p:endCondLst>
                    <p:cond evt="onStopAudio" delay="0">
                      <p:tgtEl>
                        <p:sldTgt/>
                      </p:tgtEl>
                    </p:cond>
                  </p:endCondLst>
                </p:cTn>
                <p:tgtEl>
                  <p:spTgt spid="16"/>
                </p:tgtEl>
              </p:cMediaNode>
            </p:audio>
          </p:childTnLst>
        </p:cTn>
      </p:par>
    </p:tnLst>
    <p:bldLst>
      <p:bldP spid="3" grpId="0"/>
      <p:bldP spid="7" grpId="0" animBg="1"/>
      <p:bldP spid="7" grpId="1" animBg="1"/>
      <p:bldP spid="8" grpId="0" animBg="1"/>
      <p:bldP spid="8" grpId="1" animBg="1"/>
      <p:bldP spid="9" grpId="0" animBg="1"/>
      <p:bldP spid="9" grpId="1" animBg="1"/>
      <p:bldP spid="10" grpId="0" animBg="1"/>
      <p:bldP spid="10"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an cho chay tron\PoolnoFog.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Users\ADMIN\Desktop\Tai nguyen thiet ke tro choi\Bảng gỗ\1a.png">
            <a:hlinkClick r:id="rId8" action="ppaction://hlinksldjump"/>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6143986"/>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Hình ảnh có liên quan">
            <a:extLst>
              <a:ext uri="{FF2B5EF4-FFF2-40B4-BE49-F238E27FC236}">
                <a16:creationId xmlns:a16="http://schemas.microsoft.com/office/drawing/2014/main" id="{2CAEFF88-AC25-AE90-A73F-41BDD999AFED}"/>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281624" y="369084"/>
            <a:ext cx="7322985" cy="234035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12BEBF7-3C04-3EC3-0B74-26CC9B5CAF84}"/>
              </a:ext>
            </a:extLst>
          </p:cNvPr>
          <p:cNvSpPr txBox="1"/>
          <p:nvPr/>
        </p:nvSpPr>
        <p:spPr>
          <a:xfrm>
            <a:off x="2833624" y="720704"/>
            <a:ext cx="6218984" cy="1702838"/>
          </a:xfrm>
          <a:prstGeom prst="rect">
            <a:avLst/>
          </a:prstGeom>
          <a:noFill/>
        </p:spPr>
        <p:txBody>
          <a:bodyPr wrap="square" rtlCol="0">
            <a:spAutoFit/>
          </a:bodyPr>
          <a:lstStyle/>
          <a:p>
            <a:pPr algn="ctr" defTabSz="1219170">
              <a:lnSpc>
                <a:spcPct val="130000"/>
              </a:lnSpc>
            </a:pPr>
            <a:r>
              <a:rPr lang="vi-VN" sz="2800" b="1" dirty="0">
                <a:solidFill>
                  <a:prstClr val="white"/>
                </a:solidFill>
                <a:latin typeface="UTM Avo" panose="02040603050506020204" pitchFamily="18" charset="0"/>
              </a:rPr>
              <a:t>Câu 4:</a:t>
            </a:r>
            <a:r>
              <a:rPr lang="vi-VN" sz="2800" dirty="0">
                <a:solidFill>
                  <a:prstClr val="white"/>
                </a:solidFill>
                <a:latin typeface="UTM Avo" panose="02040603050506020204" pitchFamily="18" charset="0"/>
              </a:rPr>
              <a:t> Trường hợp nào trong các trường hợp sau có thể làm tăng áp suất của một vật lên vật khác?</a:t>
            </a:r>
          </a:p>
        </p:txBody>
      </p:sp>
      <p:pic>
        <p:nvPicPr>
          <p:cNvPr id="6" name="Picture 5" descr="Logo, company name&#10;&#10;Description automatically generated">
            <a:extLst>
              <a:ext uri="{FF2B5EF4-FFF2-40B4-BE49-F238E27FC236}">
                <a16:creationId xmlns:a16="http://schemas.microsoft.com/office/drawing/2014/main" id="{4FE0FF24-9C42-53D0-64A6-AB75590E774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7987" y="-1041"/>
            <a:ext cx="797560" cy="890041"/>
          </a:xfrm>
          <a:prstGeom prst="rect">
            <a:avLst/>
          </a:prstGeom>
        </p:spPr>
      </p:pic>
      <p:sp>
        <p:nvSpPr>
          <p:cNvPr id="7" name="Đáp án đúng">
            <a:extLst>
              <a:ext uri="{FF2B5EF4-FFF2-40B4-BE49-F238E27FC236}">
                <a16:creationId xmlns:a16="http://schemas.microsoft.com/office/drawing/2014/main" id="{E2ED3AA5-7402-CEF4-8CFD-DF566ADD2AC3}"/>
              </a:ext>
            </a:extLst>
          </p:cNvPr>
          <p:cNvSpPr/>
          <p:nvPr/>
        </p:nvSpPr>
        <p:spPr>
          <a:xfrm>
            <a:off x="1425215" y="2869809"/>
            <a:ext cx="3898664" cy="1547446"/>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dirty="0">
                <a:solidFill>
                  <a:schemeClr val="tx1"/>
                </a:solidFill>
                <a:latin typeface="UTM Avo" panose="02040603050506020204" pitchFamily="18"/>
              </a:rPr>
              <a:t>A. Giữ nguyên áp lực tác dụng vào vật, tăng diện tích mặt bị ép</a:t>
            </a:r>
            <a:r>
              <a:rPr lang="en-US" sz="2400" dirty="0">
                <a:solidFill>
                  <a:schemeClr val="tx1"/>
                </a:solidFill>
                <a:latin typeface="UTM Avo" panose="02040603050506020204" pitchFamily="18"/>
              </a:rPr>
              <a:t>.</a:t>
            </a:r>
            <a:endParaRPr lang="vi-VN" sz="2400" dirty="0">
              <a:solidFill>
                <a:schemeClr val="tx1"/>
              </a:solidFill>
              <a:latin typeface="UTM Avo" panose="02040603050506020204" pitchFamily="18"/>
            </a:endParaRPr>
          </a:p>
        </p:txBody>
      </p:sp>
      <p:sp>
        <p:nvSpPr>
          <p:cNvPr id="8" name="Đáp án sai 1">
            <a:extLst>
              <a:ext uri="{FF2B5EF4-FFF2-40B4-BE49-F238E27FC236}">
                <a16:creationId xmlns:a16="http://schemas.microsoft.com/office/drawing/2014/main" id="{7F88D084-9192-3B7F-82AE-3710A8639A16}"/>
              </a:ext>
            </a:extLst>
          </p:cNvPr>
          <p:cNvSpPr/>
          <p:nvPr/>
        </p:nvSpPr>
        <p:spPr>
          <a:xfrm>
            <a:off x="1393895" y="4634238"/>
            <a:ext cx="3898666" cy="1543867"/>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chemeClr val="tx1"/>
                </a:solidFill>
                <a:latin typeface="UTM Avo" panose="02040603050506020204" pitchFamily="18"/>
              </a:rPr>
              <a:t>C. Giữ nguyên diện tích mặt bị ép, giảm áp lực tác dụng vào vật.</a:t>
            </a:r>
          </a:p>
        </p:txBody>
      </p:sp>
      <p:sp>
        <p:nvSpPr>
          <p:cNvPr id="9" name="Đáp án sai 2">
            <a:extLst>
              <a:ext uri="{FF2B5EF4-FFF2-40B4-BE49-F238E27FC236}">
                <a16:creationId xmlns:a16="http://schemas.microsoft.com/office/drawing/2014/main" id="{6BE6EF41-EE2F-DA3E-0A6E-96451A923038}"/>
              </a:ext>
            </a:extLst>
          </p:cNvPr>
          <p:cNvSpPr/>
          <p:nvPr/>
        </p:nvSpPr>
        <p:spPr>
          <a:xfrm>
            <a:off x="6096000" y="2869809"/>
            <a:ext cx="3898664" cy="1547446"/>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chemeClr val="tx1"/>
                </a:solidFill>
                <a:latin typeface="UTM Avo" panose="02040603050506020204" pitchFamily="18"/>
              </a:rPr>
              <a:t>B. Giữ nguyên áp lực tác dụng vào vật, giảm diện tích mặt bị ép.</a:t>
            </a:r>
          </a:p>
        </p:txBody>
      </p:sp>
      <p:sp>
        <p:nvSpPr>
          <p:cNvPr id="10" name="Đáp án sai 3">
            <a:extLst>
              <a:ext uri="{FF2B5EF4-FFF2-40B4-BE49-F238E27FC236}">
                <a16:creationId xmlns:a16="http://schemas.microsoft.com/office/drawing/2014/main" id="{D78BF6CC-5FE5-1875-3DDC-F2B302C6C126}"/>
              </a:ext>
            </a:extLst>
          </p:cNvPr>
          <p:cNvSpPr/>
          <p:nvPr/>
        </p:nvSpPr>
        <p:spPr>
          <a:xfrm>
            <a:off x="6096000" y="4600120"/>
            <a:ext cx="3898664" cy="1543866"/>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chemeClr val="tx1"/>
                </a:solidFill>
                <a:latin typeface="UTM Avo" panose="02040603050506020204" pitchFamily="18"/>
              </a:rPr>
              <a:t>D. Vừa giảm áp lực tác dụng vào vật vừa tăng diện tích mặt bị ép.</a:t>
            </a:r>
          </a:p>
        </p:txBody>
      </p:sp>
      <p:pic>
        <p:nvPicPr>
          <p:cNvPr id="11" name="Picture 5">
            <a:extLst>
              <a:ext uri="{FF2B5EF4-FFF2-40B4-BE49-F238E27FC236}">
                <a16:creationId xmlns:a16="http://schemas.microsoft.com/office/drawing/2014/main" id="{AB1DD7B7-F379-1B28-4BAD-5027755A580D}"/>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9703088" y="3850369"/>
            <a:ext cx="789827" cy="561014"/>
          </a:xfrm>
          <a:prstGeom prst="rect">
            <a:avLst/>
          </a:prstGeom>
        </p:spPr>
      </p:pic>
      <p:pic>
        <p:nvPicPr>
          <p:cNvPr id="12" name="Picture 10">
            <a:extLst>
              <a:ext uri="{FF2B5EF4-FFF2-40B4-BE49-F238E27FC236}">
                <a16:creationId xmlns:a16="http://schemas.microsoft.com/office/drawing/2014/main" id="{9491681C-78D0-04BB-47E0-4983565F47B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9703088" y="5520024"/>
            <a:ext cx="839500" cy="658081"/>
          </a:xfrm>
          <a:prstGeom prst="rect">
            <a:avLst/>
          </a:prstGeom>
        </p:spPr>
      </p:pic>
      <p:pic>
        <p:nvPicPr>
          <p:cNvPr id="13" name="Picture 10">
            <a:extLst>
              <a:ext uri="{FF2B5EF4-FFF2-40B4-BE49-F238E27FC236}">
                <a16:creationId xmlns:a16="http://schemas.microsoft.com/office/drawing/2014/main" id="{5857973F-3F4B-7430-AAA9-9ABA00CD43D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4957620" y="3898740"/>
            <a:ext cx="852959" cy="620128"/>
          </a:xfrm>
          <a:prstGeom prst="rect">
            <a:avLst/>
          </a:prstGeom>
        </p:spPr>
      </p:pic>
      <p:pic>
        <p:nvPicPr>
          <p:cNvPr id="14" name="Picture 10">
            <a:extLst>
              <a:ext uri="{FF2B5EF4-FFF2-40B4-BE49-F238E27FC236}">
                <a16:creationId xmlns:a16="http://schemas.microsoft.com/office/drawing/2014/main" id="{A9473400-8F8F-4463-709C-FA0A8AB60832}"/>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4957620" y="5689395"/>
            <a:ext cx="818590" cy="595141"/>
          </a:xfrm>
          <a:prstGeom prst="rect">
            <a:avLst/>
          </a:prstGeom>
        </p:spPr>
      </p:pic>
      <p:pic>
        <p:nvPicPr>
          <p:cNvPr id="4" name="buzzer-or-wrong-answer-20582.wav">
            <a:hlinkClick r:id="" action="ppaction://media"/>
            <a:extLst>
              <a:ext uri="{FF2B5EF4-FFF2-40B4-BE49-F238E27FC236}">
                <a16:creationId xmlns:a16="http://schemas.microsoft.com/office/drawing/2014/main" id="{2E9B439D-5554-C5A0-65CF-6DFECEC2E22E}"/>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019051" y="2519713"/>
            <a:ext cx="812800" cy="812800"/>
          </a:xfrm>
          <a:prstGeom prst="rect">
            <a:avLst/>
          </a:prstGeom>
        </p:spPr>
      </p:pic>
      <p:pic>
        <p:nvPicPr>
          <p:cNvPr id="5" name="buzzer-or-wrong-answer-20582.wav">
            <a:hlinkClick r:id="" action="ppaction://media"/>
            <a:extLst>
              <a:ext uri="{FF2B5EF4-FFF2-40B4-BE49-F238E27FC236}">
                <a16:creationId xmlns:a16="http://schemas.microsoft.com/office/drawing/2014/main" id="{5B0895FC-77EA-F15A-8542-EDDAACED994A}"/>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073807" y="2758656"/>
            <a:ext cx="812800" cy="812800"/>
          </a:xfrm>
          <a:prstGeom prst="rect">
            <a:avLst/>
          </a:prstGeom>
        </p:spPr>
      </p:pic>
      <p:pic>
        <p:nvPicPr>
          <p:cNvPr id="15" name="buzzer-or-wrong-answer-20582.wav">
            <a:hlinkClick r:id="" action="ppaction://media"/>
            <a:extLst>
              <a:ext uri="{FF2B5EF4-FFF2-40B4-BE49-F238E27FC236}">
                <a16:creationId xmlns:a16="http://schemas.microsoft.com/office/drawing/2014/main" id="{11859DCD-DCD3-933E-6E8D-E98DA26B8787}"/>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866651" y="1495711"/>
            <a:ext cx="812800" cy="812800"/>
          </a:xfrm>
          <a:prstGeom prst="rect">
            <a:avLst/>
          </a:prstGeom>
        </p:spPr>
      </p:pic>
      <p:pic>
        <p:nvPicPr>
          <p:cNvPr id="16" name="Ding-sound-effect-www_tiengdong_com.mp3">
            <a:hlinkClick r:id="" action="ppaction://media"/>
            <a:extLst>
              <a:ext uri="{FF2B5EF4-FFF2-40B4-BE49-F238E27FC236}">
                <a16:creationId xmlns:a16="http://schemas.microsoft.com/office/drawing/2014/main" id="{8995D760-4455-829F-D86F-39F4E1892983}"/>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1392782" y="4370742"/>
            <a:ext cx="812800" cy="812800"/>
          </a:xfrm>
          <a:prstGeom prst="rect">
            <a:avLst/>
          </a:prstGeom>
        </p:spPr>
      </p:pic>
    </p:spTree>
    <p:extLst>
      <p:ext uri="{BB962C8B-B14F-4D97-AF65-F5344CB8AC3E}">
        <p14:creationId xmlns:p14="http://schemas.microsoft.com/office/powerpoint/2010/main" val="3037770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trips(downLeft)">
                                      <p:cBhvr>
                                        <p:cTn id="17" dur="500"/>
                                        <p:tgtEl>
                                          <p:spTgt spid="8"/>
                                        </p:tgtEl>
                                      </p:cBhvr>
                                    </p:animEffect>
                                  </p:childTnLst>
                                </p:cTn>
                              </p:par>
                              <p:par>
                                <p:cTn id="18" presetID="18" presetClass="entr" presetSubtype="12"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strips(downLeft)">
                                      <p:cBhvr>
                                        <p:cTn id="20" dur="500"/>
                                        <p:tgtEl>
                                          <p:spTgt spid="9"/>
                                        </p:tgtEl>
                                      </p:cBhvr>
                                    </p:animEffect>
                                  </p:childTnLst>
                                </p:cTn>
                              </p:par>
                              <p:par>
                                <p:cTn id="21" presetID="18" presetClass="entr" presetSubtype="1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trips(downLeft)">
                                      <p:cBhvr>
                                        <p:cTn id="23" dur="500"/>
                                        <p:tgtEl>
                                          <p:spTgt spid="7"/>
                                        </p:tgtEl>
                                      </p:cBhvr>
                                    </p:animEffect>
                                  </p:childTnLst>
                                </p:cTn>
                              </p:par>
                              <p:par>
                                <p:cTn id="24" presetID="18" presetClass="entr" presetSubtype="12"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strips(downLeft)">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7"/>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7"/>
                                        </p:tgtEl>
                                        <p:attrNameLst>
                                          <p:attrName>fillcolor</p:attrName>
                                        </p:attrNameLst>
                                      </p:cBhvr>
                                      <p:to>
                                        <a:srgbClr val="C0504D"/>
                                      </p:to>
                                    </p:animClr>
                                    <p:set>
                                      <p:cBhvr>
                                        <p:cTn id="32" dur="500" fill="hold"/>
                                        <p:tgtEl>
                                          <p:spTgt spid="7"/>
                                        </p:tgtEl>
                                        <p:attrNameLst>
                                          <p:attrName>fill.type</p:attrName>
                                        </p:attrNameLst>
                                      </p:cBhvr>
                                      <p:to>
                                        <p:strVal val="solid"/>
                                      </p:to>
                                    </p:set>
                                    <p:set>
                                      <p:cBhvr>
                                        <p:cTn id="33" dur="500" fill="hold"/>
                                        <p:tgtEl>
                                          <p:spTgt spid="7"/>
                                        </p:tgtEl>
                                        <p:attrNameLst>
                                          <p:attrName>fill.on</p:attrName>
                                        </p:attrNameLst>
                                      </p:cBhvr>
                                      <p:to>
                                        <p:strVal val="true"/>
                                      </p:to>
                                    </p:set>
                                  </p:childTnLst>
                                </p:cTn>
                              </p:par>
                              <p:par>
                                <p:cTn id="34" presetID="1" presetClass="entr" presetSubtype="0" fill="hold" nodeType="withEffect">
                                  <p:stCondLst>
                                    <p:cond delay="0"/>
                                  </p:stCondLst>
                                  <p:childTnLst>
                                    <p:set>
                                      <p:cBhvr>
                                        <p:cTn id="35" dur="1" fill="hold">
                                          <p:stCondLst>
                                            <p:cond delay="9"/>
                                          </p:stCondLst>
                                        </p:cTn>
                                        <p:tgtEl>
                                          <p:spTgt spid="13"/>
                                        </p:tgtEl>
                                        <p:attrNameLst>
                                          <p:attrName>style.visibility</p:attrName>
                                        </p:attrNameLst>
                                      </p:cBhvr>
                                      <p:to>
                                        <p:strVal val="visible"/>
                                      </p:to>
                                    </p:set>
                                  </p:childTnLst>
                                </p:cTn>
                              </p:par>
                              <p:par>
                                <p:cTn id="36" presetID="26" presetClass="emph" presetSubtype="0" repeatCount="2000" fill="hold" grpId="1" nodeType="withEffect">
                                  <p:stCondLst>
                                    <p:cond delay="0"/>
                                  </p:stCondLst>
                                  <p:childTnLst>
                                    <p:animEffect transition="out" filter="fade">
                                      <p:cBhvr>
                                        <p:cTn id="37" dur="500" tmFilter="0, 0; .2, .5; .8, .5; 1, 0"/>
                                        <p:tgtEl>
                                          <p:spTgt spid="7"/>
                                        </p:tgtEl>
                                      </p:cBhvr>
                                    </p:animEffect>
                                    <p:animScale>
                                      <p:cBhvr>
                                        <p:cTn id="38" dur="250" autoRev="1" fill="hold"/>
                                        <p:tgtEl>
                                          <p:spTgt spid="7"/>
                                        </p:tgtEl>
                                      </p:cBhvr>
                                      <p:by x="105000" y="105000"/>
                                    </p:animScale>
                                  </p:childTnLst>
                                </p:cTn>
                              </p:par>
                              <p:par>
                                <p:cTn id="39" presetID="1" presetClass="mediacall" presetSubtype="0" fill="hold" nodeType="withEffect">
                                  <p:stCondLst>
                                    <p:cond delay="0"/>
                                  </p:stCondLst>
                                  <p:childTnLst>
                                    <p:cmd type="call" cmd="playFrom(0.0)">
                                      <p:cBhvr>
                                        <p:cTn id="40" dur="1776" fill="hold"/>
                                        <p:tgtEl>
                                          <p:spTgt spid="4"/>
                                        </p:tgtEl>
                                      </p:cBhvr>
                                    </p:cmd>
                                  </p:childTnLst>
                                </p:cTn>
                              </p:par>
                            </p:childTnLst>
                          </p:cTn>
                        </p:par>
                      </p:childTnLst>
                    </p:cTn>
                  </p:par>
                </p:childTnLst>
              </p:cTn>
              <p:nextCondLst>
                <p:cond evt="onClick" delay="0">
                  <p:tgtEl>
                    <p:spTgt spid="7"/>
                  </p:tgtEl>
                </p:cond>
              </p:nextCondLst>
            </p:seq>
            <p:seq concurrent="1" nextAc="seek">
              <p:cTn id="41" restart="whenNotActive" fill="hold" evtFilter="cancelBubble" nodeType="interactiveSeq">
                <p:stCondLst>
                  <p:cond evt="onClick" delay="0">
                    <p:tgtEl>
                      <p:spTgt spid="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500" fill="hold"/>
                                        <p:tgtEl>
                                          <p:spTgt spid="8"/>
                                        </p:tgtEl>
                                        <p:attrNameLst>
                                          <p:attrName>fillcolor</p:attrName>
                                        </p:attrNameLst>
                                      </p:cBhvr>
                                      <p:to>
                                        <a:srgbClr val="C0504D"/>
                                      </p:to>
                                    </p:animClr>
                                    <p:set>
                                      <p:cBhvr>
                                        <p:cTn id="46" dur="500" fill="hold"/>
                                        <p:tgtEl>
                                          <p:spTgt spid="8"/>
                                        </p:tgtEl>
                                        <p:attrNameLst>
                                          <p:attrName>fill.type</p:attrName>
                                        </p:attrNameLst>
                                      </p:cBhvr>
                                      <p:to>
                                        <p:strVal val="solid"/>
                                      </p:to>
                                    </p:set>
                                    <p:set>
                                      <p:cBhvr>
                                        <p:cTn id="47" dur="500" fill="hold"/>
                                        <p:tgtEl>
                                          <p:spTgt spid="8"/>
                                        </p:tgtEl>
                                        <p:attrNameLst>
                                          <p:attrName>fill.on</p:attrName>
                                        </p:attrNameLst>
                                      </p:cBhvr>
                                      <p:to>
                                        <p:strVal val="true"/>
                                      </p:to>
                                    </p:set>
                                  </p:childTnLst>
                                </p:cTn>
                              </p:par>
                              <p:par>
                                <p:cTn id="48" presetID="1" presetClass="entr" presetSubtype="0" fill="hold" nodeType="withEffect">
                                  <p:stCondLst>
                                    <p:cond delay="0"/>
                                  </p:stCondLst>
                                  <p:childTnLst>
                                    <p:set>
                                      <p:cBhvr>
                                        <p:cTn id="49" dur="1" fill="hold">
                                          <p:stCondLst>
                                            <p:cond delay="0"/>
                                          </p:stCondLst>
                                        </p:cTn>
                                        <p:tgtEl>
                                          <p:spTgt spid="14"/>
                                        </p:tgtEl>
                                        <p:attrNameLst>
                                          <p:attrName>style.visibility</p:attrName>
                                        </p:attrNameLst>
                                      </p:cBhvr>
                                      <p:to>
                                        <p:strVal val="visible"/>
                                      </p:to>
                                    </p:set>
                                  </p:childTnLst>
                                </p:cTn>
                              </p:par>
                              <p:par>
                                <p:cTn id="50" presetID="26" presetClass="emph" presetSubtype="0" repeatCount="2000" fill="hold" grpId="1" nodeType="withEffect">
                                  <p:stCondLst>
                                    <p:cond delay="0"/>
                                  </p:stCondLst>
                                  <p:childTnLst>
                                    <p:animEffect transition="out" filter="fade">
                                      <p:cBhvr>
                                        <p:cTn id="51" dur="500" tmFilter="0, 0; .2, .5; .8, .5; 1, 0"/>
                                        <p:tgtEl>
                                          <p:spTgt spid="8"/>
                                        </p:tgtEl>
                                      </p:cBhvr>
                                    </p:animEffect>
                                    <p:animScale>
                                      <p:cBhvr>
                                        <p:cTn id="52" dur="250" autoRev="1" fill="hold"/>
                                        <p:tgtEl>
                                          <p:spTgt spid="8"/>
                                        </p:tgtEl>
                                      </p:cBhvr>
                                      <p:by x="105000" y="105000"/>
                                    </p:animScale>
                                  </p:childTnLst>
                                </p:cTn>
                              </p:par>
                              <p:par>
                                <p:cTn id="53" presetID="1" presetClass="mediacall" presetSubtype="0" fill="hold" nodeType="withEffect">
                                  <p:stCondLst>
                                    <p:cond delay="0"/>
                                  </p:stCondLst>
                                  <p:childTnLst>
                                    <p:cmd type="call" cmd="playFrom(0.0)">
                                      <p:cBhvr>
                                        <p:cTn id="54" dur="1776" fill="hold"/>
                                        <p:tgtEl>
                                          <p:spTgt spid="15"/>
                                        </p:tgtEl>
                                      </p:cBhvr>
                                    </p:cmd>
                                  </p:childTnLst>
                                </p:cTn>
                              </p:par>
                            </p:childTnLst>
                          </p:cTn>
                        </p:par>
                      </p:childTnLst>
                    </p:cTn>
                  </p:par>
                </p:childTnLst>
              </p:cTn>
              <p:nextCondLst>
                <p:cond evt="onClick" delay="0">
                  <p:tgtEl>
                    <p:spTgt spid="8"/>
                  </p:tgtEl>
                </p:cond>
              </p:nextCondLst>
            </p:seq>
            <p:seq concurrent="1" nextAc="seek">
              <p:cTn id="55" restart="whenNotActive" fill="hold" evtFilter="cancelBubble" nodeType="interactiveSeq">
                <p:stCondLst>
                  <p:cond evt="onClick" delay="0">
                    <p:tgtEl>
                      <p:spTgt spid="9"/>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500" fill="hold"/>
                                        <p:tgtEl>
                                          <p:spTgt spid="9"/>
                                        </p:tgtEl>
                                        <p:attrNameLst>
                                          <p:attrName>fillcolor</p:attrName>
                                        </p:attrNameLst>
                                      </p:cBhvr>
                                      <p:to>
                                        <a:srgbClr val="92D050"/>
                                      </p:to>
                                    </p:animClr>
                                    <p:set>
                                      <p:cBhvr>
                                        <p:cTn id="60" dur="500" fill="hold"/>
                                        <p:tgtEl>
                                          <p:spTgt spid="9"/>
                                        </p:tgtEl>
                                        <p:attrNameLst>
                                          <p:attrName>fill.type</p:attrName>
                                        </p:attrNameLst>
                                      </p:cBhvr>
                                      <p:to>
                                        <p:strVal val="solid"/>
                                      </p:to>
                                    </p:set>
                                    <p:set>
                                      <p:cBhvr>
                                        <p:cTn id="61" dur="500" fill="hold"/>
                                        <p:tgtEl>
                                          <p:spTgt spid="9"/>
                                        </p:tgtEl>
                                        <p:attrNameLst>
                                          <p:attrName>fill.on</p:attrName>
                                        </p:attrNameLst>
                                      </p:cBhvr>
                                      <p:to>
                                        <p:strVal val="true"/>
                                      </p:to>
                                    </p:set>
                                  </p:childTnLst>
                                </p:cTn>
                              </p:par>
                              <p:par>
                                <p:cTn id="62" presetID="1" presetClass="entr" presetSubtype="0" fill="hold" nodeType="withEffect">
                                  <p:stCondLst>
                                    <p:cond delay="0"/>
                                  </p:stCondLst>
                                  <p:childTnLst>
                                    <p:set>
                                      <p:cBhvr>
                                        <p:cTn id="63" dur="1" fill="hold">
                                          <p:stCondLst>
                                            <p:cond delay="9"/>
                                          </p:stCondLst>
                                        </p:cTn>
                                        <p:tgtEl>
                                          <p:spTgt spid="11"/>
                                        </p:tgtEl>
                                        <p:attrNameLst>
                                          <p:attrName>style.visibility</p:attrName>
                                        </p:attrNameLst>
                                      </p:cBhvr>
                                      <p:to>
                                        <p:strVal val="visible"/>
                                      </p:to>
                                    </p:set>
                                  </p:childTnLst>
                                </p:cTn>
                              </p:par>
                              <p:par>
                                <p:cTn id="64" presetID="1" presetClass="mediacall" presetSubtype="0" fill="hold" nodeType="withEffect">
                                  <p:stCondLst>
                                    <p:cond delay="0"/>
                                  </p:stCondLst>
                                  <p:childTnLst>
                                    <p:cmd type="call" cmd="playFrom(0.0)">
                                      <p:cBhvr>
                                        <p:cTn id="65" dur="2977" fill="hold"/>
                                        <p:tgtEl>
                                          <p:spTgt spid="16"/>
                                        </p:tgtEl>
                                      </p:cBhvr>
                                    </p:cmd>
                                  </p:childTnLst>
                                </p:cTn>
                              </p:par>
                              <p:par>
                                <p:cTn id="66" presetID="26" presetClass="emph" presetSubtype="0" repeatCount="2000" fill="hold" grpId="1" nodeType="withEffect">
                                  <p:stCondLst>
                                    <p:cond delay="0"/>
                                  </p:stCondLst>
                                  <p:childTnLst>
                                    <p:animEffect transition="out" filter="fade">
                                      <p:cBhvr>
                                        <p:cTn id="67" dur="500" tmFilter="0, 0; .2, .5; .8, .5; 1, 0"/>
                                        <p:tgtEl>
                                          <p:spTgt spid="9"/>
                                        </p:tgtEl>
                                      </p:cBhvr>
                                    </p:animEffect>
                                    <p:animScale>
                                      <p:cBhvr>
                                        <p:cTn id="68" dur="250" autoRev="1" fill="hold"/>
                                        <p:tgtEl>
                                          <p:spTgt spid="9"/>
                                        </p:tgtEl>
                                      </p:cBhvr>
                                      <p:by x="105000" y="105000"/>
                                    </p:animScale>
                                  </p:childTnLst>
                                </p:cTn>
                              </p:par>
                            </p:childTnLst>
                          </p:cTn>
                        </p:par>
                      </p:childTnLst>
                    </p:cTn>
                  </p:par>
                </p:childTnLst>
              </p:cTn>
              <p:nextCondLst>
                <p:cond evt="onClick" delay="0">
                  <p:tgtEl>
                    <p:spTgt spid="9"/>
                  </p:tgtEl>
                </p:cond>
              </p:nextCondLst>
            </p:seq>
            <p:seq concurrent="1" nextAc="seek">
              <p:cTn id="69" restart="whenNotActive" fill="hold" evtFilter="cancelBubble" nodeType="interactiveSeq">
                <p:stCondLst>
                  <p:cond evt="onClick" delay="0">
                    <p:tgtEl>
                      <p:spTgt spid="10"/>
                    </p:tgtEl>
                  </p:cond>
                </p:stCondLst>
                <p:endSync evt="end" delay="0">
                  <p:rtn val="all"/>
                </p:endSync>
                <p:childTnLst>
                  <p:par>
                    <p:cTn id="70" fill="hold">
                      <p:stCondLst>
                        <p:cond delay="0"/>
                      </p:stCondLst>
                      <p:childTnLst>
                        <p:par>
                          <p:cTn id="71" fill="hold">
                            <p:stCondLst>
                              <p:cond delay="0"/>
                            </p:stCondLst>
                            <p:childTnLst>
                              <p:par>
                                <p:cTn id="72" presetID="1" presetClass="emph" presetSubtype="2" fill="hold" nodeType="clickEffect">
                                  <p:stCondLst>
                                    <p:cond delay="0"/>
                                  </p:stCondLst>
                                  <p:childTnLst>
                                    <p:animClr clrSpc="rgb" dir="cw">
                                      <p:cBhvr>
                                        <p:cTn id="73" dur="500" fill="hold"/>
                                        <p:tgtEl>
                                          <p:spTgt spid="10"/>
                                        </p:tgtEl>
                                        <p:attrNameLst>
                                          <p:attrName>fillcolor</p:attrName>
                                        </p:attrNameLst>
                                      </p:cBhvr>
                                      <p:to>
                                        <a:srgbClr val="C0504D"/>
                                      </p:to>
                                    </p:animClr>
                                    <p:set>
                                      <p:cBhvr>
                                        <p:cTn id="74" dur="500" fill="hold"/>
                                        <p:tgtEl>
                                          <p:spTgt spid="10"/>
                                        </p:tgtEl>
                                        <p:attrNameLst>
                                          <p:attrName>fill.type</p:attrName>
                                        </p:attrNameLst>
                                      </p:cBhvr>
                                      <p:to>
                                        <p:strVal val="solid"/>
                                      </p:to>
                                    </p:set>
                                    <p:set>
                                      <p:cBhvr>
                                        <p:cTn id="75" dur="500" fill="hold"/>
                                        <p:tgtEl>
                                          <p:spTgt spid="10"/>
                                        </p:tgtEl>
                                        <p:attrNameLst>
                                          <p:attrName>fill.on</p:attrName>
                                        </p:attrNameLst>
                                      </p:cBhvr>
                                      <p:to>
                                        <p:strVal val="true"/>
                                      </p:to>
                                    </p:set>
                                  </p:childTnLst>
                                </p:cTn>
                              </p:par>
                              <p:par>
                                <p:cTn id="76" presetID="1" presetClass="mediacall" presetSubtype="0" fill="hold" nodeType="withEffect">
                                  <p:stCondLst>
                                    <p:cond delay="0"/>
                                  </p:stCondLst>
                                  <p:childTnLst>
                                    <p:cmd type="call" cmd="playFrom(0.0)">
                                      <p:cBhvr>
                                        <p:cTn id="77" dur="1776" fill="hold"/>
                                        <p:tgtEl>
                                          <p:spTgt spid="5"/>
                                        </p:tgtEl>
                                      </p:cBhvr>
                                    </p:cmd>
                                  </p:childTnLst>
                                </p:cTn>
                              </p:par>
                              <p:par>
                                <p:cTn id="78" presetID="1" presetClass="entr" presetSubtype="0" fill="hold" nodeType="withEffect">
                                  <p:stCondLst>
                                    <p:cond delay="0"/>
                                  </p:stCondLst>
                                  <p:childTnLst>
                                    <p:set>
                                      <p:cBhvr>
                                        <p:cTn id="79" dur="1" fill="hold">
                                          <p:stCondLst>
                                            <p:cond delay="9"/>
                                          </p:stCondLst>
                                        </p:cTn>
                                        <p:tgtEl>
                                          <p:spTgt spid="12"/>
                                        </p:tgtEl>
                                        <p:attrNameLst>
                                          <p:attrName>style.visibility</p:attrName>
                                        </p:attrNameLst>
                                      </p:cBhvr>
                                      <p:to>
                                        <p:strVal val="visible"/>
                                      </p:to>
                                    </p:set>
                                  </p:childTnLst>
                                </p:cTn>
                              </p:par>
                              <p:par>
                                <p:cTn id="80" presetID="26" presetClass="emph" presetSubtype="0" repeatCount="2000" fill="hold" grpId="1" nodeType="withEffect">
                                  <p:stCondLst>
                                    <p:cond delay="0"/>
                                  </p:stCondLst>
                                  <p:childTnLst>
                                    <p:animEffect transition="out" filter="fade">
                                      <p:cBhvr>
                                        <p:cTn id="81" dur="500" tmFilter="0, 0; .2, .5; .8, .5; 1, 0"/>
                                        <p:tgtEl>
                                          <p:spTgt spid="10"/>
                                        </p:tgtEl>
                                      </p:cBhvr>
                                    </p:animEffect>
                                    <p:animScale>
                                      <p:cBhvr>
                                        <p:cTn id="82" dur="250" autoRev="1" fill="hold"/>
                                        <p:tgtEl>
                                          <p:spTgt spid="10"/>
                                        </p:tgtEl>
                                      </p:cBhvr>
                                      <p:by x="105000" y="105000"/>
                                    </p:animScale>
                                  </p:childTnLst>
                                </p:cTn>
                              </p:par>
                            </p:childTnLst>
                          </p:cTn>
                        </p:par>
                      </p:childTnLst>
                    </p:cTn>
                  </p:par>
                </p:childTnLst>
              </p:cTn>
              <p:nextCondLst>
                <p:cond evt="onClick" delay="0">
                  <p:tgtEl>
                    <p:spTgt spid="10"/>
                  </p:tgtEl>
                </p:cond>
              </p:nextCondLst>
            </p:seq>
            <p:audio>
              <p:cMediaNode vol="80000">
                <p:cTn id="83" fill="hold" display="0">
                  <p:stCondLst>
                    <p:cond delay="indefinite"/>
                  </p:stCondLst>
                  <p:endCondLst>
                    <p:cond evt="onStopAudio" delay="0">
                      <p:tgtEl>
                        <p:sldTgt/>
                      </p:tgtEl>
                    </p:cond>
                  </p:endCondLst>
                </p:cTn>
                <p:tgtEl>
                  <p:spTgt spid="4"/>
                </p:tgtEl>
              </p:cMediaNode>
            </p:audio>
            <p:audio>
              <p:cMediaNode vol="80000">
                <p:cTn id="84" fill="hold" display="0">
                  <p:stCondLst>
                    <p:cond delay="indefinite"/>
                  </p:stCondLst>
                  <p:endCondLst>
                    <p:cond evt="onStopAudio" delay="0">
                      <p:tgtEl>
                        <p:sldTgt/>
                      </p:tgtEl>
                    </p:cond>
                  </p:endCondLst>
                </p:cTn>
                <p:tgtEl>
                  <p:spTgt spid="5"/>
                </p:tgtEl>
              </p:cMediaNode>
            </p:audio>
            <p:audio>
              <p:cMediaNode vol="80000">
                <p:cTn id="85" fill="hold" display="0">
                  <p:stCondLst>
                    <p:cond delay="indefinite"/>
                  </p:stCondLst>
                  <p:endCondLst>
                    <p:cond evt="onStopAudio" delay="0">
                      <p:tgtEl>
                        <p:sldTgt/>
                      </p:tgtEl>
                    </p:cond>
                  </p:endCondLst>
                </p:cTn>
                <p:tgtEl>
                  <p:spTgt spid="15"/>
                </p:tgtEl>
              </p:cMediaNode>
            </p:audio>
            <p:audio>
              <p:cMediaNode vol="80000">
                <p:cTn id="86" fill="hold" display="0">
                  <p:stCondLst>
                    <p:cond delay="indefinite"/>
                  </p:stCondLst>
                  <p:endCondLst>
                    <p:cond evt="onStopAudio" delay="0">
                      <p:tgtEl>
                        <p:sldTgt/>
                      </p:tgtEl>
                    </p:cond>
                  </p:endCondLst>
                </p:cTn>
                <p:tgtEl>
                  <p:spTgt spid="16"/>
                </p:tgtEl>
              </p:cMediaNode>
            </p:audio>
          </p:childTnLst>
        </p:cTn>
      </p:par>
    </p:tnLst>
    <p:bldLst>
      <p:bldP spid="3" grpId="0"/>
      <p:bldP spid="7" grpId="0" animBg="1"/>
      <p:bldP spid="7" grpId="1" animBg="1"/>
      <p:bldP spid="8" grpId="0" animBg="1"/>
      <p:bldP spid="8" grpId="1" animBg="1"/>
      <p:bldP spid="9" grpId="0" animBg="1"/>
      <p:bldP spid="9" grpId="1" animBg="1"/>
      <p:bldP spid="10" grpId="0" animBg="1"/>
      <p:bldP spid="10"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an cho chay tron\PoolnoFog.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Users\ADMIN\Desktop\Tai nguyen thiet ke tro choi\Bảng gỗ\1a.png">
            <a:hlinkClick r:id="rId8" action="ppaction://hlinksldjump"/>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5969001"/>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Hình ảnh có liên quan">
            <a:extLst>
              <a:ext uri="{FF2B5EF4-FFF2-40B4-BE49-F238E27FC236}">
                <a16:creationId xmlns:a16="http://schemas.microsoft.com/office/drawing/2014/main" id="{2CAEFF88-AC25-AE90-A73F-41BDD999AFED}"/>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281624" y="369084"/>
            <a:ext cx="7322985" cy="169886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12BEBF7-3C04-3EC3-0B74-26CC9B5CAF84}"/>
              </a:ext>
            </a:extLst>
          </p:cNvPr>
          <p:cNvSpPr txBox="1"/>
          <p:nvPr/>
        </p:nvSpPr>
        <p:spPr>
          <a:xfrm>
            <a:off x="2672124" y="816992"/>
            <a:ext cx="6513624" cy="591957"/>
          </a:xfrm>
          <a:prstGeom prst="rect">
            <a:avLst/>
          </a:prstGeom>
          <a:noFill/>
        </p:spPr>
        <p:txBody>
          <a:bodyPr wrap="square" rtlCol="0">
            <a:spAutoFit/>
          </a:bodyPr>
          <a:lstStyle/>
          <a:p>
            <a:pPr algn="ctr" defTabSz="1219170">
              <a:lnSpc>
                <a:spcPct val="130000"/>
              </a:lnSpc>
            </a:pPr>
            <a:r>
              <a:rPr lang="vi-VN" sz="2800" b="1" dirty="0">
                <a:solidFill>
                  <a:prstClr val="white"/>
                </a:solidFill>
                <a:latin typeface="UTM Avo" panose="02040603050506020204" pitchFamily="18" charset="0"/>
              </a:rPr>
              <a:t>Câu 5: </a:t>
            </a:r>
            <a:r>
              <a:rPr lang="vi-VN" sz="2800" dirty="0">
                <a:solidFill>
                  <a:prstClr val="white"/>
                </a:solidFill>
                <a:latin typeface="UTM Avo" panose="02040603050506020204" pitchFamily="18" charset="0"/>
              </a:rPr>
              <a:t>Muốn giảm áp suất thì:</a:t>
            </a:r>
          </a:p>
        </p:txBody>
      </p:sp>
      <p:pic>
        <p:nvPicPr>
          <p:cNvPr id="6" name="Picture 5" descr="Logo, company name&#10;&#10;Description automatically generated">
            <a:extLst>
              <a:ext uri="{FF2B5EF4-FFF2-40B4-BE49-F238E27FC236}">
                <a16:creationId xmlns:a16="http://schemas.microsoft.com/office/drawing/2014/main" id="{4FE0FF24-9C42-53D0-64A6-AB75590E774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7987" y="-1041"/>
            <a:ext cx="797560" cy="890041"/>
          </a:xfrm>
          <a:prstGeom prst="rect">
            <a:avLst/>
          </a:prstGeom>
        </p:spPr>
      </p:pic>
      <p:sp>
        <p:nvSpPr>
          <p:cNvPr id="7" name="Đáp án đúng">
            <a:extLst>
              <a:ext uri="{FF2B5EF4-FFF2-40B4-BE49-F238E27FC236}">
                <a16:creationId xmlns:a16="http://schemas.microsoft.com/office/drawing/2014/main" id="{E2ED3AA5-7402-CEF4-8CFD-DF566ADD2AC3}"/>
              </a:ext>
            </a:extLst>
          </p:cNvPr>
          <p:cNvSpPr/>
          <p:nvPr/>
        </p:nvSpPr>
        <p:spPr>
          <a:xfrm>
            <a:off x="1778842" y="2361658"/>
            <a:ext cx="3550996" cy="1716429"/>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A. giảm diện tích mặt bị ép và giảm áp lực theo cùng tỉ lệ</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sp>
        <p:nvSpPr>
          <p:cNvPr id="8" name="Đáp án sai 1">
            <a:extLst>
              <a:ext uri="{FF2B5EF4-FFF2-40B4-BE49-F238E27FC236}">
                <a16:creationId xmlns:a16="http://schemas.microsoft.com/office/drawing/2014/main" id="{7F88D084-9192-3B7F-82AE-3710A8639A16}"/>
              </a:ext>
            </a:extLst>
          </p:cNvPr>
          <p:cNvSpPr/>
          <p:nvPr/>
        </p:nvSpPr>
        <p:spPr>
          <a:xfrm>
            <a:off x="1778842" y="4356194"/>
            <a:ext cx="3550996" cy="1612807"/>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C. tăng diện tích mặt bị ép và giữ nguyên áp lực</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sp>
        <p:nvSpPr>
          <p:cNvPr id="9" name="Đáp án sai 2">
            <a:extLst>
              <a:ext uri="{FF2B5EF4-FFF2-40B4-BE49-F238E27FC236}">
                <a16:creationId xmlns:a16="http://schemas.microsoft.com/office/drawing/2014/main" id="{6BE6EF41-EE2F-DA3E-0A6E-96451A923038}"/>
              </a:ext>
            </a:extLst>
          </p:cNvPr>
          <p:cNvSpPr/>
          <p:nvPr/>
        </p:nvSpPr>
        <p:spPr>
          <a:xfrm>
            <a:off x="6449627" y="2361658"/>
            <a:ext cx="3550996" cy="1716429"/>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B. tăng diện tích mặt bị ép và tăng áp lực theo cùng tỉ lệ</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sp>
        <p:nvSpPr>
          <p:cNvPr id="10" name="Đáp án sai 3">
            <a:extLst>
              <a:ext uri="{FF2B5EF4-FFF2-40B4-BE49-F238E27FC236}">
                <a16:creationId xmlns:a16="http://schemas.microsoft.com/office/drawing/2014/main" id="{D78BF6CC-5FE5-1875-3DDC-F2B302C6C126}"/>
              </a:ext>
            </a:extLst>
          </p:cNvPr>
          <p:cNvSpPr/>
          <p:nvPr/>
        </p:nvSpPr>
        <p:spPr>
          <a:xfrm>
            <a:off x="6480947" y="4322077"/>
            <a:ext cx="3550994" cy="1612805"/>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D. giảm diện tích mặt bị ép và giữ nguyên áp lực</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pic>
        <p:nvPicPr>
          <p:cNvPr id="11" name="Picture 5">
            <a:extLst>
              <a:ext uri="{FF2B5EF4-FFF2-40B4-BE49-F238E27FC236}">
                <a16:creationId xmlns:a16="http://schemas.microsoft.com/office/drawing/2014/main" id="{AB1DD7B7-F379-1B28-4BAD-5027755A580D}"/>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4827635" y="5420880"/>
            <a:ext cx="789827" cy="561014"/>
          </a:xfrm>
          <a:prstGeom prst="rect">
            <a:avLst/>
          </a:prstGeom>
        </p:spPr>
      </p:pic>
      <p:pic>
        <p:nvPicPr>
          <p:cNvPr id="12" name="Picture 10">
            <a:extLst>
              <a:ext uri="{FF2B5EF4-FFF2-40B4-BE49-F238E27FC236}">
                <a16:creationId xmlns:a16="http://schemas.microsoft.com/office/drawing/2014/main" id="{9491681C-78D0-04BB-47E0-4983565F47B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9573658" y="3478346"/>
            <a:ext cx="839500" cy="658081"/>
          </a:xfrm>
          <a:prstGeom prst="rect">
            <a:avLst/>
          </a:prstGeom>
        </p:spPr>
      </p:pic>
      <p:pic>
        <p:nvPicPr>
          <p:cNvPr id="13" name="Picture 10">
            <a:extLst>
              <a:ext uri="{FF2B5EF4-FFF2-40B4-BE49-F238E27FC236}">
                <a16:creationId xmlns:a16="http://schemas.microsoft.com/office/drawing/2014/main" id="{5857973F-3F4B-7430-AAA9-9ABA00CD43D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9473372" y="5420880"/>
            <a:ext cx="852959" cy="620128"/>
          </a:xfrm>
          <a:prstGeom prst="rect">
            <a:avLst/>
          </a:prstGeom>
        </p:spPr>
      </p:pic>
      <p:pic>
        <p:nvPicPr>
          <p:cNvPr id="14" name="Picture 10">
            <a:extLst>
              <a:ext uri="{FF2B5EF4-FFF2-40B4-BE49-F238E27FC236}">
                <a16:creationId xmlns:a16="http://schemas.microsoft.com/office/drawing/2014/main" id="{A9473400-8F8F-4463-709C-FA0A8AB60832}"/>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4904951" y="3588426"/>
            <a:ext cx="818590" cy="595141"/>
          </a:xfrm>
          <a:prstGeom prst="rect">
            <a:avLst/>
          </a:prstGeom>
        </p:spPr>
      </p:pic>
      <p:pic>
        <p:nvPicPr>
          <p:cNvPr id="4" name="buzzer-or-wrong-answer-20582.wav">
            <a:hlinkClick r:id="" action="ppaction://media"/>
            <a:extLst>
              <a:ext uri="{FF2B5EF4-FFF2-40B4-BE49-F238E27FC236}">
                <a16:creationId xmlns:a16="http://schemas.microsoft.com/office/drawing/2014/main" id="{0F99D1F2-8957-4A7F-2626-F9E8622AF937}"/>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017115" y="2505920"/>
            <a:ext cx="812800" cy="812800"/>
          </a:xfrm>
          <a:prstGeom prst="rect">
            <a:avLst/>
          </a:prstGeom>
        </p:spPr>
      </p:pic>
      <p:pic>
        <p:nvPicPr>
          <p:cNvPr id="5" name="buzzer-or-wrong-answer-20582.wav">
            <a:hlinkClick r:id="" action="ppaction://media"/>
            <a:extLst>
              <a:ext uri="{FF2B5EF4-FFF2-40B4-BE49-F238E27FC236}">
                <a16:creationId xmlns:a16="http://schemas.microsoft.com/office/drawing/2014/main" id="{68741351-401E-A889-74E9-BDF1BAA7AEA6}"/>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071871" y="2744863"/>
            <a:ext cx="812800" cy="812800"/>
          </a:xfrm>
          <a:prstGeom prst="rect">
            <a:avLst/>
          </a:prstGeom>
        </p:spPr>
      </p:pic>
      <p:pic>
        <p:nvPicPr>
          <p:cNvPr id="15" name="buzzer-or-wrong-answer-20582.wav">
            <a:hlinkClick r:id="" action="ppaction://media"/>
            <a:extLst>
              <a:ext uri="{FF2B5EF4-FFF2-40B4-BE49-F238E27FC236}">
                <a16:creationId xmlns:a16="http://schemas.microsoft.com/office/drawing/2014/main" id="{F00A0F78-69BC-2FCD-782D-0A32434D8377}"/>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864715" y="1481918"/>
            <a:ext cx="812800" cy="812800"/>
          </a:xfrm>
          <a:prstGeom prst="rect">
            <a:avLst/>
          </a:prstGeom>
        </p:spPr>
      </p:pic>
      <p:pic>
        <p:nvPicPr>
          <p:cNvPr id="16" name="Ding-sound-effect-www_tiengdong_com.mp3">
            <a:hlinkClick r:id="" action="ppaction://media"/>
            <a:extLst>
              <a:ext uri="{FF2B5EF4-FFF2-40B4-BE49-F238E27FC236}">
                <a16:creationId xmlns:a16="http://schemas.microsoft.com/office/drawing/2014/main" id="{C3DF6EB6-7AF8-C00B-8178-CE51740C59C2}"/>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1390846" y="4356949"/>
            <a:ext cx="812800" cy="812800"/>
          </a:xfrm>
          <a:prstGeom prst="rect">
            <a:avLst/>
          </a:prstGeom>
        </p:spPr>
      </p:pic>
    </p:spTree>
    <p:extLst>
      <p:ext uri="{BB962C8B-B14F-4D97-AF65-F5344CB8AC3E}">
        <p14:creationId xmlns:p14="http://schemas.microsoft.com/office/powerpoint/2010/main" val="2931878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trips(downLeft)">
                                      <p:cBhvr>
                                        <p:cTn id="17" dur="500"/>
                                        <p:tgtEl>
                                          <p:spTgt spid="8"/>
                                        </p:tgtEl>
                                      </p:cBhvr>
                                    </p:animEffect>
                                  </p:childTnLst>
                                </p:cTn>
                              </p:par>
                              <p:par>
                                <p:cTn id="18" presetID="18" presetClass="entr" presetSubtype="12"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strips(downLeft)">
                                      <p:cBhvr>
                                        <p:cTn id="20" dur="500"/>
                                        <p:tgtEl>
                                          <p:spTgt spid="9"/>
                                        </p:tgtEl>
                                      </p:cBhvr>
                                    </p:animEffect>
                                  </p:childTnLst>
                                </p:cTn>
                              </p:par>
                              <p:par>
                                <p:cTn id="21" presetID="18" presetClass="entr" presetSubtype="1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trips(downLeft)">
                                      <p:cBhvr>
                                        <p:cTn id="23" dur="500"/>
                                        <p:tgtEl>
                                          <p:spTgt spid="7"/>
                                        </p:tgtEl>
                                      </p:cBhvr>
                                    </p:animEffect>
                                  </p:childTnLst>
                                </p:cTn>
                              </p:par>
                              <p:par>
                                <p:cTn id="24" presetID="18" presetClass="entr" presetSubtype="12"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strips(downLeft)">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7"/>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7"/>
                                        </p:tgtEl>
                                        <p:attrNameLst>
                                          <p:attrName>fillcolor</p:attrName>
                                        </p:attrNameLst>
                                      </p:cBhvr>
                                      <p:to>
                                        <a:srgbClr val="C0504D"/>
                                      </p:to>
                                    </p:animClr>
                                    <p:set>
                                      <p:cBhvr>
                                        <p:cTn id="32" dur="500" fill="hold"/>
                                        <p:tgtEl>
                                          <p:spTgt spid="7"/>
                                        </p:tgtEl>
                                        <p:attrNameLst>
                                          <p:attrName>fill.type</p:attrName>
                                        </p:attrNameLst>
                                      </p:cBhvr>
                                      <p:to>
                                        <p:strVal val="solid"/>
                                      </p:to>
                                    </p:set>
                                    <p:set>
                                      <p:cBhvr>
                                        <p:cTn id="33" dur="500" fill="hold"/>
                                        <p:tgtEl>
                                          <p:spTgt spid="7"/>
                                        </p:tgtEl>
                                        <p:attrNameLst>
                                          <p:attrName>fill.on</p:attrName>
                                        </p:attrNameLst>
                                      </p:cBhvr>
                                      <p:to>
                                        <p:strVal val="true"/>
                                      </p:to>
                                    </p:set>
                                  </p:childTnLst>
                                </p:cTn>
                              </p:par>
                              <p:par>
                                <p:cTn id="34" presetID="1"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childTnLst>
                                </p:cTn>
                              </p:par>
                              <p:par>
                                <p:cTn id="36" presetID="26" presetClass="emph" presetSubtype="0" repeatCount="2000" fill="hold" grpId="1" nodeType="withEffect">
                                  <p:stCondLst>
                                    <p:cond delay="0"/>
                                  </p:stCondLst>
                                  <p:childTnLst>
                                    <p:animEffect transition="out" filter="fade">
                                      <p:cBhvr>
                                        <p:cTn id="37" dur="500" tmFilter="0, 0; .2, .5; .8, .5; 1, 0"/>
                                        <p:tgtEl>
                                          <p:spTgt spid="7"/>
                                        </p:tgtEl>
                                      </p:cBhvr>
                                    </p:animEffect>
                                    <p:animScale>
                                      <p:cBhvr>
                                        <p:cTn id="38" dur="250" autoRev="1" fill="hold"/>
                                        <p:tgtEl>
                                          <p:spTgt spid="7"/>
                                        </p:tgtEl>
                                      </p:cBhvr>
                                      <p:by x="105000" y="105000"/>
                                    </p:animScale>
                                  </p:childTnLst>
                                </p:cTn>
                              </p:par>
                              <p:par>
                                <p:cTn id="39" presetID="1" presetClass="mediacall" presetSubtype="0" fill="hold" nodeType="withEffect">
                                  <p:stCondLst>
                                    <p:cond delay="0"/>
                                  </p:stCondLst>
                                  <p:childTnLst>
                                    <p:cmd type="call" cmd="playFrom(0.0)">
                                      <p:cBhvr>
                                        <p:cTn id="40" dur="1776" fill="hold"/>
                                        <p:tgtEl>
                                          <p:spTgt spid="5"/>
                                        </p:tgtEl>
                                      </p:cBhvr>
                                    </p:cmd>
                                  </p:childTnLst>
                                </p:cTn>
                              </p:par>
                            </p:childTnLst>
                          </p:cTn>
                        </p:par>
                      </p:childTnLst>
                    </p:cTn>
                  </p:par>
                </p:childTnLst>
              </p:cTn>
              <p:nextCondLst>
                <p:cond evt="onClick" delay="0">
                  <p:tgtEl>
                    <p:spTgt spid="7"/>
                  </p:tgtEl>
                </p:cond>
              </p:nextCondLst>
            </p:seq>
            <p:seq concurrent="1" nextAc="seek">
              <p:cTn id="41" restart="whenNotActive" fill="hold" evtFilter="cancelBubble" nodeType="interactiveSeq">
                <p:stCondLst>
                  <p:cond evt="onClick" delay="0">
                    <p:tgtEl>
                      <p:spTgt spid="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500" fill="hold"/>
                                        <p:tgtEl>
                                          <p:spTgt spid="8"/>
                                        </p:tgtEl>
                                        <p:attrNameLst>
                                          <p:attrName>fillcolor</p:attrName>
                                        </p:attrNameLst>
                                      </p:cBhvr>
                                      <p:to>
                                        <a:srgbClr val="92D050"/>
                                      </p:to>
                                    </p:animClr>
                                    <p:set>
                                      <p:cBhvr>
                                        <p:cTn id="46" dur="500" fill="hold"/>
                                        <p:tgtEl>
                                          <p:spTgt spid="8"/>
                                        </p:tgtEl>
                                        <p:attrNameLst>
                                          <p:attrName>fill.type</p:attrName>
                                        </p:attrNameLst>
                                      </p:cBhvr>
                                      <p:to>
                                        <p:strVal val="solid"/>
                                      </p:to>
                                    </p:set>
                                    <p:set>
                                      <p:cBhvr>
                                        <p:cTn id="47" dur="500" fill="hold"/>
                                        <p:tgtEl>
                                          <p:spTgt spid="8"/>
                                        </p:tgtEl>
                                        <p:attrNameLst>
                                          <p:attrName>fill.on</p:attrName>
                                        </p:attrNameLst>
                                      </p:cBhvr>
                                      <p:to>
                                        <p:strVal val="true"/>
                                      </p:to>
                                    </p:set>
                                  </p:childTnLst>
                                </p:cTn>
                              </p:par>
                              <p:par>
                                <p:cTn id="48" presetID="1" presetClass="entr" presetSubtype="0" fill="hold" nodeType="withEffect">
                                  <p:stCondLst>
                                    <p:cond delay="0"/>
                                  </p:stCondLst>
                                  <p:childTnLst>
                                    <p:set>
                                      <p:cBhvr>
                                        <p:cTn id="49" dur="1" fill="hold">
                                          <p:stCondLst>
                                            <p:cond delay="9"/>
                                          </p:stCondLst>
                                        </p:cTn>
                                        <p:tgtEl>
                                          <p:spTgt spid="11"/>
                                        </p:tgtEl>
                                        <p:attrNameLst>
                                          <p:attrName>style.visibility</p:attrName>
                                        </p:attrNameLst>
                                      </p:cBhvr>
                                      <p:to>
                                        <p:strVal val="visible"/>
                                      </p:to>
                                    </p:set>
                                  </p:childTnLst>
                                </p:cTn>
                              </p:par>
                              <p:par>
                                <p:cTn id="50" presetID="26" presetClass="emph" presetSubtype="0" repeatCount="2000" fill="hold" grpId="1" nodeType="withEffect">
                                  <p:stCondLst>
                                    <p:cond delay="0"/>
                                  </p:stCondLst>
                                  <p:childTnLst>
                                    <p:animEffect transition="out" filter="fade">
                                      <p:cBhvr>
                                        <p:cTn id="51" dur="500" tmFilter="0, 0; .2, .5; .8, .5; 1, 0"/>
                                        <p:tgtEl>
                                          <p:spTgt spid="8"/>
                                        </p:tgtEl>
                                      </p:cBhvr>
                                    </p:animEffect>
                                    <p:animScale>
                                      <p:cBhvr>
                                        <p:cTn id="52" dur="250" autoRev="1" fill="hold"/>
                                        <p:tgtEl>
                                          <p:spTgt spid="8"/>
                                        </p:tgtEl>
                                      </p:cBhvr>
                                      <p:by x="105000" y="105000"/>
                                    </p:animScale>
                                  </p:childTnLst>
                                </p:cTn>
                              </p:par>
                              <p:par>
                                <p:cTn id="53" presetID="1" presetClass="mediacall" presetSubtype="0" fill="hold" nodeType="withEffect">
                                  <p:stCondLst>
                                    <p:cond delay="0"/>
                                  </p:stCondLst>
                                  <p:childTnLst>
                                    <p:cmd type="call" cmd="playFrom(0.0)">
                                      <p:cBhvr>
                                        <p:cTn id="54" dur="3004" fill="hold"/>
                                        <p:tgtEl>
                                          <p:spTgt spid="16"/>
                                        </p:tgtEl>
                                      </p:cBhvr>
                                    </p:cmd>
                                  </p:childTnLst>
                                </p:cTn>
                              </p:par>
                            </p:childTnLst>
                          </p:cTn>
                        </p:par>
                      </p:childTnLst>
                    </p:cTn>
                  </p:par>
                </p:childTnLst>
              </p:cTn>
              <p:nextCondLst>
                <p:cond evt="onClick" delay="0">
                  <p:tgtEl>
                    <p:spTgt spid="8"/>
                  </p:tgtEl>
                </p:cond>
              </p:nextCondLst>
            </p:seq>
            <p:seq concurrent="1" nextAc="seek">
              <p:cTn id="55" restart="whenNotActive" fill="hold" evtFilter="cancelBubble" nodeType="interactiveSeq">
                <p:stCondLst>
                  <p:cond evt="onClick" delay="0">
                    <p:tgtEl>
                      <p:spTgt spid="9"/>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500" fill="hold"/>
                                        <p:tgtEl>
                                          <p:spTgt spid="9"/>
                                        </p:tgtEl>
                                        <p:attrNameLst>
                                          <p:attrName>fillcolor</p:attrName>
                                        </p:attrNameLst>
                                      </p:cBhvr>
                                      <p:to>
                                        <a:srgbClr val="C0504D"/>
                                      </p:to>
                                    </p:animClr>
                                    <p:set>
                                      <p:cBhvr>
                                        <p:cTn id="60" dur="500" fill="hold"/>
                                        <p:tgtEl>
                                          <p:spTgt spid="9"/>
                                        </p:tgtEl>
                                        <p:attrNameLst>
                                          <p:attrName>fill.type</p:attrName>
                                        </p:attrNameLst>
                                      </p:cBhvr>
                                      <p:to>
                                        <p:strVal val="solid"/>
                                      </p:to>
                                    </p:set>
                                    <p:set>
                                      <p:cBhvr>
                                        <p:cTn id="61" dur="500" fill="hold"/>
                                        <p:tgtEl>
                                          <p:spTgt spid="9"/>
                                        </p:tgtEl>
                                        <p:attrNameLst>
                                          <p:attrName>fill.on</p:attrName>
                                        </p:attrNameLst>
                                      </p:cBhvr>
                                      <p:to>
                                        <p:strVal val="true"/>
                                      </p:to>
                                    </p:set>
                                  </p:childTnLst>
                                </p:cTn>
                              </p:par>
                              <p:par>
                                <p:cTn id="62" presetID="1" presetClass="entr" presetSubtype="0" fill="hold" nodeType="withEffect">
                                  <p:stCondLst>
                                    <p:cond delay="0"/>
                                  </p:stCondLst>
                                  <p:childTnLst>
                                    <p:set>
                                      <p:cBhvr>
                                        <p:cTn id="63" dur="1" fill="hold">
                                          <p:stCondLst>
                                            <p:cond delay="9"/>
                                          </p:stCondLst>
                                        </p:cTn>
                                        <p:tgtEl>
                                          <p:spTgt spid="12"/>
                                        </p:tgtEl>
                                        <p:attrNameLst>
                                          <p:attrName>style.visibility</p:attrName>
                                        </p:attrNameLst>
                                      </p:cBhvr>
                                      <p:to>
                                        <p:strVal val="visible"/>
                                      </p:to>
                                    </p:set>
                                  </p:childTnLst>
                                </p:cTn>
                              </p:par>
                              <p:par>
                                <p:cTn id="64" presetID="26" presetClass="emph" presetSubtype="0" repeatCount="2000" fill="hold" grpId="1" nodeType="withEffect">
                                  <p:stCondLst>
                                    <p:cond delay="0"/>
                                  </p:stCondLst>
                                  <p:childTnLst>
                                    <p:animEffect transition="out" filter="fade">
                                      <p:cBhvr>
                                        <p:cTn id="65" dur="500" tmFilter="0, 0; .2, .5; .8, .5; 1, 0"/>
                                        <p:tgtEl>
                                          <p:spTgt spid="9"/>
                                        </p:tgtEl>
                                      </p:cBhvr>
                                    </p:animEffect>
                                    <p:animScale>
                                      <p:cBhvr>
                                        <p:cTn id="66" dur="250" autoRev="1" fill="hold"/>
                                        <p:tgtEl>
                                          <p:spTgt spid="9"/>
                                        </p:tgtEl>
                                      </p:cBhvr>
                                      <p:by x="105000" y="105000"/>
                                    </p:animScale>
                                  </p:childTnLst>
                                </p:cTn>
                              </p:par>
                              <p:par>
                                <p:cTn id="67" presetID="1" presetClass="mediacall" presetSubtype="0" fill="hold" nodeType="withEffect">
                                  <p:stCondLst>
                                    <p:cond delay="0"/>
                                  </p:stCondLst>
                                  <p:childTnLst>
                                    <p:cmd type="call" cmd="playFrom(0.0)">
                                      <p:cBhvr>
                                        <p:cTn id="68" dur="1776" fill="hold"/>
                                        <p:tgtEl>
                                          <p:spTgt spid="15"/>
                                        </p:tgtEl>
                                      </p:cBhvr>
                                    </p:cmd>
                                  </p:childTnLst>
                                </p:cTn>
                              </p:par>
                            </p:childTnLst>
                          </p:cTn>
                        </p:par>
                      </p:childTnLst>
                    </p:cTn>
                  </p:par>
                </p:childTnLst>
              </p:cTn>
              <p:nextCondLst>
                <p:cond evt="onClick" delay="0">
                  <p:tgtEl>
                    <p:spTgt spid="9"/>
                  </p:tgtEl>
                </p:cond>
              </p:nextCondLst>
            </p:seq>
            <p:seq concurrent="1" nextAc="seek">
              <p:cTn id="69" restart="whenNotActive" fill="hold" evtFilter="cancelBubble" nodeType="interactiveSeq">
                <p:stCondLst>
                  <p:cond evt="onClick" delay="0">
                    <p:tgtEl>
                      <p:spTgt spid="10"/>
                    </p:tgtEl>
                  </p:cond>
                </p:stCondLst>
                <p:endSync evt="end" delay="0">
                  <p:rtn val="all"/>
                </p:endSync>
                <p:childTnLst>
                  <p:par>
                    <p:cTn id="70" fill="hold">
                      <p:stCondLst>
                        <p:cond delay="0"/>
                      </p:stCondLst>
                      <p:childTnLst>
                        <p:par>
                          <p:cTn id="71" fill="hold">
                            <p:stCondLst>
                              <p:cond delay="0"/>
                            </p:stCondLst>
                            <p:childTnLst>
                              <p:par>
                                <p:cTn id="72" presetID="1" presetClass="emph" presetSubtype="2" fill="hold" nodeType="clickEffect">
                                  <p:stCondLst>
                                    <p:cond delay="0"/>
                                  </p:stCondLst>
                                  <p:childTnLst>
                                    <p:animClr clrSpc="rgb" dir="cw">
                                      <p:cBhvr>
                                        <p:cTn id="73" dur="500" fill="hold"/>
                                        <p:tgtEl>
                                          <p:spTgt spid="10"/>
                                        </p:tgtEl>
                                        <p:attrNameLst>
                                          <p:attrName>fillcolor</p:attrName>
                                        </p:attrNameLst>
                                      </p:cBhvr>
                                      <p:to>
                                        <a:srgbClr val="C0504D"/>
                                      </p:to>
                                    </p:animClr>
                                    <p:set>
                                      <p:cBhvr>
                                        <p:cTn id="74" dur="500" fill="hold"/>
                                        <p:tgtEl>
                                          <p:spTgt spid="10"/>
                                        </p:tgtEl>
                                        <p:attrNameLst>
                                          <p:attrName>fill.type</p:attrName>
                                        </p:attrNameLst>
                                      </p:cBhvr>
                                      <p:to>
                                        <p:strVal val="solid"/>
                                      </p:to>
                                    </p:set>
                                    <p:set>
                                      <p:cBhvr>
                                        <p:cTn id="75" dur="500" fill="hold"/>
                                        <p:tgtEl>
                                          <p:spTgt spid="10"/>
                                        </p:tgtEl>
                                        <p:attrNameLst>
                                          <p:attrName>fill.on</p:attrName>
                                        </p:attrNameLst>
                                      </p:cBhvr>
                                      <p:to>
                                        <p:strVal val="true"/>
                                      </p:to>
                                    </p:set>
                                  </p:childTnLst>
                                </p:cTn>
                              </p:par>
                              <p:par>
                                <p:cTn id="76" presetID="1" presetClass="entr" presetSubtype="0" fill="hold" nodeType="withEffect">
                                  <p:stCondLst>
                                    <p:cond delay="0"/>
                                  </p:stCondLst>
                                  <p:childTnLst>
                                    <p:set>
                                      <p:cBhvr>
                                        <p:cTn id="77" dur="1" fill="hold">
                                          <p:stCondLst>
                                            <p:cond delay="9"/>
                                          </p:stCondLst>
                                        </p:cTn>
                                        <p:tgtEl>
                                          <p:spTgt spid="13"/>
                                        </p:tgtEl>
                                        <p:attrNameLst>
                                          <p:attrName>style.visibility</p:attrName>
                                        </p:attrNameLst>
                                      </p:cBhvr>
                                      <p:to>
                                        <p:strVal val="visible"/>
                                      </p:to>
                                    </p:set>
                                  </p:childTnLst>
                                </p:cTn>
                              </p:par>
                              <p:par>
                                <p:cTn id="78" presetID="1" presetClass="mediacall" presetSubtype="0" fill="hold" nodeType="withEffect">
                                  <p:stCondLst>
                                    <p:cond delay="0"/>
                                  </p:stCondLst>
                                  <p:childTnLst>
                                    <p:cmd type="call" cmd="playFrom(0.0)">
                                      <p:cBhvr>
                                        <p:cTn id="79" dur="1776" fill="hold"/>
                                        <p:tgtEl>
                                          <p:spTgt spid="4"/>
                                        </p:tgtEl>
                                      </p:cBhvr>
                                    </p:cmd>
                                  </p:childTnLst>
                                </p:cTn>
                              </p:par>
                              <p:par>
                                <p:cTn id="80" presetID="26" presetClass="emph" presetSubtype="0" repeatCount="2000" fill="hold" grpId="1" nodeType="withEffect">
                                  <p:stCondLst>
                                    <p:cond delay="0"/>
                                  </p:stCondLst>
                                  <p:childTnLst>
                                    <p:animEffect transition="out" filter="fade">
                                      <p:cBhvr>
                                        <p:cTn id="81" dur="500" tmFilter="0, 0; .2, .5; .8, .5; 1, 0"/>
                                        <p:tgtEl>
                                          <p:spTgt spid="10"/>
                                        </p:tgtEl>
                                      </p:cBhvr>
                                    </p:animEffect>
                                    <p:animScale>
                                      <p:cBhvr>
                                        <p:cTn id="82" dur="250" autoRev="1" fill="hold"/>
                                        <p:tgtEl>
                                          <p:spTgt spid="10"/>
                                        </p:tgtEl>
                                      </p:cBhvr>
                                      <p:by x="105000" y="105000"/>
                                    </p:animScale>
                                  </p:childTnLst>
                                </p:cTn>
                              </p:par>
                            </p:childTnLst>
                          </p:cTn>
                        </p:par>
                      </p:childTnLst>
                    </p:cTn>
                  </p:par>
                </p:childTnLst>
              </p:cTn>
              <p:nextCondLst>
                <p:cond evt="onClick" delay="0">
                  <p:tgtEl>
                    <p:spTgt spid="10"/>
                  </p:tgtEl>
                </p:cond>
              </p:nextCondLst>
            </p:seq>
            <p:audio>
              <p:cMediaNode vol="80000">
                <p:cTn id="83" fill="hold" display="0">
                  <p:stCondLst>
                    <p:cond delay="indefinite"/>
                  </p:stCondLst>
                  <p:endCondLst>
                    <p:cond evt="onStopAudio" delay="0">
                      <p:tgtEl>
                        <p:sldTgt/>
                      </p:tgtEl>
                    </p:cond>
                  </p:endCondLst>
                </p:cTn>
                <p:tgtEl>
                  <p:spTgt spid="4"/>
                </p:tgtEl>
              </p:cMediaNode>
            </p:audio>
            <p:audio>
              <p:cMediaNode vol="80000">
                <p:cTn id="84" fill="hold" display="0">
                  <p:stCondLst>
                    <p:cond delay="indefinite"/>
                  </p:stCondLst>
                  <p:endCondLst>
                    <p:cond evt="onStopAudio" delay="0">
                      <p:tgtEl>
                        <p:sldTgt/>
                      </p:tgtEl>
                    </p:cond>
                  </p:endCondLst>
                </p:cTn>
                <p:tgtEl>
                  <p:spTgt spid="5"/>
                </p:tgtEl>
              </p:cMediaNode>
            </p:audio>
            <p:audio>
              <p:cMediaNode vol="80000">
                <p:cTn id="85" fill="hold" display="0">
                  <p:stCondLst>
                    <p:cond delay="indefinite"/>
                  </p:stCondLst>
                  <p:endCondLst>
                    <p:cond evt="onStopAudio" delay="0">
                      <p:tgtEl>
                        <p:sldTgt/>
                      </p:tgtEl>
                    </p:cond>
                  </p:endCondLst>
                </p:cTn>
                <p:tgtEl>
                  <p:spTgt spid="15"/>
                </p:tgtEl>
              </p:cMediaNode>
            </p:audio>
            <p:audio>
              <p:cMediaNode vol="80000">
                <p:cTn id="86" fill="hold" display="0">
                  <p:stCondLst>
                    <p:cond delay="indefinite"/>
                  </p:stCondLst>
                  <p:endCondLst>
                    <p:cond evt="onStopAudio" delay="0">
                      <p:tgtEl>
                        <p:sldTgt/>
                      </p:tgtEl>
                    </p:cond>
                  </p:endCondLst>
                </p:cTn>
                <p:tgtEl>
                  <p:spTgt spid="16"/>
                </p:tgtEl>
              </p:cMediaNode>
            </p:audio>
          </p:childTnLst>
        </p:cTn>
      </p:par>
    </p:tnLst>
    <p:bldLst>
      <p:bldP spid="3" grpId="0"/>
      <p:bldP spid="7" grpId="0" animBg="1"/>
      <p:bldP spid="7" grpId="1" animBg="1"/>
      <p:bldP spid="8" grpId="0" animBg="1"/>
      <p:bldP spid="8" grpId="1" animBg="1"/>
      <p:bldP spid="9" grpId="0" animBg="1"/>
      <p:bldP spid="9" grpId="1" animBg="1"/>
      <p:bldP spid="10" grpId="0" animBg="1"/>
      <p:bldP spid="10"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an cho chay tron\PoolnoFog.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34112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Users\ADMIN\Desktop\Tai nguyen thiet ke tro choi\Bảng gỗ\1a.png">
            <a:hlinkClick r:id="rId8" action="ppaction://hlinksldjump"/>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10355" y1="92364" x2="30139" y2="77818"/>
                        <a14:foregroundMark x1="97372" y1="54545" x2="91654" y2="69091"/>
                      </a14:backgroundRemoval>
                    </a14:imgEffect>
                  </a14:imgLayer>
                </a14:imgProps>
              </a:ext>
              <a:ext uri="{28A0092B-C50C-407E-A947-70E740481C1C}">
                <a14:useLocalDpi xmlns:a14="http://schemas.microsoft.com/office/drawing/2010/main" val="0"/>
              </a:ext>
            </a:extLst>
          </a:blip>
          <a:srcRect/>
          <a:stretch>
            <a:fillRect/>
          </a:stretch>
        </p:blipFill>
        <p:spPr bwMode="auto">
          <a:xfrm>
            <a:off x="9994664" y="5969001"/>
            <a:ext cx="1892536" cy="8044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Hình ảnh có liên quan">
            <a:extLst>
              <a:ext uri="{FF2B5EF4-FFF2-40B4-BE49-F238E27FC236}">
                <a16:creationId xmlns:a16="http://schemas.microsoft.com/office/drawing/2014/main" id="{2CAEFF88-AC25-AE90-A73F-41BDD999AFED}"/>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1772883" y="177553"/>
            <a:ext cx="8655665" cy="378269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12BEBF7-3C04-3EC3-0B74-26CC9B5CAF84}"/>
              </a:ext>
            </a:extLst>
          </p:cNvPr>
          <p:cNvSpPr txBox="1"/>
          <p:nvPr/>
        </p:nvSpPr>
        <p:spPr>
          <a:xfrm>
            <a:off x="2542152" y="655434"/>
            <a:ext cx="7309414" cy="2823145"/>
          </a:xfrm>
          <a:prstGeom prst="rect">
            <a:avLst/>
          </a:prstGeom>
          <a:noFill/>
        </p:spPr>
        <p:txBody>
          <a:bodyPr wrap="square" rtlCol="0">
            <a:spAutoFit/>
          </a:bodyPr>
          <a:lstStyle/>
          <a:p>
            <a:pPr algn="just" defTabSz="1219170">
              <a:lnSpc>
                <a:spcPct val="130000"/>
              </a:lnSpc>
            </a:pPr>
            <a:r>
              <a:rPr lang="vi-VN" sz="2800" b="1" dirty="0">
                <a:solidFill>
                  <a:prstClr val="white"/>
                </a:solidFill>
                <a:latin typeface="UTM Avo" panose="02040603050506020204" pitchFamily="18" charset="0"/>
              </a:rPr>
              <a:t>Câu 6: </a:t>
            </a:r>
            <a:r>
              <a:rPr lang="vi-VN" sz="2800" dirty="0">
                <a:solidFill>
                  <a:prstClr val="white"/>
                </a:solidFill>
                <a:latin typeface="UTM Avo" panose="02040603050506020204" pitchFamily="18" charset="0"/>
              </a:rPr>
              <a:t>Đặt một bao gạo 60</a:t>
            </a:r>
            <a:r>
              <a:rPr lang="en-US" sz="2800" dirty="0">
                <a:solidFill>
                  <a:prstClr val="white"/>
                </a:solidFill>
                <a:latin typeface="UTM Avo" panose="02040603050506020204" pitchFamily="18" charset="0"/>
              </a:rPr>
              <a:t> </a:t>
            </a:r>
            <a:r>
              <a:rPr lang="vi-VN" sz="2800" dirty="0">
                <a:solidFill>
                  <a:prstClr val="white"/>
                </a:solidFill>
                <a:latin typeface="UTM Avo" panose="02040603050506020204" pitchFamily="18" charset="0"/>
              </a:rPr>
              <a:t>kg lên một ghế 4 chân có khối lượng 4</a:t>
            </a:r>
            <a:r>
              <a:rPr lang="en-US" sz="2800" dirty="0">
                <a:solidFill>
                  <a:prstClr val="white"/>
                </a:solidFill>
                <a:latin typeface="UTM Avo" panose="02040603050506020204" pitchFamily="18" charset="0"/>
              </a:rPr>
              <a:t> </a:t>
            </a:r>
            <a:r>
              <a:rPr lang="vi-VN" sz="2800" dirty="0">
                <a:solidFill>
                  <a:prstClr val="white"/>
                </a:solidFill>
                <a:latin typeface="UTM Avo" panose="02040603050506020204" pitchFamily="18" charset="0"/>
              </a:rPr>
              <a:t>kg. Diện tích tiếp xúc với mặt đất của mỗi chân ghế là 8</a:t>
            </a:r>
            <a:r>
              <a:rPr lang="en-US" sz="2800" dirty="0">
                <a:solidFill>
                  <a:prstClr val="white"/>
                </a:solidFill>
                <a:latin typeface="UTM Avo" panose="02040603050506020204" pitchFamily="18" charset="0"/>
              </a:rPr>
              <a:t> </a:t>
            </a:r>
            <a:r>
              <a:rPr lang="vi-VN" sz="2800" dirty="0">
                <a:solidFill>
                  <a:prstClr val="white"/>
                </a:solidFill>
                <a:latin typeface="UTM Avo" panose="02040603050506020204" pitchFamily="18" charset="0"/>
              </a:rPr>
              <a:t>cm</a:t>
            </a:r>
            <a:r>
              <a:rPr lang="vi-VN" sz="2800" baseline="30000" dirty="0">
                <a:solidFill>
                  <a:prstClr val="white"/>
                </a:solidFill>
                <a:latin typeface="UTM Avo" panose="02040603050506020204" pitchFamily="18" charset="0"/>
              </a:rPr>
              <a:t>2</a:t>
            </a:r>
            <a:r>
              <a:rPr lang="vi-VN" sz="2800" dirty="0">
                <a:solidFill>
                  <a:prstClr val="white"/>
                </a:solidFill>
                <a:latin typeface="UTM Avo" panose="02040603050506020204" pitchFamily="18" charset="0"/>
              </a:rPr>
              <a:t>. Áp suất mà gạo và ghế tác dụng lên mặt đất là:</a:t>
            </a:r>
          </a:p>
        </p:txBody>
      </p:sp>
      <p:pic>
        <p:nvPicPr>
          <p:cNvPr id="6" name="Picture 5" descr="Logo, company name&#10;&#10;Description automatically generated">
            <a:extLst>
              <a:ext uri="{FF2B5EF4-FFF2-40B4-BE49-F238E27FC236}">
                <a16:creationId xmlns:a16="http://schemas.microsoft.com/office/drawing/2014/main" id="{4FE0FF24-9C42-53D0-64A6-AB75590E774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7987" y="-1041"/>
            <a:ext cx="797560" cy="890041"/>
          </a:xfrm>
          <a:prstGeom prst="rect">
            <a:avLst/>
          </a:prstGeom>
        </p:spPr>
      </p:pic>
      <p:sp>
        <p:nvSpPr>
          <p:cNvPr id="7" name="Đáp án đúng">
            <a:extLst>
              <a:ext uri="{FF2B5EF4-FFF2-40B4-BE49-F238E27FC236}">
                <a16:creationId xmlns:a16="http://schemas.microsoft.com/office/drawing/2014/main" id="{E2ED3AA5-7402-CEF4-8CFD-DF566ADD2AC3}"/>
              </a:ext>
            </a:extLst>
          </p:cNvPr>
          <p:cNvSpPr/>
          <p:nvPr/>
        </p:nvSpPr>
        <p:spPr>
          <a:xfrm>
            <a:off x="1772883" y="4048520"/>
            <a:ext cx="3550996" cy="779781"/>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pPr>
            <a:r>
              <a:rPr lang="en-US" altLang="en-US" sz="2400" dirty="0">
                <a:solidFill>
                  <a:schemeClr val="tx1"/>
                </a:solidFill>
                <a:latin typeface="UTM Avo" panose="02040603050506020204" pitchFamily="18"/>
              </a:rPr>
              <a:t>A. p = 20000 N/m</a:t>
            </a:r>
            <a:r>
              <a:rPr lang="en-US" altLang="en-US" sz="2400" baseline="30000" dirty="0">
                <a:solidFill>
                  <a:schemeClr val="tx1"/>
                </a:solidFill>
                <a:latin typeface="UTM Avo" panose="02040603050506020204" pitchFamily="18"/>
              </a:rPr>
              <a:t>2</a:t>
            </a:r>
            <a:r>
              <a:rPr lang="en-US" sz="2400" dirty="0">
                <a:solidFill>
                  <a:srgbClr val="000000"/>
                </a:solidFill>
                <a:latin typeface="UTM Avo" panose="02040603050506020204" pitchFamily="18"/>
              </a:rPr>
              <a:t>.</a:t>
            </a:r>
            <a:endParaRPr lang="en-US" altLang="en-US" sz="2400" baseline="30000" dirty="0">
              <a:solidFill>
                <a:schemeClr val="tx1"/>
              </a:solidFill>
              <a:latin typeface="UTM Avo" panose="02040603050506020204" pitchFamily="18"/>
            </a:endParaRPr>
          </a:p>
        </p:txBody>
      </p:sp>
      <p:sp>
        <p:nvSpPr>
          <p:cNvPr id="8" name="Đáp án sai 1">
            <a:extLst>
              <a:ext uri="{FF2B5EF4-FFF2-40B4-BE49-F238E27FC236}">
                <a16:creationId xmlns:a16="http://schemas.microsoft.com/office/drawing/2014/main" id="{7F88D084-9192-3B7F-82AE-3710A8639A16}"/>
              </a:ext>
            </a:extLst>
          </p:cNvPr>
          <p:cNvSpPr/>
          <p:nvPr/>
        </p:nvSpPr>
        <p:spPr>
          <a:xfrm>
            <a:off x="1778842" y="5189219"/>
            <a:ext cx="3550996" cy="779781"/>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C. p = 200000</a:t>
            </a:r>
            <a:r>
              <a:rPr lang="en-US" sz="2400" dirty="0">
                <a:solidFill>
                  <a:srgbClr val="000000"/>
                </a:solidFill>
                <a:latin typeface="UTM Avo" panose="02040603050506020204" pitchFamily="18"/>
              </a:rPr>
              <a:t> </a:t>
            </a:r>
            <a:r>
              <a:rPr lang="vi-VN" sz="2400" dirty="0">
                <a:solidFill>
                  <a:srgbClr val="000000"/>
                </a:solidFill>
                <a:latin typeface="UTM Avo" panose="02040603050506020204" pitchFamily="18"/>
              </a:rPr>
              <a:t>N/m</a:t>
            </a:r>
            <a:r>
              <a:rPr lang="vi-VN" sz="2400" baseline="30000" dirty="0">
                <a:solidFill>
                  <a:srgbClr val="000000"/>
                </a:solidFill>
                <a:latin typeface="UTM Avo" panose="02040603050506020204" pitchFamily="18"/>
              </a:rPr>
              <a:t>2</a:t>
            </a:r>
            <a:r>
              <a:rPr lang="en-US" sz="2400" dirty="0">
                <a:solidFill>
                  <a:srgbClr val="000000"/>
                </a:solidFill>
                <a:latin typeface="UTM Avo" panose="02040603050506020204" pitchFamily="18"/>
              </a:rPr>
              <a:t>.</a:t>
            </a:r>
            <a:endParaRPr lang="vi-VN" sz="2400" baseline="30000" dirty="0">
              <a:solidFill>
                <a:srgbClr val="000000"/>
              </a:solidFill>
              <a:latin typeface="UTM Avo" panose="02040603050506020204" pitchFamily="18"/>
            </a:endParaRPr>
          </a:p>
        </p:txBody>
      </p:sp>
      <p:sp>
        <p:nvSpPr>
          <p:cNvPr id="9" name="Đáp án sai 2">
            <a:extLst>
              <a:ext uri="{FF2B5EF4-FFF2-40B4-BE49-F238E27FC236}">
                <a16:creationId xmlns:a16="http://schemas.microsoft.com/office/drawing/2014/main" id="{6BE6EF41-EE2F-DA3E-0A6E-96451A923038}"/>
              </a:ext>
            </a:extLst>
          </p:cNvPr>
          <p:cNvSpPr/>
          <p:nvPr/>
        </p:nvSpPr>
        <p:spPr>
          <a:xfrm>
            <a:off x="6443668" y="4048520"/>
            <a:ext cx="3550996" cy="779781"/>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B. p = 2000000</a:t>
            </a:r>
            <a:r>
              <a:rPr lang="en-US" sz="2400" dirty="0">
                <a:solidFill>
                  <a:srgbClr val="000000"/>
                </a:solidFill>
                <a:latin typeface="UTM Avo" panose="02040603050506020204" pitchFamily="18"/>
              </a:rPr>
              <a:t> </a:t>
            </a:r>
            <a:r>
              <a:rPr lang="vi-VN" sz="2400" dirty="0">
                <a:solidFill>
                  <a:srgbClr val="000000"/>
                </a:solidFill>
                <a:latin typeface="UTM Avo" panose="02040603050506020204" pitchFamily="18"/>
              </a:rPr>
              <a:t>N/m</a:t>
            </a:r>
            <a:r>
              <a:rPr lang="vi-VN" sz="2400" baseline="30000" dirty="0">
                <a:solidFill>
                  <a:srgbClr val="000000"/>
                </a:solidFill>
                <a:latin typeface="UTM Avo" panose="02040603050506020204" pitchFamily="18"/>
              </a:rPr>
              <a:t>2</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sp>
        <p:nvSpPr>
          <p:cNvPr id="10" name="Đáp án sai 3">
            <a:extLst>
              <a:ext uri="{FF2B5EF4-FFF2-40B4-BE49-F238E27FC236}">
                <a16:creationId xmlns:a16="http://schemas.microsoft.com/office/drawing/2014/main" id="{D78BF6CC-5FE5-1875-3DDC-F2B302C6C126}"/>
              </a:ext>
            </a:extLst>
          </p:cNvPr>
          <p:cNvSpPr/>
          <p:nvPr/>
        </p:nvSpPr>
        <p:spPr>
          <a:xfrm>
            <a:off x="6480947" y="5155102"/>
            <a:ext cx="3550994" cy="779780"/>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D. Là một giá trị khác</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pic>
        <p:nvPicPr>
          <p:cNvPr id="11" name="Picture 5">
            <a:extLst>
              <a:ext uri="{FF2B5EF4-FFF2-40B4-BE49-F238E27FC236}">
                <a16:creationId xmlns:a16="http://schemas.microsoft.com/office/drawing/2014/main" id="{AB1DD7B7-F379-1B28-4BAD-5027755A580D}"/>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4956947" y="5544992"/>
            <a:ext cx="789827" cy="561014"/>
          </a:xfrm>
          <a:prstGeom prst="rect">
            <a:avLst/>
          </a:prstGeom>
        </p:spPr>
      </p:pic>
      <p:pic>
        <p:nvPicPr>
          <p:cNvPr id="12" name="Picture 10">
            <a:extLst>
              <a:ext uri="{FF2B5EF4-FFF2-40B4-BE49-F238E27FC236}">
                <a16:creationId xmlns:a16="http://schemas.microsoft.com/office/drawing/2014/main" id="{9491681C-78D0-04BB-47E0-4983565F47B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9803121" y="4187279"/>
            <a:ext cx="839500" cy="658081"/>
          </a:xfrm>
          <a:prstGeom prst="rect">
            <a:avLst/>
          </a:prstGeom>
        </p:spPr>
      </p:pic>
      <p:pic>
        <p:nvPicPr>
          <p:cNvPr id="13" name="Picture 10">
            <a:extLst>
              <a:ext uri="{FF2B5EF4-FFF2-40B4-BE49-F238E27FC236}">
                <a16:creationId xmlns:a16="http://schemas.microsoft.com/office/drawing/2014/main" id="{5857973F-3F4B-7430-AAA9-9ABA00CD43D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9863270" y="5348872"/>
            <a:ext cx="852959" cy="620128"/>
          </a:xfrm>
          <a:prstGeom prst="rect">
            <a:avLst/>
          </a:prstGeom>
        </p:spPr>
      </p:pic>
      <p:pic>
        <p:nvPicPr>
          <p:cNvPr id="14" name="Picture 10">
            <a:extLst>
              <a:ext uri="{FF2B5EF4-FFF2-40B4-BE49-F238E27FC236}">
                <a16:creationId xmlns:a16="http://schemas.microsoft.com/office/drawing/2014/main" id="{A9473400-8F8F-4463-709C-FA0A8AB60832}"/>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4898992" y="4338641"/>
            <a:ext cx="818590" cy="595141"/>
          </a:xfrm>
          <a:prstGeom prst="rect">
            <a:avLst/>
          </a:prstGeom>
        </p:spPr>
      </p:pic>
      <p:pic>
        <p:nvPicPr>
          <p:cNvPr id="4" name="buzzer-or-wrong-answer-20582.wav">
            <a:hlinkClick r:id="" action="ppaction://media"/>
            <a:extLst>
              <a:ext uri="{FF2B5EF4-FFF2-40B4-BE49-F238E27FC236}">
                <a16:creationId xmlns:a16="http://schemas.microsoft.com/office/drawing/2014/main" id="{33B197FF-9B82-422E-3602-D994703BBFBA}"/>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148096" y="2491273"/>
            <a:ext cx="812800" cy="812800"/>
          </a:xfrm>
          <a:prstGeom prst="rect">
            <a:avLst/>
          </a:prstGeom>
        </p:spPr>
      </p:pic>
      <p:pic>
        <p:nvPicPr>
          <p:cNvPr id="5" name="buzzer-or-wrong-answer-20582.wav">
            <a:hlinkClick r:id="" action="ppaction://media"/>
            <a:extLst>
              <a:ext uri="{FF2B5EF4-FFF2-40B4-BE49-F238E27FC236}">
                <a16:creationId xmlns:a16="http://schemas.microsoft.com/office/drawing/2014/main" id="{D98200F7-7152-F9C0-37E3-40FBB6B2D5DC}"/>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202852" y="2730216"/>
            <a:ext cx="812800" cy="812800"/>
          </a:xfrm>
          <a:prstGeom prst="rect">
            <a:avLst/>
          </a:prstGeom>
        </p:spPr>
      </p:pic>
      <p:pic>
        <p:nvPicPr>
          <p:cNvPr id="15" name="buzzer-or-wrong-answer-20582.wav">
            <a:hlinkClick r:id="" action="ppaction://media"/>
            <a:extLst>
              <a:ext uri="{FF2B5EF4-FFF2-40B4-BE49-F238E27FC236}">
                <a16:creationId xmlns:a16="http://schemas.microsoft.com/office/drawing/2014/main" id="{A45BD151-5DD9-0DC5-A278-EE131816B78F}"/>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995696" y="1467271"/>
            <a:ext cx="812800" cy="812800"/>
          </a:xfrm>
          <a:prstGeom prst="rect">
            <a:avLst/>
          </a:prstGeom>
        </p:spPr>
      </p:pic>
      <p:pic>
        <p:nvPicPr>
          <p:cNvPr id="16" name="Ding-sound-effect-www_tiengdong_com.mp3">
            <a:hlinkClick r:id="" action="ppaction://media"/>
            <a:extLst>
              <a:ext uri="{FF2B5EF4-FFF2-40B4-BE49-F238E27FC236}">
                <a16:creationId xmlns:a16="http://schemas.microsoft.com/office/drawing/2014/main" id="{3E8D7872-B6F8-24B1-749F-5EEFF26FAA1F}"/>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1521827" y="4342302"/>
            <a:ext cx="812800" cy="812800"/>
          </a:xfrm>
          <a:prstGeom prst="rect">
            <a:avLst/>
          </a:prstGeom>
        </p:spPr>
      </p:pic>
    </p:spTree>
    <p:extLst>
      <p:ext uri="{BB962C8B-B14F-4D97-AF65-F5344CB8AC3E}">
        <p14:creationId xmlns:p14="http://schemas.microsoft.com/office/powerpoint/2010/main" val="192668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trips(downLeft)">
                                      <p:cBhvr>
                                        <p:cTn id="17" dur="500"/>
                                        <p:tgtEl>
                                          <p:spTgt spid="8"/>
                                        </p:tgtEl>
                                      </p:cBhvr>
                                    </p:animEffect>
                                  </p:childTnLst>
                                </p:cTn>
                              </p:par>
                              <p:par>
                                <p:cTn id="18" presetID="18" presetClass="entr" presetSubtype="12"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strips(downLeft)">
                                      <p:cBhvr>
                                        <p:cTn id="20" dur="500"/>
                                        <p:tgtEl>
                                          <p:spTgt spid="9"/>
                                        </p:tgtEl>
                                      </p:cBhvr>
                                    </p:animEffect>
                                  </p:childTnLst>
                                </p:cTn>
                              </p:par>
                              <p:par>
                                <p:cTn id="21" presetID="18" presetClass="entr" presetSubtype="1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trips(downLeft)">
                                      <p:cBhvr>
                                        <p:cTn id="23" dur="500"/>
                                        <p:tgtEl>
                                          <p:spTgt spid="7"/>
                                        </p:tgtEl>
                                      </p:cBhvr>
                                    </p:animEffect>
                                  </p:childTnLst>
                                </p:cTn>
                              </p:par>
                              <p:par>
                                <p:cTn id="24" presetID="18" presetClass="entr" presetSubtype="12"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strips(downLeft)">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7"/>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7"/>
                                        </p:tgtEl>
                                        <p:attrNameLst>
                                          <p:attrName>fillcolor</p:attrName>
                                        </p:attrNameLst>
                                      </p:cBhvr>
                                      <p:to>
                                        <a:srgbClr val="C0504D"/>
                                      </p:to>
                                    </p:animClr>
                                    <p:set>
                                      <p:cBhvr>
                                        <p:cTn id="32" dur="500" fill="hold"/>
                                        <p:tgtEl>
                                          <p:spTgt spid="7"/>
                                        </p:tgtEl>
                                        <p:attrNameLst>
                                          <p:attrName>fill.type</p:attrName>
                                        </p:attrNameLst>
                                      </p:cBhvr>
                                      <p:to>
                                        <p:strVal val="solid"/>
                                      </p:to>
                                    </p:set>
                                    <p:set>
                                      <p:cBhvr>
                                        <p:cTn id="33" dur="500" fill="hold"/>
                                        <p:tgtEl>
                                          <p:spTgt spid="7"/>
                                        </p:tgtEl>
                                        <p:attrNameLst>
                                          <p:attrName>fill.on</p:attrName>
                                        </p:attrNameLst>
                                      </p:cBhvr>
                                      <p:to>
                                        <p:strVal val="true"/>
                                      </p:to>
                                    </p:set>
                                  </p:childTnLst>
                                </p:cTn>
                              </p:par>
                              <p:par>
                                <p:cTn id="34" presetID="1"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childTnLst>
                                </p:cTn>
                              </p:par>
                              <p:par>
                                <p:cTn id="36" presetID="26" presetClass="emph" presetSubtype="0" repeatCount="2000" fill="hold" grpId="1" nodeType="withEffect">
                                  <p:stCondLst>
                                    <p:cond delay="0"/>
                                  </p:stCondLst>
                                  <p:childTnLst>
                                    <p:animEffect transition="out" filter="fade">
                                      <p:cBhvr>
                                        <p:cTn id="37" dur="500" tmFilter="0, 0; .2, .5; .8, .5; 1, 0"/>
                                        <p:tgtEl>
                                          <p:spTgt spid="7"/>
                                        </p:tgtEl>
                                      </p:cBhvr>
                                    </p:animEffect>
                                    <p:animScale>
                                      <p:cBhvr>
                                        <p:cTn id="38" dur="250" autoRev="1" fill="hold"/>
                                        <p:tgtEl>
                                          <p:spTgt spid="7"/>
                                        </p:tgtEl>
                                      </p:cBhvr>
                                      <p:by x="105000" y="105000"/>
                                    </p:animScale>
                                  </p:childTnLst>
                                </p:cTn>
                              </p:par>
                              <p:par>
                                <p:cTn id="39" presetID="1" presetClass="mediacall" presetSubtype="0" fill="hold" nodeType="withEffect">
                                  <p:stCondLst>
                                    <p:cond delay="0"/>
                                  </p:stCondLst>
                                  <p:childTnLst>
                                    <p:cmd type="call" cmd="playFrom(0.0)">
                                      <p:cBhvr>
                                        <p:cTn id="40" dur="1776" fill="hold"/>
                                        <p:tgtEl>
                                          <p:spTgt spid="4"/>
                                        </p:tgtEl>
                                      </p:cBhvr>
                                    </p:cmd>
                                  </p:childTnLst>
                                </p:cTn>
                              </p:par>
                            </p:childTnLst>
                          </p:cTn>
                        </p:par>
                      </p:childTnLst>
                    </p:cTn>
                  </p:par>
                </p:childTnLst>
              </p:cTn>
              <p:nextCondLst>
                <p:cond evt="onClick" delay="0">
                  <p:tgtEl>
                    <p:spTgt spid="7"/>
                  </p:tgtEl>
                </p:cond>
              </p:nextCondLst>
            </p:seq>
            <p:seq concurrent="1" nextAc="seek">
              <p:cTn id="41" restart="whenNotActive" fill="hold" evtFilter="cancelBubble" nodeType="interactiveSeq">
                <p:stCondLst>
                  <p:cond evt="onClick" delay="0">
                    <p:tgtEl>
                      <p:spTgt spid="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500" fill="hold"/>
                                        <p:tgtEl>
                                          <p:spTgt spid="8"/>
                                        </p:tgtEl>
                                        <p:attrNameLst>
                                          <p:attrName>fillcolor</p:attrName>
                                        </p:attrNameLst>
                                      </p:cBhvr>
                                      <p:to>
                                        <a:srgbClr val="92D050"/>
                                      </p:to>
                                    </p:animClr>
                                    <p:set>
                                      <p:cBhvr>
                                        <p:cTn id="46" dur="500" fill="hold"/>
                                        <p:tgtEl>
                                          <p:spTgt spid="8"/>
                                        </p:tgtEl>
                                        <p:attrNameLst>
                                          <p:attrName>fill.type</p:attrName>
                                        </p:attrNameLst>
                                      </p:cBhvr>
                                      <p:to>
                                        <p:strVal val="solid"/>
                                      </p:to>
                                    </p:set>
                                    <p:set>
                                      <p:cBhvr>
                                        <p:cTn id="47" dur="500" fill="hold"/>
                                        <p:tgtEl>
                                          <p:spTgt spid="8"/>
                                        </p:tgtEl>
                                        <p:attrNameLst>
                                          <p:attrName>fill.on</p:attrName>
                                        </p:attrNameLst>
                                      </p:cBhvr>
                                      <p:to>
                                        <p:strVal val="true"/>
                                      </p:to>
                                    </p:set>
                                  </p:childTnLst>
                                </p:cTn>
                              </p:par>
                              <p:par>
                                <p:cTn id="48" presetID="1" presetClass="entr" presetSubtype="0" fill="hold" nodeType="withEffect">
                                  <p:stCondLst>
                                    <p:cond delay="0"/>
                                  </p:stCondLst>
                                  <p:childTnLst>
                                    <p:set>
                                      <p:cBhvr>
                                        <p:cTn id="49" dur="1" fill="hold">
                                          <p:stCondLst>
                                            <p:cond delay="9"/>
                                          </p:stCondLst>
                                        </p:cTn>
                                        <p:tgtEl>
                                          <p:spTgt spid="11"/>
                                        </p:tgtEl>
                                        <p:attrNameLst>
                                          <p:attrName>style.visibility</p:attrName>
                                        </p:attrNameLst>
                                      </p:cBhvr>
                                      <p:to>
                                        <p:strVal val="visible"/>
                                      </p:to>
                                    </p:set>
                                  </p:childTnLst>
                                </p:cTn>
                              </p:par>
                              <p:par>
                                <p:cTn id="50" presetID="26" presetClass="emph" presetSubtype="0" repeatCount="2000" fill="hold" grpId="1" nodeType="withEffect">
                                  <p:stCondLst>
                                    <p:cond delay="0"/>
                                  </p:stCondLst>
                                  <p:childTnLst>
                                    <p:animEffect transition="out" filter="fade">
                                      <p:cBhvr>
                                        <p:cTn id="51" dur="500" tmFilter="0, 0; .2, .5; .8, .5; 1, 0"/>
                                        <p:tgtEl>
                                          <p:spTgt spid="8"/>
                                        </p:tgtEl>
                                      </p:cBhvr>
                                    </p:animEffect>
                                    <p:animScale>
                                      <p:cBhvr>
                                        <p:cTn id="52" dur="250" autoRev="1" fill="hold"/>
                                        <p:tgtEl>
                                          <p:spTgt spid="8"/>
                                        </p:tgtEl>
                                      </p:cBhvr>
                                      <p:by x="105000" y="105000"/>
                                    </p:animScale>
                                  </p:childTnLst>
                                </p:cTn>
                              </p:par>
                              <p:par>
                                <p:cTn id="53" presetID="1" presetClass="mediacall" presetSubtype="0" fill="hold" nodeType="withEffect">
                                  <p:stCondLst>
                                    <p:cond delay="0"/>
                                  </p:stCondLst>
                                  <p:childTnLst>
                                    <p:cmd type="call" cmd="playFrom(0.0)">
                                      <p:cBhvr>
                                        <p:cTn id="54" dur="3004" fill="hold"/>
                                        <p:tgtEl>
                                          <p:spTgt spid="16"/>
                                        </p:tgtEl>
                                      </p:cBhvr>
                                    </p:cmd>
                                  </p:childTnLst>
                                </p:cTn>
                              </p:par>
                            </p:childTnLst>
                          </p:cTn>
                        </p:par>
                      </p:childTnLst>
                    </p:cTn>
                  </p:par>
                </p:childTnLst>
              </p:cTn>
              <p:nextCondLst>
                <p:cond evt="onClick" delay="0">
                  <p:tgtEl>
                    <p:spTgt spid="8"/>
                  </p:tgtEl>
                </p:cond>
              </p:nextCondLst>
            </p:seq>
            <p:seq concurrent="1" nextAc="seek">
              <p:cTn id="55" restart="whenNotActive" fill="hold" evtFilter="cancelBubble" nodeType="interactiveSeq">
                <p:stCondLst>
                  <p:cond evt="onClick" delay="0">
                    <p:tgtEl>
                      <p:spTgt spid="9"/>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500" fill="hold"/>
                                        <p:tgtEl>
                                          <p:spTgt spid="9"/>
                                        </p:tgtEl>
                                        <p:attrNameLst>
                                          <p:attrName>fillcolor</p:attrName>
                                        </p:attrNameLst>
                                      </p:cBhvr>
                                      <p:to>
                                        <a:srgbClr val="C0504D"/>
                                      </p:to>
                                    </p:animClr>
                                    <p:set>
                                      <p:cBhvr>
                                        <p:cTn id="60" dur="500" fill="hold"/>
                                        <p:tgtEl>
                                          <p:spTgt spid="9"/>
                                        </p:tgtEl>
                                        <p:attrNameLst>
                                          <p:attrName>fill.type</p:attrName>
                                        </p:attrNameLst>
                                      </p:cBhvr>
                                      <p:to>
                                        <p:strVal val="solid"/>
                                      </p:to>
                                    </p:set>
                                    <p:set>
                                      <p:cBhvr>
                                        <p:cTn id="61" dur="500" fill="hold"/>
                                        <p:tgtEl>
                                          <p:spTgt spid="9"/>
                                        </p:tgtEl>
                                        <p:attrNameLst>
                                          <p:attrName>fill.on</p:attrName>
                                        </p:attrNameLst>
                                      </p:cBhvr>
                                      <p:to>
                                        <p:strVal val="true"/>
                                      </p:to>
                                    </p:set>
                                  </p:childTnLst>
                                </p:cTn>
                              </p:par>
                              <p:par>
                                <p:cTn id="62" presetID="1" presetClass="entr" presetSubtype="0" fill="hold" nodeType="withEffect">
                                  <p:stCondLst>
                                    <p:cond delay="0"/>
                                  </p:stCondLst>
                                  <p:childTnLst>
                                    <p:set>
                                      <p:cBhvr>
                                        <p:cTn id="63" dur="1" fill="hold">
                                          <p:stCondLst>
                                            <p:cond delay="9"/>
                                          </p:stCondLst>
                                        </p:cTn>
                                        <p:tgtEl>
                                          <p:spTgt spid="12"/>
                                        </p:tgtEl>
                                        <p:attrNameLst>
                                          <p:attrName>style.visibility</p:attrName>
                                        </p:attrNameLst>
                                      </p:cBhvr>
                                      <p:to>
                                        <p:strVal val="visible"/>
                                      </p:to>
                                    </p:set>
                                  </p:childTnLst>
                                </p:cTn>
                              </p:par>
                              <p:par>
                                <p:cTn id="64" presetID="1" presetClass="mediacall" presetSubtype="0" fill="hold" nodeType="withEffect">
                                  <p:stCondLst>
                                    <p:cond delay="0"/>
                                  </p:stCondLst>
                                  <p:childTnLst>
                                    <p:cmd type="call" cmd="playFrom(0.0)">
                                      <p:cBhvr>
                                        <p:cTn id="65" dur="1776" fill="hold"/>
                                        <p:tgtEl>
                                          <p:spTgt spid="15"/>
                                        </p:tgtEl>
                                      </p:cBhvr>
                                    </p:cmd>
                                  </p:childTnLst>
                                </p:cTn>
                              </p:par>
                              <p:par>
                                <p:cTn id="66" presetID="26" presetClass="emph" presetSubtype="0" repeatCount="2000" fill="hold" grpId="1" nodeType="withEffect">
                                  <p:stCondLst>
                                    <p:cond delay="0"/>
                                  </p:stCondLst>
                                  <p:childTnLst>
                                    <p:animEffect transition="out" filter="fade">
                                      <p:cBhvr>
                                        <p:cTn id="67" dur="500" tmFilter="0, 0; .2, .5; .8, .5; 1, 0"/>
                                        <p:tgtEl>
                                          <p:spTgt spid="9"/>
                                        </p:tgtEl>
                                      </p:cBhvr>
                                    </p:animEffect>
                                    <p:animScale>
                                      <p:cBhvr>
                                        <p:cTn id="68" dur="250" autoRev="1" fill="hold"/>
                                        <p:tgtEl>
                                          <p:spTgt spid="9"/>
                                        </p:tgtEl>
                                      </p:cBhvr>
                                      <p:by x="105000" y="105000"/>
                                    </p:animScale>
                                  </p:childTnLst>
                                </p:cTn>
                              </p:par>
                            </p:childTnLst>
                          </p:cTn>
                        </p:par>
                      </p:childTnLst>
                    </p:cTn>
                  </p:par>
                </p:childTnLst>
              </p:cTn>
              <p:nextCondLst>
                <p:cond evt="onClick" delay="0">
                  <p:tgtEl>
                    <p:spTgt spid="9"/>
                  </p:tgtEl>
                </p:cond>
              </p:nextCondLst>
            </p:seq>
            <p:seq concurrent="1" nextAc="seek">
              <p:cTn id="69" restart="whenNotActive" fill="hold" evtFilter="cancelBubble" nodeType="interactiveSeq">
                <p:stCondLst>
                  <p:cond evt="onClick" delay="0">
                    <p:tgtEl>
                      <p:spTgt spid="10"/>
                    </p:tgtEl>
                  </p:cond>
                </p:stCondLst>
                <p:endSync evt="end" delay="0">
                  <p:rtn val="all"/>
                </p:endSync>
                <p:childTnLst>
                  <p:par>
                    <p:cTn id="70" fill="hold">
                      <p:stCondLst>
                        <p:cond delay="0"/>
                      </p:stCondLst>
                      <p:childTnLst>
                        <p:par>
                          <p:cTn id="71" fill="hold">
                            <p:stCondLst>
                              <p:cond delay="0"/>
                            </p:stCondLst>
                            <p:childTnLst>
                              <p:par>
                                <p:cTn id="72" presetID="1" presetClass="emph" presetSubtype="2" fill="hold" nodeType="clickEffect">
                                  <p:stCondLst>
                                    <p:cond delay="0"/>
                                  </p:stCondLst>
                                  <p:childTnLst>
                                    <p:animClr clrSpc="rgb" dir="cw">
                                      <p:cBhvr>
                                        <p:cTn id="73" dur="500" fill="hold"/>
                                        <p:tgtEl>
                                          <p:spTgt spid="10"/>
                                        </p:tgtEl>
                                        <p:attrNameLst>
                                          <p:attrName>fillcolor</p:attrName>
                                        </p:attrNameLst>
                                      </p:cBhvr>
                                      <p:to>
                                        <a:srgbClr val="C0504D"/>
                                      </p:to>
                                    </p:animClr>
                                    <p:set>
                                      <p:cBhvr>
                                        <p:cTn id="74" dur="500" fill="hold"/>
                                        <p:tgtEl>
                                          <p:spTgt spid="10"/>
                                        </p:tgtEl>
                                        <p:attrNameLst>
                                          <p:attrName>fill.type</p:attrName>
                                        </p:attrNameLst>
                                      </p:cBhvr>
                                      <p:to>
                                        <p:strVal val="solid"/>
                                      </p:to>
                                    </p:set>
                                    <p:set>
                                      <p:cBhvr>
                                        <p:cTn id="75" dur="500" fill="hold"/>
                                        <p:tgtEl>
                                          <p:spTgt spid="10"/>
                                        </p:tgtEl>
                                        <p:attrNameLst>
                                          <p:attrName>fill.on</p:attrName>
                                        </p:attrNameLst>
                                      </p:cBhvr>
                                      <p:to>
                                        <p:strVal val="true"/>
                                      </p:to>
                                    </p:set>
                                  </p:childTnLst>
                                </p:cTn>
                              </p:par>
                              <p:par>
                                <p:cTn id="76" presetID="1" presetClass="entr" presetSubtype="0" fill="hold" nodeType="withEffect">
                                  <p:stCondLst>
                                    <p:cond delay="0"/>
                                  </p:stCondLst>
                                  <p:childTnLst>
                                    <p:set>
                                      <p:cBhvr>
                                        <p:cTn id="77" dur="1" fill="hold">
                                          <p:stCondLst>
                                            <p:cond delay="9"/>
                                          </p:stCondLst>
                                        </p:cTn>
                                        <p:tgtEl>
                                          <p:spTgt spid="13"/>
                                        </p:tgtEl>
                                        <p:attrNameLst>
                                          <p:attrName>style.visibility</p:attrName>
                                        </p:attrNameLst>
                                      </p:cBhvr>
                                      <p:to>
                                        <p:strVal val="visible"/>
                                      </p:to>
                                    </p:set>
                                  </p:childTnLst>
                                </p:cTn>
                              </p:par>
                              <p:par>
                                <p:cTn id="78" presetID="1" presetClass="mediacall" presetSubtype="0" fill="hold" nodeType="withEffect">
                                  <p:stCondLst>
                                    <p:cond delay="0"/>
                                  </p:stCondLst>
                                  <p:childTnLst>
                                    <p:cmd type="call" cmd="playFrom(0.0)">
                                      <p:cBhvr>
                                        <p:cTn id="79" dur="1776" fill="hold"/>
                                        <p:tgtEl>
                                          <p:spTgt spid="5"/>
                                        </p:tgtEl>
                                      </p:cBhvr>
                                    </p:cmd>
                                  </p:childTnLst>
                                </p:cTn>
                              </p:par>
                              <p:par>
                                <p:cTn id="80" presetID="26" presetClass="emph" presetSubtype="0" repeatCount="2000" fill="hold" grpId="1" nodeType="withEffect">
                                  <p:stCondLst>
                                    <p:cond delay="0"/>
                                  </p:stCondLst>
                                  <p:childTnLst>
                                    <p:animEffect transition="out" filter="fade">
                                      <p:cBhvr>
                                        <p:cTn id="81" dur="500" tmFilter="0, 0; .2, .5; .8, .5; 1, 0"/>
                                        <p:tgtEl>
                                          <p:spTgt spid="10"/>
                                        </p:tgtEl>
                                      </p:cBhvr>
                                    </p:animEffect>
                                    <p:animScale>
                                      <p:cBhvr>
                                        <p:cTn id="82" dur="250" autoRev="1" fill="hold"/>
                                        <p:tgtEl>
                                          <p:spTgt spid="10"/>
                                        </p:tgtEl>
                                      </p:cBhvr>
                                      <p:by x="105000" y="105000"/>
                                    </p:animScale>
                                  </p:childTnLst>
                                </p:cTn>
                              </p:par>
                            </p:childTnLst>
                          </p:cTn>
                        </p:par>
                      </p:childTnLst>
                    </p:cTn>
                  </p:par>
                </p:childTnLst>
              </p:cTn>
              <p:nextCondLst>
                <p:cond evt="onClick" delay="0">
                  <p:tgtEl>
                    <p:spTgt spid="10"/>
                  </p:tgtEl>
                </p:cond>
              </p:nextCondLst>
            </p:seq>
            <p:audio>
              <p:cMediaNode vol="80000">
                <p:cTn id="83" fill="hold" display="0">
                  <p:stCondLst>
                    <p:cond delay="indefinite"/>
                  </p:stCondLst>
                  <p:endCondLst>
                    <p:cond evt="onStopAudio" delay="0">
                      <p:tgtEl>
                        <p:sldTgt/>
                      </p:tgtEl>
                    </p:cond>
                  </p:endCondLst>
                </p:cTn>
                <p:tgtEl>
                  <p:spTgt spid="4"/>
                </p:tgtEl>
              </p:cMediaNode>
            </p:audio>
            <p:audio>
              <p:cMediaNode vol="80000">
                <p:cTn id="84" fill="hold" display="0">
                  <p:stCondLst>
                    <p:cond delay="indefinite"/>
                  </p:stCondLst>
                  <p:endCondLst>
                    <p:cond evt="onStopAudio" delay="0">
                      <p:tgtEl>
                        <p:sldTgt/>
                      </p:tgtEl>
                    </p:cond>
                  </p:endCondLst>
                </p:cTn>
                <p:tgtEl>
                  <p:spTgt spid="5"/>
                </p:tgtEl>
              </p:cMediaNode>
            </p:audio>
            <p:audio>
              <p:cMediaNode vol="80000">
                <p:cTn id="85" fill="hold" display="0">
                  <p:stCondLst>
                    <p:cond delay="indefinite"/>
                  </p:stCondLst>
                  <p:endCondLst>
                    <p:cond evt="onStopAudio" delay="0">
                      <p:tgtEl>
                        <p:sldTgt/>
                      </p:tgtEl>
                    </p:cond>
                  </p:endCondLst>
                </p:cTn>
                <p:tgtEl>
                  <p:spTgt spid="15"/>
                </p:tgtEl>
              </p:cMediaNode>
            </p:audio>
            <p:audio>
              <p:cMediaNode vol="80000">
                <p:cTn id="86" fill="hold" display="0">
                  <p:stCondLst>
                    <p:cond delay="indefinite"/>
                  </p:stCondLst>
                  <p:endCondLst>
                    <p:cond evt="onStopAudio" delay="0">
                      <p:tgtEl>
                        <p:sldTgt/>
                      </p:tgtEl>
                    </p:cond>
                  </p:endCondLst>
                </p:cTn>
                <p:tgtEl>
                  <p:spTgt spid="16"/>
                </p:tgtEl>
              </p:cMediaNode>
            </p:audio>
          </p:childTnLst>
        </p:cTn>
      </p:par>
    </p:tnLst>
    <p:bldLst>
      <p:bldP spid="3" grpId="0"/>
      <p:bldP spid="7" grpId="0" animBg="1"/>
      <p:bldP spid="7" grpId="1" animBg="1"/>
      <p:bldP spid="8" grpId="0" animBg="1"/>
      <p:bldP spid="8" grpId="1" animBg="1"/>
      <p:bldP spid="9" grpId="0" animBg="1"/>
      <p:bldP spid="9" grpId="1" animBg="1"/>
      <p:bldP spid="10" grpId="0" animBg="1"/>
      <p:bldP spid="10"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657600-DC11-2886-CD03-EDFAEA10792D}"/>
              </a:ext>
            </a:extLst>
          </p:cNvPr>
          <p:cNvSpPr txBox="1"/>
          <p:nvPr/>
        </p:nvSpPr>
        <p:spPr>
          <a:xfrm>
            <a:off x="4632222" y="1610524"/>
            <a:ext cx="2927555" cy="553998"/>
          </a:xfrm>
          <a:prstGeom prst="rect">
            <a:avLst/>
          </a:prstGeom>
          <a:noFill/>
        </p:spPr>
        <p:txBody>
          <a:bodyPr wrap="square" rtlCol="0">
            <a:spAutoFit/>
          </a:bodyPr>
          <a:lstStyle/>
          <a:p>
            <a:pPr algn="ctr"/>
            <a:r>
              <a:rPr lang="en-US" sz="3000" b="1" dirty="0">
                <a:latin typeface="UTM Avo" panose="02040603050506020204" pitchFamily="18"/>
              </a:rPr>
              <a:t>VẬN DỤNG</a:t>
            </a:r>
          </a:p>
        </p:txBody>
      </p:sp>
      <p:grpSp>
        <p:nvGrpSpPr>
          <p:cNvPr id="3" name="Group 2">
            <a:extLst>
              <a:ext uri="{FF2B5EF4-FFF2-40B4-BE49-F238E27FC236}">
                <a16:creationId xmlns:a16="http://schemas.microsoft.com/office/drawing/2014/main" id="{3D9F15BC-F257-0A36-3641-FCAED6E3CB7F}"/>
              </a:ext>
            </a:extLst>
          </p:cNvPr>
          <p:cNvGrpSpPr/>
          <p:nvPr/>
        </p:nvGrpSpPr>
        <p:grpSpPr>
          <a:xfrm>
            <a:off x="3669952" y="2591583"/>
            <a:ext cx="7291417" cy="2803377"/>
            <a:chOff x="3588797" y="577848"/>
            <a:chExt cx="12279213" cy="2803377"/>
          </a:xfrm>
        </p:grpSpPr>
        <p:sp>
          <p:nvSpPr>
            <p:cNvPr id="4" name="Rounded Rectangular Callout 10">
              <a:extLst>
                <a:ext uri="{FF2B5EF4-FFF2-40B4-BE49-F238E27FC236}">
                  <a16:creationId xmlns:a16="http://schemas.microsoft.com/office/drawing/2014/main" id="{BFE93EAE-54BB-2BB6-8CF0-8CF8EA3620F3}"/>
                </a:ext>
              </a:extLst>
            </p:cNvPr>
            <p:cNvSpPr/>
            <p:nvPr/>
          </p:nvSpPr>
          <p:spPr>
            <a:xfrm>
              <a:off x="3588797" y="577848"/>
              <a:ext cx="12279213" cy="2803377"/>
            </a:xfrm>
            <a:prstGeom prst="wedgeRoundRectCallout">
              <a:avLst>
                <a:gd name="adj1" fmla="val -56419"/>
                <a:gd name="adj2" fmla="val 2565"/>
                <a:gd name="adj3" fmla="val 16667"/>
              </a:avLst>
            </a:prstGeom>
            <a:solidFill>
              <a:schemeClr val="bg1"/>
            </a:solidFill>
            <a:ln w="57150">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30000"/>
                </a:lnSpc>
              </a:pPr>
              <a:endParaRPr lang="en-US" sz="3800" dirty="0">
                <a:solidFill>
                  <a:schemeClr val="tx1"/>
                </a:solidFill>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22AF17DB-EBFD-8C5C-E7A0-1BC45A4D5660}"/>
                </a:ext>
              </a:extLst>
            </p:cNvPr>
            <p:cNvSpPr txBox="1"/>
            <p:nvPr/>
          </p:nvSpPr>
          <p:spPr>
            <a:xfrm>
              <a:off x="4360615" y="788718"/>
              <a:ext cx="10929931" cy="2318905"/>
            </a:xfrm>
            <a:prstGeom prst="rect">
              <a:avLst/>
            </a:prstGeom>
            <a:noFill/>
          </p:spPr>
          <p:txBody>
            <a:bodyPr wrap="square">
              <a:spAutoFit/>
            </a:bodyPr>
            <a:lstStyle/>
            <a:p>
              <a:pPr marL="0" marR="0" algn="just">
                <a:lnSpc>
                  <a:spcPct val="150000"/>
                </a:lnSpc>
                <a:spcBef>
                  <a:spcPts val="0"/>
                </a:spcBef>
                <a:spcAft>
                  <a:spcPts val="0"/>
                </a:spcAft>
              </a:pP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Tìm</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ví</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dụ</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trong</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thực</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tế</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về</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những</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trường</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hợp</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cần</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tăng</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hoặc</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giảm</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áp</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suất</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và</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giải</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thích</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cách</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làm</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tăng</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hay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giảm</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áp</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suất</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trong</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những</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trường</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hợp</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đó</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a:t>
              </a:r>
              <a:endParaRPr lang="en-US" sz="2500" dirty="0">
                <a:effectLst/>
                <a:latin typeface="UTM Avo" panose="02040603050506020204" pitchFamily="18"/>
                <a:ea typeface="Calibri" panose="020F0502020204030204" pitchFamily="34" charset="0"/>
                <a:cs typeface="Times New Roman" panose="02020603050405020304" pitchFamily="18" charset="0"/>
              </a:endParaRPr>
            </a:p>
          </p:txBody>
        </p:sp>
      </p:grpSp>
      <p:pic>
        <p:nvPicPr>
          <p:cNvPr id="6" name="Picture 32">
            <a:extLst>
              <a:ext uri="{FF2B5EF4-FFF2-40B4-BE49-F238E27FC236}">
                <a16:creationId xmlns:a16="http://schemas.microsoft.com/office/drawing/2014/main" id="{CA462E27-6A36-6356-9947-7F1D3D27E189}"/>
              </a:ext>
            </a:extLst>
          </p:cNvPr>
          <p:cNvPicPr>
            <a:picLocks noChangeAspect="1"/>
          </p:cNvPicPr>
          <p:nvPr/>
        </p:nvPicPr>
        <p:blipFill>
          <a:blip r:embed="rId3"/>
          <a:srcRect/>
          <a:stretch>
            <a:fillRect/>
          </a:stretch>
        </p:blipFill>
        <p:spPr>
          <a:xfrm>
            <a:off x="732751" y="2280325"/>
            <a:ext cx="2319982" cy="2116984"/>
          </a:xfrm>
          <a:prstGeom prst="rect">
            <a:avLst/>
          </a:prstGeom>
        </p:spPr>
      </p:pic>
    </p:spTree>
    <p:extLst>
      <p:ext uri="{BB962C8B-B14F-4D97-AF65-F5344CB8AC3E}">
        <p14:creationId xmlns:p14="http://schemas.microsoft.com/office/powerpoint/2010/main" val="222452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500"/>
                                        <p:tgtEl>
                                          <p:spTgt spid="6"/>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CB0FEEF-7B08-2495-3186-8DB422AE9640}"/>
              </a:ext>
            </a:extLst>
          </p:cNvPr>
          <p:cNvSpPr txBox="1"/>
          <p:nvPr/>
        </p:nvSpPr>
        <p:spPr>
          <a:xfrm>
            <a:off x="688113" y="1779518"/>
            <a:ext cx="10815774" cy="5293180"/>
          </a:xfrm>
          <a:prstGeom prst="rect">
            <a:avLst/>
          </a:prstGeom>
          <a:noFill/>
        </p:spPr>
        <p:txBody>
          <a:bodyPr wrap="square">
            <a:spAutoFit/>
          </a:bodyPr>
          <a:lstStyle/>
          <a:p>
            <a:pPr algn="just">
              <a:lnSpc>
                <a:spcPct val="150000"/>
              </a:lnSpc>
            </a:pPr>
            <a:r>
              <a:rPr lang="vi-VN" sz="1900" b="0" i="0" dirty="0">
                <a:solidFill>
                  <a:srgbClr val="000000"/>
                </a:solidFill>
                <a:effectLst/>
                <a:latin typeface="UTM Avo" panose="02040603050506020204" pitchFamily="18"/>
              </a:rPr>
              <a:t>- Ví dụ các trường hợp cần tăng áp suất:</a:t>
            </a:r>
          </a:p>
          <a:p>
            <a:pPr algn="just">
              <a:lnSpc>
                <a:spcPct val="150000"/>
              </a:lnSpc>
            </a:pPr>
            <a:r>
              <a:rPr lang="vi-VN" sz="1900" b="0" i="0" dirty="0">
                <a:solidFill>
                  <a:srgbClr val="000000"/>
                </a:solidFill>
                <a:effectLst/>
                <a:latin typeface="UTM Avo" panose="02040603050506020204" pitchFamily="18"/>
              </a:rPr>
              <a:t>+ Ngày tết bố mẹ em hay xếp bánh chưng ra mặt bàn và dùng vật nặng đè lên làm tăng áp lực lên bánh, tạo áp suất lớn ép cho bánh ráo nước, dền ngon hơn.</a:t>
            </a:r>
          </a:p>
          <a:p>
            <a:pPr algn="just">
              <a:lnSpc>
                <a:spcPct val="150000"/>
              </a:lnSpc>
            </a:pPr>
            <a:r>
              <a:rPr lang="vi-VN" sz="1900" b="0" i="0" dirty="0">
                <a:solidFill>
                  <a:srgbClr val="000000"/>
                </a:solidFill>
                <a:effectLst/>
                <a:latin typeface="UTM Avo" panose="02040603050506020204" pitchFamily="18"/>
              </a:rPr>
              <a:t>+ Khi đóng đinh vào tường ta thường đóng mũi đinh vào tường mà không đóng mũ (tai) đinh vào tường vì khi đóng mũi đinh vào tường sẽ làm giảm diện tích mặt bị ép nhằm tăng áp suất tác dụng lên tường giúp đinh xuyên vào tường được dễ hơn.</a:t>
            </a:r>
            <a:endParaRPr lang="en-US" sz="1900" b="0" i="0" dirty="0">
              <a:solidFill>
                <a:srgbClr val="000000"/>
              </a:solidFill>
              <a:effectLst/>
              <a:latin typeface="UTM Avo" panose="02040603050506020204" pitchFamily="18"/>
            </a:endParaRPr>
          </a:p>
          <a:p>
            <a:pPr algn="just">
              <a:lnSpc>
                <a:spcPct val="150000"/>
              </a:lnSpc>
            </a:pPr>
            <a:r>
              <a:rPr lang="vi-VN" sz="1900" b="0" i="0" dirty="0">
                <a:solidFill>
                  <a:srgbClr val="000000"/>
                </a:solidFill>
                <a:effectLst/>
                <a:latin typeface="UTM Avo" panose="02040603050506020204" pitchFamily="18"/>
              </a:rPr>
              <a:t>- Ví dụ các trường hợp cần giảm áp suất:</a:t>
            </a:r>
          </a:p>
          <a:p>
            <a:pPr algn="just">
              <a:lnSpc>
                <a:spcPct val="150000"/>
              </a:lnSpc>
            </a:pPr>
            <a:r>
              <a:rPr lang="vi-VN" sz="1900" b="0" i="0" dirty="0">
                <a:solidFill>
                  <a:srgbClr val="000000"/>
                </a:solidFill>
                <a:effectLst/>
                <a:latin typeface="UTM Avo" panose="02040603050506020204" pitchFamily="18"/>
              </a:rPr>
              <a:t>+ Móng nhà phải xây rộng bản hơn tường để tăng diện tích mặt ép nhằm giảm áp suất tác dụng lên mặt đất.</a:t>
            </a:r>
          </a:p>
          <a:p>
            <a:pPr algn="just">
              <a:lnSpc>
                <a:spcPct val="150000"/>
              </a:lnSpc>
            </a:pPr>
            <a:r>
              <a:rPr lang="vi-VN" sz="1900" b="0" i="0" dirty="0">
                <a:solidFill>
                  <a:srgbClr val="000000"/>
                </a:solidFill>
                <a:effectLst/>
                <a:latin typeface="UTM Avo" panose="02040603050506020204" pitchFamily="18"/>
              </a:rPr>
              <a:t>+ Khi nằm trên đệm mút ta thấy êm, người đỡ đau lưng hơn khi nằm trên phản gỗ vì đệm mút dễ biến dạng làm tăng diện tích tiếp xúc giúp giảm áp suất tác dụng lên thân người.</a:t>
            </a:r>
          </a:p>
          <a:p>
            <a:pPr algn="just">
              <a:lnSpc>
                <a:spcPct val="150000"/>
              </a:lnSpc>
            </a:pPr>
            <a:endParaRPr lang="vi-VN" sz="1900" b="0" i="0" dirty="0">
              <a:solidFill>
                <a:srgbClr val="000000"/>
              </a:solidFill>
              <a:effectLst/>
              <a:latin typeface="UTM Avo" panose="02040603050506020204" pitchFamily="18"/>
            </a:endParaRPr>
          </a:p>
        </p:txBody>
      </p:sp>
      <p:pic>
        <p:nvPicPr>
          <p:cNvPr id="3" name="Picture 2">
            <a:extLst>
              <a:ext uri="{FF2B5EF4-FFF2-40B4-BE49-F238E27FC236}">
                <a16:creationId xmlns:a16="http://schemas.microsoft.com/office/drawing/2014/main" id="{F3381795-E0C0-7C36-1634-D6D86AF239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37385" y="1053737"/>
            <a:ext cx="1446631" cy="1043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9674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arn(inVertical)">
                                      <p:cBhvr>
                                        <p:cTn id="10" dur="500"/>
                                        <p:tgtEl>
                                          <p:spTgt spid="2">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arn(inVertical)">
                                      <p:cBhvr>
                                        <p:cTn id="18" dur="500"/>
                                        <p:tgtEl>
                                          <p:spTgt spid="2">
                                            <p:txEl>
                                              <p:pRg st="3" end="3"/>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barn(inVertical)">
                                      <p:cBhvr>
                                        <p:cTn id="21" dur="500"/>
                                        <p:tgtEl>
                                          <p:spTgt spid="2">
                                            <p:txEl>
                                              <p:pRg st="4" end="4"/>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barn(inVertical)">
                                      <p:cBhvr>
                                        <p:cTn id="24"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FC35C64-09BD-04B8-995C-15A12C11C2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3F8A6FB6-8100-80D5-7E3E-0566FAD9570E}"/>
              </a:ext>
            </a:extLst>
          </p:cNvPr>
          <p:cNvSpPr/>
          <p:nvPr/>
        </p:nvSpPr>
        <p:spPr>
          <a:xfrm rot="1717181">
            <a:off x="1392015" y="1725449"/>
            <a:ext cx="543769" cy="966141"/>
          </a:xfrm>
          <a:custGeom>
            <a:avLst/>
            <a:gdLst/>
            <a:ahLst/>
            <a:cxnLst/>
            <a:rect l="l" t="t" r="r" b="b"/>
            <a:pathLst>
              <a:path w="1062145" h="1998897">
                <a:moveTo>
                  <a:pt x="0" y="0"/>
                </a:moveTo>
                <a:lnTo>
                  <a:pt x="1062144" y="0"/>
                </a:lnTo>
                <a:lnTo>
                  <a:pt x="1062144" y="1998897"/>
                </a:lnTo>
                <a:lnTo>
                  <a:pt x="0" y="1998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3" name="Freeform 13">
            <a:extLst>
              <a:ext uri="{FF2B5EF4-FFF2-40B4-BE49-F238E27FC236}">
                <a16:creationId xmlns:a16="http://schemas.microsoft.com/office/drawing/2014/main" id="{C483E280-10FB-883A-6885-F06CA933C2DC}"/>
              </a:ext>
            </a:extLst>
          </p:cNvPr>
          <p:cNvSpPr/>
          <p:nvPr/>
        </p:nvSpPr>
        <p:spPr>
          <a:xfrm>
            <a:off x="10165842" y="1367159"/>
            <a:ext cx="662299" cy="592212"/>
          </a:xfrm>
          <a:custGeom>
            <a:avLst/>
            <a:gdLst/>
            <a:ahLst/>
            <a:cxnLst/>
            <a:rect l="l" t="t" r="r" b="b"/>
            <a:pathLst>
              <a:path w="1257097" h="1123531">
                <a:moveTo>
                  <a:pt x="0" y="0"/>
                </a:moveTo>
                <a:lnTo>
                  <a:pt x="1257097" y="0"/>
                </a:lnTo>
                <a:lnTo>
                  <a:pt x="1257097" y="1123531"/>
                </a:lnTo>
                <a:lnTo>
                  <a:pt x="0" y="11235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4" name="Freeform 4">
            <a:extLst>
              <a:ext uri="{FF2B5EF4-FFF2-40B4-BE49-F238E27FC236}">
                <a16:creationId xmlns:a16="http://schemas.microsoft.com/office/drawing/2014/main" id="{49197709-00C0-F900-D0A3-8CAF06383101}"/>
              </a:ext>
            </a:extLst>
          </p:cNvPr>
          <p:cNvSpPr/>
          <p:nvPr/>
        </p:nvSpPr>
        <p:spPr>
          <a:xfrm>
            <a:off x="1901067" y="2323028"/>
            <a:ext cx="6423648" cy="3269312"/>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F5F3F7"/>
          </a:solidFill>
          <a:effectLst>
            <a:glow rad="139700">
              <a:schemeClr val="accent3">
                <a:satMod val="175000"/>
                <a:alpha val="40000"/>
              </a:schemeClr>
            </a:glow>
          </a:effectLst>
        </p:spPr>
        <p:txBody>
          <a:bodyPr/>
          <a:lstStyle/>
          <a:p>
            <a:endParaRPr lang="en-US" sz="429">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3F4365D1-4292-7599-F9AF-67325E0BBEEC}"/>
              </a:ext>
            </a:extLst>
          </p:cNvPr>
          <p:cNvSpPr txBox="1"/>
          <p:nvPr/>
        </p:nvSpPr>
        <p:spPr>
          <a:xfrm>
            <a:off x="2124336" y="2375780"/>
            <a:ext cx="4627289" cy="3073405"/>
          </a:xfrm>
          <a:prstGeom prst="rect">
            <a:avLst/>
          </a:prstGeom>
          <a:noFill/>
        </p:spPr>
        <p:txBody>
          <a:bodyPr wrap="square">
            <a:spAutoFit/>
          </a:bodyPr>
          <a:lstStyle/>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Ôn lại kiến thức đã học.</a:t>
            </a:r>
          </a:p>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Hoàn thành bài tập trong sách bài tập.</a:t>
            </a:r>
            <a:endParaRPr lang="vi-VN" sz="2200" b="1" dirty="0">
              <a:latin typeface="UTM Avo" panose="02040603050506020204" pitchFamily="18"/>
              <a:ea typeface="Calibri" panose="020F0502020204030204" pitchFamily="34" charset="0"/>
              <a:cs typeface="Arial" panose="020B0604020202020204" pitchFamily="34" charset="0"/>
            </a:endParaRPr>
          </a:p>
          <a:p>
            <a:pPr marL="232187" indent="-232187">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Đọc và tìm hiểu trước nội dung </a:t>
            </a:r>
            <a:r>
              <a:rPr lang="en-US" sz="2200" b="1" dirty="0" err="1">
                <a:latin typeface="UTM Avo" panose="02040603050506020204" pitchFamily="18"/>
                <a:ea typeface="Calibri" panose="020F0502020204030204" pitchFamily="34" charset="0"/>
                <a:cs typeface="Arial" panose="020B0604020202020204" pitchFamily="34" charset="0"/>
              </a:rPr>
              <a:t>Bài</a:t>
            </a:r>
            <a:r>
              <a:rPr lang="en-US" sz="2200" b="1" dirty="0">
                <a:latin typeface="UTM Avo" panose="02040603050506020204" pitchFamily="18"/>
                <a:ea typeface="Calibri" panose="020F0502020204030204" pitchFamily="34" charset="0"/>
                <a:cs typeface="Arial" panose="020B0604020202020204" pitchFamily="34" charset="0"/>
              </a:rPr>
              <a:t> 17. </a:t>
            </a:r>
            <a:r>
              <a:rPr lang="en-US" sz="2200" b="1" dirty="0" err="1">
                <a:latin typeface="UTM Avo" panose="02040603050506020204" pitchFamily="18"/>
                <a:ea typeface="Calibri" panose="020F0502020204030204" pitchFamily="34" charset="0"/>
                <a:cs typeface="Arial" panose="020B0604020202020204" pitchFamily="34" charset="0"/>
              </a:rPr>
              <a:t>Áp</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suất</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trong</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chất</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lỏng</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và</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trong</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chất</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khí</a:t>
            </a:r>
            <a:r>
              <a:rPr lang="en-US" sz="2200" b="1" dirty="0">
                <a:latin typeface="UTM Avo" panose="02040603050506020204" pitchFamily="18"/>
                <a:ea typeface="Calibri" panose="020F0502020204030204" pitchFamily="34" charset="0"/>
                <a:cs typeface="Arial" panose="020B0604020202020204" pitchFamily="34" charset="0"/>
              </a:rPr>
              <a:t>.</a:t>
            </a:r>
            <a:endParaRPr lang="vi-VN" sz="2200" b="1" dirty="0">
              <a:latin typeface="UTM Avo" panose="02040603050506020204" pitchFamily="18"/>
              <a:ea typeface="Calibri" panose="020F050202020403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6AF37326-00CF-8FD9-A9F3-498A6E8FBE43}"/>
              </a:ext>
            </a:extLst>
          </p:cNvPr>
          <p:cNvGrpSpPr/>
          <p:nvPr/>
        </p:nvGrpSpPr>
        <p:grpSpPr>
          <a:xfrm>
            <a:off x="6942533" y="2334126"/>
            <a:ext cx="3344467" cy="3156715"/>
            <a:chOff x="11246548" y="2101875"/>
            <a:chExt cx="6348073" cy="5988836"/>
          </a:xfrm>
        </p:grpSpPr>
        <p:sp>
          <p:nvSpPr>
            <p:cNvPr id="7" name="Oval 6">
              <a:extLst>
                <a:ext uri="{FF2B5EF4-FFF2-40B4-BE49-F238E27FC236}">
                  <a16:creationId xmlns:a16="http://schemas.microsoft.com/office/drawing/2014/main" id="{726F562A-B964-B629-58BC-B18E4E2F41F5}"/>
                </a:ext>
              </a:extLst>
            </p:cNvPr>
            <p:cNvSpPr/>
            <p:nvPr/>
          </p:nvSpPr>
          <p:spPr>
            <a:xfrm>
              <a:off x="11246548" y="2101875"/>
              <a:ext cx="6348073" cy="5988836"/>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9">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367DF66B-7CCB-EA87-0DD3-383D138EEEB1}"/>
                </a:ext>
              </a:extLst>
            </p:cNvPr>
            <p:cNvSpPr txBox="1"/>
            <p:nvPr/>
          </p:nvSpPr>
          <p:spPr>
            <a:xfrm>
              <a:off x="11971266" y="3702158"/>
              <a:ext cx="4898635" cy="2172008"/>
            </a:xfrm>
            <a:prstGeom prst="rect">
              <a:avLst/>
            </a:prstGeom>
            <a:noFill/>
          </p:spPr>
          <p:txBody>
            <a:bodyPr wrap="square" rtlCol="0">
              <a:spAutoFit/>
            </a:bodyPr>
            <a:lstStyle/>
            <a:p>
              <a:pPr algn="ctr">
                <a:lnSpc>
                  <a:spcPct val="150000"/>
                </a:lnSpc>
              </a:pPr>
              <a:r>
                <a:rPr lang="en-US" sz="2438" b="1" dirty="0">
                  <a:latin typeface="UTM Avo" panose="02040603050506020204" pitchFamily="18"/>
                  <a:cs typeface="Arial" panose="020B0604020202020204" pitchFamily="34" charset="0"/>
                </a:rPr>
                <a:t>HƯỚNG DẪN VỀ NHÀ</a:t>
              </a:r>
            </a:p>
          </p:txBody>
        </p:sp>
        <p:pic>
          <p:nvPicPr>
            <p:cNvPr id="9" name="Picture 11">
              <a:extLst>
                <a:ext uri="{FF2B5EF4-FFF2-40B4-BE49-F238E27FC236}">
                  <a16:creationId xmlns:a16="http://schemas.microsoft.com/office/drawing/2014/main" id="{D3890AF8-512A-DCFF-2AD3-8461A05222A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305052" y="2166299"/>
              <a:ext cx="4508695" cy="1073889"/>
            </a:xfrm>
            <a:prstGeom prst="rect">
              <a:avLst/>
            </a:prstGeom>
          </p:spPr>
        </p:pic>
      </p:grpSp>
      <p:pic>
        <p:nvPicPr>
          <p:cNvPr id="10" name="Picture 7">
            <a:extLst>
              <a:ext uri="{FF2B5EF4-FFF2-40B4-BE49-F238E27FC236}">
                <a16:creationId xmlns:a16="http://schemas.microsoft.com/office/drawing/2014/main" id="{C4B3F1AD-9430-3721-D261-FB377350F94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6810454" y="4516924"/>
            <a:ext cx="3570119" cy="1871132"/>
          </a:xfrm>
          <a:prstGeom prst="rect">
            <a:avLst/>
          </a:prstGeom>
        </p:spPr>
      </p:pic>
      <p:sp>
        <p:nvSpPr>
          <p:cNvPr id="11" name="Freeform 12">
            <a:extLst>
              <a:ext uri="{FF2B5EF4-FFF2-40B4-BE49-F238E27FC236}">
                <a16:creationId xmlns:a16="http://schemas.microsoft.com/office/drawing/2014/main" id="{6E014665-FE1C-E8C8-F5A1-09CAA3E74C47}"/>
              </a:ext>
            </a:extLst>
          </p:cNvPr>
          <p:cNvSpPr/>
          <p:nvPr/>
        </p:nvSpPr>
        <p:spPr>
          <a:xfrm rot="-1180547">
            <a:off x="1584443" y="5265174"/>
            <a:ext cx="633251" cy="635142"/>
          </a:xfrm>
          <a:custGeom>
            <a:avLst/>
            <a:gdLst/>
            <a:ahLst/>
            <a:cxnLst/>
            <a:rect l="l" t="t" r="r" b="b"/>
            <a:pathLst>
              <a:path w="1201963" h="1204976">
                <a:moveTo>
                  <a:pt x="0" y="0"/>
                </a:moveTo>
                <a:lnTo>
                  <a:pt x="1201963" y="0"/>
                </a:lnTo>
                <a:lnTo>
                  <a:pt x="1201963" y="1204975"/>
                </a:lnTo>
                <a:lnTo>
                  <a:pt x="0" y="120497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34DEF7-9890-5A02-A7A7-0ABE8D566571}"/>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B1ED0E6-599E-A8FA-F809-B2EFDB33EBC0}"/>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3">
            <a:extLst>
              <a:ext uri="{FF2B5EF4-FFF2-40B4-BE49-F238E27FC236}">
                <a16:creationId xmlns:a16="http://schemas.microsoft.com/office/drawing/2014/main" id="{ECADC447-2C06-D96B-11DA-1BFDE03D8390}"/>
              </a:ext>
            </a:extLst>
          </p:cNvPr>
          <p:cNvSpPr/>
          <p:nvPr/>
        </p:nvSpPr>
        <p:spPr>
          <a:xfrm>
            <a:off x="2392261"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0BDE06FA-8823-B0E3-45F9-9CE4556F037F}"/>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E87B9E9A-F844-87CB-1ABA-C7417DC5C6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36809-A62F-8E2A-86BA-73371CF596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238</TotalTime>
  <Words>2651</Words>
  <Application>Microsoft Office PowerPoint</Application>
  <PresentationFormat>Widescreen</PresentationFormat>
  <Paragraphs>176</Paragraphs>
  <Slides>37</Slides>
  <Notes>7</Notes>
  <HiddenSlides>0</HiddenSlides>
  <MMClips>30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37</vt:i4>
      </vt:variant>
    </vt:vector>
  </HeadingPairs>
  <TitlesOfParts>
    <vt:vector size="46" baseType="lpstr">
      <vt:lpstr>Wingdings</vt:lpstr>
      <vt:lpstr>Courier New</vt:lpstr>
      <vt:lpstr>Arial</vt:lpstr>
      <vt:lpstr>Calibri Light</vt:lpstr>
      <vt:lpstr>Cambria Math</vt:lpstr>
      <vt:lpstr>UTM Avo</vt:lpstr>
      <vt:lpstr>Calibri</vt:lpstr>
      <vt:lpstr>Office Theme</vt:lpstr>
      <vt:lpstr>1_Office Theme</vt:lpstr>
      <vt:lpstr>PowerPoint Presentation</vt:lpstr>
      <vt:lpstr>PowerPoint Presentation</vt:lpstr>
      <vt:lpstr>PowerPoint Presentation</vt:lpstr>
      <vt:lpstr>PowerPoint Presentation</vt:lpstr>
      <vt:lpstr>I. ÁP LỰC</vt:lpstr>
      <vt:lpstr>PowerPoint Presentation</vt:lpstr>
      <vt:lpstr>PowerPoint Presentation</vt:lpstr>
      <vt:lpstr>PowerPoint Presentation</vt:lpstr>
      <vt:lpstr>PowerPoint Presentation</vt:lpstr>
      <vt:lpstr>PowerPoint Presentation</vt:lpstr>
      <vt:lpstr>II. ÁP SUẤT</vt:lpstr>
      <vt:lpstr>PowerPoint Presentation</vt:lpstr>
      <vt:lpstr>PowerPoint Presentation</vt:lpstr>
      <vt:lpstr>PowerPoint Presentation</vt:lpstr>
      <vt:lpstr>PowerPoint Presentation</vt:lpstr>
      <vt:lpstr>PowerPoint Presentation</vt:lpstr>
      <vt:lpstr>III. TĂNG GIẢM ÁP SUẤT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8</cp:revision>
  <dcterms:created xsi:type="dcterms:W3CDTF">2023-10-18T06:55:26Z</dcterms:created>
  <dcterms:modified xsi:type="dcterms:W3CDTF">2024-01-19T03:20:08Z</dcterms:modified>
</cp:coreProperties>
</file>