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75" r:id="rId11"/>
    <p:sldId id="276" r:id="rId12"/>
    <p:sldId id="277" r:id="rId13"/>
    <p:sldId id="279" r:id="rId14"/>
    <p:sldId id="280" r:id="rId15"/>
    <p:sldId id="281" r:id="rId16"/>
    <p:sldId id="282" r:id="rId17"/>
    <p:sldId id="285" r:id="rId18"/>
    <p:sldId id="286" r:id="rId19"/>
    <p:sldId id="283" r:id="rId20"/>
    <p:sldId id="284" r:id="rId21"/>
    <p:sldId id="287" r:id="rId22"/>
    <p:sldId id="288" r:id="rId23"/>
    <p:sldId id="290" r:id="rId24"/>
    <p:sldId id="291" r:id="rId25"/>
    <p:sldId id="289" r:id="rId26"/>
    <p:sldId id="261" r:id="rId27"/>
    <p:sldId id="263" r:id="rId28"/>
    <p:sldId id="296" r:id="rId29"/>
    <p:sldId id="292" r:id="rId30"/>
    <p:sldId id="293" r:id="rId31"/>
    <p:sldId id="262" r:id="rId32"/>
    <p:sldId id="264" r:id="rId33"/>
    <p:sldId id="269" r:id="rId34"/>
    <p:sldId id="27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0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0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khoa-hoc-tu-nhien-8/1/424/102/" TargetMode="Externa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khoa-hoc-tu-nhien-8/1/424/102/"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slides/_rels/slide3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54.jpg"/><Relationship Id="rId1" Type="http://schemas.openxmlformats.org/officeDocument/2006/relationships/slideLayout" Target="../slideLayouts/slideLayout2.xml"/><Relationship Id="rId6" Type="http://schemas.openxmlformats.org/officeDocument/2006/relationships/image" Target="../media/image56.png"/><Relationship Id="rId5" Type="http://schemas.microsoft.com/office/2007/relationships/hdphoto" Target="../media/hdphoto1.wdp"/><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Điện</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21. </a:t>
            </a:r>
            <a:r>
              <a:rPr lang="en-US" sz="6000" b="1" dirty="0" err="1">
                <a:solidFill>
                  <a:srgbClr val="FF0000"/>
                </a:solidFill>
                <a:latin typeface="UTM Avo" panose="02040603050506020204" pitchFamily="18" charset="0"/>
              </a:rPr>
              <a:t>Mạch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điện</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AA88440-7B76-73D3-F1B5-36D227FF1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0104B-B06C-4A9B-E9A3-95FD87B1ECB6}"/>
              </a:ext>
            </a:extLst>
          </p:cNvPr>
          <p:cNvSpPr txBox="1"/>
          <p:nvPr/>
        </p:nvSpPr>
        <p:spPr>
          <a:xfrm>
            <a:off x="1310640" y="2111077"/>
            <a:ext cx="9570720" cy="461665"/>
          </a:xfrm>
          <a:prstGeom prst="rect">
            <a:avLst/>
          </a:prstGeom>
          <a:noFill/>
        </p:spPr>
        <p:txBody>
          <a:bodyPr wrap="square">
            <a:spAutoFit/>
          </a:bodyPr>
          <a:lstStyle/>
          <a:p>
            <a:pPr algn="ctr"/>
            <a:r>
              <a:rPr lang="en-US" sz="2400" dirty="0" err="1">
                <a:latin typeface="UTM Avo" panose="02040603050506020204" pitchFamily="18" charset="0"/>
              </a:rPr>
              <a:t>Người</a:t>
            </a:r>
            <a:r>
              <a:rPr lang="en-US" sz="2400" dirty="0">
                <a:latin typeface="UTM Avo" panose="02040603050506020204" pitchFamily="18" charset="0"/>
              </a:rPr>
              <a:t> ta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thế</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mô</a:t>
            </a:r>
            <a:r>
              <a:rPr lang="en-US" sz="2400" dirty="0">
                <a:latin typeface="UTM Avo" panose="02040603050506020204" pitchFamily="18" charset="0"/>
              </a:rPr>
              <a:t> </a:t>
            </a:r>
            <a:r>
              <a:rPr lang="en-US" sz="2400" dirty="0" err="1">
                <a:latin typeface="UTM Avo" panose="02040603050506020204" pitchFamily="18" charset="0"/>
              </a:rPr>
              <a:t>tả</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mắc</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a:t>
            </a:r>
          </a:p>
        </p:txBody>
      </p:sp>
      <p:pic>
        <p:nvPicPr>
          <p:cNvPr id="1026" name="Picture 2">
            <a:extLst>
              <a:ext uri="{FF2B5EF4-FFF2-40B4-BE49-F238E27FC236}">
                <a16:creationId xmlns:a16="http://schemas.microsoft.com/office/drawing/2014/main" id="{46BB6333-C3B1-70BF-AE82-0776C248C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018" y="2728407"/>
            <a:ext cx="4045964" cy="4045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4A96142-992B-D709-AC27-E83F4A7FEB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6878CA-13A9-BCD6-901D-84FD4D71EBBC}"/>
              </a:ext>
            </a:extLst>
          </p:cNvPr>
          <p:cNvSpPr txBox="1"/>
          <p:nvPr/>
        </p:nvSpPr>
        <p:spPr>
          <a:xfrm>
            <a:off x="1709506" y="1119530"/>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SƠ ĐỒ MẠCH ĐIỆN</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32AFBFA-F12F-B9A9-82F1-0E1970FEB960}"/>
              </a:ext>
            </a:extLst>
          </p:cNvPr>
          <p:cNvSpPr txBox="1"/>
          <p:nvPr/>
        </p:nvSpPr>
        <p:spPr>
          <a:xfrm>
            <a:off x="2065834" y="1774261"/>
            <a:ext cx="8060331" cy="461665"/>
          </a:xfrm>
          <a:prstGeom prst="rect">
            <a:avLst/>
          </a:prstGeom>
          <a:noFill/>
        </p:spPr>
        <p:txBody>
          <a:bodyPr wrap="square">
            <a:spAutoFit/>
          </a:bodyPr>
          <a:lstStyle/>
          <a:p>
            <a:pPr algn="ctr"/>
            <a:r>
              <a:rPr lang="en-US" sz="2400" b="1" dirty="0">
                <a:latin typeface="UTM Avo" panose="02040603050506020204" pitchFamily="18"/>
                <a:ea typeface="Arial" panose="020B0604020202020204" pitchFamily="34" charset="0"/>
                <a:cs typeface="Arial" panose="020B0604020202020204" pitchFamily="34" charset="0"/>
              </a:rPr>
              <a:t>1. </a:t>
            </a:r>
            <a:r>
              <a:rPr lang="en-US" sz="2400" b="1" dirty="0" err="1">
                <a:latin typeface="UTM Avo" panose="02040603050506020204" pitchFamily="18"/>
                <a:ea typeface="Arial" panose="020B0604020202020204" pitchFamily="34" charset="0"/>
                <a:cs typeface="Arial" panose="020B0604020202020204" pitchFamily="34" charset="0"/>
              </a:rPr>
              <a:t>Kí</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hiệu</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các</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thiết</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bị</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điện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trong</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sơ</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đồ</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mạch</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điện</a:t>
            </a:r>
            <a:endParaRPr lang="en-US" sz="2400" dirty="0"/>
          </a:p>
        </p:txBody>
      </p:sp>
      <p:pic>
        <p:nvPicPr>
          <p:cNvPr id="2050" name="Picture 2">
            <a:extLst>
              <a:ext uri="{FF2B5EF4-FFF2-40B4-BE49-F238E27FC236}">
                <a16:creationId xmlns:a16="http://schemas.microsoft.com/office/drawing/2014/main" id="{D39E9651-90F4-4AD2-5AB8-298E70698C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82493" y="5178764"/>
            <a:ext cx="1783739" cy="178373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0AC67DA-267B-7575-7C17-6B7FAD365D55}"/>
              </a:ext>
            </a:extLst>
          </p:cNvPr>
          <p:cNvSpPr txBox="1"/>
          <p:nvPr/>
        </p:nvSpPr>
        <p:spPr>
          <a:xfrm>
            <a:off x="1259910" y="2235926"/>
            <a:ext cx="9672180" cy="3652218"/>
          </a:xfrm>
          <a:prstGeom prst="rect">
            <a:avLst/>
          </a:prstGeom>
          <a:noFill/>
        </p:spPr>
        <p:txBody>
          <a:bodyPr wrap="square">
            <a:spAutoFit/>
          </a:bodyPr>
          <a:lstStyle/>
          <a:p>
            <a:pPr algn="just">
              <a:lnSpc>
                <a:spcPct val="150000"/>
              </a:lnSpc>
              <a:spcBef>
                <a:spcPts val="600"/>
              </a:spcBef>
            </a:pPr>
            <a:r>
              <a:rPr lang="en-US" sz="2200" dirty="0" err="1">
                <a:latin typeface="UTM Avo" panose="02040603050506020204" pitchFamily="18" charset="0"/>
              </a:rPr>
              <a:t>Tuỳ</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mục</a:t>
            </a:r>
            <a:r>
              <a:rPr lang="en-US" sz="2200" dirty="0">
                <a:latin typeface="UTM Avo" panose="02040603050506020204" pitchFamily="18" charset="0"/>
              </a:rPr>
              <a:t> </a:t>
            </a:r>
            <a:r>
              <a:rPr lang="en-US" sz="2200" dirty="0" err="1">
                <a:latin typeface="UTM Avo" panose="02040603050506020204" pitchFamily="18" charset="0"/>
              </a:rPr>
              <a:t>đích</a:t>
            </a:r>
            <a:r>
              <a:rPr lang="en-US" sz="2200" dirty="0">
                <a:latin typeface="UTM Avo" panose="02040603050506020204" pitchFamily="18" charset="0"/>
              </a:rPr>
              <a:t> </a:t>
            </a:r>
            <a:r>
              <a:rPr lang="en-US" sz="2200" dirty="0" err="1">
                <a:latin typeface="UTM Avo" panose="02040603050506020204" pitchFamily="18" charset="0"/>
              </a:rPr>
              <a:t>sử</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ta </a:t>
            </a:r>
            <a:r>
              <a:rPr lang="en-US" sz="2200" dirty="0" err="1">
                <a:latin typeface="UTM Avo" panose="02040603050506020204" pitchFamily="18" charset="0"/>
              </a:rPr>
              <a:t>ghép</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bằng</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dây</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tả</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ta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p>
          <a:p>
            <a:pPr algn="just">
              <a:lnSpc>
                <a:spcPct val="150000"/>
              </a:lnSpc>
              <a:spcBef>
                <a:spcPts val="600"/>
              </a:spcBef>
            </a:pPr>
            <a:r>
              <a:rPr lang="en-US" sz="2200" dirty="0" err="1">
                <a:latin typeface="UTM Avo" panose="02040603050506020204" pitchFamily="18" charset="0"/>
              </a:rPr>
              <a:t>Dựa</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biết</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xuất</a:t>
            </a:r>
            <a:r>
              <a:rPr lang="en-US" sz="2200" dirty="0">
                <a:latin typeface="UTM Avo" panose="02040603050506020204" pitchFamily="18" charset="0"/>
              </a:rPr>
              <a:t> </a:t>
            </a:r>
            <a:r>
              <a:rPr lang="en-US" sz="2200" dirty="0" err="1">
                <a:latin typeface="UTM Avo" panose="02040603050506020204" pitchFamily="18" charset="0"/>
              </a:rPr>
              <a:t>hiện</a:t>
            </a:r>
            <a:r>
              <a:rPr lang="en-US" sz="2200" dirty="0">
                <a:latin typeface="UTM Avo" panose="02040603050506020204" pitchFamily="18" charset="0"/>
              </a:rPr>
              <a:t> ở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ghép</a:t>
            </a:r>
            <a:r>
              <a:rPr lang="en-US" sz="2200" dirty="0">
                <a:latin typeface="UTM Avo" panose="02040603050506020204" pitchFamily="18" charset="0"/>
              </a:rPr>
              <a:t> </a:t>
            </a:r>
            <a:r>
              <a:rPr lang="en-US" sz="2200" dirty="0" err="1">
                <a:latin typeface="UTM Avo" panose="02040603050506020204" pitchFamily="18" charset="0"/>
              </a:rPr>
              <a:t>nối</a:t>
            </a:r>
            <a:r>
              <a:rPr lang="en-US" sz="2200" dirty="0">
                <a:latin typeface="UTM Avo" panose="02040603050506020204" pitchFamily="18" charset="0"/>
              </a:rPr>
              <a:t> </a:t>
            </a:r>
            <a:r>
              <a:rPr lang="en-US" sz="2200" dirty="0" err="1">
                <a:latin typeface="UTM Avo" panose="02040603050506020204" pitchFamily="18" charset="0"/>
              </a:rPr>
              <a:t>chúng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từ</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lắp</a:t>
            </a:r>
            <a:r>
              <a:rPr lang="en-US" sz="2200" dirty="0">
                <a:latin typeface="UTM Avo" panose="02040603050506020204" pitchFamily="18" charset="0"/>
              </a:rPr>
              <a:t> </a:t>
            </a:r>
            <a:r>
              <a:rPr lang="en-US" sz="2200" dirty="0" err="1">
                <a:latin typeface="UTM Avo" panose="02040603050506020204" pitchFamily="18" charset="0"/>
              </a:rPr>
              <a:t>hoặc</a:t>
            </a:r>
            <a:r>
              <a:rPr lang="en-US" sz="2200" dirty="0">
                <a:latin typeface="UTM Avo" panose="02040603050506020204" pitchFamily="18" charset="0"/>
              </a:rPr>
              <a:t> </a:t>
            </a:r>
            <a:r>
              <a:rPr lang="en-US" sz="2200" dirty="0" err="1">
                <a:latin typeface="UTM Avo" panose="02040603050506020204" pitchFamily="18" charset="0"/>
              </a:rPr>
              <a:t>sửa</a:t>
            </a:r>
            <a:r>
              <a:rPr lang="en-US" sz="2200" dirty="0">
                <a:latin typeface="UTM Avo" panose="02040603050506020204" pitchFamily="18" charset="0"/>
              </a:rPr>
              <a:t> </a:t>
            </a:r>
            <a:r>
              <a:rPr lang="en-US" sz="2200" dirty="0" err="1">
                <a:latin typeface="UTM Avo" panose="02040603050506020204" pitchFamily="18" charset="0"/>
              </a:rPr>
              <a:t>chữa</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vẽ</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kí</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quy</a:t>
            </a:r>
            <a:r>
              <a:rPr lang="en-US" sz="2200" dirty="0">
                <a:latin typeface="UTM Avo" panose="02040603050506020204" pitchFamily="18" charset="0"/>
              </a:rPr>
              <a:t> </a:t>
            </a:r>
            <a:r>
              <a:rPr lang="en-US" sz="2200" dirty="0" err="1">
                <a:latin typeface="UTM Avo" panose="02040603050506020204" pitchFamily="18" charset="0"/>
              </a:rPr>
              <a:t>ước</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thống</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a:t>
            </a: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12C89F-4107-F51C-707B-211413B50C39}"/>
              </a:ext>
            </a:extLst>
          </p:cNvPr>
          <p:cNvPicPr>
            <a:picLocks noChangeAspect="1"/>
          </p:cNvPicPr>
          <p:nvPr/>
        </p:nvPicPr>
        <p:blipFill>
          <a:blip r:embed="rId3"/>
          <a:stretch>
            <a:fillRect/>
          </a:stretch>
        </p:blipFill>
        <p:spPr>
          <a:xfrm>
            <a:off x="2795756" y="1634729"/>
            <a:ext cx="6600488" cy="4602107"/>
          </a:xfrm>
          <a:prstGeom prst="rect">
            <a:avLst/>
          </a:prstGeom>
        </p:spPr>
      </p:pic>
      <p:sp>
        <p:nvSpPr>
          <p:cNvPr id="8" name="TextBox 7">
            <a:extLst>
              <a:ext uri="{FF2B5EF4-FFF2-40B4-BE49-F238E27FC236}">
                <a16:creationId xmlns:a16="http://schemas.microsoft.com/office/drawing/2014/main" id="{F81BC891-3E7A-5F82-195B-596EAAEDEC9A}"/>
              </a:ext>
            </a:extLst>
          </p:cNvPr>
          <p:cNvSpPr txBox="1"/>
          <p:nvPr/>
        </p:nvSpPr>
        <p:spPr>
          <a:xfrm>
            <a:off x="2499360" y="6381597"/>
            <a:ext cx="7193280" cy="369332"/>
          </a:xfrm>
          <a:prstGeom prst="rect">
            <a:avLst/>
          </a:prstGeom>
          <a:noFill/>
        </p:spPr>
        <p:txBody>
          <a:bodyPr wrap="square">
            <a:spAutoFit/>
          </a:bodyPr>
          <a:lstStyle/>
          <a:p>
            <a:r>
              <a:rPr lang="en-US" b="1" dirty="0" err="1">
                <a:latin typeface="UTM Avo" panose="02040603050506020204" pitchFamily="18" charset="0"/>
              </a:rPr>
              <a:t>Bảng</a:t>
            </a:r>
            <a:r>
              <a:rPr lang="en-US" b="1" dirty="0">
                <a:latin typeface="UTM Avo" panose="02040603050506020204" pitchFamily="18" charset="0"/>
              </a:rPr>
              <a:t> 21.1</a:t>
            </a:r>
            <a:r>
              <a:rPr lang="en-US" dirty="0">
                <a:latin typeface="UTM Avo" panose="02040603050506020204" pitchFamily="18" charset="0"/>
              </a:rPr>
              <a:t>. </a:t>
            </a:r>
            <a:r>
              <a:rPr lang="en-US" dirty="0" err="1">
                <a:latin typeface="UTM Avo" panose="02040603050506020204" pitchFamily="18" charset="0"/>
              </a:rPr>
              <a:t>Một</a:t>
            </a:r>
            <a:r>
              <a:rPr lang="en-US" dirty="0">
                <a:latin typeface="UTM Avo" panose="02040603050506020204" pitchFamily="18" charset="0"/>
              </a:rPr>
              <a:t> </a:t>
            </a:r>
            <a:r>
              <a:rPr lang="en-US" dirty="0" err="1">
                <a:latin typeface="UTM Avo" panose="02040603050506020204" pitchFamily="18" charset="0"/>
              </a:rPr>
              <a:t>số</a:t>
            </a:r>
            <a:r>
              <a:rPr lang="en-US" dirty="0">
                <a:latin typeface="UTM Avo" panose="02040603050506020204" pitchFamily="18" charset="0"/>
              </a:rPr>
              <a:t> </a:t>
            </a:r>
            <a:r>
              <a:rPr lang="en-US" dirty="0" err="1">
                <a:latin typeface="UTM Avo" panose="02040603050506020204" pitchFamily="18" charset="0"/>
              </a:rPr>
              <a:t>kí</a:t>
            </a:r>
            <a:r>
              <a:rPr lang="en-US" dirty="0">
                <a:latin typeface="UTM Avo" panose="02040603050506020204" pitchFamily="18" charset="0"/>
              </a:rPr>
              <a:t> </a:t>
            </a:r>
            <a:r>
              <a:rPr lang="en-US" dirty="0" err="1">
                <a:latin typeface="UTM Avo" panose="02040603050506020204" pitchFamily="18" charset="0"/>
              </a:rPr>
              <a:t>hiệu</a:t>
            </a:r>
            <a:r>
              <a:rPr lang="en-US" dirty="0">
                <a:latin typeface="UTM Avo" panose="02040603050506020204" pitchFamily="18" charset="0"/>
              </a:rPr>
              <a:t> </a:t>
            </a:r>
            <a:r>
              <a:rPr lang="en-US" dirty="0" err="1">
                <a:latin typeface="UTM Avo" panose="02040603050506020204" pitchFamily="18" charset="0"/>
              </a:rPr>
              <a:t>thường</a:t>
            </a:r>
            <a:r>
              <a:rPr lang="en-US" dirty="0">
                <a:latin typeface="UTM Avo" panose="02040603050506020204" pitchFamily="18" charset="0"/>
              </a:rPr>
              <a:t> </a:t>
            </a:r>
            <a:r>
              <a:rPr lang="en-US" dirty="0" err="1">
                <a:latin typeface="UTM Avo" panose="02040603050506020204" pitchFamily="18" charset="0"/>
              </a:rPr>
              <a:t>dùng</a:t>
            </a:r>
            <a:r>
              <a:rPr lang="en-US" dirty="0">
                <a:latin typeface="UTM Avo" panose="02040603050506020204" pitchFamily="18" charset="0"/>
              </a:rPr>
              <a:t> </a:t>
            </a:r>
            <a:r>
              <a:rPr lang="en-US" dirty="0" err="1">
                <a:latin typeface="UTM Avo" panose="02040603050506020204" pitchFamily="18" charset="0"/>
              </a:rPr>
              <a:t>trong</a:t>
            </a:r>
            <a:r>
              <a:rPr lang="en-US" dirty="0">
                <a:latin typeface="UTM Avo" panose="02040603050506020204" pitchFamily="18" charset="0"/>
              </a:rPr>
              <a:t> </a:t>
            </a:r>
            <a:r>
              <a:rPr lang="en-US" dirty="0" err="1">
                <a:latin typeface="UTM Avo" panose="02040603050506020204" pitchFamily="18" charset="0"/>
              </a:rPr>
              <a:t>sơ</a:t>
            </a:r>
            <a:r>
              <a:rPr lang="en-US" dirty="0">
                <a:latin typeface="UTM Avo" panose="02040603050506020204" pitchFamily="18" charset="0"/>
              </a:rPr>
              <a:t> </a:t>
            </a:r>
            <a:r>
              <a:rPr lang="en-US" dirty="0" err="1">
                <a:latin typeface="UTM Avo" panose="02040603050506020204" pitchFamily="18" charset="0"/>
              </a:rPr>
              <a:t>đồ</a:t>
            </a:r>
            <a:r>
              <a:rPr lang="en-US" dirty="0">
                <a:latin typeface="UTM Avo" panose="02040603050506020204" pitchFamily="18" charset="0"/>
              </a:rPr>
              <a:t> </a:t>
            </a:r>
            <a:r>
              <a:rPr lang="en-US" dirty="0" err="1">
                <a:latin typeface="UTM Avo" panose="02040603050506020204" pitchFamily="18" charset="0"/>
              </a:rPr>
              <a:t>mạch</a:t>
            </a:r>
            <a:r>
              <a:rPr lang="en-US" dirty="0">
                <a:latin typeface="UTM Avo" panose="02040603050506020204" pitchFamily="18" charset="0"/>
              </a:rPr>
              <a:t> </a:t>
            </a:r>
            <a:r>
              <a:rPr lang="en-US" dirty="0" err="1">
                <a:latin typeface="UTM Avo" panose="02040603050506020204" pitchFamily="18" charset="0"/>
              </a:rPr>
              <a:t>điện</a:t>
            </a:r>
            <a:endParaRPr lang="en-US" dirty="0">
              <a:latin typeface="UTM Avo" panose="02040603050506020204" pitchFamily="18" charset="0"/>
            </a:endParaRPr>
          </a:p>
        </p:txBody>
      </p:sp>
    </p:spTree>
    <p:extLst>
      <p:ext uri="{BB962C8B-B14F-4D97-AF65-F5344CB8AC3E}">
        <p14:creationId xmlns:p14="http://schemas.microsoft.com/office/powerpoint/2010/main" val="121545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peech Bubble: Rectangle with Corners Rounded 7">
            <a:extLst>
              <a:ext uri="{FF2B5EF4-FFF2-40B4-BE49-F238E27FC236}">
                <a16:creationId xmlns:a16="http://schemas.microsoft.com/office/drawing/2014/main" id="{907300E7-E1BF-E417-6A37-58E0CDA46B55}"/>
              </a:ext>
            </a:extLst>
          </p:cNvPr>
          <p:cNvSpPr/>
          <p:nvPr/>
        </p:nvSpPr>
        <p:spPr>
          <a:xfrm>
            <a:off x="1132114" y="1813961"/>
            <a:ext cx="5747657" cy="2177143"/>
          </a:xfrm>
          <a:prstGeom prst="wedgeRoundRectCallout">
            <a:avLst>
              <a:gd name="adj1" fmla="val -33863"/>
              <a:gd name="adj2" fmla="val 60100"/>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pic>
        <p:nvPicPr>
          <p:cNvPr id="3" name="Picture 2">
            <a:extLst>
              <a:ext uri="{FF2B5EF4-FFF2-40B4-BE49-F238E27FC236}">
                <a16:creationId xmlns:a16="http://schemas.microsoft.com/office/drawing/2014/main" id="{C61F406F-67F8-CE4A-803A-6F3F7228A1ED}"/>
              </a:ext>
            </a:extLst>
          </p:cNvPr>
          <p:cNvPicPr>
            <a:picLocks noChangeAspect="1"/>
          </p:cNvPicPr>
          <p:nvPr/>
        </p:nvPicPr>
        <p:blipFill>
          <a:blip r:embed="rId3"/>
          <a:stretch>
            <a:fillRect/>
          </a:stretch>
        </p:blipFill>
        <p:spPr>
          <a:xfrm>
            <a:off x="7543781" y="2104185"/>
            <a:ext cx="3684200" cy="3369907"/>
          </a:xfrm>
          <a:prstGeom prst="rect">
            <a:avLst/>
          </a:prstGeom>
        </p:spPr>
      </p:pic>
      <p:sp>
        <p:nvSpPr>
          <p:cNvPr id="4" name="TextBox 3">
            <a:extLst>
              <a:ext uri="{FF2B5EF4-FFF2-40B4-BE49-F238E27FC236}">
                <a16:creationId xmlns:a16="http://schemas.microsoft.com/office/drawing/2014/main" id="{81F3FA59-69AD-91DD-D71B-D90563A2E609}"/>
              </a:ext>
            </a:extLst>
          </p:cNvPr>
          <p:cNvSpPr txBox="1"/>
          <p:nvPr/>
        </p:nvSpPr>
        <p:spPr>
          <a:xfrm>
            <a:off x="1185443" y="2112740"/>
            <a:ext cx="5640998" cy="1543949"/>
          </a:xfrm>
          <a:prstGeom prst="rect">
            <a:avLst/>
          </a:prstGeom>
          <a:noFill/>
        </p:spPr>
        <p:txBody>
          <a:bodyPr wrap="square">
            <a:spAutoFit/>
          </a:bodyPr>
          <a:lstStyle/>
          <a:p>
            <a:pPr algn="just">
              <a:lnSpc>
                <a:spcPct val="150000"/>
              </a:lnSpc>
              <a:spcBef>
                <a:spcPts val="600"/>
              </a:spcBef>
            </a:pPr>
            <a:r>
              <a:rPr lang="en-US" sz="2200" dirty="0">
                <a:latin typeface="UTM Avo" panose="02040603050506020204" pitchFamily="18" charset="0"/>
              </a:rPr>
              <a:t>Quan </a:t>
            </a:r>
            <a:r>
              <a:rPr lang="en-US" sz="2200" dirty="0" err="1">
                <a:latin typeface="UTM Avo" panose="02040603050506020204" pitchFamily="18" charset="0"/>
              </a:rPr>
              <a:t>sát</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21.1.,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biết</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trên</a:t>
            </a:r>
            <a:r>
              <a:rPr lang="en-US" sz="2200" dirty="0">
                <a:latin typeface="UTM Avo" panose="02040603050506020204" pitchFamily="18" charset="0"/>
              </a:rPr>
              <a:t> </a:t>
            </a:r>
            <a:r>
              <a:rPr lang="en-US" sz="2200" dirty="0" err="1">
                <a:latin typeface="UTM Avo" panose="02040603050506020204" pitchFamily="18" charset="0"/>
              </a:rPr>
              <a:t>gồm</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gì</a:t>
            </a:r>
            <a:r>
              <a:rPr lang="en-US" sz="2200" dirty="0">
                <a:latin typeface="UTM Avo" panose="02040603050506020204" pitchFamily="18" charset="0"/>
              </a:rPr>
              <a:t>? </a:t>
            </a:r>
            <a:r>
              <a:rPr lang="en-US" sz="2200" dirty="0" err="1">
                <a:latin typeface="UTM Avo" panose="02040603050506020204" pitchFamily="18" charset="0"/>
              </a:rPr>
              <a:t>Mũi</a:t>
            </a:r>
            <a:r>
              <a:rPr lang="en-US" sz="2200" dirty="0">
                <a:latin typeface="UTM Avo" panose="02040603050506020204" pitchFamily="18" charset="0"/>
              </a:rPr>
              <a:t> </a:t>
            </a:r>
            <a:r>
              <a:rPr lang="en-US" sz="2200" dirty="0" err="1">
                <a:latin typeface="UTM Avo" panose="02040603050506020204" pitchFamily="18" charset="0"/>
              </a:rPr>
              <a:t>tên</a:t>
            </a:r>
            <a:r>
              <a:rPr lang="en-US" sz="2200" dirty="0">
                <a:latin typeface="UTM Avo" panose="02040603050506020204" pitchFamily="18" charset="0"/>
              </a:rPr>
              <a:t> </a:t>
            </a:r>
            <a:r>
              <a:rPr lang="en-US" sz="2200" dirty="0" err="1">
                <a:latin typeface="UTM Avo" panose="02040603050506020204" pitchFamily="18" charset="0"/>
              </a:rPr>
              <a:t>trên</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biểu</a:t>
            </a:r>
            <a:r>
              <a:rPr lang="en-US" sz="2200" dirty="0">
                <a:latin typeface="UTM Avo" panose="02040603050506020204" pitchFamily="18" charset="0"/>
              </a:rPr>
              <a:t> </a:t>
            </a:r>
            <a:r>
              <a:rPr lang="en-US" sz="2200" dirty="0" err="1">
                <a:latin typeface="UTM Avo" panose="02040603050506020204" pitchFamily="18" charset="0"/>
              </a:rPr>
              <a:t>diễn</a:t>
            </a:r>
            <a:r>
              <a:rPr lang="en-US" sz="2200" dirty="0">
                <a:latin typeface="UTM Avo" panose="02040603050506020204" pitchFamily="18" charset="0"/>
              </a:rPr>
              <a:t> </a:t>
            </a:r>
            <a:r>
              <a:rPr lang="en-US" sz="2200" dirty="0" err="1">
                <a:latin typeface="UTM Avo" panose="02040603050506020204" pitchFamily="18" charset="0"/>
              </a:rPr>
              <a:t>điều</a:t>
            </a:r>
            <a:r>
              <a:rPr lang="en-US" sz="2200" dirty="0">
                <a:latin typeface="UTM Avo" panose="02040603050506020204" pitchFamily="18" charset="0"/>
              </a:rPr>
              <a:t> </a:t>
            </a:r>
            <a:r>
              <a:rPr lang="en-US" sz="2200" dirty="0" err="1">
                <a:latin typeface="UTM Avo" panose="02040603050506020204" pitchFamily="18" charset="0"/>
              </a:rPr>
              <a:t>gì</a:t>
            </a:r>
            <a:r>
              <a:rPr lang="en-US" sz="2200" dirty="0">
                <a:latin typeface="UTM Avo" panose="02040603050506020204" pitchFamily="18" charset="0"/>
              </a:rPr>
              <a:t>?</a:t>
            </a:r>
          </a:p>
        </p:txBody>
      </p:sp>
      <p:pic>
        <p:nvPicPr>
          <p:cNvPr id="4098" name="Picture 2">
            <a:extLst>
              <a:ext uri="{FF2B5EF4-FFF2-40B4-BE49-F238E27FC236}">
                <a16:creationId xmlns:a16="http://schemas.microsoft.com/office/drawing/2014/main" id="{D9EE630C-435E-1190-395E-A24D2DA45D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35" y="3955467"/>
            <a:ext cx="3798109" cy="303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62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down)">
                                      <p:cBhvr>
                                        <p:cTn id="7" dur="500"/>
                                        <p:tgtEl>
                                          <p:spTgt spid="409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69351C-04D5-E864-537D-6A5657B0598B}"/>
              </a:ext>
            </a:extLst>
          </p:cNvPr>
          <p:cNvSpPr txBox="1"/>
          <p:nvPr/>
        </p:nvSpPr>
        <p:spPr>
          <a:xfrm>
            <a:off x="314585" y="1975949"/>
            <a:ext cx="6312637" cy="408310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21.1.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biết</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pin,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ampe</a:t>
            </a:r>
            <a:r>
              <a:rPr lang="en-US" sz="2200" dirty="0">
                <a:latin typeface="UTM Avo" panose="02040603050506020204" pitchFamily="18" charset="0"/>
              </a:rPr>
              <a:t> </a:t>
            </a:r>
            <a:r>
              <a:rPr lang="en-US" sz="2200" dirty="0" err="1">
                <a:latin typeface="UTM Avo" panose="02040603050506020204" pitchFamily="18" charset="0"/>
              </a:rPr>
              <a:t>kế</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vôn</a:t>
            </a:r>
            <a:r>
              <a:rPr lang="en-US" sz="2200" dirty="0">
                <a:latin typeface="UTM Avo" panose="02040603050506020204" pitchFamily="18" charset="0"/>
              </a:rPr>
              <a:t> </a:t>
            </a:r>
            <a:r>
              <a:rPr lang="en-US" sz="2200" dirty="0" err="1">
                <a:latin typeface="UTM Avo" panose="02040603050506020204" pitchFamily="18" charset="0"/>
              </a:rPr>
              <a:t>kế</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dây</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p>
          <a:p>
            <a:pPr marL="342900" indent="-342900" algn="just">
              <a:lnSpc>
                <a:spcPct val="150000"/>
              </a:lnSpc>
              <a:buFont typeface="Arial" panose="020B0604020202020204" pitchFamily="34" charset="0"/>
              <a:buChar char="•"/>
            </a:pPr>
            <a:r>
              <a:rPr lang="en-US" sz="2200" dirty="0">
                <a:latin typeface="UTM Avo" panose="02040603050506020204" pitchFamily="18" charset="0"/>
              </a:rPr>
              <a:t>M</a:t>
            </a:r>
            <a:r>
              <a:rPr lang="vi-VN" sz="2200" dirty="0">
                <a:latin typeface="UTM Avo" panose="02040603050506020204" pitchFamily="18" charset="0"/>
              </a:rPr>
              <a:t>ũi tên để biểu diễn chiều dòng điện trong sơ đồ mạch điện. Người ta quy ước chiều dòng điện trong mạch điện kín là chiều đi ra từ cực dương và đi vào cực âm của nguồn điện</a:t>
            </a:r>
            <a:r>
              <a:rPr lang="en-US" sz="2200" dirty="0">
                <a:latin typeface="UTM Avo" panose="02040603050506020204" pitchFamily="18" charset="0"/>
              </a:rPr>
              <a:t>.</a:t>
            </a:r>
          </a:p>
        </p:txBody>
      </p:sp>
      <p:pic>
        <p:nvPicPr>
          <p:cNvPr id="3" name="Picture 2">
            <a:extLst>
              <a:ext uri="{FF2B5EF4-FFF2-40B4-BE49-F238E27FC236}">
                <a16:creationId xmlns:a16="http://schemas.microsoft.com/office/drawing/2014/main" id="{0A743E57-9F39-C4D6-E009-E64920FA020E}"/>
              </a:ext>
            </a:extLst>
          </p:cNvPr>
          <p:cNvPicPr>
            <a:picLocks noChangeAspect="1"/>
          </p:cNvPicPr>
          <p:nvPr/>
        </p:nvPicPr>
        <p:blipFill>
          <a:blip r:embed="rId3"/>
          <a:stretch>
            <a:fillRect/>
          </a:stretch>
        </p:blipFill>
        <p:spPr>
          <a:xfrm>
            <a:off x="7543781" y="2104185"/>
            <a:ext cx="3684200" cy="3369907"/>
          </a:xfrm>
          <a:prstGeom prst="rect">
            <a:avLst/>
          </a:prstGeom>
        </p:spPr>
      </p:pic>
    </p:spTree>
    <p:extLst>
      <p:ext uri="{BB962C8B-B14F-4D97-AF65-F5344CB8AC3E}">
        <p14:creationId xmlns:p14="http://schemas.microsoft.com/office/powerpoint/2010/main" val="31723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442EC-0ACF-E81C-0C26-867C37BE185B}"/>
              </a:ext>
            </a:extLst>
          </p:cNvPr>
          <p:cNvSpPr txBox="1"/>
          <p:nvPr/>
        </p:nvSpPr>
        <p:spPr>
          <a:xfrm>
            <a:off x="1709506" y="1408304"/>
            <a:ext cx="8772987" cy="654731"/>
          </a:xfrm>
          <a:prstGeom prst="rect">
            <a:avLst/>
          </a:prstGeom>
          <a:noFill/>
        </p:spPr>
        <p:txBody>
          <a:bodyPr wrap="square" anchor="ctr">
            <a:spAutoFit/>
          </a:bodyPr>
          <a:lstStyle/>
          <a:p>
            <a:pPr lvl="0" algn="ctr">
              <a:lnSpc>
                <a:spcPct val="150000"/>
              </a:lnSpc>
            </a:pPr>
            <a:r>
              <a:rPr lang="en-US" sz="2800" b="1" dirty="0" err="1">
                <a:latin typeface="UTM Avo" panose="02040603050506020204" pitchFamily="18"/>
                <a:ea typeface="Arial" panose="020B0604020202020204" pitchFamily="34" charset="0"/>
                <a:cs typeface="Arial" panose="020B0604020202020204" pitchFamily="34" charset="0"/>
              </a:rPr>
              <a:t>Kết</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luận</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C1B7AE4-D148-15BC-121B-3C4665CD8CDB}"/>
              </a:ext>
            </a:extLst>
          </p:cNvPr>
          <p:cNvSpPr txBox="1"/>
          <p:nvPr/>
        </p:nvSpPr>
        <p:spPr>
          <a:xfrm>
            <a:off x="1115234" y="2263332"/>
            <a:ext cx="9961529" cy="306744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vẽ</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kí</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quy</a:t>
            </a:r>
            <a:r>
              <a:rPr lang="en-US" sz="2200" dirty="0">
                <a:latin typeface="UTM Avo" panose="02040603050506020204" pitchFamily="18" charset="0"/>
              </a:rPr>
              <a:t> </a:t>
            </a:r>
            <a:r>
              <a:rPr lang="en-US" sz="2200" dirty="0" err="1">
                <a:latin typeface="UTM Avo" panose="02040603050506020204" pitchFamily="18" charset="0"/>
              </a:rPr>
              <a:t>ước</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thống</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dung m</a:t>
            </a:r>
            <a:r>
              <a:rPr lang="vi-VN" sz="2200" dirty="0">
                <a:latin typeface="UTM Avo" panose="02040603050506020204" pitchFamily="18" charset="0"/>
              </a:rPr>
              <a:t>ũi tên để biểu diễn chiều dòng điện trong sơ đồ mạch điện. Người ta quy ước chiều dòng điện trong mạch điện kín là chiều đi ra từ cực dương</a:t>
            </a:r>
            <a:r>
              <a:rPr lang="en-US" sz="2200" dirty="0">
                <a:latin typeface="UTM Avo" panose="02040603050506020204" pitchFamily="18" charset="0"/>
              </a:rPr>
              <a:t> (+)</a:t>
            </a:r>
            <a:r>
              <a:rPr lang="vi-VN" sz="2200" dirty="0">
                <a:latin typeface="UTM Avo" panose="02040603050506020204" pitchFamily="18" charset="0"/>
              </a:rPr>
              <a:t> và đi vào cực âm</a:t>
            </a:r>
            <a:r>
              <a:rPr lang="en-US" sz="2200" dirty="0">
                <a:latin typeface="UTM Avo" panose="02040603050506020204" pitchFamily="18" charset="0"/>
              </a:rPr>
              <a:t> (-)</a:t>
            </a:r>
            <a:r>
              <a:rPr lang="vi-VN" sz="2200" dirty="0">
                <a:latin typeface="UTM Avo" panose="02040603050506020204" pitchFamily="18" charset="0"/>
              </a:rPr>
              <a:t> của nguồn điện</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endParaRPr lang="en-US" sz="2200" dirty="0">
              <a:latin typeface="UTM Avo" panose="02040603050506020204" pitchFamily="18" charset="0"/>
            </a:endParaRPr>
          </a:p>
        </p:txBody>
      </p:sp>
      <p:pic>
        <p:nvPicPr>
          <p:cNvPr id="5122" name="Picture 2">
            <a:extLst>
              <a:ext uri="{FF2B5EF4-FFF2-40B4-BE49-F238E27FC236}">
                <a16:creationId xmlns:a16="http://schemas.microsoft.com/office/drawing/2014/main" id="{38BB6638-7B7D-616A-D7FF-E308E1E95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6296" y="4324939"/>
            <a:ext cx="1787590" cy="2328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2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347C8-56B6-7594-F417-48A0B7544940}"/>
              </a:ext>
            </a:extLst>
          </p:cNvPr>
          <p:cNvSpPr txBox="1"/>
          <p:nvPr/>
        </p:nvSpPr>
        <p:spPr>
          <a:xfrm>
            <a:off x="2065834" y="1595552"/>
            <a:ext cx="8060331" cy="461665"/>
          </a:xfrm>
          <a:prstGeom prst="rect">
            <a:avLst/>
          </a:prstGeom>
          <a:noFill/>
        </p:spPr>
        <p:txBody>
          <a:bodyPr wrap="square">
            <a:spAutoFit/>
          </a:bodyPr>
          <a:lstStyle/>
          <a:p>
            <a:pPr algn="ctr"/>
            <a:r>
              <a:rPr lang="en-US" sz="2400" b="1" dirty="0">
                <a:latin typeface="UTM Avo" panose="02040603050506020204" pitchFamily="18"/>
                <a:ea typeface="Arial" panose="020B0604020202020204" pitchFamily="34" charset="0"/>
                <a:cs typeface="Arial" panose="020B0604020202020204" pitchFamily="34" charset="0"/>
              </a:rPr>
              <a:t>2. </a:t>
            </a:r>
            <a:r>
              <a:rPr lang="en-US" sz="2400" b="1" dirty="0" err="1">
                <a:latin typeface="UTM Avo" panose="02040603050506020204" pitchFamily="18"/>
                <a:ea typeface="Arial" panose="020B0604020202020204" pitchFamily="34" charset="0"/>
                <a:cs typeface="Arial" panose="020B0604020202020204" pitchFamily="34" charset="0"/>
              </a:rPr>
              <a:t>Mắc</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mạch</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điện</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theo</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sơ</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đồ</a:t>
            </a:r>
            <a:endParaRPr lang="en-US" sz="2400" dirty="0"/>
          </a:p>
        </p:txBody>
      </p:sp>
      <p:grpSp>
        <p:nvGrpSpPr>
          <p:cNvPr id="3" name="Group 2">
            <a:extLst>
              <a:ext uri="{FF2B5EF4-FFF2-40B4-BE49-F238E27FC236}">
                <a16:creationId xmlns:a16="http://schemas.microsoft.com/office/drawing/2014/main" id="{CA3BE623-177C-F888-1ABD-FD2642D58BB2}"/>
              </a:ext>
            </a:extLst>
          </p:cNvPr>
          <p:cNvGrpSpPr/>
          <p:nvPr/>
        </p:nvGrpSpPr>
        <p:grpSpPr>
          <a:xfrm>
            <a:off x="1811090" y="2115717"/>
            <a:ext cx="8569820" cy="753151"/>
            <a:chOff x="-5397201" y="802949"/>
            <a:chExt cx="15821206" cy="1390433"/>
          </a:xfrm>
        </p:grpSpPr>
        <p:sp>
          <p:nvSpPr>
            <p:cNvPr id="4" name="Rectangle 3">
              <a:extLst>
                <a:ext uri="{FF2B5EF4-FFF2-40B4-BE49-F238E27FC236}">
                  <a16:creationId xmlns:a16="http://schemas.microsoft.com/office/drawing/2014/main" id="{9E843FAE-85F3-B73F-DEF2-7EDDCE3271AB}"/>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 </a:t>
              </a:r>
              <a:r>
                <a:rPr lang="en-US" sz="2200" b="1" dirty="0" err="1">
                  <a:latin typeface="UTM Avo" panose="02040603050506020204" pitchFamily="18"/>
                  <a:cs typeface="Arial" panose="020B0604020202020204" pitchFamily="34" charset="0"/>
                </a:rPr>
                <a:t>Mắc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mạch</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điện</a:t>
              </a:r>
              <a:r>
                <a:rPr lang="en-US" sz="2200" b="1" dirty="0">
                  <a:latin typeface="UTM Avo" panose="02040603050506020204" pitchFamily="18"/>
                  <a:cs typeface="Arial" panose="020B0604020202020204" pitchFamily="34" charset="0"/>
                </a:rPr>
                <a:t> </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75329A99-7031-7BBB-47A1-0188BE50FFEA}"/>
                </a:ext>
              </a:extLst>
            </p:cNvPr>
            <p:cNvPicPr>
              <a:picLocks noChangeAspect="1"/>
            </p:cNvPicPr>
            <p:nvPr/>
          </p:nvPicPr>
          <p:blipFill>
            <a:blip r:embed="rId3"/>
            <a:srcRect/>
            <a:stretch>
              <a:fillRect/>
            </a:stretch>
          </p:blipFill>
          <p:spPr>
            <a:xfrm>
              <a:off x="-2592826" y="802949"/>
              <a:ext cx="1088014" cy="1390433"/>
            </a:xfrm>
            <a:prstGeom prst="rect">
              <a:avLst/>
            </a:prstGeom>
          </p:spPr>
        </p:pic>
      </p:grpSp>
      <p:sp>
        <p:nvSpPr>
          <p:cNvPr id="6" name="Rectangle 5">
            <a:extLst>
              <a:ext uri="{FF2B5EF4-FFF2-40B4-BE49-F238E27FC236}">
                <a16:creationId xmlns:a16="http://schemas.microsoft.com/office/drawing/2014/main" id="{AB11D200-FECE-BC77-9384-9FC9754EBEE4}"/>
              </a:ext>
            </a:extLst>
          </p:cNvPr>
          <p:cNvSpPr/>
          <p:nvPr/>
        </p:nvSpPr>
        <p:spPr>
          <a:xfrm>
            <a:off x="2201227" y="3352800"/>
            <a:ext cx="8640944" cy="528286"/>
          </a:xfrm>
          <a:prstGeom prst="rect">
            <a:avLst/>
          </a:prstGeom>
        </p:spPr>
        <p:txBody>
          <a:bodyPr wrap="square">
            <a:spAutoFit/>
          </a:bodyPr>
          <a:lstStyle/>
          <a:p>
            <a:pPr algn="just">
              <a:lnSpc>
                <a:spcPct val="150000"/>
              </a:lnSpc>
            </a:pPr>
            <a:r>
              <a:rPr lang="en-US" sz="2200" dirty="0">
                <a:latin typeface="UTM Avo" panose="02040603050506020204" pitchFamily="18"/>
                <a:cs typeface="Arial" panose="020B0604020202020204" pitchFamily="34" charset="0"/>
              </a:rPr>
              <a:t>Hai pin </a:t>
            </a:r>
            <a:r>
              <a:rPr lang="en-US" sz="2200" dirty="0" err="1">
                <a:latin typeface="UTM Avo" panose="02040603050506020204" pitchFamily="18"/>
                <a:cs typeface="Arial" panose="020B0604020202020204" pitchFamily="34" charset="0"/>
              </a:rPr>
              <a:t>và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đế</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lắp</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hai</a:t>
            </a:r>
            <a:r>
              <a:rPr lang="en-US" sz="2200" dirty="0">
                <a:latin typeface="UTM Avo" panose="02040603050506020204" pitchFamily="18"/>
                <a:cs typeface="Arial" panose="020B0604020202020204" pitchFamily="34" charset="0"/>
              </a:rPr>
              <a:t> pin, </a:t>
            </a:r>
            <a:r>
              <a:rPr lang="en-US" sz="2200" dirty="0" err="1">
                <a:latin typeface="UTM Avo" panose="02040603050506020204" pitchFamily="18"/>
                <a:cs typeface="Arial" panose="020B0604020202020204" pitchFamily="34" charset="0"/>
              </a:rPr>
              <a:t>công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tắc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dây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dẫn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điện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bóng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đèn</a:t>
            </a:r>
            <a:r>
              <a:rPr lang="en-US" sz="2200" dirty="0">
                <a:latin typeface="UTM Avo" panose="02040603050506020204" pitchFamily="18"/>
                <a:cs typeface="Arial" panose="020B0604020202020204" pitchFamily="34" charset="0"/>
              </a:rPr>
              <a:t>.</a:t>
            </a:r>
          </a:p>
        </p:txBody>
      </p:sp>
      <p:sp>
        <p:nvSpPr>
          <p:cNvPr id="7" name="Pentagon 5">
            <a:extLst>
              <a:ext uri="{FF2B5EF4-FFF2-40B4-BE49-F238E27FC236}">
                <a16:creationId xmlns:a16="http://schemas.microsoft.com/office/drawing/2014/main" id="{8A21DC6A-AE22-649F-1E4F-76192E63E301}"/>
              </a:ext>
            </a:extLst>
          </p:cNvPr>
          <p:cNvSpPr/>
          <p:nvPr/>
        </p:nvSpPr>
        <p:spPr>
          <a:xfrm>
            <a:off x="0" y="2802003"/>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6146" name="Picture 2">
            <a:extLst>
              <a:ext uri="{FF2B5EF4-FFF2-40B4-BE49-F238E27FC236}">
                <a16:creationId xmlns:a16="http://schemas.microsoft.com/office/drawing/2014/main" id="{A3959174-158A-29B0-D823-52809E7783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2130" y="4278606"/>
            <a:ext cx="2579394" cy="257939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F65F2BBB-DB8B-F5CB-4111-C5D3E86115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74" y="3939586"/>
            <a:ext cx="3002328" cy="2696391"/>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AA55AC30-0BF6-5937-4CEB-D3896A737C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1597" y="4846627"/>
            <a:ext cx="2373989" cy="178935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4D8B72A8-A2CD-3130-510A-C5CA1AC90D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5586" y="4612977"/>
            <a:ext cx="2023000" cy="2023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DAE87F5-A368-1933-5401-50611496D4E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50680" y="4389212"/>
            <a:ext cx="2579394" cy="257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59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6148"/>
                                        </p:tgtEl>
                                        <p:attrNameLst>
                                          <p:attrName>style.visibility</p:attrName>
                                        </p:attrNameLst>
                                      </p:cBhvr>
                                      <p:to>
                                        <p:strVal val="visible"/>
                                      </p:to>
                                    </p:set>
                                    <p:anim calcmode="lin" valueType="num">
                                      <p:cBhvr additive="base">
                                        <p:cTn id="27" dur="500" fill="hold"/>
                                        <p:tgtEl>
                                          <p:spTgt spid="6148"/>
                                        </p:tgtEl>
                                        <p:attrNameLst>
                                          <p:attrName>ppt_x</p:attrName>
                                        </p:attrNameLst>
                                      </p:cBhvr>
                                      <p:tavLst>
                                        <p:tav tm="0">
                                          <p:val>
                                            <p:strVal val="0-#ppt_w/2"/>
                                          </p:val>
                                        </p:tav>
                                        <p:tav tm="100000">
                                          <p:val>
                                            <p:strVal val="#ppt_x"/>
                                          </p:val>
                                        </p:tav>
                                      </p:tavLst>
                                    </p:anim>
                                    <p:anim calcmode="lin" valueType="num">
                                      <p:cBhvr additive="base">
                                        <p:cTn id="28"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6146"/>
                                        </p:tgtEl>
                                        <p:attrNameLst>
                                          <p:attrName>style.visibility</p:attrName>
                                        </p:attrNameLst>
                                      </p:cBhvr>
                                      <p:to>
                                        <p:strVal val="visible"/>
                                      </p:to>
                                    </p:set>
                                    <p:anim calcmode="lin" valueType="num">
                                      <p:cBhvr additive="base">
                                        <p:cTn id="33" dur="500" fill="hold"/>
                                        <p:tgtEl>
                                          <p:spTgt spid="6146"/>
                                        </p:tgtEl>
                                        <p:attrNameLst>
                                          <p:attrName>ppt_x</p:attrName>
                                        </p:attrNameLst>
                                      </p:cBhvr>
                                      <p:tavLst>
                                        <p:tav tm="0">
                                          <p:val>
                                            <p:strVal val="0-#ppt_w/2"/>
                                          </p:val>
                                        </p:tav>
                                        <p:tav tm="100000">
                                          <p:val>
                                            <p:strVal val="#ppt_x"/>
                                          </p:val>
                                        </p:tav>
                                      </p:tavLst>
                                    </p:anim>
                                    <p:anim calcmode="lin" valueType="num">
                                      <p:cBhvr additive="base">
                                        <p:cTn id="3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6150"/>
                                        </p:tgtEl>
                                        <p:attrNameLst>
                                          <p:attrName>style.visibility</p:attrName>
                                        </p:attrNameLst>
                                      </p:cBhvr>
                                      <p:to>
                                        <p:strVal val="visible"/>
                                      </p:to>
                                    </p:set>
                                    <p:anim calcmode="lin" valueType="num">
                                      <p:cBhvr additive="base">
                                        <p:cTn id="39" dur="500" fill="hold"/>
                                        <p:tgtEl>
                                          <p:spTgt spid="6150"/>
                                        </p:tgtEl>
                                        <p:attrNameLst>
                                          <p:attrName>ppt_x</p:attrName>
                                        </p:attrNameLst>
                                      </p:cBhvr>
                                      <p:tavLst>
                                        <p:tav tm="0">
                                          <p:val>
                                            <p:strVal val="#ppt_x"/>
                                          </p:val>
                                        </p:tav>
                                        <p:tav tm="100000">
                                          <p:val>
                                            <p:strVal val="#ppt_x"/>
                                          </p:val>
                                        </p:tav>
                                      </p:tavLst>
                                    </p:anim>
                                    <p:anim calcmode="lin" valueType="num">
                                      <p:cBhvr additive="base">
                                        <p:cTn id="4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6" fill="hold" nodeType="clickEffect">
                                  <p:stCondLst>
                                    <p:cond delay="0"/>
                                  </p:stCondLst>
                                  <p:childTnLst>
                                    <p:set>
                                      <p:cBhvr>
                                        <p:cTn id="44" dur="1" fill="hold">
                                          <p:stCondLst>
                                            <p:cond delay="0"/>
                                          </p:stCondLst>
                                        </p:cTn>
                                        <p:tgtEl>
                                          <p:spTgt spid="6152"/>
                                        </p:tgtEl>
                                        <p:attrNameLst>
                                          <p:attrName>style.visibility</p:attrName>
                                        </p:attrNameLst>
                                      </p:cBhvr>
                                      <p:to>
                                        <p:strVal val="visible"/>
                                      </p:to>
                                    </p:set>
                                    <p:anim calcmode="lin" valueType="num">
                                      <p:cBhvr additive="base">
                                        <p:cTn id="45" dur="500" fill="hold"/>
                                        <p:tgtEl>
                                          <p:spTgt spid="6152"/>
                                        </p:tgtEl>
                                        <p:attrNameLst>
                                          <p:attrName>ppt_x</p:attrName>
                                        </p:attrNameLst>
                                      </p:cBhvr>
                                      <p:tavLst>
                                        <p:tav tm="0">
                                          <p:val>
                                            <p:strVal val="1+#ppt_w/2"/>
                                          </p:val>
                                        </p:tav>
                                        <p:tav tm="100000">
                                          <p:val>
                                            <p:strVal val="#ppt_x"/>
                                          </p:val>
                                        </p:tav>
                                      </p:tavLst>
                                    </p:anim>
                                    <p:anim calcmode="lin" valueType="num">
                                      <p:cBhvr additive="base">
                                        <p:cTn id="46" dur="500" fill="hold"/>
                                        <p:tgtEl>
                                          <p:spTgt spid="615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1028"/>
                                        </p:tgtEl>
                                        <p:attrNameLst>
                                          <p:attrName>style.visibility</p:attrName>
                                        </p:attrNameLst>
                                      </p:cBhvr>
                                      <p:to>
                                        <p:strVal val="visible"/>
                                      </p:to>
                                    </p:set>
                                    <p:anim calcmode="lin" valueType="num">
                                      <p:cBhvr additive="base">
                                        <p:cTn id="51" dur="500" fill="hold"/>
                                        <p:tgtEl>
                                          <p:spTgt spid="1028"/>
                                        </p:tgtEl>
                                        <p:attrNameLst>
                                          <p:attrName>ppt_x</p:attrName>
                                        </p:attrNameLst>
                                      </p:cBhvr>
                                      <p:tavLst>
                                        <p:tav tm="0">
                                          <p:val>
                                            <p:strVal val="1+#ppt_w/2"/>
                                          </p:val>
                                        </p:tav>
                                        <p:tav tm="100000">
                                          <p:val>
                                            <p:strVal val="#ppt_x"/>
                                          </p:val>
                                        </p:tav>
                                      </p:tavLst>
                                    </p:anim>
                                    <p:anim calcmode="lin" valueType="num">
                                      <p:cBhvr additive="base">
                                        <p:cTn id="52"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4" name="Picture 6" descr="Bóng đèn LED lắp ghép mạch điện từ, bóng đơn VIETVALUE">
            <a:extLst>
              <a:ext uri="{FF2B5EF4-FFF2-40B4-BE49-F238E27FC236}">
                <a16:creationId xmlns:a16="http://schemas.microsoft.com/office/drawing/2014/main" id="{7DD08E13-862D-85BC-35F9-4C9AFF0661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921" b="6666"/>
          <a:stretch/>
        </p:blipFill>
        <p:spPr bwMode="auto">
          <a:xfrm>
            <a:off x="6873241" y="3046110"/>
            <a:ext cx="5247861" cy="3065418"/>
          </a:xfrm>
          <a:prstGeom prst="rect">
            <a:avLst/>
          </a:prstGeom>
          <a:noFill/>
          <a:extLst>
            <a:ext uri="{909E8E84-426E-40DD-AFC4-6F175D3DCCD1}">
              <a14:hiddenFill xmlns:a14="http://schemas.microsoft.com/office/drawing/2010/main">
                <a:solidFill>
                  <a:srgbClr val="FFFFFF"/>
                </a:solidFill>
              </a14:hiddenFill>
            </a:ext>
          </a:extLst>
        </p:spPr>
      </p:pic>
      <p:sp>
        <p:nvSpPr>
          <p:cNvPr id="2" name="Pentagon 2">
            <a:extLst>
              <a:ext uri="{FF2B5EF4-FFF2-40B4-BE49-F238E27FC236}">
                <a16:creationId xmlns:a16="http://schemas.microsoft.com/office/drawing/2014/main" id="{FAA45FBD-1834-0EE1-FC19-E6E948F1A443}"/>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39C42C8D-6E22-7578-485F-43CA1ECBBFDE}"/>
              </a:ext>
            </a:extLst>
          </p:cNvPr>
          <p:cNvSpPr txBox="1"/>
          <p:nvPr/>
        </p:nvSpPr>
        <p:spPr>
          <a:xfrm>
            <a:off x="149276" y="2896039"/>
            <a:ext cx="6453999" cy="3067443"/>
          </a:xfrm>
          <a:prstGeom prst="rect">
            <a:avLst/>
          </a:prstGeom>
          <a:noFill/>
        </p:spPr>
        <p:txBody>
          <a:bodyPr wrap="square">
            <a:spAutoFit/>
          </a:bodyPr>
          <a:lstStyle/>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Vẽ</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Mắc</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đã</a:t>
            </a:r>
            <a:r>
              <a:rPr lang="en-US" sz="2200" dirty="0">
                <a:latin typeface="UTM Avo" panose="02040603050506020204" pitchFamily="18" charset="0"/>
              </a:rPr>
              <a:t> </a:t>
            </a:r>
            <a:r>
              <a:rPr lang="en-US" sz="2200" dirty="0" err="1">
                <a:latin typeface="UTM Avo" panose="02040603050506020204" pitchFamily="18" charset="0"/>
              </a:rPr>
              <a:t>vẽ</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đang</a:t>
            </a:r>
            <a:r>
              <a:rPr lang="en-US" sz="2200" dirty="0">
                <a:latin typeface="UTM Avo" panose="02040603050506020204" pitchFamily="18" charset="0"/>
              </a:rPr>
              <a:t> </a:t>
            </a:r>
            <a:r>
              <a:rPr lang="en-US" sz="2200" dirty="0" err="1">
                <a:latin typeface="UTM Avo" panose="02040603050506020204" pitchFamily="18" charset="0"/>
              </a:rPr>
              <a:t>mở</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mở</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Quan </a:t>
            </a:r>
            <a:r>
              <a:rPr lang="en-US" sz="2200" dirty="0" err="1">
                <a:latin typeface="UTM Avo" panose="02040603050506020204" pitchFamily="18" charset="0"/>
              </a:rPr>
              <a:t>sát</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mô</a:t>
            </a:r>
            <a:r>
              <a:rPr lang="en-US" sz="2200" dirty="0">
                <a:latin typeface="UTM Avo" panose="02040603050506020204" pitchFamily="18" charset="0"/>
              </a:rPr>
              <a:t> </a:t>
            </a:r>
            <a:r>
              <a:rPr lang="en-US" sz="2200" dirty="0" err="1">
                <a:latin typeface="UTM Avo" panose="02040603050506020204" pitchFamily="18" charset="0"/>
              </a:rPr>
              <a:t>tả</a:t>
            </a:r>
            <a:r>
              <a:rPr lang="en-US" sz="2200" dirty="0">
                <a:latin typeface="UTM Avo" panose="02040603050506020204" pitchFamily="18" charset="0"/>
              </a:rPr>
              <a:t> </a:t>
            </a:r>
            <a:r>
              <a:rPr lang="en-US" sz="2200" dirty="0" err="1">
                <a:latin typeface="UTM Avo" panose="02040603050506020204" pitchFamily="18" charset="0"/>
              </a:rPr>
              <a:t>hiện</a:t>
            </a:r>
            <a:r>
              <a:rPr lang="en-US" sz="2200" dirty="0">
                <a:latin typeface="UTM Avo" panose="02040603050506020204" pitchFamily="18" charset="0"/>
              </a:rPr>
              <a:t> </a:t>
            </a:r>
            <a:r>
              <a:rPr lang="en-US" sz="2200" dirty="0" err="1">
                <a:latin typeface="UTM Avo" panose="02040603050506020204" pitchFamily="18" charset="0"/>
              </a:rPr>
              <a:t>tượng</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mở</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a:t>
            </a:r>
          </a:p>
        </p:txBody>
      </p:sp>
      <p:grpSp>
        <p:nvGrpSpPr>
          <p:cNvPr id="5" name="Group 4">
            <a:extLst>
              <a:ext uri="{FF2B5EF4-FFF2-40B4-BE49-F238E27FC236}">
                <a16:creationId xmlns:a16="http://schemas.microsoft.com/office/drawing/2014/main" id="{632A21BB-13A3-195F-61CC-04A8A9C7EA99}"/>
              </a:ext>
            </a:extLst>
          </p:cNvPr>
          <p:cNvGrpSpPr/>
          <p:nvPr/>
        </p:nvGrpSpPr>
        <p:grpSpPr>
          <a:xfrm>
            <a:off x="1811090" y="1643538"/>
            <a:ext cx="8569820" cy="753151"/>
            <a:chOff x="-5397201" y="802949"/>
            <a:chExt cx="15821206" cy="1390433"/>
          </a:xfrm>
        </p:grpSpPr>
        <p:sp>
          <p:nvSpPr>
            <p:cNvPr id="6" name="Rectangle 5">
              <a:extLst>
                <a:ext uri="{FF2B5EF4-FFF2-40B4-BE49-F238E27FC236}">
                  <a16:creationId xmlns:a16="http://schemas.microsoft.com/office/drawing/2014/main" id="{A52D8FDE-D8D3-1641-EDEE-20DD50C406CD}"/>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 </a:t>
              </a:r>
              <a:r>
                <a:rPr lang="en-US" sz="2200" b="1" dirty="0" err="1">
                  <a:latin typeface="UTM Avo" panose="02040603050506020204" pitchFamily="18"/>
                  <a:cs typeface="Arial" panose="020B0604020202020204" pitchFamily="34" charset="0"/>
                </a:rPr>
                <a:t>Mắc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mạch</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điện</a:t>
              </a:r>
              <a:r>
                <a:rPr lang="en-US" sz="2200" b="1" dirty="0">
                  <a:latin typeface="UTM Avo" panose="02040603050506020204" pitchFamily="18"/>
                  <a:cs typeface="Arial" panose="020B0604020202020204" pitchFamily="34" charset="0"/>
                </a:rPr>
                <a:t> </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7" name="Picture 15">
              <a:extLst>
                <a:ext uri="{FF2B5EF4-FFF2-40B4-BE49-F238E27FC236}">
                  <a16:creationId xmlns:a16="http://schemas.microsoft.com/office/drawing/2014/main" id="{C15EF931-B111-DB3B-425E-82C68668A666}"/>
                </a:ext>
              </a:extLst>
            </p:cNvPr>
            <p:cNvPicPr>
              <a:picLocks noChangeAspect="1"/>
            </p:cNvPicPr>
            <p:nvPr/>
          </p:nvPicPr>
          <p:blipFill>
            <a:blip r:embed="rId4"/>
            <a:srcRect/>
            <a:stretch>
              <a:fillRect/>
            </a:stretch>
          </p:blipFill>
          <p:spPr>
            <a:xfrm>
              <a:off x="-2592826" y="802949"/>
              <a:ext cx="1088014" cy="1390433"/>
            </a:xfrm>
            <a:prstGeom prst="rect">
              <a:avLst/>
            </a:prstGeom>
          </p:spPr>
        </p:pic>
      </p:grpSp>
    </p:spTree>
    <p:extLst>
      <p:ext uri="{BB962C8B-B14F-4D97-AF65-F5344CB8AC3E}">
        <p14:creationId xmlns:p14="http://schemas.microsoft.com/office/powerpoint/2010/main" val="111213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animEffect transition="in" filter="fade">
                                      <p:cBhvr>
                                        <p:cTn id="32"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B51A3A8F-0B40-ED2D-515D-F6FD3E9516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4103" y="2630533"/>
            <a:ext cx="3486150" cy="2171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6EF22D4-B6F6-F0F8-78EF-F92AAB30CFA5}"/>
              </a:ext>
            </a:extLst>
          </p:cNvPr>
          <p:cNvSpPr txBox="1"/>
          <p:nvPr/>
        </p:nvSpPr>
        <p:spPr>
          <a:xfrm>
            <a:off x="7923852" y="4889319"/>
            <a:ext cx="3031531" cy="537263"/>
          </a:xfrm>
          <a:prstGeom prst="rect">
            <a:avLst/>
          </a:prstGeom>
          <a:noFill/>
        </p:spPr>
        <p:txBody>
          <a:bodyPr wrap="square">
            <a:spAutoFit/>
          </a:bodyPr>
          <a:lstStyle/>
          <a:p>
            <a:pPr algn="ctr">
              <a:lnSpc>
                <a:spcPct val="150000"/>
              </a:lnSpc>
            </a:pPr>
            <a:r>
              <a:rPr lang="en-US" sz="2200" b="1" dirty="0" err="1">
                <a:latin typeface="UTM Avo" panose="02040603050506020204" pitchFamily="18" charset="0"/>
              </a:rPr>
              <a:t>Sơ</a:t>
            </a:r>
            <a:r>
              <a:rPr lang="en-US" sz="2200" b="1" dirty="0">
                <a:latin typeface="UTM Avo" panose="02040603050506020204" pitchFamily="18" charset="0"/>
              </a:rPr>
              <a:t> </a:t>
            </a:r>
            <a:r>
              <a:rPr lang="en-US" sz="2200" b="1" dirty="0" err="1">
                <a:latin typeface="UTM Avo" panose="02040603050506020204" pitchFamily="18" charset="0"/>
              </a:rPr>
              <a:t>đồ</a:t>
            </a:r>
            <a:r>
              <a:rPr lang="en-US" sz="2200" b="1" dirty="0">
                <a:latin typeface="UTM Avo" panose="02040603050506020204" pitchFamily="18" charset="0"/>
              </a:rPr>
              <a:t> </a:t>
            </a:r>
            <a:r>
              <a:rPr lang="en-US" sz="2200" b="1" dirty="0" err="1">
                <a:latin typeface="UTM Avo" panose="02040603050506020204" pitchFamily="18" charset="0"/>
              </a:rPr>
              <a:t>mạch</a:t>
            </a:r>
            <a:r>
              <a:rPr lang="en-US" sz="2200" b="1" dirty="0">
                <a:latin typeface="UTM Avo" panose="02040603050506020204" pitchFamily="18" charset="0"/>
              </a:rPr>
              <a:t> </a:t>
            </a:r>
            <a:r>
              <a:rPr lang="en-US" sz="2200" b="1" dirty="0" err="1">
                <a:latin typeface="UTM Avo" panose="02040603050506020204" pitchFamily="18" charset="0"/>
              </a:rPr>
              <a:t>điện</a:t>
            </a:r>
            <a:r>
              <a:rPr lang="en-US" sz="2200" b="1" dirty="0">
                <a:latin typeface="UTM Avo" panose="02040603050506020204" pitchFamily="18" charset="0"/>
              </a:rPr>
              <a:t>.</a:t>
            </a:r>
          </a:p>
        </p:txBody>
      </p:sp>
      <p:sp>
        <p:nvSpPr>
          <p:cNvPr id="4" name="TextBox 3">
            <a:extLst>
              <a:ext uri="{FF2B5EF4-FFF2-40B4-BE49-F238E27FC236}">
                <a16:creationId xmlns:a16="http://schemas.microsoft.com/office/drawing/2014/main" id="{0DFE464C-1288-944D-0A53-9ABE6E061627}"/>
              </a:ext>
            </a:extLst>
          </p:cNvPr>
          <p:cNvSpPr txBox="1"/>
          <p:nvPr/>
        </p:nvSpPr>
        <p:spPr>
          <a:xfrm>
            <a:off x="467954" y="2799807"/>
            <a:ext cx="6453999" cy="2559611"/>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200" dirty="0">
                <a:latin typeface="UTM Avo" panose="02040603050506020204" pitchFamily="18" charset="0"/>
              </a:rPr>
              <a:t>Khi </a:t>
            </a:r>
            <a:r>
              <a:rPr lang="en-US" sz="2200" dirty="0" err="1">
                <a:latin typeface="UTM Avo" panose="02040603050506020204" pitchFamily="18" charset="0"/>
              </a:rPr>
              <a:t>mở</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a:latin typeface="UTM Avo" panose="02040603050506020204" pitchFamily="18" charset="0"/>
              </a:rPr>
              <a:t>Khi </a:t>
            </a: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a:t>
            </a:r>
            <a:r>
              <a:rPr lang="en-US" sz="2200" dirty="0" err="1">
                <a:latin typeface="UTM Avo" panose="02040603050506020204" pitchFamily="18" charset="0"/>
              </a:rPr>
              <a:t>từ</a:t>
            </a:r>
            <a:r>
              <a:rPr lang="en-US" sz="2200" dirty="0">
                <a:latin typeface="UTM Avo" panose="02040603050506020204" pitchFamily="18" charset="0"/>
              </a:rPr>
              <a:t> </a:t>
            </a:r>
            <a:r>
              <a:rPr lang="en-US" sz="2200" dirty="0" err="1">
                <a:latin typeface="UTM Avo" panose="02040603050506020204" pitchFamily="18" charset="0"/>
              </a:rPr>
              <a:t>cực</a:t>
            </a:r>
            <a:r>
              <a:rPr lang="en-US" sz="2200" dirty="0">
                <a:latin typeface="UTM Avo" panose="02040603050506020204" pitchFamily="18" charset="0"/>
              </a:rPr>
              <a:t> </a:t>
            </a:r>
            <a:r>
              <a:rPr lang="en-US" sz="2200" dirty="0" err="1">
                <a:latin typeface="UTM Avo" panose="02040603050506020204" pitchFamily="18" charset="0"/>
              </a:rPr>
              <a:t>dương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nguồn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đi</a:t>
            </a:r>
            <a:r>
              <a:rPr lang="en-US" sz="2200" dirty="0">
                <a:latin typeface="UTM Avo" panose="02040603050506020204" pitchFamily="18" charset="0"/>
              </a:rPr>
              <a:t> qua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tới</a:t>
            </a:r>
            <a:r>
              <a:rPr lang="en-US" sz="2200" dirty="0">
                <a:latin typeface="UTM Avo" panose="02040603050506020204" pitchFamily="18" charset="0"/>
              </a:rPr>
              <a:t> </a:t>
            </a:r>
            <a:r>
              <a:rPr lang="en-US" sz="2200" dirty="0" err="1">
                <a:latin typeface="UTM Avo" panose="02040603050506020204" pitchFamily="18" charset="0"/>
              </a:rPr>
              <a:t>cực</a:t>
            </a:r>
            <a:r>
              <a:rPr lang="en-US" sz="2200" dirty="0">
                <a:latin typeface="UTM Avo" panose="02040603050506020204" pitchFamily="18" charset="0"/>
              </a:rPr>
              <a:t> </a:t>
            </a:r>
            <a:r>
              <a:rPr lang="en-US" sz="2200" dirty="0" err="1">
                <a:latin typeface="UTM Avo" panose="02040603050506020204" pitchFamily="18" charset="0"/>
              </a:rPr>
              <a:t>âm</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nguồn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Tree>
    <p:extLst>
      <p:ext uri="{BB962C8B-B14F-4D97-AF65-F5344CB8AC3E}">
        <p14:creationId xmlns:p14="http://schemas.microsoft.com/office/powerpoint/2010/main" val="141281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4FA51E-A61F-05AF-2AD5-D6F5F13FDDFF}"/>
              </a:ext>
            </a:extLst>
          </p:cNvPr>
          <p:cNvSpPr txBox="1"/>
          <p:nvPr/>
        </p:nvSpPr>
        <p:spPr>
          <a:xfrm>
            <a:off x="695531" y="1963783"/>
            <a:ext cx="10800937"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Dùng các kí hiệu cho ở bảng 21.1, vẽ sơ đồ mạch điện gồm: một nguồn điện, một công tắc, một bóng đèn và các dây dẫn điện. </a:t>
            </a:r>
            <a:endParaRPr lang="en-US" sz="2200" dirty="0">
              <a:latin typeface="UTM Avo" panose="02040603050506020204" pitchFamily="18" charset="0"/>
            </a:endParaRPr>
          </a:p>
        </p:txBody>
      </p:sp>
      <p:pic>
        <p:nvPicPr>
          <p:cNvPr id="4098" name="Picture 2">
            <a:extLst>
              <a:ext uri="{FF2B5EF4-FFF2-40B4-BE49-F238E27FC236}">
                <a16:creationId xmlns:a16="http://schemas.microsoft.com/office/drawing/2014/main" id="{BF28189B-CD90-4545-3444-69C85DB251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6550" y="3797141"/>
            <a:ext cx="3218899" cy="2272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87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500" fill="hold"/>
                                        <p:tgtEl>
                                          <p:spTgt spid="4098"/>
                                        </p:tgtEl>
                                        <p:attrNameLst>
                                          <p:attrName>ppt_x</p:attrName>
                                        </p:attrNameLst>
                                      </p:cBhvr>
                                      <p:tavLst>
                                        <p:tav tm="0">
                                          <p:val>
                                            <p:strVal val="#ppt_x"/>
                                          </p:val>
                                        </p:tav>
                                        <p:tav tm="100000">
                                          <p:val>
                                            <p:strVal val="#ppt_x"/>
                                          </p:val>
                                        </p:tav>
                                      </p:tavLst>
                                    </p:anim>
                                    <p:anim calcmode="lin" valueType="num">
                                      <p:cBhvr additive="base">
                                        <p:cTn id="13"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3E256C-F660-5889-5901-BFE11DCBE2FE}"/>
              </a:ext>
            </a:extLst>
          </p:cNvPr>
          <p:cNvSpPr txBox="1"/>
          <p:nvPr/>
        </p:nvSpPr>
        <p:spPr>
          <a:xfrm>
            <a:off x="1709506" y="1511415"/>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CÔNG DỤNG CỦA MỘT SỐ THIẾT BỊ ĐIỆN</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FA4ADED-46AD-C85F-C292-220CA2EBA201}"/>
              </a:ext>
            </a:extLst>
          </p:cNvPr>
          <p:cNvSpPr txBox="1"/>
          <p:nvPr/>
        </p:nvSpPr>
        <p:spPr>
          <a:xfrm>
            <a:off x="2065834" y="2166146"/>
            <a:ext cx="8060331" cy="461665"/>
          </a:xfrm>
          <a:prstGeom prst="rect">
            <a:avLst/>
          </a:prstGeom>
          <a:noFill/>
        </p:spPr>
        <p:txBody>
          <a:bodyPr wrap="square">
            <a:spAutoFit/>
          </a:bodyPr>
          <a:lstStyle/>
          <a:p>
            <a:pPr algn="ctr"/>
            <a:r>
              <a:rPr lang="en-US" sz="2400" b="1" dirty="0">
                <a:latin typeface="UTM Avo" panose="02040603050506020204" pitchFamily="18"/>
                <a:ea typeface="Arial" panose="020B0604020202020204" pitchFamily="34" charset="0"/>
                <a:cs typeface="Arial" panose="020B0604020202020204" pitchFamily="34" charset="0"/>
              </a:rPr>
              <a:t>1. </a:t>
            </a:r>
            <a:r>
              <a:rPr lang="en-US" sz="2400" b="1" dirty="0" err="1">
                <a:latin typeface="UTM Avo" panose="02040603050506020204" pitchFamily="18"/>
                <a:ea typeface="Arial" panose="020B0604020202020204" pitchFamily="34" charset="0"/>
                <a:cs typeface="Arial" panose="020B0604020202020204" pitchFamily="34" charset="0"/>
              </a:rPr>
              <a:t>Các</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thiết</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bị</a:t>
            </a:r>
            <a:r>
              <a:rPr lang="en-US" sz="2400" b="1" dirty="0">
                <a:latin typeface="UTM Avo" panose="02040603050506020204" pitchFamily="18"/>
                <a:ea typeface="Arial" panose="020B0604020202020204" pitchFamily="34" charset="0"/>
                <a:cs typeface="Arial" panose="020B0604020202020204" pitchFamily="34" charset="0"/>
              </a:rPr>
              <a:t> an </a:t>
            </a:r>
            <a:r>
              <a:rPr lang="en-US" sz="2400" b="1" dirty="0" err="1">
                <a:latin typeface="UTM Avo" panose="02040603050506020204" pitchFamily="18"/>
                <a:ea typeface="Arial" panose="020B0604020202020204" pitchFamily="34" charset="0"/>
                <a:cs typeface="Arial" panose="020B0604020202020204" pitchFamily="34" charset="0"/>
              </a:rPr>
              <a:t>toàn</a:t>
            </a:r>
            <a:endParaRPr lang="en-US" sz="2400" dirty="0"/>
          </a:p>
        </p:txBody>
      </p:sp>
      <p:sp>
        <p:nvSpPr>
          <p:cNvPr id="4" name="Speech Bubble: Rectangle with Corners Rounded 3">
            <a:extLst>
              <a:ext uri="{FF2B5EF4-FFF2-40B4-BE49-F238E27FC236}">
                <a16:creationId xmlns:a16="http://schemas.microsoft.com/office/drawing/2014/main" id="{60336B0D-CC18-8FC5-0D4C-E880B4F58C1B}"/>
              </a:ext>
            </a:extLst>
          </p:cNvPr>
          <p:cNvSpPr/>
          <p:nvPr/>
        </p:nvSpPr>
        <p:spPr>
          <a:xfrm>
            <a:off x="5434149" y="2751797"/>
            <a:ext cx="6305005" cy="3509666"/>
          </a:xfrm>
          <a:prstGeom prst="wedgeRoundRectCallout">
            <a:avLst>
              <a:gd name="adj1" fmla="val -62869"/>
              <a:gd name="adj2" fmla="val -5533"/>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just">
              <a:lnSpc>
                <a:spcPct val="150000"/>
              </a:lnSpc>
            </a:pPr>
            <a:r>
              <a:rPr lang="en-US" sz="2000" dirty="0">
                <a:latin typeface="UTM Avo" panose="02040603050506020204" pitchFamily="18" charset="0"/>
              </a:rPr>
              <a:t>Trong </a:t>
            </a:r>
            <a:r>
              <a:rPr lang="en-US" sz="2000" dirty="0" err="1">
                <a:latin typeface="UTM Avo" panose="02040603050506020204" pitchFamily="18" charset="0"/>
              </a:rPr>
              <a:t>quá</a:t>
            </a:r>
            <a:r>
              <a:rPr lang="en-US" sz="2000" dirty="0">
                <a:latin typeface="UTM Avo" panose="02040603050506020204" pitchFamily="18" charset="0"/>
              </a:rPr>
              <a:t> </a:t>
            </a:r>
            <a:r>
              <a:rPr lang="en-US" sz="2000" dirty="0" err="1">
                <a:latin typeface="UTM Avo" panose="02040603050506020204" pitchFamily="18" charset="0"/>
              </a:rPr>
              <a:t>trình</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dòng</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t>
            </a:r>
            <a:r>
              <a:rPr lang="en-US" sz="2000" dirty="0" err="1">
                <a:latin typeface="UTM Avo" panose="02040603050506020204" pitchFamily="18" charset="0"/>
              </a:rPr>
              <a:t>tăng</a:t>
            </a:r>
            <a:r>
              <a:rPr lang="en-US" sz="2000" dirty="0">
                <a:latin typeface="UTM Avo" panose="02040603050506020204" pitchFamily="18" charset="0"/>
              </a:rPr>
              <a:t> </a:t>
            </a:r>
            <a:r>
              <a:rPr lang="en-US" sz="2000" dirty="0" err="1">
                <a:latin typeface="UTM Avo" panose="02040603050506020204" pitchFamily="18" charset="0"/>
              </a:rPr>
              <a:t>lên</a:t>
            </a:r>
            <a:r>
              <a:rPr lang="en-US" sz="2000" dirty="0">
                <a:latin typeface="UTM Avo" panose="02040603050506020204" pitchFamily="18" charset="0"/>
              </a:rPr>
              <a:t> </a:t>
            </a:r>
            <a:r>
              <a:rPr lang="en-US" sz="2000" dirty="0" err="1">
                <a:latin typeface="UTM Avo" panose="02040603050506020204" pitchFamily="18" charset="0"/>
              </a:rPr>
              <a:t>đột</a:t>
            </a:r>
            <a:r>
              <a:rPr lang="en-US" sz="2000" dirty="0">
                <a:latin typeface="UTM Avo" panose="02040603050506020204" pitchFamily="18" charset="0"/>
              </a:rPr>
              <a:t> </a:t>
            </a:r>
            <a:r>
              <a:rPr lang="en-US" sz="2000" dirty="0" err="1">
                <a:latin typeface="UTM Avo" panose="02040603050506020204" pitchFamily="18" charset="0"/>
              </a:rPr>
              <a:t>ngột</a:t>
            </a:r>
            <a:r>
              <a:rPr lang="en-US" sz="2000" dirty="0">
                <a:latin typeface="UTM Avo" panose="02040603050506020204" pitchFamily="18" charset="0"/>
              </a:rPr>
              <a:t> do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nguyên</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chập</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Điều</a:t>
            </a:r>
            <a:r>
              <a:rPr lang="en-US" sz="2000" dirty="0">
                <a:latin typeface="UTM Avo" panose="02040603050506020204" pitchFamily="18" charset="0"/>
              </a:rPr>
              <a:t> </a:t>
            </a:r>
            <a:r>
              <a:rPr lang="en-US" sz="2000" dirty="0" err="1">
                <a:latin typeface="UTM Avo" panose="02040603050506020204" pitchFamily="18" charset="0"/>
              </a:rPr>
              <a:t>này</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hỏng</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hoặc</a:t>
            </a:r>
            <a:r>
              <a:rPr lang="en-US" sz="2000" dirty="0">
                <a:latin typeface="UTM Avo" panose="02040603050506020204" pitchFamily="18" charset="0"/>
              </a:rPr>
              <a:t> </a:t>
            </a:r>
            <a:r>
              <a:rPr lang="en-US" sz="2000" dirty="0" err="1">
                <a:latin typeface="UTM Avo" panose="02040603050506020204" pitchFamily="18" charset="0"/>
              </a:rPr>
              <a:t>gây</a:t>
            </a:r>
            <a:r>
              <a:rPr lang="en-US" sz="2000" dirty="0">
                <a:latin typeface="UTM Avo" panose="02040603050506020204" pitchFamily="18" charset="0"/>
              </a:rPr>
              <a:t> </a:t>
            </a:r>
            <a:r>
              <a:rPr lang="en-US" sz="2000" dirty="0" err="1">
                <a:latin typeface="UTM Avo" panose="02040603050506020204" pitchFamily="18" charset="0"/>
              </a:rPr>
              <a:t>hỏa</a:t>
            </a:r>
            <a:r>
              <a:rPr lang="en-US" sz="2000" dirty="0">
                <a:latin typeface="UTM Avo" panose="02040603050506020204" pitchFamily="18" charset="0"/>
              </a:rPr>
              <a:t> </a:t>
            </a:r>
            <a:r>
              <a:rPr lang="en-US" sz="2000" dirty="0" err="1">
                <a:latin typeface="UTM Avo" panose="02040603050506020204" pitchFamily="18" charset="0"/>
              </a:rPr>
              <a:t>hoạn</a:t>
            </a:r>
            <a:r>
              <a:rPr lang="en-US" sz="2000" dirty="0">
                <a:latin typeface="UTM Avo" panose="02040603050506020204" pitchFamily="18" charset="0"/>
              </a:rPr>
              <a:t>. </a:t>
            </a:r>
          </a:p>
          <a:p>
            <a:pPr algn="just">
              <a:lnSpc>
                <a:spcPct val="150000"/>
              </a:lnSpc>
            </a:pP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giữ</a:t>
            </a:r>
            <a:r>
              <a:rPr lang="en-US" sz="2000" dirty="0">
                <a:latin typeface="UTM Avo" panose="02040603050506020204" pitchFamily="18" charset="0"/>
              </a:rPr>
              <a:t> an </a:t>
            </a:r>
            <a:r>
              <a:rPr lang="en-US" sz="2000" dirty="0" err="1">
                <a:latin typeface="UTM Avo" panose="02040603050506020204" pitchFamily="18" charset="0"/>
              </a:rPr>
              <a:t>toàn</a:t>
            </a:r>
            <a:r>
              <a:rPr lang="en-US" sz="2000" dirty="0">
                <a:latin typeface="UTM Avo" panose="02040603050506020204" pitchFamily="18" charset="0"/>
              </a:rPr>
              <a:t> </a:t>
            </a:r>
            <a:r>
              <a:rPr lang="en-US" sz="2000" dirty="0" err="1">
                <a:latin typeface="UTM Avo" panose="02040603050506020204" pitchFamily="18" charset="0"/>
              </a:rPr>
              <a:t>cho</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mạch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thường</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lắp</a:t>
            </a:r>
            <a:r>
              <a:rPr lang="en-US" sz="2000" dirty="0">
                <a:latin typeface="UTM Avo" panose="02040603050506020204" pitchFamily="18" charset="0"/>
              </a:rPr>
              <a:t> them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thiết</a:t>
            </a:r>
            <a:r>
              <a:rPr lang="en-US" sz="2000" dirty="0">
                <a:latin typeface="UTM Avo" panose="02040603050506020204" pitchFamily="18" charset="0"/>
              </a:rPr>
              <a:t> </a:t>
            </a:r>
            <a:r>
              <a:rPr lang="en-US" sz="2000" dirty="0" err="1">
                <a:latin typeface="UTM Avo" panose="02040603050506020204" pitchFamily="18" charset="0"/>
              </a:rPr>
              <a:t>bị</a:t>
            </a:r>
            <a:r>
              <a:rPr lang="en-US" sz="2000" dirty="0">
                <a:latin typeface="UTM Avo" panose="02040603050506020204" pitchFamily="18" charset="0"/>
              </a:rPr>
              <a:t> an </a:t>
            </a:r>
            <a:r>
              <a:rPr lang="en-US" sz="2000" dirty="0" err="1">
                <a:latin typeface="UTM Avo" panose="02040603050506020204" pitchFamily="18" charset="0"/>
              </a:rPr>
              <a:t>toàn</a:t>
            </a:r>
            <a:r>
              <a:rPr lang="en-US" sz="2000" dirty="0">
                <a:latin typeface="UTM Avo" panose="02040603050506020204" pitchFamily="18" charset="0"/>
              </a:rPr>
              <a:t>.</a:t>
            </a:r>
          </a:p>
        </p:txBody>
      </p:sp>
      <p:pic>
        <p:nvPicPr>
          <p:cNvPr id="5122" name="Picture 2">
            <a:extLst>
              <a:ext uri="{FF2B5EF4-FFF2-40B4-BE49-F238E27FC236}">
                <a16:creationId xmlns:a16="http://schemas.microsoft.com/office/drawing/2014/main" id="{6FFC7FCC-F20B-E3E2-8F59-07C95A01D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98525"/>
            <a:ext cx="4302560" cy="358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28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wipe(left)">
                                      <p:cBhvr>
                                        <p:cTn id="17" dur="500"/>
                                        <p:tgtEl>
                                          <p:spTgt spid="512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65CC63-69BB-2429-9D8F-BB00118DF987}"/>
              </a:ext>
            </a:extLst>
          </p:cNvPr>
          <p:cNvSpPr txBox="1"/>
          <p:nvPr/>
        </p:nvSpPr>
        <p:spPr>
          <a:xfrm>
            <a:off x="2065834" y="1364958"/>
            <a:ext cx="8060331" cy="523220"/>
          </a:xfrm>
          <a:prstGeom prst="rect">
            <a:avLst/>
          </a:prstGeom>
          <a:noFill/>
        </p:spPr>
        <p:txBody>
          <a:bodyPr wrap="square">
            <a:spAutoFit/>
          </a:bodyPr>
          <a:lstStyle/>
          <a:p>
            <a:pPr algn="ctr"/>
            <a:r>
              <a:rPr lang="en-US" sz="2800" b="1" dirty="0" err="1">
                <a:latin typeface="UTM Avo" panose="02040603050506020204" pitchFamily="18"/>
                <a:ea typeface="Arial" panose="020B0604020202020204" pitchFamily="34" charset="0"/>
                <a:cs typeface="Arial" panose="020B0604020202020204" pitchFamily="34" charset="0"/>
              </a:rPr>
              <a:t>Cầu</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chì</a:t>
            </a:r>
            <a:endParaRPr lang="en-US" sz="2800" dirty="0"/>
          </a:p>
        </p:txBody>
      </p:sp>
      <p:sp>
        <p:nvSpPr>
          <p:cNvPr id="4" name="TextBox 3">
            <a:extLst>
              <a:ext uri="{FF2B5EF4-FFF2-40B4-BE49-F238E27FC236}">
                <a16:creationId xmlns:a16="http://schemas.microsoft.com/office/drawing/2014/main" id="{6950E52D-545C-0361-BB39-AEAB96E6186E}"/>
              </a:ext>
            </a:extLst>
          </p:cNvPr>
          <p:cNvSpPr txBox="1"/>
          <p:nvPr/>
        </p:nvSpPr>
        <p:spPr>
          <a:xfrm>
            <a:off x="563879" y="2018211"/>
            <a:ext cx="11064241" cy="2051780"/>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nhiều</a:t>
            </a:r>
            <a:r>
              <a:rPr lang="en-US" sz="2200" dirty="0">
                <a:latin typeface="UTM Avo" panose="02040603050506020204" pitchFamily="18" charset="0"/>
              </a:rPr>
              <a:t> </a:t>
            </a:r>
            <a:r>
              <a:rPr lang="en-US" sz="2200" dirty="0" err="1">
                <a:latin typeface="UTM Avo" panose="02040603050506020204" pitchFamily="18" charset="0"/>
              </a:rPr>
              <a:t>loại</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21.3).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mắc</a:t>
            </a:r>
            <a:r>
              <a:rPr lang="en-US" sz="2200" dirty="0">
                <a:latin typeface="UTM Avo" panose="02040603050506020204" pitchFamily="18" charset="0"/>
              </a:rPr>
              <a:t> </a:t>
            </a:r>
            <a:r>
              <a:rPr lang="en-US" sz="2200" dirty="0" err="1">
                <a:latin typeface="UTM Avo" panose="02040603050506020204" pitchFamily="18" charset="0"/>
              </a:rPr>
              <a:t>nối</a:t>
            </a:r>
            <a:r>
              <a:rPr lang="en-US" sz="2200" dirty="0">
                <a:latin typeface="UTM Avo" panose="02040603050506020204" pitchFamily="18" charset="0"/>
              </a:rPr>
              <a:t> </a:t>
            </a:r>
            <a:r>
              <a:rPr lang="en-US" sz="2200" dirty="0" err="1">
                <a:latin typeface="UTM Avo" panose="02040603050506020204" pitchFamily="18" charset="0"/>
              </a:rPr>
              <a:t>tiếp</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vệ</a:t>
            </a:r>
            <a:r>
              <a:rPr lang="en-US" sz="2200" dirty="0">
                <a:latin typeface="UTM Avo" panose="02040603050506020204" pitchFamily="18" charset="0"/>
              </a:rPr>
              <a:t> ở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21.4. </a:t>
            </a:r>
            <a:r>
              <a:rPr lang="en-US" sz="2200" dirty="0" err="1">
                <a:latin typeface="UTM Avo" panose="02040603050506020204" pitchFamily="18" charset="0"/>
              </a:rPr>
              <a:t>Nếu</a:t>
            </a:r>
            <a:r>
              <a:rPr lang="en-US" sz="2200" dirty="0">
                <a:latin typeface="UTM Avo" panose="02040603050506020204" pitchFamily="18" charset="0"/>
              </a:rPr>
              <a:t> </a:t>
            </a:r>
            <a:r>
              <a:rPr lang="en-US" sz="2200" dirty="0" err="1">
                <a:latin typeface="UTM Avo" panose="02040603050506020204" pitchFamily="18" charset="0"/>
              </a:rPr>
              <a:t>vì</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lí</a:t>
            </a:r>
            <a:r>
              <a:rPr lang="en-US" sz="2200" dirty="0">
                <a:latin typeface="UTM Avo" panose="02040603050506020204" pitchFamily="18" charset="0"/>
              </a:rPr>
              <a:t> do </a:t>
            </a:r>
            <a:r>
              <a:rPr lang="en-US" sz="2200" dirty="0" err="1">
                <a:latin typeface="UTM Avo" panose="02040603050506020204" pitchFamily="18" charset="0"/>
              </a:rPr>
              <a:t>nào</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ví</a:t>
            </a:r>
            <a:r>
              <a:rPr lang="en-US" sz="2200" dirty="0">
                <a:latin typeface="UTM Avo" panose="02040603050506020204" pitchFamily="18" charset="0"/>
              </a:rPr>
              <a:t> </a:t>
            </a:r>
            <a:r>
              <a:rPr lang="en-US" sz="2200" dirty="0" err="1">
                <a:latin typeface="UTM Avo" panose="02040603050506020204" pitchFamily="18" charset="0"/>
              </a:rPr>
              <a:t>dụ</a:t>
            </a:r>
            <a:r>
              <a:rPr lang="en-US" sz="2200" dirty="0">
                <a:latin typeface="UTM Avo" panose="02040603050506020204" pitchFamily="18" charset="0"/>
              </a:rPr>
              <a:t> </a:t>
            </a:r>
            <a:r>
              <a:rPr lang="en-US" sz="2200" dirty="0" err="1">
                <a:latin typeface="UTM Avo" panose="02040603050506020204" pitchFamily="18" charset="0"/>
              </a:rPr>
              <a:t>chập</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quá</a:t>
            </a:r>
            <a:r>
              <a:rPr lang="en-US" sz="2200" dirty="0">
                <a:latin typeface="UTM Avo" panose="02040603050506020204" pitchFamily="18" charset="0"/>
              </a:rPr>
              <a:t> </a:t>
            </a:r>
            <a:r>
              <a:rPr lang="en-US" sz="2200" dirty="0" err="1">
                <a:latin typeface="UTM Avo" panose="02040603050506020204" pitchFamily="18" charset="0"/>
              </a:rPr>
              <a:t>lớn</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dây</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đứt</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ngắt</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bảo</a:t>
            </a:r>
            <a:r>
              <a:rPr lang="en-US" sz="2200" dirty="0">
                <a:latin typeface="UTM Avo" panose="02040603050506020204" pitchFamily="18" charset="0"/>
              </a:rPr>
              <a:t> </a:t>
            </a:r>
            <a:r>
              <a:rPr lang="en-US" sz="2200" dirty="0" err="1">
                <a:latin typeface="UTM Avo" panose="02040603050506020204" pitchFamily="18" charset="0"/>
              </a:rPr>
              <a:t>vệ</a:t>
            </a:r>
            <a:r>
              <a:rPr lang="en-US" sz="2200" dirty="0">
                <a:latin typeface="UTM Avo" panose="02040603050506020204" pitchFamily="18" charset="0"/>
              </a:rPr>
              <a:t> an </a:t>
            </a:r>
            <a:r>
              <a:rPr lang="en-US" sz="2200" dirty="0" err="1">
                <a:latin typeface="UTM Avo" panose="02040603050506020204" pitchFamily="18" charset="0"/>
              </a:rPr>
              <a:t>toàn</a:t>
            </a:r>
            <a:r>
              <a:rPr lang="en-US" sz="2200" dirty="0">
                <a:latin typeface="UTM Avo" panose="02040603050506020204" pitchFamily="18" charset="0"/>
              </a:rPr>
              <a:t>. Sau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sửa</a:t>
            </a:r>
            <a:r>
              <a:rPr lang="en-US" sz="2200" dirty="0">
                <a:latin typeface="UTM Avo" panose="02040603050506020204" pitchFamily="18" charset="0"/>
              </a:rPr>
              <a:t> </a:t>
            </a:r>
            <a:r>
              <a:rPr lang="en-US" sz="2200" dirty="0" err="1">
                <a:latin typeface="UTM Avo" panose="02040603050506020204" pitchFamily="18" charset="0"/>
              </a:rPr>
              <a:t>chữa</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thay</a:t>
            </a:r>
            <a:r>
              <a:rPr lang="en-US" sz="2200" dirty="0">
                <a:latin typeface="UTM Avo" panose="02040603050506020204" pitchFamily="18" charset="0"/>
              </a:rPr>
              <a:t> </a:t>
            </a:r>
            <a:r>
              <a:rPr lang="en-US" sz="2200" dirty="0" err="1">
                <a:latin typeface="UTM Avo" panose="02040603050506020204" pitchFamily="18" charset="0"/>
              </a:rPr>
              <a:t>dây</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mới</a:t>
            </a:r>
            <a:r>
              <a:rPr lang="en-US" sz="2200" dirty="0">
                <a:latin typeface="UTM Avo" panose="02040603050506020204" pitchFamily="18" charset="0"/>
              </a:rPr>
              <a:t>.</a:t>
            </a:r>
          </a:p>
        </p:txBody>
      </p:sp>
      <p:pic>
        <p:nvPicPr>
          <p:cNvPr id="6" name="Picture 5">
            <a:extLst>
              <a:ext uri="{FF2B5EF4-FFF2-40B4-BE49-F238E27FC236}">
                <a16:creationId xmlns:a16="http://schemas.microsoft.com/office/drawing/2014/main" id="{5AF76FC0-0359-E1DA-E689-26B737349AA5}"/>
              </a:ext>
            </a:extLst>
          </p:cNvPr>
          <p:cNvPicPr>
            <a:picLocks noChangeAspect="1"/>
          </p:cNvPicPr>
          <p:nvPr/>
        </p:nvPicPr>
        <p:blipFill>
          <a:blip r:embed="rId3"/>
          <a:stretch>
            <a:fillRect/>
          </a:stretch>
        </p:blipFill>
        <p:spPr>
          <a:xfrm>
            <a:off x="1596598" y="4323727"/>
            <a:ext cx="4229438" cy="2338630"/>
          </a:xfrm>
          <a:prstGeom prst="rect">
            <a:avLst/>
          </a:prstGeom>
        </p:spPr>
      </p:pic>
      <p:pic>
        <p:nvPicPr>
          <p:cNvPr id="8" name="Picture 7">
            <a:extLst>
              <a:ext uri="{FF2B5EF4-FFF2-40B4-BE49-F238E27FC236}">
                <a16:creationId xmlns:a16="http://schemas.microsoft.com/office/drawing/2014/main" id="{A7FDCC91-1ACB-C49F-7D0E-A480635BAEB6}"/>
              </a:ext>
            </a:extLst>
          </p:cNvPr>
          <p:cNvPicPr>
            <a:picLocks noChangeAspect="1"/>
          </p:cNvPicPr>
          <p:nvPr/>
        </p:nvPicPr>
        <p:blipFill>
          <a:blip r:embed="rId4"/>
          <a:stretch>
            <a:fillRect/>
          </a:stretch>
        </p:blipFill>
        <p:spPr>
          <a:xfrm>
            <a:off x="6856777" y="4323727"/>
            <a:ext cx="3269388" cy="2338630"/>
          </a:xfrm>
          <a:prstGeom prst="rect">
            <a:avLst/>
          </a:prstGeom>
        </p:spPr>
      </p:pic>
    </p:spTree>
    <p:extLst>
      <p:ext uri="{BB962C8B-B14F-4D97-AF65-F5344CB8AC3E}">
        <p14:creationId xmlns:p14="http://schemas.microsoft.com/office/powerpoint/2010/main" val="367807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FC6CFC-C217-F602-D3D4-778B2219F768}"/>
              </a:ext>
            </a:extLst>
          </p:cNvPr>
          <p:cNvSpPr txBox="1"/>
          <p:nvPr/>
        </p:nvSpPr>
        <p:spPr>
          <a:xfrm>
            <a:off x="2065834" y="1364958"/>
            <a:ext cx="8060331" cy="523220"/>
          </a:xfrm>
          <a:prstGeom prst="rect">
            <a:avLst/>
          </a:prstGeom>
          <a:noFill/>
        </p:spPr>
        <p:txBody>
          <a:bodyPr wrap="square">
            <a:spAutoFit/>
          </a:bodyPr>
          <a:lstStyle/>
          <a:p>
            <a:pPr algn="ctr"/>
            <a:r>
              <a:rPr lang="en-US" sz="2800" b="1" dirty="0" err="1">
                <a:latin typeface="UTM Avo" panose="02040603050506020204" pitchFamily="18"/>
                <a:ea typeface="Arial" panose="020B0604020202020204" pitchFamily="34" charset="0"/>
                <a:cs typeface="Arial" panose="020B0604020202020204" pitchFamily="34" charset="0"/>
              </a:rPr>
              <a:t>Rơle</a:t>
            </a:r>
            <a:endParaRPr lang="en-US" sz="2800" dirty="0"/>
          </a:p>
        </p:txBody>
      </p:sp>
      <p:sp>
        <p:nvSpPr>
          <p:cNvPr id="3" name="TextBox 2">
            <a:extLst>
              <a:ext uri="{FF2B5EF4-FFF2-40B4-BE49-F238E27FC236}">
                <a16:creationId xmlns:a16="http://schemas.microsoft.com/office/drawing/2014/main" id="{DC0D6346-7200-AF2A-5F64-C517500436E9}"/>
              </a:ext>
            </a:extLst>
          </p:cNvPr>
          <p:cNvSpPr txBox="1"/>
          <p:nvPr/>
        </p:nvSpPr>
        <p:spPr>
          <a:xfrm>
            <a:off x="1414598" y="2000794"/>
            <a:ext cx="9362804" cy="1543949"/>
          </a:xfrm>
          <a:prstGeom prst="rect">
            <a:avLst/>
          </a:prstGeom>
          <a:noFill/>
        </p:spPr>
        <p:txBody>
          <a:bodyPr wrap="square">
            <a:spAutoFit/>
          </a:bodyPr>
          <a:lstStyle/>
          <a:p>
            <a:pPr algn="just">
              <a:lnSpc>
                <a:spcPct val="150000"/>
              </a:lnSpc>
            </a:pPr>
            <a:r>
              <a:rPr lang="vi-VN" sz="2200" dirty="0">
                <a:latin typeface="UTM Avo" panose="02040603050506020204" pitchFamily="18" charset="0"/>
              </a:rPr>
              <a:t>Trong mạch điện, rơle hoạt động như một công tắc, dùng để đóng, ngắt mạch điện khi có dòng điện lớn hoặc điều khiển các dòng điện theo mục đích khác nhau.</a:t>
            </a:r>
            <a:endParaRPr lang="en-US" sz="2200" dirty="0">
              <a:latin typeface="UTM Avo" panose="02040603050506020204" pitchFamily="18" charset="0"/>
            </a:endParaRPr>
          </a:p>
        </p:txBody>
      </p:sp>
      <p:pic>
        <p:nvPicPr>
          <p:cNvPr id="5" name="Picture 4">
            <a:extLst>
              <a:ext uri="{FF2B5EF4-FFF2-40B4-BE49-F238E27FC236}">
                <a16:creationId xmlns:a16="http://schemas.microsoft.com/office/drawing/2014/main" id="{328A8ABB-C0B6-43D5-096B-C23458673ED6}"/>
              </a:ext>
            </a:extLst>
          </p:cNvPr>
          <p:cNvPicPr>
            <a:picLocks noChangeAspect="1"/>
          </p:cNvPicPr>
          <p:nvPr/>
        </p:nvPicPr>
        <p:blipFill>
          <a:blip r:embed="rId3"/>
          <a:stretch>
            <a:fillRect/>
          </a:stretch>
        </p:blipFill>
        <p:spPr>
          <a:xfrm>
            <a:off x="3041098" y="3727803"/>
            <a:ext cx="1964428" cy="2994059"/>
          </a:xfrm>
          <a:prstGeom prst="rect">
            <a:avLst/>
          </a:prstGeom>
        </p:spPr>
      </p:pic>
      <p:pic>
        <p:nvPicPr>
          <p:cNvPr id="9" name="Picture 8">
            <a:extLst>
              <a:ext uri="{FF2B5EF4-FFF2-40B4-BE49-F238E27FC236}">
                <a16:creationId xmlns:a16="http://schemas.microsoft.com/office/drawing/2014/main" id="{DB93E9D8-779A-6CE2-053B-372C4BE15D54}"/>
              </a:ext>
            </a:extLst>
          </p:cNvPr>
          <p:cNvPicPr>
            <a:picLocks noChangeAspect="1"/>
          </p:cNvPicPr>
          <p:nvPr/>
        </p:nvPicPr>
        <p:blipFill>
          <a:blip r:embed="rId4"/>
          <a:stretch>
            <a:fillRect/>
          </a:stretch>
        </p:blipFill>
        <p:spPr>
          <a:xfrm>
            <a:off x="6401860" y="3727803"/>
            <a:ext cx="3724305" cy="2826651"/>
          </a:xfrm>
          <a:prstGeom prst="rect">
            <a:avLst/>
          </a:prstGeom>
        </p:spPr>
      </p:pic>
    </p:spTree>
    <p:extLst>
      <p:ext uri="{BB962C8B-B14F-4D97-AF65-F5344CB8AC3E}">
        <p14:creationId xmlns:p14="http://schemas.microsoft.com/office/powerpoint/2010/main" val="244918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0D6346-7200-AF2A-5F64-C517500436E9}"/>
              </a:ext>
            </a:extLst>
          </p:cNvPr>
          <p:cNvSpPr txBox="1"/>
          <p:nvPr/>
        </p:nvSpPr>
        <p:spPr>
          <a:xfrm>
            <a:off x="595992" y="1946011"/>
            <a:ext cx="5500008" cy="4590937"/>
          </a:xfrm>
          <a:prstGeom prst="rect">
            <a:avLst/>
          </a:prstGeom>
          <a:noFill/>
        </p:spPr>
        <p:txBody>
          <a:bodyPr wrap="square">
            <a:spAutoFit/>
          </a:bodyPr>
          <a:lstStyle/>
          <a:p>
            <a:pPr algn="just">
              <a:lnSpc>
                <a:spcPct val="150000"/>
              </a:lnSpc>
            </a:pPr>
            <a:r>
              <a:rPr lang="vi-VN" sz="2200" dirty="0">
                <a:latin typeface="UTM Avo" panose="02040603050506020204" pitchFamily="18" charset="0"/>
              </a:rPr>
              <a:t>Biết mạch điện dùng rơle ở hình 21.6 hoạt động theo cách sau: Khi đóng hoặc mở công tắc của rơle thì sẽ có dòng điện chạy qua cuộn dây của rơle, cuộn dây này sẽ đóng hay mở công tắc của mạch điện dùng đèn ở vị trí 1 hoặc 2. Hãy mô tả hoạt động của mạch điện khi rơle đóng công tắc mạch ở vị trí 1 và vị trí 2.</a:t>
            </a:r>
            <a:endParaRPr lang="en-US" sz="2200" dirty="0">
              <a:latin typeface="UTM Avo" panose="02040603050506020204" pitchFamily="18" charset="0"/>
            </a:endParaRPr>
          </a:p>
        </p:txBody>
      </p:sp>
      <p:pic>
        <p:nvPicPr>
          <p:cNvPr id="9" name="Picture 8">
            <a:extLst>
              <a:ext uri="{FF2B5EF4-FFF2-40B4-BE49-F238E27FC236}">
                <a16:creationId xmlns:a16="http://schemas.microsoft.com/office/drawing/2014/main" id="{DB93E9D8-779A-6CE2-053B-372C4BE15D54}"/>
              </a:ext>
            </a:extLst>
          </p:cNvPr>
          <p:cNvPicPr>
            <a:picLocks noChangeAspect="1"/>
          </p:cNvPicPr>
          <p:nvPr/>
        </p:nvPicPr>
        <p:blipFill>
          <a:blip r:embed="rId3"/>
          <a:stretch>
            <a:fillRect/>
          </a:stretch>
        </p:blipFill>
        <p:spPr>
          <a:xfrm>
            <a:off x="6606378" y="2351316"/>
            <a:ext cx="4562909" cy="3463130"/>
          </a:xfrm>
          <a:prstGeom prst="rect">
            <a:avLst/>
          </a:prstGeom>
        </p:spPr>
      </p:pic>
    </p:spTree>
    <p:extLst>
      <p:ext uri="{BB962C8B-B14F-4D97-AF65-F5344CB8AC3E}">
        <p14:creationId xmlns:p14="http://schemas.microsoft.com/office/powerpoint/2010/main" val="417159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0D6346-7200-AF2A-5F64-C517500436E9}"/>
              </a:ext>
            </a:extLst>
          </p:cNvPr>
          <p:cNvSpPr txBox="1"/>
          <p:nvPr/>
        </p:nvSpPr>
        <p:spPr>
          <a:xfrm>
            <a:off x="770164" y="2633989"/>
            <a:ext cx="5142957" cy="306744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200" dirty="0">
                <a:latin typeface="UTM Avo" panose="02040603050506020204" pitchFamily="18" charset="0"/>
              </a:rPr>
              <a:t>Khi </a:t>
            </a:r>
            <a:r>
              <a:rPr lang="en-US" sz="2200" dirty="0" err="1">
                <a:latin typeface="UTM Avo" panose="02040603050506020204" pitchFamily="18" charset="0"/>
              </a:rPr>
              <a:t>rơle</a:t>
            </a:r>
            <a:r>
              <a:rPr lang="en-US" sz="2200" dirty="0">
                <a:latin typeface="UTM Avo" panose="02040603050506020204" pitchFamily="18" charset="0"/>
              </a:rPr>
              <a:t> </a:t>
            </a: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ở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trí</a:t>
            </a:r>
            <a:r>
              <a:rPr lang="en-US" sz="2200" dirty="0">
                <a:latin typeface="UTM Avo" panose="02040603050506020204" pitchFamily="18" charset="0"/>
              </a:rPr>
              <a:t> 1 </a:t>
            </a:r>
            <a:r>
              <a:rPr lang="en-US" sz="2200" dirty="0" err="1">
                <a:latin typeface="UTM Avo" panose="02040603050506020204" pitchFamily="18" charset="0"/>
              </a:rPr>
              <a:t>thì</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Đ</a:t>
            </a:r>
            <a:r>
              <a:rPr lang="en-US" sz="2200" baseline="-25000" dirty="0">
                <a:latin typeface="UTM Avo" panose="02040603050506020204" pitchFamily="18" charset="0"/>
              </a:rPr>
              <a:t>1</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Đ</a:t>
            </a:r>
            <a:r>
              <a:rPr lang="en-US" sz="2200" baseline="-25000" dirty="0">
                <a:latin typeface="UTM Avo" panose="02040603050506020204" pitchFamily="18" charset="0"/>
              </a:rPr>
              <a:t>2</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a:latin typeface="UTM Avo" panose="02040603050506020204" pitchFamily="18" charset="0"/>
              </a:rPr>
              <a:t>Khi </a:t>
            </a:r>
            <a:r>
              <a:rPr lang="en-US" sz="2200" dirty="0" err="1">
                <a:latin typeface="UTM Avo" panose="02040603050506020204" pitchFamily="18" charset="0"/>
              </a:rPr>
              <a:t>rơle</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ở </a:t>
            </a:r>
            <a:r>
              <a:rPr lang="en-US" sz="2200" dirty="0" err="1">
                <a:latin typeface="UTM Avo" panose="02040603050506020204" pitchFamily="18" charset="0"/>
              </a:rPr>
              <a:t>vị</a:t>
            </a:r>
            <a:r>
              <a:rPr lang="en-US" sz="2200" dirty="0">
                <a:latin typeface="UTM Avo" panose="02040603050506020204" pitchFamily="18" charset="0"/>
              </a:rPr>
              <a:t> </a:t>
            </a:r>
            <a:r>
              <a:rPr lang="en-US" sz="2200" dirty="0" err="1">
                <a:latin typeface="UTM Avo" panose="02040603050506020204" pitchFamily="18" charset="0"/>
              </a:rPr>
              <a:t>trí</a:t>
            </a:r>
            <a:r>
              <a:rPr lang="en-US" sz="2200" dirty="0">
                <a:latin typeface="UTM Avo" panose="02040603050506020204" pitchFamily="18" charset="0"/>
              </a:rPr>
              <a:t> 2 </a:t>
            </a:r>
            <a:r>
              <a:rPr lang="en-US" sz="2200" dirty="0" err="1">
                <a:latin typeface="UTM Avo" panose="02040603050506020204" pitchFamily="18" charset="0"/>
              </a:rPr>
              <a:t>thì</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Đ</a:t>
            </a:r>
            <a:r>
              <a:rPr lang="en-US" sz="2200" baseline="-25000" dirty="0">
                <a:latin typeface="UTM Avo" panose="02040603050506020204" pitchFamily="18" charset="0"/>
              </a:rPr>
              <a:t>1</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Đ</a:t>
            </a:r>
            <a:r>
              <a:rPr lang="en-US" sz="2200" baseline="-25000" dirty="0">
                <a:latin typeface="UTM Avo" panose="02040603050506020204" pitchFamily="18" charset="0"/>
              </a:rPr>
              <a:t>2</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p:txBody>
      </p:sp>
      <p:pic>
        <p:nvPicPr>
          <p:cNvPr id="9" name="Picture 8">
            <a:extLst>
              <a:ext uri="{FF2B5EF4-FFF2-40B4-BE49-F238E27FC236}">
                <a16:creationId xmlns:a16="http://schemas.microsoft.com/office/drawing/2014/main" id="{DB93E9D8-779A-6CE2-053B-372C4BE15D54}"/>
              </a:ext>
            </a:extLst>
          </p:cNvPr>
          <p:cNvPicPr>
            <a:picLocks noChangeAspect="1"/>
          </p:cNvPicPr>
          <p:nvPr/>
        </p:nvPicPr>
        <p:blipFill>
          <a:blip r:embed="rId3"/>
          <a:stretch>
            <a:fillRect/>
          </a:stretch>
        </p:blipFill>
        <p:spPr>
          <a:xfrm>
            <a:off x="6606378" y="2351316"/>
            <a:ext cx="4562909" cy="3463130"/>
          </a:xfrm>
          <a:prstGeom prst="rect">
            <a:avLst/>
          </a:prstGeom>
        </p:spPr>
      </p:pic>
    </p:spTree>
    <p:extLst>
      <p:ext uri="{BB962C8B-B14F-4D97-AF65-F5344CB8AC3E}">
        <p14:creationId xmlns:p14="http://schemas.microsoft.com/office/powerpoint/2010/main" val="2619676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D26BCF-373E-1AE5-1E4B-CB52751A904F}"/>
              </a:ext>
            </a:extLst>
          </p:cNvPr>
          <p:cNvSpPr txBox="1"/>
          <p:nvPr/>
        </p:nvSpPr>
        <p:spPr>
          <a:xfrm>
            <a:off x="2065835" y="1077575"/>
            <a:ext cx="8060331" cy="523220"/>
          </a:xfrm>
          <a:prstGeom prst="rect">
            <a:avLst/>
          </a:prstGeom>
          <a:noFill/>
        </p:spPr>
        <p:txBody>
          <a:bodyPr wrap="square">
            <a:spAutoFit/>
          </a:bodyPr>
          <a:lstStyle/>
          <a:p>
            <a:pPr algn="ctr"/>
            <a:r>
              <a:rPr lang="en-US" sz="2800" b="1" dirty="0" err="1">
                <a:latin typeface="UTM Avo" panose="02040603050506020204" pitchFamily="18"/>
                <a:ea typeface="Arial" panose="020B0604020202020204" pitchFamily="34" charset="0"/>
                <a:cs typeface="Arial" panose="020B0604020202020204" pitchFamily="34" charset="0"/>
              </a:rPr>
              <a:t>Cầu</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dao</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tự</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động</a:t>
            </a:r>
            <a:endParaRPr lang="en-US" sz="2800" dirty="0"/>
          </a:p>
        </p:txBody>
      </p:sp>
      <p:sp>
        <p:nvSpPr>
          <p:cNvPr id="3" name="TextBox 2">
            <a:extLst>
              <a:ext uri="{FF2B5EF4-FFF2-40B4-BE49-F238E27FC236}">
                <a16:creationId xmlns:a16="http://schemas.microsoft.com/office/drawing/2014/main" id="{8D9C506D-AD53-F4C3-70DC-0BE86DBD0B35}"/>
              </a:ext>
            </a:extLst>
          </p:cNvPr>
          <p:cNvSpPr txBox="1"/>
          <p:nvPr/>
        </p:nvSpPr>
        <p:spPr>
          <a:xfrm>
            <a:off x="628922" y="1687286"/>
            <a:ext cx="10934156" cy="2559611"/>
          </a:xfrm>
          <a:prstGeom prst="rect">
            <a:avLst/>
          </a:prstGeom>
          <a:noFill/>
        </p:spPr>
        <p:txBody>
          <a:bodyPr wrap="square">
            <a:spAutoFit/>
          </a:bodyPr>
          <a:lstStyle/>
          <a:p>
            <a:pPr algn="just">
              <a:lnSpc>
                <a:spcPct val="150000"/>
              </a:lnSpc>
            </a:pPr>
            <a:r>
              <a:rPr lang="vi-VN" sz="2200" dirty="0">
                <a:latin typeface="UTM Avo" panose="02040603050506020204" pitchFamily="18" charset="0"/>
              </a:rPr>
              <a:t>Cầu dao tự động (còn gọi là aptômat) là thiết bị an toàn được mắc trong mạch điện</a:t>
            </a:r>
            <a:r>
              <a:rPr lang="en-US" sz="2200" dirty="0">
                <a:latin typeface="UTM Avo" panose="02040603050506020204" pitchFamily="18" charset="0"/>
              </a:rPr>
              <a:t>. </a:t>
            </a:r>
            <a:r>
              <a:rPr lang="vi-VN" sz="2200" dirty="0">
                <a:latin typeface="UTM Avo" panose="02040603050506020204" pitchFamily="18" charset="0"/>
              </a:rPr>
              <a:t>Để có dòng điện chạy trong mạch ta đẩy cần gạt về phía ON. Khi cần ngắt mạch điện bằng tay, ta kéo cần gạt về phía OFF. Khi xảy ra sự cố làm dòng điện quá lớn, cầu dao sẽ tự động chuyển cần gạt về phía OFF. Sau khi sửa chữa xong, ta lại đẩy cần gạt về phía ON.</a:t>
            </a:r>
            <a:endParaRPr lang="en-US" sz="2200" dirty="0">
              <a:latin typeface="UTM Avo" panose="02040603050506020204" pitchFamily="18" charset="0"/>
            </a:endParaRPr>
          </a:p>
        </p:txBody>
      </p:sp>
      <p:pic>
        <p:nvPicPr>
          <p:cNvPr id="5" name="Picture 4">
            <a:extLst>
              <a:ext uri="{FF2B5EF4-FFF2-40B4-BE49-F238E27FC236}">
                <a16:creationId xmlns:a16="http://schemas.microsoft.com/office/drawing/2014/main" id="{617E058D-3237-4D7B-314F-69A90494E78B}"/>
              </a:ext>
            </a:extLst>
          </p:cNvPr>
          <p:cNvPicPr>
            <a:picLocks noChangeAspect="1"/>
          </p:cNvPicPr>
          <p:nvPr/>
        </p:nvPicPr>
        <p:blipFill>
          <a:blip r:embed="rId3"/>
          <a:stretch>
            <a:fillRect/>
          </a:stretch>
        </p:blipFill>
        <p:spPr>
          <a:xfrm>
            <a:off x="3144747" y="4483947"/>
            <a:ext cx="2407204" cy="2291321"/>
          </a:xfrm>
          <a:prstGeom prst="rect">
            <a:avLst/>
          </a:prstGeom>
        </p:spPr>
      </p:pic>
      <p:pic>
        <p:nvPicPr>
          <p:cNvPr id="7" name="Picture 6">
            <a:extLst>
              <a:ext uri="{FF2B5EF4-FFF2-40B4-BE49-F238E27FC236}">
                <a16:creationId xmlns:a16="http://schemas.microsoft.com/office/drawing/2014/main" id="{1E0A55B1-0B2A-2A50-BDE9-534063E97902}"/>
              </a:ext>
            </a:extLst>
          </p:cNvPr>
          <p:cNvPicPr>
            <a:picLocks noChangeAspect="1"/>
          </p:cNvPicPr>
          <p:nvPr/>
        </p:nvPicPr>
        <p:blipFill>
          <a:blip r:embed="rId4"/>
          <a:stretch>
            <a:fillRect/>
          </a:stretch>
        </p:blipFill>
        <p:spPr>
          <a:xfrm>
            <a:off x="7228769" y="4246897"/>
            <a:ext cx="2407204" cy="2529014"/>
          </a:xfrm>
          <a:prstGeom prst="rect">
            <a:avLst/>
          </a:prstGeom>
        </p:spPr>
      </p:pic>
    </p:spTree>
    <p:extLst>
      <p:ext uri="{BB962C8B-B14F-4D97-AF65-F5344CB8AC3E}">
        <p14:creationId xmlns:p14="http://schemas.microsoft.com/office/powerpoint/2010/main" val="35738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8A44553-EC73-306B-B023-81F2CDA87FD1}"/>
              </a:ext>
            </a:extLst>
          </p:cNvPr>
          <p:cNvSpPr/>
          <p:nvPr/>
        </p:nvSpPr>
        <p:spPr>
          <a:xfrm>
            <a:off x="940525" y="1942012"/>
            <a:ext cx="10310949" cy="12192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just">
              <a:lnSpc>
                <a:spcPct val="150000"/>
              </a:lnSpc>
            </a:pPr>
            <a:r>
              <a:rPr lang="vi-VN" sz="2200" dirty="0">
                <a:latin typeface="UTM Avo" panose="02040603050506020204" pitchFamily="18" charset="0"/>
              </a:rPr>
              <a:t>Các thiết bị an toàn như cầu chì, rơle và cầu dao tự động có mặt ở đâu trong lớp học hay nhà của em. Mô tả tác dụng của các thiết bị đó.</a:t>
            </a:r>
            <a:endParaRPr lang="en-US" sz="2200" dirty="0">
              <a:latin typeface="UTM Avo" panose="02040603050506020204" pitchFamily="18" charset="0"/>
            </a:endParaRPr>
          </a:p>
        </p:txBody>
      </p:sp>
      <p:sp>
        <p:nvSpPr>
          <p:cNvPr id="5" name="Speech Bubble: Rectangle with Corners Rounded 4">
            <a:extLst>
              <a:ext uri="{FF2B5EF4-FFF2-40B4-BE49-F238E27FC236}">
                <a16:creationId xmlns:a16="http://schemas.microsoft.com/office/drawing/2014/main" id="{601D8781-920C-ED07-C388-A5C32FDA7AA4}"/>
              </a:ext>
            </a:extLst>
          </p:cNvPr>
          <p:cNvSpPr/>
          <p:nvPr/>
        </p:nvSpPr>
        <p:spPr>
          <a:xfrm>
            <a:off x="3367912" y="3667464"/>
            <a:ext cx="7332617" cy="3095898"/>
          </a:xfrm>
          <a:prstGeom prst="wedgeRoundRectCallout">
            <a:avLst>
              <a:gd name="adj1" fmla="val -37979"/>
              <a:gd name="adj2" fmla="val -63924"/>
              <a:gd name="adj3" fmla="val 1666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charset="0"/>
              </a:rPr>
              <a:t>Người</a:t>
            </a:r>
            <a:r>
              <a:rPr lang="en-US" sz="2200" dirty="0">
                <a:solidFill>
                  <a:schemeClr val="tx1"/>
                </a:solidFill>
                <a:latin typeface="UTM Avo" panose="02040603050506020204" pitchFamily="18" charset="0"/>
              </a:rPr>
              <a:t> ta </a:t>
            </a:r>
            <a:r>
              <a:rPr lang="en-US" sz="2200" dirty="0" err="1">
                <a:solidFill>
                  <a:schemeClr val="tx1"/>
                </a:solidFill>
                <a:latin typeface="UTM Avo" panose="02040603050506020204" pitchFamily="18" charset="0"/>
              </a:rPr>
              <a:t>thường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lắp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rơle</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dao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tự</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ở </a:t>
            </a:r>
            <a:r>
              <a:rPr lang="en-US" sz="2200" dirty="0" err="1">
                <a:solidFill>
                  <a:schemeClr val="tx1"/>
                </a:solidFill>
                <a:latin typeface="UTM Avo" panose="02040603050506020204" pitchFamily="18" charset="0"/>
              </a:rPr>
              <a:t>mỗi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đầu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xảy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đoản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cường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dòng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mức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thiết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bị</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này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sẽ</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tự</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đóng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vệ</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điện</a:t>
            </a:r>
            <a:r>
              <a:rPr lang="en-US" sz="2200" dirty="0">
                <a:solidFill>
                  <a:schemeClr val="tx1"/>
                </a:solidFill>
                <a:latin typeface="UTM Avo" panose="02040603050506020204" pitchFamily="18" charset="0"/>
              </a:rPr>
              <a:t> hay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dòng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như</a:t>
            </a:r>
            <a:r>
              <a:rPr lang="en-US" sz="2200" dirty="0">
                <a:solidFill>
                  <a:schemeClr val="tx1"/>
                </a:solidFill>
                <a:latin typeface="UTM Avo" panose="02040603050506020204" pitchFamily="18" charset="0"/>
              </a:rPr>
              <a:t> ý </a:t>
            </a:r>
            <a:r>
              <a:rPr lang="en-US" sz="2200" dirty="0" err="1">
                <a:solidFill>
                  <a:schemeClr val="tx1"/>
                </a:solidFill>
                <a:latin typeface="UTM Avo" panose="02040603050506020204" pitchFamily="18" charset="0"/>
              </a:rPr>
              <a:t>muốn</a:t>
            </a:r>
            <a:r>
              <a:rPr lang="en-US" sz="2200" dirty="0">
                <a:solidFill>
                  <a:schemeClr val="tx1"/>
                </a:solidFill>
                <a:latin typeface="UTM Avo" panose="02040603050506020204" pitchFamily="18" charset="0"/>
              </a:rPr>
              <a:t>.</a:t>
            </a:r>
          </a:p>
        </p:txBody>
      </p:sp>
      <p:pic>
        <p:nvPicPr>
          <p:cNvPr id="6146" name="Picture 2">
            <a:extLst>
              <a:ext uri="{FF2B5EF4-FFF2-40B4-BE49-F238E27FC236}">
                <a16:creationId xmlns:a16="http://schemas.microsoft.com/office/drawing/2014/main" id="{E36DCE33-020C-802F-8421-911C2B78E1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094" y="3429000"/>
            <a:ext cx="3572827" cy="3572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37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87547C-3BD9-CEFC-7B59-3E1554D87926}"/>
              </a:ext>
            </a:extLst>
          </p:cNvPr>
          <p:cNvSpPr txBox="1"/>
          <p:nvPr/>
        </p:nvSpPr>
        <p:spPr>
          <a:xfrm>
            <a:off x="2065835" y="1303997"/>
            <a:ext cx="8060331" cy="461665"/>
          </a:xfrm>
          <a:prstGeom prst="rect">
            <a:avLst/>
          </a:prstGeom>
          <a:noFill/>
        </p:spPr>
        <p:txBody>
          <a:bodyPr wrap="square">
            <a:spAutoFit/>
          </a:bodyPr>
          <a:lstStyle/>
          <a:p>
            <a:pPr algn="ctr"/>
            <a:r>
              <a:rPr lang="en-US" sz="2400" b="1" dirty="0">
                <a:latin typeface="UTM Avo" panose="02040603050506020204" pitchFamily="18"/>
                <a:ea typeface="Arial" panose="020B0604020202020204" pitchFamily="34" charset="0"/>
                <a:cs typeface="Arial" panose="020B0604020202020204" pitchFamily="34" charset="0"/>
              </a:rPr>
              <a:t>2. </a:t>
            </a:r>
            <a:r>
              <a:rPr lang="en-US" sz="2400" b="1" dirty="0" err="1">
                <a:latin typeface="UTM Avo" panose="02040603050506020204" pitchFamily="18"/>
                <a:ea typeface="Arial" panose="020B0604020202020204" pitchFamily="34" charset="0"/>
                <a:cs typeface="Arial" panose="020B0604020202020204" pitchFamily="34" charset="0"/>
              </a:rPr>
              <a:t>Chuông</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điện</a:t>
            </a:r>
            <a:endParaRPr lang="en-US" sz="2400" dirty="0"/>
          </a:p>
        </p:txBody>
      </p:sp>
      <p:sp>
        <p:nvSpPr>
          <p:cNvPr id="6" name="TextBox 5">
            <a:extLst>
              <a:ext uri="{FF2B5EF4-FFF2-40B4-BE49-F238E27FC236}">
                <a16:creationId xmlns:a16="http://schemas.microsoft.com/office/drawing/2014/main" id="{C42AB672-0242-9A73-D0BC-5AE47ECEBB10}"/>
              </a:ext>
            </a:extLst>
          </p:cNvPr>
          <p:cNvSpPr txBox="1"/>
          <p:nvPr/>
        </p:nvSpPr>
        <p:spPr>
          <a:xfrm>
            <a:off x="1058091" y="1922620"/>
            <a:ext cx="10075817" cy="1036117"/>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Chuông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ứng</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nam</a:t>
            </a:r>
            <a:r>
              <a:rPr lang="en-US" sz="2200" dirty="0">
                <a:latin typeface="UTM Avo" panose="02040603050506020204" pitchFamily="18" charset="0"/>
              </a:rPr>
              <a:t> </a:t>
            </a:r>
            <a:r>
              <a:rPr lang="en-US" sz="2200" dirty="0" err="1">
                <a:latin typeface="UTM Avo" panose="02040603050506020204" pitchFamily="18" charset="0"/>
              </a:rPr>
              <a:t>châm</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Khi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a:t>
            </a:r>
            <a:r>
              <a:rPr lang="en-US" sz="2200" dirty="0" err="1">
                <a:latin typeface="UTM Avo" panose="02040603050506020204" pitchFamily="18" charset="0"/>
              </a:rPr>
              <a:t>chuông</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phát</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âm</a:t>
            </a:r>
            <a:r>
              <a:rPr lang="en-US" sz="2200" dirty="0">
                <a:latin typeface="UTM Avo" panose="02040603050506020204" pitchFamily="18" charset="0"/>
              </a:rPr>
              <a:t> </a:t>
            </a:r>
            <a:r>
              <a:rPr lang="en-US" sz="2200" dirty="0" err="1">
                <a:latin typeface="UTM Avo" panose="02040603050506020204" pitchFamily="18" charset="0"/>
              </a:rPr>
              <a:t>thanh</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báo</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a:t>
            </a:r>
          </a:p>
        </p:txBody>
      </p:sp>
      <p:pic>
        <p:nvPicPr>
          <p:cNvPr id="8" name="Picture 7">
            <a:extLst>
              <a:ext uri="{FF2B5EF4-FFF2-40B4-BE49-F238E27FC236}">
                <a16:creationId xmlns:a16="http://schemas.microsoft.com/office/drawing/2014/main" id="{B10634EC-C386-9A87-6E9D-4DF68838C418}"/>
              </a:ext>
            </a:extLst>
          </p:cNvPr>
          <p:cNvPicPr>
            <a:picLocks noChangeAspect="1"/>
          </p:cNvPicPr>
          <p:nvPr/>
        </p:nvPicPr>
        <p:blipFill>
          <a:blip r:embed="rId3"/>
          <a:stretch>
            <a:fillRect/>
          </a:stretch>
        </p:blipFill>
        <p:spPr>
          <a:xfrm>
            <a:off x="2065835" y="3526205"/>
            <a:ext cx="3749845" cy="2926080"/>
          </a:xfrm>
          <a:prstGeom prst="rect">
            <a:avLst/>
          </a:prstGeom>
        </p:spPr>
      </p:pic>
      <p:pic>
        <p:nvPicPr>
          <p:cNvPr id="10" name="Picture 9">
            <a:extLst>
              <a:ext uri="{FF2B5EF4-FFF2-40B4-BE49-F238E27FC236}">
                <a16:creationId xmlns:a16="http://schemas.microsoft.com/office/drawing/2014/main" id="{5F6315CD-3C8C-064C-4434-26093DDAB3CF}"/>
              </a:ext>
            </a:extLst>
          </p:cNvPr>
          <p:cNvPicPr>
            <a:picLocks noChangeAspect="1"/>
          </p:cNvPicPr>
          <p:nvPr/>
        </p:nvPicPr>
        <p:blipFill>
          <a:blip r:embed="rId4"/>
          <a:stretch>
            <a:fillRect/>
          </a:stretch>
        </p:blipFill>
        <p:spPr>
          <a:xfrm>
            <a:off x="6492186" y="3115695"/>
            <a:ext cx="3735625" cy="3517393"/>
          </a:xfrm>
          <a:prstGeom prst="rect">
            <a:avLst/>
          </a:prstGeom>
        </p:spPr>
      </p:pic>
    </p:spTree>
    <p:extLst>
      <p:ext uri="{BB962C8B-B14F-4D97-AF65-F5344CB8AC3E}">
        <p14:creationId xmlns:p14="http://schemas.microsoft.com/office/powerpoint/2010/main" val="336390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D780E7-F1B6-A9BF-D543-EF876D7D156F}"/>
              </a:ext>
            </a:extLst>
          </p:cNvPr>
          <p:cNvPicPr>
            <a:picLocks noChangeAspect="1"/>
          </p:cNvPicPr>
          <p:nvPr/>
        </p:nvPicPr>
        <p:blipFill>
          <a:blip r:embed="rId3"/>
          <a:stretch>
            <a:fillRect/>
          </a:stretch>
        </p:blipFill>
        <p:spPr>
          <a:xfrm>
            <a:off x="7269554" y="2541818"/>
            <a:ext cx="3735625" cy="3517393"/>
          </a:xfrm>
          <a:prstGeom prst="rect">
            <a:avLst/>
          </a:prstGeom>
        </p:spPr>
      </p:pic>
      <p:sp>
        <p:nvSpPr>
          <p:cNvPr id="3" name="TextBox 2">
            <a:extLst>
              <a:ext uri="{FF2B5EF4-FFF2-40B4-BE49-F238E27FC236}">
                <a16:creationId xmlns:a16="http://schemas.microsoft.com/office/drawing/2014/main" id="{594F1497-B789-9949-F64E-A86908545669}"/>
              </a:ext>
            </a:extLst>
          </p:cNvPr>
          <p:cNvSpPr txBox="1"/>
          <p:nvPr/>
        </p:nvSpPr>
        <p:spPr>
          <a:xfrm>
            <a:off x="794657" y="2541818"/>
            <a:ext cx="5101046" cy="3067443"/>
          </a:xfrm>
          <a:prstGeom prst="rect">
            <a:avLst/>
          </a:prstGeom>
          <a:noFill/>
        </p:spPr>
        <p:txBody>
          <a:bodyPr wrap="square">
            <a:spAutoFit/>
          </a:bodyPr>
          <a:lstStyle/>
          <a:p>
            <a:pPr algn="just">
              <a:lnSpc>
                <a:spcPct val="150000"/>
              </a:lnSpc>
            </a:pPr>
            <a:r>
              <a:rPr lang="vi-VN" sz="2200" dirty="0">
                <a:latin typeface="UTM Avo" panose="02040603050506020204" pitchFamily="18" charset="0"/>
              </a:rPr>
              <a:t>Mạch điện của chuông điện được mô tả như sơ đồ hình 21.10. Khi có dòng điện trong mạch, cuộn dây sẽ hút lá thép đàn hồi làm búa gõ vào chuông. Chuông sẽ kêu cho đến khi ngắt điện. Giải thích vì sao.</a:t>
            </a:r>
            <a:endParaRPr lang="en-US" sz="2200" dirty="0">
              <a:latin typeface="UTM Avo" panose="02040603050506020204" pitchFamily="18" charset="0"/>
            </a:endParaRPr>
          </a:p>
        </p:txBody>
      </p:sp>
    </p:spTree>
    <p:extLst>
      <p:ext uri="{BB962C8B-B14F-4D97-AF65-F5344CB8AC3E}">
        <p14:creationId xmlns:p14="http://schemas.microsoft.com/office/powerpoint/2010/main" val="273581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D780E7-F1B6-A9BF-D543-EF876D7D156F}"/>
              </a:ext>
            </a:extLst>
          </p:cNvPr>
          <p:cNvPicPr>
            <a:picLocks noChangeAspect="1"/>
          </p:cNvPicPr>
          <p:nvPr/>
        </p:nvPicPr>
        <p:blipFill>
          <a:blip r:embed="rId3"/>
          <a:stretch>
            <a:fillRect/>
          </a:stretch>
        </p:blipFill>
        <p:spPr>
          <a:xfrm>
            <a:off x="7916091" y="2524945"/>
            <a:ext cx="3735625" cy="3517393"/>
          </a:xfrm>
          <a:prstGeom prst="rect">
            <a:avLst/>
          </a:prstGeom>
        </p:spPr>
      </p:pic>
      <p:sp>
        <p:nvSpPr>
          <p:cNvPr id="3" name="TextBox 2">
            <a:extLst>
              <a:ext uri="{FF2B5EF4-FFF2-40B4-BE49-F238E27FC236}">
                <a16:creationId xmlns:a16="http://schemas.microsoft.com/office/drawing/2014/main" id="{594F1497-B789-9949-F64E-A86908545669}"/>
              </a:ext>
            </a:extLst>
          </p:cNvPr>
          <p:cNvSpPr txBox="1"/>
          <p:nvPr/>
        </p:nvSpPr>
        <p:spPr>
          <a:xfrm>
            <a:off x="498564" y="1748406"/>
            <a:ext cx="7417527" cy="4854599"/>
          </a:xfrm>
          <a:prstGeom prst="rect">
            <a:avLst/>
          </a:prstGeom>
          <a:noFill/>
        </p:spPr>
        <p:txBody>
          <a:bodyPr wrap="square">
            <a:spAutoFit/>
          </a:bodyPr>
          <a:lstStyle/>
          <a:p>
            <a:pPr algn="just">
              <a:lnSpc>
                <a:spcPct val="150000"/>
              </a:lnSpc>
            </a:pPr>
            <a:r>
              <a:rPr lang="en-US" sz="1900" b="0" i="0" dirty="0">
                <a:solidFill>
                  <a:srgbClr val="000000"/>
                </a:solidFill>
                <a:effectLst/>
                <a:latin typeface="UTM Avo" panose="02040603050506020204" pitchFamily="18" charset="0"/>
              </a:rPr>
              <a:t>Khi </a:t>
            </a:r>
            <a:r>
              <a:rPr lang="en-US" sz="1900" b="0" i="0" dirty="0" err="1">
                <a:solidFill>
                  <a:srgbClr val="000000"/>
                </a:solidFill>
                <a:effectLst/>
                <a:latin typeface="UTM Avo" panose="02040603050506020204" pitchFamily="18" charset="0"/>
              </a:rPr>
              <a:t>ấn</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giữ</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chuông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thì</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lập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tức</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có</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dòng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chạy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trong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mạch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kín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cuộn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dây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tức</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thời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trở</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thành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nam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châm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hút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lá</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thép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đàn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hồi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làm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búa</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gõ</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vào</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chuông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Ngay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sau</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đó</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chỗ</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tiếp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điểm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lại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bị</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hở</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dòng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trong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mạch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bị</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ngắt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cuộn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dây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bị</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mất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từ</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tính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lá</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thép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đàn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hồi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không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bị</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cuộn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dây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hút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nữa</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sẽ</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trở</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lại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vị</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trí</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bàn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đầu</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tì</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vào</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tiếp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điểm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Mạch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lại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kín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cuộn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dây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lại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trở</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thành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nam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châm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hút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lá</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thép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đàn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hồi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để</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búa</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gõ</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vào</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chuông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Cứ</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như</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vậy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có</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sự</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đóng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ngắt</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mạch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điện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tự</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động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và</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liên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tục</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tại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tiếp</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điểm</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nên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chuông</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reo</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liên</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tục</a:t>
            </a:r>
            <a:r>
              <a:rPr lang="en-US" sz="1900" dirty="0">
                <a:solidFill>
                  <a:srgbClr val="000000"/>
                </a:solidFill>
                <a:latin typeface="UTM Avo" panose="02040603050506020204" pitchFamily="18" charset="0"/>
              </a:rPr>
              <a:t>.</a:t>
            </a:r>
          </a:p>
          <a:p>
            <a:pPr algn="just">
              <a:lnSpc>
                <a:spcPct val="150000"/>
              </a:lnSpc>
            </a:pPr>
            <a:r>
              <a:rPr lang="en-US" sz="1900" b="0" i="0" dirty="0" err="1">
                <a:solidFill>
                  <a:srgbClr val="000000"/>
                </a:solidFill>
                <a:effectLst/>
                <a:latin typeface="UTM Avo" panose="02040603050506020204" pitchFamily="18" charset="0"/>
              </a:rPr>
              <a:t>Người</a:t>
            </a:r>
            <a:r>
              <a:rPr lang="en-US" sz="1900" b="0" i="0" dirty="0">
                <a:solidFill>
                  <a:srgbClr val="000000"/>
                </a:solidFill>
                <a:effectLst/>
                <a:latin typeface="UTM Avo" panose="02040603050506020204" pitchFamily="18" charset="0"/>
              </a:rPr>
              <a:t> ta </a:t>
            </a:r>
            <a:r>
              <a:rPr lang="en-US" sz="1900" b="0" i="0" dirty="0" err="1">
                <a:solidFill>
                  <a:srgbClr val="000000"/>
                </a:solidFill>
                <a:effectLst/>
                <a:latin typeface="UTM Avo" panose="02040603050506020204" pitchFamily="18" charset="0"/>
              </a:rPr>
              <a:t>thường</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sử</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dụng</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chuông</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điện</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trong</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đời</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sống</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để</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báo</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nhà</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có</a:t>
            </a:r>
            <a:r>
              <a:rPr lang="en-US" sz="1900" b="0" i="0" dirty="0">
                <a:solidFill>
                  <a:srgbClr val="000000"/>
                </a:solidFill>
                <a:effectLst/>
                <a:latin typeface="UTM Avo" panose="02040603050506020204" pitchFamily="18" charset="0"/>
              </a:rPr>
              <a:t> </a:t>
            </a:r>
            <a:r>
              <a:rPr lang="en-US" sz="1900" b="0" i="0" dirty="0" err="1">
                <a:solidFill>
                  <a:srgbClr val="000000"/>
                </a:solidFill>
                <a:effectLst/>
                <a:latin typeface="UTM Avo" panose="02040603050506020204" pitchFamily="18" charset="0"/>
              </a:rPr>
              <a:t>khác</a:t>
            </a:r>
            <a:r>
              <a:rPr lang="en-US" sz="1900" dirty="0" err="1">
                <a:solidFill>
                  <a:srgbClr val="000000"/>
                </a:solidFill>
                <a:latin typeface="UTM Avo" panose="02040603050506020204" pitchFamily="18" charset="0"/>
              </a:rPr>
              <a:t>h</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tới</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báo</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có</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sự</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cố</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xảy</a:t>
            </a:r>
            <a:r>
              <a:rPr lang="en-US" sz="1900" dirty="0">
                <a:solidFill>
                  <a:srgbClr val="000000"/>
                </a:solidFill>
                <a:latin typeface="UTM Avo" panose="02040603050506020204" pitchFamily="18" charset="0"/>
              </a:rPr>
              <a:t> </a:t>
            </a:r>
            <a:r>
              <a:rPr lang="en-US" sz="1900" dirty="0" err="1">
                <a:solidFill>
                  <a:srgbClr val="000000"/>
                </a:solidFill>
                <a:latin typeface="UTM Avo" panose="02040603050506020204" pitchFamily="18" charset="0"/>
              </a:rPr>
              <a:t>ra.</a:t>
            </a:r>
            <a:endParaRPr lang="en-US" sz="1900" b="0" i="0" dirty="0">
              <a:solidFill>
                <a:srgbClr val="000000"/>
              </a:solidFill>
              <a:effectLst/>
              <a:latin typeface="UTM Avo" panose="02040603050506020204" pitchFamily="18" charset="0"/>
            </a:endParaRPr>
          </a:p>
        </p:txBody>
      </p:sp>
    </p:spTree>
    <p:extLst>
      <p:ext uri="{BB962C8B-B14F-4D97-AF65-F5344CB8AC3E}">
        <p14:creationId xmlns:p14="http://schemas.microsoft.com/office/powerpoint/2010/main" val="319737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4F1497-B789-9949-F64E-A86908545669}"/>
              </a:ext>
            </a:extLst>
          </p:cNvPr>
          <p:cNvSpPr txBox="1"/>
          <p:nvPr/>
        </p:nvSpPr>
        <p:spPr>
          <a:xfrm>
            <a:off x="676002" y="2287579"/>
            <a:ext cx="5663838" cy="4083105"/>
          </a:xfrm>
          <a:prstGeom prst="rect">
            <a:avLst/>
          </a:prstGeom>
          <a:noFill/>
        </p:spPr>
        <p:txBody>
          <a:bodyPr wrap="square">
            <a:spAutoFit/>
          </a:bodyPr>
          <a:lstStyle/>
          <a:p>
            <a:pPr algn="just">
              <a:lnSpc>
                <a:spcPct val="150000"/>
              </a:lnSpc>
            </a:pPr>
            <a:r>
              <a:rPr lang="vi-VN" sz="2200" b="0" i="0" dirty="0">
                <a:solidFill>
                  <a:srgbClr val="000000"/>
                </a:solidFill>
                <a:effectLst/>
                <a:latin typeface="UTM Avo" panose="02040603050506020204" pitchFamily="18" charset="0"/>
              </a:rPr>
              <a:t>Hiện nay, để thắp sáng, có thể lựa chọn đèn sợi đốt hoặc đèn LED. Tuy nhiên, các nghiên cứu đã chỉ ra rằng, để có được cùng một độ sáng thì dùng đèn LED sẽ giảm được tới 90% năng lượng điện so với dùng đèn sợi đốt. Em hãy kể một số trường hợp dùng đèn LED trong thực tế mà em biết.</a:t>
            </a:r>
            <a:endParaRPr lang="en-US" sz="2200" b="0" i="0" dirty="0">
              <a:solidFill>
                <a:srgbClr val="000000"/>
              </a:solidFill>
              <a:effectLst/>
              <a:latin typeface="UTM Avo" panose="02040603050506020204" pitchFamily="18" charset="0"/>
            </a:endParaRPr>
          </a:p>
        </p:txBody>
      </p:sp>
      <p:pic>
        <p:nvPicPr>
          <p:cNvPr id="5" name="Picture 4">
            <a:extLst>
              <a:ext uri="{FF2B5EF4-FFF2-40B4-BE49-F238E27FC236}">
                <a16:creationId xmlns:a16="http://schemas.microsoft.com/office/drawing/2014/main" id="{2BF187C6-4E7C-1986-EB7D-5AEB3170FDE1}"/>
              </a:ext>
            </a:extLst>
          </p:cNvPr>
          <p:cNvPicPr>
            <a:picLocks noChangeAspect="1"/>
          </p:cNvPicPr>
          <p:nvPr/>
        </p:nvPicPr>
        <p:blipFill>
          <a:blip r:embed="rId3"/>
          <a:stretch>
            <a:fillRect/>
          </a:stretch>
        </p:blipFill>
        <p:spPr>
          <a:xfrm>
            <a:off x="7063992" y="2575789"/>
            <a:ext cx="4038095" cy="3657143"/>
          </a:xfrm>
          <a:prstGeom prst="rect">
            <a:avLst/>
          </a:prstGeom>
        </p:spPr>
      </p:pic>
      <p:sp>
        <p:nvSpPr>
          <p:cNvPr id="6" name="TextBox 5">
            <a:extLst>
              <a:ext uri="{FF2B5EF4-FFF2-40B4-BE49-F238E27FC236}">
                <a16:creationId xmlns:a16="http://schemas.microsoft.com/office/drawing/2014/main" id="{7A4D9E86-632A-FFEB-4B4F-A40AB30D5D83}"/>
              </a:ext>
            </a:extLst>
          </p:cNvPr>
          <p:cNvSpPr txBox="1"/>
          <p:nvPr/>
        </p:nvSpPr>
        <p:spPr>
          <a:xfrm>
            <a:off x="2065834" y="1600089"/>
            <a:ext cx="8060331" cy="461665"/>
          </a:xfrm>
          <a:prstGeom prst="rect">
            <a:avLst/>
          </a:prstGeom>
          <a:noFill/>
        </p:spPr>
        <p:txBody>
          <a:bodyPr wrap="square">
            <a:spAutoFit/>
          </a:bodyPr>
          <a:lstStyle/>
          <a:p>
            <a:pPr algn="ctr"/>
            <a:r>
              <a:rPr lang="en-US" sz="2400" b="1" dirty="0" err="1">
                <a:latin typeface="UTM Avo" panose="02040603050506020204" pitchFamily="18"/>
                <a:ea typeface="Arial" panose="020B0604020202020204" pitchFamily="34" charset="0"/>
                <a:cs typeface="Arial" panose="020B0604020202020204" pitchFamily="34" charset="0"/>
              </a:rPr>
              <a:t>Tìm</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hiểu</a:t>
            </a:r>
            <a:r>
              <a:rPr lang="en-US" sz="2400" b="1" dirty="0">
                <a:latin typeface="UTM Avo" panose="02040603050506020204" pitchFamily="18"/>
                <a:ea typeface="Arial" panose="020B0604020202020204" pitchFamily="34" charset="0"/>
                <a:cs typeface="Arial" panose="020B0604020202020204" pitchFamily="34" charset="0"/>
              </a:rPr>
              <a:t> </a:t>
            </a:r>
            <a:r>
              <a:rPr lang="en-US" sz="2400" b="1" dirty="0" err="1">
                <a:latin typeface="UTM Avo" panose="02040603050506020204" pitchFamily="18"/>
                <a:ea typeface="Arial" panose="020B0604020202020204" pitchFamily="34" charset="0"/>
                <a:cs typeface="Arial" panose="020B0604020202020204" pitchFamily="34" charset="0"/>
              </a:rPr>
              <a:t>thêm</a:t>
            </a:r>
            <a:endParaRPr lang="en-US" sz="2400" dirty="0"/>
          </a:p>
        </p:txBody>
      </p:sp>
    </p:spTree>
    <p:extLst>
      <p:ext uri="{BB962C8B-B14F-4D97-AF65-F5344CB8AC3E}">
        <p14:creationId xmlns:p14="http://schemas.microsoft.com/office/powerpoint/2010/main" val="308399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09447792-2D8B-AB28-3D1F-931C9CF519B0}"/>
              </a:ext>
            </a:extLst>
          </p:cNvPr>
          <p:cNvSpPr/>
          <p:nvPr/>
        </p:nvSpPr>
        <p:spPr>
          <a:xfrm>
            <a:off x="1327948" y="1977390"/>
            <a:ext cx="9536103" cy="3239044"/>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Mạch điện được mô tả bằng sơ đồ mạch điện.</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Trong các mạch điện thường có các thiết bị an toàn như</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cầu chì, rơle, cầu dao tự động.</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Chuông điện phát ra âm thanh khi có dòng điện chạy qua.</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C20F731-B2BA-793B-2A23-3D63F0C902E3}"/>
              </a:ext>
            </a:extLst>
          </p:cNvPr>
          <p:cNvPicPr>
            <a:picLocks noChangeAspect="1"/>
          </p:cNvPicPr>
          <p:nvPr/>
        </p:nvPicPr>
        <p:blipFill>
          <a:blip r:embed="rId3"/>
          <a:stretch>
            <a:fillRect/>
          </a:stretch>
        </p:blipFill>
        <p:spPr>
          <a:xfrm>
            <a:off x="10019629" y="1383244"/>
            <a:ext cx="1258708" cy="1188291"/>
          </a:xfrm>
          <a:prstGeom prst="rect">
            <a:avLst/>
          </a:prstGeom>
        </p:spPr>
      </p:pic>
    </p:spTree>
    <p:extLst>
      <p:ext uri="{BB962C8B-B14F-4D97-AF65-F5344CB8AC3E}">
        <p14:creationId xmlns:p14="http://schemas.microsoft.com/office/powerpoint/2010/main" val="217979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38F6A5C-8F90-1124-6706-D615918871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698639-51F7-6EE7-1054-A9B2AD2403BF}"/>
              </a:ext>
            </a:extLst>
          </p:cNvPr>
          <p:cNvSpPr txBox="1"/>
          <p:nvPr/>
        </p:nvSpPr>
        <p:spPr>
          <a:xfrm>
            <a:off x="1667691" y="1985757"/>
            <a:ext cx="8856617" cy="1036117"/>
          </a:xfrm>
          <a:prstGeom prst="rect">
            <a:avLst/>
          </a:prstGeom>
          <a:noFill/>
        </p:spPr>
        <p:txBody>
          <a:bodyPr wrap="square">
            <a:spAutoFit/>
          </a:bodyPr>
          <a:lstStyle/>
          <a:p>
            <a:pPr>
              <a:lnSpc>
                <a:spcPct val="150000"/>
              </a:lnSpc>
            </a:pPr>
            <a:r>
              <a:rPr lang="en-US" sz="2200" b="1" dirty="0">
                <a:latin typeface="UTM Avo" panose="02040603050506020204" pitchFamily="18" charset="0"/>
              </a:rPr>
              <a:t>1. </a:t>
            </a:r>
            <a:r>
              <a:rPr lang="en-US" sz="2200" dirty="0" err="1">
                <a:latin typeface="UTM Avo" panose="02040603050506020204" pitchFamily="18" charset="0"/>
              </a:rPr>
              <a:t>Dùng</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kí</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 ở </a:t>
            </a:r>
            <a:r>
              <a:rPr lang="en-US" sz="2200" dirty="0" err="1">
                <a:latin typeface="UTM Avo" panose="02040603050506020204" pitchFamily="18" charset="0"/>
              </a:rPr>
              <a:t>bảng</a:t>
            </a:r>
            <a:r>
              <a:rPr lang="en-US" sz="2200" dirty="0">
                <a:latin typeface="UTM Avo" panose="02040603050506020204" pitchFamily="18" charset="0"/>
              </a:rPr>
              <a:t> 21.1, </a:t>
            </a:r>
            <a:r>
              <a:rPr lang="en-US" sz="2200" dirty="0" err="1">
                <a:latin typeface="UTM Avo" panose="02040603050506020204" pitchFamily="18" charset="0"/>
              </a:rPr>
              <a:t>vẽ</a:t>
            </a:r>
            <a:r>
              <a:rPr lang="en-US" sz="2200" dirty="0">
                <a:latin typeface="UTM Avo" panose="02040603050506020204" pitchFamily="18" charset="0"/>
              </a:rPr>
              <a:t> </a:t>
            </a:r>
            <a:r>
              <a:rPr lang="en-US" sz="2200" dirty="0" err="1">
                <a:latin typeface="UTM Avo" panose="02040603050506020204" pitchFamily="18" charset="0"/>
              </a:rPr>
              <a:t>sơ</a:t>
            </a:r>
            <a:r>
              <a:rPr lang="en-US" sz="2200" dirty="0">
                <a:latin typeface="UTM Avo" panose="02040603050506020204" pitchFamily="18" charset="0"/>
              </a:rPr>
              <a:t> </a:t>
            </a:r>
            <a:r>
              <a:rPr lang="en-US" sz="2200" dirty="0" err="1">
                <a:latin typeface="UTM Avo" panose="02040603050506020204" pitchFamily="18" charset="0"/>
              </a:rPr>
              <a:t>đồ</a:t>
            </a:r>
            <a:r>
              <a:rPr lang="en-US" sz="2200" dirty="0">
                <a:latin typeface="UTM Avo" panose="02040603050506020204" pitchFamily="18" charset="0"/>
              </a:rPr>
              <a:t> </a:t>
            </a:r>
            <a:r>
              <a:rPr lang="en-US" sz="2200" dirty="0" err="1">
                <a:latin typeface="UTM Avo" panose="02040603050506020204" pitchFamily="18" charset="0"/>
              </a:rPr>
              <a:t>mạch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21.2 </a:t>
            </a:r>
            <a:r>
              <a:rPr lang="en-US" sz="2200" dirty="0" err="1">
                <a:latin typeface="UTM Avo" panose="02040603050506020204" pitchFamily="18" charset="0"/>
              </a:rPr>
              <a:t>gồm</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pin,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LED,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ampe</a:t>
            </a:r>
            <a:r>
              <a:rPr lang="en-US" sz="2200" dirty="0">
                <a:latin typeface="UTM Avo" panose="02040603050506020204" pitchFamily="18" charset="0"/>
              </a:rPr>
              <a:t> </a:t>
            </a:r>
            <a:r>
              <a:rPr lang="en-US" sz="2200" dirty="0" err="1">
                <a:latin typeface="UTM Avo" panose="02040603050506020204" pitchFamily="18" charset="0"/>
              </a:rPr>
              <a:t>kế</a:t>
            </a:r>
            <a:r>
              <a:rPr lang="en-US" sz="2200" dirty="0">
                <a:latin typeface="UTM Avo" panose="02040603050506020204" pitchFamily="18" charset="0"/>
              </a:rPr>
              <a:t>.</a:t>
            </a:r>
          </a:p>
        </p:txBody>
      </p:sp>
      <p:pic>
        <p:nvPicPr>
          <p:cNvPr id="5" name="Picture 4">
            <a:extLst>
              <a:ext uri="{FF2B5EF4-FFF2-40B4-BE49-F238E27FC236}">
                <a16:creationId xmlns:a16="http://schemas.microsoft.com/office/drawing/2014/main" id="{1AF2C26C-32B0-3C63-96BC-1E983131A77A}"/>
              </a:ext>
            </a:extLst>
          </p:cNvPr>
          <p:cNvPicPr>
            <a:picLocks noChangeAspect="1"/>
          </p:cNvPicPr>
          <p:nvPr/>
        </p:nvPicPr>
        <p:blipFill>
          <a:blip r:embed="rId3"/>
          <a:stretch>
            <a:fillRect/>
          </a:stretch>
        </p:blipFill>
        <p:spPr>
          <a:xfrm>
            <a:off x="7724834" y="3429000"/>
            <a:ext cx="3450251" cy="2878612"/>
          </a:xfrm>
          <a:prstGeom prst="rect">
            <a:avLst/>
          </a:prstGeom>
        </p:spPr>
      </p:pic>
      <p:pic>
        <p:nvPicPr>
          <p:cNvPr id="10242" name="Picture 2">
            <a:extLst>
              <a:ext uri="{FF2B5EF4-FFF2-40B4-BE49-F238E27FC236}">
                <a16:creationId xmlns:a16="http://schemas.microsoft.com/office/drawing/2014/main" id="{F4BAA364-459F-35D0-CECC-589D95DD82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915" y="3836127"/>
            <a:ext cx="4638675"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0242"/>
                                        </p:tgtEl>
                                        <p:attrNameLst>
                                          <p:attrName>style.visibility</p:attrName>
                                        </p:attrNameLst>
                                      </p:cBhvr>
                                      <p:to>
                                        <p:strVal val="visible"/>
                                      </p:to>
                                    </p:set>
                                    <p:anim calcmode="lin" valueType="num">
                                      <p:cBhvr additive="base">
                                        <p:cTn id="15" dur="500" fill="hold"/>
                                        <p:tgtEl>
                                          <p:spTgt spid="10242"/>
                                        </p:tgtEl>
                                        <p:attrNameLst>
                                          <p:attrName>ppt_x</p:attrName>
                                        </p:attrNameLst>
                                      </p:cBhvr>
                                      <p:tavLst>
                                        <p:tav tm="0">
                                          <p:val>
                                            <p:strVal val="#ppt_x"/>
                                          </p:val>
                                        </p:tav>
                                        <p:tav tm="100000">
                                          <p:val>
                                            <p:strVal val="#ppt_x"/>
                                          </p:val>
                                        </p:tav>
                                      </p:tavLst>
                                    </p:anim>
                                    <p:anim calcmode="lin" valueType="num">
                                      <p:cBhvr additive="base">
                                        <p:cTn id="16"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5698639-51F7-6EE7-1054-A9B2AD2403BF}"/>
              </a:ext>
            </a:extLst>
          </p:cNvPr>
          <p:cNvSpPr txBox="1"/>
          <p:nvPr/>
        </p:nvSpPr>
        <p:spPr>
          <a:xfrm>
            <a:off x="1667691" y="1834841"/>
            <a:ext cx="8856617" cy="573234"/>
          </a:xfrm>
          <a:prstGeom prst="rect">
            <a:avLst/>
          </a:prstGeom>
          <a:noFill/>
        </p:spPr>
        <p:txBody>
          <a:bodyPr wrap="square">
            <a:spAutoFit/>
          </a:bodyPr>
          <a:lstStyle/>
          <a:p>
            <a:pPr algn="ctr">
              <a:lnSpc>
                <a:spcPct val="150000"/>
              </a:lnSpc>
            </a:pPr>
            <a:r>
              <a:rPr lang="en-US" sz="2400" b="1" dirty="0">
                <a:latin typeface="UTM Avo" panose="02040603050506020204" pitchFamily="18" charset="0"/>
              </a:rPr>
              <a:t>2.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ở </a:t>
            </a:r>
            <a:r>
              <a:rPr lang="en-US" sz="2400" dirty="0" err="1">
                <a:latin typeface="UTM Avo" panose="02040603050506020204" pitchFamily="18" charset="0"/>
              </a:rPr>
              <a:t>xe</a:t>
            </a:r>
            <a:r>
              <a:rPr lang="en-US" sz="2400" dirty="0">
                <a:latin typeface="UTM Avo" panose="02040603050506020204" pitchFamily="18" charset="0"/>
              </a:rPr>
              <a:t> </a:t>
            </a:r>
            <a:r>
              <a:rPr lang="en-US" sz="2400" dirty="0" err="1">
                <a:latin typeface="UTM Avo" panose="02040603050506020204" pitchFamily="18" charset="0"/>
              </a:rPr>
              <a:t>đạp</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a:t>
            </a:r>
          </a:p>
        </p:txBody>
      </p:sp>
      <p:sp>
        <p:nvSpPr>
          <p:cNvPr id="4" name="TextBox 3">
            <a:extLst>
              <a:ext uri="{FF2B5EF4-FFF2-40B4-BE49-F238E27FC236}">
                <a16:creationId xmlns:a16="http://schemas.microsoft.com/office/drawing/2014/main" id="{317233D6-C84A-0F22-A3A6-CFF8CCE5AE58}"/>
              </a:ext>
            </a:extLst>
          </p:cNvPr>
          <p:cNvSpPr txBox="1"/>
          <p:nvPr/>
        </p:nvSpPr>
        <p:spPr>
          <a:xfrm>
            <a:off x="1126766" y="2651966"/>
            <a:ext cx="9938468" cy="567848"/>
          </a:xfrm>
          <a:prstGeom prst="rect">
            <a:avLst/>
          </a:prstGeom>
          <a:noFill/>
        </p:spPr>
        <p:txBody>
          <a:bodyPr wrap="square">
            <a:spAutoFit/>
          </a:bodyPr>
          <a:lstStyle/>
          <a:p>
            <a:pPr>
              <a:lnSpc>
                <a:spcPct val="150000"/>
              </a:lnSpc>
            </a:pPr>
            <a:r>
              <a:rPr lang="en-US" sz="2400" b="0" i="0" dirty="0" err="1">
                <a:solidFill>
                  <a:srgbClr val="000000"/>
                </a:solidFill>
                <a:effectLst/>
                <a:latin typeface="UTM Avo" panose="02040603050506020204" pitchFamily="18" charset="0"/>
              </a:rPr>
              <a:t>Các</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thiết</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bị</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điện</a:t>
            </a:r>
            <a:r>
              <a:rPr lang="en-US" sz="2400" b="0" i="0" dirty="0">
                <a:solidFill>
                  <a:srgbClr val="000000"/>
                </a:solidFill>
                <a:effectLst/>
                <a:latin typeface="UTM Avo" panose="02040603050506020204" pitchFamily="18" charset="0"/>
              </a:rPr>
              <a:t> ở </a:t>
            </a:r>
            <a:r>
              <a:rPr lang="en-US" sz="2400" b="0" i="0" dirty="0" err="1">
                <a:solidFill>
                  <a:srgbClr val="000000"/>
                </a:solidFill>
                <a:effectLst/>
                <a:latin typeface="UTM Avo" panose="02040603050506020204" pitchFamily="18" charset="0"/>
              </a:rPr>
              <a:t>xe</a:t>
            </a:r>
            <a:r>
              <a:rPr lang="en-US" sz="2400" b="0" i="0" dirty="0">
                <a:solidFill>
                  <a:srgbClr val="000000"/>
                </a:solidFill>
                <a:effectLst/>
                <a:latin typeface="UTM Avo" panose="02040603050506020204" pitchFamily="18" charset="0"/>
              </a:rPr>
              <a:t> </a:t>
            </a:r>
            <a:r>
              <a:rPr lang="en-US" sz="2400" dirty="0" err="1">
                <a:solidFill>
                  <a:srgbClr val="000000"/>
                </a:solidFill>
                <a:latin typeface="UTM Avo" panose="02040603050506020204" pitchFamily="18" charset="0"/>
              </a:rPr>
              <a:t>đạp</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điện</a:t>
            </a:r>
            <a:r>
              <a:rPr lang="en-US" sz="2400" dirty="0">
                <a:solidFill>
                  <a:srgbClr val="000000"/>
                </a:solidFill>
                <a:latin typeface="UTM Avo" panose="02040603050506020204" pitchFamily="18" charset="0"/>
              </a:rPr>
              <a:t>: </a:t>
            </a:r>
            <a:r>
              <a:rPr lang="en-US" sz="2400" b="0" i="0" dirty="0" err="1">
                <a:solidFill>
                  <a:srgbClr val="000000"/>
                </a:solidFill>
                <a:effectLst/>
                <a:latin typeface="UTM Avo" panose="02040603050506020204" pitchFamily="18" charset="0"/>
              </a:rPr>
              <a:t>Công</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tắc</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acquy</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còi</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đèn</a:t>
            </a:r>
            <a:r>
              <a:rPr lang="en-US" sz="2400" b="0" i="0" dirty="0">
                <a:solidFill>
                  <a:srgbClr val="000000"/>
                </a:solidFill>
                <a:effectLst/>
                <a:latin typeface="UTM Avo" panose="02040603050506020204" pitchFamily="18" charset="0"/>
              </a:rPr>
              <a:t>, ……..</a:t>
            </a:r>
            <a:endParaRPr lang="en-US" sz="2400" dirty="0">
              <a:latin typeface="UTM Avo" panose="02040603050506020204" pitchFamily="18" charset="0"/>
            </a:endParaRPr>
          </a:p>
        </p:txBody>
      </p:sp>
      <p:pic>
        <p:nvPicPr>
          <p:cNvPr id="14338" name="Picture 2">
            <a:extLst>
              <a:ext uri="{FF2B5EF4-FFF2-40B4-BE49-F238E27FC236}">
                <a16:creationId xmlns:a16="http://schemas.microsoft.com/office/drawing/2014/main" id="{CF342C69-90D1-5B9D-36AF-1E2AE2D44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97" y="3638187"/>
            <a:ext cx="5029006" cy="3347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4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8"/>
                                        </p:tgtEl>
                                        <p:attrNameLst>
                                          <p:attrName>style.visibility</p:attrName>
                                        </p:attrNameLst>
                                      </p:cBhvr>
                                      <p:to>
                                        <p:strVal val="visible"/>
                                      </p:to>
                                    </p:set>
                                    <p:animEffect transition="in" filter="fade">
                                      <p:cBhvr>
                                        <p:cTn id="12" dur="500"/>
                                        <p:tgtEl>
                                          <p:spTgt spid="143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B2F947-041A-5881-DEA6-4DDA87E06B88}"/>
              </a:ext>
            </a:extLst>
          </p:cNvPr>
          <p:cNvSpPr txBox="1"/>
          <p:nvPr/>
        </p:nvSpPr>
        <p:spPr>
          <a:xfrm>
            <a:off x="1160417" y="1670916"/>
            <a:ext cx="9871166" cy="1036117"/>
          </a:xfrm>
          <a:prstGeom prst="rect">
            <a:avLst/>
          </a:prstGeom>
          <a:noFill/>
        </p:spPr>
        <p:txBody>
          <a:bodyPr wrap="square">
            <a:spAutoFit/>
          </a:bodyPr>
          <a:lstStyle/>
          <a:p>
            <a:pPr algn="just">
              <a:lnSpc>
                <a:spcPct val="150000"/>
              </a:lnSpc>
            </a:pPr>
            <a:r>
              <a:rPr lang="vi-VN" sz="2200" b="1" dirty="0">
                <a:latin typeface="UTM Avo" panose="02040603050506020204" pitchFamily="18" charset="0"/>
              </a:rPr>
              <a:t>3. </a:t>
            </a:r>
            <a:r>
              <a:rPr lang="vi-VN" sz="2200" dirty="0">
                <a:latin typeface="UTM Avo" panose="02040603050506020204" pitchFamily="18" charset="0"/>
              </a:rPr>
              <a:t>Vẽ một sơ đồ mạch điện đơn giản mô tả nguồn điện của xe đạp điện cung cấp dòng điện cho còi (có vai trò như chuông điện).</a:t>
            </a:r>
            <a:endParaRPr lang="en-US" sz="2200" dirty="0">
              <a:latin typeface="UTM Avo" panose="02040603050506020204" pitchFamily="18" charset="0"/>
            </a:endParaRPr>
          </a:p>
        </p:txBody>
      </p:sp>
      <p:pic>
        <p:nvPicPr>
          <p:cNvPr id="15362" name="Picture 2">
            <a:extLst>
              <a:ext uri="{FF2B5EF4-FFF2-40B4-BE49-F238E27FC236}">
                <a16:creationId xmlns:a16="http://schemas.microsoft.com/office/drawing/2014/main" id="{B8DF8CFE-C89B-2A52-6110-C976AFBA2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4561" y="3526972"/>
            <a:ext cx="4262877" cy="206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927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5362"/>
                                        </p:tgtEl>
                                        <p:attrNameLst>
                                          <p:attrName>style.visibility</p:attrName>
                                        </p:attrNameLst>
                                      </p:cBhvr>
                                      <p:to>
                                        <p:strVal val="visible"/>
                                      </p:to>
                                    </p:set>
                                    <p:anim calcmode="lin" valueType="num">
                                      <p:cBhvr additive="base">
                                        <p:cTn id="12" dur="500" fill="hold"/>
                                        <p:tgtEl>
                                          <p:spTgt spid="15362"/>
                                        </p:tgtEl>
                                        <p:attrNameLst>
                                          <p:attrName>ppt_x</p:attrName>
                                        </p:attrNameLst>
                                      </p:cBhvr>
                                      <p:tavLst>
                                        <p:tav tm="0">
                                          <p:val>
                                            <p:strVal val="#ppt_x"/>
                                          </p:val>
                                        </p:tav>
                                        <p:tav tm="100000">
                                          <p:val>
                                            <p:strVal val="#ppt_x"/>
                                          </p:val>
                                        </p:tav>
                                      </p:tavLst>
                                    </p:anim>
                                    <p:anim calcmode="lin" valueType="num">
                                      <p:cBhvr additive="base">
                                        <p:cTn id="13" dur="500" fill="hold"/>
                                        <p:tgtEl>
                                          <p:spTgt spid="153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CB36EC-83A0-2175-07B7-350BF3CD6535}"/>
              </a:ext>
            </a:extLst>
          </p:cNvPr>
          <p:cNvSpPr txBox="1"/>
          <p:nvPr/>
        </p:nvSpPr>
        <p:spPr>
          <a:xfrm>
            <a:off x="1160417" y="1803914"/>
            <a:ext cx="9871166" cy="1548886"/>
          </a:xfrm>
          <a:prstGeom prst="rect">
            <a:avLst/>
          </a:prstGeom>
          <a:noFill/>
        </p:spPr>
        <p:txBody>
          <a:bodyPr wrap="square">
            <a:spAutoFit/>
          </a:bodyPr>
          <a:lstStyle/>
          <a:p>
            <a:pPr algn="just">
              <a:lnSpc>
                <a:spcPct val="150000"/>
              </a:lnSpc>
            </a:pPr>
            <a:r>
              <a:rPr lang="en-US" sz="2200" b="1" dirty="0">
                <a:latin typeface="UTM Avo" panose="02040603050506020204" pitchFamily="18" charset="0"/>
              </a:rPr>
              <a:t>4. </a:t>
            </a:r>
            <a:r>
              <a:rPr lang="vi-VN" sz="2200" dirty="0">
                <a:latin typeface="UTM Avo" panose="02040603050506020204" pitchFamily="18" charset="0"/>
              </a:rPr>
              <a:t>Vẽ sơ đồ mạch điện để mô tả cách mắc các bộ phận chính của đèn pin: hai pin (hai nguồn điện ghép nối tiếp), bóng đèn, công tắc và các</a:t>
            </a:r>
            <a:r>
              <a:rPr lang="en-US" sz="2200" dirty="0">
                <a:latin typeface="UTM Avo" panose="02040603050506020204" pitchFamily="18" charset="0"/>
              </a:rPr>
              <a:t> </a:t>
            </a:r>
            <a:r>
              <a:rPr lang="vi-VN" sz="2200" dirty="0">
                <a:latin typeface="UTM Avo" panose="02040603050506020204" pitchFamily="18" charset="0"/>
              </a:rPr>
              <a:t>dây dẫn điện.</a:t>
            </a:r>
            <a:endParaRPr lang="en-US" sz="2200" dirty="0">
              <a:latin typeface="UTM Avo" panose="02040603050506020204" pitchFamily="18" charset="0"/>
            </a:endParaRPr>
          </a:p>
        </p:txBody>
      </p:sp>
      <p:pic>
        <p:nvPicPr>
          <p:cNvPr id="16386" name="Picture 2">
            <a:extLst>
              <a:ext uri="{FF2B5EF4-FFF2-40B4-BE49-F238E27FC236}">
                <a16:creationId xmlns:a16="http://schemas.microsoft.com/office/drawing/2014/main" id="{0BEFEC14-75FD-7558-A188-A8C74EDD87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9362" y="3429000"/>
            <a:ext cx="4833276" cy="3219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13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386"/>
                                        </p:tgtEl>
                                        <p:attrNameLst>
                                          <p:attrName>style.visibility</p:attrName>
                                        </p:attrNameLst>
                                      </p:cBhvr>
                                      <p:to>
                                        <p:strVal val="visible"/>
                                      </p:to>
                                    </p:set>
                                    <p:anim calcmode="lin" valueType="num">
                                      <p:cBhvr additive="base">
                                        <p:cTn id="12" dur="500" fill="hold"/>
                                        <p:tgtEl>
                                          <p:spTgt spid="16386"/>
                                        </p:tgtEl>
                                        <p:attrNameLst>
                                          <p:attrName>ppt_x</p:attrName>
                                        </p:attrNameLst>
                                      </p:cBhvr>
                                      <p:tavLst>
                                        <p:tav tm="0">
                                          <p:val>
                                            <p:strVal val="#ppt_x"/>
                                          </p:val>
                                        </p:tav>
                                        <p:tav tm="100000">
                                          <p:val>
                                            <p:strVal val="#ppt_x"/>
                                          </p:val>
                                        </p:tav>
                                      </p:tavLst>
                                    </p:anim>
                                    <p:anim calcmode="lin" valueType="num">
                                      <p:cBhvr additive="base">
                                        <p:cTn id="13" dur="500" fill="hold"/>
                                        <p:tgtEl>
                                          <p:spTgt spid="163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4EF95C4-B6D5-8D54-65F0-7237D5E83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7B92A04C-3C55-3CE1-03EA-1C07E3AF9F05}"/>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FE6E3657-2A2E-457E-679E-23D0B67A262D}"/>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8ECFEE81-5F74-185F-8B46-C99C53C944BA}"/>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5FA3546D-1FCA-40AF-10CB-C5919867555B}"/>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22. </a:t>
            </a:r>
            <a:r>
              <a:rPr lang="en-US" sz="2200" b="1" dirty="0" err="1">
                <a:latin typeface="UTM Avo" panose="02040603050506020204" pitchFamily="18"/>
                <a:ea typeface="Calibri" panose="020F0502020204030204" pitchFamily="34" charset="0"/>
                <a:cs typeface="Arial" panose="020B0604020202020204" pitchFamily="34" charset="0"/>
              </a:rPr>
              <a:t>Tác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dụng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của</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dòng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điện</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0E6E280B-4C28-F3A3-7164-59E809100F22}"/>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1F3CE752-1C91-AA90-EBE4-B7B96650B8E1}"/>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01D8AFF1-EBC6-341B-33BB-63F68E8E95A4}"/>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29D91200-532D-0119-5A39-986DFB9722A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52CC7A89-C523-A284-599B-D80EBAE8674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1C687BD3-81A6-3348-2F7A-AC1631D5549A}"/>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322</TotalTime>
  <Words>1598</Words>
  <Application>Microsoft Office PowerPoint</Application>
  <PresentationFormat>Widescreen</PresentationFormat>
  <Paragraphs>70</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2024-01-22T08:02:23Z</dcterms:modified>
</cp:coreProperties>
</file>