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30"/>
  </p:notesMasterIdLst>
  <p:sldIdLst>
    <p:sldId id="256" r:id="rId3"/>
    <p:sldId id="257" r:id="rId4"/>
    <p:sldId id="259" r:id="rId5"/>
    <p:sldId id="260" r:id="rId6"/>
    <p:sldId id="262" r:id="rId7"/>
    <p:sldId id="297" r:id="rId8"/>
    <p:sldId id="298" r:id="rId9"/>
    <p:sldId id="299" r:id="rId10"/>
    <p:sldId id="300" r:id="rId11"/>
    <p:sldId id="273" r:id="rId12"/>
    <p:sldId id="301" r:id="rId13"/>
    <p:sldId id="272" r:id="rId14"/>
    <p:sldId id="302" r:id="rId15"/>
    <p:sldId id="288" r:id="rId16"/>
    <p:sldId id="274" r:id="rId17"/>
    <p:sldId id="290" r:id="rId18"/>
    <p:sldId id="275" r:id="rId19"/>
    <p:sldId id="303" r:id="rId20"/>
    <p:sldId id="276" r:id="rId21"/>
    <p:sldId id="266" r:id="rId22"/>
    <p:sldId id="267" r:id="rId23"/>
    <p:sldId id="295" r:id="rId24"/>
    <p:sldId id="263" r:id="rId25"/>
    <p:sldId id="264" r:id="rId26"/>
    <p:sldId id="286" r:id="rId27"/>
    <p:sldId id="270" r:id="rId28"/>
    <p:sldId id="271" r:id="rId29"/>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Calibri Light" panose="020F0302020204030204" pitchFamily="34" charset="0"/>
      <p:regular r:id="rId35"/>
      <p:italic r:id="rId36"/>
    </p:embeddedFont>
    <p:embeddedFont>
      <p:font typeface="UTM Avo" panose="02040603050506020204" pitchFamily="18"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6" roundtripDataSignature="AMtx7mgMj/99aEr/R6hvnejrcX/h6l8ap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68"/>
    <a:srgbClr val="AA7A2B"/>
    <a:srgbClr val="EFE9DF"/>
    <a:srgbClr val="F58220"/>
    <a:srgbClr val="EC7C66"/>
    <a:srgbClr val="FBE3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291" autoAdjust="0"/>
  </p:normalViewPr>
  <p:slideViewPr>
    <p:cSldViewPr snapToGrid="0">
      <p:cViewPr varScale="1">
        <p:scale>
          <a:sx n="80" d="100"/>
          <a:sy n="80" d="100"/>
        </p:scale>
        <p:origin x="96" y="75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9.fntdata"/><Relationship Id="rId21" Type="http://schemas.openxmlformats.org/officeDocument/2006/relationships/slide" Target="slides/slide19.xml"/><Relationship Id="rId34" Type="http://schemas.openxmlformats.org/officeDocument/2006/relationships/font" Target="fonts/font4.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6.fntdata"/><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5.fntdata"/><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font" Target="fonts/font8.fntdata"/><Relationship Id="rId46" Type="http://customschemas.google.com/relationships/presentationmetadata" Target="metadata"/><Relationship Id="rId20"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3011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8622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7715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6691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7735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8699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4140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9449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1058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698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9117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12470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8115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3159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0711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03153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5" name="Google Shape;25;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26" name="Google Shape;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1" name="Google Shape;31;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2" name="Google Shape;32;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3" name="Google Shape;3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8" name="Google Shape;38;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39" name="Google Shape;39;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0" name="Google Shape;40;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1" name="Google Shape;41;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2" name="Google Shape;4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7" name="Google Shape;47;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8"/>
          <p:cNvSpPr>
            <a:spLocks noGrp="1"/>
          </p:cNvSpPr>
          <p:nvPr>
            <p:ph type="pic" idx="2"/>
          </p:nvPr>
        </p:nvSpPr>
        <p:spPr>
          <a:xfrm>
            <a:off x="5183188" y="987425"/>
            <a:ext cx="6172200" cy="4873625"/>
          </a:xfrm>
          <a:prstGeom prst="rect">
            <a:avLst/>
          </a:prstGeom>
          <a:noFill/>
          <a:ln>
            <a:noFill/>
          </a:ln>
        </p:spPr>
      </p:sp>
      <p:sp>
        <p:nvSpPr>
          <p:cNvPr id="64" name="Google Shape;64;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1/11/2024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09596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1/11/2024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93829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1/11/2024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789258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1/11/2024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968057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1/11/2024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182291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1/11/2024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02881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1/11/2024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445974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1/11/2024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241429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1/11/2024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53191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1/11/2024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220326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1/11/2024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63228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1/11/2024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4170085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hoat-dong-trai-nghiem,-huong-nghiep-7/1/151/73/"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hoat-dong-trai-nghiem,-huong-nghiep-7/1/151/73/"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8.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4.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18.sv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7.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18.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4.png"/><Relationship Id="rId7" Type="http://schemas.openxmlformats.org/officeDocument/2006/relationships/image" Target="../media/image10.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sv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6.sv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3.sv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5.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18.sv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4.png"/><Relationship Id="rId7" Type="http://schemas.openxmlformats.org/officeDocument/2006/relationships/image" Target="../media/image10.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sv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1.sv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hoat-dong-trai-nghiem,-huong-nghiep-7/1/151/73/"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hoat-dong-trai-nghiem,-huong-nghiep-7/1/151/74/"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6.svg"/><Relationship Id="rId4" Type="http://schemas.openxmlformats.org/officeDocument/2006/relationships/image" Target="../media/image50.svg"/><Relationship Id="rId9"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7692531" y="140676"/>
            <a:ext cx="4414225"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HĐTN, HN 7</a:t>
            </a:r>
            <a:endParaRPr/>
          </a:p>
        </p:txBody>
      </p:sp>
      <p:sp>
        <p:nvSpPr>
          <p:cNvPr id="85" name="Google Shape;85;p1"/>
          <p:cNvSpPr txBox="1"/>
          <p:nvPr/>
        </p:nvSpPr>
        <p:spPr>
          <a:xfrm>
            <a:off x="0" y="1803787"/>
            <a:ext cx="12192000"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30000"/>
              </a:lnSpc>
              <a:spcBef>
                <a:spcPts val="0"/>
              </a:spcBef>
              <a:spcAft>
                <a:spcPts val="0"/>
              </a:spcAft>
              <a:buClr>
                <a:srgbClr val="002060"/>
              </a:buClr>
              <a:buSzPts val="5400"/>
              <a:buFont typeface="Arial"/>
              <a:buNone/>
            </a:pPr>
            <a:r>
              <a:rPr lang="en-US" sz="5400" b="1" i="0" u="none" strike="noStrike" cap="none" dirty="0" err="1">
                <a:solidFill>
                  <a:srgbClr val="002060"/>
                </a:solidFill>
                <a:latin typeface="UTM Avo" panose="02040603050506020204" pitchFamily="18" charset="0"/>
                <a:sym typeface="Arial"/>
              </a:rPr>
              <a:t>Chủ</a:t>
            </a:r>
            <a:r>
              <a:rPr lang="en-US" sz="5400" b="1" i="0" u="none" strike="noStrike" cap="none" dirty="0">
                <a:solidFill>
                  <a:srgbClr val="002060"/>
                </a:solidFill>
                <a:latin typeface="UTM Avo" panose="02040603050506020204" pitchFamily="18" charset="0"/>
                <a:sym typeface="Arial"/>
              </a:rPr>
              <a:t> </a:t>
            </a:r>
            <a:r>
              <a:rPr lang="en-US" sz="5400" b="1" i="0" u="none" strike="noStrike" cap="none" dirty="0" err="1">
                <a:solidFill>
                  <a:srgbClr val="002060"/>
                </a:solidFill>
                <a:latin typeface="UTM Avo" panose="02040603050506020204" pitchFamily="18" charset="0"/>
                <a:sym typeface="Arial"/>
              </a:rPr>
              <a:t>đề</a:t>
            </a:r>
            <a:r>
              <a:rPr lang="en-US" sz="5400" b="1" i="0" u="none" strike="noStrike" cap="none" dirty="0">
                <a:solidFill>
                  <a:srgbClr val="002060"/>
                </a:solidFill>
                <a:latin typeface="UTM Avo" panose="02040603050506020204" pitchFamily="18" charset="0"/>
                <a:sym typeface="Arial"/>
              </a:rPr>
              <a:t> 8: </a:t>
            </a:r>
            <a:endParaRPr sz="5400" b="1" i="0" u="none" strike="noStrike" cap="none" dirty="0">
              <a:solidFill>
                <a:srgbClr val="002060"/>
              </a:solidFill>
              <a:latin typeface="UTM Avo" panose="02040603050506020204" pitchFamily="18" charset="0"/>
              <a:sym typeface="Arial"/>
            </a:endParaRPr>
          </a:p>
          <a:p>
            <a:pPr marL="0" marR="0" lvl="0" indent="0" algn="ctr" rtl="0">
              <a:lnSpc>
                <a:spcPct val="130000"/>
              </a:lnSpc>
              <a:spcBef>
                <a:spcPts val="0"/>
              </a:spcBef>
              <a:spcAft>
                <a:spcPts val="0"/>
              </a:spcAft>
              <a:buClr>
                <a:srgbClr val="002060"/>
              </a:buClr>
              <a:buSzPts val="5400"/>
              <a:buFont typeface="Arial"/>
              <a:buNone/>
            </a:pPr>
            <a:r>
              <a:rPr lang="en-US" sz="5400" b="1" i="0" u="none" strike="noStrike" cap="none">
                <a:solidFill>
                  <a:srgbClr val="002060"/>
                </a:solidFill>
                <a:latin typeface="UTM Avo" panose="02040603050506020204" pitchFamily="18" charset="0"/>
                <a:sym typeface="Arial"/>
              </a:rPr>
              <a:t>CON ĐƯỜNG TƯƠNG LAI</a:t>
            </a:r>
            <a:endParaRPr sz="5400" b="1" i="0" u="none" strike="noStrike" cap="none" dirty="0">
              <a:solidFill>
                <a:srgbClr val="002060"/>
              </a:solidFill>
              <a:latin typeface="UTM Avo" panose="02040603050506020204" pitchFamily="18" charset="0"/>
              <a:sym typeface="Arial"/>
            </a:endParaRPr>
          </a:p>
        </p:txBody>
      </p:sp>
      <p:sp>
        <p:nvSpPr>
          <p:cNvPr id="86" name="Google Shape;86;p1"/>
          <p:cNvSpPr txBox="1"/>
          <p:nvPr/>
        </p:nvSpPr>
        <p:spPr>
          <a:xfrm>
            <a:off x="1136072" y="4031321"/>
            <a:ext cx="9919855" cy="117907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0000"/>
              </a:buClr>
              <a:buSzPts val="6000"/>
              <a:buFont typeface="Arial"/>
              <a:buNone/>
            </a:pPr>
            <a:r>
              <a:rPr lang="vi-VN" sz="6000" b="1" i="0" u="none" strike="noStrike" cap="none" dirty="0">
                <a:solidFill>
                  <a:srgbClr val="FF0000"/>
                </a:solidFill>
                <a:latin typeface="UTM Avo" panose="02040603050506020204" pitchFamily="18" charset="0"/>
                <a:sym typeface="Arial"/>
              </a:rPr>
              <a:t>Nghề ở địa phương </a:t>
            </a:r>
            <a:endParaRPr lang="vi-VN" dirty="0">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pic>
        <p:nvPicPr>
          <p:cNvPr id="3" name="Google Shape;196;p8">
            <a:hlinkClick r:id="rId4"/>
            <a:extLst>
              <a:ext uri="{FF2B5EF4-FFF2-40B4-BE49-F238E27FC236}">
                <a16:creationId xmlns:a16="http://schemas.microsoft.com/office/drawing/2014/main" id="{BB9DC57E-4985-6AEC-0C12-F61C78A92D3B}"/>
              </a:ext>
            </a:extLst>
          </p:cNvPr>
          <p:cNvPicPr preferRelativeResize="0"/>
          <p:nvPr/>
        </p:nvPicPr>
        <p:blipFill rotWithShape="1">
          <a:blip r:embed="rId5">
            <a:alphaModFix/>
          </a:blip>
          <a:srcRect/>
          <a:stretch/>
        </p:blipFill>
        <p:spPr>
          <a:xfrm>
            <a:off x="4501083" y="2941711"/>
            <a:ext cx="3189834" cy="17647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pic>
        <p:nvPicPr>
          <p:cNvPr id="2" name="Picture 5">
            <a:extLst>
              <a:ext uri="{FF2B5EF4-FFF2-40B4-BE49-F238E27FC236}">
                <a16:creationId xmlns:a16="http://schemas.microsoft.com/office/drawing/2014/main" id="{97B6A470-94ED-913E-7ED1-96AA660523A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V="1">
            <a:off x="0" y="5715000"/>
            <a:ext cx="1103961" cy="1143462"/>
          </a:xfrm>
          <a:prstGeom prst="rect">
            <a:avLst/>
          </a:prstGeom>
        </p:spPr>
      </p:pic>
      <p:pic>
        <p:nvPicPr>
          <p:cNvPr id="3" name="Picture 6">
            <a:extLst>
              <a:ext uri="{FF2B5EF4-FFF2-40B4-BE49-F238E27FC236}">
                <a16:creationId xmlns:a16="http://schemas.microsoft.com/office/drawing/2014/main" id="{3D71D81C-E337-DAB5-0EA1-80EE06A4B50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94035" y="1705852"/>
            <a:ext cx="1024557" cy="1884242"/>
          </a:xfrm>
          <a:prstGeom prst="rect">
            <a:avLst/>
          </a:prstGeom>
        </p:spPr>
      </p:pic>
      <p:pic>
        <p:nvPicPr>
          <p:cNvPr id="4" name="Picture 7">
            <a:extLst>
              <a:ext uri="{FF2B5EF4-FFF2-40B4-BE49-F238E27FC236}">
                <a16:creationId xmlns:a16="http://schemas.microsoft.com/office/drawing/2014/main" id="{CDDBC5FD-4CDF-EC78-9CBD-5D4793D7E4C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513672" y="792442"/>
            <a:ext cx="1366004" cy="1688319"/>
          </a:xfrm>
          <a:prstGeom prst="rect">
            <a:avLst/>
          </a:prstGeom>
        </p:spPr>
      </p:pic>
      <p:sp>
        <p:nvSpPr>
          <p:cNvPr id="5" name="Rectangle 4">
            <a:extLst>
              <a:ext uri="{FF2B5EF4-FFF2-40B4-BE49-F238E27FC236}">
                <a16:creationId xmlns:a16="http://schemas.microsoft.com/office/drawing/2014/main" id="{2A4A4AC0-E340-D80E-0530-88D90937D028}"/>
              </a:ext>
            </a:extLst>
          </p:cNvPr>
          <p:cNvSpPr/>
          <p:nvPr/>
        </p:nvSpPr>
        <p:spPr>
          <a:xfrm>
            <a:off x="2051463" y="1957541"/>
            <a:ext cx="8089074" cy="523220"/>
          </a:xfrm>
          <a:prstGeom prst="rect">
            <a:avLst/>
          </a:prstGeom>
        </p:spPr>
        <p:txBody>
          <a:bodyPr wrap="none">
            <a:spAutoFit/>
          </a:bodyPr>
          <a:lstStyle/>
          <a:p>
            <a:pPr algn="ctr" defTabSz="609539">
              <a:buClrTx/>
              <a:buFontTx/>
              <a:buNone/>
            </a:pPr>
            <a:r>
              <a:rPr lang="vi-VN" sz="28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T</a:t>
            </a:r>
            <a:r>
              <a:rPr lang="nl-NL" sz="28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rò chơi </a:t>
            </a:r>
            <a:r>
              <a:rPr lang="nl-NL" sz="2800" b="1"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“Nghe bài hát, đoán nghề nghiệp”</a:t>
            </a:r>
            <a:endParaRPr lang="en-US" sz="3600" b="1" i="1" kern="1200" dirty="0">
              <a:solidFill>
                <a:srgbClr val="00B050"/>
              </a:solidFill>
              <a:latin typeface="UTM Avo" panose="02040603050506020204" pitchFamily="18" charset="0"/>
              <a:ea typeface="+mn-ea"/>
              <a:cs typeface="Arial" panose="020B0604020202020204" pitchFamily="34" charset="0"/>
            </a:endParaRPr>
          </a:p>
        </p:txBody>
      </p:sp>
      <p:sp>
        <p:nvSpPr>
          <p:cNvPr id="6" name="Rectangle 5">
            <a:extLst>
              <a:ext uri="{FF2B5EF4-FFF2-40B4-BE49-F238E27FC236}">
                <a16:creationId xmlns:a16="http://schemas.microsoft.com/office/drawing/2014/main" id="{68220AAB-19E9-1857-5932-761EF5BDC542}"/>
              </a:ext>
            </a:extLst>
          </p:cNvPr>
          <p:cNvSpPr/>
          <p:nvPr/>
        </p:nvSpPr>
        <p:spPr>
          <a:xfrm>
            <a:off x="995326" y="2595520"/>
            <a:ext cx="10884350" cy="2229841"/>
          </a:xfrm>
          <a:prstGeom prst="rect">
            <a:avLst/>
          </a:prstGeom>
        </p:spPr>
        <p:txBody>
          <a:bodyPr wrap="square">
            <a:spAutoFit/>
          </a:bodyPr>
          <a:lstStyle/>
          <a:p>
            <a:pPr algn="just" defTabSz="609539">
              <a:lnSpc>
                <a:spcPct val="150000"/>
              </a:lnSpc>
              <a:spcBef>
                <a:spcPts val="200"/>
              </a:spcBef>
              <a:spcAft>
                <a:spcPts val="200"/>
              </a:spcAft>
              <a:buClrTx/>
              <a:buFontTx/>
              <a:buNone/>
            </a:pPr>
            <a:r>
              <a:rPr lang="vi-VN" sz="2400" b="1" kern="1200" dirty="0">
                <a:solidFill>
                  <a:srgbClr val="C00000"/>
                </a:solidFill>
                <a:latin typeface="Arial" panose="020B0604020202020204" pitchFamily="34" charset="0"/>
                <a:ea typeface="Times New Roman" panose="02020603050405020304" pitchFamily="18" charset="0"/>
                <a:cs typeface="Arial" panose="020B0604020202020204" pitchFamily="34" charset="0"/>
              </a:rPr>
              <a:t>L</a:t>
            </a:r>
            <a:r>
              <a:rPr lang="nl-NL" sz="2400" b="1" kern="1200" dirty="0">
                <a:solidFill>
                  <a:srgbClr val="C00000"/>
                </a:solidFill>
                <a:latin typeface="UTM Avo" panose="02040603050506020204" pitchFamily="18" charset="0"/>
                <a:ea typeface="Times New Roman" panose="02020603050405020304" pitchFamily="18" charset="0"/>
                <a:cs typeface="Arial" panose="020B0604020202020204" pitchFamily="34" charset="0"/>
              </a:rPr>
              <a:t>uật </a:t>
            </a:r>
            <a:r>
              <a:rPr lang="vi-VN" sz="2400" b="1" kern="1200" dirty="0">
                <a:solidFill>
                  <a:srgbClr val="C00000"/>
                </a:solidFill>
                <a:latin typeface="UTM Avo" panose="02040603050506020204" pitchFamily="18" charset="0"/>
                <a:ea typeface="Times New Roman" panose="02020603050405020304" pitchFamily="18" charset="0"/>
                <a:cs typeface="Arial" panose="020B0604020202020204" pitchFamily="34" charset="0"/>
              </a:rPr>
              <a:t>chơi: </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Chia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lớp</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thành</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2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đội</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Mở</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lần</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lượt</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một</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số</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bài</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hát</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có</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nội</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dung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liên</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quan</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đến</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nghề</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nghiệp</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Mỗi</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bài</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hát</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mở</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một</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đoan</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hát</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1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đến</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2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câu</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bất</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kỳ</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và</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dừng</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lại</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Sau 15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giây</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các</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đội</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giành</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quyền</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trả</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lời</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Đội</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nào</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giành</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được</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nhiều</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điểm</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hơn</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thì</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chiến</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solidFill>
                  <a:schemeClr val="tx1"/>
                </a:solidFill>
                <a:latin typeface="UTM Avo" panose="02040603050506020204" pitchFamily="18" charset="0"/>
                <a:ea typeface="Times New Roman" panose="02020603050405020304" pitchFamily="18" charset="0"/>
                <a:cs typeface="Arial" panose="020B0604020202020204" pitchFamily="34" charset="0"/>
              </a:rPr>
              <a:t>thắng</a:t>
            </a:r>
            <a:r>
              <a:rPr lang="en-US" sz="24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a:t>
            </a:r>
          </a:p>
        </p:txBody>
      </p:sp>
      <p:pic>
        <p:nvPicPr>
          <p:cNvPr id="9" name="Picture 3">
            <a:extLst>
              <a:ext uri="{FF2B5EF4-FFF2-40B4-BE49-F238E27FC236}">
                <a16:creationId xmlns:a16="http://schemas.microsoft.com/office/drawing/2014/main" id="{B541A213-BC0B-91F3-D96E-0D9194CE296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332004" y="4951297"/>
            <a:ext cx="4341435" cy="26708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Google Shape;196;p8">
            <a:hlinkClick r:id="rId4"/>
            <a:extLst>
              <a:ext uri="{FF2B5EF4-FFF2-40B4-BE49-F238E27FC236}">
                <a16:creationId xmlns:a16="http://schemas.microsoft.com/office/drawing/2014/main" id="{C7D13F17-6AE0-B730-072F-E8AB49488B83}"/>
              </a:ext>
            </a:extLst>
          </p:cNvPr>
          <p:cNvPicPr preferRelativeResize="0"/>
          <p:nvPr/>
        </p:nvPicPr>
        <p:blipFill rotWithShape="1">
          <a:blip r:embed="rId5">
            <a:alphaModFix/>
          </a:blip>
          <a:srcRect/>
          <a:stretch/>
        </p:blipFill>
        <p:spPr>
          <a:xfrm>
            <a:off x="4501083" y="2941711"/>
            <a:ext cx="3189834" cy="176477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2" name="Picture 8">
            <a:extLst>
              <a:ext uri="{FF2B5EF4-FFF2-40B4-BE49-F238E27FC236}">
                <a16:creationId xmlns:a16="http://schemas.microsoft.com/office/drawing/2014/main" id="{89413A88-B50F-252C-B3A3-1CA36CC1AB9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027007" y="1253616"/>
            <a:ext cx="1765639" cy="1371599"/>
          </a:xfrm>
          <a:prstGeom prst="rect">
            <a:avLst/>
          </a:prstGeom>
        </p:spPr>
      </p:pic>
      <p:pic>
        <p:nvPicPr>
          <p:cNvPr id="3" name="Picture 9">
            <a:extLst>
              <a:ext uri="{FF2B5EF4-FFF2-40B4-BE49-F238E27FC236}">
                <a16:creationId xmlns:a16="http://schemas.microsoft.com/office/drawing/2014/main" id="{7FAA6E42-29E5-6176-ED21-24AF4760145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687968" y="1675432"/>
            <a:ext cx="960863" cy="826248"/>
          </a:xfrm>
          <a:prstGeom prst="rect">
            <a:avLst/>
          </a:prstGeom>
        </p:spPr>
      </p:pic>
      <p:sp>
        <p:nvSpPr>
          <p:cNvPr id="4" name="Rectangle 3">
            <a:extLst>
              <a:ext uri="{FF2B5EF4-FFF2-40B4-BE49-F238E27FC236}">
                <a16:creationId xmlns:a16="http://schemas.microsoft.com/office/drawing/2014/main" id="{663EB3B8-6A9C-CA02-7BB6-885DD9EEE920}"/>
              </a:ext>
            </a:extLst>
          </p:cNvPr>
          <p:cNvSpPr/>
          <p:nvPr/>
        </p:nvSpPr>
        <p:spPr>
          <a:xfrm>
            <a:off x="3120665" y="1492412"/>
            <a:ext cx="5950668" cy="523220"/>
          </a:xfrm>
          <a:prstGeom prst="rect">
            <a:avLst/>
          </a:prstGeom>
        </p:spPr>
        <p:txBody>
          <a:bodyPr wrap="none">
            <a:spAutoFit/>
          </a:bodyPr>
          <a:lstStyle/>
          <a:p>
            <a:pPr algn="ctr" defTabSz="609539">
              <a:spcBef>
                <a:spcPts val="200"/>
              </a:spcBef>
              <a:spcAft>
                <a:spcPts val="200"/>
              </a:spcAft>
              <a:buClrTx/>
              <a:buFontTx/>
              <a:buNone/>
            </a:pPr>
            <a:r>
              <a:rPr lang="vi-VN" sz="2800" b="1" kern="1200" dirty="0">
                <a:solidFill>
                  <a:schemeClr val="tx1"/>
                </a:solidFill>
                <a:latin typeface="UTM Avo" panose="02040603050506020204" pitchFamily="18" charset="0"/>
                <a:ea typeface="+mn-ea"/>
                <a:cs typeface="+mn-cs"/>
              </a:rPr>
              <a:t>1. </a:t>
            </a:r>
            <a:r>
              <a:rPr lang="en-US" sz="2800" b="1" kern="1200" dirty="0" err="1">
                <a:solidFill>
                  <a:schemeClr val="tx1"/>
                </a:solidFill>
                <a:latin typeface="UTM Avo" panose="02040603050506020204" pitchFamily="18" charset="0"/>
                <a:ea typeface="+mn-ea"/>
                <a:cs typeface="+mn-cs"/>
              </a:rPr>
              <a:t>Xác</a:t>
            </a:r>
            <a:r>
              <a:rPr lang="vi-VN" sz="2800" b="1" kern="1200" dirty="0">
                <a:solidFill>
                  <a:schemeClr val="tx1"/>
                </a:solidFill>
                <a:latin typeface="UTM Avo" panose="02040603050506020204" pitchFamily="18" charset="0"/>
                <a:ea typeface="+mn-ea"/>
                <a:cs typeface="+mn-cs"/>
              </a:rPr>
              <a:t> </a:t>
            </a:r>
            <a:r>
              <a:rPr lang="en-US" sz="2800" b="1" kern="1200" dirty="0" err="1">
                <a:solidFill>
                  <a:schemeClr val="tx1"/>
                </a:solidFill>
                <a:latin typeface="UTM Avo" panose="02040603050506020204" pitchFamily="18" charset="0"/>
                <a:ea typeface="+mn-ea"/>
                <a:cs typeface="+mn-cs"/>
              </a:rPr>
              <a:t>định</a:t>
            </a:r>
            <a:r>
              <a:rPr lang="vi-VN" sz="2800" b="1" kern="1200" dirty="0">
                <a:solidFill>
                  <a:schemeClr val="tx1"/>
                </a:solidFill>
                <a:latin typeface="UTM Avo" panose="02040603050506020204" pitchFamily="18" charset="0"/>
                <a:ea typeface="+mn-ea"/>
                <a:cs typeface="+mn-cs"/>
              </a:rPr>
              <a:t> </a:t>
            </a:r>
            <a:r>
              <a:rPr lang="en-US" sz="2800" b="1" kern="1200" dirty="0" err="1">
                <a:solidFill>
                  <a:schemeClr val="tx1"/>
                </a:solidFill>
                <a:latin typeface="UTM Avo" panose="02040603050506020204" pitchFamily="18" charset="0"/>
                <a:ea typeface="+mn-ea"/>
                <a:cs typeface="+mn-cs"/>
              </a:rPr>
              <a:t>nghề</a:t>
            </a:r>
            <a:r>
              <a:rPr lang="vi-VN" sz="2800" b="1" kern="1200" dirty="0">
                <a:solidFill>
                  <a:schemeClr val="tx1"/>
                </a:solidFill>
                <a:latin typeface="UTM Avo" panose="02040603050506020204" pitchFamily="18" charset="0"/>
                <a:ea typeface="+mn-ea"/>
                <a:cs typeface="+mn-cs"/>
              </a:rPr>
              <a:t> </a:t>
            </a:r>
            <a:r>
              <a:rPr lang="en-US" sz="2800" b="1" kern="1200" dirty="0">
                <a:solidFill>
                  <a:schemeClr val="tx1"/>
                </a:solidFill>
                <a:latin typeface="UTM Avo" panose="02040603050506020204" pitchFamily="18" charset="0"/>
                <a:ea typeface="+mn-ea"/>
                <a:cs typeface="+mn-cs"/>
              </a:rPr>
              <a:t>ở </a:t>
            </a:r>
            <a:r>
              <a:rPr lang="en-US" sz="2800" b="1" kern="1200" dirty="0" err="1">
                <a:solidFill>
                  <a:schemeClr val="tx1"/>
                </a:solidFill>
                <a:latin typeface="UTM Avo" panose="02040603050506020204" pitchFamily="18" charset="0"/>
                <a:ea typeface="+mn-ea"/>
                <a:cs typeface="+mn-cs"/>
              </a:rPr>
              <a:t>địa</a:t>
            </a:r>
            <a:r>
              <a:rPr lang="vi-VN" sz="2800" b="1" kern="1200" dirty="0">
                <a:solidFill>
                  <a:schemeClr val="tx1"/>
                </a:solidFill>
                <a:latin typeface="UTM Avo" panose="02040603050506020204" pitchFamily="18" charset="0"/>
                <a:ea typeface="+mn-ea"/>
                <a:cs typeface="+mn-cs"/>
              </a:rPr>
              <a:t> phương</a:t>
            </a:r>
            <a:endParaRPr lang="en-US" sz="2800" b="1" kern="1200" dirty="0">
              <a:solidFill>
                <a:schemeClr val="tx1"/>
              </a:solidFill>
              <a:latin typeface="UTM Avo" panose="02040603050506020204" pitchFamily="18" charset="0"/>
              <a:ea typeface="+mn-ea"/>
              <a:cs typeface="+mn-cs"/>
            </a:endParaRPr>
          </a:p>
        </p:txBody>
      </p:sp>
      <p:cxnSp>
        <p:nvCxnSpPr>
          <p:cNvPr id="5" name="Straight Connector 4">
            <a:extLst>
              <a:ext uri="{FF2B5EF4-FFF2-40B4-BE49-F238E27FC236}">
                <a16:creationId xmlns:a16="http://schemas.microsoft.com/office/drawing/2014/main" id="{C9C95B41-CE1C-CADF-E47D-EBCB8070E64C}"/>
              </a:ext>
            </a:extLst>
          </p:cNvPr>
          <p:cNvCxnSpPr/>
          <p:nvPr/>
        </p:nvCxnSpPr>
        <p:spPr>
          <a:xfrm>
            <a:off x="1168400" y="3632200"/>
            <a:ext cx="1632617" cy="1371600"/>
          </a:xfrm>
          <a:prstGeom prst="line">
            <a:avLst/>
          </a:prstGeom>
          <a:noFill/>
          <a:ln w="38100" cap="flat" cmpd="sng" algn="ctr">
            <a:solidFill>
              <a:sysClr val="window" lastClr="FFFFFF"/>
            </a:solidFill>
            <a:prstDash val="solid"/>
          </a:ln>
          <a:effectLst/>
        </p:spPr>
      </p:cxnSp>
      <p:sp>
        <p:nvSpPr>
          <p:cNvPr id="6" name="Rectangle 5">
            <a:extLst>
              <a:ext uri="{FF2B5EF4-FFF2-40B4-BE49-F238E27FC236}">
                <a16:creationId xmlns:a16="http://schemas.microsoft.com/office/drawing/2014/main" id="{070FEBA4-AB3B-A227-0C79-46CF0D46C23D}"/>
              </a:ext>
            </a:extLst>
          </p:cNvPr>
          <p:cNvSpPr/>
          <p:nvPr/>
        </p:nvSpPr>
        <p:spPr>
          <a:xfrm>
            <a:off x="228944" y="2555367"/>
            <a:ext cx="11748143" cy="1675843"/>
          </a:xfrm>
          <a:prstGeom prst="rect">
            <a:avLst/>
          </a:prstGeom>
        </p:spPr>
        <p:txBody>
          <a:bodyPr wrap="square">
            <a:spAutoFit/>
          </a:bodyPr>
          <a:lstStyle/>
          <a:p>
            <a:pPr algn="just" defTabSz="609539">
              <a:lnSpc>
                <a:spcPct val="150000"/>
              </a:lnSpc>
              <a:buClrTx/>
              <a:buFontTx/>
              <a:buNone/>
            </a:pPr>
            <a:r>
              <a:rPr lang="vi-VN" sz="2400" b="1" kern="1200" dirty="0">
                <a:solidFill>
                  <a:srgbClr val="C00000"/>
                </a:solidFill>
                <a:latin typeface="UTM Avo" panose="02040603050506020204" pitchFamily="18" charset="0"/>
                <a:ea typeface="+mn-ea"/>
                <a:cs typeface="+mn-cs"/>
              </a:rPr>
              <a:t>Luật chơi: </a:t>
            </a:r>
            <a:r>
              <a:rPr lang="en-US" sz="2400" kern="1200" dirty="0">
                <a:solidFill>
                  <a:prstClr val="black"/>
                </a:solidFill>
                <a:latin typeface="UTM Avo" panose="02040603050506020204" pitchFamily="18" charset="0"/>
                <a:ea typeface="+mn-ea"/>
                <a:cs typeface="+mn-cs"/>
              </a:rPr>
              <a:t>Mỗi nhóm ghi vào thẻ màu tên của 2 hoặc 3 nghề ở địa phương. Đố đội bạn đoán đúng tên các nghề này thông qua 3 đặc điểm </a:t>
            </a:r>
            <a:r>
              <a:rPr lang="en-US" sz="2400" kern="1200" dirty="0" err="1">
                <a:solidFill>
                  <a:prstClr val="black"/>
                </a:solidFill>
                <a:latin typeface="UTM Avo" panose="02040603050506020204" pitchFamily="18" charset="0"/>
                <a:ea typeface="+mn-ea"/>
                <a:cs typeface="+mn-cs"/>
              </a:rPr>
              <a:t>đó</a:t>
            </a:r>
            <a:r>
              <a:rPr lang="en-US" sz="2400" kern="1200" dirty="0">
                <a:solidFill>
                  <a:prstClr val="black"/>
                </a:solidFill>
                <a:latin typeface="UTM Avo" panose="02040603050506020204" pitchFamily="18" charset="0"/>
                <a:ea typeface="+mn-ea"/>
                <a:cs typeface="+mn-cs"/>
              </a:rPr>
              <a:t>. </a:t>
            </a:r>
            <a:r>
              <a:rPr lang="en-US" sz="2400" kern="1200" dirty="0" err="1">
                <a:solidFill>
                  <a:prstClr val="black"/>
                </a:solidFill>
                <a:latin typeface="UTM Avo" panose="02040603050506020204" pitchFamily="18" charset="0"/>
                <a:ea typeface="+mn-ea"/>
                <a:cs typeface="+mn-cs"/>
              </a:rPr>
              <a:t>Nhóm</a:t>
            </a:r>
            <a:r>
              <a:rPr lang="en-US" sz="2400" kern="1200" dirty="0">
                <a:solidFill>
                  <a:prstClr val="black"/>
                </a:solidFill>
                <a:latin typeface="UTM Avo" panose="02040603050506020204" pitchFamily="18" charset="0"/>
                <a:ea typeface="+mn-ea"/>
                <a:cs typeface="+mn-cs"/>
              </a:rPr>
              <a:t> nào đoán đúng nhiều tên nghề nhất sẽ giành chiến thắng. </a:t>
            </a:r>
          </a:p>
        </p:txBody>
      </p:sp>
      <p:sp>
        <p:nvSpPr>
          <p:cNvPr id="7" name="Rectangle 6">
            <a:extLst>
              <a:ext uri="{FF2B5EF4-FFF2-40B4-BE49-F238E27FC236}">
                <a16:creationId xmlns:a16="http://schemas.microsoft.com/office/drawing/2014/main" id="{F39123D8-5C09-265D-59F2-D13DB3D61824}"/>
              </a:ext>
            </a:extLst>
          </p:cNvPr>
          <p:cNvSpPr/>
          <p:nvPr/>
        </p:nvSpPr>
        <p:spPr>
          <a:xfrm>
            <a:off x="2932918" y="2060012"/>
            <a:ext cx="6340197" cy="461665"/>
          </a:xfrm>
          <a:prstGeom prst="rect">
            <a:avLst/>
          </a:prstGeom>
        </p:spPr>
        <p:txBody>
          <a:bodyPr wrap="none">
            <a:spAutoFit/>
          </a:bodyPr>
          <a:lstStyle/>
          <a:p>
            <a:pPr algn="ctr" defTabSz="609539">
              <a:buClrTx/>
              <a:buFontTx/>
              <a:buNone/>
            </a:pPr>
            <a:r>
              <a:rPr lang="nl-NL" sz="2400" kern="1200" dirty="0">
                <a:solidFill>
                  <a:schemeClr val="tx1"/>
                </a:solidFill>
                <a:latin typeface="UTM Avo" panose="02040603050506020204" pitchFamily="18" charset="0"/>
                <a:ea typeface="+mn-ea"/>
                <a:cs typeface="+mn-cs"/>
              </a:rPr>
              <a:t>Trò chơi </a:t>
            </a:r>
            <a:r>
              <a:rPr lang="nl-NL" sz="2400" b="1" kern="1200" dirty="0">
                <a:solidFill>
                  <a:schemeClr val="tx1"/>
                </a:solidFill>
                <a:latin typeface="UTM Avo" panose="02040603050506020204" pitchFamily="18" charset="0"/>
                <a:ea typeface="+mn-ea"/>
                <a:cs typeface="+mn-cs"/>
              </a:rPr>
              <a:t>“</a:t>
            </a:r>
            <a:r>
              <a:rPr lang="vi-VN" sz="2400" b="1" kern="1200" dirty="0">
                <a:solidFill>
                  <a:schemeClr val="tx1"/>
                </a:solidFill>
                <a:latin typeface="UTM Avo" panose="02040603050506020204" pitchFamily="18" charset="0"/>
                <a:ea typeface="+mn-ea"/>
                <a:cs typeface="+mn-cs"/>
              </a:rPr>
              <a:t>Đ</a:t>
            </a:r>
            <a:r>
              <a:rPr lang="en-US" sz="2400" b="1" kern="1200" dirty="0" err="1">
                <a:solidFill>
                  <a:schemeClr val="tx1"/>
                </a:solidFill>
                <a:latin typeface="UTM Avo" panose="02040603050506020204" pitchFamily="18" charset="0"/>
                <a:ea typeface="+mn-ea"/>
                <a:cs typeface="+mn-cs"/>
              </a:rPr>
              <a:t>oán</a:t>
            </a:r>
            <a:r>
              <a:rPr lang="vi-VN" sz="2400" b="1" kern="1200" dirty="0">
                <a:solidFill>
                  <a:schemeClr val="tx1"/>
                </a:solidFill>
                <a:latin typeface="UTM Avo" panose="02040603050506020204" pitchFamily="18" charset="0"/>
                <a:ea typeface="+mn-ea"/>
                <a:cs typeface="+mn-cs"/>
              </a:rPr>
              <a:t> tên ng</a:t>
            </a:r>
            <a:r>
              <a:rPr lang="en-US" sz="2400" b="1" kern="1200" dirty="0" err="1">
                <a:solidFill>
                  <a:schemeClr val="tx1"/>
                </a:solidFill>
                <a:latin typeface="UTM Avo" panose="02040603050506020204" pitchFamily="18" charset="0"/>
                <a:ea typeface="+mn-ea"/>
                <a:cs typeface="+mn-cs"/>
              </a:rPr>
              <a:t>hề</a:t>
            </a:r>
            <a:r>
              <a:rPr lang="en-US" sz="2400" b="1" kern="1200" dirty="0">
                <a:solidFill>
                  <a:schemeClr val="tx1"/>
                </a:solidFill>
                <a:latin typeface="UTM Avo" panose="02040603050506020204" pitchFamily="18" charset="0"/>
                <a:ea typeface="+mn-ea"/>
                <a:cs typeface="+mn-cs"/>
              </a:rPr>
              <a:t> ở </a:t>
            </a:r>
            <a:r>
              <a:rPr lang="en-US" sz="2400" b="1" kern="1200" dirty="0" err="1">
                <a:solidFill>
                  <a:schemeClr val="tx1"/>
                </a:solidFill>
                <a:latin typeface="UTM Avo" panose="02040603050506020204" pitchFamily="18" charset="0"/>
                <a:ea typeface="+mn-ea"/>
                <a:cs typeface="+mn-cs"/>
              </a:rPr>
              <a:t>địa</a:t>
            </a:r>
            <a:r>
              <a:rPr lang="en-US" sz="2400" b="1" kern="1200" dirty="0">
                <a:solidFill>
                  <a:schemeClr val="tx1"/>
                </a:solidFill>
                <a:latin typeface="UTM Avo" panose="02040603050506020204" pitchFamily="18" charset="0"/>
                <a:ea typeface="+mn-ea"/>
                <a:cs typeface="+mn-cs"/>
              </a:rPr>
              <a:t> </a:t>
            </a:r>
            <a:r>
              <a:rPr lang="vi-VN" sz="2400" b="1" kern="1200" dirty="0">
                <a:solidFill>
                  <a:schemeClr val="tx1"/>
                </a:solidFill>
                <a:latin typeface="UTM Avo" panose="02040603050506020204" pitchFamily="18" charset="0"/>
                <a:ea typeface="+mn-ea"/>
                <a:cs typeface="+mn-cs"/>
              </a:rPr>
              <a:t>phương</a:t>
            </a:r>
            <a:r>
              <a:rPr lang="nl-NL" sz="2400" b="1" kern="1200" dirty="0">
                <a:solidFill>
                  <a:schemeClr val="tx1"/>
                </a:solidFill>
                <a:latin typeface="UTM Avo" panose="02040603050506020204" pitchFamily="18" charset="0"/>
                <a:ea typeface="+mn-ea"/>
                <a:cs typeface="+mn-cs"/>
              </a:rPr>
              <a:t>”</a:t>
            </a:r>
            <a:endParaRPr lang="en-US" sz="2400" b="1" kern="1200" dirty="0">
              <a:solidFill>
                <a:schemeClr val="tx1"/>
              </a:solidFill>
              <a:latin typeface="UTM Avo" panose="02040603050506020204" pitchFamily="18" charset="0"/>
              <a:ea typeface="+mn-ea"/>
              <a:cs typeface="+mn-cs"/>
            </a:endParaRPr>
          </a:p>
        </p:txBody>
      </p:sp>
      <p:sp>
        <p:nvSpPr>
          <p:cNvPr id="8" name="TextBox 7">
            <a:extLst>
              <a:ext uri="{FF2B5EF4-FFF2-40B4-BE49-F238E27FC236}">
                <a16:creationId xmlns:a16="http://schemas.microsoft.com/office/drawing/2014/main" id="{0C82BBCD-61C4-0444-21A3-1F23BD7A7DE9}"/>
              </a:ext>
            </a:extLst>
          </p:cNvPr>
          <p:cNvSpPr txBox="1"/>
          <p:nvPr/>
        </p:nvSpPr>
        <p:spPr>
          <a:xfrm>
            <a:off x="2116610" y="5727806"/>
            <a:ext cx="1632617" cy="461665"/>
          </a:xfrm>
          <a:prstGeom prst="rect">
            <a:avLst/>
          </a:prstGeom>
          <a:noFill/>
        </p:spPr>
        <p:txBody>
          <a:bodyPr wrap="square" rtlCol="0">
            <a:spAutoFit/>
          </a:bodyPr>
          <a:lstStyle/>
          <a:p>
            <a:pPr algn="ctr" defTabSz="609539">
              <a:buClrTx/>
              <a:buFontTx/>
              <a:buNone/>
            </a:pPr>
            <a:r>
              <a:rPr lang="vi-VN" sz="2400" b="1" kern="1200" dirty="0">
                <a:solidFill>
                  <a:schemeClr val="accent1"/>
                </a:solidFill>
                <a:effectLst>
                  <a:outerShdw blurRad="38100" dist="38100" dir="2700000" algn="tl">
                    <a:srgbClr val="000000">
                      <a:alpha val="43137"/>
                    </a:srgbClr>
                  </a:outerShdw>
                </a:effectLst>
                <a:latin typeface="UTM Avo" panose="02040603050506020204" pitchFamily="18" charset="0"/>
                <a:ea typeface="+mn-ea"/>
                <a:cs typeface="+mn-cs"/>
              </a:rPr>
              <a:t>Nh</a:t>
            </a:r>
            <a:r>
              <a:rPr lang="en-US" sz="2400" b="1" kern="1200" dirty="0" err="1">
                <a:solidFill>
                  <a:schemeClr val="accent1"/>
                </a:solidFill>
                <a:effectLst>
                  <a:outerShdw blurRad="38100" dist="38100" dir="2700000" algn="tl">
                    <a:srgbClr val="000000">
                      <a:alpha val="43137"/>
                    </a:srgbClr>
                  </a:outerShdw>
                </a:effectLst>
                <a:latin typeface="UTM Avo" panose="02040603050506020204" pitchFamily="18" charset="0"/>
                <a:ea typeface="+mn-ea"/>
                <a:cs typeface="+mn-cs"/>
              </a:rPr>
              <a:t>óm</a:t>
            </a:r>
            <a:r>
              <a:rPr lang="vi-VN" sz="2400" b="1" kern="1200" dirty="0">
                <a:solidFill>
                  <a:schemeClr val="accent1"/>
                </a:solidFill>
                <a:effectLst>
                  <a:outerShdw blurRad="38100" dist="38100" dir="2700000" algn="tl">
                    <a:srgbClr val="000000">
                      <a:alpha val="43137"/>
                    </a:srgbClr>
                  </a:outerShdw>
                </a:effectLst>
                <a:latin typeface="UTM Avo" panose="02040603050506020204" pitchFamily="18" charset="0"/>
                <a:ea typeface="+mn-ea"/>
                <a:cs typeface="+mn-cs"/>
              </a:rPr>
              <a:t> 1</a:t>
            </a:r>
            <a:endParaRPr lang="en-US" sz="2400" b="1" kern="1200" dirty="0">
              <a:solidFill>
                <a:schemeClr val="accent1"/>
              </a:solidFill>
              <a:effectLst>
                <a:outerShdw blurRad="38100" dist="38100" dir="2700000" algn="tl">
                  <a:srgbClr val="000000">
                    <a:alpha val="43137"/>
                  </a:srgbClr>
                </a:outerShdw>
              </a:effectLst>
              <a:latin typeface="UTM Avo" panose="02040603050506020204" pitchFamily="18" charset="0"/>
              <a:ea typeface="+mn-ea"/>
              <a:cs typeface="+mn-cs"/>
            </a:endParaRPr>
          </a:p>
        </p:txBody>
      </p:sp>
      <p:sp>
        <p:nvSpPr>
          <p:cNvPr id="9" name="TextBox 8">
            <a:extLst>
              <a:ext uri="{FF2B5EF4-FFF2-40B4-BE49-F238E27FC236}">
                <a16:creationId xmlns:a16="http://schemas.microsoft.com/office/drawing/2014/main" id="{B510E636-2E11-4D6D-32EB-0B0BAAB47640}"/>
              </a:ext>
            </a:extLst>
          </p:cNvPr>
          <p:cNvSpPr txBox="1"/>
          <p:nvPr/>
        </p:nvSpPr>
        <p:spPr>
          <a:xfrm>
            <a:off x="8442775" y="5727806"/>
            <a:ext cx="1632617" cy="461665"/>
          </a:xfrm>
          <a:prstGeom prst="rect">
            <a:avLst/>
          </a:prstGeom>
          <a:noFill/>
        </p:spPr>
        <p:txBody>
          <a:bodyPr wrap="square" rtlCol="0">
            <a:spAutoFit/>
          </a:bodyPr>
          <a:lstStyle>
            <a:defPPr marR="0" lvl="0" algn="l" rtl="0">
              <a:lnSpc>
                <a:spcPct val="100000"/>
              </a:lnSpc>
              <a:spcBef>
                <a:spcPts val="0"/>
              </a:spcBef>
              <a:spcAft>
                <a:spcPts val="0"/>
              </a:spcAft>
            </a:defPPr>
            <a:lvl1pPr algn="ctr" defTabSz="609539">
              <a:lnSpc>
                <a:spcPct val="150000"/>
              </a:lnSpc>
              <a:buClrTx/>
              <a:buFontTx/>
              <a:buNone/>
              <a:defRPr sz="2400" kern="1200">
                <a:solidFill>
                  <a:prstClr val="black"/>
                </a:solidFill>
                <a:latin typeface="UTM Avo" panose="02040603050506020204" pitchFamily="18" charset="0"/>
                <a:ea typeface="+mn-ea"/>
                <a:cs typeface="+mn-cs"/>
              </a:defRPr>
            </a:lvl1pPr>
          </a:lstStyle>
          <a:p>
            <a:pPr>
              <a:lnSpc>
                <a:spcPct val="100000"/>
              </a:lnSpc>
            </a:pPr>
            <a:r>
              <a:rPr lang="vi-VN" b="1" dirty="0">
                <a:solidFill>
                  <a:schemeClr val="accent6"/>
                </a:solidFill>
                <a:effectLst>
                  <a:outerShdw blurRad="38100" dist="38100" dir="2700000" algn="tl">
                    <a:srgbClr val="000000">
                      <a:alpha val="43137"/>
                    </a:srgbClr>
                  </a:outerShdw>
                </a:effectLst>
              </a:rPr>
              <a:t>N</a:t>
            </a:r>
            <a:r>
              <a:rPr lang="en-US" b="1" dirty="0" err="1">
                <a:solidFill>
                  <a:schemeClr val="accent6"/>
                </a:solidFill>
                <a:effectLst>
                  <a:outerShdw blurRad="38100" dist="38100" dir="2700000" algn="tl">
                    <a:srgbClr val="000000">
                      <a:alpha val="43137"/>
                    </a:srgbClr>
                  </a:outerShdw>
                </a:effectLst>
              </a:rPr>
              <a:t>hóm</a:t>
            </a:r>
            <a:r>
              <a:rPr lang="vi-VN" b="1" dirty="0">
                <a:solidFill>
                  <a:schemeClr val="accent6"/>
                </a:solidFill>
                <a:effectLst>
                  <a:outerShdw blurRad="38100" dist="38100" dir="2700000" algn="tl">
                    <a:srgbClr val="000000">
                      <a:alpha val="43137"/>
                    </a:srgbClr>
                  </a:outerShdw>
                </a:effectLst>
              </a:rPr>
              <a:t> 2</a:t>
            </a:r>
            <a:endParaRPr lang="en-US" b="1" dirty="0">
              <a:solidFill>
                <a:schemeClr val="accent6"/>
              </a:solidFill>
              <a:effectLst>
                <a:outerShdw blurRad="38100" dist="38100" dir="2700000" algn="tl">
                  <a:srgbClr val="000000">
                    <a:alpha val="43137"/>
                  </a:srgbClr>
                </a:outerShdw>
              </a:effectLst>
            </a:endParaRPr>
          </a:p>
        </p:txBody>
      </p:sp>
      <p:sp>
        <p:nvSpPr>
          <p:cNvPr id="10" name="Rectangle 9">
            <a:extLst>
              <a:ext uri="{FF2B5EF4-FFF2-40B4-BE49-F238E27FC236}">
                <a16:creationId xmlns:a16="http://schemas.microsoft.com/office/drawing/2014/main" id="{7502908F-A0BB-92E6-9A5D-3BF88C663934}"/>
              </a:ext>
            </a:extLst>
          </p:cNvPr>
          <p:cNvSpPr/>
          <p:nvPr/>
        </p:nvSpPr>
        <p:spPr>
          <a:xfrm>
            <a:off x="117148" y="6235470"/>
            <a:ext cx="5631543" cy="461665"/>
          </a:xfrm>
          <a:prstGeom prst="rect">
            <a:avLst/>
          </a:prstGeom>
        </p:spPr>
        <p:txBody>
          <a:bodyPr wrap="square">
            <a:spAutoFit/>
          </a:bodyPr>
          <a:lstStyle/>
          <a:p>
            <a:pPr algn="ctr" defTabSz="609539">
              <a:buClrTx/>
              <a:buFontTx/>
              <a:buNone/>
            </a:pPr>
            <a:r>
              <a:rPr lang="en-US" sz="2400" kern="1200" dirty="0">
                <a:solidFill>
                  <a:prstClr val="black"/>
                </a:solidFill>
                <a:latin typeface="UTM Avo" panose="02040603050506020204" pitchFamily="18" charset="0"/>
                <a:ea typeface="+mn-ea"/>
                <a:cs typeface="+mn-cs"/>
              </a:rPr>
              <a:t>Nhóm các nghề sản xuất, chế biến. </a:t>
            </a:r>
          </a:p>
        </p:txBody>
      </p:sp>
      <p:sp>
        <p:nvSpPr>
          <p:cNvPr id="12" name="Rectangle 11">
            <a:extLst>
              <a:ext uri="{FF2B5EF4-FFF2-40B4-BE49-F238E27FC236}">
                <a16:creationId xmlns:a16="http://schemas.microsoft.com/office/drawing/2014/main" id="{CA7C6085-4CC3-E4F4-A3B5-9FDCEC5B1764}"/>
              </a:ext>
            </a:extLst>
          </p:cNvPr>
          <p:cNvSpPr/>
          <p:nvPr/>
        </p:nvSpPr>
        <p:spPr>
          <a:xfrm>
            <a:off x="6443310" y="6235470"/>
            <a:ext cx="5748690" cy="461665"/>
          </a:xfrm>
          <a:prstGeom prst="rect">
            <a:avLst/>
          </a:prstGeom>
        </p:spPr>
        <p:txBody>
          <a:bodyPr wrap="none">
            <a:spAutoFit/>
          </a:bodyPr>
          <a:lstStyle/>
          <a:p>
            <a:pPr algn="ctr" defTabSz="609539">
              <a:buClrTx/>
              <a:buFontTx/>
              <a:buNone/>
            </a:pPr>
            <a:r>
              <a:rPr lang="en-US" sz="2400" kern="1200" dirty="0">
                <a:solidFill>
                  <a:prstClr val="black"/>
                </a:solidFill>
                <a:latin typeface="UTM Avo" panose="02040603050506020204" pitchFamily="18" charset="0"/>
                <a:ea typeface="+mn-ea"/>
                <a:cs typeface="+mn-cs"/>
              </a:rPr>
              <a:t>Nhóm các nghề kinh doanh, quản lí. </a:t>
            </a:r>
          </a:p>
        </p:txBody>
      </p:sp>
      <p:pic>
        <p:nvPicPr>
          <p:cNvPr id="20" name="Picture 11">
            <a:extLst>
              <a:ext uri="{FF2B5EF4-FFF2-40B4-BE49-F238E27FC236}">
                <a16:creationId xmlns:a16="http://schemas.microsoft.com/office/drawing/2014/main" id="{8ACA851D-BA42-8E34-75A1-000CDE58653C}"/>
              </a:ext>
            </a:extLst>
          </p:cNvPr>
          <p:cNvPicPr>
            <a:picLocks noChangeAspect="1"/>
          </p:cNvPicPr>
          <p:nvPr/>
        </p:nvPicPr>
        <p:blipFill>
          <a:blip r:embed="rId8"/>
          <a:srcRect/>
          <a:stretch>
            <a:fillRect/>
          </a:stretch>
        </p:blipFill>
        <p:spPr>
          <a:xfrm>
            <a:off x="4253791" y="4264900"/>
            <a:ext cx="2989800" cy="15733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3" name="Picture 9">
            <a:extLst>
              <a:ext uri="{FF2B5EF4-FFF2-40B4-BE49-F238E27FC236}">
                <a16:creationId xmlns:a16="http://schemas.microsoft.com/office/drawing/2014/main" id="{7FAA6E42-29E5-6176-ED21-24AF4760145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0659282" y="1026086"/>
            <a:ext cx="960863" cy="826248"/>
          </a:xfrm>
          <a:prstGeom prst="rect">
            <a:avLst/>
          </a:prstGeom>
        </p:spPr>
      </p:pic>
      <p:cxnSp>
        <p:nvCxnSpPr>
          <p:cNvPr id="5" name="Straight Connector 4">
            <a:extLst>
              <a:ext uri="{FF2B5EF4-FFF2-40B4-BE49-F238E27FC236}">
                <a16:creationId xmlns:a16="http://schemas.microsoft.com/office/drawing/2014/main" id="{C9C95B41-CE1C-CADF-E47D-EBCB8070E64C}"/>
              </a:ext>
            </a:extLst>
          </p:cNvPr>
          <p:cNvCxnSpPr/>
          <p:nvPr/>
        </p:nvCxnSpPr>
        <p:spPr>
          <a:xfrm>
            <a:off x="1168400" y="3632200"/>
            <a:ext cx="1632617" cy="1371600"/>
          </a:xfrm>
          <a:prstGeom prst="line">
            <a:avLst/>
          </a:prstGeom>
          <a:noFill/>
          <a:ln w="38100" cap="flat" cmpd="sng" algn="ctr">
            <a:solidFill>
              <a:sysClr val="window" lastClr="FFFFFF"/>
            </a:solidFill>
            <a:prstDash val="solid"/>
          </a:ln>
          <a:effectLst/>
        </p:spPr>
      </p:cxnSp>
      <p:sp>
        <p:nvSpPr>
          <p:cNvPr id="11" name="Rectangle 10">
            <a:extLst>
              <a:ext uri="{FF2B5EF4-FFF2-40B4-BE49-F238E27FC236}">
                <a16:creationId xmlns:a16="http://schemas.microsoft.com/office/drawing/2014/main" id="{1E9859E3-74BF-08C9-669D-8186661EAA37}"/>
              </a:ext>
            </a:extLst>
          </p:cNvPr>
          <p:cNvSpPr/>
          <p:nvPr/>
        </p:nvSpPr>
        <p:spPr>
          <a:xfrm>
            <a:off x="762001" y="1543875"/>
            <a:ext cx="10960099" cy="2291525"/>
          </a:xfrm>
          <a:prstGeom prst="rect">
            <a:avLst/>
          </a:prstGeom>
        </p:spPr>
        <p:txBody>
          <a:bodyPr wrap="square">
            <a:spAutoFit/>
          </a:bodyPr>
          <a:lstStyle/>
          <a:p>
            <a:pPr algn="ctr" defTabSz="609539">
              <a:lnSpc>
                <a:spcPct val="150000"/>
              </a:lnSpc>
              <a:buClrTx/>
            </a:pPr>
            <a:r>
              <a:rPr lang="vi-VN" sz="2400" b="1" kern="1200" dirty="0">
                <a:solidFill>
                  <a:schemeClr val="tx1"/>
                </a:solidFill>
                <a:effectLst>
                  <a:outerShdw blurRad="38100" dist="38100" dir="2700000" algn="tl">
                    <a:srgbClr val="000000">
                      <a:alpha val="43137"/>
                    </a:srgbClr>
                  </a:outerShdw>
                </a:effectLst>
                <a:latin typeface="UTM Avo" panose="02040603050506020204" pitchFamily="18" charset="0"/>
                <a:ea typeface="+mn-ea"/>
                <a:cs typeface="+mn-cs"/>
              </a:rPr>
              <a:t>Nhóm các nghề sản xuất, chế biến:</a:t>
            </a:r>
            <a:endParaRPr lang="en-US" sz="2400" b="1" kern="1200" dirty="0">
              <a:solidFill>
                <a:schemeClr val="tx1"/>
              </a:solidFill>
              <a:effectLst>
                <a:outerShdw blurRad="38100" dist="38100" dir="2700000" algn="tl">
                  <a:srgbClr val="000000">
                    <a:alpha val="43137"/>
                  </a:srgbClr>
                </a:outerShdw>
              </a:effectLst>
              <a:latin typeface="UTM Avo" panose="02040603050506020204" pitchFamily="18" charset="0"/>
              <a:ea typeface="+mn-ea"/>
              <a:cs typeface="+mn-cs"/>
            </a:endParaRPr>
          </a:p>
          <a:p>
            <a:pPr marL="381019" indent="-381019" algn="just" defTabSz="609539">
              <a:lnSpc>
                <a:spcPct val="150000"/>
              </a:lnSpc>
              <a:buClrTx/>
              <a:buFont typeface="Arial" pitchFamily="34" charset="0"/>
              <a:buChar char="•"/>
            </a:pPr>
            <a:r>
              <a:rPr lang="vi-VN" sz="2400" kern="1200" dirty="0">
                <a:solidFill>
                  <a:schemeClr val="tx1"/>
                </a:solidFill>
                <a:latin typeface="UTM Avo" panose="02040603050506020204" pitchFamily="18" charset="0"/>
                <a:ea typeface="+mn-ea"/>
                <a:cs typeface="+mn-cs"/>
              </a:rPr>
              <a:t>Sản xuất rượu, bia, nước uống đóng chai, thực phẩm đông lạnh,…</a:t>
            </a:r>
            <a:endParaRPr lang="en-US" sz="2400" kern="1200" dirty="0">
              <a:solidFill>
                <a:schemeClr val="tx1"/>
              </a:solidFill>
              <a:latin typeface="UTM Avo" panose="02040603050506020204" pitchFamily="18" charset="0"/>
              <a:ea typeface="+mn-ea"/>
              <a:cs typeface="+mn-cs"/>
            </a:endParaRPr>
          </a:p>
          <a:p>
            <a:pPr marL="381019" indent="-381019" algn="just" defTabSz="609539">
              <a:lnSpc>
                <a:spcPct val="150000"/>
              </a:lnSpc>
              <a:buClrTx/>
              <a:buFont typeface="Arial" pitchFamily="34" charset="0"/>
              <a:buChar char="•"/>
            </a:pPr>
            <a:r>
              <a:rPr lang="vi-VN" sz="2400" kern="1200" dirty="0">
                <a:solidFill>
                  <a:schemeClr val="tx1"/>
                </a:solidFill>
                <a:latin typeface="UTM Avo" panose="02040603050506020204" pitchFamily="18" charset="0"/>
                <a:ea typeface="+mn-ea"/>
                <a:cs typeface="+mn-cs"/>
              </a:rPr>
              <a:t>Sản xuất các loại thuốc, vải, trang phục, da giày,…</a:t>
            </a:r>
            <a:endParaRPr lang="en-US" sz="2400" kern="1200" dirty="0">
              <a:solidFill>
                <a:schemeClr val="tx1"/>
              </a:solidFill>
              <a:latin typeface="UTM Avo" panose="02040603050506020204" pitchFamily="18" charset="0"/>
              <a:ea typeface="+mn-ea"/>
              <a:cs typeface="+mn-cs"/>
            </a:endParaRPr>
          </a:p>
          <a:p>
            <a:pPr marL="381019" indent="-381019" algn="just" defTabSz="609539">
              <a:lnSpc>
                <a:spcPct val="150000"/>
              </a:lnSpc>
              <a:buClrTx/>
              <a:buFont typeface="Arial" pitchFamily="34" charset="0"/>
              <a:buChar char="•"/>
            </a:pPr>
            <a:r>
              <a:rPr lang="vi-VN" sz="2400" kern="1200" dirty="0">
                <a:solidFill>
                  <a:schemeClr val="tx1"/>
                </a:solidFill>
                <a:latin typeface="UTM Avo" panose="02040603050506020204" pitchFamily="18" charset="0"/>
                <a:ea typeface="+mn-ea"/>
                <a:cs typeface="+mn-cs"/>
              </a:rPr>
              <a:t>Chế biến các sản phẩm từ sữa, thủy hải sản, rau củ quả,…</a:t>
            </a:r>
            <a:endParaRPr lang="en-US" sz="2400" kern="1200" dirty="0">
              <a:solidFill>
                <a:schemeClr val="tx1"/>
              </a:solidFill>
              <a:latin typeface="UTM Avo" panose="02040603050506020204" pitchFamily="18" charset="0"/>
              <a:ea typeface="+mn-ea"/>
              <a:cs typeface="+mn-cs"/>
            </a:endParaRPr>
          </a:p>
        </p:txBody>
      </p:sp>
      <p:pic>
        <p:nvPicPr>
          <p:cNvPr id="13" name="Picture 2">
            <a:extLst>
              <a:ext uri="{FF2B5EF4-FFF2-40B4-BE49-F238E27FC236}">
                <a16:creationId xmlns:a16="http://schemas.microsoft.com/office/drawing/2014/main" id="{2CD35A11-8E7D-7FB8-694E-92BB89336F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6900" y="4050862"/>
            <a:ext cx="3771900" cy="252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a:extLst>
              <a:ext uri="{FF2B5EF4-FFF2-40B4-BE49-F238E27FC236}">
                <a16:creationId xmlns:a16="http://schemas.microsoft.com/office/drawing/2014/main" id="{7B649609-D632-316C-3C7A-7722EB74B4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18000" y="4044731"/>
            <a:ext cx="3644900" cy="267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a:extLst>
              <a:ext uri="{FF2B5EF4-FFF2-40B4-BE49-F238E27FC236}">
                <a16:creationId xmlns:a16="http://schemas.microsoft.com/office/drawing/2014/main" id="{8DF6C676-247F-5571-5A65-B0379838930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62900" y="4044731"/>
            <a:ext cx="3759200" cy="252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569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animEffect transition="in" filter="fade">
                                      <p:cBhvr>
                                        <p:cTn id="20" dur="500"/>
                                        <p:tgtEl>
                                          <p:spTgt spid="11">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Effect transition="in" filter="fade">
                                      <p:cBhvr>
                                        <p:cTn id="28" dur="500"/>
                                        <p:tgtEl>
                                          <p:spTgt spid="11">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3" name="Picture 9">
            <a:extLst>
              <a:ext uri="{FF2B5EF4-FFF2-40B4-BE49-F238E27FC236}">
                <a16:creationId xmlns:a16="http://schemas.microsoft.com/office/drawing/2014/main" id="{7FAA6E42-29E5-6176-ED21-24AF4760145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0659282" y="1026086"/>
            <a:ext cx="960863" cy="826248"/>
          </a:xfrm>
          <a:prstGeom prst="rect">
            <a:avLst/>
          </a:prstGeom>
        </p:spPr>
      </p:pic>
      <p:cxnSp>
        <p:nvCxnSpPr>
          <p:cNvPr id="5" name="Straight Connector 4">
            <a:extLst>
              <a:ext uri="{FF2B5EF4-FFF2-40B4-BE49-F238E27FC236}">
                <a16:creationId xmlns:a16="http://schemas.microsoft.com/office/drawing/2014/main" id="{C9C95B41-CE1C-CADF-E47D-EBCB8070E64C}"/>
              </a:ext>
            </a:extLst>
          </p:cNvPr>
          <p:cNvCxnSpPr/>
          <p:nvPr/>
        </p:nvCxnSpPr>
        <p:spPr>
          <a:xfrm>
            <a:off x="1168400" y="3632200"/>
            <a:ext cx="1632617" cy="1371600"/>
          </a:xfrm>
          <a:prstGeom prst="line">
            <a:avLst/>
          </a:prstGeom>
          <a:noFill/>
          <a:ln w="38100" cap="flat" cmpd="sng" algn="ctr">
            <a:solidFill>
              <a:sysClr val="window" lastClr="FFFFFF"/>
            </a:solidFill>
            <a:prstDash val="solid"/>
          </a:ln>
          <a:effectLst/>
        </p:spPr>
      </p:cxnSp>
      <p:sp>
        <p:nvSpPr>
          <p:cNvPr id="11" name="Rectangle 10">
            <a:extLst>
              <a:ext uri="{FF2B5EF4-FFF2-40B4-BE49-F238E27FC236}">
                <a16:creationId xmlns:a16="http://schemas.microsoft.com/office/drawing/2014/main" id="{1E9859E3-74BF-08C9-669D-8186661EAA37}"/>
              </a:ext>
            </a:extLst>
          </p:cNvPr>
          <p:cNvSpPr/>
          <p:nvPr/>
        </p:nvSpPr>
        <p:spPr>
          <a:xfrm>
            <a:off x="391887" y="1543875"/>
            <a:ext cx="11800114" cy="2229841"/>
          </a:xfrm>
          <a:prstGeom prst="rect">
            <a:avLst/>
          </a:prstGeom>
        </p:spPr>
        <p:txBody>
          <a:bodyPr wrap="square">
            <a:spAutoFit/>
          </a:bodyPr>
          <a:lstStyle/>
          <a:p>
            <a:pPr algn="ctr" defTabSz="609539">
              <a:lnSpc>
                <a:spcPct val="150000"/>
              </a:lnSpc>
              <a:buClrTx/>
            </a:pPr>
            <a:r>
              <a:rPr lang="vi-VN" sz="2400" b="1" kern="1200" dirty="0">
                <a:solidFill>
                  <a:schemeClr val="tx1"/>
                </a:solidFill>
                <a:effectLst>
                  <a:outerShdw blurRad="38100" dist="38100" dir="2700000" algn="tl">
                    <a:srgbClr val="000000">
                      <a:alpha val="43137"/>
                    </a:srgbClr>
                  </a:outerShdw>
                </a:effectLst>
                <a:latin typeface="UTM Avo" panose="02040603050506020204" pitchFamily="18" charset="0"/>
                <a:ea typeface="+mn-ea"/>
                <a:cs typeface="+mn-cs"/>
              </a:rPr>
              <a:t>Nhóm các nghề kinh doanh, quản lí:</a:t>
            </a:r>
          </a:p>
          <a:p>
            <a:pPr marL="381019" indent="-381019" algn="just" defTabSz="609539">
              <a:lnSpc>
                <a:spcPct val="150000"/>
              </a:lnSpc>
              <a:buClrTx/>
              <a:buFont typeface="Arial" pitchFamily="34" charset="0"/>
              <a:buChar char="•"/>
            </a:pPr>
            <a:r>
              <a:rPr lang="vi-VN" sz="2400" kern="1200" dirty="0">
                <a:solidFill>
                  <a:schemeClr val="tx1"/>
                </a:solidFill>
                <a:latin typeface="UTM Avo" panose="02040603050506020204" pitchFamily="18" charset="0"/>
                <a:ea typeface="+mn-ea"/>
                <a:cs typeface="+mn-cs"/>
              </a:rPr>
              <a:t>Buôn bán các sản phẩm nông – lâm nghiệp và thủy hải sản.</a:t>
            </a:r>
          </a:p>
          <a:p>
            <a:pPr marL="381019" indent="-381019" algn="just" defTabSz="609539">
              <a:lnSpc>
                <a:spcPct val="150000"/>
              </a:lnSpc>
              <a:buClrTx/>
              <a:buFont typeface="Arial" pitchFamily="34" charset="0"/>
              <a:buChar char="•"/>
            </a:pPr>
            <a:r>
              <a:rPr lang="vi-VN" sz="2400" kern="1200" dirty="0">
                <a:solidFill>
                  <a:schemeClr val="tx1"/>
                </a:solidFill>
                <a:latin typeface="UTM Avo" panose="02040603050506020204" pitchFamily="18" charset="0"/>
                <a:ea typeface="+mn-ea"/>
                <a:cs typeface="+mn-cs"/>
              </a:rPr>
              <a:t>Buôn bán các mặt hàng điện tử, công nghệ, lương thực – thực phẩm,…</a:t>
            </a:r>
          </a:p>
          <a:p>
            <a:pPr marL="381019" indent="-381019" algn="just" defTabSz="609539">
              <a:lnSpc>
                <a:spcPct val="150000"/>
              </a:lnSpc>
              <a:buClrTx/>
              <a:buFont typeface="Arial" pitchFamily="34" charset="0"/>
              <a:buChar char="•"/>
            </a:pPr>
            <a:r>
              <a:rPr lang="vi-VN" sz="2400" kern="1200" dirty="0">
                <a:solidFill>
                  <a:schemeClr val="tx1"/>
                </a:solidFill>
                <a:latin typeface="UTM Avo" panose="02040603050506020204" pitchFamily="18" charset="0"/>
                <a:ea typeface="+mn-ea"/>
                <a:cs typeface="+mn-cs"/>
              </a:rPr>
              <a:t>Đầu tư chứng khoán, đất đai,…</a:t>
            </a:r>
            <a:endParaRPr lang="en-US" sz="2400" kern="1200" dirty="0">
              <a:solidFill>
                <a:schemeClr val="tx1"/>
              </a:solidFill>
              <a:latin typeface="UTM Avo" panose="02040603050506020204" pitchFamily="18" charset="0"/>
              <a:ea typeface="+mn-ea"/>
              <a:cs typeface="+mn-cs"/>
            </a:endParaRPr>
          </a:p>
        </p:txBody>
      </p:sp>
      <p:pic>
        <p:nvPicPr>
          <p:cNvPr id="2" name="Picture 2">
            <a:extLst>
              <a:ext uri="{FF2B5EF4-FFF2-40B4-BE49-F238E27FC236}">
                <a16:creationId xmlns:a16="http://schemas.microsoft.com/office/drawing/2014/main" id="{E8145020-C49D-4D00-1882-F921466252A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1887" y="4109537"/>
            <a:ext cx="3847368" cy="2164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D61E14E0-885C-7C21-1843-EF9CCBE055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42759" y="3848283"/>
            <a:ext cx="3718329" cy="2686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a:extLst>
              <a:ext uri="{FF2B5EF4-FFF2-40B4-BE49-F238E27FC236}">
                <a16:creationId xmlns:a16="http://schemas.microsoft.com/office/drawing/2014/main" id="{9F043475-287D-6365-1647-70A261D37B8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61087" y="3940659"/>
            <a:ext cx="3708400" cy="250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425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animEffect transition="in" filter="fade">
                                      <p:cBhvr>
                                        <p:cTn id="15" dur="500"/>
                                        <p:tgtEl>
                                          <p:spTgt spid="1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animEffect transition="in" filter="fade">
                                      <p:cBhvr>
                                        <p:cTn id="23" dur="5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animEffect transition="in" filter="fade">
                                      <p:cBhvr>
                                        <p:cTn id="31"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3" name="Picture 9">
            <a:extLst>
              <a:ext uri="{FF2B5EF4-FFF2-40B4-BE49-F238E27FC236}">
                <a16:creationId xmlns:a16="http://schemas.microsoft.com/office/drawing/2014/main" id="{7FAA6E42-29E5-6176-ED21-24AF4760145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0659282" y="1026086"/>
            <a:ext cx="960863" cy="826248"/>
          </a:xfrm>
          <a:prstGeom prst="rect">
            <a:avLst/>
          </a:prstGeom>
        </p:spPr>
      </p:pic>
      <p:sp>
        <p:nvSpPr>
          <p:cNvPr id="7" name="Rounded Rectangle 18">
            <a:extLst>
              <a:ext uri="{FF2B5EF4-FFF2-40B4-BE49-F238E27FC236}">
                <a16:creationId xmlns:a16="http://schemas.microsoft.com/office/drawing/2014/main" id="{0B7FD318-6A0B-5470-F087-2240947FCF90}"/>
              </a:ext>
            </a:extLst>
          </p:cNvPr>
          <p:cNvSpPr/>
          <p:nvPr/>
        </p:nvSpPr>
        <p:spPr>
          <a:xfrm>
            <a:off x="3331028" y="1852334"/>
            <a:ext cx="8026401" cy="4350657"/>
          </a:xfrm>
          <a:prstGeom prst="roundRect">
            <a:avLst/>
          </a:prstGeom>
          <a:solidFill>
            <a:schemeClr val="accent2">
              <a:lumMod val="20000"/>
              <a:lumOff val="80000"/>
            </a:schemeClr>
          </a:solidFill>
          <a:ln w="25400" cap="flat" cmpd="sng" algn="ctr">
            <a:noFill/>
            <a:prstDash val="solid"/>
          </a:ln>
          <a:effectLst/>
        </p:spPr>
        <p:txBody>
          <a:bodyPr rtlCol="0" anchor="ctr"/>
          <a:lstStyle/>
          <a:p>
            <a:pPr marL="381019" indent="-381019" algn="just" defTabSz="609539">
              <a:lnSpc>
                <a:spcPct val="150000"/>
              </a:lnSpc>
              <a:buClrTx/>
              <a:buFont typeface="Arial" pitchFamily="34" charset="0"/>
              <a:buChar char="•"/>
            </a:pPr>
            <a:r>
              <a:rPr lang="vi-VN" sz="2400" kern="1200" dirty="0">
                <a:solidFill>
                  <a:schemeClr val="tx1"/>
                </a:solidFill>
                <a:latin typeface="UTM Avo" panose="02040603050506020204" pitchFamily="18" charset="0"/>
                <a:cs typeface="Arial" panose="020B0604020202020204" pitchFamily="34" charset="0"/>
              </a:rPr>
              <a:t>Mỗi địa phương đều có những nghề nghiệp chung và nghề nghiệp đặc thù.</a:t>
            </a:r>
            <a:endParaRPr lang="en-US" sz="2400" kern="1200" dirty="0">
              <a:solidFill>
                <a:schemeClr val="tx1"/>
              </a:solidFill>
              <a:latin typeface="UTM Avo" panose="02040603050506020204" pitchFamily="18" charset="0"/>
              <a:cs typeface="Arial" panose="020B0604020202020204" pitchFamily="34" charset="0"/>
            </a:endParaRPr>
          </a:p>
          <a:p>
            <a:pPr marL="381019" indent="-381019" algn="just" defTabSz="609539">
              <a:lnSpc>
                <a:spcPct val="150000"/>
              </a:lnSpc>
              <a:buClrTx/>
              <a:buFont typeface="Arial" pitchFamily="34" charset="0"/>
              <a:buChar char="•"/>
            </a:pPr>
            <a:r>
              <a:rPr lang="vi-VN" sz="2400" kern="1200" dirty="0">
                <a:solidFill>
                  <a:schemeClr val="tx1"/>
                </a:solidFill>
                <a:latin typeface="UTM Avo" panose="02040603050506020204" pitchFamily="18" charset="0"/>
                <a:cs typeface="Arial" panose="020B0604020202020204" pitchFamily="34" charset="0"/>
              </a:rPr>
              <a:t>Xác định được các nghề hiện có ở địa phương sẽ giúp em có định hướng ban đầu trong việc lựa chọn nghề tương lai của mình. </a:t>
            </a:r>
            <a:endParaRPr lang="en-US" sz="2400" kern="1200" dirty="0">
              <a:solidFill>
                <a:schemeClr val="tx1"/>
              </a:solidFill>
              <a:latin typeface="UTM Avo" panose="02040603050506020204" pitchFamily="18" charset="0"/>
              <a:cs typeface="Arial" panose="020B0604020202020204" pitchFamily="34" charset="0"/>
            </a:endParaRPr>
          </a:p>
        </p:txBody>
      </p:sp>
      <p:sp>
        <p:nvSpPr>
          <p:cNvPr id="8" name="Rectangle 7">
            <a:extLst>
              <a:ext uri="{FF2B5EF4-FFF2-40B4-BE49-F238E27FC236}">
                <a16:creationId xmlns:a16="http://schemas.microsoft.com/office/drawing/2014/main" id="{2B1EBB43-8CBB-A51B-F0C4-83BCC9C6C77E}"/>
              </a:ext>
            </a:extLst>
          </p:cNvPr>
          <p:cNvSpPr/>
          <p:nvPr/>
        </p:nvSpPr>
        <p:spPr>
          <a:xfrm>
            <a:off x="6278070" y="2181718"/>
            <a:ext cx="2132315" cy="584775"/>
          </a:xfrm>
          <a:prstGeom prst="rect">
            <a:avLst/>
          </a:prstGeom>
        </p:spPr>
        <p:txBody>
          <a:bodyPr wrap="none">
            <a:spAutoFit/>
          </a:bodyPr>
          <a:lstStyle/>
          <a:p>
            <a:pPr algn="ctr" defTabSz="609539">
              <a:buClrTx/>
              <a:buFontTx/>
              <a:buNone/>
            </a:pPr>
            <a:r>
              <a:rPr lang="en-US" sz="3200" b="1" kern="1200" dirty="0">
                <a:solidFill>
                  <a:srgbClr val="C00000"/>
                </a:solidFill>
                <a:latin typeface="UTM Avo" panose="02040603050506020204" pitchFamily="18" charset="0"/>
                <a:ea typeface="+mn-ea"/>
                <a:cs typeface="Arial" panose="020B0604020202020204" pitchFamily="34" charset="0"/>
              </a:rPr>
              <a:t>KẾT LUẬN</a:t>
            </a:r>
          </a:p>
        </p:txBody>
      </p:sp>
      <p:pic>
        <p:nvPicPr>
          <p:cNvPr id="10" name="Picture 4">
            <a:extLst>
              <a:ext uri="{FF2B5EF4-FFF2-40B4-BE49-F238E27FC236}">
                <a16:creationId xmlns:a16="http://schemas.microsoft.com/office/drawing/2014/main" id="{97CC2F37-6664-3EAB-50D4-4DF442BFE41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78036" y="1821315"/>
            <a:ext cx="3158943" cy="5036685"/>
          </a:xfrm>
          <a:prstGeom prst="rect">
            <a:avLst/>
          </a:prstGeom>
        </p:spPr>
      </p:pic>
    </p:spTree>
    <p:extLst>
      <p:ext uri="{BB962C8B-B14F-4D97-AF65-F5344CB8AC3E}">
        <p14:creationId xmlns:p14="http://schemas.microsoft.com/office/powerpoint/2010/main" val="291860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4" name="Rectangle 3">
            <a:extLst>
              <a:ext uri="{FF2B5EF4-FFF2-40B4-BE49-F238E27FC236}">
                <a16:creationId xmlns:a16="http://schemas.microsoft.com/office/drawing/2014/main" id="{663EB3B8-6A9C-CA02-7BB6-885DD9EEE920}"/>
              </a:ext>
            </a:extLst>
          </p:cNvPr>
          <p:cNvSpPr/>
          <p:nvPr/>
        </p:nvSpPr>
        <p:spPr>
          <a:xfrm>
            <a:off x="2379277" y="1490927"/>
            <a:ext cx="7433445" cy="523220"/>
          </a:xfrm>
          <a:prstGeom prst="rect">
            <a:avLst/>
          </a:prstGeom>
        </p:spPr>
        <p:txBody>
          <a:bodyPr wrap="none">
            <a:spAutoFit/>
          </a:bodyPr>
          <a:lstStyle/>
          <a:p>
            <a:pPr algn="ctr" defTabSz="609539">
              <a:spcBef>
                <a:spcPts val="200"/>
              </a:spcBef>
              <a:spcAft>
                <a:spcPts val="200"/>
              </a:spcAft>
              <a:buClrTx/>
              <a:buFontTx/>
              <a:buNone/>
            </a:pPr>
            <a:r>
              <a:rPr lang="vi-VN" sz="2800" b="1" kern="1200" dirty="0">
                <a:solidFill>
                  <a:schemeClr val="tx1"/>
                </a:solidFill>
                <a:latin typeface="UTM Avo" panose="02040603050506020204" pitchFamily="18" charset="0"/>
                <a:ea typeface="+mn-ea"/>
                <a:cs typeface="+mn-cs"/>
              </a:rPr>
              <a:t>2. Đặc điểm một số nghề ở địa phương</a:t>
            </a:r>
          </a:p>
        </p:txBody>
      </p:sp>
      <p:cxnSp>
        <p:nvCxnSpPr>
          <p:cNvPr id="5" name="Straight Connector 4">
            <a:extLst>
              <a:ext uri="{FF2B5EF4-FFF2-40B4-BE49-F238E27FC236}">
                <a16:creationId xmlns:a16="http://schemas.microsoft.com/office/drawing/2014/main" id="{C9C95B41-CE1C-CADF-E47D-EBCB8070E64C}"/>
              </a:ext>
            </a:extLst>
          </p:cNvPr>
          <p:cNvCxnSpPr/>
          <p:nvPr/>
        </p:nvCxnSpPr>
        <p:spPr>
          <a:xfrm>
            <a:off x="1168400" y="3632200"/>
            <a:ext cx="1632617" cy="1371600"/>
          </a:xfrm>
          <a:prstGeom prst="line">
            <a:avLst/>
          </a:prstGeom>
          <a:noFill/>
          <a:ln w="38100" cap="flat" cmpd="sng" algn="ctr">
            <a:solidFill>
              <a:sysClr val="window" lastClr="FFFFFF"/>
            </a:solidFill>
            <a:prstDash val="solid"/>
          </a:ln>
          <a:effectLst/>
        </p:spPr>
      </p:cxnSp>
      <p:pic>
        <p:nvPicPr>
          <p:cNvPr id="11" name="Picture 5">
            <a:extLst>
              <a:ext uri="{FF2B5EF4-FFF2-40B4-BE49-F238E27FC236}">
                <a16:creationId xmlns:a16="http://schemas.microsoft.com/office/drawing/2014/main" id="{4F7E2DB0-306C-D572-21B2-C3BE5FAC372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V="1">
            <a:off x="0" y="5272087"/>
            <a:ext cx="1531573" cy="1586374"/>
          </a:xfrm>
          <a:prstGeom prst="rect">
            <a:avLst/>
          </a:prstGeom>
        </p:spPr>
      </p:pic>
      <p:pic>
        <p:nvPicPr>
          <p:cNvPr id="13" name="Picture 7">
            <a:extLst>
              <a:ext uri="{FF2B5EF4-FFF2-40B4-BE49-F238E27FC236}">
                <a16:creationId xmlns:a16="http://schemas.microsoft.com/office/drawing/2014/main" id="{6FC0F856-F0C7-A8A8-DED0-F75C5298DA9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772526" y="899689"/>
            <a:ext cx="1122025" cy="1386773"/>
          </a:xfrm>
          <a:prstGeom prst="rect">
            <a:avLst/>
          </a:prstGeom>
        </p:spPr>
      </p:pic>
      <p:sp>
        <p:nvSpPr>
          <p:cNvPr id="14" name="Rectangle 13">
            <a:extLst>
              <a:ext uri="{FF2B5EF4-FFF2-40B4-BE49-F238E27FC236}">
                <a16:creationId xmlns:a16="http://schemas.microsoft.com/office/drawing/2014/main" id="{6466C7D7-474B-AAC2-2AD3-612C2D3A6E91}"/>
              </a:ext>
            </a:extLst>
          </p:cNvPr>
          <p:cNvSpPr/>
          <p:nvPr/>
        </p:nvSpPr>
        <p:spPr>
          <a:xfrm>
            <a:off x="297447" y="2008490"/>
            <a:ext cx="11597104" cy="945323"/>
          </a:xfrm>
          <a:prstGeom prst="rect">
            <a:avLst/>
          </a:prstGeom>
        </p:spPr>
        <p:txBody>
          <a:bodyPr wrap="square">
            <a:spAutoFit/>
          </a:bodyPr>
          <a:lstStyle/>
          <a:p>
            <a:pPr marL="381019" indent="-381019" algn="just" defTabSz="609539">
              <a:buClrTx/>
              <a:buFont typeface="Arial" pitchFamily="34" charset="0"/>
              <a:buChar char="•"/>
            </a:pPr>
            <a:r>
              <a:rPr lang="en-US" sz="2400" kern="1200" dirty="0">
                <a:solidFill>
                  <a:prstClr val="black"/>
                </a:solidFill>
                <a:latin typeface="UTM Avo" panose="02040603050506020204" pitchFamily="18" charset="0"/>
                <a:ea typeface="+mn-ea"/>
                <a:cs typeface="+mn-cs"/>
              </a:rPr>
              <a:t>Mỗi nhóm bốc thăm một nghề cụ thể ở địa phương </a:t>
            </a:r>
            <a:r>
              <a:rPr lang="vi-VN" sz="2400" kern="1200" dirty="0">
                <a:solidFill>
                  <a:prstClr val="black"/>
                </a:solidFill>
                <a:latin typeface="Arial" panose="020B0604020202020204" pitchFamily="34" charset="0"/>
                <a:ea typeface="+mn-ea"/>
                <a:cs typeface="+mn-cs"/>
              </a:rPr>
              <a:t>.</a:t>
            </a:r>
          </a:p>
          <a:p>
            <a:pPr marL="381019" indent="-381019" algn="just" defTabSz="609539">
              <a:lnSpc>
                <a:spcPct val="150000"/>
              </a:lnSpc>
              <a:buClrTx/>
              <a:buFont typeface="Arial" pitchFamily="34" charset="0"/>
              <a:buChar char="•"/>
            </a:pPr>
            <a:r>
              <a:rPr lang="en-US" sz="2400" kern="1200" dirty="0">
                <a:solidFill>
                  <a:prstClr val="black"/>
                </a:solidFill>
                <a:latin typeface="UTM Avo" panose="02040603050506020204" pitchFamily="18" charset="0"/>
                <a:ea typeface="+mn-ea"/>
                <a:cs typeface="+mn-cs"/>
              </a:rPr>
              <a:t>Thảo luận trong nhóm để hoàn thành bảng mô tả nghề theo mẫu gợi ý</a:t>
            </a:r>
            <a:r>
              <a:rPr lang="vi-VN" sz="2400" kern="1200" dirty="0">
                <a:solidFill>
                  <a:prstClr val="black"/>
                </a:solidFill>
                <a:latin typeface="Arial" panose="020B0604020202020204" pitchFamily="34" charset="0"/>
                <a:ea typeface="+mn-ea"/>
                <a:cs typeface="+mn-cs"/>
              </a:rPr>
              <a:t>:</a:t>
            </a:r>
            <a:r>
              <a:rPr lang="en-US" sz="2400" kern="1200" dirty="0">
                <a:solidFill>
                  <a:prstClr val="black"/>
                </a:solidFill>
                <a:latin typeface="UTM Avo" panose="02040603050506020204" pitchFamily="18" charset="0"/>
                <a:ea typeface="+mn-ea"/>
                <a:cs typeface="+mn-cs"/>
              </a:rPr>
              <a:t> </a:t>
            </a:r>
          </a:p>
        </p:txBody>
      </p:sp>
      <p:pic>
        <p:nvPicPr>
          <p:cNvPr id="18" name="Picture 17">
            <a:extLst>
              <a:ext uri="{FF2B5EF4-FFF2-40B4-BE49-F238E27FC236}">
                <a16:creationId xmlns:a16="http://schemas.microsoft.com/office/drawing/2014/main" id="{6D0FCA11-8AF8-FC1B-47F6-09FC3A019FDB}"/>
              </a:ext>
            </a:extLst>
          </p:cNvPr>
          <p:cNvPicPr>
            <a:picLocks noChangeAspect="1"/>
          </p:cNvPicPr>
          <p:nvPr/>
        </p:nvPicPr>
        <p:blipFill>
          <a:blip r:embed="rId8"/>
          <a:stretch>
            <a:fillRect/>
          </a:stretch>
        </p:blipFill>
        <p:spPr>
          <a:xfrm>
            <a:off x="3445056" y="3010943"/>
            <a:ext cx="5301886" cy="3204039"/>
          </a:xfrm>
          <a:prstGeom prst="rect">
            <a:avLst/>
          </a:prstGeom>
        </p:spPr>
      </p:pic>
      <p:sp>
        <p:nvSpPr>
          <p:cNvPr id="19" name="Rectangle 18">
            <a:extLst>
              <a:ext uri="{FF2B5EF4-FFF2-40B4-BE49-F238E27FC236}">
                <a16:creationId xmlns:a16="http://schemas.microsoft.com/office/drawing/2014/main" id="{F8037C40-64CB-EBD1-AAE9-7450B7748C0E}"/>
              </a:ext>
            </a:extLst>
          </p:cNvPr>
          <p:cNvSpPr/>
          <p:nvPr/>
        </p:nvSpPr>
        <p:spPr>
          <a:xfrm>
            <a:off x="2459254" y="3066841"/>
            <a:ext cx="1327566" cy="461665"/>
          </a:xfrm>
          <a:prstGeom prst="rect">
            <a:avLst/>
          </a:prstGeom>
        </p:spPr>
        <p:txBody>
          <a:bodyPr wrap="square">
            <a:spAutoFit/>
          </a:bodyPr>
          <a:lstStyle/>
          <a:p>
            <a:pPr algn="just" defTabSz="609539">
              <a:buClrTx/>
            </a:pPr>
            <a:r>
              <a:rPr lang="en-US" sz="2400" b="1" kern="1200" dirty="0" err="1">
                <a:solidFill>
                  <a:prstClr val="black"/>
                </a:solidFill>
                <a:latin typeface="UTM Avo" panose="02040603050506020204" pitchFamily="18" charset="0"/>
                <a:ea typeface="+mn-ea"/>
                <a:cs typeface="+mn-cs"/>
              </a:rPr>
              <a:t>Gợi</a:t>
            </a:r>
            <a:r>
              <a:rPr lang="en-US" sz="2400" b="1" kern="1200" dirty="0">
                <a:solidFill>
                  <a:prstClr val="black"/>
                </a:solidFill>
                <a:latin typeface="UTM Avo" panose="02040603050506020204" pitchFamily="18" charset="0"/>
                <a:ea typeface="+mn-ea"/>
                <a:cs typeface="+mn-cs"/>
              </a:rPr>
              <a:t> ý</a:t>
            </a:r>
          </a:p>
        </p:txBody>
      </p:sp>
      <p:sp>
        <p:nvSpPr>
          <p:cNvPr id="22" name="TextBox 21">
            <a:extLst>
              <a:ext uri="{FF2B5EF4-FFF2-40B4-BE49-F238E27FC236}">
                <a16:creationId xmlns:a16="http://schemas.microsoft.com/office/drawing/2014/main" id="{E0422983-21A4-41FC-DF8C-B60B407F22C5}"/>
              </a:ext>
            </a:extLst>
          </p:cNvPr>
          <p:cNvSpPr txBox="1"/>
          <p:nvPr/>
        </p:nvSpPr>
        <p:spPr>
          <a:xfrm>
            <a:off x="2549735" y="6267697"/>
            <a:ext cx="7092527" cy="461665"/>
          </a:xfrm>
          <a:prstGeom prst="rect">
            <a:avLst/>
          </a:prstGeom>
          <a:noFill/>
        </p:spPr>
        <p:txBody>
          <a:bodyPr wrap="square">
            <a:spAutoFit/>
          </a:bodyPr>
          <a:lstStyle/>
          <a:p>
            <a:pPr algn="ctr"/>
            <a:r>
              <a:rPr lang="en-US" sz="2400" kern="1200" dirty="0">
                <a:solidFill>
                  <a:prstClr val="black"/>
                </a:solidFill>
                <a:latin typeface="UTM Avo" panose="02040603050506020204" pitchFamily="18" charset="0"/>
                <a:ea typeface="+mn-ea"/>
                <a:cs typeface="+mn-cs"/>
              </a:rPr>
              <a:t>Chia </a:t>
            </a:r>
            <a:r>
              <a:rPr lang="en-US" sz="2400" kern="1200" dirty="0" err="1">
                <a:solidFill>
                  <a:prstClr val="black"/>
                </a:solidFill>
                <a:latin typeface="UTM Avo" panose="02040603050506020204" pitchFamily="18" charset="0"/>
                <a:ea typeface="+mn-ea"/>
                <a:cs typeface="+mn-cs"/>
              </a:rPr>
              <a:t>sẻ</a:t>
            </a:r>
            <a:r>
              <a:rPr lang="en-US" sz="2400" kern="1200" dirty="0">
                <a:solidFill>
                  <a:prstClr val="black"/>
                </a:solidFill>
                <a:latin typeface="UTM Avo" panose="02040603050506020204" pitchFamily="18" charset="0"/>
                <a:ea typeface="+mn-ea"/>
                <a:cs typeface="+mn-cs"/>
              </a:rPr>
              <a:t> </a:t>
            </a:r>
            <a:r>
              <a:rPr lang="en-US" sz="2400" kern="1200" dirty="0" err="1">
                <a:solidFill>
                  <a:prstClr val="black"/>
                </a:solidFill>
                <a:latin typeface="UTM Avo" panose="02040603050506020204" pitchFamily="18" charset="0"/>
                <a:ea typeface="+mn-ea"/>
                <a:cs typeface="+mn-cs"/>
              </a:rPr>
              <a:t>và</a:t>
            </a:r>
            <a:r>
              <a:rPr lang="en-US" sz="2400" kern="1200" dirty="0">
                <a:solidFill>
                  <a:prstClr val="black"/>
                </a:solidFill>
                <a:latin typeface="UTM Avo" panose="02040603050506020204" pitchFamily="18" charset="0"/>
                <a:ea typeface="+mn-ea"/>
                <a:cs typeface="+mn-cs"/>
              </a:rPr>
              <a:t> </a:t>
            </a:r>
            <a:r>
              <a:rPr lang="en-US" sz="2400" kern="1200" dirty="0" err="1">
                <a:solidFill>
                  <a:prstClr val="black"/>
                </a:solidFill>
                <a:latin typeface="UTM Avo" panose="02040603050506020204" pitchFamily="18" charset="0"/>
                <a:ea typeface="+mn-ea"/>
                <a:cs typeface="+mn-cs"/>
              </a:rPr>
              <a:t>nhận</a:t>
            </a:r>
            <a:r>
              <a:rPr lang="en-US" sz="2400" kern="1200" dirty="0">
                <a:solidFill>
                  <a:prstClr val="black"/>
                </a:solidFill>
                <a:latin typeface="UTM Avo" panose="02040603050506020204" pitchFamily="18" charset="0"/>
                <a:ea typeface="+mn-ea"/>
                <a:cs typeface="+mn-cs"/>
              </a:rPr>
              <a:t> </a:t>
            </a:r>
            <a:r>
              <a:rPr lang="en-US" sz="2400" kern="1200" dirty="0" err="1">
                <a:solidFill>
                  <a:prstClr val="black"/>
                </a:solidFill>
                <a:latin typeface="UTM Avo" panose="02040603050506020204" pitchFamily="18" charset="0"/>
                <a:ea typeface="+mn-ea"/>
                <a:cs typeface="+mn-cs"/>
              </a:rPr>
              <a:t>xét</a:t>
            </a:r>
            <a:r>
              <a:rPr lang="en-US" sz="2400" kern="1200" dirty="0">
                <a:solidFill>
                  <a:prstClr val="black"/>
                </a:solidFill>
                <a:latin typeface="UTM Avo" panose="02040603050506020204" pitchFamily="18" charset="0"/>
                <a:ea typeface="+mn-ea"/>
                <a:cs typeface="+mn-cs"/>
              </a:rPr>
              <a:t> </a:t>
            </a:r>
            <a:r>
              <a:rPr lang="en-US" sz="2400" kern="1200" dirty="0" err="1">
                <a:solidFill>
                  <a:prstClr val="black"/>
                </a:solidFill>
                <a:latin typeface="UTM Avo" panose="02040603050506020204" pitchFamily="18" charset="0"/>
                <a:ea typeface="+mn-ea"/>
                <a:cs typeface="+mn-cs"/>
              </a:rPr>
              <a:t>về</a:t>
            </a:r>
            <a:r>
              <a:rPr lang="en-US" sz="2400" kern="1200" dirty="0">
                <a:solidFill>
                  <a:prstClr val="black"/>
                </a:solidFill>
                <a:latin typeface="UTM Avo" panose="02040603050506020204" pitchFamily="18" charset="0"/>
                <a:ea typeface="+mn-ea"/>
                <a:cs typeface="+mn-cs"/>
              </a:rPr>
              <a:t> </a:t>
            </a:r>
            <a:r>
              <a:rPr lang="en-US" sz="2400" kern="1200" dirty="0" err="1">
                <a:solidFill>
                  <a:prstClr val="black"/>
                </a:solidFill>
                <a:latin typeface="UTM Avo" panose="02040603050506020204" pitchFamily="18" charset="0"/>
                <a:ea typeface="+mn-ea"/>
                <a:cs typeface="+mn-cs"/>
              </a:rPr>
              <a:t>các</a:t>
            </a:r>
            <a:r>
              <a:rPr lang="en-US" sz="2400" kern="1200" dirty="0">
                <a:solidFill>
                  <a:prstClr val="black"/>
                </a:solidFill>
                <a:latin typeface="UTM Avo" panose="02040603050506020204" pitchFamily="18" charset="0"/>
                <a:ea typeface="+mn-ea"/>
                <a:cs typeface="+mn-cs"/>
              </a:rPr>
              <a:t> </a:t>
            </a:r>
            <a:r>
              <a:rPr lang="en-US" sz="2400" kern="1200" dirty="0" err="1">
                <a:solidFill>
                  <a:prstClr val="black"/>
                </a:solidFill>
                <a:latin typeface="UTM Avo" panose="02040603050506020204" pitchFamily="18" charset="0"/>
                <a:ea typeface="+mn-ea"/>
                <a:cs typeface="+mn-cs"/>
              </a:rPr>
              <a:t>bản</a:t>
            </a:r>
            <a:r>
              <a:rPr lang="en-US" sz="2400" kern="1200" dirty="0">
                <a:solidFill>
                  <a:prstClr val="black"/>
                </a:solidFill>
                <a:latin typeface="UTM Avo" panose="02040603050506020204" pitchFamily="18" charset="0"/>
                <a:ea typeface="+mn-ea"/>
                <a:cs typeface="+mn-cs"/>
              </a:rPr>
              <a:t> </a:t>
            </a:r>
            <a:r>
              <a:rPr lang="en-US" sz="2400" kern="1200" dirty="0" err="1">
                <a:solidFill>
                  <a:prstClr val="black"/>
                </a:solidFill>
                <a:latin typeface="UTM Avo" panose="02040603050506020204" pitchFamily="18" charset="0"/>
                <a:ea typeface="+mn-ea"/>
                <a:cs typeface="+mn-cs"/>
              </a:rPr>
              <a:t>mô</a:t>
            </a:r>
            <a:r>
              <a:rPr lang="en-US" sz="2400" kern="1200" dirty="0">
                <a:solidFill>
                  <a:prstClr val="black"/>
                </a:solidFill>
                <a:latin typeface="UTM Avo" panose="02040603050506020204" pitchFamily="18" charset="0"/>
                <a:ea typeface="+mn-ea"/>
                <a:cs typeface="+mn-cs"/>
              </a:rPr>
              <a:t> </a:t>
            </a:r>
            <a:r>
              <a:rPr lang="en-US" sz="2400" kern="1200" dirty="0" err="1">
                <a:solidFill>
                  <a:prstClr val="black"/>
                </a:solidFill>
                <a:latin typeface="UTM Avo" panose="02040603050506020204" pitchFamily="18" charset="0"/>
                <a:ea typeface="+mn-ea"/>
                <a:cs typeface="+mn-cs"/>
              </a:rPr>
              <a:t>tả</a:t>
            </a:r>
            <a:r>
              <a:rPr lang="en-US" sz="2400" kern="1200" dirty="0">
                <a:solidFill>
                  <a:prstClr val="black"/>
                </a:solidFill>
                <a:latin typeface="UTM Avo" panose="02040603050506020204" pitchFamily="18" charset="0"/>
                <a:ea typeface="+mn-ea"/>
                <a:cs typeface="+mn-cs"/>
              </a:rPr>
              <a:t> </a:t>
            </a:r>
            <a:r>
              <a:rPr lang="en-US" sz="2400" kern="1200" dirty="0" err="1">
                <a:solidFill>
                  <a:prstClr val="black"/>
                </a:solidFill>
                <a:latin typeface="UTM Avo" panose="02040603050506020204" pitchFamily="18" charset="0"/>
                <a:ea typeface="+mn-ea"/>
                <a:cs typeface="+mn-cs"/>
              </a:rPr>
              <a:t>nghề</a:t>
            </a:r>
            <a:r>
              <a:rPr lang="en-US" sz="2400" kern="1200" dirty="0">
                <a:solidFill>
                  <a:prstClr val="black"/>
                </a:solidFill>
                <a:latin typeface="UTM Avo" panose="02040603050506020204" pitchFamily="18" charset="0"/>
                <a:ea typeface="+mn-ea"/>
                <a:cs typeface="+mn-cs"/>
              </a:rPr>
              <a:t>. </a:t>
            </a:r>
          </a:p>
        </p:txBody>
      </p:sp>
    </p:spTree>
    <p:extLst>
      <p:ext uri="{BB962C8B-B14F-4D97-AF65-F5344CB8AC3E}">
        <p14:creationId xmlns:p14="http://schemas.microsoft.com/office/powerpoint/2010/main" val="150229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3" name="Rectangle 2">
            <a:extLst>
              <a:ext uri="{FF2B5EF4-FFF2-40B4-BE49-F238E27FC236}">
                <a16:creationId xmlns:a16="http://schemas.microsoft.com/office/drawing/2014/main" id="{584C5667-68DF-4CF3-13CF-2559F4B27CBD}"/>
              </a:ext>
            </a:extLst>
          </p:cNvPr>
          <p:cNvSpPr/>
          <p:nvPr/>
        </p:nvSpPr>
        <p:spPr>
          <a:xfrm>
            <a:off x="4211053" y="1951076"/>
            <a:ext cx="7618997" cy="3337837"/>
          </a:xfrm>
          <a:prstGeom prst="rect">
            <a:avLst/>
          </a:prstGeom>
          <a:solidFill>
            <a:srgbClr val="E9F1F5"/>
          </a:solidFill>
        </p:spPr>
        <p:txBody>
          <a:bodyPr wrap="square">
            <a:spAutoFit/>
          </a:bodyPr>
          <a:lstStyle/>
          <a:p>
            <a:pPr marL="381019" indent="-381019" algn="just" defTabSz="609539">
              <a:lnSpc>
                <a:spcPct val="150000"/>
              </a:lnSpc>
              <a:buClrTx/>
              <a:buFont typeface="Arial" pitchFamily="34" charset="0"/>
              <a:buChar char="•"/>
            </a:pPr>
            <a:r>
              <a:rPr lang="en-US" sz="2400" kern="1200" dirty="0">
                <a:solidFill>
                  <a:prstClr val="black"/>
                </a:solidFill>
                <a:latin typeface="UTM Avo" panose="02040603050506020204" pitchFamily="18" charset="0"/>
                <a:ea typeface="+mn-ea"/>
                <a:cs typeface="+mn-cs"/>
              </a:rPr>
              <a:t>Em có nhận xét gì về các bản mô tả nghề nghiệp?</a:t>
            </a:r>
          </a:p>
          <a:p>
            <a:pPr marL="381019" indent="-381019" algn="just" defTabSz="609539">
              <a:lnSpc>
                <a:spcPct val="150000"/>
              </a:lnSpc>
              <a:buClrTx/>
              <a:buFont typeface="Arial" pitchFamily="34" charset="0"/>
              <a:buChar char="•"/>
            </a:pPr>
            <a:r>
              <a:rPr lang="en-US" sz="2400" kern="1200" dirty="0">
                <a:solidFill>
                  <a:prstClr val="black"/>
                </a:solidFill>
                <a:latin typeface="UTM Avo" panose="02040603050506020204" pitchFamily="18" charset="0"/>
                <a:ea typeface="+mn-ea"/>
                <a:cs typeface="+mn-cs"/>
              </a:rPr>
              <a:t>Theo em, nghề nào khó, nghề nào dễ? Vì sao?</a:t>
            </a:r>
          </a:p>
          <a:p>
            <a:pPr marL="381019" indent="-381019" algn="just" defTabSz="609539">
              <a:lnSpc>
                <a:spcPct val="150000"/>
              </a:lnSpc>
              <a:buClrTx/>
              <a:buFont typeface="Arial" pitchFamily="34" charset="0"/>
              <a:buChar char="•"/>
            </a:pPr>
            <a:r>
              <a:rPr lang="en-US" sz="2400" kern="1200" dirty="0">
                <a:solidFill>
                  <a:prstClr val="black"/>
                </a:solidFill>
                <a:latin typeface="UTM Avo" panose="02040603050506020204" pitchFamily="18" charset="0"/>
                <a:ea typeface="+mn-ea"/>
                <a:cs typeface="+mn-cs"/>
              </a:rPr>
              <a:t>Em biết về nghề nào nhiều nhất?</a:t>
            </a:r>
          </a:p>
          <a:p>
            <a:pPr marL="381019" indent="-381019" algn="just" defTabSz="609539">
              <a:lnSpc>
                <a:spcPct val="150000"/>
              </a:lnSpc>
              <a:buClrTx/>
              <a:buFont typeface="Arial" pitchFamily="34" charset="0"/>
              <a:buChar char="•"/>
            </a:pPr>
            <a:r>
              <a:rPr lang="en-US" sz="2400" kern="1200" dirty="0">
                <a:solidFill>
                  <a:prstClr val="black"/>
                </a:solidFill>
                <a:latin typeface="UTM Avo" panose="02040603050506020204" pitchFamily="18" charset="0"/>
                <a:ea typeface="+mn-ea"/>
                <a:cs typeface="+mn-cs"/>
              </a:rPr>
              <a:t>Em quan tâm đến nghề nào nhất trong số các nghề được mô tả? Giải thích lí do.</a:t>
            </a:r>
          </a:p>
        </p:txBody>
      </p:sp>
      <p:pic>
        <p:nvPicPr>
          <p:cNvPr id="4" name="Picture 5">
            <a:extLst>
              <a:ext uri="{FF2B5EF4-FFF2-40B4-BE49-F238E27FC236}">
                <a16:creationId xmlns:a16="http://schemas.microsoft.com/office/drawing/2014/main" id="{9E34C00F-D3AE-B11F-5223-BD05EF0CE29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93241" y="2634916"/>
            <a:ext cx="4057013" cy="4070683"/>
          </a:xfrm>
          <a:prstGeom prst="rect">
            <a:avLst/>
          </a:prstGeom>
        </p:spPr>
      </p:pic>
      <p:pic>
        <p:nvPicPr>
          <p:cNvPr id="2" name="Picture 9">
            <a:extLst>
              <a:ext uri="{FF2B5EF4-FFF2-40B4-BE49-F238E27FC236}">
                <a16:creationId xmlns:a16="http://schemas.microsoft.com/office/drawing/2014/main" id="{8547C386-E541-306B-76F0-BE5F78D0898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0980843" y="887115"/>
            <a:ext cx="1017917" cy="1221085"/>
          </a:xfrm>
          <a:prstGeom prst="rect">
            <a:avLst/>
          </a:prstGeom>
        </p:spPr>
      </p:pic>
      <p:pic>
        <p:nvPicPr>
          <p:cNvPr id="5" name="Picture 5">
            <a:extLst>
              <a:ext uri="{FF2B5EF4-FFF2-40B4-BE49-F238E27FC236}">
                <a16:creationId xmlns:a16="http://schemas.microsoft.com/office/drawing/2014/main" id="{6DCC05E9-F0C6-E11A-4E31-9DAF3E86EC4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V="1">
            <a:off x="0" y="5272087"/>
            <a:ext cx="1531573" cy="1586374"/>
          </a:xfrm>
          <a:prstGeom prst="rect">
            <a:avLst/>
          </a:prstGeom>
        </p:spPr>
      </p:pic>
    </p:spTree>
    <p:extLst>
      <p:ext uri="{BB962C8B-B14F-4D97-AF65-F5344CB8AC3E}">
        <p14:creationId xmlns:p14="http://schemas.microsoft.com/office/powerpoint/2010/main" val="239532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6" name="Rectangle 5">
            <a:extLst>
              <a:ext uri="{FF2B5EF4-FFF2-40B4-BE49-F238E27FC236}">
                <a16:creationId xmlns:a16="http://schemas.microsoft.com/office/drawing/2014/main" id="{B8376294-193D-6CF5-10ED-6AC02104479D}"/>
              </a:ext>
            </a:extLst>
          </p:cNvPr>
          <p:cNvSpPr/>
          <p:nvPr/>
        </p:nvSpPr>
        <p:spPr>
          <a:xfrm>
            <a:off x="3495675" y="887115"/>
            <a:ext cx="5200650" cy="954813"/>
          </a:xfrm>
          <a:prstGeom prst="rect">
            <a:avLst/>
          </a:prstGeom>
          <a:solidFill>
            <a:sysClr val="window" lastClr="FFFFFF"/>
          </a:solidFill>
        </p:spPr>
        <p:txBody>
          <a:bodyPr wrap="square">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BẢN MÔ TẢ NGHỀ</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Tên: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graphicFrame>
        <p:nvGraphicFramePr>
          <p:cNvPr id="7" name="Table 6">
            <a:extLst>
              <a:ext uri="{FF2B5EF4-FFF2-40B4-BE49-F238E27FC236}">
                <a16:creationId xmlns:a16="http://schemas.microsoft.com/office/drawing/2014/main" id="{A34C2F3B-006B-0931-BF70-5DC201DCDB10}"/>
              </a:ext>
            </a:extLst>
          </p:cNvPr>
          <p:cNvGraphicFramePr>
            <a:graphicFrameLocks noGrp="1"/>
          </p:cNvGraphicFramePr>
          <p:nvPr>
            <p:extLst>
              <p:ext uri="{D42A27DB-BD31-4B8C-83A1-F6EECF244321}">
                <p14:modId xmlns:p14="http://schemas.microsoft.com/office/powerpoint/2010/main" val="130421361"/>
              </p:ext>
            </p:extLst>
          </p:nvPr>
        </p:nvGraphicFramePr>
        <p:xfrm>
          <a:off x="96620" y="1912206"/>
          <a:ext cx="11998760" cy="4903162"/>
        </p:xfrm>
        <a:graphic>
          <a:graphicData uri="http://schemas.openxmlformats.org/drawingml/2006/table">
            <a:tbl>
              <a:tblPr firstRow="1" firstCol="1" bandRow="1"/>
              <a:tblGrid>
                <a:gridCol w="1878369">
                  <a:extLst>
                    <a:ext uri="{9D8B030D-6E8A-4147-A177-3AD203B41FA5}">
                      <a16:colId xmlns:a16="http://schemas.microsoft.com/office/drawing/2014/main" val="20000"/>
                    </a:ext>
                  </a:extLst>
                </a:gridCol>
                <a:gridCol w="3397111">
                  <a:extLst>
                    <a:ext uri="{9D8B030D-6E8A-4147-A177-3AD203B41FA5}">
                      <a16:colId xmlns:a16="http://schemas.microsoft.com/office/drawing/2014/main" val="20001"/>
                    </a:ext>
                  </a:extLst>
                </a:gridCol>
                <a:gridCol w="2686050">
                  <a:extLst>
                    <a:ext uri="{9D8B030D-6E8A-4147-A177-3AD203B41FA5}">
                      <a16:colId xmlns:a16="http://schemas.microsoft.com/office/drawing/2014/main" val="20002"/>
                    </a:ext>
                  </a:extLst>
                </a:gridCol>
                <a:gridCol w="4037230">
                  <a:extLst>
                    <a:ext uri="{9D8B030D-6E8A-4147-A177-3AD203B41FA5}">
                      <a16:colId xmlns:a16="http://schemas.microsoft.com/office/drawing/2014/main" val="20003"/>
                    </a:ext>
                  </a:extLst>
                </a:gridCol>
              </a:tblGrid>
              <a:tr h="855057">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25000"/>
                        </a:lnSpc>
                        <a:spcBef>
                          <a:spcPts val="0"/>
                        </a:spcBef>
                        <a:spcAft>
                          <a:spcPts val="0"/>
                        </a:spcAft>
                      </a:pPr>
                      <a:r>
                        <a:rPr lang="en-US" sz="1800" b="1" dirty="0">
                          <a:effectLst/>
                          <a:latin typeface="UTM Avo" panose="02040603050506020204" pitchFamily="18" charset="0"/>
                        </a:rPr>
                        <a:t>Công việc đặc trưng</a:t>
                      </a:r>
                      <a:endParaRPr lang="en-US" sz="1800" b="1"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504D"/>
                    </a:solidFill>
                  </a:tcPr>
                </a:tc>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25000"/>
                        </a:lnSpc>
                        <a:spcBef>
                          <a:spcPts val="0"/>
                        </a:spcBef>
                        <a:spcAft>
                          <a:spcPts val="0"/>
                        </a:spcAft>
                      </a:pPr>
                      <a:r>
                        <a:rPr lang="en-US" sz="1800" b="1" dirty="0">
                          <a:effectLst/>
                          <a:latin typeface="UTM Avo" panose="02040603050506020204" pitchFamily="18" charset="0"/>
                        </a:rPr>
                        <a:t>Thời gian, địa điểm làm việc chủ yếu</a:t>
                      </a:r>
                      <a:endParaRPr lang="en-US" sz="1800" b="1"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504D"/>
                    </a:solidFill>
                  </a:tcPr>
                </a:tc>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25000"/>
                        </a:lnSpc>
                        <a:spcBef>
                          <a:spcPts val="0"/>
                        </a:spcBef>
                        <a:spcAft>
                          <a:spcPts val="0"/>
                        </a:spcAft>
                      </a:pPr>
                      <a:r>
                        <a:rPr lang="en-US" sz="1800" b="1" dirty="0">
                          <a:effectLst/>
                          <a:latin typeface="UTM Avo" panose="02040603050506020204" pitchFamily="18" charset="0"/>
                        </a:rPr>
                        <a:t>Trang thiết bị, dụng cụ lao động</a:t>
                      </a:r>
                      <a:endParaRPr lang="en-US" sz="1800" b="1"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504D"/>
                    </a:solidFill>
                  </a:tcPr>
                </a:tc>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25000"/>
                        </a:lnSpc>
                        <a:spcBef>
                          <a:spcPts val="0"/>
                        </a:spcBef>
                        <a:spcAft>
                          <a:spcPts val="0"/>
                        </a:spcAft>
                      </a:pPr>
                      <a:r>
                        <a:rPr lang="en-US" sz="1800" b="1" dirty="0">
                          <a:effectLst/>
                          <a:latin typeface="UTM Avo" panose="02040603050506020204" pitchFamily="18" charset="0"/>
                        </a:rPr>
                        <a:t>Ghi chú</a:t>
                      </a:r>
                      <a:endParaRPr lang="en-US" sz="1800" b="1"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1456092">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25000"/>
                        </a:lnSpc>
                        <a:spcBef>
                          <a:spcPts val="0"/>
                        </a:spcBef>
                        <a:spcAft>
                          <a:spcPts val="0"/>
                        </a:spcAft>
                      </a:pPr>
                      <a:r>
                        <a:rPr lang="en-US" sz="1800" b="1" dirty="0">
                          <a:effectLst/>
                          <a:latin typeface="UTM Avo" panose="02040603050506020204" pitchFamily="18" charset="0"/>
                        </a:rPr>
                        <a:t>Nhân viên văn phòng</a:t>
                      </a:r>
                      <a:endParaRPr lang="en-US" sz="1800" b="1"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342900" marR="0" indent="-342900" algn="just">
                        <a:lnSpc>
                          <a:spcPct val="125000"/>
                        </a:lnSpc>
                        <a:spcBef>
                          <a:spcPts val="0"/>
                        </a:spcBef>
                        <a:spcAft>
                          <a:spcPts val="0"/>
                        </a:spcAft>
                        <a:buFont typeface="UTM Avo" panose="02040603050506020204" pitchFamily="18" charset="0"/>
                        <a:buChar char="-"/>
                      </a:pPr>
                      <a:r>
                        <a:rPr lang="en-US" sz="1800" b="0" i="0" u="none" strike="noStrike" cap="none" dirty="0" err="1">
                          <a:solidFill>
                            <a:schemeClr val="dk1"/>
                          </a:solidFill>
                          <a:effectLst/>
                          <a:latin typeface="UTM Avo" panose="02040603050506020204" pitchFamily="18" charset="0"/>
                          <a:ea typeface="+mn-ea"/>
                          <a:cs typeface="+mn-cs"/>
                          <a:sym typeface="Arial"/>
                        </a:rPr>
                        <a:t>Từ</a:t>
                      </a:r>
                      <a:r>
                        <a:rPr lang="en-US" sz="1800" b="0" i="0" u="none" strike="noStrike" cap="none" dirty="0">
                          <a:solidFill>
                            <a:schemeClr val="dk1"/>
                          </a:solidFill>
                          <a:effectLst/>
                          <a:latin typeface="UTM Avo" panose="02040603050506020204" pitchFamily="18" charset="0"/>
                          <a:ea typeface="+mn-ea"/>
                          <a:cs typeface="+mn-cs"/>
                          <a:sym typeface="Arial"/>
                        </a:rPr>
                        <a:t> thứ Hai đến thứ Bảy, giờ </a:t>
                      </a:r>
                      <a:r>
                        <a:rPr lang="en-US" sz="1800" b="0" i="0" u="none" strike="noStrike" cap="none" err="1">
                          <a:solidFill>
                            <a:schemeClr val="dk1"/>
                          </a:solidFill>
                          <a:effectLst/>
                          <a:latin typeface="UTM Avo" panose="02040603050506020204" pitchFamily="18" charset="0"/>
                          <a:ea typeface="+mn-ea"/>
                          <a:cs typeface="+mn-cs"/>
                          <a:sym typeface="Arial"/>
                        </a:rPr>
                        <a:t>hành</a:t>
                      </a:r>
                      <a:r>
                        <a:rPr lang="en-US" sz="1800" b="0" i="0" u="none" strike="noStrike" cap="none">
                          <a:solidFill>
                            <a:schemeClr val="dk1"/>
                          </a:solidFill>
                          <a:effectLst/>
                          <a:latin typeface="UTM Avo" panose="02040603050506020204" pitchFamily="18" charset="0"/>
                          <a:ea typeface="+mn-ea"/>
                          <a:cs typeface="+mn-cs"/>
                          <a:sym typeface="Arial"/>
                        </a:rPr>
                        <a:t> chính.</a:t>
                      </a:r>
                      <a:endParaRPr lang="en-US" sz="1800" b="0" i="0" u="none" strike="noStrike" cap="none" dirty="0">
                        <a:solidFill>
                          <a:schemeClr val="dk1"/>
                        </a:solidFill>
                        <a:effectLst/>
                        <a:latin typeface="UTM Avo" panose="02040603050506020204" pitchFamily="18" charset="0"/>
                        <a:ea typeface="+mn-ea"/>
                        <a:cs typeface="+mn-cs"/>
                        <a:sym typeface="Arial"/>
                      </a:endParaRPr>
                    </a:p>
                    <a:p>
                      <a:pPr marL="342900" marR="0" indent="-342900" algn="just">
                        <a:lnSpc>
                          <a:spcPct val="125000"/>
                        </a:lnSpc>
                        <a:spcBef>
                          <a:spcPts val="0"/>
                        </a:spcBef>
                        <a:spcAft>
                          <a:spcPts val="0"/>
                        </a:spcAft>
                        <a:buFont typeface="UTM Avo" panose="02040603050506020204" pitchFamily="18" charset="0"/>
                        <a:buChar char="-"/>
                      </a:pPr>
                      <a:r>
                        <a:rPr lang="en-US" sz="1800" b="0" i="0" u="none" strike="noStrike" cap="none">
                          <a:solidFill>
                            <a:schemeClr val="dk1"/>
                          </a:solidFill>
                          <a:effectLst/>
                          <a:latin typeface="UTM Avo" panose="02040603050506020204" pitchFamily="18" charset="0"/>
                          <a:ea typeface="+mn-ea"/>
                          <a:cs typeface="+mn-cs"/>
                          <a:sym typeface="Arial"/>
                        </a:rPr>
                        <a:t>Văn phòng.</a:t>
                      </a:r>
                      <a:endParaRPr lang="en-US" sz="1800" b="0" i="0" u="none" strike="noStrike" cap="none" dirty="0">
                        <a:solidFill>
                          <a:schemeClr val="dk1"/>
                        </a:solidFill>
                        <a:effectLst/>
                        <a:latin typeface="UTM Avo" panose="02040603050506020204" pitchFamily="18" charset="0"/>
                        <a:ea typeface="+mn-ea"/>
                        <a:cs typeface="+mn-cs"/>
                        <a:sym typeface="Arial"/>
                      </a:endParaRPr>
                    </a:p>
                  </a:txBody>
                  <a:tcPr marL="45720" marR="4572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25000"/>
                        </a:lnSpc>
                        <a:spcBef>
                          <a:spcPts val="0"/>
                        </a:spcBef>
                        <a:spcAft>
                          <a:spcPts val="0"/>
                        </a:spcAft>
                      </a:pPr>
                      <a:r>
                        <a:rPr lang="en-US" sz="1800" b="0" i="0" u="none" strike="noStrike" cap="none" dirty="0">
                          <a:solidFill>
                            <a:schemeClr val="dk1"/>
                          </a:solidFill>
                          <a:effectLst/>
                          <a:latin typeface="UTM Avo" panose="02040603050506020204" pitchFamily="18" charset="0"/>
                          <a:ea typeface="+mn-ea"/>
                          <a:cs typeface="+mn-cs"/>
                          <a:sym typeface="Arial"/>
                        </a:rPr>
                        <a:t>Máy tính, sổ sách, giấy, bút,…</a:t>
                      </a:r>
                    </a:p>
                  </a:txBody>
                  <a:tcPr marL="45720" marR="4572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just">
                        <a:lnSpc>
                          <a:spcPct val="125000"/>
                        </a:lnSpc>
                        <a:spcBef>
                          <a:spcPts val="0"/>
                        </a:spcBef>
                        <a:spcAft>
                          <a:spcPts val="0"/>
                        </a:spcAft>
                      </a:pPr>
                      <a:r>
                        <a:rPr lang="en-US" sz="1800" b="0" i="0" u="none" strike="noStrike" cap="none" dirty="0">
                          <a:solidFill>
                            <a:schemeClr val="dk1"/>
                          </a:solidFill>
                          <a:effectLst/>
                          <a:latin typeface="UTM Avo" panose="02040603050506020204" pitchFamily="18" charset="0"/>
                          <a:ea typeface="+mn-ea"/>
                          <a:cs typeface="+mn-cs"/>
                          <a:sym typeface="Arial"/>
                        </a:rPr>
                        <a:t>Hoàn thành nhiệm vụ được giao trong ngày. </a:t>
                      </a:r>
                    </a:p>
                  </a:txBody>
                  <a:tcPr marL="45720" marR="4572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extLst>
                  <a:ext uri="{0D108BD9-81ED-4DB2-BD59-A6C34878D82A}">
                    <a16:rowId xmlns:a16="http://schemas.microsoft.com/office/drawing/2014/main" val="10001"/>
                  </a:ext>
                </a:extLst>
              </a:tr>
              <a:tr h="1335506">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25000"/>
                        </a:lnSpc>
                        <a:spcBef>
                          <a:spcPts val="0"/>
                        </a:spcBef>
                        <a:spcAft>
                          <a:spcPts val="0"/>
                        </a:spcAft>
                      </a:pPr>
                      <a:r>
                        <a:rPr lang="en-US" sz="1800" b="1" dirty="0">
                          <a:effectLst/>
                          <a:latin typeface="UTM Avo" panose="02040603050506020204" pitchFamily="18" charset="0"/>
                        </a:rPr>
                        <a:t>Luật sư</a:t>
                      </a:r>
                      <a:endParaRPr lang="en-US" sz="1800" b="1"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342900" marR="0" indent="-342900" algn="just">
                        <a:lnSpc>
                          <a:spcPct val="125000"/>
                        </a:lnSpc>
                        <a:spcBef>
                          <a:spcPts val="0"/>
                        </a:spcBef>
                        <a:spcAft>
                          <a:spcPts val="0"/>
                        </a:spcAft>
                        <a:buFont typeface="UTM Avo" panose="02040603050506020204" pitchFamily="18" charset="0"/>
                        <a:buChar char="-"/>
                      </a:pPr>
                      <a:r>
                        <a:rPr lang="en-US" sz="1800" b="0" i="0" u="none" strike="noStrike" cap="none" dirty="0" err="1">
                          <a:solidFill>
                            <a:schemeClr val="dk1"/>
                          </a:solidFill>
                          <a:effectLst/>
                          <a:latin typeface="UTM Avo" panose="02040603050506020204" pitchFamily="18" charset="0"/>
                          <a:ea typeface="+mn-ea"/>
                          <a:cs typeface="+mn-cs"/>
                          <a:sym typeface="Arial"/>
                        </a:rPr>
                        <a:t>Từ</a:t>
                      </a:r>
                      <a:r>
                        <a:rPr lang="en-US" sz="1800" b="0" i="0" u="none" strike="noStrike" cap="none" dirty="0">
                          <a:solidFill>
                            <a:schemeClr val="dk1"/>
                          </a:solidFill>
                          <a:effectLst/>
                          <a:latin typeface="UTM Avo" panose="02040603050506020204" pitchFamily="18" charset="0"/>
                          <a:ea typeface="+mn-ea"/>
                          <a:cs typeface="+mn-cs"/>
                          <a:sym typeface="Arial"/>
                        </a:rPr>
                        <a:t> thứ Hai đến thứ Bảy, giờ </a:t>
                      </a:r>
                      <a:r>
                        <a:rPr lang="en-US" sz="1800" b="0" i="0" u="none" strike="noStrike" cap="none">
                          <a:solidFill>
                            <a:schemeClr val="dk1"/>
                          </a:solidFill>
                          <a:effectLst/>
                          <a:latin typeface="UTM Avo" panose="02040603050506020204" pitchFamily="18" charset="0"/>
                          <a:ea typeface="+mn-ea"/>
                          <a:cs typeface="+mn-cs"/>
                          <a:sym typeface="Arial"/>
                        </a:rPr>
                        <a:t>hành chính.</a:t>
                      </a:r>
                      <a:endParaRPr lang="en-US" sz="1800" b="0" i="0" u="none" strike="noStrike" cap="none" dirty="0">
                        <a:solidFill>
                          <a:schemeClr val="dk1"/>
                        </a:solidFill>
                        <a:effectLst/>
                        <a:latin typeface="UTM Avo" panose="02040603050506020204" pitchFamily="18" charset="0"/>
                        <a:ea typeface="+mn-ea"/>
                        <a:cs typeface="+mn-cs"/>
                        <a:sym typeface="Arial"/>
                      </a:endParaRPr>
                    </a:p>
                    <a:p>
                      <a:pPr marL="342900" marR="0" indent="-342900" algn="just">
                        <a:lnSpc>
                          <a:spcPct val="125000"/>
                        </a:lnSpc>
                        <a:spcBef>
                          <a:spcPts val="0"/>
                        </a:spcBef>
                        <a:spcAft>
                          <a:spcPts val="0"/>
                        </a:spcAft>
                        <a:buFont typeface="UTM Avo" panose="02040603050506020204" pitchFamily="18" charset="0"/>
                        <a:buChar char="-"/>
                      </a:pPr>
                      <a:r>
                        <a:rPr lang="en-US" sz="1800" b="0" i="0" u="none" strike="noStrike" cap="none" dirty="0">
                          <a:solidFill>
                            <a:schemeClr val="dk1"/>
                          </a:solidFill>
                          <a:effectLst/>
                          <a:latin typeface="UTM Avo" panose="02040603050506020204" pitchFamily="18" charset="0"/>
                          <a:ea typeface="+mn-ea"/>
                          <a:cs typeface="+mn-cs"/>
                          <a:sym typeface="Arial"/>
                        </a:rPr>
                        <a:t>Văn phòng </a:t>
                      </a:r>
                      <a:r>
                        <a:rPr lang="en-US" sz="1800" b="0" i="0" u="none" strike="noStrike" cap="none">
                          <a:solidFill>
                            <a:schemeClr val="dk1"/>
                          </a:solidFill>
                          <a:effectLst/>
                          <a:latin typeface="UTM Avo" panose="02040603050506020204" pitchFamily="18" charset="0"/>
                          <a:ea typeface="+mn-ea"/>
                          <a:cs typeface="+mn-cs"/>
                          <a:sym typeface="Arial"/>
                        </a:rPr>
                        <a:t>luật sư.</a:t>
                      </a:r>
                      <a:endParaRPr lang="en-US" sz="1800" b="0" i="0" u="none" strike="noStrike" cap="none" dirty="0">
                        <a:solidFill>
                          <a:schemeClr val="dk1"/>
                        </a:solidFill>
                        <a:effectLst/>
                        <a:latin typeface="UTM Avo" panose="02040603050506020204" pitchFamily="18" charset="0"/>
                        <a:ea typeface="+mn-ea"/>
                        <a:cs typeface="+mn-cs"/>
                        <a:sym typeface="Arial"/>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25000"/>
                        </a:lnSpc>
                        <a:spcBef>
                          <a:spcPts val="0"/>
                        </a:spcBef>
                        <a:spcAft>
                          <a:spcPts val="0"/>
                        </a:spcAft>
                      </a:pPr>
                      <a:r>
                        <a:rPr lang="en-US" sz="1800" b="0" i="0" u="none" strike="noStrike" cap="none" dirty="0">
                          <a:solidFill>
                            <a:schemeClr val="dk1"/>
                          </a:solidFill>
                          <a:effectLst/>
                          <a:latin typeface="UTM Avo" panose="02040603050506020204" pitchFamily="18" charset="0"/>
                          <a:ea typeface="+mn-ea"/>
                          <a:cs typeface="+mn-cs"/>
                          <a:sym typeface="Arial"/>
                        </a:rPr>
                        <a:t>Máy tình, máy in, giấy tờ,…</a:t>
                      </a: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just">
                        <a:lnSpc>
                          <a:spcPct val="125000"/>
                        </a:lnSpc>
                        <a:spcBef>
                          <a:spcPts val="0"/>
                        </a:spcBef>
                        <a:spcAft>
                          <a:spcPts val="0"/>
                        </a:spcAft>
                      </a:pPr>
                      <a:r>
                        <a:rPr lang="en-US" sz="1800" b="0" i="0" u="none" strike="noStrike" cap="none" dirty="0">
                          <a:solidFill>
                            <a:schemeClr val="dk1"/>
                          </a:solidFill>
                          <a:effectLst/>
                          <a:latin typeface="UTM Avo" panose="02040603050506020204" pitchFamily="18" charset="0"/>
                          <a:ea typeface="+mn-ea"/>
                          <a:cs typeface="+mn-cs"/>
                          <a:sym typeface="Arial"/>
                        </a:rPr>
                        <a:t>Nắm chắc luật để linh hoạt xử lí các tình huống kiện tụng khác nhau. </a:t>
                      </a: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extLst>
                  <a:ext uri="{0D108BD9-81ED-4DB2-BD59-A6C34878D82A}">
                    <a16:rowId xmlns:a16="http://schemas.microsoft.com/office/drawing/2014/main" val="10002"/>
                  </a:ext>
                </a:extLst>
              </a:tr>
              <a:tr h="1256507">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25000"/>
                        </a:lnSpc>
                        <a:spcBef>
                          <a:spcPts val="0"/>
                        </a:spcBef>
                        <a:spcAft>
                          <a:spcPts val="0"/>
                        </a:spcAft>
                      </a:pPr>
                      <a:r>
                        <a:rPr lang="en-US" sz="1800" b="1" dirty="0" err="1">
                          <a:effectLst/>
                          <a:latin typeface="UTM Avo" panose="02040603050506020204" pitchFamily="18" charset="0"/>
                        </a:rPr>
                        <a:t>Lính</a:t>
                      </a:r>
                      <a:r>
                        <a:rPr lang="en-US" sz="1800" b="1" dirty="0">
                          <a:effectLst/>
                          <a:latin typeface="UTM Avo" panose="02040603050506020204" pitchFamily="18" charset="0"/>
                        </a:rPr>
                        <a:t> </a:t>
                      </a:r>
                      <a:r>
                        <a:rPr lang="en-US" sz="1800" b="1" dirty="0" err="1">
                          <a:effectLst/>
                          <a:latin typeface="UTM Avo" panose="02040603050506020204" pitchFamily="18" charset="0"/>
                        </a:rPr>
                        <a:t>cứu</a:t>
                      </a:r>
                      <a:r>
                        <a:rPr lang="en-US" sz="1800" b="1" dirty="0">
                          <a:effectLst/>
                          <a:latin typeface="UTM Avo" panose="02040603050506020204" pitchFamily="18" charset="0"/>
                        </a:rPr>
                        <a:t> </a:t>
                      </a:r>
                      <a:r>
                        <a:rPr lang="en-US" sz="1800" b="1" dirty="0" err="1">
                          <a:effectLst/>
                          <a:latin typeface="UTM Avo" panose="02040603050506020204" pitchFamily="18" charset="0"/>
                        </a:rPr>
                        <a:t>hỏa</a:t>
                      </a:r>
                      <a:endParaRPr lang="en-US" sz="1800" b="1"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342900" marR="0" indent="-342900" algn="just">
                        <a:lnSpc>
                          <a:spcPct val="125000"/>
                        </a:lnSpc>
                        <a:spcBef>
                          <a:spcPts val="0"/>
                        </a:spcBef>
                        <a:spcAft>
                          <a:spcPts val="0"/>
                        </a:spcAft>
                        <a:buFont typeface="UTM Avo" panose="02040603050506020204" pitchFamily="18" charset="0"/>
                        <a:buChar char="-"/>
                      </a:pPr>
                      <a:r>
                        <a:rPr lang="en-US" sz="1800" b="0" i="0" u="none" strike="noStrike" cap="none" dirty="0" err="1">
                          <a:solidFill>
                            <a:schemeClr val="dk1"/>
                          </a:solidFill>
                          <a:effectLst/>
                          <a:latin typeface="UTM Avo" panose="02040603050506020204" pitchFamily="18" charset="0"/>
                          <a:ea typeface="+mn-ea"/>
                          <a:cs typeface="+mn-cs"/>
                          <a:sym typeface="Arial"/>
                        </a:rPr>
                        <a:t>Bất</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kể</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err="1">
                          <a:solidFill>
                            <a:schemeClr val="dk1"/>
                          </a:solidFill>
                          <a:effectLst/>
                          <a:latin typeface="UTM Avo" panose="02040603050506020204" pitchFamily="18" charset="0"/>
                          <a:ea typeface="+mn-ea"/>
                          <a:cs typeface="+mn-cs"/>
                          <a:sym typeface="Arial"/>
                        </a:rPr>
                        <a:t>ngày</a:t>
                      </a:r>
                      <a:r>
                        <a:rPr lang="en-US" sz="1800" b="0" i="0" u="none" strike="noStrike" cap="none">
                          <a:solidFill>
                            <a:schemeClr val="dk1"/>
                          </a:solidFill>
                          <a:effectLst/>
                          <a:latin typeface="UTM Avo" panose="02040603050506020204" pitchFamily="18" charset="0"/>
                          <a:ea typeface="+mn-ea"/>
                          <a:cs typeface="+mn-cs"/>
                          <a:sym typeface="Arial"/>
                        </a:rPr>
                        <a:t> đêm.</a:t>
                      </a:r>
                      <a:endParaRPr lang="en-US" sz="1800" b="0" i="0" u="none" strike="noStrike" cap="none" dirty="0">
                        <a:solidFill>
                          <a:schemeClr val="dk1"/>
                        </a:solidFill>
                        <a:effectLst/>
                        <a:latin typeface="UTM Avo" panose="02040603050506020204" pitchFamily="18" charset="0"/>
                        <a:ea typeface="+mn-ea"/>
                        <a:cs typeface="+mn-cs"/>
                        <a:sym typeface="Arial"/>
                      </a:endParaRPr>
                    </a:p>
                    <a:p>
                      <a:pPr marL="342900" marR="0" indent="-342900" algn="just">
                        <a:lnSpc>
                          <a:spcPct val="125000"/>
                        </a:lnSpc>
                        <a:spcBef>
                          <a:spcPts val="0"/>
                        </a:spcBef>
                        <a:spcAft>
                          <a:spcPts val="0"/>
                        </a:spcAft>
                        <a:buFont typeface="UTM Avo" panose="02040603050506020204" pitchFamily="18" charset="0"/>
                        <a:buChar char="-"/>
                      </a:pPr>
                      <a:r>
                        <a:rPr lang="en-US" sz="1800" b="0" i="0" u="none" strike="noStrike" cap="none" dirty="0" err="1">
                          <a:solidFill>
                            <a:schemeClr val="dk1"/>
                          </a:solidFill>
                          <a:effectLst/>
                          <a:latin typeface="UTM Avo" panose="02040603050506020204" pitchFamily="18" charset="0"/>
                          <a:ea typeface="+mn-ea"/>
                          <a:cs typeface="+mn-cs"/>
                          <a:sym typeface="Arial"/>
                        </a:rPr>
                        <a:t>Nơi</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xảy</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ra</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hỏa</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hoạn</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cháy</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nổ</a:t>
                      </a:r>
                      <a:r>
                        <a:rPr lang="en-US" sz="1800" b="0" i="0" u="none" strike="noStrike" cap="none" dirty="0">
                          <a:solidFill>
                            <a:schemeClr val="dk1"/>
                          </a:solidFill>
                          <a:effectLst/>
                          <a:latin typeface="UTM Avo" panose="02040603050506020204" pitchFamily="18" charset="0"/>
                          <a:ea typeface="+mn-ea"/>
                          <a:cs typeface="+mn-cs"/>
                          <a:sym typeface="Arial"/>
                        </a:rPr>
                        <a:t>,…</a:t>
                      </a: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25000"/>
                        </a:lnSpc>
                        <a:spcBef>
                          <a:spcPts val="0"/>
                        </a:spcBef>
                        <a:spcAft>
                          <a:spcPts val="0"/>
                        </a:spcAft>
                      </a:pPr>
                      <a:r>
                        <a:rPr lang="en-US" sz="1800" b="0" i="0" u="none" strike="noStrike" cap="none" dirty="0">
                          <a:solidFill>
                            <a:schemeClr val="dk1"/>
                          </a:solidFill>
                          <a:effectLst/>
                          <a:latin typeface="UTM Avo" panose="02040603050506020204" pitchFamily="18" charset="0"/>
                          <a:ea typeface="+mn-ea"/>
                          <a:cs typeface="+mn-cs"/>
                          <a:sym typeface="Arial"/>
                        </a:rPr>
                        <a:t>Đồ bảo hộ, bình xịt chữa cháy,…</a:t>
                      </a: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just">
                        <a:lnSpc>
                          <a:spcPct val="125000"/>
                        </a:lnSpc>
                        <a:spcBef>
                          <a:spcPts val="0"/>
                        </a:spcBef>
                        <a:spcAft>
                          <a:spcPts val="0"/>
                        </a:spcAft>
                      </a:pPr>
                      <a:r>
                        <a:rPr lang="en-US" sz="1800" b="0" i="0" u="none" strike="noStrike" cap="none" dirty="0">
                          <a:solidFill>
                            <a:schemeClr val="dk1"/>
                          </a:solidFill>
                          <a:effectLst/>
                          <a:latin typeface="UTM Avo" panose="02040603050506020204" pitchFamily="18" charset="0"/>
                          <a:ea typeface="+mn-ea"/>
                          <a:cs typeface="+mn-cs"/>
                          <a:sym typeface="Arial"/>
                        </a:rPr>
                        <a:t>Giữ tinh thần tỉnh táo, bình tĩnh, khả năng ứng biến nhanh.</a:t>
                      </a: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4345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2" name="Picture 4">
            <a:extLst>
              <a:ext uri="{FF2B5EF4-FFF2-40B4-BE49-F238E27FC236}">
                <a16:creationId xmlns:a16="http://schemas.microsoft.com/office/drawing/2014/main" id="{3F7BAAD6-A252-8FA6-4D55-4E9356B6FDE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0926763" y="678123"/>
            <a:ext cx="1110438" cy="1150171"/>
          </a:xfrm>
          <a:prstGeom prst="rect">
            <a:avLst/>
          </a:prstGeom>
        </p:spPr>
      </p:pic>
      <p:sp>
        <p:nvSpPr>
          <p:cNvPr id="3" name="Rectangle 2">
            <a:extLst>
              <a:ext uri="{FF2B5EF4-FFF2-40B4-BE49-F238E27FC236}">
                <a16:creationId xmlns:a16="http://schemas.microsoft.com/office/drawing/2014/main" id="{FD5B767A-D147-6FCB-3B5B-D2592E5CFF64}"/>
              </a:ext>
            </a:extLst>
          </p:cNvPr>
          <p:cNvSpPr/>
          <p:nvPr/>
        </p:nvSpPr>
        <p:spPr>
          <a:xfrm>
            <a:off x="5029841" y="1405038"/>
            <a:ext cx="2132315" cy="584775"/>
          </a:xfrm>
          <a:prstGeom prst="rect">
            <a:avLst/>
          </a:prstGeom>
        </p:spPr>
        <p:txBody>
          <a:bodyPr wrap="none">
            <a:spAutoFit/>
          </a:bodyPr>
          <a:lstStyle/>
          <a:p>
            <a:pPr algn="ctr" defTabSz="609539">
              <a:buClrTx/>
              <a:buFontTx/>
              <a:buNone/>
            </a:pPr>
            <a:r>
              <a:rPr lang="en-US" sz="3200" b="1" kern="1200" dirty="0">
                <a:solidFill>
                  <a:schemeClr val="accent2"/>
                </a:solidFill>
                <a:latin typeface="UTM Avo" panose="02040603050506020204" pitchFamily="18" charset="0"/>
                <a:ea typeface="+mn-ea"/>
                <a:cs typeface="+mn-cs"/>
              </a:rPr>
              <a:t>KẾT</a:t>
            </a:r>
            <a:r>
              <a:rPr lang="vi-VN" sz="3200" b="1" kern="1200" dirty="0">
                <a:solidFill>
                  <a:schemeClr val="accent2"/>
                </a:solidFill>
                <a:latin typeface="UTM Avo" panose="02040603050506020204" pitchFamily="18" charset="0"/>
                <a:ea typeface="+mn-ea"/>
                <a:cs typeface="+mn-cs"/>
              </a:rPr>
              <a:t> LUẬN</a:t>
            </a:r>
            <a:endParaRPr lang="en-US" sz="3200" b="1" kern="1200" dirty="0">
              <a:solidFill>
                <a:schemeClr val="accent2"/>
              </a:solidFill>
              <a:latin typeface="UTM Avo" panose="02040603050506020204" pitchFamily="18" charset="0"/>
              <a:ea typeface="+mn-ea"/>
              <a:cs typeface="+mn-cs"/>
            </a:endParaRPr>
          </a:p>
        </p:txBody>
      </p:sp>
      <p:sp>
        <p:nvSpPr>
          <p:cNvPr id="6" name="Rectangle 5">
            <a:extLst>
              <a:ext uri="{FF2B5EF4-FFF2-40B4-BE49-F238E27FC236}">
                <a16:creationId xmlns:a16="http://schemas.microsoft.com/office/drawing/2014/main" id="{76EB757A-BA08-A723-8B1D-490BDFB29FE8}"/>
              </a:ext>
            </a:extLst>
          </p:cNvPr>
          <p:cNvSpPr/>
          <p:nvPr/>
        </p:nvSpPr>
        <p:spPr>
          <a:xfrm>
            <a:off x="661737" y="1989813"/>
            <a:ext cx="10540338" cy="2229841"/>
          </a:xfrm>
          <a:prstGeom prst="rect">
            <a:avLst/>
          </a:prstGeom>
        </p:spPr>
        <p:txBody>
          <a:bodyPr wrap="square">
            <a:spAutoFit/>
          </a:bodyPr>
          <a:lstStyle/>
          <a:p>
            <a:pPr algn="just" defTabSz="609539">
              <a:lnSpc>
                <a:spcPct val="150000"/>
              </a:lnSpc>
              <a:buClrTx/>
              <a:buFontTx/>
              <a:buNone/>
            </a:pPr>
            <a:r>
              <a:rPr lang="en-US" sz="2400" kern="1200" dirty="0">
                <a:solidFill>
                  <a:prstClr val="black"/>
                </a:solidFill>
                <a:latin typeface="UTM Avo" panose="02040603050506020204" pitchFamily="18" charset="0"/>
                <a:ea typeface="+mn-ea"/>
                <a:cs typeface="+mn-cs"/>
              </a:rPr>
              <a:t>Mỗi một nghề ở địa phương đều có những đặc điểm riêng và những yêu cầu đặc trưng dành cho người làm nghề đó. Muốn biết mình phù hợp với nghề nào, chúng ta cần tìm hiểu kĩ những đặc điểm của nghề đó. </a:t>
            </a:r>
          </a:p>
        </p:txBody>
      </p:sp>
      <p:pic>
        <p:nvPicPr>
          <p:cNvPr id="7" name="Picture 6">
            <a:extLst>
              <a:ext uri="{FF2B5EF4-FFF2-40B4-BE49-F238E27FC236}">
                <a16:creationId xmlns:a16="http://schemas.microsoft.com/office/drawing/2014/main" id="{368F5E95-C91B-9D6F-7FDC-6F7D0B734BD3}"/>
              </a:ext>
            </a:extLst>
          </p:cNvPr>
          <p:cNvPicPr>
            <a:picLocks noChangeAspect="1"/>
          </p:cNvPicPr>
          <p:nvPr/>
        </p:nvPicPr>
        <p:blipFill rotWithShape="1">
          <a:blip r:embed="rId6">
            <a:extLst>
              <a:ext uri="{28A0092B-C50C-407E-A947-70E740481C1C}">
                <a14:useLocalDpi xmlns:a14="http://schemas.microsoft.com/office/drawing/2010/main" val="0"/>
              </a:ext>
            </a:extLst>
          </a:blip>
          <a:srcRect l="66675" t="50377"/>
          <a:stretch/>
        </p:blipFill>
        <p:spPr>
          <a:xfrm>
            <a:off x="4424261" y="4288481"/>
            <a:ext cx="3343477" cy="2800489"/>
          </a:xfrm>
          <a:prstGeom prst="rect">
            <a:avLst/>
          </a:prstGeom>
        </p:spPr>
      </p:pic>
    </p:spTree>
    <p:extLst>
      <p:ext uri="{BB962C8B-B14F-4D97-AF65-F5344CB8AC3E}">
        <p14:creationId xmlns:p14="http://schemas.microsoft.com/office/powerpoint/2010/main" val="138001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4" name="Rectangle 3">
            <a:extLst>
              <a:ext uri="{FF2B5EF4-FFF2-40B4-BE49-F238E27FC236}">
                <a16:creationId xmlns:a16="http://schemas.microsoft.com/office/drawing/2014/main" id="{663EB3B8-6A9C-CA02-7BB6-885DD9EEE920}"/>
              </a:ext>
            </a:extLst>
          </p:cNvPr>
          <p:cNvSpPr/>
          <p:nvPr/>
        </p:nvSpPr>
        <p:spPr>
          <a:xfrm>
            <a:off x="1868555" y="1529027"/>
            <a:ext cx="8454890" cy="954107"/>
          </a:xfrm>
          <a:prstGeom prst="rect">
            <a:avLst/>
          </a:prstGeom>
        </p:spPr>
        <p:txBody>
          <a:bodyPr wrap="square">
            <a:spAutoFit/>
          </a:bodyPr>
          <a:lstStyle/>
          <a:p>
            <a:pPr algn="ctr" defTabSz="609539">
              <a:spcBef>
                <a:spcPts val="200"/>
              </a:spcBef>
              <a:spcAft>
                <a:spcPts val="200"/>
              </a:spcAft>
              <a:buClrTx/>
              <a:buFontTx/>
              <a:buNone/>
            </a:pPr>
            <a:r>
              <a:rPr lang="vi-VN" sz="2800" b="1" kern="1200" dirty="0">
                <a:solidFill>
                  <a:schemeClr val="bg2">
                    <a:lumMod val="50000"/>
                  </a:schemeClr>
                </a:solidFill>
                <a:latin typeface="UTM Avo" panose="02040603050506020204" pitchFamily="18" charset="0"/>
                <a:ea typeface="+mn-ea"/>
                <a:cs typeface="+mn-cs"/>
              </a:rPr>
              <a:t>3. Nhận diện nguy hiểm và cách giữ an toàn lao động khi làm nghề ở địa phương</a:t>
            </a:r>
          </a:p>
        </p:txBody>
      </p:sp>
      <p:sp>
        <p:nvSpPr>
          <p:cNvPr id="6" name="Rectangle 5">
            <a:extLst>
              <a:ext uri="{FF2B5EF4-FFF2-40B4-BE49-F238E27FC236}">
                <a16:creationId xmlns:a16="http://schemas.microsoft.com/office/drawing/2014/main" id="{5B8248C2-901E-AC63-7DE3-75E06CB60EAA}"/>
              </a:ext>
            </a:extLst>
          </p:cNvPr>
          <p:cNvSpPr/>
          <p:nvPr/>
        </p:nvSpPr>
        <p:spPr>
          <a:xfrm>
            <a:off x="0" y="2705948"/>
            <a:ext cx="8606954" cy="3337837"/>
          </a:xfrm>
          <a:prstGeom prst="rect">
            <a:avLst/>
          </a:prstGeom>
        </p:spPr>
        <p:txBody>
          <a:bodyPr wrap="square">
            <a:spAutoFit/>
          </a:bodyPr>
          <a:lstStyle/>
          <a:p>
            <a:pPr algn="ctr" defTabSz="609660">
              <a:lnSpc>
                <a:spcPct val="150000"/>
              </a:lnSpc>
              <a:buClrTx/>
              <a:buFontTx/>
              <a:buNone/>
            </a:pPr>
            <a:r>
              <a:rPr lang="vi-VN" sz="2400" b="1" kern="1200" dirty="0">
                <a:solidFill>
                  <a:srgbClr val="C00000"/>
                </a:solidFill>
                <a:latin typeface="UTM Avo" panose="02040603050506020204" pitchFamily="18" charset="0"/>
                <a:ea typeface="+mn-ea"/>
                <a:cs typeface="+mn-cs"/>
              </a:rPr>
              <a:t>Yêu cầu:</a:t>
            </a:r>
          </a:p>
          <a:p>
            <a:pPr marL="381038" indent="-381038" algn="just" defTabSz="609660">
              <a:lnSpc>
                <a:spcPct val="150000"/>
              </a:lnSpc>
              <a:buClrTx/>
              <a:buFont typeface="Arial" pitchFamily="34" charset="0"/>
              <a:buChar char="•"/>
            </a:pPr>
            <a:r>
              <a:rPr lang="en-US" sz="2400" kern="1200" dirty="0">
                <a:solidFill>
                  <a:prstClr val="black"/>
                </a:solidFill>
                <a:latin typeface="UTM Avo" panose="02040603050506020204" pitchFamily="18" charset="0"/>
                <a:ea typeface="+mn-ea"/>
                <a:cs typeface="+mn-cs"/>
              </a:rPr>
              <a:t>Mỗi nhóm chọn một trong số các nghề ở địa phương đã liệt kê ở hoạt động trước.</a:t>
            </a:r>
          </a:p>
          <a:p>
            <a:pPr marL="381038" indent="-381038" algn="just" defTabSz="609660">
              <a:lnSpc>
                <a:spcPct val="150000"/>
              </a:lnSpc>
              <a:buClrTx/>
              <a:buFont typeface="Arial" pitchFamily="34" charset="0"/>
              <a:buChar char="•"/>
            </a:pPr>
            <a:r>
              <a:rPr lang="en-US" sz="2400" kern="1200" dirty="0">
                <a:solidFill>
                  <a:prstClr val="black"/>
                </a:solidFill>
                <a:latin typeface="UTM Avo" panose="02040603050506020204" pitchFamily="18" charset="0"/>
                <a:ea typeface="+mn-ea"/>
                <a:cs typeface="+mn-cs"/>
              </a:rPr>
              <a:t>Thảo luận, liệt kê một số nguy cơ phổ biến về an toàn lao động đối với người làm nghề đó (viết lên bảng hoặc lên thẻ màu, giấy A0,...).</a:t>
            </a:r>
          </a:p>
        </p:txBody>
      </p:sp>
      <p:pic>
        <p:nvPicPr>
          <p:cNvPr id="7" name="Picture 17">
            <a:extLst>
              <a:ext uri="{FF2B5EF4-FFF2-40B4-BE49-F238E27FC236}">
                <a16:creationId xmlns:a16="http://schemas.microsoft.com/office/drawing/2014/main" id="{1E7C5104-AE91-4F3D-FBA9-B9FA2BE06CC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923663" y="3429000"/>
            <a:ext cx="2799562" cy="2550798"/>
          </a:xfrm>
          <a:prstGeom prst="rect">
            <a:avLst/>
          </a:prstGeom>
        </p:spPr>
      </p:pic>
      <p:sp>
        <p:nvSpPr>
          <p:cNvPr id="8" name="TextBox 7">
            <a:extLst>
              <a:ext uri="{FF2B5EF4-FFF2-40B4-BE49-F238E27FC236}">
                <a16:creationId xmlns:a16="http://schemas.microsoft.com/office/drawing/2014/main" id="{47B8A1E9-37F7-8A07-DCF0-81A2AD570E53}"/>
              </a:ext>
            </a:extLst>
          </p:cNvPr>
          <p:cNvSpPr txBox="1"/>
          <p:nvPr/>
        </p:nvSpPr>
        <p:spPr>
          <a:xfrm>
            <a:off x="8772482" y="2792230"/>
            <a:ext cx="3101925" cy="461665"/>
          </a:xfrm>
          <a:prstGeom prst="rect">
            <a:avLst/>
          </a:prstGeom>
          <a:noFill/>
        </p:spPr>
        <p:txBody>
          <a:bodyPr wrap="square" rtlCol="0">
            <a:spAutoFit/>
          </a:bodyPr>
          <a:lstStyle/>
          <a:p>
            <a:pPr algn="ctr" defTabSz="609660">
              <a:buClrTx/>
              <a:buFontTx/>
              <a:buNone/>
            </a:pPr>
            <a:r>
              <a:rPr lang="en-US" sz="2400" b="1" kern="1200" dirty="0" err="1">
                <a:solidFill>
                  <a:schemeClr val="accent2">
                    <a:lumMod val="50000"/>
                  </a:schemeClr>
                </a:solidFill>
                <a:latin typeface="UTM Avo" panose="02040603050506020204" pitchFamily="18" charset="0"/>
                <a:ea typeface="+mn-ea"/>
                <a:cs typeface="+mn-cs"/>
              </a:rPr>
              <a:t>Hoạt</a:t>
            </a:r>
            <a:r>
              <a:rPr lang="en-US" sz="2400" b="1" kern="1200" dirty="0">
                <a:solidFill>
                  <a:schemeClr val="accent2">
                    <a:lumMod val="50000"/>
                  </a:schemeClr>
                </a:solidFill>
                <a:latin typeface="UTM Avo" panose="02040603050506020204" pitchFamily="18" charset="0"/>
                <a:ea typeface="+mn-ea"/>
                <a:cs typeface="+mn-cs"/>
              </a:rPr>
              <a:t> </a:t>
            </a:r>
            <a:r>
              <a:rPr lang="en-US" sz="2400" b="1" kern="1200" dirty="0" err="1">
                <a:solidFill>
                  <a:schemeClr val="accent2">
                    <a:lumMod val="50000"/>
                  </a:schemeClr>
                </a:solidFill>
                <a:latin typeface="UTM Avo" panose="02040603050506020204" pitchFamily="18" charset="0"/>
                <a:ea typeface="+mn-ea"/>
                <a:cs typeface="+mn-cs"/>
              </a:rPr>
              <a:t>động</a:t>
            </a:r>
            <a:r>
              <a:rPr lang="en-US" sz="2400" b="1" kern="1200" dirty="0">
                <a:solidFill>
                  <a:schemeClr val="accent2">
                    <a:lumMod val="50000"/>
                  </a:schemeClr>
                </a:solidFill>
                <a:latin typeface="UTM Avo" panose="02040603050506020204" pitchFamily="18" charset="0"/>
                <a:ea typeface="+mn-ea"/>
                <a:cs typeface="+mn-cs"/>
              </a:rPr>
              <a:t> </a:t>
            </a:r>
            <a:r>
              <a:rPr lang="en-US" sz="2400" b="1" kern="1200" dirty="0" err="1">
                <a:solidFill>
                  <a:schemeClr val="accent2">
                    <a:lumMod val="50000"/>
                  </a:schemeClr>
                </a:solidFill>
                <a:latin typeface="UTM Avo" panose="02040603050506020204" pitchFamily="18" charset="0"/>
                <a:ea typeface="+mn-ea"/>
                <a:cs typeface="+mn-cs"/>
              </a:rPr>
              <a:t>nhóm</a:t>
            </a:r>
            <a:endParaRPr lang="en-US" sz="2400" b="1" kern="1200" dirty="0">
              <a:solidFill>
                <a:schemeClr val="accent2">
                  <a:lumMod val="50000"/>
                </a:schemeClr>
              </a:solidFill>
              <a:latin typeface="UTM Avo" panose="02040603050506020204" pitchFamily="18" charset="0"/>
              <a:ea typeface="+mn-ea"/>
              <a:cs typeface="+mn-cs"/>
            </a:endParaRPr>
          </a:p>
        </p:txBody>
      </p:sp>
    </p:spTree>
    <p:extLst>
      <p:ext uri="{BB962C8B-B14F-4D97-AF65-F5344CB8AC3E}">
        <p14:creationId xmlns:p14="http://schemas.microsoft.com/office/powerpoint/2010/main" val="422904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2" name="Picture 9">
            <a:extLst>
              <a:ext uri="{FF2B5EF4-FFF2-40B4-BE49-F238E27FC236}">
                <a16:creationId xmlns:a16="http://schemas.microsoft.com/office/drawing/2014/main" id="{720E7319-8E4A-2C10-E7FE-85D7D4042DD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0680528" y="794328"/>
            <a:ext cx="1498946" cy="1447800"/>
          </a:xfrm>
          <a:prstGeom prst="rect">
            <a:avLst/>
          </a:prstGeom>
        </p:spPr>
      </p:pic>
      <p:pic>
        <p:nvPicPr>
          <p:cNvPr id="3" name="Picture 5">
            <a:extLst>
              <a:ext uri="{FF2B5EF4-FFF2-40B4-BE49-F238E27FC236}">
                <a16:creationId xmlns:a16="http://schemas.microsoft.com/office/drawing/2014/main" id="{4149B3C7-735E-EF68-B0ED-A3839CF1B55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61999" y="1695801"/>
            <a:ext cx="3396297" cy="5162199"/>
          </a:xfrm>
          <a:prstGeom prst="rect">
            <a:avLst/>
          </a:prstGeom>
        </p:spPr>
      </p:pic>
      <p:sp>
        <p:nvSpPr>
          <p:cNvPr id="4" name="Rectangle 3">
            <a:extLst>
              <a:ext uri="{FF2B5EF4-FFF2-40B4-BE49-F238E27FC236}">
                <a16:creationId xmlns:a16="http://schemas.microsoft.com/office/drawing/2014/main" id="{0A6CC3BB-21B3-A777-BE1E-CB6FDDB9A06C}"/>
              </a:ext>
            </a:extLst>
          </p:cNvPr>
          <p:cNvSpPr/>
          <p:nvPr/>
        </p:nvSpPr>
        <p:spPr>
          <a:xfrm>
            <a:off x="4350706" y="1978891"/>
            <a:ext cx="7366000" cy="4322722"/>
          </a:xfrm>
          <a:prstGeom prst="rect">
            <a:avLst/>
          </a:prstGeom>
        </p:spPr>
        <p:txBody>
          <a:bodyPr wrap="square">
            <a:spAutoFit/>
          </a:bodyPr>
          <a:lstStyle/>
          <a:p>
            <a:pPr algn="ctr" defTabSz="609660">
              <a:buClrTx/>
              <a:buFontTx/>
              <a:buNone/>
            </a:pPr>
            <a:r>
              <a:rPr lang="en-US" sz="2800" b="1" kern="1200" dirty="0">
                <a:solidFill>
                  <a:srgbClr val="C00000"/>
                </a:solidFill>
                <a:latin typeface="UTM Avo" panose="02040603050506020204" pitchFamily="18" charset="0"/>
                <a:ea typeface="+mn-ea"/>
                <a:cs typeface="+mn-cs"/>
              </a:rPr>
              <a:t>Ví dụ:</a:t>
            </a:r>
            <a:endParaRPr lang="vi-VN" sz="2800" b="1" kern="1200" dirty="0">
              <a:solidFill>
                <a:srgbClr val="C00000"/>
              </a:solidFill>
              <a:latin typeface="Arial" panose="020B0604020202020204" pitchFamily="34" charset="0"/>
              <a:ea typeface="+mn-ea"/>
              <a:cs typeface="+mn-cs"/>
            </a:endParaRPr>
          </a:p>
          <a:p>
            <a:pPr algn="just" defTabSz="609660">
              <a:lnSpc>
                <a:spcPct val="150000"/>
              </a:lnSpc>
              <a:buClrTx/>
              <a:buFontTx/>
              <a:buNone/>
            </a:pPr>
            <a:r>
              <a:rPr lang="en-US" sz="2400" kern="1200" dirty="0">
                <a:solidFill>
                  <a:prstClr val="black"/>
                </a:solidFill>
                <a:latin typeface="UTM Avo" panose="02040603050506020204" pitchFamily="18" charset="0"/>
                <a:ea typeface="+mn-ea"/>
                <a:cs typeface="+mn-cs"/>
              </a:rPr>
              <a:t>	</a:t>
            </a:r>
            <a:r>
              <a:rPr lang="en-US" sz="2400" kern="1200" dirty="0" err="1">
                <a:solidFill>
                  <a:prstClr val="black"/>
                </a:solidFill>
                <a:latin typeface="UTM Avo" panose="02040603050506020204" pitchFamily="18" charset="0"/>
                <a:ea typeface="+mn-ea"/>
                <a:cs typeface="+mn-cs"/>
              </a:rPr>
              <a:t>Người</a:t>
            </a:r>
            <a:r>
              <a:rPr lang="en-US" sz="2400" kern="1200" dirty="0">
                <a:solidFill>
                  <a:prstClr val="black"/>
                </a:solidFill>
                <a:latin typeface="UTM Avo" panose="02040603050506020204" pitchFamily="18" charset="0"/>
                <a:ea typeface="+mn-ea"/>
                <a:cs typeface="+mn-cs"/>
              </a:rPr>
              <a:t> làm nghề phun thuốc sâu có nguy cơ bị nhiễm độc hoá chất; công nhân xây dựng có nguy cơ bị tai nạn lao động khi làm ở các công trình cao tầng; làm việc văn phòng có thể phải đối mặt với một số hội chứng nghề nghiệp văn phòng do đánh máy nhiều (như hội chứng ống cổ tay), ngồi một tư thế quá lâu;...</a:t>
            </a:r>
          </a:p>
        </p:txBody>
      </p:sp>
    </p:spTree>
    <p:extLst>
      <p:ext uri="{BB962C8B-B14F-4D97-AF65-F5344CB8AC3E}">
        <p14:creationId xmlns:p14="http://schemas.microsoft.com/office/powerpoint/2010/main" val="50954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20" name="Picture 4">
            <a:extLst>
              <a:ext uri="{FF2B5EF4-FFF2-40B4-BE49-F238E27FC236}">
                <a16:creationId xmlns:a16="http://schemas.microsoft.com/office/drawing/2014/main" id="{CE556266-98C6-844A-18F2-FBDE30590C6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0729717" y="696005"/>
            <a:ext cx="1303855" cy="1350509"/>
          </a:xfrm>
          <a:prstGeom prst="rect">
            <a:avLst/>
          </a:prstGeom>
        </p:spPr>
      </p:pic>
      <p:pic>
        <p:nvPicPr>
          <p:cNvPr id="21" name="Picture 5">
            <a:extLst>
              <a:ext uri="{FF2B5EF4-FFF2-40B4-BE49-F238E27FC236}">
                <a16:creationId xmlns:a16="http://schemas.microsoft.com/office/drawing/2014/main" id="{2A42E707-D29A-A02A-7AB8-91ABA9208CF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V="1">
            <a:off x="215603" y="5881915"/>
            <a:ext cx="760645" cy="787861"/>
          </a:xfrm>
          <a:prstGeom prst="rect">
            <a:avLst/>
          </a:prstGeom>
        </p:spPr>
      </p:pic>
      <p:pic>
        <p:nvPicPr>
          <p:cNvPr id="22" name="Picture 7">
            <a:extLst>
              <a:ext uri="{FF2B5EF4-FFF2-40B4-BE49-F238E27FC236}">
                <a16:creationId xmlns:a16="http://schemas.microsoft.com/office/drawing/2014/main" id="{6304AC26-9D52-40C4-B93A-3A35B749BCE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488653" y="5007198"/>
            <a:ext cx="1487744" cy="1838785"/>
          </a:xfrm>
          <a:prstGeom prst="rect">
            <a:avLst/>
          </a:prstGeom>
        </p:spPr>
      </p:pic>
      <p:sp>
        <p:nvSpPr>
          <p:cNvPr id="23" name="Rectangle 22">
            <a:extLst>
              <a:ext uri="{FF2B5EF4-FFF2-40B4-BE49-F238E27FC236}">
                <a16:creationId xmlns:a16="http://schemas.microsoft.com/office/drawing/2014/main" id="{968D4154-0DF8-0A3A-2E35-FB5CBF07A3D3}"/>
              </a:ext>
            </a:extLst>
          </p:cNvPr>
          <p:cNvSpPr/>
          <p:nvPr/>
        </p:nvSpPr>
        <p:spPr>
          <a:xfrm>
            <a:off x="1869167" y="1684791"/>
            <a:ext cx="8453666" cy="1104982"/>
          </a:xfrm>
          <a:prstGeom prst="rect">
            <a:avLst/>
          </a:prstGeom>
        </p:spPr>
        <p:txBody>
          <a:bodyPr wrap="square">
            <a:spAutoFit/>
          </a:bodyPr>
          <a:lstStyle/>
          <a:p>
            <a:pPr algn="ctr" defTabSz="609660">
              <a:lnSpc>
                <a:spcPct val="125000"/>
              </a:lnSpc>
              <a:buClrTx/>
              <a:buFontTx/>
              <a:buNone/>
            </a:pPr>
            <a:r>
              <a:rPr lang="en-US" sz="2800" kern="1200" dirty="0">
                <a:solidFill>
                  <a:prstClr val="black"/>
                </a:solidFill>
                <a:latin typeface="UTM Avo" panose="02040603050506020204" pitchFamily="18" charset="0"/>
                <a:ea typeface="+mn-ea"/>
                <a:cs typeface="+mn-cs"/>
              </a:rPr>
              <a:t>Đề xuất cách thức để giữ an toàn cho người lao động và những người xung quanh </a:t>
            </a:r>
          </a:p>
        </p:txBody>
      </p:sp>
      <p:pic>
        <p:nvPicPr>
          <p:cNvPr id="25" name="Picture 24">
            <a:extLst>
              <a:ext uri="{FF2B5EF4-FFF2-40B4-BE49-F238E27FC236}">
                <a16:creationId xmlns:a16="http://schemas.microsoft.com/office/drawing/2014/main" id="{5FC1013E-61EC-2071-FA19-72CF3317C948}"/>
              </a:ext>
            </a:extLst>
          </p:cNvPr>
          <p:cNvPicPr>
            <a:picLocks noChangeAspect="1"/>
          </p:cNvPicPr>
          <p:nvPr/>
        </p:nvPicPr>
        <p:blipFill>
          <a:blip r:embed="rId8"/>
          <a:stretch>
            <a:fillRect/>
          </a:stretch>
        </p:blipFill>
        <p:spPr>
          <a:xfrm>
            <a:off x="1869167" y="2789773"/>
            <a:ext cx="8453667" cy="3535838"/>
          </a:xfrm>
          <a:prstGeom prst="rect">
            <a:avLst/>
          </a:prstGeom>
        </p:spPr>
      </p:pic>
    </p:spTree>
    <p:extLst>
      <p:ext uri="{BB962C8B-B14F-4D97-AF65-F5344CB8AC3E}">
        <p14:creationId xmlns:p14="http://schemas.microsoft.com/office/powerpoint/2010/main" val="108137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804D568-0E9F-A98E-E687-B51A9A5046DC}"/>
              </a:ext>
            </a:extLst>
          </p:cNvPr>
          <p:cNvGraphicFramePr>
            <a:graphicFrameLocks noGrp="1"/>
          </p:cNvGraphicFramePr>
          <p:nvPr>
            <p:extLst>
              <p:ext uri="{D42A27DB-BD31-4B8C-83A1-F6EECF244321}">
                <p14:modId xmlns:p14="http://schemas.microsoft.com/office/powerpoint/2010/main" val="2997200792"/>
              </p:ext>
            </p:extLst>
          </p:nvPr>
        </p:nvGraphicFramePr>
        <p:xfrm>
          <a:off x="374074" y="1679913"/>
          <a:ext cx="11457707" cy="5108812"/>
        </p:xfrm>
        <a:graphic>
          <a:graphicData uri="http://schemas.openxmlformats.org/drawingml/2006/table">
            <a:tbl>
              <a:tblPr firstRow="1" firstCol="1" bandRow="1"/>
              <a:tblGrid>
                <a:gridCol w="1828799">
                  <a:extLst>
                    <a:ext uri="{9D8B030D-6E8A-4147-A177-3AD203B41FA5}">
                      <a16:colId xmlns:a16="http://schemas.microsoft.com/office/drawing/2014/main" val="20000"/>
                    </a:ext>
                  </a:extLst>
                </a:gridCol>
                <a:gridCol w="3820983">
                  <a:extLst>
                    <a:ext uri="{9D8B030D-6E8A-4147-A177-3AD203B41FA5}">
                      <a16:colId xmlns:a16="http://schemas.microsoft.com/office/drawing/2014/main" val="20001"/>
                    </a:ext>
                  </a:extLst>
                </a:gridCol>
                <a:gridCol w="5807925">
                  <a:extLst>
                    <a:ext uri="{9D8B030D-6E8A-4147-A177-3AD203B41FA5}">
                      <a16:colId xmlns:a16="http://schemas.microsoft.com/office/drawing/2014/main" val="20002"/>
                    </a:ext>
                  </a:extLst>
                </a:gridCol>
              </a:tblGrid>
              <a:tr h="699551">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00000"/>
                        </a:lnSpc>
                        <a:spcBef>
                          <a:spcPts val="0"/>
                        </a:spcBef>
                        <a:spcAft>
                          <a:spcPts val="0"/>
                        </a:spcAft>
                      </a:pPr>
                      <a:r>
                        <a:rPr lang="en-US" sz="1800" dirty="0">
                          <a:effectLst/>
                          <a:latin typeface="UTM Avo" panose="02040603050506020204" pitchFamily="18" charset="0"/>
                        </a:rPr>
                        <a:t>Tên nghề</a:t>
                      </a:r>
                      <a:endParaRPr lang="en-US" sz="1800"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solidFill>
                  </a:tcPr>
                </a:tc>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00000"/>
                        </a:lnSpc>
                        <a:spcBef>
                          <a:spcPts val="0"/>
                        </a:spcBef>
                        <a:spcAft>
                          <a:spcPts val="0"/>
                        </a:spcAft>
                      </a:pPr>
                      <a:r>
                        <a:rPr lang="en-US" sz="1800" dirty="0" err="1">
                          <a:effectLst/>
                          <a:latin typeface="UTM Avo" panose="02040603050506020204" pitchFamily="18" charset="0"/>
                        </a:rPr>
                        <a:t>Nguy</a:t>
                      </a:r>
                      <a:r>
                        <a:rPr lang="en-US" sz="1800" dirty="0">
                          <a:effectLst/>
                          <a:latin typeface="UTM Avo" panose="02040603050506020204" pitchFamily="18" charset="0"/>
                        </a:rPr>
                        <a:t> </a:t>
                      </a:r>
                      <a:r>
                        <a:rPr lang="en-US" sz="1800" dirty="0" err="1">
                          <a:effectLst/>
                          <a:latin typeface="UTM Avo" panose="02040603050506020204" pitchFamily="18" charset="0"/>
                        </a:rPr>
                        <a:t>hiểm</a:t>
                      </a:r>
                      <a:r>
                        <a:rPr lang="en-US" sz="1800" dirty="0">
                          <a:effectLst/>
                          <a:latin typeface="UTM Avo" panose="02040603050506020204" pitchFamily="18" charset="0"/>
                        </a:rPr>
                        <a:t> </a:t>
                      </a:r>
                      <a:r>
                        <a:rPr lang="en-US" sz="1800" dirty="0" err="1">
                          <a:effectLst/>
                          <a:latin typeface="UTM Avo" panose="02040603050506020204" pitchFamily="18" charset="0"/>
                        </a:rPr>
                        <a:t>có</a:t>
                      </a:r>
                      <a:r>
                        <a:rPr lang="en-US" sz="1800" dirty="0">
                          <a:effectLst/>
                          <a:latin typeface="UTM Avo" panose="02040603050506020204" pitchFamily="18" charset="0"/>
                        </a:rPr>
                        <a:t> </a:t>
                      </a:r>
                      <a:r>
                        <a:rPr lang="en-US" sz="1800" dirty="0" err="1">
                          <a:effectLst/>
                          <a:latin typeface="UTM Avo" panose="02040603050506020204" pitchFamily="18" charset="0"/>
                        </a:rPr>
                        <a:t>thể</a:t>
                      </a:r>
                      <a:r>
                        <a:rPr lang="en-US" sz="1800" dirty="0">
                          <a:effectLst/>
                          <a:latin typeface="UTM Avo" panose="02040603050506020204" pitchFamily="18" charset="0"/>
                        </a:rPr>
                        <a:t> </a:t>
                      </a:r>
                      <a:r>
                        <a:rPr lang="en-US" sz="1800" dirty="0" err="1">
                          <a:effectLst/>
                          <a:latin typeface="UTM Avo" panose="02040603050506020204" pitchFamily="18" charset="0"/>
                        </a:rPr>
                        <a:t>gặp</a:t>
                      </a:r>
                      <a:r>
                        <a:rPr lang="en-US" sz="1800" dirty="0">
                          <a:effectLst/>
                          <a:latin typeface="UTM Avo" panose="02040603050506020204" pitchFamily="18" charset="0"/>
                        </a:rPr>
                        <a:t> </a:t>
                      </a:r>
                      <a:r>
                        <a:rPr lang="en-US" sz="1800" dirty="0" err="1">
                          <a:effectLst/>
                          <a:latin typeface="UTM Avo" panose="02040603050506020204" pitchFamily="18" charset="0"/>
                        </a:rPr>
                        <a:t>phải</a:t>
                      </a:r>
                      <a:endParaRPr lang="en-US" sz="1800"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solidFill>
                  </a:tcPr>
                </a:tc>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00000"/>
                        </a:lnSpc>
                        <a:spcBef>
                          <a:spcPts val="0"/>
                        </a:spcBef>
                        <a:spcAft>
                          <a:spcPts val="0"/>
                        </a:spcAft>
                      </a:pPr>
                      <a:r>
                        <a:rPr lang="en-US" sz="1800" dirty="0">
                          <a:effectLst/>
                          <a:latin typeface="UTM Avo" panose="02040603050506020204" pitchFamily="18" charset="0"/>
                        </a:rPr>
                        <a:t>Cách giữ an toàn khi lao động</a:t>
                      </a:r>
                      <a:endParaRPr lang="en-US" sz="1800"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0"/>
                  </a:ext>
                </a:extLst>
              </a:tr>
              <a:tr h="538876">
                <a:tc rowSpan="2">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25000"/>
                        </a:lnSpc>
                        <a:spcBef>
                          <a:spcPts val="0"/>
                        </a:spcBef>
                        <a:spcAft>
                          <a:spcPts val="0"/>
                        </a:spcAft>
                      </a:pPr>
                      <a:r>
                        <a:rPr lang="en-US" sz="1800" dirty="0">
                          <a:effectLst/>
                          <a:latin typeface="UTM Avo" panose="02040603050506020204" pitchFamily="18" charset="0"/>
                        </a:rPr>
                        <a:t>Cảnh sát hình sự</a:t>
                      </a:r>
                      <a:endParaRPr lang="en-US" sz="1800"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00000"/>
                        </a:lnSpc>
                        <a:spcBef>
                          <a:spcPts val="0"/>
                        </a:spcBef>
                        <a:spcAft>
                          <a:spcPts val="0"/>
                        </a:spcAft>
                      </a:pPr>
                      <a:r>
                        <a:rPr lang="en-US" sz="1800" b="0" i="0" u="none" strike="noStrike" cap="none" err="1">
                          <a:solidFill>
                            <a:schemeClr val="dk1"/>
                          </a:solidFill>
                          <a:effectLst/>
                          <a:latin typeface="UTM Avo" panose="02040603050506020204" pitchFamily="18" charset="0"/>
                          <a:ea typeface="+mn-ea"/>
                          <a:cs typeface="+mn-cs"/>
                          <a:sym typeface="Arial"/>
                        </a:rPr>
                        <a:t>Bị</a:t>
                      </a:r>
                      <a:r>
                        <a:rPr lang="en-US" sz="1800" b="0" i="0" u="none" strike="noStrike" cap="none">
                          <a:solidFill>
                            <a:schemeClr val="dk1"/>
                          </a:solidFill>
                          <a:effectLst/>
                          <a:latin typeface="UTM Avo" panose="02040603050506020204" pitchFamily="18" charset="0"/>
                          <a:ea typeface="+mn-ea"/>
                          <a:cs typeface="+mn-cs"/>
                          <a:sym typeface="Arial"/>
                        </a:rPr>
                        <a:t> bắn. </a:t>
                      </a:r>
                      <a:endParaRPr lang="en-US" sz="1800" b="0" i="0" u="none" strike="noStrike" cap="none" dirty="0">
                        <a:solidFill>
                          <a:schemeClr val="dk1"/>
                        </a:solidFill>
                        <a:effectLst/>
                        <a:latin typeface="UTM Avo" panose="02040603050506020204" pitchFamily="18" charset="0"/>
                        <a:ea typeface="+mn-ea"/>
                        <a:cs typeface="+mn-cs"/>
                        <a:sym typeface="Arial"/>
                      </a:endParaRPr>
                    </a:p>
                  </a:txBody>
                  <a:tcPr marL="45720" marR="4572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40000"/>
                      </a:srgbClr>
                    </a:solidFill>
                  </a:tcPr>
                </a:tc>
                <a:tc rowSpan="2">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25000"/>
                        </a:lnSpc>
                        <a:spcBef>
                          <a:spcPts val="0"/>
                        </a:spcBef>
                        <a:spcAft>
                          <a:spcPts val="0"/>
                        </a:spcAft>
                      </a:pPr>
                      <a:r>
                        <a:rPr lang="en-US" sz="1800" b="0" i="0" u="none" strike="noStrike" cap="none" dirty="0" err="1">
                          <a:solidFill>
                            <a:schemeClr val="dk1"/>
                          </a:solidFill>
                          <a:effectLst/>
                          <a:latin typeface="UTM Avo" panose="02040603050506020204" pitchFamily="18" charset="0"/>
                          <a:ea typeface="+mn-ea"/>
                          <a:cs typeface="+mn-cs"/>
                          <a:sym typeface="Arial"/>
                        </a:rPr>
                        <a:t>Luyện</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võ</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mặc</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áo</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chống</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đạn</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rèn</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luyện</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khả</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năng</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ứng</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biến</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và</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xử</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lí</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tình</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huống</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nhanh</a:t>
                      </a:r>
                      <a:r>
                        <a:rPr lang="en-US" sz="1800" b="0" i="0" u="none" strike="noStrike" cap="none" dirty="0">
                          <a:solidFill>
                            <a:schemeClr val="dk1"/>
                          </a:solidFill>
                          <a:effectLst/>
                          <a:latin typeface="UTM Avo" panose="02040603050506020204" pitchFamily="18" charset="0"/>
                          <a:ea typeface="+mn-ea"/>
                          <a:cs typeface="+mn-cs"/>
                          <a:sym typeface="Arial"/>
                        </a:rPr>
                        <a:t>,…</a:t>
                      </a:r>
                    </a:p>
                  </a:txBody>
                  <a:tcPr marL="45720" marR="4572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40000"/>
                      </a:srgbClr>
                    </a:solidFill>
                  </a:tcPr>
                </a:tc>
                <a:extLst>
                  <a:ext uri="{0D108BD9-81ED-4DB2-BD59-A6C34878D82A}">
                    <a16:rowId xmlns:a16="http://schemas.microsoft.com/office/drawing/2014/main" val="10001"/>
                  </a:ext>
                </a:extLst>
              </a:tr>
              <a:tr h="568036">
                <a:tc vMerge="1">
                  <a:txBody>
                    <a:bodyPr/>
                    <a:lstStyle/>
                    <a:p>
                      <a:endParaRPr lang="en-US"/>
                    </a:p>
                  </a:txBody>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00000"/>
                        </a:lnSpc>
                        <a:spcBef>
                          <a:spcPts val="0"/>
                        </a:spcBef>
                        <a:spcAft>
                          <a:spcPts val="0"/>
                        </a:spcAft>
                      </a:pPr>
                      <a:r>
                        <a:rPr lang="en-US" sz="1800" b="0" i="0" u="none" strike="noStrike" cap="none" dirty="0" err="1">
                          <a:solidFill>
                            <a:schemeClr val="dk1"/>
                          </a:solidFill>
                          <a:effectLst/>
                          <a:latin typeface="UTM Avo" panose="02040603050506020204" pitchFamily="18" charset="0"/>
                          <a:ea typeface="+mn-ea"/>
                          <a:cs typeface="+mn-cs"/>
                          <a:sym typeface="Arial"/>
                        </a:rPr>
                        <a:t>Bị</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tội</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phạm</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err="1">
                          <a:solidFill>
                            <a:schemeClr val="dk1"/>
                          </a:solidFill>
                          <a:effectLst/>
                          <a:latin typeface="UTM Avo" panose="02040603050506020204" pitchFamily="18" charset="0"/>
                          <a:ea typeface="+mn-ea"/>
                          <a:cs typeface="+mn-cs"/>
                          <a:sym typeface="Arial"/>
                        </a:rPr>
                        <a:t>đả</a:t>
                      </a:r>
                      <a:r>
                        <a:rPr lang="en-US" sz="1800" b="0" i="0" u="none" strike="noStrike" cap="none">
                          <a:solidFill>
                            <a:schemeClr val="dk1"/>
                          </a:solidFill>
                          <a:effectLst/>
                          <a:latin typeface="UTM Avo" panose="02040603050506020204" pitchFamily="18" charset="0"/>
                          <a:ea typeface="+mn-ea"/>
                          <a:cs typeface="+mn-cs"/>
                          <a:sym typeface="Arial"/>
                        </a:rPr>
                        <a:t> thương.</a:t>
                      </a:r>
                      <a:endParaRPr lang="en-US" sz="1800" b="0" i="0" u="none" strike="noStrike" cap="none" dirty="0">
                        <a:solidFill>
                          <a:schemeClr val="dk1"/>
                        </a:solidFill>
                        <a:effectLst/>
                        <a:latin typeface="UTM Avo" panose="02040603050506020204" pitchFamily="18" charset="0"/>
                        <a:ea typeface="+mn-ea"/>
                        <a:cs typeface="+mn-cs"/>
                        <a:sym typeface="Arial"/>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20000"/>
                      </a:srgbClr>
                    </a:solidFill>
                  </a:tcPr>
                </a:tc>
                <a:tc vMerge="1">
                  <a:txBody>
                    <a:bodyPr/>
                    <a:lstStyle/>
                    <a:p>
                      <a:endParaRPr lang="en-US"/>
                    </a:p>
                  </a:txBody>
                  <a:tcPr/>
                </a:tc>
                <a:extLst>
                  <a:ext uri="{0D108BD9-81ED-4DB2-BD59-A6C34878D82A}">
                    <a16:rowId xmlns:a16="http://schemas.microsoft.com/office/drawing/2014/main" val="10002"/>
                  </a:ext>
                </a:extLst>
              </a:tr>
              <a:tr h="858981">
                <a:tc rowSpan="2">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25000"/>
                        </a:lnSpc>
                        <a:spcBef>
                          <a:spcPts val="0"/>
                        </a:spcBef>
                        <a:spcAft>
                          <a:spcPts val="0"/>
                        </a:spcAft>
                      </a:pPr>
                      <a:r>
                        <a:rPr lang="en-US" sz="1800" dirty="0">
                          <a:effectLst/>
                          <a:latin typeface="UTM Avo" panose="02040603050506020204" pitchFamily="18" charset="0"/>
                        </a:rPr>
                        <a:t>Lính cứu hỏa</a:t>
                      </a:r>
                      <a:endParaRPr lang="en-US" sz="1800"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00000"/>
                        </a:lnSpc>
                        <a:spcBef>
                          <a:spcPts val="0"/>
                        </a:spcBef>
                        <a:spcAft>
                          <a:spcPts val="0"/>
                        </a:spcAft>
                      </a:pPr>
                      <a:r>
                        <a:rPr lang="en-US" sz="1800" b="0" i="0" u="none" strike="noStrike" cap="none" err="1">
                          <a:solidFill>
                            <a:schemeClr val="dk1"/>
                          </a:solidFill>
                          <a:effectLst/>
                          <a:latin typeface="UTM Avo" panose="02040603050506020204" pitchFamily="18" charset="0"/>
                          <a:ea typeface="+mn-ea"/>
                          <a:cs typeface="+mn-cs"/>
                          <a:sym typeface="Arial"/>
                        </a:rPr>
                        <a:t>Bị</a:t>
                      </a:r>
                      <a:r>
                        <a:rPr lang="en-US" sz="1800" b="0" i="0" u="none" strike="noStrike" cap="none">
                          <a:solidFill>
                            <a:schemeClr val="dk1"/>
                          </a:solidFill>
                          <a:effectLst/>
                          <a:latin typeface="UTM Avo" panose="02040603050506020204" pitchFamily="18" charset="0"/>
                          <a:ea typeface="+mn-ea"/>
                          <a:cs typeface="+mn-cs"/>
                          <a:sym typeface="Arial"/>
                        </a:rPr>
                        <a:t> bỏng.</a:t>
                      </a:r>
                      <a:endParaRPr lang="en-US" sz="1800" b="0" i="0" u="none" strike="noStrike" cap="none" dirty="0">
                        <a:solidFill>
                          <a:schemeClr val="dk1"/>
                        </a:solidFill>
                        <a:effectLst/>
                        <a:latin typeface="UTM Avo" panose="02040603050506020204" pitchFamily="18" charset="0"/>
                        <a:ea typeface="+mn-ea"/>
                        <a:cs typeface="+mn-cs"/>
                        <a:sym typeface="Arial"/>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4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25000"/>
                        </a:lnSpc>
                        <a:spcBef>
                          <a:spcPts val="0"/>
                        </a:spcBef>
                        <a:spcAft>
                          <a:spcPts val="0"/>
                        </a:spcAft>
                      </a:pPr>
                      <a:r>
                        <a:rPr lang="en-US" sz="1800" b="0" i="0" u="none" strike="noStrike" cap="none" dirty="0">
                          <a:solidFill>
                            <a:schemeClr val="dk1"/>
                          </a:solidFill>
                          <a:effectLst/>
                          <a:latin typeface="UTM Avo" panose="02040603050506020204" pitchFamily="18" charset="0"/>
                          <a:ea typeface="+mn-ea"/>
                          <a:cs typeface="+mn-cs"/>
                          <a:sym typeface="Arial"/>
                        </a:rPr>
                        <a:t>Mặc đồ bảo hộ trong suốt quá trình dập tắt </a:t>
                      </a:r>
                      <a:r>
                        <a:rPr lang="en-US" sz="1800" b="0" i="0" u="none" strike="noStrike" cap="none" dirty="0" err="1">
                          <a:solidFill>
                            <a:schemeClr val="dk1"/>
                          </a:solidFill>
                          <a:effectLst/>
                          <a:latin typeface="UTM Avo" panose="02040603050506020204" pitchFamily="18" charset="0"/>
                          <a:ea typeface="+mn-ea"/>
                          <a:cs typeface="+mn-cs"/>
                          <a:sym typeface="Arial"/>
                        </a:rPr>
                        <a:t>đám</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cháy</a:t>
                      </a:r>
                      <a:r>
                        <a:rPr lang="en-US" sz="1800" b="0" i="0" u="none" strike="noStrike" cap="none" dirty="0">
                          <a:solidFill>
                            <a:schemeClr val="dk1"/>
                          </a:solidFill>
                          <a:effectLst/>
                          <a:latin typeface="UTM Avo" panose="02040603050506020204" pitchFamily="18" charset="0"/>
                          <a:ea typeface="+mn-ea"/>
                          <a:cs typeface="+mn-cs"/>
                          <a:sym typeface="Arial"/>
                        </a:rPr>
                        <a:t>.</a:t>
                      </a: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40000"/>
                      </a:srgbClr>
                    </a:solidFill>
                  </a:tcPr>
                </a:tc>
                <a:extLst>
                  <a:ext uri="{0D108BD9-81ED-4DB2-BD59-A6C34878D82A}">
                    <a16:rowId xmlns:a16="http://schemas.microsoft.com/office/drawing/2014/main" val="10003"/>
                  </a:ext>
                </a:extLst>
              </a:tr>
              <a:tr h="946201">
                <a:tc vMerge="1">
                  <a:txBody>
                    <a:bodyPr/>
                    <a:lstStyle/>
                    <a:p>
                      <a:endParaRPr lang="en-US"/>
                    </a:p>
                  </a:txBody>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25000"/>
                        </a:lnSpc>
                        <a:spcBef>
                          <a:spcPts val="0"/>
                        </a:spcBef>
                        <a:spcAft>
                          <a:spcPts val="0"/>
                        </a:spcAft>
                      </a:pPr>
                      <a:r>
                        <a:rPr lang="en-US" sz="1800" b="0" i="0" u="none" strike="noStrike" cap="none" dirty="0">
                          <a:solidFill>
                            <a:schemeClr val="dk1"/>
                          </a:solidFill>
                          <a:effectLst/>
                          <a:latin typeface="UTM Avo" panose="02040603050506020204" pitchFamily="18" charset="0"/>
                          <a:ea typeface="+mn-ea"/>
                          <a:cs typeface="+mn-cs"/>
                          <a:sym typeface="Arial"/>
                        </a:rPr>
                        <a:t>Khu vực cứu hỏa phát nổ, gây nguy hiểm đèn </a:t>
                      </a:r>
                      <a:r>
                        <a:rPr lang="en-US" sz="1800" b="0" i="0" u="none" strike="noStrike" cap="none">
                          <a:solidFill>
                            <a:schemeClr val="dk1"/>
                          </a:solidFill>
                          <a:effectLst/>
                          <a:latin typeface="UTM Avo" panose="02040603050506020204" pitchFamily="18" charset="0"/>
                          <a:ea typeface="+mn-ea"/>
                          <a:cs typeface="+mn-cs"/>
                          <a:sym typeface="Arial"/>
                        </a:rPr>
                        <a:t>tính mạng.</a:t>
                      </a:r>
                      <a:endParaRPr lang="en-US" sz="1800" b="0" i="0" u="none" strike="noStrike" cap="none" dirty="0">
                        <a:solidFill>
                          <a:schemeClr val="dk1"/>
                        </a:solidFill>
                        <a:effectLst/>
                        <a:latin typeface="UTM Avo" panose="02040603050506020204" pitchFamily="18" charset="0"/>
                        <a:ea typeface="+mn-ea"/>
                        <a:cs typeface="+mn-cs"/>
                        <a:sym typeface="Arial"/>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2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25000"/>
                        </a:lnSpc>
                        <a:spcBef>
                          <a:spcPts val="0"/>
                        </a:spcBef>
                        <a:spcAft>
                          <a:spcPts val="0"/>
                        </a:spcAft>
                      </a:pPr>
                      <a:r>
                        <a:rPr lang="en-US" sz="1800" b="0" i="0" u="none" strike="noStrike" cap="none" dirty="0" err="1">
                          <a:solidFill>
                            <a:schemeClr val="dk1"/>
                          </a:solidFill>
                          <a:effectLst/>
                          <a:latin typeface="UTM Avo" panose="02040603050506020204" pitchFamily="18" charset="0"/>
                          <a:ea typeface="+mn-ea"/>
                          <a:cs typeface="+mn-cs"/>
                          <a:sym typeface="Arial"/>
                        </a:rPr>
                        <a:t>Rèn</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luyện</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khả</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năng</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ứng</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biến</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xử</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lí</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nhanh</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các</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tình</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huống</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nguy</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hiểm</a:t>
                      </a:r>
                      <a:r>
                        <a:rPr lang="en-US" sz="1800" b="0" i="0" u="none" strike="noStrike" cap="none" dirty="0">
                          <a:solidFill>
                            <a:schemeClr val="dk1"/>
                          </a:solidFill>
                          <a:effectLst/>
                          <a:latin typeface="UTM Avo" panose="02040603050506020204" pitchFamily="18" charset="0"/>
                          <a:ea typeface="+mn-ea"/>
                          <a:cs typeface="+mn-cs"/>
                          <a:sym typeface="Arial"/>
                        </a:rPr>
                        <a:t>.</a:t>
                      </a: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20000"/>
                      </a:srgbClr>
                    </a:solidFill>
                  </a:tcPr>
                </a:tc>
                <a:extLst>
                  <a:ext uri="{0D108BD9-81ED-4DB2-BD59-A6C34878D82A}">
                    <a16:rowId xmlns:a16="http://schemas.microsoft.com/office/drawing/2014/main" val="10004"/>
                  </a:ext>
                </a:extLst>
              </a:tr>
              <a:tr h="852451">
                <a:tc rowSpan="2">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Arial"/>
                          <a:sym typeface="Arial"/>
                        </a:defRPr>
                      </a:lvl9pPr>
                    </a:lstStyle>
                    <a:p>
                      <a:pPr marL="0" marR="0" algn="ctr">
                        <a:lnSpc>
                          <a:spcPct val="100000"/>
                        </a:lnSpc>
                        <a:spcBef>
                          <a:spcPts val="0"/>
                        </a:spcBef>
                        <a:spcAft>
                          <a:spcPts val="0"/>
                        </a:spcAft>
                      </a:pPr>
                      <a:r>
                        <a:rPr lang="en-US" sz="1800" dirty="0">
                          <a:effectLst/>
                          <a:latin typeface="UTM Avo" panose="02040603050506020204" pitchFamily="18" charset="0"/>
                        </a:rPr>
                        <a:t>Thợ lặn</a:t>
                      </a:r>
                      <a:endParaRPr lang="en-US" sz="1800" dirty="0">
                        <a:effectLst/>
                        <a:latin typeface="Calibri"/>
                        <a:ea typeface="Calibri"/>
                        <a:cs typeface="Times New Roman"/>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00000"/>
                        </a:lnSpc>
                        <a:spcBef>
                          <a:spcPts val="0"/>
                        </a:spcBef>
                        <a:spcAft>
                          <a:spcPts val="0"/>
                        </a:spcAft>
                      </a:pPr>
                      <a:r>
                        <a:rPr lang="en-US" sz="1800" b="0" i="0" u="none" strike="noStrike" cap="none">
                          <a:solidFill>
                            <a:schemeClr val="dk1"/>
                          </a:solidFill>
                          <a:effectLst/>
                          <a:latin typeface="UTM Avo" panose="02040603050506020204" pitchFamily="18" charset="0"/>
                          <a:ea typeface="+mn-ea"/>
                          <a:cs typeface="+mn-cs"/>
                          <a:sym typeface="Arial"/>
                        </a:rPr>
                        <a:t>Khỏ thở.</a:t>
                      </a:r>
                      <a:endParaRPr lang="en-US" sz="1800" b="0" i="0" u="none" strike="noStrike" cap="none" dirty="0">
                        <a:solidFill>
                          <a:schemeClr val="dk1"/>
                        </a:solidFill>
                        <a:effectLst/>
                        <a:latin typeface="UTM Avo" panose="02040603050506020204" pitchFamily="18" charset="0"/>
                        <a:ea typeface="+mn-ea"/>
                        <a:cs typeface="+mn-cs"/>
                        <a:sym typeface="Arial"/>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4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25000"/>
                        </a:lnSpc>
                        <a:spcBef>
                          <a:spcPts val="0"/>
                        </a:spcBef>
                        <a:spcAft>
                          <a:spcPts val="0"/>
                        </a:spcAft>
                      </a:pPr>
                      <a:r>
                        <a:rPr lang="en-US" sz="1800" b="0" i="0" u="none" strike="noStrike" cap="none" dirty="0" err="1">
                          <a:solidFill>
                            <a:schemeClr val="dk1"/>
                          </a:solidFill>
                          <a:effectLst/>
                          <a:latin typeface="UTM Avo" panose="02040603050506020204" pitchFamily="18" charset="0"/>
                          <a:ea typeface="+mn-ea"/>
                          <a:cs typeface="+mn-cs"/>
                          <a:sym typeface="Arial"/>
                        </a:rPr>
                        <a:t>Kiểm</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tra</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kĩ</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các</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thiết</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bị</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bình</a:t>
                      </a:r>
                      <a:r>
                        <a:rPr lang="en-US" sz="1800" b="0" i="0" u="none" strike="noStrike" cap="none" dirty="0">
                          <a:solidFill>
                            <a:schemeClr val="dk1"/>
                          </a:solidFill>
                          <a:effectLst/>
                          <a:latin typeface="UTM Avo" panose="02040603050506020204" pitchFamily="18" charset="0"/>
                          <a:ea typeface="+mn-ea"/>
                          <a:cs typeface="+mn-cs"/>
                          <a:sym typeface="Arial"/>
                        </a:rPr>
                        <a:t> oxy, </a:t>
                      </a:r>
                      <a:r>
                        <a:rPr lang="en-US" sz="1800" b="0" i="0" u="none" strike="noStrike" cap="none" dirty="0" err="1">
                          <a:solidFill>
                            <a:schemeClr val="dk1"/>
                          </a:solidFill>
                          <a:effectLst/>
                          <a:latin typeface="UTM Avo" panose="02040603050506020204" pitchFamily="18" charset="0"/>
                          <a:ea typeface="+mn-ea"/>
                          <a:cs typeface="+mn-cs"/>
                          <a:sym typeface="Arial"/>
                        </a:rPr>
                        <a:t>mặt</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nạ</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dưỡng</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khí</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trước</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khi</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xuống</a:t>
                      </a:r>
                      <a:r>
                        <a:rPr lang="en-US" sz="1800" b="0" i="0" u="none" strike="noStrike" cap="none" dirty="0">
                          <a:solidFill>
                            <a:schemeClr val="dk1"/>
                          </a:solidFill>
                          <a:effectLst/>
                          <a:latin typeface="UTM Avo" panose="02040603050506020204" pitchFamily="18" charset="0"/>
                          <a:ea typeface="+mn-ea"/>
                          <a:cs typeface="+mn-cs"/>
                          <a:sym typeface="Arial"/>
                        </a:rPr>
                        <a:t> </a:t>
                      </a:r>
                      <a:r>
                        <a:rPr lang="en-US" sz="1800" b="0" i="0" u="none" strike="noStrike" cap="none" dirty="0" err="1">
                          <a:solidFill>
                            <a:schemeClr val="dk1"/>
                          </a:solidFill>
                          <a:effectLst/>
                          <a:latin typeface="UTM Avo" panose="02040603050506020204" pitchFamily="18" charset="0"/>
                          <a:ea typeface="+mn-ea"/>
                          <a:cs typeface="+mn-cs"/>
                          <a:sym typeface="Arial"/>
                        </a:rPr>
                        <a:t>nước</a:t>
                      </a:r>
                      <a:r>
                        <a:rPr lang="en-US" sz="1800" b="0" i="0" u="none" strike="noStrike" cap="none" dirty="0">
                          <a:solidFill>
                            <a:schemeClr val="dk1"/>
                          </a:solidFill>
                          <a:effectLst/>
                          <a:latin typeface="UTM Avo" panose="02040603050506020204" pitchFamily="18" charset="0"/>
                          <a:ea typeface="+mn-ea"/>
                          <a:cs typeface="+mn-cs"/>
                          <a:sym typeface="Arial"/>
                        </a:rPr>
                        <a:t>.</a:t>
                      </a: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40000"/>
                      </a:srgbClr>
                    </a:solidFill>
                  </a:tcPr>
                </a:tc>
                <a:extLst>
                  <a:ext uri="{0D108BD9-81ED-4DB2-BD59-A6C34878D82A}">
                    <a16:rowId xmlns:a16="http://schemas.microsoft.com/office/drawing/2014/main" val="10005"/>
                  </a:ext>
                </a:extLst>
              </a:tr>
              <a:tr h="612963">
                <a:tc vMerge="1">
                  <a:txBody>
                    <a:bodyPr/>
                    <a:lstStyle/>
                    <a:p>
                      <a:endParaRPr lang="en-US"/>
                    </a:p>
                  </a:txBody>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00000"/>
                        </a:lnSpc>
                        <a:spcBef>
                          <a:spcPts val="0"/>
                        </a:spcBef>
                        <a:spcAft>
                          <a:spcPts val="0"/>
                        </a:spcAft>
                      </a:pPr>
                      <a:r>
                        <a:rPr lang="en-US" sz="1800" b="0" i="0" u="none" strike="noStrike" cap="none" err="1">
                          <a:solidFill>
                            <a:schemeClr val="dk1"/>
                          </a:solidFill>
                          <a:effectLst/>
                          <a:latin typeface="UTM Avo" panose="02040603050506020204" pitchFamily="18" charset="0"/>
                          <a:ea typeface="+mn-ea"/>
                          <a:cs typeface="+mn-cs"/>
                          <a:sym typeface="Arial"/>
                        </a:rPr>
                        <a:t>Chuột</a:t>
                      </a:r>
                      <a:r>
                        <a:rPr lang="en-US" sz="1800" b="0" i="0" u="none" strike="noStrike" cap="none">
                          <a:solidFill>
                            <a:schemeClr val="dk1"/>
                          </a:solidFill>
                          <a:effectLst/>
                          <a:latin typeface="UTM Avo" panose="02040603050506020204" pitchFamily="18" charset="0"/>
                          <a:ea typeface="+mn-ea"/>
                          <a:cs typeface="+mn-cs"/>
                          <a:sym typeface="Arial"/>
                        </a:rPr>
                        <a:t> rút.</a:t>
                      </a:r>
                      <a:endParaRPr lang="en-US" sz="1800" b="0" i="0" u="none" strike="noStrike" cap="none" dirty="0">
                        <a:solidFill>
                          <a:schemeClr val="dk1"/>
                        </a:solidFill>
                        <a:effectLst/>
                        <a:latin typeface="UTM Avo" panose="02040603050506020204" pitchFamily="18" charset="0"/>
                        <a:ea typeface="+mn-ea"/>
                        <a:cs typeface="+mn-cs"/>
                        <a:sym typeface="Arial"/>
                      </a:endParaRP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2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algn="ctr">
                        <a:lnSpc>
                          <a:spcPct val="125000"/>
                        </a:lnSpc>
                        <a:spcBef>
                          <a:spcPts val="0"/>
                        </a:spcBef>
                        <a:spcAft>
                          <a:spcPts val="0"/>
                        </a:spcAft>
                      </a:pPr>
                      <a:r>
                        <a:rPr lang="en-US" sz="1800" b="0" i="0" u="none" strike="noStrike" cap="none" dirty="0">
                          <a:solidFill>
                            <a:schemeClr val="dk1"/>
                          </a:solidFill>
                          <a:effectLst/>
                          <a:latin typeface="UTM Avo" panose="02040603050506020204" pitchFamily="18" charset="0"/>
                          <a:ea typeface="+mn-ea"/>
                          <a:cs typeface="+mn-cs"/>
                          <a:sym typeface="Arial"/>
                        </a:rPr>
                        <a:t>Học cách mát xa, xử lí khi bị chuột rút lúc đang bơi. </a:t>
                      </a:r>
                    </a:p>
                  </a:txBody>
                  <a:tcPr marL="45720" marR="4572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20000"/>
                      </a:srgbClr>
                    </a:solidFill>
                  </a:tcPr>
                </a:tc>
                <a:extLst>
                  <a:ext uri="{0D108BD9-81ED-4DB2-BD59-A6C34878D82A}">
                    <a16:rowId xmlns:a16="http://schemas.microsoft.com/office/drawing/2014/main" val="10006"/>
                  </a:ext>
                </a:extLst>
              </a:tr>
            </a:tbl>
          </a:graphicData>
        </a:graphic>
      </p:graphicFrame>
      <p:sp>
        <p:nvSpPr>
          <p:cNvPr id="5" name="TextBox 4">
            <a:extLst>
              <a:ext uri="{FF2B5EF4-FFF2-40B4-BE49-F238E27FC236}">
                <a16:creationId xmlns:a16="http://schemas.microsoft.com/office/drawing/2014/main" id="{3577BC5F-329A-A9D7-1BDD-57AF4A10BCA5}"/>
              </a:ext>
            </a:extLst>
          </p:cNvPr>
          <p:cNvSpPr txBox="1"/>
          <p:nvPr/>
        </p:nvSpPr>
        <p:spPr>
          <a:xfrm>
            <a:off x="4993409" y="1097594"/>
            <a:ext cx="2205182" cy="461665"/>
          </a:xfrm>
          <a:prstGeom prst="rect">
            <a:avLst/>
          </a:prstGeom>
          <a:noFill/>
        </p:spPr>
        <p:txBody>
          <a:bodyPr wrap="square" rtlCol="0">
            <a:spAutoFit/>
          </a:bodyPr>
          <a:lstStyle/>
          <a:p>
            <a:pPr algn="ctr" defTabSz="609660">
              <a:buClrTx/>
              <a:buFontTx/>
              <a:buNone/>
            </a:pPr>
            <a:r>
              <a:rPr lang="en-US" sz="2400" b="1" kern="1200" dirty="0" err="1">
                <a:solidFill>
                  <a:srgbClr val="C00000"/>
                </a:solidFill>
                <a:latin typeface="UTM Avo" panose="02040603050506020204" pitchFamily="18" charset="0"/>
                <a:ea typeface="+mn-ea"/>
                <a:cs typeface="+mn-cs"/>
              </a:rPr>
              <a:t>Trình</a:t>
            </a:r>
            <a:r>
              <a:rPr lang="en-US" sz="2400" b="1" kern="1200" dirty="0">
                <a:solidFill>
                  <a:srgbClr val="C00000"/>
                </a:solidFill>
                <a:latin typeface="UTM Avo" panose="02040603050506020204" pitchFamily="18" charset="0"/>
                <a:ea typeface="+mn-ea"/>
                <a:cs typeface="+mn-cs"/>
              </a:rPr>
              <a:t> </a:t>
            </a:r>
            <a:r>
              <a:rPr lang="en-US" sz="2400" b="1" kern="1200" dirty="0" err="1">
                <a:solidFill>
                  <a:srgbClr val="C00000"/>
                </a:solidFill>
                <a:latin typeface="UTM Avo" panose="02040603050506020204" pitchFamily="18" charset="0"/>
                <a:ea typeface="+mn-ea"/>
                <a:cs typeface="+mn-cs"/>
              </a:rPr>
              <a:t>bày</a:t>
            </a:r>
            <a:endParaRPr lang="en-US" sz="2400" b="1" kern="1200" dirty="0">
              <a:solidFill>
                <a:srgbClr val="C00000"/>
              </a:solidFill>
              <a:latin typeface="UTM Avo" panose="02040603050506020204" pitchFamily="18" charset="0"/>
              <a:ea typeface="+mn-ea"/>
              <a:cs typeface="+mn-cs"/>
            </a:endParaRPr>
          </a:p>
        </p:txBody>
      </p:sp>
    </p:spTree>
    <p:extLst>
      <p:ext uri="{BB962C8B-B14F-4D97-AF65-F5344CB8AC3E}">
        <p14:creationId xmlns:p14="http://schemas.microsoft.com/office/powerpoint/2010/main" val="11370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2" name="Picture 7">
            <a:extLst>
              <a:ext uri="{FF2B5EF4-FFF2-40B4-BE49-F238E27FC236}">
                <a16:creationId xmlns:a16="http://schemas.microsoft.com/office/drawing/2014/main" id="{3B0150B9-5E0E-3E97-C2CB-99BB2958697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1090" y="3731748"/>
            <a:ext cx="3308529" cy="2887444"/>
          </a:xfrm>
          <a:prstGeom prst="rect">
            <a:avLst/>
          </a:prstGeom>
        </p:spPr>
      </p:pic>
      <p:sp>
        <p:nvSpPr>
          <p:cNvPr id="3" name="Rectangle 2">
            <a:extLst>
              <a:ext uri="{FF2B5EF4-FFF2-40B4-BE49-F238E27FC236}">
                <a16:creationId xmlns:a16="http://schemas.microsoft.com/office/drawing/2014/main" id="{ABAFEC4C-0BC7-6198-6437-0D54690882F9}"/>
              </a:ext>
            </a:extLst>
          </p:cNvPr>
          <p:cNvSpPr/>
          <p:nvPr/>
        </p:nvSpPr>
        <p:spPr>
          <a:xfrm>
            <a:off x="6367059" y="2266053"/>
            <a:ext cx="1887055" cy="523220"/>
          </a:xfrm>
          <a:prstGeom prst="rect">
            <a:avLst/>
          </a:prstGeom>
        </p:spPr>
        <p:txBody>
          <a:bodyPr wrap="none">
            <a:spAutoFit/>
          </a:bodyPr>
          <a:lstStyle/>
          <a:p>
            <a:pPr algn="ctr" defTabSz="609660">
              <a:buClrTx/>
              <a:buFontTx/>
              <a:buNone/>
            </a:pPr>
            <a:r>
              <a:rPr lang="en-US" sz="2800" b="1" kern="1200" dirty="0">
                <a:solidFill>
                  <a:schemeClr val="accent2">
                    <a:lumMod val="50000"/>
                  </a:schemeClr>
                </a:solidFill>
                <a:latin typeface="UTM Avo" panose="02040603050506020204" pitchFamily="18" charset="0"/>
                <a:ea typeface="+mn-ea"/>
                <a:cs typeface="+mn-cs"/>
              </a:rPr>
              <a:t>KẾT LUẬN</a:t>
            </a:r>
          </a:p>
        </p:txBody>
      </p:sp>
      <p:sp>
        <p:nvSpPr>
          <p:cNvPr id="4" name="Rectangle 3">
            <a:extLst>
              <a:ext uri="{FF2B5EF4-FFF2-40B4-BE49-F238E27FC236}">
                <a16:creationId xmlns:a16="http://schemas.microsoft.com/office/drawing/2014/main" id="{8B6EFF40-F81D-0F14-4D44-E3CC91BA1FBF}"/>
              </a:ext>
            </a:extLst>
          </p:cNvPr>
          <p:cNvSpPr/>
          <p:nvPr/>
        </p:nvSpPr>
        <p:spPr>
          <a:xfrm>
            <a:off x="3622124" y="2945629"/>
            <a:ext cx="7834126" cy="2229841"/>
          </a:xfrm>
          <a:prstGeom prst="rect">
            <a:avLst/>
          </a:prstGeom>
        </p:spPr>
        <p:txBody>
          <a:bodyPr wrap="square">
            <a:spAutoFit/>
          </a:bodyPr>
          <a:lstStyle/>
          <a:p>
            <a:pPr algn="just" defTabSz="609660">
              <a:lnSpc>
                <a:spcPct val="150000"/>
              </a:lnSpc>
              <a:buClrTx/>
              <a:buFontTx/>
              <a:buNone/>
            </a:pPr>
            <a:r>
              <a:rPr lang="en-US" sz="2400" kern="1200" dirty="0">
                <a:solidFill>
                  <a:prstClr val="black"/>
                </a:solidFill>
                <a:latin typeface="UTM Avo" panose="02040603050506020204" pitchFamily="18" charset="0"/>
                <a:ea typeface="+mn-ea"/>
                <a:cs typeface="+mn-cs"/>
              </a:rPr>
              <a:t>Mỗi một nghề nghiệp đều phải đối mặt với những nguy cơ mất an toàn lao động. Vì vậy, cần học cách giữ an toàn lao động khi làm nghề để bảo vệ bản thân mình và những người khác. </a:t>
            </a:r>
          </a:p>
        </p:txBody>
      </p:sp>
    </p:spTree>
    <p:extLst>
      <p:ext uri="{BB962C8B-B14F-4D97-AF65-F5344CB8AC3E}">
        <p14:creationId xmlns:p14="http://schemas.microsoft.com/office/powerpoint/2010/main" val="1588171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4" name="Rectangle 3">
            <a:extLst>
              <a:ext uri="{FF2B5EF4-FFF2-40B4-BE49-F238E27FC236}">
                <a16:creationId xmlns:a16="http://schemas.microsoft.com/office/drawing/2014/main" id="{663EB3B8-6A9C-CA02-7BB6-885DD9EEE920}"/>
              </a:ext>
            </a:extLst>
          </p:cNvPr>
          <p:cNvSpPr/>
          <p:nvPr/>
        </p:nvSpPr>
        <p:spPr>
          <a:xfrm>
            <a:off x="1585440" y="1569007"/>
            <a:ext cx="9021118" cy="523220"/>
          </a:xfrm>
          <a:prstGeom prst="rect">
            <a:avLst/>
          </a:prstGeom>
        </p:spPr>
        <p:txBody>
          <a:bodyPr wrap="square">
            <a:spAutoFit/>
          </a:bodyPr>
          <a:lstStyle/>
          <a:p>
            <a:pPr algn="ctr" defTabSz="609539">
              <a:spcBef>
                <a:spcPts val="200"/>
              </a:spcBef>
              <a:spcAft>
                <a:spcPts val="200"/>
              </a:spcAft>
              <a:buClrTx/>
              <a:buFontTx/>
              <a:buNone/>
            </a:pPr>
            <a:r>
              <a:rPr lang="vi-VN" sz="2800" b="1" kern="1200" dirty="0">
                <a:solidFill>
                  <a:schemeClr val="bg2">
                    <a:lumMod val="50000"/>
                  </a:schemeClr>
                </a:solidFill>
                <a:latin typeface="UTM Avo" panose="02040603050506020204" pitchFamily="18" charset="0"/>
                <a:ea typeface="+mn-ea"/>
                <a:cs typeface="+mn-cs"/>
              </a:rPr>
              <a:t>4. Hùng biện </a:t>
            </a:r>
            <a:r>
              <a:rPr lang="vi-VN" sz="2800" b="1" kern="1200" dirty="0">
                <a:solidFill>
                  <a:schemeClr val="accent6">
                    <a:lumMod val="50000"/>
                  </a:schemeClr>
                </a:solidFill>
                <a:latin typeface="UTM Avo" panose="02040603050506020204" pitchFamily="18" charset="0"/>
                <a:ea typeface="+mn-ea"/>
                <a:cs typeface="+mn-cs"/>
              </a:rPr>
              <a:t>“Nếu em là lãnh đạo địa phương”</a:t>
            </a:r>
          </a:p>
        </p:txBody>
      </p:sp>
      <p:pic>
        <p:nvPicPr>
          <p:cNvPr id="3" name="Picture 2">
            <a:extLst>
              <a:ext uri="{FF2B5EF4-FFF2-40B4-BE49-F238E27FC236}">
                <a16:creationId xmlns:a16="http://schemas.microsoft.com/office/drawing/2014/main" id="{B1B128CE-B57D-B14C-B0F7-B2BFDF0AA889}"/>
              </a:ext>
            </a:extLst>
          </p:cNvPr>
          <p:cNvPicPr>
            <a:picLocks noChangeAspect="1"/>
          </p:cNvPicPr>
          <p:nvPr/>
        </p:nvPicPr>
        <p:blipFill>
          <a:blip r:embed="rId4"/>
          <a:stretch>
            <a:fillRect/>
          </a:stretch>
        </p:blipFill>
        <p:spPr>
          <a:xfrm>
            <a:off x="1477889" y="2262128"/>
            <a:ext cx="9236219" cy="4381788"/>
          </a:xfrm>
          <a:prstGeom prst="rect">
            <a:avLst/>
          </a:prstGeom>
        </p:spPr>
      </p:pic>
    </p:spTree>
    <p:extLst>
      <p:ext uri="{BB962C8B-B14F-4D97-AF65-F5344CB8AC3E}">
        <p14:creationId xmlns:p14="http://schemas.microsoft.com/office/powerpoint/2010/main" val="213507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 name="Rounded Rectangle 3">
            <a:extLst>
              <a:ext uri="{FF2B5EF4-FFF2-40B4-BE49-F238E27FC236}">
                <a16:creationId xmlns:a16="http://schemas.microsoft.com/office/drawing/2014/main" id="{B7C07716-014E-42B9-A887-D2B7526CB447}"/>
              </a:ext>
            </a:extLst>
          </p:cNvPr>
          <p:cNvSpPr/>
          <p:nvPr/>
        </p:nvSpPr>
        <p:spPr>
          <a:xfrm>
            <a:off x="142442" y="1722319"/>
            <a:ext cx="11907115" cy="4993501"/>
          </a:xfrm>
          <a:prstGeom prst="roundRect">
            <a:avLst>
              <a:gd name="adj" fmla="val 10387"/>
            </a:avLst>
          </a:prstGeom>
          <a:solidFill>
            <a:schemeClr val="accent2">
              <a:lumMod val="20000"/>
              <a:lumOff val="80000"/>
            </a:schemeClr>
          </a:solidFill>
          <a:ln w="25400" cap="flat" cmpd="sng" algn="ctr">
            <a:solidFill>
              <a:schemeClr val="accent2"/>
            </a:solidFill>
            <a:prstDash val="solid"/>
          </a:ln>
          <a:effectLst/>
        </p:spPr>
        <p:txBody>
          <a:bodyPr rtlCol="0" anchor="ctr"/>
          <a:lstStyle/>
          <a:p>
            <a:pPr marL="0" marR="0" lvl="0" indent="0" algn="ctr" defTabSz="60966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3" name="Rectangle 2">
            <a:extLst>
              <a:ext uri="{FF2B5EF4-FFF2-40B4-BE49-F238E27FC236}">
                <a16:creationId xmlns:a16="http://schemas.microsoft.com/office/drawing/2014/main" id="{19278B0C-A23F-6165-869E-2F93785F0C81}"/>
              </a:ext>
            </a:extLst>
          </p:cNvPr>
          <p:cNvSpPr/>
          <p:nvPr/>
        </p:nvSpPr>
        <p:spPr>
          <a:xfrm>
            <a:off x="260905" y="1869776"/>
            <a:ext cx="11788652" cy="3730252"/>
          </a:xfrm>
          <a:prstGeom prst="rect">
            <a:avLst/>
          </a:prstGeom>
        </p:spPr>
        <p:txBody>
          <a:bodyPr wrap="square">
            <a:spAutoFit/>
          </a:bodyPr>
          <a:lstStyle/>
          <a:p>
            <a:pPr algn="just" defTabSz="609660">
              <a:lnSpc>
                <a:spcPct val="125000"/>
              </a:lnSpc>
              <a:buClrTx/>
            </a:pPr>
            <a:r>
              <a:rPr lang="en-US" sz="2400" kern="1200" dirty="0" err="1">
                <a:solidFill>
                  <a:prstClr val="black"/>
                </a:solidFill>
                <a:latin typeface="UTM Avo" panose="02040603050506020204" pitchFamily="18" charset="0"/>
                <a:ea typeface="+mn-ea"/>
                <a:cs typeface="+mn-cs"/>
              </a:rPr>
              <a:t>Nếu</a:t>
            </a:r>
            <a:r>
              <a:rPr lang="en-US" sz="2400" kern="1200" dirty="0">
                <a:solidFill>
                  <a:prstClr val="black"/>
                </a:solidFill>
                <a:latin typeface="UTM Avo" panose="02040603050506020204" pitchFamily="18" charset="0"/>
                <a:ea typeface="+mn-ea"/>
                <a:cs typeface="+mn-cs"/>
              </a:rPr>
              <a:t> là nhà lãnh đạo địa phương, những điều em sẽ làm để phát triển các nghề của địa phương và hỗ trợ thanh niên khởi nghiệp là:</a:t>
            </a:r>
          </a:p>
          <a:p>
            <a:pPr marL="342900" indent="-342900" algn="just" defTabSz="609660">
              <a:lnSpc>
                <a:spcPct val="125000"/>
              </a:lnSpc>
              <a:buClrTx/>
              <a:buFont typeface="Arial" panose="020B0604020202020204" pitchFamily="34" charset="0"/>
              <a:buChar char="•"/>
            </a:pPr>
            <a:r>
              <a:rPr lang="en-US" sz="2400" kern="1200" dirty="0">
                <a:solidFill>
                  <a:prstClr val="black"/>
                </a:solidFill>
                <a:latin typeface="UTM Avo" panose="02040603050506020204" pitchFamily="18" charset="0"/>
                <a:ea typeface="+mn-ea"/>
                <a:cs typeface="+mn-cs"/>
              </a:rPr>
              <a:t>Mời các chuyên gia, những người trẻ thành công,… về tổ chức buổi trò chuyện, </a:t>
            </a:r>
            <a:r>
              <a:rPr lang="en-US" sz="2400" kern="1200" dirty="0" err="1">
                <a:solidFill>
                  <a:prstClr val="black"/>
                </a:solidFill>
                <a:latin typeface="UTM Avo" panose="02040603050506020204" pitchFamily="18" charset="0"/>
                <a:ea typeface="+mn-ea"/>
                <a:cs typeface="+mn-cs"/>
              </a:rPr>
              <a:t>hướng</a:t>
            </a:r>
            <a:r>
              <a:rPr lang="en-US" sz="2400" kern="1200" dirty="0">
                <a:solidFill>
                  <a:prstClr val="black"/>
                </a:solidFill>
                <a:latin typeface="UTM Avo" panose="02040603050506020204" pitchFamily="18" charset="0"/>
                <a:ea typeface="+mn-ea"/>
                <a:cs typeface="+mn-cs"/>
              </a:rPr>
              <a:t> nghiệp cho học sinh, sinh viên ở địa phương.</a:t>
            </a:r>
          </a:p>
          <a:p>
            <a:pPr marL="342900" indent="-342900" algn="just" defTabSz="609660">
              <a:lnSpc>
                <a:spcPct val="125000"/>
              </a:lnSpc>
              <a:buClrTx/>
              <a:buFont typeface="Arial" panose="020B0604020202020204" pitchFamily="34" charset="0"/>
              <a:buChar char="•"/>
            </a:pPr>
            <a:r>
              <a:rPr lang="en-US" sz="2400" kern="1200" dirty="0">
                <a:solidFill>
                  <a:prstClr val="black"/>
                </a:solidFill>
                <a:latin typeface="UTM Avo" panose="02040603050506020204" pitchFamily="18" charset="0"/>
                <a:ea typeface="+mn-ea"/>
                <a:cs typeface="+mn-cs"/>
              </a:rPr>
              <a:t>Tuyên truyền, khuyến khích người dân ủng hộ các sản phẩm do địa phương sản xuất: bánh kẹo, đồ thủ công mĩ nghệ,…</a:t>
            </a:r>
          </a:p>
          <a:p>
            <a:pPr marL="342900" indent="-342900" algn="just" defTabSz="609660">
              <a:lnSpc>
                <a:spcPct val="125000"/>
              </a:lnSpc>
              <a:buClrTx/>
              <a:buFont typeface="Arial" panose="020B0604020202020204" pitchFamily="34" charset="0"/>
              <a:buChar char="•"/>
            </a:pPr>
            <a:r>
              <a:rPr lang="en-US" sz="2400" kern="1200" dirty="0">
                <a:solidFill>
                  <a:prstClr val="black"/>
                </a:solidFill>
                <a:latin typeface="UTM Avo" panose="02040603050506020204" pitchFamily="18" charset="0"/>
                <a:ea typeface="+mn-ea"/>
                <a:cs typeface="+mn-cs"/>
              </a:rPr>
              <a:t>Đưa ra một số chính sách hỗ trợ đối với thanh niên mới ra trường, có ý định khởi nghiệp,…</a:t>
            </a:r>
          </a:p>
        </p:txBody>
      </p:sp>
      <p:pic>
        <p:nvPicPr>
          <p:cNvPr id="4" name="Picture 17">
            <a:extLst>
              <a:ext uri="{FF2B5EF4-FFF2-40B4-BE49-F238E27FC236}">
                <a16:creationId xmlns:a16="http://schemas.microsoft.com/office/drawing/2014/main" id="{C3E23FC5-EFEC-4EDB-13B6-C778C0A9890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708391" y="5118764"/>
            <a:ext cx="1819464" cy="1756611"/>
          </a:xfrm>
          <a:prstGeom prst="rect">
            <a:avLst/>
          </a:prstGeom>
        </p:spPr>
      </p:pic>
    </p:spTree>
    <p:extLst>
      <p:ext uri="{BB962C8B-B14F-4D97-AF65-F5344CB8AC3E}">
        <p14:creationId xmlns:p14="http://schemas.microsoft.com/office/powerpoint/2010/main" val="85663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pic>
        <p:nvPicPr>
          <p:cNvPr id="2" name="Google Shape;196;p8">
            <a:hlinkClick r:id="rId4"/>
            <a:extLst>
              <a:ext uri="{FF2B5EF4-FFF2-40B4-BE49-F238E27FC236}">
                <a16:creationId xmlns:a16="http://schemas.microsoft.com/office/drawing/2014/main" id="{A8DDEEAF-A5C8-4772-079F-2E464514902A}"/>
              </a:ext>
            </a:extLst>
          </p:cNvPr>
          <p:cNvPicPr preferRelativeResize="0"/>
          <p:nvPr/>
        </p:nvPicPr>
        <p:blipFill rotWithShape="1">
          <a:blip r:embed="rId5">
            <a:alphaModFix/>
          </a:blip>
          <a:srcRect/>
          <a:stretch/>
        </p:blipFill>
        <p:spPr>
          <a:xfrm>
            <a:off x="4501083" y="2941711"/>
            <a:ext cx="3189834" cy="176477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7" name="Rectangle 6">
            <a:extLst>
              <a:ext uri="{FF2B5EF4-FFF2-40B4-BE49-F238E27FC236}">
                <a16:creationId xmlns:a16="http://schemas.microsoft.com/office/drawing/2014/main" id="{B4A364BD-4F71-D908-0706-C38A12ADF5FE}"/>
              </a:ext>
            </a:extLst>
          </p:cNvPr>
          <p:cNvSpPr/>
          <p:nvPr/>
        </p:nvSpPr>
        <p:spPr>
          <a:xfrm>
            <a:off x="0" y="1864970"/>
            <a:ext cx="12090476" cy="1121846"/>
          </a:xfrm>
          <a:prstGeom prst="rect">
            <a:avLst/>
          </a:prstGeom>
        </p:spPr>
        <p:txBody>
          <a:bodyPr wrap="square">
            <a:spAutoFit/>
          </a:bodyPr>
          <a:lstStyle/>
          <a:p>
            <a:pPr algn="just" defTabSz="609539">
              <a:lnSpc>
                <a:spcPct val="150000"/>
              </a:lnSpc>
              <a:buClrTx/>
              <a:buFontTx/>
              <a:buNone/>
            </a:pPr>
            <a:r>
              <a:rPr lang="vi-VN" sz="2400" b="1" kern="1200" dirty="0">
                <a:solidFill>
                  <a:srgbClr val="C00000"/>
                </a:solidFill>
                <a:latin typeface="UTM Avo" panose="02040603050506020204" pitchFamily="18" charset="0"/>
                <a:ea typeface="+mn-ea"/>
                <a:cs typeface="+mn-cs"/>
              </a:rPr>
              <a:t>Nhiệm vụ: </a:t>
            </a:r>
            <a:r>
              <a:rPr lang="en-US" sz="2400" kern="1200" dirty="0">
                <a:solidFill>
                  <a:prstClr val="black"/>
                </a:solidFill>
                <a:latin typeface="UTM Avo" panose="02040603050506020204" pitchFamily="18" charset="0"/>
                <a:ea typeface="+mn-ea"/>
                <a:cs typeface="+mn-cs"/>
              </a:rPr>
              <a:t>Trình bày kế hoạch tham gia trải nghiệm nghề hiện có ở địa phương trong năm học này.</a:t>
            </a:r>
          </a:p>
        </p:txBody>
      </p:sp>
      <p:pic>
        <p:nvPicPr>
          <p:cNvPr id="9" name="Picture 2">
            <a:extLst>
              <a:ext uri="{FF2B5EF4-FFF2-40B4-BE49-F238E27FC236}">
                <a16:creationId xmlns:a16="http://schemas.microsoft.com/office/drawing/2014/main" id="{C027F75C-252F-0ABA-34E8-4C4C3FC776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0523" y="3553591"/>
            <a:ext cx="3975489" cy="2703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0"/>
        <p:cNvGrpSpPr/>
        <p:nvPr/>
      </p:nvGrpSpPr>
      <p:grpSpPr>
        <a:xfrm>
          <a:off x="0" y="0"/>
          <a:ext cx="0" cy="0"/>
          <a:chOff x="0" y="0"/>
          <a:chExt cx="0" cy="0"/>
        </a:xfrm>
      </p:grpSpPr>
      <p:sp>
        <p:nvSpPr>
          <p:cNvPr id="2" name="Rectangle 1">
            <a:extLst>
              <a:ext uri="{FF2B5EF4-FFF2-40B4-BE49-F238E27FC236}">
                <a16:creationId xmlns:a16="http://schemas.microsoft.com/office/drawing/2014/main" id="{896CAB6A-E836-F377-4708-BE3827DB176A}"/>
              </a:ext>
            </a:extLst>
          </p:cNvPr>
          <p:cNvSpPr/>
          <p:nvPr/>
        </p:nvSpPr>
        <p:spPr>
          <a:xfrm>
            <a:off x="887419" y="1753157"/>
            <a:ext cx="10843370" cy="1675843"/>
          </a:xfrm>
          <a:prstGeom prst="rect">
            <a:avLst/>
          </a:prstGeom>
        </p:spPr>
        <p:txBody>
          <a:bodyPr wrap="square">
            <a:spAutoFit/>
          </a:bodyPr>
          <a:lstStyle/>
          <a:p>
            <a:pPr algn="just" defTabSz="609660">
              <a:lnSpc>
                <a:spcPct val="150000"/>
              </a:lnSpc>
            </a:pPr>
            <a:r>
              <a:rPr lang="vi-VN" sz="2400" b="1" dirty="0">
                <a:solidFill>
                  <a:srgbClr val="C00000"/>
                </a:solidFill>
                <a:latin typeface="UTM Avo" panose="02040603050506020204" pitchFamily="18" charset="0"/>
              </a:rPr>
              <a:t>Nhiệm vụ </a:t>
            </a:r>
            <a:r>
              <a:rPr lang="en-US" sz="2400" b="1" dirty="0" err="1">
                <a:solidFill>
                  <a:srgbClr val="C00000"/>
                </a:solidFill>
                <a:latin typeface="UTM Avo" panose="02040603050506020204" pitchFamily="18" charset="0"/>
              </a:rPr>
              <a:t>về</a:t>
            </a:r>
            <a:r>
              <a:rPr lang="vi-VN"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nhà</a:t>
            </a:r>
            <a:r>
              <a:rPr lang="en-US" sz="2400" b="1" dirty="0">
                <a:solidFill>
                  <a:srgbClr val="C00000"/>
                </a:solidFill>
                <a:latin typeface="UTM Avo" panose="02040603050506020204" pitchFamily="18" charset="0"/>
              </a:rPr>
              <a:t>: </a:t>
            </a:r>
            <a:r>
              <a:rPr lang="vi-VN" sz="2400" dirty="0">
                <a:solidFill>
                  <a:prstClr val="black"/>
                </a:solidFill>
                <a:latin typeface="UTM Avo" panose="02040603050506020204" pitchFamily="18" charset="0"/>
              </a:rPr>
              <a:t>Tìm hiểu và giới thiệu một số tấm gương khởi nghiệp thành công ở đia phương (thông qua báo địa phương, hỏi người thân, hàng xóm, bạn bè,…).</a:t>
            </a:r>
          </a:p>
        </p:txBody>
      </p:sp>
      <p:pic>
        <p:nvPicPr>
          <p:cNvPr id="3" name="Picture 3">
            <a:extLst>
              <a:ext uri="{FF2B5EF4-FFF2-40B4-BE49-F238E27FC236}">
                <a16:creationId xmlns:a16="http://schemas.microsoft.com/office/drawing/2014/main" id="{B1F0DFFC-6E60-9890-DDCB-7BF7FA12EF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8379" y="3752461"/>
            <a:ext cx="6175239" cy="3037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528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pic>
        <p:nvPicPr>
          <p:cNvPr id="2" name="Google Shape;196;p8">
            <a:hlinkClick r:id="rId4"/>
            <a:extLst>
              <a:ext uri="{FF2B5EF4-FFF2-40B4-BE49-F238E27FC236}">
                <a16:creationId xmlns:a16="http://schemas.microsoft.com/office/drawing/2014/main" id="{1A5AE9AE-02EE-F4BB-EB85-EE67403543BD}"/>
              </a:ext>
            </a:extLst>
          </p:cNvPr>
          <p:cNvPicPr preferRelativeResize="0"/>
          <p:nvPr/>
        </p:nvPicPr>
        <p:blipFill rotWithShape="1">
          <a:blip r:embed="rId5">
            <a:alphaModFix/>
          </a:blip>
          <a:srcRect/>
          <a:stretch/>
        </p:blipFill>
        <p:spPr>
          <a:xfrm>
            <a:off x="4501083" y="2941711"/>
            <a:ext cx="3189834" cy="176477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pic>
        <p:nvPicPr>
          <p:cNvPr id="4" name="Picture 4">
            <a:extLst>
              <a:ext uri="{FF2B5EF4-FFF2-40B4-BE49-F238E27FC236}">
                <a16:creationId xmlns:a16="http://schemas.microsoft.com/office/drawing/2014/main" id="{CD176528-F8D7-5CC6-5D24-C561BC132AA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4524" y="1803401"/>
            <a:ext cx="3158943" cy="5036685"/>
          </a:xfrm>
          <a:prstGeom prst="rect">
            <a:avLst/>
          </a:prstGeom>
        </p:spPr>
      </p:pic>
      <p:sp>
        <p:nvSpPr>
          <p:cNvPr id="9" name="Rectangle 8">
            <a:extLst>
              <a:ext uri="{FF2B5EF4-FFF2-40B4-BE49-F238E27FC236}">
                <a16:creationId xmlns:a16="http://schemas.microsoft.com/office/drawing/2014/main" id="{FE8E6090-D0D2-2057-6155-4CABF958F205}"/>
              </a:ext>
            </a:extLst>
          </p:cNvPr>
          <p:cNvSpPr/>
          <p:nvPr/>
        </p:nvSpPr>
        <p:spPr>
          <a:xfrm>
            <a:off x="2734683" y="2177199"/>
            <a:ext cx="9457317" cy="1675843"/>
          </a:xfrm>
          <a:prstGeom prst="rect">
            <a:avLst/>
          </a:prstGeom>
        </p:spPr>
        <p:txBody>
          <a:bodyPr wrap="square">
            <a:spAutoFit/>
          </a:bodyPr>
          <a:lstStyle/>
          <a:p>
            <a:pPr marL="381038" indent="-381038" algn="just" defTabSz="609660">
              <a:lnSpc>
                <a:spcPct val="150000"/>
              </a:lnSpc>
              <a:buClrTx/>
              <a:buFont typeface="Arial" pitchFamily="34" charset="0"/>
              <a:buChar char="•"/>
            </a:pPr>
            <a:r>
              <a:rPr lang="en-US" sz="2400" kern="1200" dirty="0">
                <a:solidFill>
                  <a:prstClr val="black"/>
                </a:solidFill>
                <a:latin typeface="UTM Avo" panose="02040603050506020204" pitchFamily="18" charset="0"/>
                <a:ea typeface="+mn-ea"/>
                <a:cs typeface="+mn-cs"/>
              </a:rPr>
              <a:t>Mỗi địa phương đều có những nghề đặc trưng. </a:t>
            </a:r>
          </a:p>
          <a:p>
            <a:pPr marL="381038" indent="-381038" algn="just" defTabSz="609660">
              <a:lnSpc>
                <a:spcPct val="150000"/>
              </a:lnSpc>
              <a:buClrTx/>
              <a:buFont typeface="Arial" pitchFamily="34" charset="0"/>
              <a:buChar char="•"/>
            </a:pPr>
            <a:r>
              <a:rPr lang="en-US" sz="2400" kern="1200" dirty="0">
                <a:solidFill>
                  <a:prstClr val="black"/>
                </a:solidFill>
                <a:latin typeface="UTM Avo" panose="02040603050506020204" pitchFamily="18" charset="0"/>
                <a:ea typeface="+mn-ea"/>
                <a:cs typeface="+mn-cs"/>
              </a:rPr>
              <a:t>Tìm hiểu thông tin về cách nghề địa phương giúp chúng ta có thêm lựa chọn trong định hướng nghề nghiệp.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96DAC541-7B7A-43D3-8B79-37D633B846F1}">
                <asvg:svgBlip xmlns:asvg="http://schemas.microsoft.com/office/drawing/2016/SVG/main" r:embed="rId4"/>
              </a:ext>
            </a:extLst>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6DE86834-116F-D9B9-6E0C-9974778C0279}"/>
              </a:ext>
            </a:extLst>
          </p:cNvPr>
          <p:cNvSpPr/>
          <p:nvPr/>
        </p:nvSpPr>
        <p:spPr>
          <a:xfrm>
            <a:off x="3378332" y="2531451"/>
            <a:ext cx="5435335" cy="919672"/>
          </a:xfrm>
          <a:prstGeom prst="roundRect">
            <a:avLst>
              <a:gd name="adj" fmla="val 50000"/>
            </a:avLst>
          </a:prstGeom>
          <a:solidFill>
            <a:schemeClr val="accent2">
              <a:lumMod val="20000"/>
              <a:lumOff val="80000"/>
            </a:schemeClr>
          </a:solidFill>
          <a:ln w="76200" cap="flat" cmpd="sng" algn="ctr">
            <a:noFill/>
            <a:prstDash val="solid"/>
            <a:miter lim="800000"/>
          </a:ln>
          <a:effectLst>
            <a:outerShdw blurRad="50800" dist="38100" dir="2700000" algn="tl" rotWithShape="0">
              <a:prstClr val="black">
                <a:alpha val="40000"/>
              </a:prstClr>
            </a:outerShdw>
          </a:effectLst>
        </p:spPr>
        <p:txBody>
          <a:bodyPr rtlCol="0" anchor="ctr"/>
          <a:lstStyle/>
          <a:p>
            <a:pPr lvl="0" algn="ctr">
              <a:buClrTx/>
            </a:pPr>
            <a:r>
              <a:rPr lang="vi-VN" sz="2400" kern="1200">
                <a:solidFill>
                  <a:prstClr val="black"/>
                </a:solidFill>
                <a:latin typeface="UTM Avo" panose="02040603050506020204" pitchFamily="18" charset="0"/>
                <a:ea typeface="+mn-ea"/>
                <a:cs typeface="+mn-cs"/>
              </a:rPr>
              <a:t>Ôn lại kiến thức đã học</a:t>
            </a:r>
          </a:p>
        </p:txBody>
      </p:sp>
      <p:sp>
        <p:nvSpPr>
          <p:cNvPr id="11" name="Rectangle: Rounded Corners 10">
            <a:extLst>
              <a:ext uri="{FF2B5EF4-FFF2-40B4-BE49-F238E27FC236}">
                <a16:creationId xmlns:a16="http://schemas.microsoft.com/office/drawing/2014/main" id="{9537C310-B83D-3AF9-AFD9-D5426C2CE47C}"/>
              </a:ext>
            </a:extLst>
          </p:cNvPr>
          <p:cNvSpPr/>
          <p:nvPr/>
        </p:nvSpPr>
        <p:spPr>
          <a:xfrm>
            <a:off x="3708397" y="1520667"/>
            <a:ext cx="4775200" cy="739525"/>
          </a:xfrm>
          <a:prstGeom prst="roundRect">
            <a:avLst>
              <a:gd name="adj" fmla="val 50000"/>
            </a:avLst>
          </a:prstGeom>
          <a:solidFill>
            <a:schemeClr val="accent2"/>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HƯỚNG DẪN VỀ NHÀ</a:t>
            </a:r>
          </a:p>
        </p:txBody>
      </p:sp>
      <p:sp>
        <p:nvSpPr>
          <p:cNvPr id="2" name="Rectangle: Rounded Corners 1">
            <a:extLst>
              <a:ext uri="{FF2B5EF4-FFF2-40B4-BE49-F238E27FC236}">
                <a16:creationId xmlns:a16="http://schemas.microsoft.com/office/drawing/2014/main" id="{17A7FA93-4EA7-0CC0-0F7C-96674AA3D5CF}"/>
              </a:ext>
            </a:extLst>
          </p:cNvPr>
          <p:cNvSpPr/>
          <p:nvPr/>
        </p:nvSpPr>
        <p:spPr>
          <a:xfrm>
            <a:off x="3378331" y="3720799"/>
            <a:ext cx="5435335" cy="919672"/>
          </a:xfrm>
          <a:prstGeom prst="roundRect">
            <a:avLst>
              <a:gd name="adj" fmla="val 50000"/>
            </a:avLst>
          </a:prstGeom>
          <a:solidFill>
            <a:schemeClr val="accent2">
              <a:lumMod val="20000"/>
              <a:lumOff val="80000"/>
            </a:schemeClr>
          </a:solidFill>
          <a:ln w="76200" cap="flat" cmpd="sng" algn="ctr">
            <a:noFill/>
            <a:prstDash val="solid"/>
            <a:miter lim="800000"/>
          </a:ln>
          <a:effectLst>
            <a:outerShdw blurRad="50800" dist="38100" dir="2700000" algn="tl" rotWithShape="0">
              <a:prstClr val="black">
                <a:alpha val="40000"/>
              </a:prstClr>
            </a:outerShdw>
          </a:effectLst>
        </p:spPr>
        <p:txBody>
          <a:bodyPr rtlCol="0" anchor="ctr"/>
          <a:lstStyle/>
          <a:p>
            <a:pPr lvl="0" algn="ctr">
              <a:buClrTx/>
            </a:pPr>
            <a:r>
              <a:rPr lang="vi-VN" sz="2400" kern="1200" dirty="0">
                <a:solidFill>
                  <a:prstClr val="black"/>
                </a:solidFill>
                <a:latin typeface="UTM Avo" panose="02040603050506020204" pitchFamily="18" charset="0"/>
                <a:ea typeface="+mn-ea"/>
                <a:cs typeface="+mn-cs"/>
              </a:rPr>
              <a:t>Chuẩn bị bài:</a:t>
            </a:r>
          </a:p>
          <a:p>
            <a:pPr lvl="0" algn="ctr">
              <a:buClrTx/>
            </a:pPr>
            <a:r>
              <a:rPr lang="vi-VN" sz="2400" b="1" kern="1200" dirty="0">
                <a:solidFill>
                  <a:prstClr val="black"/>
                </a:solidFill>
                <a:latin typeface="UTM Avo" panose="02040603050506020204" pitchFamily="18" charset="0"/>
                <a:ea typeface="+mn-ea"/>
                <a:cs typeface="+mn-cs"/>
              </a:rPr>
              <a:t>Em phù hợp với nghề nào</a:t>
            </a:r>
          </a:p>
        </p:txBody>
      </p:sp>
      <p:pic>
        <p:nvPicPr>
          <p:cNvPr id="3" name="Picture 2">
            <a:extLst>
              <a:ext uri="{FF2B5EF4-FFF2-40B4-BE49-F238E27FC236}">
                <a16:creationId xmlns:a16="http://schemas.microsoft.com/office/drawing/2014/main" id="{49769155-8058-6A0E-26AF-0EE42471D0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872281">
            <a:off x="-1093835" y="5058186"/>
            <a:ext cx="4971249" cy="2847170"/>
          </a:xfrm>
          <a:prstGeom prst="rect">
            <a:avLst/>
          </a:prstGeom>
        </p:spPr>
      </p:pic>
      <p:pic>
        <p:nvPicPr>
          <p:cNvPr id="7" name="Picture 3">
            <a:extLst>
              <a:ext uri="{FF2B5EF4-FFF2-40B4-BE49-F238E27FC236}">
                <a16:creationId xmlns:a16="http://schemas.microsoft.com/office/drawing/2014/main" id="{CAE3327C-3F24-B29F-2C66-BEB8F2B3BB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04813" y="793138"/>
            <a:ext cx="1738313" cy="1738313"/>
          </a:xfrm>
          <a:prstGeom prst="rect">
            <a:avLst/>
          </a:prstGeom>
        </p:spPr>
      </p:pic>
      <p:pic>
        <p:nvPicPr>
          <p:cNvPr id="8" name="Picture 9">
            <a:extLst>
              <a:ext uri="{FF2B5EF4-FFF2-40B4-BE49-F238E27FC236}">
                <a16:creationId xmlns:a16="http://schemas.microsoft.com/office/drawing/2014/main" id="{81146E53-F9A2-328A-7F3E-5CC398585A3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flipH="1">
            <a:off x="10611191" y="857366"/>
            <a:ext cx="1280773" cy="1326601"/>
          </a:xfrm>
          <a:prstGeom prst="rect">
            <a:avLst/>
          </a:prstGeom>
        </p:spPr>
      </p:pic>
    </p:spTree>
    <p:extLst>
      <p:ext uri="{BB962C8B-B14F-4D97-AF65-F5344CB8AC3E}">
        <p14:creationId xmlns:p14="http://schemas.microsoft.com/office/powerpoint/2010/main" val="373711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
        <p:cNvGrpSpPr/>
        <p:nvPr/>
      </p:nvGrpSpPr>
      <p:grpSpPr>
        <a:xfrm>
          <a:off x="0" y="0"/>
          <a:ext cx="0" cy="0"/>
          <a:chOff x="0" y="0"/>
          <a:chExt cx="0" cy="0"/>
        </a:xfrm>
      </p:grpSpPr>
      <p:sp>
        <p:nvSpPr>
          <p:cNvPr id="147" name="Google Shape;147;p18"/>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148" name="Google Shape;148;p18"/>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Like fanpage Hoc10 - Học 1 biết 10 để nhận thêm nhiều tài liệu giảng dạy</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49" name="Google Shape;149;p18"/>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150" name="Google Shape;150;p18">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43C0C"/>
                </a:solidFill>
                <a:effectLst/>
                <a:uLnTx/>
                <a:uFillTx/>
                <a:latin typeface="UTM Avo" panose="02040603050506020204" pitchFamily="18" charset="0"/>
                <a:cs typeface="Arial"/>
                <a:sym typeface="Arial"/>
                <a:hlinkClick r:id="rId4">
                  <a:extLst>
                    <a:ext uri="{A12FA001-AC4F-418D-AE19-62706E023703}">
                      <ahyp:hlinkClr xmlns:ahyp="http://schemas.microsoft.com/office/drawing/2018/hyperlinkcolor" val="tx"/>
                    </a:ext>
                  </a:extLst>
                </a:hlinkClick>
              </a:rPr>
              <a:t>Hoc10 – Học 1 biết 10</a:t>
            </a:r>
            <a:endParaRPr kumimoji="0" sz="2400" b="1" i="0" u="sng" strike="noStrike" kern="0" cap="none" spc="0" normalizeH="0" baseline="0" noProof="0">
              <a:ln>
                <a:noFill/>
              </a:ln>
              <a:solidFill>
                <a:srgbClr val="843C0C"/>
              </a:solidFill>
              <a:effectLst/>
              <a:uLnTx/>
              <a:uFillTx/>
              <a:latin typeface="UTM Avo" panose="02040603050506020204" pitchFamily="18" charset="0"/>
              <a:cs typeface="Arial"/>
              <a:sym typeface="Arial"/>
            </a:endParaRPr>
          </a:p>
        </p:txBody>
      </p:sp>
      <p:sp>
        <p:nvSpPr>
          <p:cNvPr id="151" name="Google Shape;151;p18"/>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152" name="Google Shape;152;p18"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153" name="Google Shape;153;p18"/>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Chủ đề 1 - Tự hào trường em</Template>
  <TotalTime>59</TotalTime>
  <Words>1265</Words>
  <Application>Microsoft Office PowerPoint</Application>
  <PresentationFormat>Widescreen</PresentationFormat>
  <Paragraphs>101</Paragraphs>
  <Slides>27</Slides>
  <Notes>27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Calibri</vt:lpstr>
      <vt:lpstr>Arial</vt:lpstr>
      <vt:lpstr>UTM Avo</vt:lpstr>
      <vt:lpstr>Calibri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9</cp:revision>
  <dcterms:created xsi:type="dcterms:W3CDTF">2024-01-08T07:19:30Z</dcterms:created>
  <dcterms:modified xsi:type="dcterms:W3CDTF">2024-01-11T03:57:00Z</dcterms:modified>
</cp:coreProperties>
</file>