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62" r:id="rId7"/>
    <p:sldId id="299" r:id="rId8"/>
    <p:sldId id="311" r:id="rId9"/>
    <p:sldId id="312" r:id="rId10"/>
    <p:sldId id="313" r:id="rId11"/>
    <p:sldId id="297" r:id="rId12"/>
    <p:sldId id="266" r:id="rId13"/>
    <p:sldId id="295" r:id="rId14"/>
    <p:sldId id="314" r:id="rId15"/>
    <p:sldId id="286" r:id="rId16"/>
    <p:sldId id="270" r:id="rId17"/>
    <p:sldId id="271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gMj/99aEr/R6hvnejrcX/h6l8a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68"/>
    <a:srgbClr val="AA7A2B"/>
    <a:srgbClr val="EFE9DF"/>
    <a:srgbClr val="F58220"/>
    <a:srgbClr val="EC7C66"/>
    <a:srgbClr val="FBE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91" autoAdjust="0"/>
  </p:normalViewPr>
  <p:slideViewPr>
    <p:cSldViewPr snapToGrid="0">
      <p:cViewPr varScale="1">
        <p:scale>
          <a:sx n="80" d="100"/>
          <a:sy n="80" d="100"/>
        </p:scale>
        <p:origin x="72" y="75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46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771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0977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0224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4346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3011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711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975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153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96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29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58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57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91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81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74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42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91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32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8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8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8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692531" y="140676"/>
            <a:ext cx="4414225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HĐTN, </a:t>
            </a: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HN 7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0" y="1800522"/>
            <a:ext cx="1219200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en-US" sz="5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vi-VN" sz="5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9</a:t>
            </a:r>
            <a:r>
              <a:rPr lang="en-US" sz="5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: </a:t>
            </a:r>
            <a:endParaRPr sz="5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CHÀO MÙA HÈ</a:t>
            </a:r>
            <a:endParaRPr sz="5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0545" y="3846305"/>
            <a:ext cx="10390910" cy="1179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vi-VN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Đội viên tích cực</a:t>
            </a:r>
            <a:endParaRPr lang="vi-VN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6;p8">
            <a:hlinkClick r:id="rId4"/>
            <a:extLst>
              <a:ext uri="{FF2B5EF4-FFF2-40B4-BE49-F238E27FC236}">
                <a16:creationId xmlns:a16="http://schemas.microsoft.com/office/drawing/2014/main" id="{FD968CCB-EF26-735E-C444-5629D073997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5;p2">
            <a:extLst>
              <a:ext uri="{FF2B5EF4-FFF2-40B4-BE49-F238E27FC236}">
                <a16:creationId xmlns:a16="http://schemas.microsoft.com/office/drawing/2014/main" id="{6817BC2F-023B-6936-7F2A-E01C016A210C}"/>
              </a:ext>
            </a:extLst>
          </p:cNvPr>
          <p:cNvSpPr/>
          <p:nvPr/>
        </p:nvSpPr>
        <p:spPr>
          <a:xfrm>
            <a:off x="1808274" y="1523407"/>
            <a:ext cx="8575451" cy="1354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sinh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xem</a:t>
            </a:r>
            <a:r>
              <a:rPr lang="en-US" sz="2800" dirty="0">
                <a:latin typeface="UTM Avo" panose="02040603050506020204" pitchFamily="18" charset="0"/>
              </a:rPr>
              <a:t> video </a:t>
            </a:r>
            <a:r>
              <a:rPr lang="en-US" sz="2800" dirty="0" err="1">
                <a:latin typeface="UTM Avo" panose="02040603050506020204" pitchFamily="18" charset="0"/>
              </a:rPr>
              <a:t>giới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thiệu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về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hoạt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động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Đội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trong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năm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nhà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trường</a:t>
            </a:r>
            <a:r>
              <a:rPr lang="en-US" sz="2800" dirty="0">
                <a:latin typeface="UTM Avo" panose="02040603050506020204" pitchFamily="18" charset="0"/>
              </a:rPr>
              <a:t>. </a:t>
            </a:r>
            <a:endParaRPr sz="500" dirty="0">
              <a:latin typeface="UTM Avo" panose="02040603050506020204" pitchFamily="18" charset="0"/>
            </a:endParaRPr>
          </a:p>
        </p:txBody>
      </p:sp>
      <p:sp>
        <p:nvSpPr>
          <p:cNvPr id="8" name="Google Shape;96;p2">
            <a:extLst>
              <a:ext uri="{FF2B5EF4-FFF2-40B4-BE49-F238E27FC236}">
                <a16:creationId xmlns:a16="http://schemas.microsoft.com/office/drawing/2014/main" id="{12CB5C0F-FF14-8FFB-C3E2-FCC8C0AA9852}"/>
              </a:ext>
            </a:extLst>
          </p:cNvPr>
          <p:cNvSpPr/>
          <p:nvPr/>
        </p:nvSpPr>
        <p:spPr>
          <a:xfrm>
            <a:off x="5269346" y="3980402"/>
            <a:ext cx="5740400" cy="1723522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endParaRPr sz="2400" dirty="0">
              <a:latin typeface="UTM Avo" panose="02040603050506020204" pitchFamily="18" charset="0"/>
            </a:endParaRPr>
          </a:p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tưởng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  <a:endParaRPr sz="500" dirty="0">
              <a:latin typeface="UTM Avo" panose="02040603050506020204" pitchFamily="18" charset="0"/>
            </a:endParaRPr>
          </a:p>
        </p:txBody>
      </p:sp>
      <p:pic>
        <p:nvPicPr>
          <p:cNvPr id="10" name="Google Shape;97;p2">
            <a:extLst>
              <a:ext uri="{FF2B5EF4-FFF2-40B4-BE49-F238E27FC236}">
                <a16:creationId xmlns:a16="http://schemas.microsoft.com/office/drawing/2014/main" id="{7813AB5E-8851-0865-AD49-284B5A434C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817" y="3048000"/>
            <a:ext cx="4268907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6;p8">
            <a:hlinkClick r:id="rId4"/>
            <a:extLst>
              <a:ext uri="{FF2B5EF4-FFF2-40B4-BE49-F238E27FC236}">
                <a16:creationId xmlns:a16="http://schemas.microsoft.com/office/drawing/2014/main" id="{4D58908A-76AD-B0D6-DEF2-F24AE95453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3EB3B8-6A9C-CA02-7BB6-885DD9EEE920}"/>
              </a:ext>
            </a:extLst>
          </p:cNvPr>
          <p:cNvSpPr/>
          <p:nvPr/>
        </p:nvSpPr>
        <p:spPr>
          <a:xfrm>
            <a:off x="2591674" y="1535954"/>
            <a:ext cx="7008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39">
              <a:spcBef>
                <a:spcPts val="200"/>
              </a:spcBef>
              <a:spcAft>
                <a:spcPts val="200"/>
              </a:spcAft>
              <a:buClrTx/>
              <a:buFontTx/>
              <a:buNone/>
            </a:pPr>
            <a:r>
              <a:rPr lang="vi-VN" sz="2800" b="1" kern="1200" dirty="0">
                <a:solidFill>
                  <a:schemeClr val="bg2">
                    <a:lumMod val="50000"/>
                  </a:schemeClr>
                </a:solidFill>
                <a:latin typeface="UTM Avo" panose="02040603050506020204" pitchFamily="18" charset="0"/>
                <a:ea typeface="+mn-ea"/>
                <a:cs typeface="+mn-cs"/>
              </a:rPr>
              <a:t>1. Các hoạt động Đội trong năm học</a:t>
            </a:r>
          </a:p>
        </p:txBody>
      </p:sp>
      <p:sp>
        <p:nvSpPr>
          <p:cNvPr id="2" name="Google Shape;115;p4">
            <a:extLst>
              <a:ext uri="{FF2B5EF4-FFF2-40B4-BE49-F238E27FC236}">
                <a16:creationId xmlns:a16="http://schemas.microsoft.com/office/drawing/2014/main" id="{B55B1745-6F65-34A8-4DA6-00A31AEBFC8A}"/>
              </a:ext>
            </a:extLst>
          </p:cNvPr>
          <p:cNvSpPr/>
          <p:nvPr/>
        </p:nvSpPr>
        <p:spPr>
          <a:xfrm>
            <a:off x="2398297" y="2004082"/>
            <a:ext cx="7395402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Liệt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kê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dưới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đây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  <a:endParaRPr sz="500" dirty="0">
              <a:latin typeface="UTM Avo" panose="02040603050506020204" pitchFamily="18" charset="0"/>
            </a:endParaRPr>
          </a:p>
        </p:txBody>
      </p:sp>
      <p:sp>
        <p:nvSpPr>
          <p:cNvPr id="7" name="Google Shape;117;p4">
            <a:extLst>
              <a:ext uri="{FF2B5EF4-FFF2-40B4-BE49-F238E27FC236}">
                <a16:creationId xmlns:a16="http://schemas.microsoft.com/office/drawing/2014/main" id="{CA8B5849-948A-615F-4666-D5EA20F44924}"/>
              </a:ext>
            </a:extLst>
          </p:cNvPr>
          <p:cNvSpPr/>
          <p:nvPr/>
        </p:nvSpPr>
        <p:spPr>
          <a:xfrm>
            <a:off x="1188670" y="5716329"/>
            <a:ext cx="9814657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Trao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đổi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đầy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C58098-A254-8A9B-956D-0A6CE94EF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671" y="2988941"/>
            <a:ext cx="9814656" cy="2567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1EBB43-8CBB-A51B-F0C4-83BCC9C6C77E}"/>
              </a:ext>
            </a:extLst>
          </p:cNvPr>
          <p:cNvSpPr/>
          <p:nvPr/>
        </p:nvSpPr>
        <p:spPr>
          <a:xfrm>
            <a:off x="6278070" y="2181718"/>
            <a:ext cx="21323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39">
              <a:buClrTx/>
              <a:buFontTx/>
              <a:buNone/>
            </a:pPr>
            <a:r>
              <a:rPr lang="en-US" sz="32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LUẬN</a:t>
            </a:r>
          </a:p>
        </p:txBody>
      </p:sp>
      <p:sp>
        <p:nvSpPr>
          <p:cNvPr id="5" name="Google Shape;241;p8">
            <a:extLst>
              <a:ext uri="{FF2B5EF4-FFF2-40B4-BE49-F238E27FC236}">
                <a16:creationId xmlns:a16="http://schemas.microsoft.com/office/drawing/2014/main" id="{C4CFD52B-C606-E473-8CA9-A73F3B4E7763}"/>
              </a:ext>
            </a:extLst>
          </p:cNvPr>
          <p:cNvSpPr/>
          <p:nvPr/>
        </p:nvSpPr>
        <p:spPr>
          <a:xfrm>
            <a:off x="3242164" y="2766493"/>
            <a:ext cx="8204126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Mỗi hoạt động đều có ý nghĩa riêng.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Tích cực tham gia các hoạt động các em sẽ có nhiều cơ hội phát triển bản thân hơn. </a:t>
            </a:r>
          </a:p>
        </p:txBody>
      </p:sp>
      <p:pic>
        <p:nvPicPr>
          <p:cNvPr id="4" name="Google Shape;123;p5">
            <a:extLst>
              <a:ext uri="{FF2B5EF4-FFF2-40B4-BE49-F238E27FC236}">
                <a16:creationId xmlns:a16="http://schemas.microsoft.com/office/drawing/2014/main" id="{64A877C6-8574-173B-ED27-BEDEE973A0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871" y="2404154"/>
            <a:ext cx="3080293" cy="44522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60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3EB3B8-6A9C-CA02-7BB6-885DD9EEE920}"/>
              </a:ext>
            </a:extLst>
          </p:cNvPr>
          <p:cNvSpPr/>
          <p:nvPr/>
        </p:nvSpPr>
        <p:spPr>
          <a:xfrm>
            <a:off x="926154" y="1535954"/>
            <a:ext cx="10339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39">
              <a:spcBef>
                <a:spcPts val="200"/>
              </a:spcBef>
              <a:spcAft>
                <a:spcPts val="200"/>
              </a:spcAft>
              <a:buClrTx/>
              <a:buFontTx/>
              <a:buNone/>
            </a:pPr>
            <a:r>
              <a:rPr lang="vi-VN" sz="2800" b="1" kern="1200" dirty="0">
                <a:solidFill>
                  <a:schemeClr val="bg2">
                    <a:lumMod val="50000"/>
                  </a:schemeClr>
                </a:solidFill>
                <a:latin typeface="UTM Avo" panose="02040603050506020204" pitchFamily="18" charset="0"/>
                <a:ea typeface="+mn-ea"/>
                <a:cs typeface="+mn-cs"/>
              </a:rPr>
              <a:t>2. Tham gia hoạt động Đội trong hè ở nơi em sinh sống</a:t>
            </a:r>
          </a:p>
        </p:txBody>
      </p:sp>
      <p:sp>
        <p:nvSpPr>
          <p:cNvPr id="3" name="Google Shape;132;p6">
            <a:extLst>
              <a:ext uri="{FF2B5EF4-FFF2-40B4-BE49-F238E27FC236}">
                <a16:creationId xmlns:a16="http://schemas.microsoft.com/office/drawing/2014/main" id="{4FA1FD8B-BC91-6588-A64C-C16E8CD33CA5}"/>
              </a:ext>
            </a:extLst>
          </p:cNvPr>
          <p:cNvSpPr/>
          <p:nvPr/>
        </p:nvSpPr>
        <p:spPr>
          <a:xfrm>
            <a:off x="185056" y="2013241"/>
            <a:ext cx="11821885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Trò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phụ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nơi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hè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</a:rPr>
              <a:t> ý: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UTM Avo" panose="02040603050506020204" pitchFamily="18" charset="0"/>
              </a:rPr>
              <a:t>Tên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hoạt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động</a:t>
            </a:r>
            <a:r>
              <a:rPr lang="en-US" sz="2400" i="1" dirty="0">
                <a:latin typeface="UTM Avo" panose="02040603050506020204" pitchFamily="18" charset="0"/>
              </a:rPr>
              <a:t>;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UTM Avo" panose="02040603050506020204" pitchFamily="18" charset="0"/>
              </a:rPr>
              <a:t>Thời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gian</a:t>
            </a:r>
            <a:r>
              <a:rPr lang="en-US" sz="2400" i="1" dirty="0">
                <a:latin typeface="UTM Avo" panose="02040603050506020204" pitchFamily="18" charset="0"/>
              </a:rPr>
              <a:t>;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i="1" dirty="0" err="1">
                <a:latin typeface="UTM Avo" panose="02040603050506020204" pitchFamily="18" charset="0"/>
              </a:rPr>
              <a:t>Nội</a:t>
            </a:r>
            <a:r>
              <a:rPr lang="en-US" sz="2400" i="1" dirty="0">
                <a:latin typeface="UTM Avo" panose="02040603050506020204" pitchFamily="18" charset="0"/>
              </a:rPr>
              <a:t> dung.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6" name="Google Shape;134;p6">
            <a:extLst>
              <a:ext uri="{FF2B5EF4-FFF2-40B4-BE49-F238E27FC236}">
                <a16:creationId xmlns:a16="http://schemas.microsoft.com/office/drawing/2014/main" id="{9E7E21E0-C0C4-226C-63BC-0DB29F4BCD02}"/>
              </a:ext>
            </a:extLst>
          </p:cNvPr>
          <p:cNvSpPr/>
          <p:nvPr/>
        </p:nvSpPr>
        <p:spPr>
          <a:xfrm>
            <a:off x="185056" y="5322046"/>
            <a:ext cx="12006944" cy="116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Xác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phù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 dirty="0">
                <a:latin typeface="UTM Avo" panose="02040603050506020204" pitchFamily="18" charset="0"/>
              </a:rPr>
              <a:t>Chia </a:t>
            </a:r>
            <a:r>
              <a:rPr lang="en-US" sz="2400" dirty="0" err="1">
                <a:latin typeface="UTM Avo" panose="02040603050506020204" pitchFamily="18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028" name="Picture 4" descr="Lai Châu: Sôi nổi các hoạt động sinh hoạt hè cho thanh thiếu nhi">
            <a:extLst>
              <a:ext uri="{FF2B5EF4-FFF2-40B4-BE49-F238E27FC236}">
                <a16:creationId xmlns:a16="http://schemas.microsoft.com/office/drawing/2014/main" id="{5519E4A4-BA0E-C626-C11C-FF31BF492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29" y="3170160"/>
            <a:ext cx="3028647" cy="227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âng cao hiệu quả sinh hoạt hè cho thanh, thiếu nhi - Báo Quảng Ninh điện tử">
            <a:extLst>
              <a:ext uri="{FF2B5EF4-FFF2-40B4-BE49-F238E27FC236}">
                <a16:creationId xmlns:a16="http://schemas.microsoft.com/office/drawing/2014/main" id="{6FE13148-523B-700B-9146-2679F00AC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586" y="3170160"/>
            <a:ext cx="3028647" cy="227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94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1EBB43-8CBB-A51B-F0C4-83BCC9C6C77E}"/>
              </a:ext>
            </a:extLst>
          </p:cNvPr>
          <p:cNvSpPr/>
          <p:nvPr/>
        </p:nvSpPr>
        <p:spPr>
          <a:xfrm>
            <a:off x="6278070" y="1383432"/>
            <a:ext cx="21323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39">
              <a:buClrTx/>
              <a:buFontTx/>
              <a:buNone/>
            </a:pPr>
            <a:r>
              <a:rPr lang="en-US" sz="32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LUẬN</a:t>
            </a:r>
          </a:p>
        </p:txBody>
      </p:sp>
      <p:sp>
        <p:nvSpPr>
          <p:cNvPr id="5" name="Google Shape;241;p8">
            <a:extLst>
              <a:ext uri="{FF2B5EF4-FFF2-40B4-BE49-F238E27FC236}">
                <a16:creationId xmlns:a16="http://schemas.microsoft.com/office/drawing/2014/main" id="{C4CFD52B-C606-E473-8CA9-A73F3B4E7763}"/>
              </a:ext>
            </a:extLst>
          </p:cNvPr>
          <p:cNvSpPr/>
          <p:nvPr/>
        </p:nvSpPr>
        <p:spPr>
          <a:xfrm>
            <a:off x="4245427" y="1889011"/>
            <a:ext cx="6197600" cy="200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</a:rPr>
              <a:t>Tham gia sinh hoạt tại nơi em sinh sống giúp em hiểu biết hơn về những người xung quanh.</a:t>
            </a:r>
          </a:p>
        </p:txBody>
      </p:sp>
      <p:pic>
        <p:nvPicPr>
          <p:cNvPr id="2" name="Google Shape;141;p7">
            <a:extLst>
              <a:ext uri="{FF2B5EF4-FFF2-40B4-BE49-F238E27FC236}">
                <a16:creationId xmlns:a16="http://schemas.microsoft.com/office/drawing/2014/main" id="{E2697818-B5D3-8714-4645-BE553F5690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199" y="2383583"/>
            <a:ext cx="3904343" cy="4474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Khai mạc hè cấp tỉnh và phát động tháng hành động vì trẻ em năm 2016">
            <a:extLst>
              <a:ext uri="{FF2B5EF4-FFF2-40B4-BE49-F238E27FC236}">
                <a16:creationId xmlns:a16="http://schemas.microsoft.com/office/drawing/2014/main" id="{430FE07C-D385-4AA0-9EB0-C1B5BA026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12" y="3968728"/>
            <a:ext cx="5261430" cy="274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8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3EB3B8-6A9C-CA02-7BB6-885DD9EEE920}"/>
              </a:ext>
            </a:extLst>
          </p:cNvPr>
          <p:cNvSpPr/>
          <p:nvPr/>
        </p:nvSpPr>
        <p:spPr>
          <a:xfrm>
            <a:off x="3161542" y="1535954"/>
            <a:ext cx="5868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39">
              <a:spcBef>
                <a:spcPts val="200"/>
              </a:spcBef>
              <a:spcAft>
                <a:spcPts val="200"/>
              </a:spcAft>
              <a:buClrTx/>
              <a:buFontTx/>
              <a:buNone/>
            </a:pPr>
            <a:r>
              <a:rPr lang="vi-VN" sz="2800" b="1" kern="1200">
                <a:solidFill>
                  <a:schemeClr val="bg2">
                    <a:lumMod val="50000"/>
                  </a:schemeClr>
                </a:solidFill>
                <a:latin typeface="UTM Avo" panose="02040603050506020204" pitchFamily="18" charset="0"/>
                <a:ea typeface="+mn-ea"/>
                <a:cs typeface="+mn-cs"/>
              </a:rPr>
              <a:t>3. Rèn luyện bản thân trong hè</a:t>
            </a:r>
            <a:endParaRPr lang="vi-VN" sz="2800" b="1" kern="1200" dirty="0">
              <a:solidFill>
                <a:schemeClr val="bg2">
                  <a:lumMod val="50000"/>
                </a:schemeClr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Google Shape;151;p8">
            <a:extLst>
              <a:ext uri="{FF2B5EF4-FFF2-40B4-BE49-F238E27FC236}">
                <a16:creationId xmlns:a16="http://schemas.microsoft.com/office/drawing/2014/main" id="{ABD1DF65-3995-116B-B61B-38306963B4F1}"/>
              </a:ext>
            </a:extLst>
          </p:cNvPr>
          <p:cNvSpPr/>
          <p:nvPr/>
        </p:nvSpPr>
        <p:spPr>
          <a:xfrm>
            <a:off x="810257" y="2059174"/>
            <a:ext cx="10571484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Chia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sẻ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dự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định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rèn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luyện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phát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triển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thân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họ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400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3BC646-E668-1AC8-BD66-C81437607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251" y="2586232"/>
            <a:ext cx="9449496" cy="335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6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8;p9">
            <a:extLst>
              <a:ext uri="{FF2B5EF4-FFF2-40B4-BE49-F238E27FC236}">
                <a16:creationId xmlns:a16="http://schemas.microsoft.com/office/drawing/2014/main" id="{557C117C-DE9F-DA65-2633-E1E30948F5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777" y="4779869"/>
            <a:ext cx="2082800" cy="1969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59;p9">
            <a:extLst>
              <a:ext uri="{FF2B5EF4-FFF2-40B4-BE49-F238E27FC236}">
                <a16:creationId xmlns:a16="http://schemas.microsoft.com/office/drawing/2014/main" id="{2583F4CC-15EE-660E-F5AC-FC70DD672D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60449" y="775695"/>
            <a:ext cx="1597415" cy="153351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0;p9">
            <a:extLst>
              <a:ext uri="{FF2B5EF4-FFF2-40B4-BE49-F238E27FC236}">
                <a16:creationId xmlns:a16="http://schemas.microsoft.com/office/drawing/2014/main" id="{42EA7465-3FF4-720C-B356-4F6D3855BB84}"/>
              </a:ext>
            </a:extLst>
          </p:cNvPr>
          <p:cNvSpPr/>
          <p:nvPr/>
        </p:nvSpPr>
        <p:spPr>
          <a:xfrm>
            <a:off x="1649185" y="2567239"/>
            <a:ext cx="9371741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Rèn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xuyên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triển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kĩ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năng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thân</a:t>
            </a:r>
            <a:r>
              <a:rPr lang="en-US" sz="2400" dirty="0">
                <a:latin typeface="UTM Avo" panose="02040603050506020204" pitchFamily="18" charset="0"/>
              </a:rPr>
              <a:t>, qua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năng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0" name="Google Shape;161;p9">
            <a:extLst>
              <a:ext uri="{FF2B5EF4-FFF2-40B4-BE49-F238E27FC236}">
                <a16:creationId xmlns:a16="http://schemas.microsoft.com/office/drawing/2014/main" id="{A641FE04-51F8-8A18-878D-00C78EB70A38}"/>
              </a:ext>
            </a:extLst>
          </p:cNvPr>
          <p:cNvSpPr/>
          <p:nvPr/>
        </p:nvSpPr>
        <p:spPr>
          <a:xfrm>
            <a:off x="4650517" y="1884255"/>
            <a:ext cx="2890963" cy="553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vi-VN" sz="3200" b="1" dirty="0">
                <a:solidFill>
                  <a:srgbClr val="953734"/>
                </a:solidFill>
                <a:latin typeface="UTM Avo" panose="02040603050506020204" pitchFamily="18" charset="0"/>
              </a:rPr>
              <a:t>KẾT LUẬN</a:t>
            </a:r>
            <a:endParaRPr sz="3200" b="1" dirty="0">
              <a:solidFill>
                <a:srgbClr val="953734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9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6;p8">
            <a:hlinkClick r:id="rId4"/>
            <a:extLst>
              <a:ext uri="{FF2B5EF4-FFF2-40B4-BE49-F238E27FC236}">
                <a16:creationId xmlns:a16="http://schemas.microsoft.com/office/drawing/2014/main" id="{63431E5E-2245-6732-2383-F802022B5F5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p10">
            <a:extLst>
              <a:ext uri="{FF2B5EF4-FFF2-40B4-BE49-F238E27FC236}">
                <a16:creationId xmlns:a16="http://schemas.microsoft.com/office/drawing/2014/main" id="{1530855E-1DFA-02C9-6586-48C1FC36DD8C}"/>
              </a:ext>
            </a:extLst>
          </p:cNvPr>
          <p:cNvSpPr/>
          <p:nvPr/>
        </p:nvSpPr>
        <p:spPr>
          <a:xfrm>
            <a:off x="6096000" y="2282372"/>
            <a:ext cx="5310325" cy="3293183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</a:rPr>
              <a:t>Em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vi-VN" sz="2800" dirty="0">
                <a:latin typeface="UTM Avo" panose="02040603050506020204" pitchFamily="18" charset="0"/>
              </a:rPr>
              <a:t>hãy chia sẻ những hiểu biết của bản thân về các hoạt động Đội trong năm học và các hoạt động Đội mùa hè. </a:t>
            </a:r>
            <a:endParaRPr sz="500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2B413D-CEC3-5B50-5CB0-6C9B613F9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514" y="2108201"/>
            <a:ext cx="4064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8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76;p11">
            <a:extLst>
              <a:ext uri="{FF2B5EF4-FFF2-40B4-BE49-F238E27FC236}">
                <a16:creationId xmlns:a16="http://schemas.microsoft.com/office/drawing/2014/main" id="{C4F95AB8-13A3-B710-A317-D788CA6070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2115" y="843162"/>
            <a:ext cx="2057657" cy="152266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78;p11">
            <a:extLst>
              <a:ext uri="{FF2B5EF4-FFF2-40B4-BE49-F238E27FC236}">
                <a16:creationId xmlns:a16="http://schemas.microsoft.com/office/drawing/2014/main" id="{FE68DB97-8BC3-BF0D-99FB-6B3F950B1CF7}"/>
              </a:ext>
            </a:extLst>
          </p:cNvPr>
          <p:cNvSpPr/>
          <p:nvPr/>
        </p:nvSpPr>
        <p:spPr>
          <a:xfrm>
            <a:off x="312821" y="3291209"/>
            <a:ext cx="6122935" cy="200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</a:rPr>
              <a:t>Tìm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hiểu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giới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thiệu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một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số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dự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án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cộng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đồng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đã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được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tổ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chức</a:t>
            </a:r>
            <a:r>
              <a:rPr lang="en-US" sz="2800" dirty="0">
                <a:latin typeface="UTM Avo" panose="02040603050506020204" pitchFamily="18" charset="0"/>
              </a:rPr>
              <a:t> ở </a:t>
            </a:r>
            <a:r>
              <a:rPr lang="en-US" sz="2800" dirty="0" err="1">
                <a:latin typeface="UTM Avo" panose="02040603050506020204" pitchFamily="18" charset="0"/>
              </a:rPr>
              <a:t>trường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hoặc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địa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phương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3074" name="Picture 2" descr="Sinh hoạt hè tại địa phương: Sân chơi lành mạnh cho học sinh - Báo Đắk Lắk  điện tử">
            <a:extLst>
              <a:ext uri="{FF2B5EF4-FFF2-40B4-BE49-F238E27FC236}">
                <a16:creationId xmlns:a16="http://schemas.microsoft.com/office/drawing/2014/main" id="{AF234E6E-9687-6623-9151-92AFF5549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81" y="2611985"/>
            <a:ext cx="4541837" cy="328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04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DE86834-116F-D9B9-6E0C-9974778C0279}"/>
              </a:ext>
            </a:extLst>
          </p:cNvPr>
          <p:cNvSpPr/>
          <p:nvPr/>
        </p:nvSpPr>
        <p:spPr>
          <a:xfrm>
            <a:off x="3378332" y="2531451"/>
            <a:ext cx="5435335" cy="9196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Ôn lại kiến thức đã học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537C310-B83D-3AF9-AFD9-D5426C2CE47C}"/>
              </a:ext>
            </a:extLst>
          </p:cNvPr>
          <p:cNvSpPr/>
          <p:nvPr/>
        </p:nvSpPr>
        <p:spPr>
          <a:xfrm>
            <a:off x="3708397" y="1520667"/>
            <a:ext cx="4775200" cy="7395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 VỀ NHÀ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7A7FA93-4EA7-0CC0-0F7C-96674AA3D5CF}"/>
              </a:ext>
            </a:extLst>
          </p:cNvPr>
          <p:cNvSpPr/>
          <p:nvPr/>
        </p:nvSpPr>
        <p:spPr>
          <a:xfrm>
            <a:off x="3378331" y="3720799"/>
            <a:ext cx="5435335" cy="9196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Chuẩn bị bài</a:t>
            </a:r>
          </a:p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Kế hoạch nhỏ mùa hè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769155-8058-6A0E-26AF-0EE42471D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872281">
            <a:off x="-1093835" y="5058186"/>
            <a:ext cx="4971249" cy="284717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AE3327C-3F24-B29F-2C66-BEB8F2B3BB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04813" y="793138"/>
            <a:ext cx="1738313" cy="1738313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81146E53-F9A2-328A-7F3E-5CC398585A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0611191" y="857366"/>
            <a:ext cx="1280773" cy="132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1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Like fanpage Hoc10 - Học 1 biết 10 để nhận thêm nhiều tài liệu giảng dạy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sz="2400" b="1" i="0" u="sng" strike="noStrike" kern="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52" name="Google Shape;152;p18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8 - Em phù hợp với nghề nào</Template>
  <TotalTime>22</TotalTime>
  <Words>409</Words>
  <Application>Microsoft Office PowerPoint</Application>
  <PresentationFormat>Widescreen</PresentationFormat>
  <Paragraphs>36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Arial</vt:lpstr>
      <vt:lpstr>UTM Avo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7</cp:revision>
  <dcterms:created xsi:type="dcterms:W3CDTF">2024-01-08T09:11:40Z</dcterms:created>
  <dcterms:modified xsi:type="dcterms:W3CDTF">2024-01-11T04:19:00Z</dcterms:modified>
</cp:coreProperties>
</file>