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</p:sldMasterIdLst>
  <p:sldIdLst>
    <p:sldId id="256" r:id="rId3"/>
    <p:sldId id="300" r:id="rId4"/>
    <p:sldId id="301" r:id="rId5"/>
    <p:sldId id="302" r:id="rId6"/>
    <p:sldId id="303" r:id="rId7"/>
    <p:sldId id="307" r:id="rId8"/>
    <p:sldId id="304" r:id="rId9"/>
    <p:sldId id="306" r:id="rId10"/>
    <p:sldId id="327" r:id="rId11"/>
    <p:sldId id="326" r:id="rId12"/>
    <p:sldId id="319" r:id="rId13"/>
    <p:sldId id="321" r:id="rId14"/>
    <p:sldId id="322" r:id="rId15"/>
    <p:sldId id="323" r:id="rId16"/>
    <p:sldId id="324" r:id="rId17"/>
    <p:sldId id="317" r:id="rId18"/>
    <p:sldId id="318" r:id="rId19"/>
    <p:sldId id="279" r:id="rId20"/>
    <p:sldId id="328" r:id="rId21"/>
  </p:sldIdLst>
  <p:sldSz cx="12192000" cy="6858000"/>
  <p:notesSz cx="6858000" cy="9144000"/>
  <p:embeddedFontLs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2"/>
  </p:normalViewPr>
  <p:slideViewPr>
    <p:cSldViewPr snapToGrid="0">
      <p:cViewPr varScale="1">
        <p:scale>
          <a:sx n="60" d="100"/>
          <a:sy n="60" d="100"/>
        </p:scale>
        <p:origin x="78" y="1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2881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9498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2451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9239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5495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06075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34792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6579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3327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9904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9349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69C5E23E-A3FF-4593-934E-26160DCA0E3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7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8-tap-1/1/412/1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8-tap-1/1/412/10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image" Target="../media/image16.png"/><Relationship Id="rId12" Type="http://schemas.openxmlformats.org/officeDocument/2006/relationships/image" Target="../media/image15.sv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8.svg"/><Relationship Id="rId4" Type="http://schemas.openxmlformats.org/officeDocument/2006/relationships/audio" Target="../media/media2.mp3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microsoft.com/office/2007/relationships/media" Target="../media/media2.mp3"/><Relationship Id="rId7" Type="http://schemas.openxmlformats.org/officeDocument/2006/relationships/image" Target="../media/image1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openxmlformats.org/officeDocument/2006/relationships/image" Target="../media/image1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8-tap-1/1/412/106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25967"/>
            <a:ext cx="9144000" cy="124214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Bài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458" y="2868113"/>
            <a:ext cx="11843084" cy="16557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Tự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đánh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giá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Treo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biển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58D05F-9ECA-A80B-A96A-31657BDADCD5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8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E3DE55-09F8-476C-8A23-786DC44DAC72}"/>
              </a:ext>
            </a:extLst>
          </p:cNvPr>
          <p:cNvSpPr txBox="1"/>
          <p:nvPr/>
        </p:nvSpPr>
        <p:spPr>
          <a:xfrm>
            <a:off x="11040120" y="884992"/>
            <a:ext cx="9909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4050ED9-792C-089A-6E55-F3D98EB11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9536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8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67AC8E-0DBB-187D-CFEA-858B8284F3E4}"/>
              </a:ext>
            </a:extLst>
          </p:cNvPr>
          <p:cNvSpPr/>
          <p:nvPr/>
        </p:nvSpPr>
        <p:spPr>
          <a:xfrm>
            <a:off x="2319337" y="2172686"/>
            <a:ext cx="7553325" cy="37282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9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thực hiện các câu hỏi sau: </a:t>
            </a:r>
          </a:p>
          <a:p>
            <a:pPr marL="309582" indent="-30958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kể tên các văn bản, bài viết và bài nói và nghe em đã được học trong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 4: Hài kịch và truyện cười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309582" indent="-309582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liệt kê các đơn vị và nội dung kiến thức mà em đã được học ở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 4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DC7D95BB-FBAB-ED02-54DE-04B6A7BD7A1B}"/>
              </a:ext>
            </a:extLst>
          </p:cNvPr>
          <p:cNvSpPr/>
          <p:nvPr/>
        </p:nvSpPr>
        <p:spPr>
          <a:xfrm rot="-9451694">
            <a:off x="364241" y="1933887"/>
            <a:ext cx="1776277" cy="1833033"/>
          </a:xfrm>
          <a:custGeom>
            <a:avLst/>
            <a:gdLst/>
            <a:ahLst/>
            <a:cxnLst/>
            <a:rect l="l" t="t" r="r" b="b"/>
            <a:pathLst>
              <a:path w="4128682" h="3979018">
                <a:moveTo>
                  <a:pt x="0" y="0"/>
                </a:moveTo>
                <a:lnTo>
                  <a:pt x="4128683" y="0"/>
                </a:lnTo>
                <a:lnTo>
                  <a:pt x="4128683" y="3979017"/>
                </a:lnTo>
                <a:lnTo>
                  <a:pt x="0" y="3979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E2A8CF-AC45-AD7A-7976-DCC59D689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0294" y="500847"/>
            <a:ext cx="2739947" cy="33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9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3235C59-4C79-B2E7-2769-0D08A61D8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9536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1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31EDC56D-3B6D-1C6B-8DC8-93C36EFEC0B0}"/>
              </a:ext>
            </a:extLst>
          </p:cNvPr>
          <p:cNvSpPr/>
          <p:nvPr/>
        </p:nvSpPr>
        <p:spPr>
          <a:xfrm rot="-10684912" flipH="1">
            <a:off x="9280764" y="736543"/>
            <a:ext cx="2871931" cy="2396592"/>
          </a:xfrm>
          <a:custGeom>
            <a:avLst/>
            <a:gdLst/>
            <a:ahLst/>
            <a:cxnLst/>
            <a:rect l="l" t="t" r="r" b="b"/>
            <a:pathLst>
              <a:path w="4590897" h="4424477">
                <a:moveTo>
                  <a:pt x="0" y="0"/>
                </a:moveTo>
                <a:lnTo>
                  <a:pt x="4590898" y="0"/>
                </a:lnTo>
                <a:lnTo>
                  <a:pt x="4590898" y="4424478"/>
                </a:lnTo>
                <a:lnTo>
                  <a:pt x="0" y="44244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817A705-5037-E790-2722-446FA49784C0}"/>
              </a:ext>
            </a:extLst>
          </p:cNvPr>
          <p:cNvSpPr/>
          <p:nvPr/>
        </p:nvSpPr>
        <p:spPr>
          <a:xfrm>
            <a:off x="4354613" y="2729961"/>
            <a:ext cx="5229078" cy="160972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69E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 văn 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 </a:t>
            </a:r>
            <a:r>
              <a:rPr lang="en-US" sz="2600" i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Treo biển 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 trả lời các câu hỏi sau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CAF92-CA9F-761E-8857-6E14016A1979}"/>
              </a:ext>
            </a:extLst>
          </p:cNvPr>
          <p:cNvSpPr txBox="1"/>
          <p:nvPr/>
        </p:nvSpPr>
        <p:spPr>
          <a:xfrm>
            <a:off x="4230494" y="1934840"/>
            <a:ext cx="5477317" cy="614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b="1" dirty="0">
                <a:latin typeface="UTM Avo" panose="02040603050506020204" pitchFamily="18"/>
                <a:cs typeface="Arial" panose="020B0604020202020204" pitchFamily="34" charset="0"/>
              </a:rPr>
              <a:t>Em hãy 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thực hiện yêu cầu sau:</a:t>
            </a:r>
            <a:endParaRPr lang="vi-VN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31B162-0E7B-00E1-13FB-7A0CF4B80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76" y="3534824"/>
            <a:ext cx="3376218" cy="288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8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DF2DEB59-DF63-BDC7-4D01-4F51882DEB75}"/>
              </a:ext>
            </a:extLst>
          </p:cNvPr>
          <p:cNvSpPr/>
          <p:nvPr/>
        </p:nvSpPr>
        <p:spPr>
          <a:xfrm>
            <a:off x="1389542" y="1862760"/>
            <a:ext cx="9412916" cy="8038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6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1: </a:t>
            </a: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Nội dung chính của văn bản </a:t>
            </a:r>
            <a:r>
              <a:rPr lang="vi-VN" sz="2600" i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Treo biển </a:t>
            </a: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 gì? 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AB2F8DB6-AD4C-8A0C-FA2A-0789387690CB}"/>
              </a:ext>
            </a:extLst>
          </p:cNvPr>
          <p:cNvSpPr/>
          <p:nvPr/>
        </p:nvSpPr>
        <p:spPr>
          <a:xfrm>
            <a:off x="6682853" y="4875231"/>
            <a:ext cx="4131381" cy="13531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Kể chuyện về chiếc biển hiệu</a:t>
            </a: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600" noProof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3D4B201C-B433-3AEB-FED6-DEFCE54C1D8B}"/>
              </a:ext>
            </a:extLst>
          </p:cNvPr>
          <p:cNvSpPr/>
          <p:nvPr/>
        </p:nvSpPr>
        <p:spPr>
          <a:xfrm>
            <a:off x="1130576" y="3069610"/>
            <a:ext cx="4248853" cy="13531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Miêu tả cửa hàng của người bán cá</a:t>
            </a: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600" noProof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0F4758B1-BD11-0485-6FC0-4ED531CECE5A}"/>
              </a:ext>
            </a:extLst>
          </p:cNvPr>
          <p:cNvSpPr/>
          <p:nvPr/>
        </p:nvSpPr>
        <p:spPr>
          <a:xfrm>
            <a:off x="1130576" y="4875231"/>
            <a:ext cx="4248853" cy="13531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Kể chuyện về người mua cá</a:t>
            </a: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600" noProof="1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C854E941-2A7A-5476-13D7-DB9FE6797D58}"/>
              </a:ext>
            </a:extLst>
          </p:cNvPr>
          <p:cNvSpPr/>
          <p:nvPr/>
        </p:nvSpPr>
        <p:spPr>
          <a:xfrm>
            <a:off x="6682853" y="3069610"/>
            <a:ext cx="4131381" cy="13531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Nêu cảm nghĩ về chiếc biển hiệu.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F1076FC2-0040-EEE5-B3B6-6E8340EC65F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76361" y="5515818"/>
            <a:ext cx="852590" cy="7420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71126D-6BC3-3A47-0740-B58BA0EC7C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13544" y="5500939"/>
            <a:ext cx="849669" cy="756977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EA8012A-2803-0500-C713-3199A65C4E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36589" y="3695318"/>
            <a:ext cx="849669" cy="75697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69732572-AD60-0754-00E5-DD4059C43B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58248" y="3721719"/>
            <a:ext cx="849669" cy="756977"/>
          </a:xfrm>
          <a:prstGeom prst="rect">
            <a:avLst/>
          </a:prstGeom>
        </p:spPr>
      </p:pic>
      <p:pic>
        <p:nvPicPr>
          <p:cNvPr id="11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6E99D1E5-7506-68FC-C62F-5DD29FD31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44337" y="2009193"/>
            <a:ext cx="812800" cy="812800"/>
          </a:xfrm>
          <a:prstGeom prst="rect">
            <a:avLst/>
          </a:prstGeom>
        </p:spPr>
      </p:pic>
      <p:pic>
        <p:nvPicPr>
          <p:cNvPr id="1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ABE4878B-6D05-FB00-20D1-A2C8688CF2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91937" y="2161593"/>
            <a:ext cx="812800" cy="812800"/>
          </a:xfrm>
          <a:prstGeom prst="rect">
            <a:avLst/>
          </a:prstGeom>
        </p:spPr>
      </p:pic>
      <p:pic>
        <p:nvPicPr>
          <p:cNvPr id="1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7C0CB407-9B9F-0BFA-AC6A-0544B0E289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39537" y="2313993"/>
            <a:ext cx="812800" cy="812800"/>
          </a:xfrm>
          <a:prstGeom prst="rect">
            <a:avLst/>
          </a:prstGeom>
        </p:spPr>
      </p:pic>
      <p:pic>
        <p:nvPicPr>
          <p:cNvPr id="14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EA0E388D-1AD8-9CC5-EF1C-51A7D8B144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91937" y="36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5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7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7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7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>
            <a:extLst>
              <a:ext uri="{FF2B5EF4-FFF2-40B4-BE49-F238E27FC236}">
                <a16:creationId xmlns:a16="http://schemas.microsoft.com/office/drawing/2014/main" id="{30A7CCEA-0849-5B66-2756-0CD198687035}"/>
              </a:ext>
            </a:extLst>
          </p:cNvPr>
          <p:cNvSpPr/>
          <p:nvPr/>
        </p:nvSpPr>
        <p:spPr>
          <a:xfrm>
            <a:off x="10022763" y="1293610"/>
            <a:ext cx="2377791" cy="826001"/>
          </a:xfrm>
          <a:custGeom>
            <a:avLst/>
            <a:gdLst/>
            <a:ahLst/>
            <a:cxnLst/>
            <a:rect l="l" t="t" r="r" b="b"/>
            <a:pathLst>
              <a:path w="3836531" h="1074229">
                <a:moveTo>
                  <a:pt x="0" y="0"/>
                </a:moveTo>
                <a:lnTo>
                  <a:pt x="3836531" y="0"/>
                </a:lnTo>
                <a:lnTo>
                  <a:pt x="3836531" y="1074228"/>
                </a:lnTo>
                <a:lnTo>
                  <a:pt x="0" y="10742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2FBF713-7172-D464-5DB5-76740F576CC3}"/>
              </a:ext>
            </a:extLst>
          </p:cNvPr>
          <p:cNvSpPr/>
          <p:nvPr/>
        </p:nvSpPr>
        <p:spPr>
          <a:xfrm>
            <a:off x="0" y="2080045"/>
            <a:ext cx="2188570" cy="612800"/>
          </a:xfrm>
          <a:custGeom>
            <a:avLst/>
            <a:gdLst/>
            <a:ahLst/>
            <a:cxnLst/>
            <a:rect l="l" t="t" r="r" b="b"/>
            <a:pathLst>
              <a:path w="5836186" h="1634132">
                <a:moveTo>
                  <a:pt x="0" y="0"/>
                </a:moveTo>
                <a:lnTo>
                  <a:pt x="5836186" y="0"/>
                </a:lnTo>
                <a:lnTo>
                  <a:pt x="5836186" y="1634132"/>
                </a:lnTo>
                <a:lnTo>
                  <a:pt x="0" y="16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7A1485F-C9D3-40F7-25D3-27CE7481F184}"/>
              </a:ext>
            </a:extLst>
          </p:cNvPr>
          <p:cNvSpPr/>
          <p:nvPr/>
        </p:nvSpPr>
        <p:spPr>
          <a:xfrm>
            <a:off x="4642570" y="1043127"/>
            <a:ext cx="2494462" cy="1045454"/>
          </a:xfrm>
          <a:custGeom>
            <a:avLst/>
            <a:gdLst/>
            <a:ahLst/>
            <a:cxnLst/>
            <a:rect l="l" t="t" r="r" b="b"/>
            <a:pathLst>
              <a:path w="3836531" h="1074229">
                <a:moveTo>
                  <a:pt x="0" y="0"/>
                </a:moveTo>
                <a:lnTo>
                  <a:pt x="3836530" y="0"/>
                </a:lnTo>
                <a:lnTo>
                  <a:pt x="3836530" y="1074229"/>
                </a:lnTo>
                <a:lnTo>
                  <a:pt x="0" y="10742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6" name="Câu hỏi">
            <a:extLst>
              <a:ext uri="{FF2B5EF4-FFF2-40B4-BE49-F238E27FC236}">
                <a16:creationId xmlns:a16="http://schemas.microsoft.com/office/drawing/2014/main" id="{9196D395-1BFF-04A0-89D4-54C37F2BC296}"/>
              </a:ext>
            </a:extLst>
          </p:cNvPr>
          <p:cNvSpPr/>
          <p:nvPr/>
        </p:nvSpPr>
        <p:spPr>
          <a:xfrm>
            <a:off x="1650429" y="1850786"/>
            <a:ext cx="8891142" cy="12541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7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2: </a:t>
            </a:r>
            <a:r>
              <a:rPr lang="vi-VN" sz="27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 bán hàng treo biển để làm gì? 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467438A1-790D-FB9F-1FA4-1B236ACD45BE}"/>
              </a:ext>
            </a:extLst>
          </p:cNvPr>
          <p:cNvSpPr/>
          <p:nvPr/>
        </p:nvSpPr>
        <p:spPr>
          <a:xfrm>
            <a:off x="933119" y="3389614"/>
            <a:ext cx="4569787" cy="10261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Để quảng cáo hàng</a:t>
            </a:r>
          </a:p>
        </p:txBody>
      </p:sp>
      <p:sp>
        <p:nvSpPr>
          <p:cNvPr id="8" name="Đáp án sai 1">
            <a:extLst>
              <a:ext uri="{FF2B5EF4-FFF2-40B4-BE49-F238E27FC236}">
                <a16:creationId xmlns:a16="http://schemas.microsoft.com/office/drawing/2014/main" id="{F5308990-0379-62FC-FD94-89655F96E39F}"/>
              </a:ext>
            </a:extLst>
          </p:cNvPr>
          <p:cNvSpPr/>
          <p:nvPr/>
        </p:nvSpPr>
        <p:spPr>
          <a:xfrm>
            <a:off x="933118" y="4977624"/>
            <a:ext cx="4569787" cy="10983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Để mọi người góp ý</a:t>
            </a:r>
          </a:p>
        </p:txBody>
      </p:sp>
      <p:sp>
        <p:nvSpPr>
          <p:cNvPr id="9" name="Đáp án sai 2">
            <a:extLst>
              <a:ext uri="{FF2B5EF4-FFF2-40B4-BE49-F238E27FC236}">
                <a16:creationId xmlns:a16="http://schemas.microsoft.com/office/drawing/2014/main" id="{DB24A0FA-A2B2-234A-BFC1-88A5DAA45DB7}"/>
              </a:ext>
            </a:extLst>
          </p:cNvPr>
          <p:cNvSpPr/>
          <p:nvPr/>
        </p:nvSpPr>
        <p:spPr>
          <a:xfrm>
            <a:off x="6353804" y="3389614"/>
            <a:ext cx="4878521" cy="10261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Để trang trí cửa hàng</a:t>
            </a:r>
          </a:p>
        </p:txBody>
      </p:sp>
      <p:sp>
        <p:nvSpPr>
          <p:cNvPr id="10" name="Đáp án sai 3">
            <a:extLst>
              <a:ext uri="{FF2B5EF4-FFF2-40B4-BE49-F238E27FC236}">
                <a16:creationId xmlns:a16="http://schemas.microsoft.com/office/drawing/2014/main" id="{3FDEDB53-E3E1-EB5A-182D-24B6CEB649A7}"/>
              </a:ext>
            </a:extLst>
          </p:cNvPr>
          <p:cNvSpPr/>
          <p:nvPr/>
        </p:nvSpPr>
        <p:spPr>
          <a:xfrm>
            <a:off x="6333138" y="4977624"/>
            <a:ext cx="4878521" cy="10983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Để cửa hàng đỡ trống trải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F452A62F-7A9B-F4E6-CA17-609163F2815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2208" y="3793072"/>
            <a:ext cx="773792" cy="6735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FCE689-230B-F4FA-738B-394AAACC94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30962" y="3737139"/>
            <a:ext cx="771141" cy="687016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9884B023-5181-81E3-7876-027248A592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30962" y="5388931"/>
            <a:ext cx="771141" cy="687016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61A4FC79-7B6E-7FCD-67B3-9598711FD3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7407" y="5332219"/>
            <a:ext cx="771141" cy="687016"/>
          </a:xfrm>
          <a:prstGeom prst="rect">
            <a:avLst/>
          </a:prstGeom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6E3F4DF9-4D7A-09C4-A330-3E13D70C2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44337" y="2009193"/>
            <a:ext cx="812800" cy="812800"/>
          </a:xfrm>
          <a:prstGeom prst="rect">
            <a:avLst/>
          </a:prstGeom>
        </p:spPr>
      </p:pic>
      <p:pic>
        <p:nvPicPr>
          <p:cNvPr id="15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80833AC7-EB6E-CC40-5D6A-7B4F67013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91937" y="2161593"/>
            <a:ext cx="812800" cy="812800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86E59936-9688-442E-1DD0-2110AC88D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39537" y="2313993"/>
            <a:ext cx="812800" cy="812800"/>
          </a:xfrm>
          <a:prstGeom prst="rect">
            <a:avLst/>
          </a:prstGeom>
        </p:spPr>
      </p:pic>
      <p:pic>
        <p:nvPicPr>
          <p:cNvPr id="17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26478665-E5B7-B9B6-A42F-D802C6B71A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91937" y="36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8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77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E69195FC-DF86-2E08-8A9F-6A39DFF6E820}"/>
              </a:ext>
            </a:extLst>
          </p:cNvPr>
          <p:cNvSpPr/>
          <p:nvPr/>
        </p:nvSpPr>
        <p:spPr>
          <a:xfrm>
            <a:off x="1679078" y="1861109"/>
            <a:ext cx="8833844" cy="90576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3: </a:t>
            </a:r>
            <a:r>
              <a:rPr lang="vi-VN" sz="28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Tấm biển có những thông tin nào? </a:t>
            </a:r>
          </a:p>
        </p:txBody>
      </p:sp>
      <p:sp>
        <p:nvSpPr>
          <p:cNvPr id="4" name="Đáp án đúng 2">
            <a:extLst>
              <a:ext uri="{FF2B5EF4-FFF2-40B4-BE49-F238E27FC236}">
                <a16:creationId xmlns:a16="http://schemas.microsoft.com/office/drawing/2014/main" id="{E5297814-1815-5A32-6905-77F0B24CB9EE}"/>
              </a:ext>
            </a:extLst>
          </p:cNvPr>
          <p:cNvSpPr/>
          <p:nvPr/>
        </p:nvSpPr>
        <p:spPr>
          <a:xfrm>
            <a:off x="918881" y="4655757"/>
            <a:ext cx="4647366" cy="14229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Địa điểm, mặt hàng, chất lượng hàng</a:t>
            </a: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5A86C7B2-957C-EB6C-6CCB-DF3904BEBFDE}"/>
              </a:ext>
            </a:extLst>
          </p:cNvPr>
          <p:cNvSpPr/>
          <p:nvPr/>
        </p:nvSpPr>
        <p:spPr>
          <a:xfrm>
            <a:off x="6273746" y="2974393"/>
            <a:ext cx="4647366" cy="14229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Địa điểm, mặt hàng, thời gian bán hàng</a:t>
            </a:r>
          </a:p>
        </p:txBody>
      </p:sp>
      <p:sp>
        <p:nvSpPr>
          <p:cNvPr id="7" name="Đáp án sai 2">
            <a:extLst>
              <a:ext uri="{FF2B5EF4-FFF2-40B4-BE49-F238E27FC236}">
                <a16:creationId xmlns:a16="http://schemas.microsoft.com/office/drawing/2014/main" id="{18BF3B7B-A49A-D7C0-9C46-BE4285B83E11}"/>
              </a:ext>
            </a:extLst>
          </p:cNvPr>
          <p:cNvSpPr/>
          <p:nvPr/>
        </p:nvSpPr>
        <p:spPr>
          <a:xfrm>
            <a:off x="926432" y="2974393"/>
            <a:ext cx="4647366" cy="14229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Địa điểm, thời gian, cách thức bán hàng</a:t>
            </a:r>
          </a:p>
        </p:txBody>
      </p:sp>
      <p:sp>
        <p:nvSpPr>
          <p:cNvPr id="8" name="Đáp án sai 3">
            <a:extLst>
              <a:ext uri="{FF2B5EF4-FFF2-40B4-BE49-F238E27FC236}">
                <a16:creationId xmlns:a16="http://schemas.microsoft.com/office/drawing/2014/main" id="{F016B7B4-FC3D-44C1-9BB6-9045A8964EEF}"/>
              </a:ext>
            </a:extLst>
          </p:cNvPr>
          <p:cNvSpPr/>
          <p:nvPr/>
        </p:nvSpPr>
        <p:spPr>
          <a:xfrm>
            <a:off x="6266195" y="4627974"/>
            <a:ext cx="4647366" cy="14229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Địa điểm, mặt hàng, cách thức bán hàng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BDEB9D46-679F-90E8-EC86-B22FB16381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264816" y="5555851"/>
            <a:ext cx="682808" cy="594319"/>
          </a:xfrm>
          <a:prstGeom prst="rect">
            <a:avLst/>
          </a:prstGeom>
        </p:spPr>
      </p:pic>
      <p:pic>
        <p:nvPicPr>
          <p:cNvPr id="12" name="Picture 28">
            <a:extLst>
              <a:ext uri="{FF2B5EF4-FFF2-40B4-BE49-F238E27FC236}">
                <a16:creationId xmlns:a16="http://schemas.microsoft.com/office/drawing/2014/main" id="{431F4B81-5FE3-9EDB-2C23-4B7D6A21CE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267155" y="3848858"/>
            <a:ext cx="680469" cy="606235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D35BBBC8-97C9-3A7C-1621-B208937EFC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592650" y="5504737"/>
            <a:ext cx="680469" cy="606235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848E5FF7-981E-E59C-63D9-E580D3D04D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594989" y="3900761"/>
            <a:ext cx="680469" cy="606235"/>
          </a:xfrm>
          <a:prstGeom prst="rect">
            <a:avLst/>
          </a:prstGeom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1B47F30-C5F0-B3E3-DA89-7740A5C9A108}"/>
              </a:ext>
            </a:extLst>
          </p:cNvPr>
          <p:cNvSpPr/>
          <p:nvPr/>
        </p:nvSpPr>
        <p:spPr>
          <a:xfrm>
            <a:off x="9350939" y="1021584"/>
            <a:ext cx="2790714" cy="781400"/>
          </a:xfrm>
          <a:custGeom>
            <a:avLst/>
            <a:gdLst/>
            <a:ahLst/>
            <a:cxnLst/>
            <a:rect l="l" t="t" r="r" b="b"/>
            <a:pathLst>
              <a:path w="7441903" h="2083733">
                <a:moveTo>
                  <a:pt x="0" y="0"/>
                </a:moveTo>
                <a:lnTo>
                  <a:pt x="7441902" y="0"/>
                </a:lnTo>
                <a:lnTo>
                  <a:pt x="7441902" y="2083732"/>
                </a:lnTo>
                <a:lnTo>
                  <a:pt x="0" y="208373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 dirty="0">
              <a:latin typeface="UTM Avo" panose="02040603050506020204" pitchFamily="18"/>
            </a:endParaRPr>
          </a:p>
        </p:txBody>
      </p:sp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6DC204F2-A1C7-D2E2-969E-1E2338D85E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144337" y="2009193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4EDD19-FD46-F1D4-960A-2C03BDA741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91937" y="2161593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DED76CCE-CCE1-5713-53C4-55D83A2928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839537" y="2313993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9CC6553-B891-5DCD-E518-14D3252AB5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91937" y="36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2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">
            <a:extLst>
              <a:ext uri="{FF2B5EF4-FFF2-40B4-BE49-F238E27FC236}">
                <a16:creationId xmlns:a16="http://schemas.microsoft.com/office/drawing/2014/main" id="{30A7CCEA-0849-5B66-2756-0CD198687035}"/>
              </a:ext>
            </a:extLst>
          </p:cNvPr>
          <p:cNvSpPr/>
          <p:nvPr/>
        </p:nvSpPr>
        <p:spPr>
          <a:xfrm>
            <a:off x="10022763" y="1293610"/>
            <a:ext cx="2377791" cy="826001"/>
          </a:xfrm>
          <a:custGeom>
            <a:avLst/>
            <a:gdLst/>
            <a:ahLst/>
            <a:cxnLst/>
            <a:rect l="l" t="t" r="r" b="b"/>
            <a:pathLst>
              <a:path w="3836531" h="1074229">
                <a:moveTo>
                  <a:pt x="0" y="0"/>
                </a:moveTo>
                <a:lnTo>
                  <a:pt x="3836531" y="0"/>
                </a:lnTo>
                <a:lnTo>
                  <a:pt x="3836531" y="1074228"/>
                </a:lnTo>
                <a:lnTo>
                  <a:pt x="0" y="10742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2FBF713-7172-D464-5DB5-76740F576CC3}"/>
              </a:ext>
            </a:extLst>
          </p:cNvPr>
          <p:cNvSpPr/>
          <p:nvPr/>
        </p:nvSpPr>
        <p:spPr>
          <a:xfrm>
            <a:off x="0" y="2080045"/>
            <a:ext cx="2188570" cy="612800"/>
          </a:xfrm>
          <a:custGeom>
            <a:avLst/>
            <a:gdLst/>
            <a:ahLst/>
            <a:cxnLst/>
            <a:rect l="l" t="t" r="r" b="b"/>
            <a:pathLst>
              <a:path w="5836186" h="1634132">
                <a:moveTo>
                  <a:pt x="0" y="0"/>
                </a:moveTo>
                <a:lnTo>
                  <a:pt x="5836186" y="0"/>
                </a:lnTo>
                <a:lnTo>
                  <a:pt x="5836186" y="1634132"/>
                </a:lnTo>
                <a:lnTo>
                  <a:pt x="0" y="16341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7A1485F-C9D3-40F7-25D3-27CE7481F184}"/>
              </a:ext>
            </a:extLst>
          </p:cNvPr>
          <p:cNvSpPr/>
          <p:nvPr/>
        </p:nvSpPr>
        <p:spPr>
          <a:xfrm>
            <a:off x="4642570" y="1043127"/>
            <a:ext cx="2494462" cy="1045454"/>
          </a:xfrm>
          <a:custGeom>
            <a:avLst/>
            <a:gdLst/>
            <a:ahLst/>
            <a:cxnLst/>
            <a:rect l="l" t="t" r="r" b="b"/>
            <a:pathLst>
              <a:path w="3836531" h="1074229">
                <a:moveTo>
                  <a:pt x="0" y="0"/>
                </a:moveTo>
                <a:lnTo>
                  <a:pt x="3836530" y="0"/>
                </a:lnTo>
                <a:lnTo>
                  <a:pt x="3836530" y="1074229"/>
                </a:lnTo>
                <a:lnTo>
                  <a:pt x="0" y="10742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396"/>
          </a:p>
        </p:txBody>
      </p:sp>
      <p:sp>
        <p:nvSpPr>
          <p:cNvPr id="6" name="Câu hỏi">
            <a:extLst>
              <a:ext uri="{FF2B5EF4-FFF2-40B4-BE49-F238E27FC236}">
                <a16:creationId xmlns:a16="http://schemas.microsoft.com/office/drawing/2014/main" id="{9196D395-1BFF-04A0-89D4-54C37F2BC296}"/>
              </a:ext>
            </a:extLst>
          </p:cNvPr>
          <p:cNvSpPr/>
          <p:nvPr/>
        </p:nvSpPr>
        <p:spPr>
          <a:xfrm>
            <a:off x="1650429" y="1850786"/>
            <a:ext cx="8891142" cy="12541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7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4: </a:t>
            </a:r>
            <a:r>
              <a:rPr lang="vi-VN" sz="27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 câu: “Ở đây có bán cá tươi”, nghĩa nào là nghĩa tường minh? 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467438A1-790D-FB9F-1FA4-1B236ACD45BE}"/>
              </a:ext>
            </a:extLst>
          </p:cNvPr>
          <p:cNvSpPr/>
          <p:nvPr/>
        </p:nvSpPr>
        <p:spPr>
          <a:xfrm>
            <a:off x="933119" y="3389614"/>
            <a:ext cx="4569787" cy="10261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Tại nơi này có bán cá tươi</a:t>
            </a:r>
          </a:p>
        </p:txBody>
      </p:sp>
      <p:sp>
        <p:nvSpPr>
          <p:cNvPr id="8" name="Đáp án sai 1">
            <a:extLst>
              <a:ext uri="{FF2B5EF4-FFF2-40B4-BE49-F238E27FC236}">
                <a16:creationId xmlns:a16="http://schemas.microsoft.com/office/drawing/2014/main" id="{F5308990-0379-62FC-FD94-89655F96E39F}"/>
              </a:ext>
            </a:extLst>
          </p:cNvPr>
          <p:cNvSpPr/>
          <p:nvPr/>
        </p:nvSpPr>
        <p:spPr>
          <a:xfrm>
            <a:off x="933118" y="4977624"/>
            <a:ext cx="4569787" cy="10983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Tại đây không bán cá nước ngọt</a:t>
            </a:r>
          </a:p>
        </p:txBody>
      </p:sp>
      <p:sp>
        <p:nvSpPr>
          <p:cNvPr id="9" name="Đáp án sai 2">
            <a:extLst>
              <a:ext uri="{FF2B5EF4-FFF2-40B4-BE49-F238E27FC236}">
                <a16:creationId xmlns:a16="http://schemas.microsoft.com/office/drawing/2014/main" id="{DB24A0FA-A2B2-234A-BFC1-88A5DAA45DB7}"/>
              </a:ext>
            </a:extLst>
          </p:cNvPr>
          <p:cNvSpPr/>
          <p:nvPr/>
        </p:nvSpPr>
        <p:spPr>
          <a:xfrm>
            <a:off x="6353804" y="3389614"/>
            <a:ext cx="4878521" cy="10261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Ở đây không bán nhiều </a:t>
            </a:r>
          </a:p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loại cá</a:t>
            </a:r>
          </a:p>
        </p:txBody>
      </p:sp>
      <p:sp>
        <p:nvSpPr>
          <p:cNvPr id="10" name="Đáp án sai 3">
            <a:extLst>
              <a:ext uri="{FF2B5EF4-FFF2-40B4-BE49-F238E27FC236}">
                <a16:creationId xmlns:a16="http://schemas.microsoft.com/office/drawing/2014/main" id="{3FDEDB53-E3E1-EB5A-182D-24B6CEB649A7}"/>
              </a:ext>
            </a:extLst>
          </p:cNvPr>
          <p:cNvSpPr/>
          <p:nvPr/>
        </p:nvSpPr>
        <p:spPr>
          <a:xfrm>
            <a:off x="6333138" y="4977624"/>
            <a:ext cx="4878521" cy="10983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bIns="108000" rtlCol="0" anchor="ctr"/>
          <a:lstStyle/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Ở đây không mua các </a:t>
            </a:r>
          </a:p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loại cá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F452A62F-7A9B-F4E6-CA17-609163F2815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22208" y="3793072"/>
            <a:ext cx="773792" cy="6735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FCE689-230B-F4FA-738B-394AAACC94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30962" y="3737139"/>
            <a:ext cx="771141" cy="687016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9884B023-5181-81E3-7876-027248A592C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30962" y="5388931"/>
            <a:ext cx="771141" cy="687016"/>
          </a:xfrm>
          <a:prstGeom prst="rect">
            <a:avLst/>
          </a:prstGeom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61A4FC79-7B6E-7FCD-67B3-9598711FD3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07407" y="5332219"/>
            <a:ext cx="771141" cy="687016"/>
          </a:xfrm>
          <a:prstGeom prst="rect">
            <a:avLst/>
          </a:prstGeom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6E3F4DF9-4D7A-09C4-A330-3E13D70C2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44337" y="2009193"/>
            <a:ext cx="812800" cy="812800"/>
          </a:xfrm>
          <a:prstGeom prst="rect">
            <a:avLst/>
          </a:prstGeom>
        </p:spPr>
      </p:pic>
      <p:pic>
        <p:nvPicPr>
          <p:cNvPr id="15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80833AC7-EB6E-CC40-5D6A-7B4F67013A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91937" y="2161593"/>
            <a:ext cx="812800" cy="812800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86E59936-9688-442E-1DD0-2110AC88D6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839537" y="2313993"/>
            <a:ext cx="812800" cy="812800"/>
          </a:xfrm>
          <a:prstGeom prst="rect">
            <a:avLst/>
          </a:prstGeom>
        </p:spPr>
      </p:pic>
      <p:pic>
        <p:nvPicPr>
          <p:cNvPr id="17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26478665-E5B7-B9B6-A42F-D802C6B71A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91937" y="36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7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77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DF2DEB59-DF63-BDC7-4D01-4F51882DEB75}"/>
              </a:ext>
            </a:extLst>
          </p:cNvPr>
          <p:cNvSpPr/>
          <p:nvPr/>
        </p:nvSpPr>
        <p:spPr>
          <a:xfrm>
            <a:off x="1583947" y="1826497"/>
            <a:ext cx="9024106" cy="130029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bIns="144000" rtlCol="0" anchor="ctr"/>
          <a:lstStyle/>
          <a:p>
            <a:pPr algn="ctr">
              <a:lnSpc>
                <a:spcPct val="150000"/>
              </a:lnSpc>
            </a:pPr>
            <a:r>
              <a:rPr lang="vi-VN" sz="28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hỏi 5: </a:t>
            </a:r>
            <a:r>
              <a:rPr lang="vi-VN" sz="28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 câu: “Ở đây có bán cá tươi”, nghĩa nào là nghĩa hàm ẩn?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AB2F8DB6-AD4C-8A0C-FA2A-0789387690CB}"/>
              </a:ext>
            </a:extLst>
          </p:cNvPr>
          <p:cNvSpPr/>
          <p:nvPr/>
        </p:nvSpPr>
        <p:spPr>
          <a:xfrm>
            <a:off x="6650053" y="3363129"/>
            <a:ext cx="4349263" cy="12087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C. Ở đây không bán loại cá chết, cá ươn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3D4B201C-B433-3AEB-FED6-DEFCE54C1D8B}"/>
              </a:ext>
            </a:extLst>
          </p:cNvPr>
          <p:cNvSpPr/>
          <p:nvPr/>
        </p:nvSpPr>
        <p:spPr>
          <a:xfrm>
            <a:off x="1097777" y="3381961"/>
            <a:ext cx="4472930" cy="12087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A. Ở đây không bán các loại cây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0F4758B1-BD11-0485-6FC0-4ED531CECE5A}"/>
              </a:ext>
            </a:extLst>
          </p:cNvPr>
          <p:cNvSpPr/>
          <p:nvPr/>
        </p:nvSpPr>
        <p:spPr>
          <a:xfrm>
            <a:off x="1097777" y="4894063"/>
            <a:ext cx="4472930" cy="12087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B. Ở đây không mua các loại hoa quả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C854E941-2A7A-5476-13D7-DB9FE6797D58}"/>
              </a:ext>
            </a:extLst>
          </p:cNvPr>
          <p:cNvSpPr/>
          <p:nvPr/>
        </p:nvSpPr>
        <p:spPr>
          <a:xfrm>
            <a:off x="6650053" y="4894063"/>
            <a:ext cx="4349263" cy="12087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D. Ở đây có bán các loại cá tươi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F1076FC2-0040-EEE5-B3B6-6E8340EC65F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4234" y="3884824"/>
            <a:ext cx="852590" cy="7420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71126D-6BC3-3A47-0740-B58BA0EC7C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2532" y="5498432"/>
            <a:ext cx="849669" cy="756977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EA8012A-2803-0500-C713-3199A65C4E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4234" y="5498431"/>
            <a:ext cx="849669" cy="75697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69732572-AD60-0754-00E5-DD4059C43B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2533" y="3914546"/>
            <a:ext cx="849669" cy="756977"/>
          </a:xfrm>
          <a:prstGeom prst="rect">
            <a:avLst/>
          </a:prstGeom>
        </p:spPr>
      </p:pic>
      <p:pic>
        <p:nvPicPr>
          <p:cNvPr id="11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6E99D1E5-7506-68FC-C62F-5DD29FD314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44337" y="2009193"/>
            <a:ext cx="812800" cy="812800"/>
          </a:xfrm>
          <a:prstGeom prst="rect">
            <a:avLst/>
          </a:prstGeom>
        </p:spPr>
      </p:pic>
      <p:pic>
        <p:nvPicPr>
          <p:cNvPr id="1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ABE4878B-6D05-FB00-20D1-A2C8688CF2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91937" y="2161593"/>
            <a:ext cx="812800" cy="812800"/>
          </a:xfrm>
          <a:prstGeom prst="rect">
            <a:avLst/>
          </a:prstGeom>
        </p:spPr>
      </p:pic>
      <p:pic>
        <p:nvPicPr>
          <p:cNvPr id="1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7C0CB407-9B9F-0BFA-AC6A-0544B0E289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39537" y="2313993"/>
            <a:ext cx="812800" cy="812800"/>
          </a:xfrm>
          <a:prstGeom prst="rect">
            <a:avLst/>
          </a:prstGeom>
        </p:spPr>
      </p:pic>
      <p:pic>
        <p:nvPicPr>
          <p:cNvPr id="14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EA0E388D-1AD8-9CC5-EF1C-51A7D8B144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91937" y="36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2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7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77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77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77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1F9E58C-3E02-3B1D-E67B-6F315D715972}"/>
              </a:ext>
            </a:extLst>
          </p:cNvPr>
          <p:cNvGrpSpPr/>
          <p:nvPr/>
        </p:nvGrpSpPr>
        <p:grpSpPr>
          <a:xfrm>
            <a:off x="0" y="1625805"/>
            <a:ext cx="12192000" cy="1358009"/>
            <a:chOff x="0" y="426606"/>
            <a:chExt cx="18288000" cy="250709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7CFAE1F-E56E-02F5-1761-16F13E2FE549}"/>
                </a:ext>
              </a:extLst>
            </p:cNvPr>
            <p:cNvSpPr/>
            <p:nvPr/>
          </p:nvSpPr>
          <p:spPr>
            <a:xfrm>
              <a:off x="0" y="647700"/>
              <a:ext cx="18288000" cy="2286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572">
                <a:latin typeface="UTM Avo" panose="02040603050506020204" pitchFamily="18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E68EEE77-DFAA-4B55-1904-58EAFB834D58}"/>
                </a:ext>
              </a:extLst>
            </p:cNvPr>
            <p:cNvSpPr/>
            <p:nvPr/>
          </p:nvSpPr>
          <p:spPr>
            <a:xfrm>
              <a:off x="2782223" y="426606"/>
              <a:ext cx="12723554" cy="213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6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Nêu một số đặc điểm nổi bật của truyện cười thể hiện qua văn bản </a:t>
              </a:r>
              <a:r>
                <a:rPr lang="vi-VN" sz="24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Treo biển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7D2E032-4F40-6CE3-FC4A-A6D6F4EA1FEB}"/>
              </a:ext>
            </a:extLst>
          </p:cNvPr>
          <p:cNvSpPr/>
          <p:nvPr/>
        </p:nvSpPr>
        <p:spPr>
          <a:xfrm>
            <a:off x="908050" y="3001095"/>
            <a:ext cx="2368578" cy="144324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67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Yếu tố hài hước, gây cười</a:t>
            </a:r>
            <a:endParaRPr lang="en-US" sz="2167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F43CEA4-F31F-0E86-EC6D-AD4D1C8EEC43}"/>
              </a:ext>
            </a:extLst>
          </p:cNvPr>
          <p:cNvSpPr/>
          <p:nvPr/>
        </p:nvSpPr>
        <p:spPr>
          <a:xfrm>
            <a:off x="3903705" y="2898587"/>
            <a:ext cx="7147154" cy="159311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67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 bán hàng không có chính kiến cứ mỗi lần có người góp ý là đổi tên biển liền, cuối cùng là cất luôn không treo.</a:t>
            </a:r>
            <a:endParaRPr lang="en-US" sz="2167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3FFEEB2-D1B8-E1C7-A7B2-8278223AFF21}"/>
              </a:ext>
            </a:extLst>
          </p:cNvPr>
          <p:cNvSpPr/>
          <p:nvPr/>
        </p:nvSpPr>
        <p:spPr>
          <a:xfrm>
            <a:off x="908050" y="4902173"/>
            <a:ext cx="2368578" cy="148589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67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 xây dựng truyện</a:t>
            </a:r>
            <a:endParaRPr lang="en-US" sz="2167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9B3537E-1752-821B-91ED-77740B6D86C3}"/>
              </a:ext>
            </a:extLst>
          </p:cNvPr>
          <p:cNvSpPr/>
          <p:nvPr/>
        </p:nvSpPr>
        <p:spPr>
          <a:xfrm>
            <a:off x="3903705" y="4824627"/>
            <a:ext cx="7147154" cy="164019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167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Cái tên sau mỗi lần góp ý của mọi người lại rút ngắn thêm, khiến người đọc phải bật cười vì sự bị động, hành động ngu ngốc của người chủ.</a:t>
            </a:r>
            <a:endParaRPr lang="en-US" sz="2167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D7958F09-5591-BE20-F6A8-D52B78F78ED9}"/>
              </a:ext>
            </a:extLst>
          </p:cNvPr>
          <p:cNvSpPr/>
          <p:nvPr/>
        </p:nvSpPr>
        <p:spPr>
          <a:xfrm>
            <a:off x="3317903" y="3351244"/>
            <a:ext cx="544527" cy="742950"/>
          </a:xfrm>
          <a:prstGeom prst="rightArrow">
            <a:avLst/>
          </a:prstGeom>
          <a:solidFill>
            <a:srgbClr val="F7AC8C"/>
          </a:solidFill>
          <a:ln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2">
              <a:latin typeface="UTM Avo" panose="02040603050506020204" pitchFamily="18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5922304-291B-C176-B0E6-52639FBD046E}"/>
              </a:ext>
            </a:extLst>
          </p:cNvPr>
          <p:cNvSpPr/>
          <p:nvPr/>
        </p:nvSpPr>
        <p:spPr>
          <a:xfrm>
            <a:off x="3322182" y="5273647"/>
            <a:ext cx="544527" cy="742950"/>
          </a:xfrm>
          <a:prstGeom prst="rightArrow">
            <a:avLst/>
          </a:prstGeom>
          <a:solidFill>
            <a:srgbClr val="F7AC8C"/>
          </a:solidFill>
          <a:ln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2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3031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E0122F3-79E6-EA34-C070-7AC3D270C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7069" y="918397"/>
            <a:ext cx="1675262" cy="1568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F45A63-786F-78E0-643B-ACC46A16B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3956" y="4896853"/>
            <a:ext cx="1271641" cy="1648423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8607F8C-DA1B-90DF-3B96-CEB9183FD9C3}"/>
              </a:ext>
            </a:extLst>
          </p:cNvPr>
          <p:cNvSpPr/>
          <p:nvPr/>
        </p:nvSpPr>
        <p:spPr>
          <a:xfrm>
            <a:off x="3811754" y="1866302"/>
            <a:ext cx="4568491" cy="8255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Truyện 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cười </a:t>
            </a:r>
            <a:r>
              <a:rPr lang="en-US" sz="2500" b="1" i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Treo biển</a:t>
            </a:r>
            <a:endParaRPr lang="en-US" sz="2500" b="1" i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77EB1B-E8B2-D99C-820D-268DED0E1A04}"/>
              </a:ext>
            </a:extLst>
          </p:cNvPr>
          <p:cNvSpPr/>
          <p:nvPr/>
        </p:nvSpPr>
        <p:spPr>
          <a:xfrm>
            <a:off x="1387300" y="3393477"/>
            <a:ext cx="4745511" cy="15033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Áp dụng các phương pháp gây cười một cách linh hoạt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553A994-E06F-BF60-6529-5EBE742FFFF1}"/>
              </a:ext>
            </a:extLst>
          </p:cNvPr>
          <p:cNvSpPr/>
          <p:nvPr/>
        </p:nvSpPr>
        <p:spPr>
          <a:xfrm>
            <a:off x="6705106" y="3393477"/>
            <a:ext cx="4745510" cy="15033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 dụng nhiều yếu tố bất ngờ và phóng đại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8D52AFA-BC6F-0231-9E00-6A143F0A2913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flipH="1">
            <a:off x="3760056" y="2691802"/>
            <a:ext cx="2335944" cy="701675"/>
          </a:xfrm>
          <a:prstGeom prst="line">
            <a:avLst/>
          </a:prstGeom>
          <a:ln w="38100">
            <a:solidFill>
              <a:srgbClr val="F7AC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FF4497-0319-A9F3-5177-C87569DAE3B4}"/>
              </a:ext>
            </a:extLst>
          </p:cNvPr>
          <p:cNvCxnSpPr>
            <a:cxnSpLocks/>
            <a:stCxn id="11" idx="2"/>
            <a:endCxn id="13" idx="0"/>
          </p:cNvCxnSpPr>
          <p:nvPr/>
        </p:nvCxnSpPr>
        <p:spPr>
          <a:xfrm>
            <a:off x="6096000" y="2691802"/>
            <a:ext cx="2981861" cy="701675"/>
          </a:xfrm>
          <a:prstGeom prst="straightConnector1">
            <a:avLst/>
          </a:prstGeom>
          <a:ln w="38100">
            <a:solidFill>
              <a:srgbClr val="F7AC8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15">
            <a:extLst>
              <a:ext uri="{FF2B5EF4-FFF2-40B4-BE49-F238E27FC236}">
                <a16:creationId xmlns:a16="http://schemas.microsoft.com/office/drawing/2014/main" id="{291AD274-0E68-8678-0663-FE3F7C8A109D}"/>
              </a:ext>
            </a:extLst>
          </p:cNvPr>
          <p:cNvSpPr/>
          <p:nvPr/>
        </p:nvSpPr>
        <p:spPr>
          <a:xfrm>
            <a:off x="1341358" y="5227053"/>
            <a:ext cx="971647" cy="74295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2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00F2C38-A5F3-AE91-9B10-CECA4D69C3DF}"/>
              </a:ext>
            </a:extLst>
          </p:cNvPr>
          <p:cNvSpPr/>
          <p:nvPr/>
        </p:nvSpPr>
        <p:spPr>
          <a:xfrm>
            <a:off x="2091788" y="5206738"/>
            <a:ext cx="8327559" cy="701030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chuyện sẽ càng tăng thêm tính </a:t>
            </a:r>
            <a:r>
              <a:rPr lang="vi-VN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hài hước</a:t>
            </a:r>
            <a:r>
              <a:rPr lang="en-US" sz="2500" b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5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53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4B615D7-5748-2B64-308E-841D35D1C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325" y="3342238"/>
            <a:ext cx="3611563" cy="189349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13DAD8C-343A-CCC2-04E4-9C6363321AFF}"/>
              </a:ext>
            </a:extLst>
          </p:cNvPr>
          <p:cNvSpPr/>
          <p:nvPr/>
        </p:nvSpPr>
        <p:spPr>
          <a:xfrm>
            <a:off x="556556" y="3384265"/>
            <a:ext cx="3295146" cy="21092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Lần 1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bỏ chữ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tươi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có thể hiểu cửa hàng có thể bán cả các ươn, cá chết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6076B57-66B8-0F52-D1BC-4335A9C527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03406" flipH="1">
            <a:off x="3849407" y="3322396"/>
            <a:ext cx="486396" cy="3401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8C4E5EE-543D-92BF-0DF8-65A1FE6F81E8}"/>
              </a:ext>
            </a:extLst>
          </p:cNvPr>
          <p:cNvSpPr/>
          <p:nvPr/>
        </p:nvSpPr>
        <p:spPr>
          <a:xfrm>
            <a:off x="1602184" y="2191202"/>
            <a:ext cx="8987631" cy="990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Mục đích ban đầu của người bán hàng là muốn quảng cáo cho mọi người biết rằng cửa hàng anh ta bán cá tươi</a:t>
            </a:r>
            <a:endParaRPr lang="en-US" sz="22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B3553C0-1DF5-7750-DF4D-22F8FA0AFAEA}"/>
              </a:ext>
            </a:extLst>
          </p:cNvPr>
          <p:cNvGrpSpPr/>
          <p:nvPr/>
        </p:nvGrpSpPr>
        <p:grpSpPr>
          <a:xfrm>
            <a:off x="735378" y="1571288"/>
            <a:ext cx="10755731" cy="898413"/>
            <a:chOff x="-419350" y="503690"/>
            <a:chExt cx="19856734" cy="238772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1633FE-2235-B3A8-3AA9-268A4B7A2B68}"/>
                </a:ext>
              </a:extLst>
            </p:cNvPr>
            <p:cNvSpPr/>
            <p:nvPr/>
          </p:nvSpPr>
          <p:spPr>
            <a:xfrm>
              <a:off x="0" y="605415"/>
              <a:ext cx="18288000" cy="2286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572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5C8F95ED-E696-61F4-9A73-ABA67C1EC9E8}"/>
                </a:ext>
              </a:extLst>
            </p:cNvPr>
            <p:cNvSpPr/>
            <p:nvPr/>
          </p:nvSpPr>
          <p:spPr>
            <a:xfrm>
              <a:off x="-419350" y="503690"/>
              <a:ext cx="19856734" cy="2133600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7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Tại sao không thể bỏ đi các chữ như mọi người đã góp ý?</a:t>
              </a:r>
            </a:p>
          </p:txBody>
        </p: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9AFA53B-EFD2-8434-C09E-B112EAEFF83F}"/>
              </a:ext>
            </a:extLst>
          </p:cNvPr>
          <p:cNvSpPr/>
          <p:nvPr/>
        </p:nvSpPr>
        <p:spPr>
          <a:xfrm>
            <a:off x="2998653" y="5465396"/>
            <a:ext cx="6229180" cy="11557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Lần 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2: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bỏ chữ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“ở đây”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có thể hiểu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cửa hàng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xung quanh cũng có 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bán cá.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3250BD2-B027-6E17-D6B7-A9BCDF17D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111924" flipH="1">
            <a:off x="4068201" y="5127537"/>
            <a:ext cx="486396" cy="3401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24C6741-D477-ECB0-FB68-36E6FCE6A8D9}"/>
              </a:ext>
            </a:extLst>
          </p:cNvPr>
          <p:cNvSpPr/>
          <p:nvPr/>
        </p:nvSpPr>
        <p:spPr>
          <a:xfrm>
            <a:off x="9014409" y="3342238"/>
            <a:ext cx="2648548" cy="210928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Lần 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3: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bỏ chữ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“có bán”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người khác 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 rõ anh ta bán cá gì.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1C7BAC4-E756-7226-E156-EB297E253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785908" flipH="1">
            <a:off x="8519367" y="3753013"/>
            <a:ext cx="486396" cy="34013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2657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70D130A-1F29-61A3-6F9E-3A3AE3600568}"/>
              </a:ext>
            </a:extLst>
          </p:cNvPr>
          <p:cNvGrpSpPr/>
          <p:nvPr/>
        </p:nvGrpSpPr>
        <p:grpSpPr>
          <a:xfrm>
            <a:off x="709863" y="1598771"/>
            <a:ext cx="9906000" cy="1510556"/>
            <a:chOff x="0" y="27279"/>
            <a:chExt cx="18288000" cy="286413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3BCC60F-4643-9D73-4FB8-EEA0210F56E8}"/>
                </a:ext>
              </a:extLst>
            </p:cNvPr>
            <p:cNvSpPr/>
            <p:nvPr/>
          </p:nvSpPr>
          <p:spPr>
            <a:xfrm>
              <a:off x="0" y="605415"/>
              <a:ext cx="18288000" cy="2286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50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B34880B-0B5A-4DE3-F7B5-6FFB211043AD}"/>
                </a:ext>
              </a:extLst>
            </p:cNvPr>
            <p:cNvSpPr/>
            <p:nvPr/>
          </p:nvSpPr>
          <p:spPr>
            <a:xfrm>
              <a:off x="2399838" y="27279"/>
              <a:ext cx="15087600" cy="213360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</a:t>
              </a:r>
              <a:r>
                <a:rPr lang="en-US" sz="2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8</a:t>
              </a:r>
              <a:r>
                <a:rPr lang="vi-VN" sz="26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r>
                <a:rPr lang="vi-VN" sz="26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Truyện </a:t>
              </a:r>
              <a:r>
                <a:rPr lang="vi-VN" sz="2600" i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Treo biển </a:t>
              </a:r>
              <a:r>
                <a:rPr lang="vi-VN" sz="26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phê phán hiện tượng gì?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46F9C8E-4D7D-5BB3-6752-B8DA3058C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64" y="3028951"/>
            <a:ext cx="4598299" cy="2588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B8639E58-D6E2-96E2-FAEA-68736E426C7C}"/>
              </a:ext>
            </a:extLst>
          </p:cNvPr>
          <p:cNvSpPr/>
          <p:nvPr/>
        </p:nvSpPr>
        <p:spPr>
          <a:xfrm>
            <a:off x="6061680" y="3951896"/>
            <a:ext cx="1015101" cy="742950"/>
          </a:xfrm>
          <a:prstGeom prst="rightArrow">
            <a:avLst/>
          </a:prstGeom>
          <a:solidFill>
            <a:srgbClr val="F7AC8C"/>
          </a:solidFill>
          <a:ln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6EF836E-523F-4EEE-3B85-595815DAADCC}"/>
              </a:ext>
            </a:extLst>
          </p:cNvPr>
          <p:cNvSpPr/>
          <p:nvPr/>
        </p:nvSpPr>
        <p:spPr>
          <a:xfrm>
            <a:off x="7502692" y="2848477"/>
            <a:ext cx="4352424" cy="29497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Phê phán những người không có chính kiến trong cuộc sống, trong công việc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8CFEEF80-00BB-1943-0DB3-A8D0E957DC73}"/>
              </a:ext>
            </a:extLst>
          </p:cNvPr>
          <p:cNvSpPr/>
          <p:nvPr/>
        </p:nvSpPr>
        <p:spPr>
          <a:xfrm rot="-10684912">
            <a:off x="101396" y="1723460"/>
            <a:ext cx="2011519" cy="2019838"/>
          </a:xfrm>
          <a:custGeom>
            <a:avLst/>
            <a:gdLst/>
            <a:ahLst/>
            <a:cxnLst/>
            <a:rect l="l" t="t" r="r" b="b"/>
            <a:pathLst>
              <a:path w="5277941" h="5086616">
                <a:moveTo>
                  <a:pt x="0" y="0"/>
                </a:moveTo>
                <a:lnTo>
                  <a:pt x="5277941" y="0"/>
                </a:lnTo>
                <a:lnTo>
                  <a:pt x="5277941" y="5086616"/>
                </a:lnTo>
                <a:lnTo>
                  <a:pt x="0" y="50866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0673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BAEF424-E8DC-6016-4DD4-A4779A320C72}"/>
              </a:ext>
            </a:extLst>
          </p:cNvPr>
          <p:cNvSpPr/>
          <p:nvPr/>
        </p:nvSpPr>
        <p:spPr>
          <a:xfrm flipH="1">
            <a:off x="10702668" y="1352744"/>
            <a:ext cx="1102597" cy="1822474"/>
          </a:xfrm>
          <a:custGeom>
            <a:avLst/>
            <a:gdLst/>
            <a:ahLst/>
            <a:cxnLst/>
            <a:rect l="l" t="t" r="r" b="b"/>
            <a:pathLst>
              <a:path w="2035564" h="3364568">
                <a:moveTo>
                  <a:pt x="2035564" y="0"/>
                </a:moveTo>
                <a:lnTo>
                  <a:pt x="0" y="0"/>
                </a:lnTo>
                <a:lnTo>
                  <a:pt x="0" y="3364568"/>
                </a:lnTo>
                <a:lnTo>
                  <a:pt x="2035564" y="3364568"/>
                </a:lnTo>
                <a:lnTo>
                  <a:pt x="203556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AF5A18D-FB59-EC5E-451C-89290F4BCC51}"/>
              </a:ext>
            </a:extLst>
          </p:cNvPr>
          <p:cNvSpPr/>
          <p:nvPr/>
        </p:nvSpPr>
        <p:spPr>
          <a:xfrm>
            <a:off x="1642979" y="1717618"/>
            <a:ext cx="8906042" cy="949325"/>
          </a:xfrm>
          <a:prstGeom prst="roundRect">
            <a:avLst>
              <a:gd name="adj" fmla="val 0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9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Theo em, chi tiết nào đáng cười nhất trong truyện 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Treo biển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 Vì sao?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A46015-B47B-C321-7182-5EA2BBF55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661" y="4434284"/>
            <a:ext cx="3254029" cy="2077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76EE0A7-22EE-FF5C-10FB-EBF4DA1515A0}"/>
              </a:ext>
            </a:extLst>
          </p:cNvPr>
          <p:cNvSpPr/>
          <p:nvPr/>
        </p:nvSpPr>
        <p:spPr>
          <a:xfrm>
            <a:off x="714631" y="2871191"/>
            <a:ext cx="2007269" cy="111263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Chi tiết đáng cười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F91CF4A-4A76-C509-8B1B-E3C870C4F9DC}"/>
              </a:ext>
            </a:extLst>
          </p:cNvPr>
          <p:cNvSpPr/>
          <p:nvPr/>
        </p:nvSpPr>
        <p:spPr>
          <a:xfrm>
            <a:off x="3809870" y="2869815"/>
            <a:ext cx="7007392" cy="111263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Người chủ cửa hàng liên tục thay đổi nội dung tấm biển.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50B7529B-7D24-C3D3-B67D-E05075969D6E}"/>
              </a:ext>
            </a:extLst>
          </p:cNvPr>
          <p:cNvSpPr/>
          <p:nvPr/>
        </p:nvSpPr>
        <p:spPr>
          <a:xfrm>
            <a:off x="2875547" y="3103518"/>
            <a:ext cx="689861" cy="742950"/>
          </a:xfrm>
          <a:prstGeom prst="rightArrow">
            <a:avLst/>
          </a:prstGeom>
          <a:solidFill>
            <a:srgbClr val="F7AC8C"/>
          </a:solidFill>
          <a:ln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2">
              <a:latin typeface="UTM Avo" panose="02040603050506020204" pitchFamily="18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7FD1ECD-36C8-64CB-FACC-E7054CCAE8DA}"/>
              </a:ext>
            </a:extLst>
          </p:cNvPr>
          <p:cNvSpPr/>
          <p:nvPr/>
        </p:nvSpPr>
        <p:spPr>
          <a:xfrm rot="5400000">
            <a:off x="7041302" y="3883242"/>
            <a:ext cx="544527" cy="742950"/>
          </a:xfrm>
          <a:prstGeom prst="rightArrow">
            <a:avLst/>
          </a:prstGeom>
          <a:solidFill>
            <a:srgbClr val="F7AC8C"/>
          </a:solidFill>
          <a:ln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72">
              <a:latin typeface="UTM Avo" panose="02040603050506020204" pitchFamily="18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BE8381D-E990-B0D4-7D3E-C02E3D227BA3}"/>
              </a:ext>
            </a:extLst>
          </p:cNvPr>
          <p:cNvSpPr/>
          <p:nvPr/>
        </p:nvSpPr>
        <p:spPr>
          <a:xfrm>
            <a:off x="4936988" y="4562478"/>
            <a:ext cx="6613357" cy="2076110"/>
          </a:xfrm>
          <a:prstGeom prst="roundRect">
            <a:avLst>
              <a:gd name="adj" fmla="val 7596"/>
            </a:avLst>
          </a:prstGeom>
          <a:solidFill>
            <a:schemeClr val="bg1"/>
          </a:solidFill>
          <a:ln w="38100">
            <a:solidFill>
              <a:srgbClr val="F7AC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 người chủ muốn dùng tấm biển để quảng cáo nhưng cuối cùng lại bị những ý kiến khác làm cho lung lay dẫn đến việc tấm biển mất đi hiệu quả ban đầu.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FC7A4B6-8281-888A-21FC-6A4F7C62E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29536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03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378920E-4596-BA61-DC94-AF545FFBDD0A}"/>
              </a:ext>
            </a:extLst>
          </p:cNvPr>
          <p:cNvSpPr/>
          <p:nvPr/>
        </p:nvSpPr>
        <p:spPr>
          <a:xfrm>
            <a:off x="1590925" y="2283719"/>
            <a:ext cx="4069476" cy="275751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DFB7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Ôn lại kiến thức đã học về bài tự đánh giá: </a:t>
            </a:r>
          </a:p>
          <a:p>
            <a:pPr algn="ctr">
              <a:lnSpc>
                <a:spcPct val="150000"/>
              </a:lnSpc>
            </a:pPr>
            <a:r>
              <a:rPr lang="vi-VN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Treo biển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FFEA87A-21E8-58F6-70E9-621E46B45922}"/>
              </a:ext>
            </a:extLst>
          </p:cNvPr>
          <p:cNvSpPr/>
          <p:nvPr/>
        </p:nvSpPr>
        <p:spPr>
          <a:xfrm>
            <a:off x="6360648" y="2283720"/>
            <a:ext cx="4069476" cy="275751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DFB7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Soạn bài </a:t>
            </a: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5 </a:t>
            </a: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50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ăn </a:t>
            </a:r>
            <a:r>
              <a:rPr lang="vi-VN" sz="25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 1: </a:t>
            </a:r>
          </a:p>
          <a:p>
            <a:pPr algn="ctr">
              <a:lnSpc>
                <a:spcPct val="150000"/>
              </a:lnSpc>
            </a:pPr>
            <a:r>
              <a:rPr lang="vi-VN" sz="25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Hịch tướng sĩ</a:t>
            </a:r>
          </a:p>
        </p:txBody>
      </p:sp>
    </p:spTree>
    <p:extLst>
      <p:ext uri="{BB962C8B-B14F-4D97-AF65-F5344CB8AC3E}">
        <p14:creationId xmlns:p14="http://schemas.microsoft.com/office/powerpoint/2010/main" val="198996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762</Words>
  <Application>Microsoft Office PowerPoint</Application>
  <PresentationFormat>Widescreen</PresentationFormat>
  <Paragraphs>64</Paragraphs>
  <Slides>19</Slides>
  <Notes>0</Notes>
  <HiddenSlides>0</HiddenSlides>
  <MMClips>20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UTM Avo</vt:lpstr>
      <vt:lpstr>Arial</vt:lpstr>
      <vt:lpstr>Calibri Light</vt:lpstr>
      <vt:lpstr>2_Office Theme</vt:lpstr>
      <vt:lpstr>1_Office Theme</vt:lpstr>
      <vt:lpstr>Bài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11</cp:revision>
  <dcterms:created xsi:type="dcterms:W3CDTF">2023-10-19T01:39:18Z</dcterms:created>
  <dcterms:modified xsi:type="dcterms:W3CDTF">2024-01-23T10:09:53Z</dcterms:modified>
</cp:coreProperties>
</file>