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1" r:id="rId6"/>
    <p:sldId id="260" r:id="rId7"/>
    <p:sldId id="272" r:id="rId8"/>
    <p:sldId id="273" r:id="rId9"/>
    <p:sldId id="274" r:id="rId10"/>
    <p:sldId id="275" r:id="rId11"/>
    <p:sldId id="285" r:id="rId12"/>
    <p:sldId id="276" r:id="rId13"/>
    <p:sldId id="277" r:id="rId14"/>
    <p:sldId id="278" r:id="rId15"/>
    <p:sldId id="279" r:id="rId16"/>
    <p:sldId id="280" r:id="rId17"/>
    <p:sldId id="281" r:id="rId18"/>
    <p:sldId id="286" r:id="rId19"/>
    <p:sldId id="282" r:id="rId20"/>
    <p:sldId id="283" r:id="rId21"/>
    <p:sldId id="284" r:id="rId22"/>
    <p:sldId id="287" r:id="rId23"/>
    <p:sldId id="288" r:id="rId24"/>
    <p:sldId id="292" r:id="rId25"/>
    <p:sldId id="261" r:id="rId26"/>
    <p:sldId id="263" r:id="rId27"/>
    <p:sldId id="289" r:id="rId28"/>
    <p:sldId id="262" r:id="rId29"/>
    <p:sldId id="264" r:id="rId30"/>
    <p:sldId id="269" r:id="rId31"/>
    <p:sldId id="27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1/27/2024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1/27/2024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09/"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09/"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hoc10.vn/luyen-tap/7144"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khoa-hoc-tu-nhien-8/1/424/109/"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_rels/slide3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43.jpg"/><Relationship Id="rId1" Type="http://schemas.openxmlformats.org/officeDocument/2006/relationships/slideLayout" Target="../slideLayouts/slideLayout2.xml"/><Relationship Id="rId6" Type="http://schemas.openxmlformats.org/officeDocument/2006/relationships/image" Target="../media/image45.png"/><Relationship Id="rId5" Type="http://schemas.microsoft.com/office/2007/relationships/hdphoto" Target="../media/hdphoto1.wdp"/><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5</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Điện</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22. </a:t>
            </a:r>
            <a:r>
              <a:rPr lang="en-US" sz="6000" b="1" dirty="0" err="1">
                <a:solidFill>
                  <a:srgbClr val="FF0000"/>
                </a:solidFill>
                <a:latin typeface="UTM Avo" panose="02040603050506020204" pitchFamily="18" charset="0"/>
              </a:rPr>
              <a:t>Tác</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dụng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của</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dòng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điện</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F0A16F8-73A3-A829-0AFC-82F53D7C712E}"/>
              </a:ext>
            </a:extLst>
          </p:cNvPr>
          <p:cNvPicPr>
            <a:picLocks noChangeAspect="1"/>
          </p:cNvPicPr>
          <p:nvPr/>
        </p:nvPicPr>
        <p:blipFill>
          <a:blip r:embed="rId4"/>
          <a:stretch>
            <a:fillRect/>
          </a:stretch>
        </p:blipFill>
        <p:spPr>
          <a:xfrm>
            <a:off x="5007112" y="3090627"/>
            <a:ext cx="2177775" cy="1204856"/>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C8310F-2AC8-DFBE-7553-E5EBB29270BF}"/>
              </a:ext>
            </a:extLst>
          </p:cNvPr>
          <p:cNvSpPr txBox="1"/>
          <p:nvPr/>
        </p:nvSpPr>
        <p:spPr>
          <a:xfrm>
            <a:off x="766352" y="1978410"/>
            <a:ext cx="6270173" cy="4445832"/>
          </a:xfrm>
          <a:prstGeom prst="rect">
            <a:avLst/>
          </a:prstGeom>
          <a:noFill/>
        </p:spPr>
        <p:txBody>
          <a:bodyPr wrap="square">
            <a:spAutoFit/>
          </a:bodyPr>
          <a:lstStyle/>
          <a:p>
            <a:pPr algn="just">
              <a:lnSpc>
                <a:spcPct val="150000"/>
              </a:lnSpc>
            </a:pPr>
            <a:r>
              <a:rPr lang="en-US" sz="2400" dirty="0">
                <a:latin typeface="UTM Avo" panose="02040603050506020204" pitchFamily="18" charset="0"/>
              </a:rPr>
              <a:t>Tia </a:t>
            </a:r>
            <a:r>
              <a:rPr lang="en-US" sz="2400" dirty="0" err="1">
                <a:latin typeface="UTM Avo" panose="02040603050506020204" pitchFamily="18" charset="0"/>
              </a:rPr>
              <a:t>sét</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22.1) </a:t>
            </a:r>
            <a:r>
              <a:rPr lang="en-US" sz="2400" dirty="0" err="1">
                <a:latin typeface="UTM Avo" panose="02040603050506020204" pitchFamily="18" charset="0"/>
              </a:rPr>
              <a:t>được</a:t>
            </a:r>
            <a:r>
              <a:rPr lang="en-US" sz="2400" dirty="0">
                <a:latin typeface="UTM Avo" panose="02040603050506020204" pitchFamily="18" charset="0"/>
              </a:rPr>
              <a:t>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kết</a:t>
            </a:r>
            <a:r>
              <a:rPr lang="en-US" sz="2400" dirty="0">
                <a:latin typeface="UTM Avo" panose="02040603050506020204" pitchFamily="18" charset="0"/>
              </a:rPr>
              <a:t> </a:t>
            </a:r>
            <a:r>
              <a:rPr lang="en-US" sz="2400" dirty="0" err="1">
                <a:latin typeface="UTM Avo" panose="02040603050506020204" pitchFamily="18" charset="0"/>
              </a:rPr>
              <a:t>quả</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hạt</a:t>
            </a:r>
            <a:r>
              <a:rPr lang="en-US" sz="2400" dirty="0">
                <a:latin typeface="UTM Avo" panose="02040603050506020204" pitchFamily="18" charset="0"/>
              </a:rPr>
              <a:t> </a:t>
            </a:r>
            <a:r>
              <a:rPr lang="en-US" sz="2400" dirty="0" err="1">
                <a:latin typeface="UTM Avo" panose="02040603050506020204" pitchFamily="18" charset="0"/>
              </a:rPr>
              <a:t>mang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chuyển</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tia</a:t>
            </a:r>
            <a:r>
              <a:rPr lang="en-US" sz="2400" dirty="0">
                <a:latin typeface="UTM Avo" panose="02040603050506020204" pitchFamily="18" charset="0"/>
              </a:rPr>
              <a:t> </a:t>
            </a:r>
            <a:r>
              <a:rPr lang="en-US" sz="2400" dirty="0" err="1">
                <a:latin typeface="UTM Avo" panose="02040603050506020204" pitchFamily="18" charset="0"/>
              </a:rPr>
              <a:t>sét</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phát</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rất</a:t>
            </a:r>
            <a:r>
              <a:rPr lang="en-US" sz="2400" dirty="0">
                <a:latin typeface="UTM Avo" panose="02040603050506020204" pitchFamily="18" charset="0"/>
              </a:rPr>
              <a:t> </a:t>
            </a:r>
            <a:r>
              <a:rPr lang="en-US" sz="2400" dirty="0" err="1">
                <a:latin typeface="UTM Avo" panose="02040603050506020204" pitchFamily="18" charset="0"/>
              </a:rPr>
              <a:t>mạnh</a:t>
            </a:r>
            <a:r>
              <a:rPr lang="en-US" sz="2400" dirty="0">
                <a:latin typeface="UTM Avo" panose="02040603050506020204" pitchFamily="18" charset="0"/>
              </a:rPr>
              <a:t>. </a:t>
            </a:r>
            <a:r>
              <a:rPr lang="en-US" sz="2400" dirty="0" err="1">
                <a:latin typeface="UTM Avo" panose="02040603050506020204" pitchFamily="18" charset="0"/>
              </a:rPr>
              <a:t>Tuy</a:t>
            </a:r>
            <a:r>
              <a:rPr lang="en-US" sz="2400" dirty="0">
                <a:latin typeface="UTM Avo" panose="02040603050506020204" pitchFamily="18" charset="0"/>
              </a:rPr>
              <a:t> </a:t>
            </a:r>
            <a:r>
              <a:rPr lang="en-US" sz="2400" dirty="0" err="1">
                <a:latin typeface="UTM Avo" panose="02040603050506020204" pitchFamily="18" charset="0"/>
              </a:rPr>
              <a:t>nhiên</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tia</a:t>
            </a:r>
            <a:r>
              <a:rPr lang="en-US" sz="2400" dirty="0">
                <a:latin typeface="UTM Avo" panose="02040603050506020204" pitchFamily="18" charset="0"/>
              </a:rPr>
              <a:t> </a:t>
            </a:r>
            <a:r>
              <a:rPr lang="en-US" sz="2400" dirty="0" err="1">
                <a:latin typeface="UTM Avo" panose="02040603050506020204" pitchFamily="18" charset="0"/>
              </a:rPr>
              <a:t>sét</a:t>
            </a:r>
            <a:r>
              <a:rPr lang="en-US" sz="2400" dirty="0">
                <a:latin typeface="UTM Avo" panose="02040603050506020204" pitchFamily="18" charset="0"/>
              </a:rPr>
              <a:t> </a:t>
            </a: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tồn</a:t>
            </a:r>
            <a:r>
              <a:rPr lang="en-US" sz="2400" dirty="0">
                <a:latin typeface="UTM Avo" panose="02040603050506020204" pitchFamily="18" charset="0"/>
              </a:rPr>
              <a:t> </a:t>
            </a:r>
            <a:r>
              <a:rPr lang="en-US" sz="2400" dirty="0" err="1">
                <a:latin typeface="UTM Avo" panose="02040603050506020204" pitchFamily="18" charset="0"/>
              </a:rPr>
              <a:t>tại</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thời</a:t>
            </a:r>
            <a:r>
              <a:rPr lang="en-US" sz="2400" dirty="0">
                <a:latin typeface="UTM Avo" panose="02040603050506020204" pitchFamily="18" charset="0"/>
              </a:rPr>
              <a:t> </a:t>
            </a:r>
            <a:r>
              <a:rPr lang="en-US" sz="2400" dirty="0" err="1">
                <a:latin typeface="UTM Avo" panose="02040603050506020204" pitchFamily="18" charset="0"/>
              </a:rPr>
              <a:t>gian</a:t>
            </a:r>
            <a:r>
              <a:rPr lang="en-US" sz="2400" dirty="0">
                <a:latin typeface="UTM Avo" panose="02040603050506020204" pitchFamily="18" charset="0"/>
              </a:rPr>
              <a:t> </a:t>
            </a:r>
            <a:r>
              <a:rPr lang="en-US" sz="2400" dirty="0" err="1">
                <a:latin typeface="UTM Avo" panose="02040603050506020204" pitchFamily="18" charset="0"/>
              </a:rPr>
              <a:t>ngắn</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thế</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duy</a:t>
            </a:r>
            <a:r>
              <a:rPr lang="en-US" sz="2400" dirty="0">
                <a:latin typeface="UTM Avo" panose="02040603050506020204" pitchFamily="18" charset="0"/>
              </a:rPr>
              <a:t> </a:t>
            </a:r>
            <a:r>
              <a:rPr lang="en-US" sz="2400" dirty="0" err="1">
                <a:latin typeface="UTM Avo" panose="02040603050506020204" pitchFamily="18" charset="0"/>
              </a:rPr>
              <a:t>trì</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khai</a:t>
            </a:r>
            <a:r>
              <a:rPr lang="en-US" sz="2400" dirty="0">
                <a:latin typeface="UTM Avo" panose="02040603050506020204" pitchFamily="18" charset="0"/>
              </a:rPr>
              <a:t> </a:t>
            </a:r>
            <a:r>
              <a:rPr lang="en-US" sz="2400" dirty="0" err="1">
                <a:latin typeface="UTM Avo" panose="02040603050506020204" pitchFamily="18" charset="0"/>
              </a:rPr>
              <a:t>thác</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a:t>
            </a:r>
          </a:p>
        </p:txBody>
      </p:sp>
      <p:pic>
        <p:nvPicPr>
          <p:cNvPr id="5" name="Picture 4">
            <a:extLst>
              <a:ext uri="{FF2B5EF4-FFF2-40B4-BE49-F238E27FC236}">
                <a16:creationId xmlns:a16="http://schemas.microsoft.com/office/drawing/2014/main" id="{3B93F8EF-2E6A-4568-F5CD-EC396131F3E5}"/>
              </a:ext>
            </a:extLst>
          </p:cNvPr>
          <p:cNvPicPr>
            <a:picLocks noChangeAspect="1"/>
          </p:cNvPicPr>
          <p:nvPr/>
        </p:nvPicPr>
        <p:blipFill>
          <a:blip r:embed="rId3"/>
          <a:stretch>
            <a:fillRect/>
          </a:stretch>
        </p:blipFill>
        <p:spPr>
          <a:xfrm>
            <a:off x="7807352" y="2039583"/>
            <a:ext cx="3819584" cy="4213171"/>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D10FDAC-D2A7-B985-3DEC-97EE1D2080E9}"/>
              </a:ext>
            </a:extLst>
          </p:cNvPr>
          <p:cNvPicPr>
            <a:picLocks noChangeAspect="1"/>
          </p:cNvPicPr>
          <p:nvPr/>
        </p:nvPicPr>
        <p:blipFill>
          <a:blip r:embed="rId4"/>
          <a:stretch>
            <a:fillRect/>
          </a:stretch>
        </p:blipFill>
        <p:spPr>
          <a:xfrm>
            <a:off x="5007112" y="3090627"/>
            <a:ext cx="2177775" cy="1204856"/>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AFE50F-EB11-6BA2-1442-4EE88580179B}"/>
              </a:ext>
            </a:extLst>
          </p:cNvPr>
          <p:cNvSpPr txBox="1"/>
          <p:nvPr/>
        </p:nvSpPr>
        <p:spPr>
          <a:xfrm>
            <a:off x="825137" y="1697434"/>
            <a:ext cx="10541726" cy="488660"/>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a:spAutoFit/>
          </a:bodyPr>
          <a:lstStyle/>
          <a:p>
            <a:pPr algn="ctr">
              <a:lnSpc>
                <a:spcPct val="150000"/>
              </a:lnSpc>
            </a:pPr>
            <a:r>
              <a:rPr lang="en-US" sz="2000" dirty="0" err="1">
                <a:latin typeface="UTM Avo" panose="02040603050506020204" pitchFamily="18" charset="0"/>
              </a:rPr>
              <a:t>Nêu</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số</a:t>
            </a:r>
            <a:r>
              <a:rPr lang="en-US" sz="2000" dirty="0">
                <a:latin typeface="UTM Avo" panose="02040603050506020204" pitchFamily="18" charset="0"/>
              </a:rPr>
              <a:t> </a:t>
            </a:r>
            <a:r>
              <a:rPr lang="en-US" sz="2000" dirty="0" err="1">
                <a:latin typeface="UTM Avo" panose="02040603050506020204" pitchFamily="18" charset="0"/>
              </a:rPr>
              <a:t>nguồn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đời</a:t>
            </a:r>
            <a:r>
              <a:rPr lang="en-US" sz="2000" dirty="0">
                <a:latin typeface="UTM Avo" panose="02040603050506020204" pitchFamily="18" charset="0"/>
              </a:rPr>
              <a:t> </a:t>
            </a:r>
            <a:r>
              <a:rPr lang="en-US" sz="2000" dirty="0" err="1">
                <a:latin typeface="UTM Avo" panose="02040603050506020204" pitchFamily="18" charset="0"/>
              </a:rPr>
              <a:t>sống</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nêu</a:t>
            </a:r>
            <a:r>
              <a:rPr lang="en-US" sz="2000" dirty="0">
                <a:latin typeface="UTM Avo" panose="02040603050506020204" pitchFamily="18" charset="0"/>
              </a:rPr>
              <a:t> </a:t>
            </a:r>
            <a:r>
              <a:rPr lang="en-US" sz="2000" dirty="0" err="1">
                <a:latin typeface="UTM Avo" panose="02040603050506020204" pitchFamily="18" charset="0"/>
              </a:rPr>
              <a:t>vai</a:t>
            </a:r>
            <a:r>
              <a:rPr lang="en-US" sz="2000" dirty="0">
                <a:latin typeface="UTM Avo" panose="02040603050506020204" pitchFamily="18" charset="0"/>
              </a:rPr>
              <a:t> </a:t>
            </a:r>
            <a:r>
              <a:rPr lang="en-US" sz="2000" dirty="0" err="1">
                <a:latin typeface="UTM Avo" panose="02040603050506020204" pitchFamily="18" charset="0"/>
              </a:rPr>
              <a:t>trò</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chúng</a:t>
            </a:r>
            <a:r>
              <a:rPr lang="en-US" sz="2000" dirty="0">
                <a:latin typeface="UTM Avo" panose="02040603050506020204" pitchFamily="18" charset="0"/>
              </a:rPr>
              <a:t> </a:t>
            </a:r>
            <a:r>
              <a:rPr lang="en-US" sz="2000" dirty="0" err="1">
                <a:latin typeface="UTM Avo" panose="02040603050506020204" pitchFamily="18" charset="0"/>
              </a:rPr>
              <a:t>khi</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a:t>
            </a:r>
          </a:p>
        </p:txBody>
      </p:sp>
      <p:sp>
        <p:nvSpPr>
          <p:cNvPr id="5" name="Rectangle: Rounded Corners 4">
            <a:extLst>
              <a:ext uri="{FF2B5EF4-FFF2-40B4-BE49-F238E27FC236}">
                <a16:creationId xmlns:a16="http://schemas.microsoft.com/office/drawing/2014/main" id="{F84C33B6-A37A-ADC9-FDB4-09BA39B0E4CC}"/>
              </a:ext>
            </a:extLst>
          </p:cNvPr>
          <p:cNvSpPr/>
          <p:nvPr/>
        </p:nvSpPr>
        <p:spPr>
          <a:xfrm>
            <a:off x="691539" y="2386148"/>
            <a:ext cx="9283336" cy="1375956"/>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just">
              <a:lnSpc>
                <a:spcPct val="150000"/>
              </a:lnSpc>
            </a:pPr>
            <a:r>
              <a:rPr lang="en-US" sz="2000" b="0" i="0" dirty="0">
                <a:solidFill>
                  <a:srgbClr val="000000"/>
                </a:solidFill>
                <a:effectLst/>
                <a:latin typeface="UTM Avo" panose="02040603050506020204" pitchFamily="18" charset="0"/>
              </a:rPr>
              <a:t>Pin </a:t>
            </a:r>
            <a:r>
              <a:rPr lang="en-US" sz="2000" b="0" i="0" dirty="0" err="1">
                <a:solidFill>
                  <a:srgbClr val="000000"/>
                </a:solidFill>
                <a:effectLst/>
                <a:latin typeface="UTM Avo" panose="02040603050506020204" pitchFamily="18" charset="0"/>
              </a:rPr>
              <a:t>là</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nguồn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điện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một</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chiều</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thường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được</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sử</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dụng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để</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cung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cấp</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dòng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điện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cho</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các</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dụng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cụ</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điện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dùng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nguồn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nhỏ</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như</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đồ</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chơi</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trẻ</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em</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các</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thiết</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bị</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điều</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khiển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đồng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hồ</a:t>
            </a:r>
            <a:r>
              <a:rPr lang="en-US" sz="2000" b="0" i="0" dirty="0">
                <a:solidFill>
                  <a:srgbClr val="000000"/>
                </a:solidFill>
                <a:effectLst/>
                <a:latin typeface="UTM Avo" panose="02040603050506020204" pitchFamily="18" charset="0"/>
              </a:rPr>
              <a:t>,…</a:t>
            </a:r>
            <a:endParaRPr lang="en-US" sz="2000" dirty="0">
              <a:solidFill>
                <a:srgbClr val="000000"/>
              </a:solidFill>
              <a:latin typeface="UTM Avo" panose="02040603050506020204" pitchFamily="18" charset="0"/>
            </a:endParaRPr>
          </a:p>
        </p:txBody>
      </p:sp>
      <p:pic>
        <p:nvPicPr>
          <p:cNvPr id="1026" name="Picture 2">
            <a:extLst>
              <a:ext uri="{FF2B5EF4-FFF2-40B4-BE49-F238E27FC236}">
                <a16:creationId xmlns:a16="http://schemas.microsoft.com/office/drawing/2014/main" id="{99315CE9-174E-84CA-ABAA-45C03A6FD1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8944" y="2417756"/>
            <a:ext cx="2333056" cy="13131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6EBB2C6C-AD3C-2428-F76C-25F8871B78A5}"/>
              </a:ext>
            </a:extLst>
          </p:cNvPr>
          <p:cNvSpPr/>
          <p:nvPr/>
        </p:nvSpPr>
        <p:spPr>
          <a:xfrm>
            <a:off x="2398419" y="3998068"/>
            <a:ext cx="9427028" cy="1041402"/>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charset="0"/>
              </a:rPr>
              <a:t>Acquy</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là</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nguồn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điện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một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chiều</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thường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được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sử</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dụng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để</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cung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cấp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dòng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điện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các</a:t>
            </a:r>
            <a:r>
              <a:rPr lang="en-US" sz="2000" dirty="0">
                <a:solidFill>
                  <a:schemeClr val="tx1"/>
                </a:solidFill>
                <a:latin typeface="UTM Avo" panose="02040603050506020204" pitchFamily="18" charset="0"/>
              </a:rPr>
              <a:t> phương </a:t>
            </a:r>
            <a:r>
              <a:rPr lang="en-US" sz="2000" dirty="0" err="1">
                <a:solidFill>
                  <a:schemeClr val="tx1"/>
                </a:solidFill>
                <a:latin typeface="UTM Avo" panose="02040603050506020204" pitchFamily="18" charset="0"/>
              </a:rPr>
              <a:t>tiện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giao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thông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xe</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máy</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xe</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đạp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điện</a:t>
            </a:r>
            <a:r>
              <a:rPr lang="en-US" sz="2000" dirty="0">
                <a:solidFill>
                  <a:schemeClr val="tx1"/>
                </a:solidFill>
                <a:latin typeface="UTM Avo" panose="02040603050506020204" pitchFamily="18" charset="0"/>
              </a:rPr>
              <a:t>, ô </a:t>
            </a:r>
            <a:r>
              <a:rPr lang="en-US" sz="2000" dirty="0" err="1">
                <a:solidFill>
                  <a:schemeClr val="tx1"/>
                </a:solidFill>
                <a:latin typeface="UTM Avo" panose="02040603050506020204" pitchFamily="18" charset="0"/>
              </a:rPr>
              <a:t>tô</a:t>
            </a:r>
            <a:r>
              <a:rPr lang="en-US" sz="2000" dirty="0">
                <a:solidFill>
                  <a:schemeClr val="tx1"/>
                </a:solidFill>
                <a:latin typeface="UTM Avo" panose="02040603050506020204" pitchFamily="18" charset="0"/>
              </a:rPr>
              <a:t>,…).</a:t>
            </a:r>
            <a:r>
              <a:rPr lang="en-US" sz="2000" dirty="0">
                <a:solidFill>
                  <a:schemeClr val="tx1"/>
                </a:solidFill>
              </a:rPr>
              <a:t> </a:t>
            </a:r>
            <a:endParaRPr lang="en-US" sz="2000" dirty="0">
              <a:solidFill>
                <a:schemeClr val="tx1"/>
              </a:solidFill>
              <a:latin typeface="UTM Avo" panose="02040603050506020204" pitchFamily="18" charset="0"/>
            </a:endParaRPr>
          </a:p>
        </p:txBody>
      </p:sp>
      <p:pic>
        <p:nvPicPr>
          <p:cNvPr id="1028" name="Picture 4">
            <a:extLst>
              <a:ext uri="{FF2B5EF4-FFF2-40B4-BE49-F238E27FC236}">
                <a16:creationId xmlns:a16="http://schemas.microsoft.com/office/drawing/2014/main" id="{55AEC6D1-6A69-10E0-E7E3-801B3841D9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226" y="3439613"/>
            <a:ext cx="2027193" cy="202719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CA8C9024-986F-C393-351C-35FED64104EF}"/>
              </a:ext>
            </a:extLst>
          </p:cNvPr>
          <p:cNvSpPr/>
          <p:nvPr/>
        </p:nvSpPr>
        <p:spPr>
          <a:xfrm>
            <a:off x="547847" y="5275434"/>
            <a:ext cx="9427028" cy="1375956"/>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just">
              <a:lnSpc>
                <a:spcPct val="150000"/>
              </a:lnSpc>
            </a:pPr>
            <a:r>
              <a:rPr lang="en-US" sz="2000" b="0" i="0" dirty="0" err="1">
                <a:solidFill>
                  <a:srgbClr val="000000"/>
                </a:solidFill>
                <a:effectLst/>
                <a:latin typeface="UTM Avo" panose="02040603050506020204" pitchFamily="18" charset="0"/>
              </a:rPr>
              <a:t>Máy</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phát</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điện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là</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nguồn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điện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cung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cấp</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dòng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điện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một</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chiều</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hoặc</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xoay</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chiều</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lớn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hơn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thường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được</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sử</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dụng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trong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các</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nhà</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máy</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phát</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điện</a:t>
            </a:r>
            <a:r>
              <a:rPr lang="en-US" sz="2000" b="0" i="0" dirty="0">
                <a:solidFill>
                  <a:srgbClr val="000000"/>
                </a:solidFill>
                <a:effectLst/>
                <a:latin typeface="UTM Avo" panose="02040603050506020204" pitchFamily="18" charset="0"/>
              </a:rPr>
              <a:t>, hay </a:t>
            </a:r>
            <a:r>
              <a:rPr lang="en-US" sz="2000" b="0" i="0" dirty="0" err="1">
                <a:solidFill>
                  <a:srgbClr val="000000"/>
                </a:solidFill>
                <a:effectLst/>
                <a:latin typeface="UTM Avo" panose="02040603050506020204" pitchFamily="18" charset="0"/>
              </a:rPr>
              <a:t>nhà</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dân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sử</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dụng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máy</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phát</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điện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công</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suất</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nhỏ</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khi</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mất</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điện</a:t>
            </a:r>
            <a:r>
              <a:rPr lang="en-US" sz="2000" b="0" i="0" dirty="0">
                <a:solidFill>
                  <a:srgbClr val="000000"/>
                </a:solidFill>
                <a:effectLst/>
                <a:latin typeface="UTM Avo" panose="02040603050506020204" pitchFamily="18" charset="0"/>
              </a:rPr>
              <a:t> </a:t>
            </a:r>
            <a:r>
              <a:rPr lang="en-US" sz="2000" b="0" i="0" dirty="0" err="1">
                <a:solidFill>
                  <a:srgbClr val="000000"/>
                </a:solidFill>
                <a:effectLst/>
                <a:latin typeface="UTM Avo" panose="02040603050506020204" pitchFamily="18" charset="0"/>
              </a:rPr>
              <a:t>lưới</a:t>
            </a:r>
            <a:r>
              <a:rPr lang="en-US" sz="2000" dirty="0">
                <a:solidFill>
                  <a:srgbClr val="000000"/>
                </a:solidFill>
                <a:latin typeface="UTM Avo" panose="02040603050506020204" pitchFamily="18" charset="0"/>
              </a:rPr>
              <a:t>,…</a:t>
            </a:r>
            <a:endParaRPr lang="en-US" sz="2000" dirty="0">
              <a:solidFill>
                <a:schemeClr val="tx1"/>
              </a:solidFill>
              <a:latin typeface="UTM Avo" panose="02040603050506020204" pitchFamily="18" charset="0"/>
            </a:endParaRPr>
          </a:p>
        </p:txBody>
      </p:sp>
      <p:pic>
        <p:nvPicPr>
          <p:cNvPr id="1031" name="Picture 7">
            <a:extLst>
              <a:ext uri="{FF2B5EF4-FFF2-40B4-BE49-F238E27FC236}">
                <a16:creationId xmlns:a16="http://schemas.microsoft.com/office/drawing/2014/main" id="{7CC98034-39F1-5DF8-FA5F-B9E04F3FDA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74876" y="4975417"/>
            <a:ext cx="2027192" cy="202719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F162428-0149-E02A-C564-794943F20C70}"/>
              </a:ext>
            </a:extLst>
          </p:cNvPr>
          <p:cNvSpPr txBox="1"/>
          <p:nvPr/>
        </p:nvSpPr>
        <p:spPr>
          <a:xfrm>
            <a:off x="1709506" y="1039909"/>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NGUỒN ĐIỆN</a:t>
            </a:r>
            <a:endParaRPr lang="vi-VN" sz="2800" b="1" dirty="0">
              <a:latin typeface="UTM Avo" panose="02040603050506020204" pitchFamily="18"/>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818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left)">
                                      <p:cBhvr>
                                        <p:cTn id="23" dur="500"/>
                                        <p:tgtEl>
                                          <p:spTgt spid="102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1028"/>
                                        </p:tgtEl>
                                        <p:attrNameLst>
                                          <p:attrName>style.visibility</p:attrName>
                                        </p:attrNameLst>
                                      </p:cBhvr>
                                      <p:to>
                                        <p:strVal val="visible"/>
                                      </p:to>
                                    </p:set>
                                    <p:animEffect transition="in" filter="wipe(right)">
                                      <p:cBhvr>
                                        <p:cTn id="34" dur="500"/>
                                        <p:tgtEl>
                                          <p:spTgt spid="1028"/>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031"/>
                                        </p:tgtEl>
                                        <p:attrNameLst>
                                          <p:attrName>style.visibility</p:attrName>
                                        </p:attrNameLst>
                                      </p:cBhvr>
                                      <p:to>
                                        <p:strVal val="visible"/>
                                      </p:to>
                                    </p:set>
                                    <p:animEffect transition="in" filter="wipe(left)">
                                      <p:cBhvr>
                                        <p:cTn id="45" dur="500"/>
                                        <p:tgtEl>
                                          <p:spTgt spid="1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0D5F93-EC33-39F3-FB87-ED3F73881A1C}"/>
              </a:ext>
            </a:extLst>
          </p:cNvPr>
          <p:cNvSpPr txBox="1"/>
          <p:nvPr/>
        </p:nvSpPr>
        <p:spPr>
          <a:xfrm>
            <a:off x="1165532" y="1853465"/>
            <a:ext cx="9860936" cy="2051780"/>
          </a:xfrm>
          <a:prstGeom prst="rect">
            <a:avLst/>
          </a:prstGeom>
          <a:noFill/>
        </p:spPr>
        <p:txBody>
          <a:bodyPr wrap="square">
            <a:spAutoFit/>
          </a:bodyPr>
          <a:lstStyle/>
          <a:p>
            <a:pPr algn="just">
              <a:lnSpc>
                <a:spcPct val="150000"/>
              </a:lnSpc>
              <a:spcBef>
                <a:spcPts val="600"/>
              </a:spcBef>
            </a:pPr>
            <a:r>
              <a:rPr lang="vi-VN" sz="2200" dirty="0">
                <a:latin typeface="UTM Avo" panose="02040603050506020204" pitchFamily="18" charset="0"/>
              </a:rPr>
              <a:t>Muốn tạo ra dòng điện ổn định đáp ứng được các mục đích khác nhau, cần có thiết bị để duy trì sự chuyển động có hướng của các hạt mang điện trong các vật dẫn điện. Thiết bị như vậy được gọi là nguồn điện. Nguồn điện có nhiều loại như: pin, acquy, máy phát điện. </a:t>
            </a:r>
            <a:endParaRPr lang="en-US" sz="2200" dirty="0">
              <a:latin typeface="UTM Avo" panose="02040603050506020204" pitchFamily="18" charset="0"/>
            </a:endParaRPr>
          </a:p>
        </p:txBody>
      </p:sp>
      <p:pic>
        <p:nvPicPr>
          <p:cNvPr id="4" name="Picture 2">
            <a:extLst>
              <a:ext uri="{FF2B5EF4-FFF2-40B4-BE49-F238E27FC236}">
                <a16:creationId xmlns:a16="http://schemas.microsoft.com/office/drawing/2014/main" id="{ACB08934-48D7-8D5C-6E28-3A670497F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381" y="4649206"/>
            <a:ext cx="3854377" cy="21694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7E5273E-4C85-986B-6626-B33568A570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1007" y="3978645"/>
            <a:ext cx="3350625" cy="33506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a:extLst>
              <a:ext uri="{FF2B5EF4-FFF2-40B4-BE49-F238E27FC236}">
                <a16:creationId xmlns:a16="http://schemas.microsoft.com/office/drawing/2014/main" id="{13390F68-E06D-30FB-2549-6CAB96B63F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2480" y="4062169"/>
            <a:ext cx="3183575" cy="318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087B80F-58FB-51FF-60CC-E4AFF51075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7478" y="4127654"/>
            <a:ext cx="2913226" cy="29132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D48B65-8604-3D1C-8343-BD29A14C3622}"/>
              </a:ext>
            </a:extLst>
          </p:cNvPr>
          <p:cNvSpPr txBox="1"/>
          <p:nvPr/>
        </p:nvSpPr>
        <p:spPr>
          <a:xfrm>
            <a:off x="1227908" y="1792853"/>
            <a:ext cx="9736183" cy="2796984"/>
          </a:xfrm>
          <a:prstGeom prst="rect">
            <a:avLst/>
          </a:prstGeom>
          <a:noFill/>
        </p:spPr>
        <p:txBody>
          <a:bodyPr wrap="square">
            <a:spAutoFit/>
          </a:bodyPr>
          <a:lstStyle/>
          <a:p>
            <a:pPr indent="461963" algn="just">
              <a:lnSpc>
                <a:spcPct val="150000"/>
              </a:lnSpc>
            </a:pP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nguồn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cung</a:t>
            </a:r>
            <a:r>
              <a:rPr lang="en-US" sz="2000" dirty="0">
                <a:latin typeface="UTM Avo" panose="02040603050506020204" pitchFamily="18" charset="0"/>
              </a:rPr>
              <a:t> </a:t>
            </a:r>
            <a:r>
              <a:rPr lang="en-US" sz="2000" dirty="0" err="1">
                <a:latin typeface="UTM Avo" panose="02040603050506020204" pitchFamily="18" charset="0"/>
              </a:rPr>
              <a:t>cấp</a:t>
            </a:r>
            <a:r>
              <a:rPr lang="en-US" sz="2000" dirty="0">
                <a:latin typeface="UTM Avo" panose="02040603050506020204" pitchFamily="18" charset="0"/>
              </a:rPr>
              <a:t> </a:t>
            </a:r>
            <a:r>
              <a:rPr lang="en-US" sz="2000" dirty="0" err="1">
                <a:latin typeface="UTM Avo" panose="02040603050506020204" pitchFamily="18" charset="0"/>
              </a:rPr>
              <a:t>năng</a:t>
            </a:r>
            <a:r>
              <a:rPr lang="en-US" sz="2000" dirty="0">
                <a:latin typeface="UTM Avo" panose="02040603050506020204" pitchFamily="18" charset="0"/>
              </a:rPr>
              <a:t> </a:t>
            </a:r>
            <a:r>
              <a:rPr lang="en-US" sz="2000" dirty="0" err="1">
                <a:latin typeface="UTM Avo" panose="02040603050506020204" pitchFamily="18" charset="0"/>
              </a:rPr>
              <a:t>lượng</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mạch</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cần</a:t>
            </a:r>
            <a:r>
              <a:rPr lang="en-US" sz="2000" dirty="0">
                <a:latin typeface="UTM Avo" panose="02040603050506020204" pitchFamily="18" charset="0"/>
              </a:rPr>
              <a:t> </a:t>
            </a:r>
            <a:r>
              <a:rPr lang="en-US" sz="2000" dirty="0" err="1">
                <a:latin typeface="UTM Avo" panose="02040603050506020204" pitchFamily="18" charset="0"/>
              </a:rPr>
              <a:t>dùng</a:t>
            </a:r>
            <a:r>
              <a:rPr lang="en-US" sz="2000" dirty="0">
                <a:latin typeface="UTM Avo" panose="02040603050506020204" pitchFamily="18" charset="0"/>
              </a:rPr>
              <a:t> </a:t>
            </a:r>
            <a:r>
              <a:rPr lang="en-US" sz="2000" dirty="0" err="1">
                <a:latin typeface="UTM Avo" panose="02040603050506020204" pitchFamily="18" charset="0"/>
              </a:rPr>
              <a:t>dây</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nối</a:t>
            </a:r>
            <a:r>
              <a:rPr lang="en-US" sz="2000" dirty="0">
                <a:latin typeface="UTM Avo" panose="02040603050506020204" pitchFamily="18" charset="0"/>
              </a:rPr>
              <a:t> </a:t>
            </a:r>
            <a:r>
              <a:rPr lang="en-US" sz="2000" dirty="0" err="1">
                <a:latin typeface="UTM Avo" panose="02040603050506020204" pitchFamily="18" charset="0"/>
              </a:rPr>
              <a:t>hai</a:t>
            </a:r>
            <a:r>
              <a:rPr lang="en-US" sz="2000" dirty="0">
                <a:latin typeface="UTM Avo" panose="02040603050506020204" pitchFamily="18" charset="0"/>
              </a:rPr>
              <a:t> </a:t>
            </a:r>
            <a:r>
              <a:rPr lang="en-US" sz="2000" dirty="0" err="1">
                <a:latin typeface="UTM Avo" panose="02040603050506020204" pitchFamily="18" charset="0"/>
              </a:rPr>
              <a:t>cực</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nguồn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với</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cụ</a:t>
            </a:r>
            <a:r>
              <a:rPr lang="en-US" sz="2000" dirty="0">
                <a:latin typeface="UTM Avo" panose="02040603050506020204" pitchFamily="18" charset="0"/>
              </a:rPr>
              <a:t>, </a:t>
            </a:r>
            <a:r>
              <a:rPr lang="en-US" sz="2000" dirty="0" err="1">
                <a:latin typeface="UTM Avo" panose="02040603050506020204" pitchFamily="18" charset="0"/>
              </a:rPr>
              <a:t>thiết</a:t>
            </a:r>
            <a:r>
              <a:rPr lang="en-US" sz="2000" dirty="0">
                <a:latin typeface="UTM Avo" panose="02040603050506020204" pitchFamily="18" charset="0"/>
              </a:rPr>
              <a:t> </a:t>
            </a:r>
            <a:r>
              <a:rPr lang="en-US" sz="2000" dirty="0" err="1">
                <a:latin typeface="UTM Avo" panose="02040603050506020204" pitchFamily="18" charset="0"/>
              </a:rPr>
              <a:t>bị</a:t>
            </a:r>
            <a:r>
              <a:rPr lang="en-US" sz="2000" dirty="0">
                <a:latin typeface="UTM Avo" panose="02040603050506020204" pitchFamily="18" charset="0"/>
              </a:rPr>
              <a:t> </a:t>
            </a: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a:t>
            </a:r>
          </a:p>
          <a:p>
            <a:pPr indent="461963" algn="just">
              <a:lnSpc>
                <a:spcPct val="150000"/>
              </a:lnSpc>
            </a:pPr>
            <a:r>
              <a:rPr lang="en-US" sz="2000" dirty="0">
                <a:latin typeface="UTM Avo" panose="02040603050506020204" pitchFamily="18" charset="0"/>
              </a:rPr>
              <a:t>Khi </a:t>
            </a:r>
            <a:r>
              <a:rPr lang="en-US" sz="2000" dirty="0" err="1">
                <a:latin typeface="UTM Avo" panose="02040603050506020204" pitchFamily="18" charset="0"/>
              </a:rPr>
              <a:t>dòng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chạy</a:t>
            </a:r>
            <a:r>
              <a:rPr lang="en-US" sz="2000" dirty="0">
                <a:latin typeface="UTM Avo" panose="02040603050506020204" pitchFamily="18" charset="0"/>
              </a:rPr>
              <a:t> qua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cụ</a:t>
            </a:r>
            <a:r>
              <a:rPr lang="en-US" sz="2000" dirty="0">
                <a:latin typeface="UTM Avo" panose="02040603050506020204" pitchFamily="18" charset="0"/>
              </a:rPr>
              <a:t> </a:t>
            </a: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năng</a:t>
            </a:r>
            <a:r>
              <a:rPr lang="en-US" sz="2000" dirty="0">
                <a:latin typeface="UTM Avo" panose="02040603050506020204" pitchFamily="18" charset="0"/>
              </a:rPr>
              <a:t> </a:t>
            </a:r>
            <a:r>
              <a:rPr lang="en-US" sz="2000" dirty="0" err="1">
                <a:latin typeface="UTM Avo" panose="02040603050506020204" pitchFamily="18" charset="0"/>
              </a:rPr>
              <a:t>lượng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chuyển</a:t>
            </a:r>
            <a:r>
              <a:rPr lang="en-US" sz="2000" dirty="0">
                <a:latin typeface="UTM Avo" panose="02040603050506020204" pitchFamily="18" charset="0"/>
              </a:rPr>
              <a:t> </a:t>
            </a:r>
            <a:r>
              <a:rPr lang="en-US" sz="2000" dirty="0" err="1">
                <a:latin typeface="UTM Avo" panose="02040603050506020204" pitchFamily="18" charset="0"/>
              </a:rPr>
              <a:t>hoá</a:t>
            </a:r>
            <a:r>
              <a:rPr lang="en-US" sz="2000" dirty="0">
                <a:latin typeface="UTM Avo" panose="02040603050506020204" pitchFamily="18" charset="0"/>
              </a:rPr>
              <a:t> </a:t>
            </a:r>
            <a:r>
              <a:rPr lang="en-US" sz="2000" dirty="0" err="1">
                <a:latin typeface="UTM Avo" panose="02040603050506020204" pitchFamily="18" charset="0"/>
              </a:rPr>
              <a:t>thành</a:t>
            </a:r>
            <a:r>
              <a:rPr lang="en-US" sz="2000" dirty="0">
                <a:latin typeface="UTM Avo" panose="02040603050506020204" pitchFamily="18" charset="0"/>
              </a:rPr>
              <a:t> </a:t>
            </a:r>
            <a:r>
              <a:rPr lang="en-US" sz="2000" dirty="0" err="1">
                <a:latin typeface="UTM Avo" panose="02040603050506020204" pitchFamily="18" charset="0"/>
              </a:rPr>
              <a:t>năng</a:t>
            </a:r>
            <a:r>
              <a:rPr lang="en-US" sz="2000" dirty="0">
                <a:latin typeface="UTM Avo" panose="02040603050506020204" pitchFamily="18" charset="0"/>
              </a:rPr>
              <a:t> </a:t>
            </a:r>
            <a:r>
              <a:rPr lang="en-US" sz="2000" dirty="0" err="1">
                <a:latin typeface="UTM Avo" panose="02040603050506020204" pitchFamily="18" charset="0"/>
              </a:rPr>
              <a:t>lượng</a:t>
            </a:r>
            <a:r>
              <a:rPr lang="en-US" sz="2000" dirty="0">
                <a:latin typeface="UTM Avo" panose="02040603050506020204" pitchFamily="18" charset="0"/>
              </a:rPr>
              <a:t> </a:t>
            </a:r>
            <a:r>
              <a:rPr lang="en-US" sz="2000" dirty="0" err="1">
                <a:latin typeface="UTM Avo" panose="02040603050506020204" pitchFamily="18" charset="0"/>
              </a:rPr>
              <a:t>khác</a:t>
            </a:r>
            <a:r>
              <a:rPr lang="en-US" sz="2000" dirty="0">
                <a:latin typeface="UTM Avo" panose="02040603050506020204" pitchFamily="18" charset="0"/>
              </a:rPr>
              <a:t>. </a:t>
            </a:r>
            <a:r>
              <a:rPr lang="en-US" sz="2000" dirty="0" err="1">
                <a:latin typeface="UTM Avo" panose="02040603050506020204" pitchFamily="18" charset="0"/>
              </a:rPr>
              <a:t>Việc</a:t>
            </a:r>
            <a:r>
              <a:rPr lang="en-US" sz="2000" dirty="0">
                <a:latin typeface="UTM Avo" panose="02040603050506020204" pitchFamily="18" charset="0"/>
              </a:rPr>
              <a:t> </a:t>
            </a:r>
            <a:r>
              <a:rPr lang="en-US" sz="2000" dirty="0" err="1">
                <a:latin typeface="UTM Avo" panose="02040603050506020204" pitchFamily="18" charset="0"/>
              </a:rPr>
              <a:t>chuyển</a:t>
            </a:r>
            <a:r>
              <a:rPr lang="en-US" sz="2000" dirty="0">
                <a:latin typeface="UTM Avo" panose="02040603050506020204" pitchFamily="18" charset="0"/>
              </a:rPr>
              <a:t> </a:t>
            </a:r>
            <a:r>
              <a:rPr lang="en-US" sz="2000" dirty="0" err="1">
                <a:latin typeface="UTM Avo" panose="02040603050506020204" pitchFamily="18" charset="0"/>
              </a:rPr>
              <a:t>hoá</a:t>
            </a:r>
            <a:r>
              <a:rPr lang="en-US" sz="2000" dirty="0">
                <a:latin typeface="UTM Avo" panose="02040603050506020204" pitchFamily="18" charset="0"/>
              </a:rPr>
              <a:t> </a:t>
            </a:r>
            <a:r>
              <a:rPr lang="en-US" sz="2000" dirty="0" err="1">
                <a:latin typeface="UTM Avo" panose="02040603050506020204" pitchFamily="18" charset="0"/>
              </a:rPr>
              <a:t>này</a:t>
            </a:r>
            <a:r>
              <a:rPr lang="en-US" sz="2000" dirty="0">
                <a:latin typeface="UTM Avo" panose="02040603050506020204" pitchFamily="18" charset="0"/>
              </a:rPr>
              <a:t> </a:t>
            </a:r>
            <a:r>
              <a:rPr lang="en-US" sz="2000" dirty="0" err="1">
                <a:latin typeface="UTM Avo" panose="02040603050506020204" pitchFamily="18" charset="0"/>
              </a:rPr>
              <a:t>tạo</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tác</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khác</a:t>
            </a:r>
            <a:r>
              <a:rPr lang="en-US" sz="2000" dirty="0">
                <a:latin typeface="UTM Avo" panose="02040603050506020204" pitchFamily="18" charset="0"/>
              </a:rPr>
              <a:t> </a:t>
            </a:r>
            <a:r>
              <a:rPr lang="en-US" sz="2000" dirty="0" err="1">
                <a:latin typeface="UTM Avo" panose="02040603050506020204" pitchFamily="18" charset="0"/>
              </a:rPr>
              <a:t>nhau</a:t>
            </a:r>
            <a:r>
              <a:rPr lang="en-US" sz="2000" dirty="0">
                <a:latin typeface="UTM Avo" panose="02040603050506020204" pitchFamily="18" charset="0"/>
              </a:rPr>
              <a:t>. </a:t>
            </a:r>
            <a:r>
              <a:rPr lang="en-US" sz="2000" dirty="0" err="1">
                <a:latin typeface="UTM Avo" panose="02040603050506020204" pitchFamily="18" charset="0"/>
              </a:rPr>
              <a:t>Dựa</a:t>
            </a:r>
            <a:r>
              <a:rPr lang="en-US" sz="2000" dirty="0">
                <a:latin typeface="UTM Avo" panose="02040603050506020204" pitchFamily="18" charset="0"/>
              </a:rPr>
              <a:t> </a:t>
            </a:r>
            <a:r>
              <a:rPr lang="en-US" sz="2000" dirty="0" err="1">
                <a:latin typeface="UTM Avo" panose="02040603050506020204" pitchFamily="18" charset="0"/>
              </a:rPr>
              <a:t>vào</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tác</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này</a:t>
            </a:r>
            <a:r>
              <a:rPr lang="en-US" sz="2000" dirty="0">
                <a:latin typeface="UTM Avo" panose="02040603050506020204" pitchFamily="18" charset="0"/>
              </a:rPr>
              <a:t> </a:t>
            </a:r>
            <a:r>
              <a:rPr lang="en-US" sz="2000" dirty="0" err="1">
                <a:latin typeface="UTM Avo" panose="02040603050506020204" pitchFamily="18" charset="0"/>
              </a:rPr>
              <a:t>mà</a:t>
            </a:r>
            <a:r>
              <a:rPr lang="en-US" sz="2000" dirty="0">
                <a:latin typeface="UTM Avo" panose="02040603050506020204" pitchFamily="18" charset="0"/>
              </a:rPr>
              <a:t> ta </a:t>
            </a:r>
            <a:r>
              <a:rPr lang="en-US" sz="2000" dirty="0" err="1">
                <a:latin typeface="UTM Avo" panose="02040603050506020204" pitchFamily="18" charset="0"/>
              </a:rPr>
              <a:t>nhận</a:t>
            </a:r>
            <a:r>
              <a:rPr lang="en-US" sz="2000" dirty="0">
                <a:latin typeface="UTM Avo" panose="02040603050506020204" pitchFamily="18" charset="0"/>
              </a:rPr>
              <a:t> </a:t>
            </a:r>
            <a:r>
              <a:rPr lang="en-US" sz="2000" dirty="0" err="1">
                <a:latin typeface="UTM Avo" panose="02040603050506020204" pitchFamily="18" charset="0"/>
              </a:rPr>
              <a:t>biết</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sự</a:t>
            </a:r>
            <a:r>
              <a:rPr lang="en-US" sz="2000" dirty="0">
                <a:latin typeface="UTM Avo" panose="02040603050506020204" pitchFamily="18" charset="0"/>
              </a:rPr>
              <a:t> </a:t>
            </a:r>
            <a:r>
              <a:rPr lang="en-US" sz="2000" dirty="0" err="1">
                <a:latin typeface="UTM Avo" panose="02040603050506020204" pitchFamily="18" charset="0"/>
              </a:rPr>
              <a:t>tồn</a:t>
            </a:r>
            <a:r>
              <a:rPr lang="en-US" sz="2000" dirty="0">
                <a:latin typeface="UTM Avo" panose="02040603050506020204" pitchFamily="18" charset="0"/>
              </a:rPr>
              <a:t> </a:t>
            </a:r>
            <a:r>
              <a:rPr lang="en-US" sz="2000" dirty="0" err="1">
                <a:latin typeface="UTM Avo" panose="02040603050506020204" pitchFamily="18" charset="0"/>
              </a:rPr>
              <a:t>tại</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dòng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a:t>
            </a:r>
          </a:p>
        </p:txBody>
      </p:sp>
    </p:spTree>
    <p:extLst>
      <p:ext uri="{BB962C8B-B14F-4D97-AF65-F5344CB8AC3E}">
        <p14:creationId xmlns:p14="http://schemas.microsoft.com/office/powerpoint/2010/main" val="273940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70E709-152D-6CD8-E37A-F621AC0D5370}"/>
              </a:ext>
            </a:extLst>
          </p:cNvPr>
          <p:cNvSpPr txBox="1"/>
          <p:nvPr/>
        </p:nvSpPr>
        <p:spPr>
          <a:xfrm>
            <a:off x="825137" y="2026332"/>
            <a:ext cx="10541726" cy="654731"/>
          </a:xfrm>
          <a:prstGeom prst="rect">
            <a:avLst/>
          </a:prstGeom>
          <a:noFill/>
        </p:spPr>
        <p:txBody>
          <a:bodyPr wrap="square">
            <a:spAutoFit/>
          </a:bodyPr>
          <a:lstStyle/>
          <a:p>
            <a:pPr algn="ctr">
              <a:lnSpc>
                <a:spcPct val="150000"/>
              </a:lnSpc>
            </a:pPr>
            <a:r>
              <a:rPr lang="en-US" sz="2800" b="1" dirty="0">
                <a:latin typeface="UTM Avo" panose="02040603050506020204" pitchFamily="18" charset="0"/>
              </a:rPr>
              <a:t>1. </a:t>
            </a:r>
            <a:r>
              <a:rPr lang="en-US" sz="2800" b="1" dirty="0" err="1">
                <a:latin typeface="UTM Avo" panose="02040603050506020204" pitchFamily="18" charset="0"/>
              </a:rPr>
              <a:t>Tác</a:t>
            </a:r>
            <a:r>
              <a:rPr lang="en-US" sz="2800" b="1" dirty="0">
                <a:latin typeface="UTM Avo" panose="02040603050506020204" pitchFamily="18" charset="0"/>
              </a:rPr>
              <a:t> </a:t>
            </a:r>
            <a:r>
              <a:rPr lang="en-US" sz="2800" b="1" dirty="0" err="1">
                <a:latin typeface="UTM Avo" panose="02040603050506020204" pitchFamily="18" charset="0"/>
              </a:rPr>
              <a:t>dụng</a:t>
            </a:r>
            <a:r>
              <a:rPr lang="en-US" sz="2800" b="1" dirty="0">
                <a:latin typeface="UTM Avo" panose="02040603050506020204" pitchFamily="18" charset="0"/>
              </a:rPr>
              <a:t> </a:t>
            </a:r>
            <a:r>
              <a:rPr lang="en-US" sz="2800" b="1" dirty="0" err="1">
                <a:latin typeface="UTM Avo" panose="02040603050506020204" pitchFamily="18" charset="0"/>
              </a:rPr>
              <a:t>phát</a:t>
            </a:r>
            <a:r>
              <a:rPr lang="en-US" sz="2800" b="1" dirty="0">
                <a:latin typeface="UTM Avo" panose="02040603050506020204" pitchFamily="18" charset="0"/>
              </a:rPr>
              <a:t> </a:t>
            </a:r>
            <a:r>
              <a:rPr lang="en-US" sz="2800" b="1" dirty="0" err="1">
                <a:latin typeface="UTM Avo" panose="02040603050506020204" pitchFamily="18" charset="0"/>
              </a:rPr>
              <a:t>sáng</a:t>
            </a:r>
            <a:endParaRPr lang="en-US" sz="2800" b="1" dirty="0">
              <a:latin typeface="UTM Avo" panose="02040603050506020204" pitchFamily="18" charset="0"/>
            </a:endParaRPr>
          </a:p>
        </p:txBody>
      </p:sp>
      <p:sp>
        <p:nvSpPr>
          <p:cNvPr id="3" name="TextBox 2">
            <a:extLst>
              <a:ext uri="{FF2B5EF4-FFF2-40B4-BE49-F238E27FC236}">
                <a16:creationId xmlns:a16="http://schemas.microsoft.com/office/drawing/2014/main" id="{FF99651F-E0F8-31B9-E1F9-7F8487748F69}"/>
              </a:ext>
            </a:extLst>
          </p:cNvPr>
          <p:cNvSpPr txBox="1"/>
          <p:nvPr/>
        </p:nvSpPr>
        <p:spPr>
          <a:xfrm>
            <a:off x="1709506" y="1476104"/>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 MỘT SỐ TÁC DỤNG CỦA DÒNG ĐIỆN</a:t>
            </a:r>
            <a:endParaRPr lang="vi-VN" sz="2800" b="1" dirty="0">
              <a:latin typeface="UTM Avo" panose="02040603050506020204" pitchFamily="18"/>
              <a:ea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1063285A-FEB3-F500-0C80-189400B587AE}"/>
              </a:ext>
            </a:extLst>
          </p:cNvPr>
          <p:cNvGrpSpPr/>
          <p:nvPr/>
        </p:nvGrpSpPr>
        <p:grpSpPr>
          <a:xfrm>
            <a:off x="1857375" y="2454494"/>
            <a:ext cx="8569820" cy="753151"/>
            <a:chOff x="-5397201" y="802949"/>
            <a:chExt cx="15821206" cy="1390433"/>
          </a:xfrm>
        </p:grpSpPr>
        <p:sp>
          <p:nvSpPr>
            <p:cNvPr id="8" name="Rectangle 7">
              <a:extLst>
                <a:ext uri="{FF2B5EF4-FFF2-40B4-BE49-F238E27FC236}">
                  <a16:creationId xmlns:a16="http://schemas.microsoft.com/office/drawing/2014/main" id="{6F20AE6E-4046-96C5-8AFF-40F1C5968FD6}"/>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rPr>
                <a:t>Tác</a:t>
              </a:r>
              <a:r>
                <a:rPr lang="en-US" sz="2000" b="1" dirty="0">
                  <a:latin typeface="UTM Avo" panose="02040603050506020204" pitchFamily="18" charset="0"/>
                </a:rPr>
                <a:t> </a:t>
              </a:r>
              <a:r>
                <a:rPr lang="en-US" sz="2000" b="1" dirty="0" err="1">
                  <a:latin typeface="UTM Avo" panose="02040603050506020204" pitchFamily="18" charset="0"/>
                </a:rPr>
                <a:t>dụng</a:t>
              </a:r>
              <a:r>
                <a:rPr lang="en-US" sz="2000" b="1" dirty="0">
                  <a:latin typeface="UTM Avo" panose="02040603050506020204" pitchFamily="18" charset="0"/>
                </a:rPr>
                <a:t> </a:t>
              </a:r>
              <a:r>
                <a:rPr lang="en-US" sz="2000" b="1" dirty="0" err="1">
                  <a:latin typeface="UTM Avo" panose="02040603050506020204" pitchFamily="18" charset="0"/>
                </a:rPr>
                <a:t>phát</a:t>
              </a:r>
              <a:r>
                <a:rPr lang="en-US" sz="2000" b="1" dirty="0">
                  <a:latin typeface="UTM Avo" panose="02040603050506020204" pitchFamily="18" charset="0"/>
                </a:rPr>
                <a:t> </a:t>
              </a:r>
              <a:r>
                <a:rPr lang="en-US" sz="2000" b="1" dirty="0" err="1">
                  <a:latin typeface="UTM Avo" panose="02040603050506020204" pitchFamily="18" charset="0"/>
                </a:rPr>
                <a:t>sáng</a:t>
              </a:r>
              <a:r>
                <a:rPr lang="en-US" sz="2000" b="1" dirty="0">
                  <a:latin typeface="UTM Avo" panose="02040603050506020204" pitchFamily="18" charset="0"/>
                </a:rPr>
                <a:t> </a:t>
              </a:r>
              <a:r>
                <a:rPr lang="en-US" sz="2000" b="1" dirty="0" err="1">
                  <a:latin typeface="UTM Avo" panose="02040603050506020204" pitchFamily="18" charset="0"/>
                </a:rPr>
                <a:t>của</a:t>
              </a:r>
              <a:r>
                <a:rPr lang="en-US" sz="2000" b="1" dirty="0">
                  <a:latin typeface="UTM Avo" panose="02040603050506020204" pitchFamily="18" charset="0"/>
                </a:rPr>
                <a:t> </a:t>
              </a:r>
              <a:r>
                <a:rPr lang="en-US" sz="2000" b="1" dirty="0" err="1">
                  <a:latin typeface="UTM Avo" panose="02040603050506020204" pitchFamily="18" charset="0"/>
                </a:rPr>
                <a:t>dòng</a:t>
              </a:r>
              <a:r>
                <a:rPr lang="en-US" sz="2000" b="1" dirty="0">
                  <a:latin typeface="UTM Avo" panose="02040603050506020204" pitchFamily="18" charset="0"/>
                </a:rPr>
                <a:t> </a:t>
              </a:r>
              <a:r>
                <a:rPr lang="en-US" sz="2000" b="1" dirty="0" err="1">
                  <a:latin typeface="UTM Avo" panose="02040603050506020204" pitchFamily="18" charset="0"/>
                </a:rPr>
                <a:t>điện</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9" name="Picture 15">
              <a:extLst>
                <a:ext uri="{FF2B5EF4-FFF2-40B4-BE49-F238E27FC236}">
                  <a16:creationId xmlns:a16="http://schemas.microsoft.com/office/drawing/2014/main" id="{32FD13E6-AA95-04A6-1406-D8D10E2E03D7}"/>
                </a:ext>
              </a:extLst>
            </p:cNvPr>
            <p:cNvPicPr>
              <a:picLocks noChangeAspect="1"/>
            </p:cNvPicPr>
            <p:nvPr/>
          </p:nvPicPr>
          <p:blipFill>
            <a:blip r:embed="rId3"/>
            <a:srcRect/>
            <a:stretch>
              <a:fillRect/>
            </a:stretch>
          </p:blipFill>
          <p:spPr>
            <a:xfrm>
              <a:off x="-4645054" y="802949"/>
              <a:ext cx="1088014" cy="1390433"/>
            </a:xfrm>
            <a:prstGeom prst="rect">
              <a:avLst/>
            </a:prstGeom>
          </p:spPr>
        </p:pic>
      </p:grpSp>
      <p:sp>
        <p:nvSpPr>
          <p:cNvPr id="10" name="Rectangle 9">
            <a:extLst>
              <a:ext uri="{FF2B5EF4-FFF2-40B4-BE49-F238E27FC236}">
                <a16:creationId xmlns:a16="http://schemas.microsoft.com/office/drawing/2014/main" id="{A30B9F9A-B161-4E05-828B-9CEB8F4F6A72}"/>
              </a:ext>
            </a:extLst>
          </p:cNvPr>
          <p:cNvSpPr/>
          <p:nvPr/>
        </p:nvSpPr>
        <p:spPr>
          <a:xfrm>
            <a:off x="721789" y="4316088"/>
            <a:ext cx="6253776" cy="1543949"/>
          </a:xfrm>
          <a:prstGeom prst="rect">
            <a:avLst/>
          </a:prstGeom>
        </p:spPr>
        <p:txBody>
          <a:bodyPr wrap="square">
            <a:spAutoFit/>
          </a:bodyPr>
          <a:lstStyle/>
          <a:p>
            <a:pPr algn="just">
              <a:lnSpc>
                <a:spcPct val="150000"/>
              </a:lnSpc>
            </a:pPr>
            <a:r>
              <a:rPr lang="en-US" sz="2200" dirty="0">
                <a:latin typeface="UTM Avo" panose="02040603050506020204" pitchFamily="18"/>
                <a:cs typeface="Arial" panose="020B0604020202020204" pitchFamily="34" charset="0"/>
              </a:rPr>
              <a:t>Hai pin (</a:t>
            </a:r>
            <a:r>
              <a:rPr lang="en-US" sz="2200" dirty="0" err="1">
                <a:latin typeface="UTM Avo" panose="02040603050506020204" pitchFamily="18"/>
                <a:cs typeface="Arial" panose="020B0604020202020204" pitchFamily="34" charset="0"/>
              </a:rPr>
              <a:t>loại</a:t>
            </a:r>
            <a:r>
              <a:rPr lang="en-US" sz="2200" dirty="0">
                <a:latin typeface="UTM Avo" panose="02040603050506020204" pitchFamily="18"/>
                <a:cs typeface="Arial" panose="020B0604020202020204" pitchFamily="34" charset="0"/>
              </a:rPr>
              <a:t> 1,5 V) </a:t>
            </a:r>
            <a:r>
              <a:rPr lang="en-US" sz="2200" dirty="0" err="1">
                <a:latin typeface="UTM Avo" panose="02040603050506020204" pitchFamily="18"/>
                <a:cs typeface="Arial" panose="020B0604020202020204" pitchFamily="34" charset="0"/>
              </a:rPr>
              <a:t>và</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đế</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lắp</a:t>
            </a:r>
            <a:r>
              <a:rPr lang="en-US" sz="2200" dirty="0">
                <a:latin typeface="UTM Avo" panose="02040603050506020204" pitchFamily="18"/>
                <a:cs typeface="Arial" panose="020B0604020202020204" pitchFamily="34" charset="0"/>
              </a:rPr>
              <a:t> pin, </a:t>
            </a:r>
            <a:r>
              <a:rPr lang="en-US" sz="2200" dirty="0" err="1">
                <a:latin typeface="UTM Avo" panose="02040603050506020204" pitchFamily="18"/>
                <a:cs typeface="Arial" panose="020B0604020202020204" pitchFamily="34" charset="0"/>
              </a:rPr>
              <a:t>các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dây</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dẫn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điện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công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tắc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biến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trở</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bảng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lắp</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ráp</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mạch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điện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đèn</a:t>
            </a:r>
            <a:r>
              <a:rPr lang="en-US" sz="2200" dirty="0">
                <a:latin typeface="UTM Avo" panose="02040603050506020204" pitchFamily="18"/>
                <a:cs typeface="Arial" panose="020B0604020202020204" pitchFamily="34" charset="0"/>
              </a:rPr>
              <a:t> LED (</a:t>
            </a:r>
            <a:r>
              <a:rPr lang="en-US" sz="2200" dirty="0" err="1">
                <a:latin typeface="UTM Avo" panose="02040603050506020204" pitchFamily="18"/>
                <a:cs typeface="Arial" panose="020B0604020202020204" pitchFamily="34" charset="0"/>
              </a:rPr>
              <a:t>loại</a:t>
            </a:r>
            <a:r>
              <a:rPr lang="en-US" sz="2200" dirty="0">
                <a:latin typeface="UTM Avo" panose="02040603050506020204" pitchFamily="18"/>
                <a:cs typeface="Arial" panose="020B0604020202020204" pitchFamily="34" charset="0"/>
              </a:rPr>
              <a:t> 3 V) (</a:t>
            </a:r>
            <a:r>
              <a:rPr lang="en-US" sz="2200" dirty="0" err="1">
                <a:latin typeface="UTM Avo" panose="02040603050506020204" pitchFamily="18"/>
                <a:cs typeface="Arial" panose="020B0604020202020204" pitchFamily="34" charset="0"/>
              </a:rPr>
              <a:t>hình</a:t>
            </a:r>
            <a:r>
              <a:rPr lang="en-US" sz="2200" dirty="0">
                <a:latin typeface="UTM Avo" panose="02040603050506020204" pitchFamily="18"/>
                <a:cs typeface="Arial" panose="020B0604020202020204" pitchFamily="34" charset="0"/>
              </a:rPr>
              <a:t> 22.2)</a:t>
            </a:r>
          </a:p>
        </p:txBody>
      </p:sp>
      <p:sp>
        <p:nvSpPr>
          <p:cNvPr id="11" name="Pentagon 5">
            <a:extLst>
              <a:ext uri="{FF2B5EF4-FFF2-40B4-BE49-F238E27FC236}">
                <a16:creationId xmlns:a16="http://schemas.microsoft.com/office/drawing/2014/main" id="{3E2A7F47-EE58-5D9C-9D9C-18B2D6E6E159}"/>
              </a:ext>
            </a:extLst>
          </p:cNvPr>
          <p:cNvSpPr/>
          <p:nvPr/>
        </p:nvSpPr>
        <p:spPr>
          <a:xfrm>
            <a:off x="0" y="3385457"/>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13" name="Picture 12">
            <a:extLst>
              <a:ext uri="{FF2B5EF4-FFF2-40B4-BE49-F238E27FC236}">
                <a16:creationId xmlns:a16="http://schemas.microsoft.com/office/drawing/2014/main" id="{3E443321-D9B8-D0D8-02C7-324C947CA8F2}"/>
              </a:ext>
            </a:extLst>
          </p:cNvPr>
          <p:cNvPicPr>
            <a:picLocks noChangeAspect="1"/>
          </p:cNvPicPr>
          <p:nvPr/>
        </p:nvPicPr>
        <p:blipFill>
          <a:blip r:embed="rId4"/>
          <a:stretch>
            <a:fillRect/>
          </a:stretch>
        </p:blipFill>
        <p:spPr>
          <a:xfrm>
            <a:off x="7715794" y="3394129"/>
            <a:ext cx="3350225" cy="3387868"/>
          </a:xfrm>
          <a:prstGeom prst="rect">
            <a:avLst/>
          </a:prstGeom>
        </p:spPr>
      </p:pic>
    </p:spTree>
    <p:extLst>
      <p:ext uri="{BB962C8B-B14F-4D97-AF65-F5344CB8AC3E}">
        <p14:creationId xmlns:p14="http://schemas.microsoft.com/office/powerpoint/2010/main" val="372644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ntagon 2">
            <a:extLst>
              <a:ext uri="{FF2B5EF4-FFF2-40B4-BE49-F238E27FC236}">
                <a16:creationId xmlns:a16="http://schemas.microsoft.com/office/drawing/2014/main" id="{B31D5ED1-603E-B1EE-05D6-B7D89FD1778C}"/>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8CB93514-A8D4-4421-F347-1BE63C0F1371}"/>
              </a:ext>
            </a:extLst>
          </p:cNvPr>
          <p:cNvSpPr txBox="1"/>
          <p:nvPr/>
        </p:nvSpPr>
        <p:spPr>
          <a:xfrm>
            <a:off x="175395" y="3188498"/>
            <a:ext cx="7313975" cy="3067443"/>
          </a:xfrm>
          <a:prstGeom prst="rect">
            <a:avLst/>
          </a:prstGeom>
          <a:noFill/>
        </p:spPr>
        <p:txBody>
          <a:bodyPr wrap="square">
            <a:spAutoFit/>
          </a:bodyPr>
          <a:lstStyle/>
          <a:p>
            <a:pPr algn="just">
              <a:lnSpc>
                <a:spcPct val="150000"/>
              </a:lnSpc>
            </a:pPr>
            <a:r>
              <a:rPr lang="vi-VN" sz="2200" dirty="0">
                <a:latin typeface="UTM Avo" panose="02040603050506020204" pitchFamily="18" charset="0"/>
              </a:rPr>
              <a:t>• Gắn pin vào đế lắp pin theo đúng kí hiệu cực dương, cực âm trên đế lắp pin. </a:t>
            </a:r>
          </a:p>
          <a:p>
            <a:pPr algn="just">
              <a:lnSpc>
                <a:spcPct val="150000"/>
              </a:lnSpc>
            </a:pPr>
            <a:r>
              <a:rPr lang="vi-VN" sz="2200" dirty="0">
                <a:latin typeface="UTM Avo" panose="02040603050506020204" pitchFamily="18" charset="0"/>
              </a:rPr>
              <a:t>• Mắc mạch điện theo sơ đồ mạch điện ở hình 22.3. </a:t>
            </a:r>
          </a:p>
          <a:p>
            <a:pPr algn="just">
              <a:lnSpc>
                <a:spcPct val="150000"/>
              </a:lnSpc>
            </a:pPr>
            <a:r>
              <a:rPr lang="vi-VN" sz="2200" dirty="0">
                <a:latin typeface="UTM Avo" panose="02040603050506020204" pitchFamily="18" charset="0"/>
              </a:rPr>
              <a:t>• Đóng công tắc và quan sát độ sáng của đèn. </a:t>
            </a:r>
          </a:p>
          <a:p>
            <a:pPr algn="just">
              <a:lnSpc>
                <a:spcPct val="150000"/>
              </a:lnSpc>
            </a:pPr>
            <a:r>
              <a:rPr lang="vi-VN" sz="2200" dirty="0">
                <a:latin typeface="UTM Avo" panose="02040603050506020204" pitchFamily="18" charset="0"/>
              </a:rPr>
              <a:t>• Vặn núm xoay của biến trở và quan sát độ sáng của đèn.</a:t>
            </a:r>
            <a:endParaRPr lang="en-US" sz="2200" dirty="0">
              <a:latin typeface="UTM Avo" panose="02040603050506020204" pitchFamily="18" charset="0"/>
            </a:endParaRPr>
          </a:p>
        </p:txBody>
      </p:sp>
      <p:grpSp>
        <p:nvGrpSpPr>
          <p:cNvPr id="4" name="Group 3">
            <a:extLst>
              <a:ext uri="{FF2B5EF4-FFF2-40B4-BE49-F238E27FC236}">
                <a16:creationId xmlns:a16="http://schemas.microsoft.com/office/drawing/2014/main" id="{B5D50844-200D-E26E-252F-3AB762F1997D}"/>
              </a:ext>
            </a:extLst>
          </p:cNvPr>
          <p:cNvGrpSpPr/>
          <p:nvPr/>
        </p:nvGrpSpPr>
        <p:grpSpPr>
          <a:xfrm>
            <a:off x="1811090" y="1548813"/>
            <a:ext cx="8569820" cy="753151"/>
            <a:chOff x="-5397201" y="802949"/>
            <a:chExt cx="15821206" cy="1390433"/>
          </a:xfrm>
        </p:grpSpPr>
        <p:sp>
          <p:nvSpPr>
            <p:cNvPr id="5" name="Rectangle 4">
              <a:extLst>
                <a:ext uri="{FF2B5EF4-FFF2-40B4-BE49-F238E27FC236}">
                  <a16:creationId xmlns:a16="http://schemas.microsoft.com/office/drawing/2014/main" id="{217BA20A-96E5-C9BB-E1E3-3137247471D4}"/>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rPr>
                <a:t>Tác</a:t>
              </a:r>
              <a:r>
                <a:rPr lang="en-US" sz="2000" b="1" dirty="0">
                  <a:latin typeface="UTM Avo" panose="02040603050506020204" pitchFamily="18" charset="0"/>
                </a:rPr>
                <a:t> </a:t>
              </a:r>
              <a:r>
                <a:rPr lang="en-US" sz="2000" b="1" dirty="0" err="1">
                  <a:latin typeface="UTM Avo" panose="02040603050506020204" pitchFamily="18" charset="0"/>
                </a:rPr>
                <a:t>dụng</a:t>
              </a:r>
              <a:r>
                <a:rPr lang="en-US" sz="2000" b="1" dirty="0">
                  <a:latin typeface="UTM Avo" panose="02040603050506020204" pitchFamily="18" charset="0"/>
                </a:rPr>
                <a:t> </a:t>
              </a:r>
              <a:r>
                <a:rPr lang="en-US" sz="2000" b="1" dirty="0" err="1">
                  <a:latin typeface="UTM Avo" panose="02040603050506020204" pitchFamily="18" charset="0"/>
                </a:rPr>
                <a:t>phát</a:t>
              </a:r>
              <a:r>
                <a:rPr lang="en-US" sz="2000" b="1" dirty="0">
                  <a:latin typeface="UTM Avo" panose="02040603050506020204" pitchFamily="18" charset="0"/>
                </a:rPr>
                <a:t> </a:t>
              </a:r>
              <a:r>
                <a:rPr lang="en-US" sz="2000" b="1" dirty="0" err="1">
                  <a:latin typeface="UTM Avo" panose="02040603050506020204" pitchFamily="18" charset="0"/>
                </a:rPr>
                <a:t>sáng</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6" name="Picture 15">
              <a:extLst>
                <a:ext uri="{FF2B5EF4-FFF2-40B4-BE49-F238E27FC236}">
                  <a16:creationId xmlns:a16="http://schemas.microsoft.com/office/drawing/2014/main" id="{28C2093F-2CC1-A51D-955E-EC59470FF9E0}"/>
                </a:ext>
              </a:extLst>
            </p:cNvPr>
            <p:cNvPicPr>
              <a:picLocks noChangeAspect="1"/>
            </p:cNvPicPr>
            <p:nvPr/>
          </p:nvPicPr>
          <p:blipFill>
            <a:blip r:embed="rId3"/>
            <a:srcRect/>
            <a:stretch>
              <a:fillRect/>
            </a:stretch>
          </p:blipFill>
          <p:spPr>
            <a:xfrm>
              <a:off x="-2592826" y="802949"/>
              <a:ext cx="1088014" cy="1390433"/>
            </a:xfrm>
            <a:prstGeom prst="rect">
              <a:avLst/>
            </a:prstGeom>
          </p:spPr>
        </p:pic>
      </p:grpSp>
      <p:pic>
        <p:nvPicPr>
          <p:cNvPr id="8" name="Picture 7">
            <a:extLst>
              <a:ext uri="{FF2B5EF4-FFF2-40B4-BE49-F238E27FC236}">
                <a16:creationId xmlns:a16="http://schemas.microsoft.com/office/drawing/2014/main" id="{E10FAD06-CBCA-17D3-A262-3E0BED675A60}"/>
              </a:ext>
            </a:extLst>
          </p:cNvPr>
          <p:cNvPicPr>
            <a:picLocks noChangeAspect="1"/>
          </p:cNvPicPr>
          <p:nvPr/>
        </p:nvPicPr>
        <p:blipFill>
          <a:blip r:embed="rId4"/>
          <a:stretch>
            <a:fillRect/>
          </a:stretch>
        </p:blipFill>
        <p:spPr>
          <a:xfrm>
            <a:off x="7531929" y="3188498"/>
            <a:ext cx="4484676" cy="2767496"/>
          </a:xfrm>
          <a:prstGeom prst="rect">
            <a:avLst/>
          </a:prstGeom>
        </p:spPr>
      </p:pic>
    </p:spTree>
    <p:extLst>
      <p:ext uri="{BB962C8B-B14F-4D97-AF65-F5344CB8AC3E}">
        <p14:creationId xmlns:p14="http://schemas.microsoft.com/office/powerpoint/2010/main" val="93465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5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A9109B9-A84F-AB0D-3FCE-1B12F03BAD65}"/>
              </a:ext>
            </a:extLst>
          </p:cNvPr>
          <p:cNvSpPr/>
          <p:nvPr/>
        </p:nvSpPr>
        <p:spPr>
          <a:xfrm>
            <a:off x="2429691" y="2020388"/>
            <a:ext cx="7332617" cy="62701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err="1">
                <a:latin typeface="UTM Avo" panose="02040603050506020204" pitchFamily="18" charset="0"/>
              </a:rPr>
              <a:t>Đóng</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tắc</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a:t>
            </a:r>
          </a:p>
        </p:txBody>
      </p:sp>
      <p:sp>
        <p:nvSpPr>
          <p:cNvPr id="3" name="Rectangle: Rounded Corners 2">
            <a:extLst>
              <a:ext uri="{FF2B5EF4-FFF2-40B4-BE49-F238E27FC236}">
                <a16:creationId xmlns:a16="http://schemas.microsoft.com/office/drawing/2014/main" id="{144A3849-2346-2312-38CF-3CC445E5E0BA}"/>
              </a:ext>
            </a:extLst>
          </p:cNvPr>
          <p:cNvSpPr/>
          <p:nvPr/>
        </p:nvSpPr>
        <p:spPr>
          <a:xfrm>
            <a:off x="2429690" y="3975462"/>
            <a:ext cx="7332617" cy="105809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lnSpc>
                <a:spcPct val="150000"/>
              </a:lnSpc>
            </a:pPr>
            <a:r>
              <a:rPr lang="en-US" sz="2400" dirty="0">
                <a:latin typeface="UTM Avo" panose="02040603050506020204" pitchFamily="18" charset="0"/>
              </a:rPr>
              <a:t>Di </a:t>
            </a:r>
            <a:r>
              <a:rPr lang="en-US" sz="2400" dirty="0" err="1">
                <a:latin typeface="UTM Avo" panose="02040603050506020204" pitchFamily="18" charset="0"/>
              </a:rPr>
              <a:t>chuyển</a:t>
            </a:r>
            <a:r>
              <a:rPr lang="en-US" sz="2400" dirty="0">
                <a:latin typeface="UTM Avo" panose="02040603050506020204" pitchFamily="18" charset="0"/>
              </a:rPr>
              <a:t> con </a:t>
            </a:r>
            <a:r>
              <a:rPr lang="en-US" sz="2400" dirty="0" err="1">
                <a:latin typeface="UTM Avo" panose="02040603050506020204" pitchFamily="18" charset="0"/>
              </a:rPr>
              <a:t>chạy</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biến</a:t>
            </a:r>
            <a:r>
              <a:rPr lang="en-US" sz="2400" dirty="0">
                <a:latin typeface="UTM Avo" panose="02040603050506020204" pitchFamily="18" charset="0"/>
              </a:rPr>
              <a:t> </a:t>
            </a:r>
            <a:r>
              <a:rPr lang="en-US" sz="2400" dirty="0" err="1">
                <a:latin typeface="UTM Avo" panose="02040603050506020204" pitchFamily="18" charset="0"/>
              </a:rPr>
              <a:t>trở</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biến</a:t>
            </a:r>
            <a:r>
              <a:rPr lang="en-US" sz="2400" dirty="0">
                <a:latin typeface="UTM Avo" panose="02040603050506020204" pitchFamily="18" charset="0"/>
              </a:rPr>
              <a:t> </a:t>
            </a:r>
            <a:r>
              <a:rPr lang="en-US" sz="2400" dirty="0" err="1">
                <a:latin typeface="UTM Avo" panose="02040603050506020204" pitchFamily="18" charset="0"/>
              </a:rPr>
              <a:t>trở</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a:t>
            </a:r>
          </a:p>
        </p:txBody>
      </p:sp>
      <p:sp>
        <p:nvSpPr>
          <p:cNvPr id="4" name="Arrow: Right 3">
            <a:extLst>
              <a:ext uri="{FF2B5EF4-FFF2-40B4-BE49-F238E27FC236}">
                <a16:creationId xmlns:a16="http://schemas.microsoft.com/office/drawing/2014/main" id="{0A79A981-0070-B3B5-32BC-3A2A6740A432}"/>
              </a:ext>
            </a:extLst>
          </p:cNvPr>
          <p:cNvSpPr/>
          <p:nvPr/>
        </p:nvSpPr>
        <p:spPr>
          <a:xfrm>
            <a:off x="2011679" y="2897215"/>
            <a:ext cx="313509" cy="37446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86B9BEF-CE82-E3D0-EA00-D35D0EA330AD}"/>
              </a:ext>
            </a:extLst>
          </p:cNvPr>
          <p:cNvSpPr txBox="1"/>
          <p:nvPr/>
        </p:nvSpPr>
        <p:spPr>
          <a:xfrm>
            <a:off x="2629987" y="2853616"/>
            <a:ext cx="6932022" cy="461665"/>
          </a:xfrm>
          <a:prstGeom prst="rect">
            <a:avLst/>
          </a:prstGeom>
          <a:noFill/>
        </p:spPr>
        <p:txBody>
          <a:bodyPr wrap="square" rtlCol="0">
            <a:spAutoFit/>
          </a:bodyPr>
          <a:lstStyle/>
          <a:p>
            <a:r>
              <a:rPr lang="en-US" sz="2400" dirty="0" err="1">
                <a:latin typeface="UTM Avo" panose="02040603050506020204" pitchFamily="18" charset="0"/>
              </a:rPr>
              <a:t>Đóng</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tắc</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bình</a:t>
            </a:r>
            <a:r>
              <a:rPr lang="en-US" sz="2400" dirty="0">
                <a:latin typeface="UTM Avo" panose="02040603050506020204" pitchFamily="18" charset="0"/>
              </a:rPr>
              <a:t> </a:t>
            </a:r>
            <a:r>
              <a:rPr lang="en-US" sz="2400" dirty="0" err="1">
                <a:latin typeface="UTM Avo" panose="02040603050506020204" pitchFamily="18" charset="0"/>
              </a:rPr>
              <a:t>thường</a:t>
            </a:r>
            <a:r>
              <a:rPr lang="en-US" sz="2400" dirty="0">
                <a:latin typeface="UTM Avo" panose="02040603050506020204" pitchFamily="18" charset="0"/>
              </a:rPr>
              <a:t>.</a:t>
            </a:r>
          </a:p>
        </p:txBody>
      </p:sp>
      <p:sp>
        <p:nvSpPr>
          <p:cNvPr id="6" name="Arrow: Right 5">
            <a:extLst>
              <a:ext uri="{FF2B5EF4-FFF2-40B4-BE49-F238E27FC236}">
                <a16:creationId xmlns:a16="http://schemas.microsoft.com/office/drawing/2014/main" id="{07EE3201-AA3E-F6EA-86AA-CADECF8A2A81}"/>
              </a:ext>
            </a:extLst>
          </p:cNvPr>
          <p:cNvSpPr/>
          <p:nvPr/>
        </p:nvSpPr>
        <p:spPr>
          <a:xfrm>
            <a:off x="2011679" y="5283364"/>
            <a:ext cx="313509" cy="37446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83FE678-9D46-3ED6-70F2-86EABEAD8272}"/>
              </a:ext>
            </a:extLst>
          </p:cNvPr>
          <p:cNvSpPr txBox="1"/>
          <p:nvPr/>
        </p:nvSpPr>
        <p:spPr>
          <a:xfrm>
            <a:off x="2629987" y="5239765"/>
            <a:ext cx="6932022" cy="1121846"/>
          </a:xfrm>
          <a:prstGeom prst="rect">
            <a:avLst/>
          </a:prstGeom>
          <a:noFill/>
        </p:spPr>
        <p:txBody>
          <a:bodyPr wrap="square" rtlCol="0">
            <a:spAutoFit/>
          </a:bodyPr>
          <a:lstStyle/>
          <a:p>
            <a:pPr>
              <a:lnSpc>
                <a:spcPct val="150000"/>
              </a:lnSpc>
            </a:pPr>
            <a:r>
              <a:rPr lang="en-US" sz="2400" dirty="0">
                <a:latin typeface="UTM Avo" panose="02040603050506020204" pitchFamily="18" charset="0"/>
              </a:rPr>
              <a:t>Di </a:t>
            </a:r>
            <a:r>
              <a:rPr lang="en-US" sz="2400" dirty="0" err="1">
                <a:latin typeface="UTM Avo" panose="02040603050506020204" pitchFamily="18" charset="0"/>
              </a:rPr>
              <a:t>chuyển</a:t>
            </a:r>
            <a:r>
              <a:rPr lang="en-US" sz="2400" dirty="0">
                <a:latin typeface="UTM Avo" panose="02040603050506020204" pitchFamily="18" charset="0"/>
              </a:rPr>
              <a:t> con </a:t>
            </a:r>
            <a:r>
              <a:rPr lang="en-US" sz="2400" dirty="0" err="1">
                <a:latin typeface="UTM Avo" panose="02040603050506020204" pitchFamily="18" charset="0"/>
              </a:rPr>
              <a:t>chạy</a:t>
            </a:r>
            <a:r>
              <a:rPr lang="en-US" sz="2400" dirty="0">
                <a:latin typeface="UTM Avo" panose="02040603050506020204" pitchFamily="18" charset="0"/>
              </a:rPr>
              <a:t> </a:t>
            </a:r>
            <a:r>
              <a:rPr lang="en-US" sz="2400" dirty="0" err="1">
                <a:latin typeface="UTM Avo" panose="02040603050506020204" pitchFamily="18" charset="0"/>
              </a:rPr>
              <a:t>dần</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cực</a:t>
            </a:r>
            <a:r>
              <a:rPr lang="en-US" sz="2400" dirty="0">
                <a:latin typeface="UTM Avo" panose="02040603050506020204" pitchFamily="18" charset="0"/>
              </a:rPr>
              <a:t> </a:t>
            </a:r>
            <a:r>
              <a:rPr lang="en-US" sz="2400" dirty="0" err="1">
                <a:latin typeface="UTM Avo" panose="02040603050506020204" pitchFamily="18" charset="0"/>
              </a:rPr>
              <a:t>âm</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giảm</a:t>
            </a:r>
            <a:r>
              <a:rPr lang="en-US" sz="2400" dirty="0">
                <a:latin typeface="UTM Avo" panose="02040603050506020204" pitchFamily="18" charset="0"/>
              </a:rPr>
              <a:t> </a:t>
            </a:r>
            <a:r>
              <a:rPr lang="en-US" sz="2400" dirty="0" err="1">
                <a:latin typeface="UTM Avo" panose="02040603050506020204" pitchFamily="18" charset="0"/>
              </a:rPr>
              <a:t>dần</a:t>
            </a:r>
            <a:r>
              <a:rPr lang="en-US" sz="2400" dirty="0">
                <a:latin typeface="UTM Avo" panose="02040603050506020204" pitchFamily="18" charset="0"/>
              </a:rPr>
              <a:t>.</a:t>
            </a:r>
          </a:p>
        </p:txBody>
      </p:sp>
    </p:spTree>
    <p:extLst>
      <p:ext uri="{BB962C8B-B14F-4D97-AF65-F5344CB8AC3E}">
        <p14:creationId xmlns:p14="http://schemas.microsoft.com/office/powerpoint/2010/main" val="165128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D31A16-4F1E-E2C0-B147-E4CF74F623AF}"/>
              </a:ext>
            </a:extLst>
          </p:cNvPr>
          <p:cNvSpPr txBox="1"/>
          <p:nvPr/>
        </p:nvSpPr>
        <p:spPr>
          <a:xfrm>
            <a:off x="1076120" y="1977264"/>
            <a:ext cx="10039760" cy="1121846"/>
          </a:xfrm>
          <a:prstGeom prst="rect">
            <a:avLst/>
          </a:prstGeom>
          <a:noFill/>
          <a:ln>
            <a:solidFill>
              <a:schemeClr val="tx1"/>
            </a:solidFill>
            <a:prstDash val="solid"/>
          </a:ln>
        </p:spPr>
        <p:txBody>
          <a:bodyPr wrap="square">
            <a:spAutoFit/>
          </a:bodyPr>
          <a:lstStyle/>
          <a:p>
            <a:pPr algn="just">
              <a:lnSpc>
                <a:spcPct val="150000"/>
              </a:lnSpc>
            </a:pPr>
            <a:r>
              <a:rPr lang="en-US" sz="2400" dirty="0">
                <a:latin typeface="UTM Avo" panose="02040603050506020204" pitchFamily="18" charset="0"/>
              </a:rPr>
              <a:t> Trong </a:t>
            </a:r>
            <a:r>
              <a:rPr lang="en-US" sz="2400" dirty="0" err="1">
                <a:latin typeface="UTM Avo" panose="02040603050506020204" pitchFamily="18" charset="0"/>
              </a:rPr>
              <a:t>quá</a:t>
            </a:r>
            <a:r>
              <a:rPr lang="en-US" sz="2400" dirty="0">
                <a:latin typeface="UTM Avo" panose="02040603050506020204" pitchFamily="18" charset="0"/>
              </a:rPr>
              <a:t> </a:t>
            </a:r>
            <a:r>
              <a:rPr lang="en-US" sz="2400" dirty="0" err="1">
                <a:latin typeface="UTM Avo" panose="02040603050506020204" pitchFamily="18" charset="0"/>
              </a:rPr>
              <a:t>trình</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thí</a:t>
            </a:r>
            <a:r>
              <a:rPr lang="en-US" sz="2400" dirty="0">
                <a:latin typeface="UTM Avo" panose="02040603050506020204" pitchFamily="18" charset="0"/>
              </a:rPr>
              <a:t> </a:t>
            </a:r>
            <a:r>
              <a:rPr lang="en-US" sz="2400" dirty="0" err="1">
                <a:latin typeface="UTM Avo" panose="02040603050506020204" pitchFamily="18" charset="0"/>
              </a:rPr>
              <a:t>nghiệm</a:t>
            </a:r>
            <a:r>
              <a:rPr lang="en-US" sz="2400" dirty="0">
                <a:latin typeface="UTM Avo" panose="02040603050506020204" pitchFamily="18" charset="0"/>
              </a:rPr>
              <a:t> ở </a:t>
            </a:r>
            <a:r>
              <a:rPr lang="en-US" sz="2400" dirty="0" err="1">
                <a:latin typeface="UTM Avo" panose="02040603050506020204" pitchFamily="18" charset="0"/>
              </a:rPr>
              <a:t>hình</a:t>
            </a:r>
            <a:r>
              <a:rPr lang="en-US" sz="2400" dirty="0">
                <a:latin typeface="UTM Avo" panose="02040603050506020204" pitchFamily="18" charset="0"/>
              </a:rPr>
              <a:t> 22.3, </a:t>
            </a: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trường</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đóng</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tắc</a:t>
            </a:r>
            <a:r>
              <a:rPr lang="en-US" sz="2400" dirty="0">
                <a:latin typeface="UTM Avo" panose="02040603050506020204" pitchFamily="18" charset="0"/>
              </a:rPr>
              <a:t> </a:t>
            </a:r>
            <a:r>
              <a:rPr lang="en-US" sz="2400" dirty="0" err="1">
                <a:latin typeface="UTM Avo" panose="02040603050506020204" pitchFamily="18" charset="0"/>
              </a:rPr>
              <a:t>nhưng</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mạch</a:t>
            </a:r>
            <a:r>
              <a:rPr lang="en-US" sz="2400" dirty="0">
                <a:latin typeface="UTM Avo" panose="02040603050506020204" pitchFamily="18" charset="0"/>
              </a:rPr>
              <a:t> </a:t>
            </a:r>
            <a:r>
              <a:rPr lang="en-US" sz="2400" dirty="0" err="1">
                <a:latin typeface="UTM Avo" panose="02040603050506020204" pitchFamily="18" charset="0"/>
              </a:rPr>
              <a:t>vẫn</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a:t>
            </a:r>
          </a:p>
        </p:txBody>
      </p:sp>
      <p:pic>
        <p:nvPicPr>
          <p:cNvPr id="4" name="Picture 3">
            <a:extLst>
              <a:ext uri="{FF2B5EF4-FFF2-40B4-BE49-F238E27FC236}">
                <a16:creationId xmlns:a16="http://schemas.microsoft.com/office/drawing/2014/main" id="{419C2EF3-41A8-BD72-23B7-0A18E618803B}"/>
              </a:ext>
            </a:extLst>
          </p:cNvPr>
          <p:cNvPicPr>
            <a:picLocks noChangeAspect="1"/>
          </p:cNvPicPr>
          <p:nvPr/>
        </p:nvPicPr>
        <p:blipFill>
          <a:blip r:embed="rId3"/>
          <a:stretch>
            <a:fillRect/>
          </a:stretch>
        </p:blipFill>
        <p:spPr>
          <a:xfrm>
            <a:off x="4096537" y="3645679"/>
            <a:ext cx="3998926" cy="2467739"/>
          </a:xfrm>
          <a:prstGeom prst="rect">
            <a:avLst/>
          </a:prstGeom>
        </p:spPr>
      </p:pic>
    </p:spTree>
    <p:extLst>
      <p:ext uri="{BB962C8B-B14F-4D97-AF65-F5344CB8AC3E}">
        <p14:creationId xmlns:p14="http://schemas.microsoft.com/office/powerpoint/2010/main" val="39480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9C2EF3-41A8-BD72-23B7-0A18E618803B}"/>
              </a:ext>
            </a:extLst>
          </p:cNvPr>
          <p:cNvPicPr>
            <a:picLocks noChangeAspect="1"/>
          </p:cNvPicPr>
          <p:nvPr/>
        </p:nvPicPr>
        <p:blipFill>
          <a:blip r:embed="rId3"/>
          <a:stretch>
            <a:fillRect/>
          </a:stretch>
        </p:blipFill>
        <p:spPr>
          <a:xfrm>
            <a:off x="8107680" y="3024347"/>
            <a:ext cx="3586708" cy="2213359"/>
          </a:xfrm>
          <a:prstGeom prst="rect">
            <a:avLst/>
          </a:prstGeom>
        </p:spPr>
      </p:pic>
      <p:sp>
        <p:nvSpPr>
          <p:cNvPr id="6" name="TextBox 5">
            <a:extLst>
              <a:ext uri="{FF2B5EF4-FFF2-40B4-BE49-F238E27FC236}">
                <a16:creationId xmlns:a16="http://schemas.microsoft.com/office/drawing/2014/main" id="{576CBE76-5492-E6DF-7ACF-44C7127E3B6D}"/>
              </a:ext>
            </a:extLst>
          </p:cNvPr>
          <p:cNvSpPr txBox="1"/>
          <p:nvPr/>
        </p:nvSpPr>
        <p:spPr>
          <a:xfrm>
            <a:off x="217713" y="1809205"/>
            <a:ext cx="7663543" cy="4643644"/>
          </a:xfrm>
          <a:prstGeom prst="rect">
            <a:avLst/>
          </a:prstGeom>
          <a:noFill/>
        </p:spPr>
        <p:txBody>
          <a:bodyPr wrap="square">
            <a:spAutoFit/>
          </a:bodyPr>
          <a:lstStyle/>
          <a:p>
            <a:pPr algn="just">
              <a:lnSpc>
                <a:spcPct val="150000"/>
              </a:lnSpc>
            </a:pP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trường</a:t>
            </a:r>
            <a:r>
              <a:rPr lang="en-US" sz="2000" dirty="0">
                <a:latin typeface="UTM Avo" panose="02040603050506020204" pitchFamily="18" charset="0"/>
              </a:rPr>
              <a:t> </a:t>
            </a:r>
            <a:r>
              <a:rPr lang="en-US" sz="2000" dirty="0" err="1">
                <a:latin typeface="UTM Avo" panose="02040603050506020204" pitchFamily="18" charset="0"/>
              </a:rPr>
              <a:t>hợp</a:t>
            </a:r>
            <a:r>
              <a:rPr lang="en-US" sz="2000" dirty="0">
                <a:latin typeface="UTM Avo" panose="02040603050506020204" pitchFamily="18" charset="0"/>
              </a:rPr>
              <a:t> </a:t>
            </a:r>
            <a:r>
              <a:rPr lang="en-US" sz="2000" dirty="0" err="1">
                <a:latin typeface="UTM Avo" panose="02040603050506020204" pitchFamily="18" charset="0"/>
              </a:rPr>
              <a:t>đóng</a:t>
            </a:r>
            <a:r>
              <a:rPr lang="en-US" sz="2000" dirty="0">
                <a:latin typeface="UTM Avo" panose="02040603050506020204" pitchFamily="18" charset="0"/>
              </a:rPr>
              <a:t> </a:t>
            </a:r>
            <a:r>
              <a:rPr lang="en-US" sz="2000" dirty="0" err="1">
                <a:latin typeface="UTM Avo" panose="02040603050506020204" pitchFamily="18" charset="0"/>
              </a:rPr>
              <a:t>công</a:t>
            </a:r>
            <a:r>
              <a:rPr lang="en-US" sz="2000" dirty="0">
                <a:latin typeface="UTM Avo" panose="02040603050506020204" pitchFamily="18" charset="0"/>
              </a:rPr>
              <a:t> </a:t>
            </a:r>
            <a:r>
              <a:rPr lang="en-US" sz="2000" dirty="0" err="1">
                <a:latin typeface="UTM Avo" panose="02040603050506020204" pitchFamily="18" charset="0"/>
              </a:rPr>
              <a:t>tắc</a:t>
            </a:r>
            <a:r>
              <a:rPr lang="en-US" sz="2000" dirty="0">
                <a:latin typeface="UTM Avo" panose="02040603050506020204" pitchFamily="18" charset="0"/>
              </a:rPr>
              <a:t> </a:t>
            </a:r>
            <a:r>
              <a:rPr lang="en-US" sz="2000" dirty="0" err="1">
                <a:latin typeface="UTM Avo" panose="02040603050506020204" pitchFamily="18" charset="0"/>
              </a:rPr>
              <a:t>nhưng</a:t>
            </a:r>
            <a:r>
              <a:rPr lang="en-US" sz="2000" dirty="0">
                <a:latin typeface="UTM Avo" panose="02040603050506020204" pitchFamily="18" charset="0"/>
              </a:rPr>
              <a:t> </a:t>
            </a:r>
            <a:r>
              <a:rPr lang="en-US" sz="2000" dirty="0" err="1">
                <a:latin typeface="UTM Avo" panose="02040603050506020204" pitchFamily="18" charset="0"/>
              </a:rPr>
              <a:t>mạch</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vẫn</a:t>
            </a:r>
            <a:r>
              <a:rPr lang="en-US" sz="2000" dirty="0">
                <a:latin typeface="UTM Avo" panose="02040603050506020204" pitchFamily="18" charset="0"/>
              </a:rPr>
              <a:t> </a:t>
            </a:r>
            <a:r>
              <a:rPr lang="en-US" sz="2000" dirty="0" err="1">
                <a:latin typeface="UTM Avo" panose="02040603050506020204" pitchFamily="18" charset="0"/>
              </a:rPr>
              <a:t>không</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dòng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p>
          <a:p>
            <a:pPr marL="342900" indent="-342900" algn="just">
              <a:lnSpc>
                <a:spcPct val="150000"/>
              </a:lnSpc>
              <a:buFont typeface="Arial" panose="020B0604020202020204" pitchFamily="34" charset="0"/>
              <a:buChar char="•"/>
            </a:pPr>
            <a:r>
              <a:rPr lang="en-US" sz="2000" dirty="0" err="1">
                <a:latin typeface="UTM Avo" panose="02040603050506020204" pitchFamily="18" charset="0"/>
              </a:rPr>
              <a:t>Nguồn</a:t>
            </a:r>
            <a:r>
              <a:rPr lang="en-US" sz="2000" dirty="0">
                <a:latin typeface="UTM Avo" panose="02040603050506020204" pitchFamily="18" charset="0"/>
              </a:rPr>
              <a:t> pin </a:t>
            </a:r>
            <a:r>
              <a:rPr lang="en-US" sz="2000" dirty="0" err="1">
                <a:latin typeface="UTM Avo" panose="02040603050506020204" pitchFamily="18" charset="0"/>
              </a:rPr>
              <a:t>hết</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000" dirty="0" err="1">
                <a:latin typeface="UTM Avo" panose="02040603050506020204" pitchFamily="18" charset="0"/>
              </a:rPr>
              <a:t>Nối</a:t>
            </a:r>
            <a:r>
              <a:rPr lang="en-US" sz="2000" dirty="0">
                <a:latin typeface="UTM Avo" panose="02040603050506020204" pitchFamily="18" charset="0"/>
              </a:rPr>
              <a:t> </a:t>
            </a:r>
            <a:r>
              <a:rPr lang="en-US" sz="2000" dirty="0" err="1">
                <a:latin typeface="UTM Avo" panose="02040603050506020204" pitchFamily="18" charset="0"/>
              </a:rPr>
              <a:t>sai</a:t>
            </a:r>
            <a:r>
              <a:rPr lang="en-US" sz="2000" dirty="0">
                <a:latin typeface="UTM Avo" panose="02040603050506020204" pitchFamily="18" charset="0"/>
              </a:rPr>
              <a:t> </a:t>
            </a:r>
            <a:r>
              <a:rPr lang="en-US" sz="2000" dirty="0" err="1">
                <a:latin typeface="UTM Avo" panose="02040603050506020204" pitchFamily="18" charset="0"/>
              </a:rPr>
              <a:t>cực</a:t>
            </a:r>
            <a:r>
              <a:rPr lang="en-US" sz="2000" dirty="0">
                <a:latin typeface="UTM Avo" panose="02040603050506020204" pitchFamily="18" charset="0"/>
              </a:rPr>
              <a:t> </a:t>
            </a:r>
            <a:r>
              <a:rPr lang="en-US" sz="2000" dirty="0" err="1">
                <a:latin typeface="UTM Avo" panose="02040603050506020204" pitchFamily="18" charset="0"/>
              </a:rPr>
              <a:t>đèn</a:t>
            </a:r>
            <a:r>
              <a:rPr lang="en-US" sz="2000" dirty="0">
                <a:latin typeface="UTM Avo" panose="02040603050506020204" pitchFamily="18" charset="0"/>
              </a:rPr>
              <a:t> </a:t>
            </a:r>
            <a:r>
              <a:rPr lang="en-US" sz="2000" dirty="0" err="1">
                <a:latin typeface="UTM Avo" panose="02040603050506020204" pitchFamily="18" charset="0"/>
              </a:rPr>
              <a:t>điôt</a:t>
            </a:r>
            <a:r>
              <a:rPr lang="en-US" sz="2000" dirty="0">
                <a:latin typeface="UTM Avo" panose="02040603050506020204" pitchFamily="18" charset="0"/>
              </a:rPr>
              <a:t> </a:t>
            </a:r>
            <a:r>
              <a:rPr lang="en-US" sz="2000" dirty="0" err="1">
                <a:latin typeface="UTM Avo" panose="02040603050506020204" pitchFamily="18" charset="0"/>
              </a:rPr>
              <a:t>phát</a:t>
            </a:r>
            <a:r>
              <a:rPr lang="en-US" sz="2000" dirty="0">
                <a:latin typeface="UTM Avo" panose="02040603050506020204" pitchFamily="18" charset="0"/>
              </a:rPr>
              <a:t> </a:t>
            </a:r>
            <a:r>
              <a:rPr lang="en-US" sz="2000" dirty="0" err="1">
                <a:latin typeface="UTM Avo" panose="02040603050506020204" pitchFamily="18" charset="0"/>
              </a:rPr>
              <a:t>quang</a:t>
            </a:r>
            <a:r>
              <a:rPr lang="en-US" sz="2000" dirty="0">
                <a:latin typeface="UTM Avo" panose="02040603050506020204" pitchFamily="18" charset="0"/>
              </a:rPr>
              <a:t> </a:t>
            </a:r>
            <a:r>
              <a:rPr lang="en-US" sz="2000" dirty="0" err="1">
                <a:latin typeface="UTM Avo" panose="02040603050506020204" pitchFamily="18" charset="0"/>
              </a:rPr>
              <a:t>vì</a:t>
            </a:r>
            <a:r>
              <a:rPr lang="en-US" sz="2000" dirty="0">
                <a:latin typeface="UTM Avo" panose="02040603050506020204" pitchFamily="18" charset="0"/>
              </a:rPr>
              <a:t> </a:t>
            </a:r>
            <a:r>
              <a:rPr lang="en-US" sz="2000" dirty="0" err="1">
                <a:latin typeface="UTM Avo" panose="02040603050506020204" pitchFamily="18" charset="0"/>
              </a:rPr>
              <a:t>đèn</a:t>
            </a:r>
            <a:r>
              <a:rPr lang="en-US" sz="2000" dirty="0">
                <a:latin typeface="UTM Avo" panose="02040603050506020204" pitchFamily="18" charset="0"/>
              </a:rPr>
              <a:t> </a:t>
            </a:r>
            <a:r>
              <a:rPr lang="en-US" sz="2000" dirty="0" err="1">
                <a:latin typeface="UTM Avo" panose="02040603050506020204" pitchFamily="18" charset="0"/>
              </a:rPr>
              <a:t>điôt</a:t>
            </a:r>
            <a:r>
              <a:rPr lang="en-US" sz="2000" dirty="0">
                <a:latin typeface="UTM Avo" panose="02040603050506020204" pitchFamily="18" charset="0"/>
              </a:rPr>
              <a:t> </a:t>
            </a:r>
            <a:r>
              <a:rPr lang="en-US" sz="2000" dirty="0" err="1">
                <a:latin typeface="UTM Avo" panose="02040603050506020204" pitchFamily="18" charset="0"/>
              </a:rPr>
              <a:t>phát</a:t>
            </a:r>
            <a:r>
              <a:rPr lang="en-US" sz="2000" dirty="0">
                <a:latin typeface="UTM Avo" panose="02040603050506020204" pitchFamily="18" charset="0"/>
              </a:rPr>
              <a:t> </a:t>
            </a:r>
            <a:r>
              <a:rPr lang="en-US" sz="2000" dirty="0" err="1">
                <a:latin typeface="UTM Avo" panose="02040603050506020204" pitchFamily="18" charset="0"/>
              </a:rPr>
              <a:t>quang</a:t>
            </a:r>
            <a:r>
              <a:rPr lang="en-US" sz="2000" dirty="0">
                <a:latin typeface="UTM Avo" panose="02040603050506020204" pitchFamily="18" charset="0"/>
              </a:rPr>
              <a:t> </a:t>
            </a:r>
            <a:r>
              <a:rPr lang="en-US" sz="2000" dirty="0" err="1">
                <a:latin typeface="UTM Avo" panose="02040603050506020204" pitchFamily="18" charset="0"/>
              </a:rPr>
              <a:t>chỉ</a:t>
            </a:r>
            <a:r>
              <a:rPr lang="en-US" sz="2000" dirty="0">
                <a:latin typeface="UTM Avo" panose="02040603050506020204" pitchFamily="18" charset="0"/>
              </a:rPr>
              <a:t> </a:t>
            </a:r>
            <a:r>
              <a:rPr lang="en-US" sz="2000" dirty="0" err="1">
                <a:latin typeface="UTM Avo" panose="02040603050506020204" pitchFamily="18" charset="0"/>
              </a:rPr>
              <a:t>cho</a:t>
            </a:r>
            <a:r>
              <a:rPr lang="en-US" sz="2000" dirty="0">
                <a:latin typeface="UTM Avo" panose="02040603050506020204" pitchFamily="18" charset="0"/>
              </a:rPr>
              <a:t> </a:t>
            </a:r>
            <a:r>
              <a:rPr lang="en-US" sz="2000" dirty="0" err="1">
                <a:latin typeface="UTM Avo" panose="02040603050506020204" pitchFamily="18" charset="0"/>
              </a:rPr>
              <a:t>dòng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đi</a:t>
            </a:r>
            <a:r>
              <a:rPr lang="en-US" sz="2000" dirty="0">
                <a:latin typeface="UTM Avo" panose="02040603050506020204" pitchFamily="18" charset="0"/>
              </a:rPr>
              <a:t> </a:t>
            </a:r>
            <a:r>
              <a:rPr lang="en-US" sz="2000" dirty="0" err="1">
                <a:latin typeface="UTM Avo" panose="02040603050506020204" pitchFamily="18" charset="0"/>
              </a:rPr>
              <a:t>theo</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chiều</a:t>
            </a:r>
            <a:r>
              <a:rPr lang="en-US" sz="2000" dirty="0">
                <a:latin typeface="UTM Avo" panose="02040603050506020204" pitchFamily="18" charset="0"/>
              </a:rPr>
              <a:t> </a:t>
            </a:r>
            <a:r>
              <a:rPr lang="en-US" sz="2000" dirty="0" err="1">
                <a:latin typeface="UTM Avo" panose="02040603050506020204" pitchFamily="18" charset="0"/>
              </a:rPr>
              <a:t>nhất</a:t>
            </a:r>
            <a:r>
              <a:rPr lang="en-US" sz="2000" dirty="0">
                <a:latin typeface="UTM Avo" panose="02040603050506020204" pitchFamily="18" charset="0"/>
              </a:rPr>
              <a:t> </a:t>
            </a:r>
            <a:r>
              <a:rPr lang="en-US" sz="2000" dirty="0" err="1">
                <a:latin typeface="UTM Avo" panose="02040603050506020204" pitchFamily="18" charset="0"/>
              </a:rPr>
              <a:t>định</a:t>
            </a:r>
            <a:r>
              <a:rPr lang="en-US" sz="2000" dirty="0">
                <a:latin typeface="UTM Avo" panose="02040603050506020204" pitchFamily="18" charset="0"/>
              </a:rPr>
              <a:t> </a:t>
            </a:r>
            <a:r>
              <a:rPr lang="en-US" sz="2000" dirty="0" err="1">
                <a:latin typeface="UTM Avo" panose="02040603050506020204" pitchFamily="18" charset="0"/>
              </a:rPr>
              <a:t>từ</a:t>
            </a:r>
            <a:r>
              <a:rPr lang="en-US" sz="2000" dirty="0">
                <a:latin typeface="UTM Avo" panose="02040603050506020204" pitchFamily="18" charset="0"/>
              </a:rPr>
              <a:t> </a:t>
            </a:r>
            <a:r>
              <a:rPr lang="en-US" sz="2000" dirty="0" err="1">
                <a:latin typeface="UTM Avo" panose="02040603050506020204" pitchFamily="18" charset="0"/>
              </a:rPr>
              <a:t>cực</a:t>
            </a:r>
            <a:r>
              <a:rPr lang="en-US" sz="2000" dirty="0">
                <a:latin typeface="UTM Avo" panose="02040603050506020204" pitchFamily="18" charset="0"/>
              </a:rPr>
              <a:t> </a:t>
            </a:r>
            <a:r>
              <a:rPr lang="en-US" sz="2000" dirty="0" err="1">
                <a:latin typeface="UTM Avo" panose="02040603050506020204" pitchFamily="18" charset="0"/>
              </a:rPr>
              <a:t>dương</a:t>
            </a:r>
            <a:r>
              <a:rPr lang="en-US" sz="2000" dirty="0">
                <a:latin typeface="UTM Avo" panose="02040603050506020204" pitchFamily="18" charset="0"/>
              </a:rPr>
              <a:t> sang </a:t>
            </a:r>
            <a:r>
              <a:rPr lang="en-US" sz="2000" dirty="0" err="1">
                <a:latin typeface="UTM Avo" panose="02040603050506020204" pitchFamily="18" charset="0"/>
              </a:rPr>
              <a:t>cực</a:t>
            </a:r>
            <a:r>
              <a:rPr lang="en-US" sz="2000" dirty="0">
                <a:latin typeface="UTM Avo" panose="02040603050506020204" pitchFamily="18" charset="0"/>
              </a:rPr>
              <a:t> </a:t>
            </a:r>
            <a:r>
              <a:rPr lang="en-US" sz="2000" dirty="0" err="1">
                <a:latin typeface="UTM Avo" panose="02040603050506020204" pitchFamily="18" charset="0"/>
              </a:rPr>
              <a:t>âm</a:t>
            </a:r>
            <a:r>
              <a:rPr lang="en-US" sz="20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000" dirty="0">
                <a:latin typeface="UTM Avo" panose="02040603050506020204" pitchFamily="18" charset="0"/>
              </a:rPr>
              <a:t>Khi </a:t>
            </a: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biến</a:t>
            </a:r>
            <a:r>
              <a:rPr lang="en-US" sz="2000" dirty="0">
                <a:latin typeface="UTM Avo" panose="02040603050506020204" pitchFamily="18" charset="0"/>
              </a:rPr>
              <a:t> </a:t>
            </a:r>
            <a:r>
              <a:rPr lang="en-US" sz="2000" dirty="0" err="1">
                <a:latin typeface="UTM Avo" panose="02040603050506020204" pitchFamily="18" charset="0"/>
              </a:rPr>
              <a:t>trở</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giá</a:t>
            </a:r>
            <a:r>
              <a:rPr lang="en-US" sz="2000" dirty="0">
                <a:latin typeface="UTM Avo" panose="02040603050506020204" pitchFamily="18" charset="0"/>
              </a:rPr>
              <a:t> </a:t>
            </a:r>
            <a:r>
              <a:rPr lang="en-US" sz="2000" dirty="0" err="1">
                <a:latin typeface="UTM Avo" panose="02040603050506020204" pitchFamily="18" charset="0"/>
              </a:rPr>
              <a:t>trị</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trở</a:t>
            </a:r>
            <a:r>
              <a:rPr lang="en-US" sz="2000" dirty="0">
                <a:latin typeface="UTM Avo" panose="02040603050506020204" pitchFamily="18" charset="0"/>
              </a:rPr>
              <a:t> </a:t>
            </a:r>
            <a:r>
              <a:rPr lang="en-US" sz="2000" dirty="0" err="1">
                <a:latin typeface="UTM Avo" panose="02040603050506020204" pitchFamily="18" charset="0"/>
              </a:rPr>
              <a:t>lớn</a:t>
            </a:r>
            <a:r>
              <a:rPr lang="en-US" sz="2000" dirty="0">
                <a:latin typeface="UTM Avo" panose="02040603050506020204" pitchFamily="18" charset="0"/>
              </a:rPr>
              <a:t> </a:t>
            </a:r>
            <a:r>
              <a:rPr lang="en-US" sz="2000" dirty="0" err="1">
                <a:latin typeface="UTM Avo" panose="02040603050506020204" pitchFamily="18" charset="0"/>
              </a:rPr>
              <a:t>nhất</a:t>
            </a:r>
            <a:r>
              <a:rPr lang="en-US" sz="2000" dirty="0">
                <a:latin typeface="UTM Avo" panose="02040603050506020204" pitchFamily="18" charset="0"/>
              </a:rPr>
              <a:t> </a:t>
            </a:r>
            <a:r>
              <a:rPr lang="en-US" sz="2000" dirty="0" err="1">
                <a:latin typeface="UTM Avo" panose="02040603050506020204" pitchFamily="18" charset="0"/>
              </a:rPr>
              <a:t>làm</a:t>
            </a:r>
            <a:r>
              <a:rPr lang="en-US" sz="2000" dirty="0">
                <a:latin typeface="UTM Avo" panose="02040603050506020204" pitchFamily="18" charset="0"/>
              </a:rPr>
              <a:t> </a:t>
            </a:r>
            <a:r>
              <a:rPr lang="en-US" sz="2000" dirty="0" err="1">
                <a:latin typeface="UTM Avo" panose="02040603050506020204" pitchFamily="18" charset="0"/>
              </a:rPr>
              <a:t>cản</a:t>
            </a:r>
            <a:r>
              <a:rPr lang="en-US" sz="2000" dirty="0">
                <a:latin typeface="UTM Avo" panose="02040603050506020204" pitchFamily="18" charset="0"/>
              </a:rPr>
              <a:t> </a:t>
            </a:r>
            <a:r>
              <a:rPr lang="en-US" sz="2000" dirty="0" err="1">
                <a:latin typeface="UTM Avo" panose="02040603050506020204" pitchFamily="18" charset="0"/>
              </a:rPr>
              <a:t>trở</a:t>
            </a:r>
            <a:r>
              <a:rPr lang="en-US" sz="2000" dirty="0">
                <a:latin typeface="UTM Avo" panose="02040603050506020204" pitchFamily="18" charset="0"/>
              </a:rPr>
              <a:t> </a:t>
            </a:r>
            <a:r>
              <a:rPr lang="en-US" sz="2000" dirty="0" err="1">
                <a:latin typeface="UTM Avo" panose="02040603050506020204" pitchFamily="18" charset="0"/>
              </a:rPr>
              <a:t>dòng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nhiều</a:t>
            </a:r>
            <a:r>
              <a:rPr lang="en-US" sz="2000" dirty="0">
                <a:latin typeface="UTM Avo" panose="02040603050506020204" pitchFamily="18" charset="0"/>
              </a:rPr>
              <a:t> </a:t>
            </a:r>
            <a:r>
              <a:rPr lang="en-US" sz="2000" dirty="0" err="1">
                <a:latin typeface="UTM Avo" panose="02040603050506020204" pitchFamily="18" charset="0"/>
              </a:rPr>
              <a:t>nhất</a:t>
            </a:r>
            <a:r>
              <a:rPr lang="en-US" sz="2000" dirty="0">
                <a:latin typeface="UTM Avo" panose="02040603050506020204" pitchFamily="18" charset="0"/>
              </a:rPr>
              <a:t>, </a:t>
            </a:r>
            <a:r>
              <a:rPr lang="en-US" sz="2000" dirty="0" err="1">
                <a:latin typeface="UTM Avo" panose="02040603050506020204" pitchFamily="18" charset="0"/>
              </a:rPr>
              <a:t>dòng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chạy</a:t>
            </a:r>
            <a:r>
              <a:rPr lang="en-US" sz="2000" dirty="0">
                <a:latin typeface="UTM Avo" panose="02040603050506020204" pitchFamily="18" charset="0"/>
              </a:rPr>
              <a:t> qua </a:t>
            </a:r>
            <a:r>
              <a:rPr lang="en-US" sz="2000" dirty="0" err="1">
                <a:latin typeface="UTM Avo" panose="02040603050506020204" pitchFamily="18" charset="0"/>
              </a:rPr>
              <a:t>mạch</a:t>
            </a:r>
            <a:r>
              <a:rPr lang="en-US" sz="2000" dirty="0">
                <a:latin typeface="UTM Avo" panose="02040603050506020204" pitchFamily="18" charset="0"/>
              </a:rPr>
              <a:t> </a:t>
            </a:r>
            <a:r>
              <a:rPr lang="en-US" sz="2000" dirty="0" err="1">
                <a:latin typeface="UTM Avo" panose="02040603050506020204" pitchFamily="18" charset="0"/>
              </a:rPr>
              <a:t>quá</a:t>
            </a:r>
            <a:r>
              <a:rPr lang="en-US" sz="2000" dirty="0">
                <a:latin typeface="UTM Avo" panose="02040603050506020204" pitchFamily="18" charset="0"/>
              </a:rPr>
              <a:t> </a:t>
            </a:r>
            <a:r>
              <a:rPr lang="en-US" sz="2000" dirty="0" err="1">
                <a:latin typeface="UTM Avo" panose="02040603050506020204" pitchFamily="18" charset="0"/>
              </a:rPr>
              <a:t>nhỏ</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tới</a:t>
            </a:r>
            <a:r>
              <a:rPr lang="en-US" sz="2000" dirty="0">
                <a:latin typeface="UTM Avo" panose="02040603050506020204" pitchFamily="18" charset="0"/>
              </a:rPr>
              <a:t> </a:t>
            </a:r>
            <a:r>
              <a:rPr lang="en-US" sz="2000" dirty="0" err="1">
                <a:latin typeface="UTM Avo" panose="02040603050506020204" pitchFamily="18" charset="0"/>
              </a:rPr>
              <a:t>bóng</a:t>
            </a:r>
            <a:r>
              <a:rPr lang="en-US" sz="2000" dirty="0">
                <a:latin typeface="UTM Avo" panose="02040603050506020204" pitchFamily="18" charset="0"/>
              </a:rPr>
              <a:t> </a:t>
            </a:r>
            <a:r>
              <a:rPr lang="en-US" sz="2000" dirty="0" err="1">
                <a:latin typeface="UTM Avo" panose="02040603050506020204" pitchFamily="18" charset="0"/>
              </a:rPr>
              <a:t>đèn</a:t>
            </a:r>
            <a:r>
              <a:rPr lang="en-US" sz="2000" dirty="0">
                <a:latin typeface="UTM Avo" panose="02040603050506020204" pitchFamily="18" charset="0"/>
              </a:rPr>
              <a:t> </a:t>
            </a:r>
            <a:r>
              <a:rPr lang="en-US" sz="2000" dirty="0" err="1">
                <a:latin typeface="UTM Avo" panose="02040603050506020204" pitchFamily="18" charset="0"/>
              </a:rPr>
              <a:t>không</a:t>
            </a:r>
            <a:r>
              <a:rPr lang="en-US" sz="2000" dirty="0">
                <a:latin typeface="UTM Avo" panose="02040603050506020204" pitchFamily="18" charset="0"/>
              </a:rPr>
              <a:t> </a:t>
            </a:r>
            <a:r>
              <a:rPr lang="en-US" sz="2000" dirty="0" err="1">
                <a:latin typeface="UTM Avo" panose="02040603050506020204" pitchFamily="18" charset="0"/>
              </a:rPr>
              <a:t>sáng</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Trong </a:t>
            </a:r>
            <a:r>
              <a:rPr lang="en-US" sz="2000" dirty="0" err="1">
                <a:latin typeface="UTM Avo" panose="02040603050506020204" pitchFamily="18" charset="0"/>
              </a:rPr>
              <a:t>trường</a:t>
            </a:r>
            <a:r>
              <a:rPr lang="en-US" sz="2000" dirty="0">
                <a:latin typeface="UTM Avo" panose="02040603050506020204" pitchFamily="18" charset="0"/>
              </a:rPr>
              <a:t> </a:t>
            </a:r>
            <a:r>
              <a:rPr lang="en-US" sz="2000" dirty="0" err="1">
                <a:latin typeface="UTM Avo" panose="02040603050506020204" pitchFamily="18" charset="0"/>
              </a:rPr>
              <a:t>hượp</a:t>
            </a:r>
            <a:r>
              <a:rPr lang="en-US" sz="2000" dirty="0">
                <a:latin typeface="UTM Avo" panose="02040603050506020204" pitchFamily="18" charset="0"/>
              </a:rPr>
              <a:t> </a:t>
            </a:r>
            <a:r>
              <a:rPr lang="en-US" sz="2000" dirty="0" err="1">
                <a:latin typeface="UTM Avo" panose="02040603050506020204" pitchFamily="18" charset="0"/>
              </a:rPr>
              <a:t>này</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coi</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mạch</a:t>
            </a:r>
            <a:r>
              <a:rPr lang="en-US" sz="2000" dirty="0">
                <a:latin typeface="UTM Avo" panose="02040603050506020204" pitchFamily="18" charset="0"/>
              </a:rPr>
              <a:t> </a:t>
            </a:r>
            <a:r>
              <a:rPr lang="en-US" sz="2000" dirty="0" err="1">
                <a:latin typeface="UTM Avo" panose="02040603050506020204" pitchFamily="18" charset="0"/>
              </a:rPr>
              <a:t>không</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dòng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a:t>
            </a:r>
          </a:p>
        </p:txBody>
      </p:sp>
    </p:spTree>
    <p:extLst>
      <p:ext uri="{BB962C8B-B14F-4D97-AF65-F5344CB8AC3E}">
        <p14:creationId xmlns:p14="http://schemas.microsoft.com/office/powerpoint/2010/main" val="22620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1BB305-A709-B2C4-9A20-48E576390294}"/>
              </a:ext>
            </a:extLst>
          </p:cNvPr>
          <p:cNvSpPr txBox="1"/>
          <p:nvPr/>
        </p:nvSpPr>
        <p:spPr>
          <a:xfrm>
            <a:off x="2495005" y="2734492"/>
            <a:ext cx="7201989" cy="461665"/>
          </a:xfrm>
          <a:prstGeom prst="rect">
            <a:avLst/>
          </a:prstGeom>
          <a:noFill/>
        </p:spPr>
        <p:txBody>
          <a:bodyPr wrap="square">
            <a:spAutoFit/>
          </a:bodyPr>
          <a:lstStyle/>
          <a:p>
            <a:r>
              <a:rPr lang="en-US" sz="2400" dirty="0">
                <a:latin typeface="UTM Avo" panose="02040603050506020204" pitchFamily="18" charset="0"/>
              </a:rPr>
              <a:t>Khi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chạy</a:t>
            </a:r>
            <a:r>
              <a:rPr lang="en-US" sz="2400" dirty="0">
                <a:latin typeface="UTM Avo" panose="02040603050506020204" pitchFamily="18" charset="0"/>
              </a:rPr>
              <a:t> qua </a:t>
            </a:r>
            <a:r>
              <a:rPr lang="en-US" sz="2400" dirty="0" err="1">
                <a:latin typeface="UTM Avo" panose="02040603050506020204" pitchFamily="18" charset="0"/>
              </a:rPr>
              <a:t>thì</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phát</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a:t>
            </a:r>
          </a:p>
        </p:txBody>
      </p:sp>
      <p:sp>
        <p:nvSpPr>
          <p:cNvPr id="4" name="Rectangle 3">
            <a:extLst>
              <a:ext uri="{FF2B5EF4-FFF2-40B4-BE49-F238E27FC236}">
                <a16:creationId xmlns:a16="http://schemas.microsoft.com/office/drawing/2014/main" id="{B3CB6443-5EFD-6674-DCE8-13C563A84503}"/>
              </a:ext>
            </a:extLst>
          </p:cNvPr>
          <p:cNvSpPr/>
          <p:nvPr/>
        </p:nvSpPr>
        <p:spPr>
          <a:xfrm>
            <a:off x="1811090" y="1750803"/>
            <a:ext cx="8569820" cy="654731"/>
          </a:xfrm>
          <a:prstGeom prst="rect">
            <a:avLst/>
          </a:prstGeom>
        </p:spPr>
        <p:txBody>
          <a:bodyPr wrap="square">
            <a:spAutoFit/>
          </a:bodyPr>
          <a:lstStyle/>
          <a:p>
            <a:pPr algn="ctr">
              <a:lnSpc>
                <a:spcPct val="150000"/>
              </a:lnSpc>
            </a:pPr>
            <a:r>
              <a:rPr lang="en-US" sz="2800" b="1" dirty="0">
                <a:latin typeface="UTM Avo" panose="02040603050506020204" pitchFamily="18"/>
                <a:cs typeface="Arial" panose="020B0604020202020204" pitchFamily="34" charset="0"/>
              </a:rPr>
              <a:t>KẾT LUẬN</a:t>
            </a:r>
            <a:endParaRPr lang="vi-VN" sz="2800" b="1" dirty="0">
              <a:latin typeface="UTM Avo" panose="02040603050506020204" pitchFamily="18"/>
              <a:ea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9A08041A-9019-04C5-78AB-E1AAC0131A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2516" y="4197642"/>
            <a:ext cx="3886968" cy="2368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97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47EC66-8A4B-224F-6F2F-C76635428C97}"/>
              </a:ext>
            </a:extLst>
          </p:cNvPr>
          <p:cNvSpPr txBox="1"/>
          <p:nvPr/>
        </p:nvSpPr>
        <p:spPr>
          <a:xfrm>
            <a:off x="825137" y="1387908"/>
            <a:ext cx="10541726" cy="654731"/>
          </a:xfrm>
          <a:prstGeom prst="rect">
            <a:avLst/>
          </a:prstGeom>
          <a:noFill/>
        </p:spPr>
        <p:txBody>
          <a:bodyPr wrap="square">
            <a:spAutoFit/>
          </a:bodyPr>
          <a:lstStyle/>
          <a:p>
            <a:pPr algn="ctr">
              <a:lnSpc>
                <a:spcPct val="150000"/>
              </a:lnSpc>
            </a:pPr>
            <a:r>
              <a:rPr lang="en-US" sz="2800" b="1" dirty="0">
                <a:latin typeface="UTM Avo" panose="02040603050506020204" pitchFamily="18" charset="0"/>
              </a:rPr>
              <a:t>2. </a:t>
            </a:r>
            <a:r>
              <a:rPr lang="en-US" sz="2800" b="1" dirty="0" err="1">
                <a:latin typeface="UTM Avo" panose="02040603050506020204" pitchFamily="18" charset="0"/>
              </a:rPr>
              <a:t>Tác</a:t>
            </a:r>
            <a:r>
              <a:rPr lang="en-US" sz="2800" b="1" dirty="0">
                <a:latin typeface="UTM Avo" panose="02040603050506020204" pitchFamily="18" charset="0"/>
              </a:rPr>
              <a:t> </a:t>
            </a:r>
            <a:r>
              <a:rPr lang="en-US" sz="2800" b="1" dirty="0" err="1">
                <a:latin typeface="UTM Avo" panose="02040603050506020204" pitchFamily="18" charset="0"/>
              </a:rPr>
              <a:t>dụng</a:t>
            </a:r>
            <a:r>
              <a:rPr lang="en-US" sz="2800" b="1" dirty="0">
                <a:latin typeface="UTM Avo" panose="02040603050506020204" pitchFamily="18" charset="0"/>
              </a:rPr>
              <a:t> </a:t>
            </a:r>
            <a:r>
              <a:rPr lang="en-US" sz="2800" b="1" dirty="0" err="1">
                <a:latin typeface="UTM Avo" panose="02040603050506020204" pitchFamily="18" charset="0"/>
              </a:rPr>
              <a:t>nhiệt</a:t>
            </a:r>
            <a:endParaRPr lang="en-US" sz="2800" b="1" dirty="0">
              <a:latin typeface="UTM Avo" panose="02040603050506020204" pitchFamily="18" charset="0"/>
            </a:endParaRPr>
          </a:p>
        </p:txBody>
      </p:sp>
      <p:grpSp>
        <p:nvGrpSpPr>
          <p:cNvPr id="3" name="Group 2">
            <a:extLst>
              <a:ext uri="{FF2B5EF4-FFF2-40B4-BE49-F238E27FC236}">
                <a16:creationId xmlns:a16="http://schemas.microsoft.com/office/drawing/2014/main" id="{C0254E93-D7A3-9EA8-0BCA-FDB15E897191}"/>
              </a:ext>
            </a:extLst>
          </p:cNvPr>
          <p:cNvGrpSpPr/>
          <p:nvPr/>
        </p:nvGrpSpPr>
        <p:grpSpPr>
          <a:xfrm>
            <a:off x="1883500" y="1933188"/>
            <a:ext cx="8569820" cy="753151"/>
            <a:chOff x="-5397201" y="773025"/>
            <a:chExt cx="15821206" cy="1390433"/>
          </a:xfrm>
        </p:grpSpPr>
        <p:sp>
          <p:nvSpPr>
            <p:cNvPr id="4" name="Rectangle 3">
              <a:extLst>
                <a:ext uri="{FF2B5EF4-FFF2-40B4-BE49-F238E27FC236}">
                  <a16:creationId xmlns:a16="http://schemas.microsoft.com/office/drawing/2014/main" id="{B4BCD2E8-195E-A597-AD82-C54F0AB40155}"/>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rPr>
                <a:t>Tác</a:t>
              </a:r>
              <a:r>
                <a:rPr lang="en-US" sz="2000" b="1" dirty="0">
                  <a:latin typeface="UTM Avo" panose="02040603050506020204" pitchFamily="18" charset="0"/>
                </a:rPr>
                <a:t> </a:t>
              </a:r>
              <a:r>
                <a:rPr lang="en-US" sz="2000" b="1" dirty="0" err="1">
                  <a:latin typeface="UTM Avo" panose="02040603050506020204" pitchFamily="18" charset="0"/>
                </a:rPr>
                <a:t>dụng</a:t>
              </a:r>
              <a:r>
                <a:rPr lang="en-US" sz="2000" b="1" dirty="0">
                  <a:latin typeface="UTM Avo" panose="02040603050506020204" pitchFamily="18" charset="0"/>
                </a:rPr>
                <a:t> </a:t>
              </a:r>
              <a:r>
                <a:rPr lang="en-US" sz="2000" b="1" dirty="0" err="1">
                  <a:latin typeface="UTM Avo" panose="02040603050506020204" pitchFamily="18" charset="0"/>
                </a:rPr>
                <a:t>nhiệt</a:t>
              </a:r>
              <a:r>
                <a:rPr lang="en-US" sz="2000" b="1" dirty="0">
                  <a:latin typeface="UTM Avo" panose="02040603050506020204" pitchFamily="18" charset="0"/>
                </a:rPr>
                <a:t> </a:t>
              </a:r>
              <a:r>
                <a:rPr lang="en-US" sz="2000" b="1" dirty="0" err="1">
                  <a:latin typeface="UTM Avo" panose="02040603050506020204" pitchFamily="18" charset="0"/>
                </a:rPr>
                <a:t>của</a:t>
              </a:r>
              <a:r>
                <a:rPr lang="en-US" sz="2000" b="1" dirty="0">
                  <a:latin typeface="UTM Avo" panose="02040603050506020204" pitchFamily="18" charset="0"/>
                </a:rPr>
                <a:t> </a:t>
              </a:r>
              <a:r>
                <a:rPr lang="en-US" sz="2000" b="1" dirty="0" err="1">
                  <a:latin typeface="UTM Avo" panose="02040603050506020204" pitchFamily="18" charset="0"/>
                </a:rPr>
                <a:t>dòng</a:t>
              </a:r>
              <a:r>
                <a:rPr lang="en-US" sz="2000" b="1" dirty="0">
                  <a:latin typeface="UTM Avo" panose="02040603050506020204" pitchFamily="18" charset="0"/>
                </a:rPr>
                <a:t> </a:t>
              </a:r>
              <a:r>
                <a:rPr lang="en-US" sz="2000" b="1" dirty="0" err="1">
                  <a:latin typeface="UTM Avo" panose="02040603050506020204" pitchFamily="18" charset="0"/>
                </a:rPr>
                <a:t>điện</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5" name="Picture 15">
              <a:extLst>
                <a:ext uri="{FF2B5EF4-FFF2-40B4-BE49-F238E27FC236}">
                  <a16:creationId xmlns:a16="http://schemas.microsoft.com/office/drawing/2014/main" id="{705493E2-8A67-F52F-5099-37FD2A6996B8}"/>
                </a:ext>
              </a:extLst>
            </p:cNvPr>
            <p:cNvPicPr>
              <a:picLocks noChangeAspect="1"/>
            </p:cNvPicPr>
            <p:nvPr/>
          </p:nvPicPr>
          <p:blipFill>
            <a:blip r:embed="rId3"/>
            <a:srcRect/>
            <a:stretch>
              <a:fillRect/>
            </a:stretch>
          </p:blipFill>
          <p:spPr>
            <a:xfrm>
              <a:off x="-3975480" y="773025"/>
              <a:ext cx="1088014" cy="1390433"/>
            </a:xfrm>
            <a:prstGeom prst="rect">
              <a:avLst/>
            </a:prstGeom>
          </p:spPr>
        </p:pic>
      </p:grpSp>
      <p:sp>
        <p:nvSpPr>
          <p:cNvPr id="6" name="Rectangle 5">
            <a:extLst>
              <a:ext uri="{FF2B5EF4-FFF2-40B4-BE49-F238E27FC236}">
                <a16:creationId xmlns:a16="http://schemas.microsoft.com/office/drawing/2014/main" id="{E5FDE7A1-0B3D-4A96-EBCB-1E3AF1D6FF4A}"/>
              </a:ext>
            </a:extLst>
          </p:cNvPr>
          <p:cNvSpPr/>
          <p:nvPr/>
        </p:nvSpPr>
        <p:spPr>
          <a:xfrm>
            <a:off x="699526" y="4334911"/>
            <a:ext cx="5086828" cy="1543949"/>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Biến áp nguồn, cốc đựng nước, điện trở dạng dây quấn, nhiệt kế, công tắc, dây dẫn điện.</a:t>
            </a:r>
            <a:endParaRPr lang="en-US" sz="2200" dirty="0">
              <a:latin typeface="UTM Avo" panose="02040603050506020204" pitchFamily="18"/>
              <a:cs typeface="Arial" panose="020B0604020202020204" pitchFamily="34" charset="0"/>
            </a:endParaRPr>
          </a:p>
        </p:txBody>
      </p:sp>
      <p:sp>
        <p:nvSpPr>
          <p:cNvPr id="7" name="Pentagon 5">
            <a:extLst>
              <a:ext uri="{FF2B5EF4-FFF2-40B4-BE49-F238E27FC236}">
                <a16:creationId xmlns:a16="http://schemas.microsoft.com/office/drawing/2014/main" id="{D36A0B14-E519-D996-9E3F-59B81BADF891}"/>
              </a:ext>
            </a:extLst>
          </p:cNvPr>
          <p:cNvSpPr/>
          <p:nvPr/>
        </p:nvSpPr>
        <p:spPr>
          <a:xfrm>
            <a:off x="0" y="3385457"/>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9" name="Picture 8">
            <a:extLst>
              <a:ext uri="{FF2B5EF4-FFF2-40B4-BE49-F238E27FC236}">
                <a16:creationId xmlns:a16="http://schemas.microsoft.com/office/drawing/2014/main" id="{0AB59754-41B8-9B38-B681-299F3966D3CA}"/>
              </a:ext>
            </a:extLst>
          </p:cNvPr>
          <p:cNvPicPr>
            <a:picLocks noChangeAspect="1"/>
          </p:cNvPicPr>
          <p:nvPr/>
        </p:nvPicPr>
        <p:blipFill>
          <a:blip r:embed="rId4"/>
          <a:stretch>
            <a:fillRect/>
          </a:stretch>
        </p:blipFill>
        <p:spPr>
          <a:xfrm>
            <a:off x="6699847" y="3263643"/>
            <a:ext cx="4325178" cy="3380998"/>
          </a:xfrm>
          <a:prstGeom prst="rect">
            <a:avLst/>
          </a:prstGeom>
        </p:spPr>
      </p:pic>
    </p:spTree>
    <p:extLst>
      <p:ext uri="{BB962C8B-B14F-4D97-AF65-F5344CB8AC3E}">
        <p14:creationId xmlns:p14="http://schemas.microsoft.com/office/powerpoint/2010/main" val="382553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ntagon 2">
            <a:extLst>
              <a:ext uri="{FF2B5EF4-FFF2-40B4-BE49-F238E27FC236}">
                <a16:creationId xmlns:a16="http://schemas.microsoft.com/office/drawing/2014/main" id="{5D58FA30-4BEB-F9D7-85B0-E48890C8FAFC}"/>
              </a:ext>
            </a:extLst>
          </p:cNvPr>
          <p:cNvSpPr/>
          <p:nvPr/>
        </p:nvSpPr>
        <p:spPr>
          <a:xfrm>
            <a:off x="0" y="2790383"/>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68F9C59C-4B91-EAB7-6631-B98C456A7132}"/>
              </a:ext>
            </a:extLst>
          </p:cNvPr>
          <p:cNvSpPr txBox="1"/>
          <p:nvPr/>
        </p:nvSpPr>
        <p:spPr>
          <a:xfrm>
            <a:off x="210230" y="3814354"/>
            <a:ext cx="6086068" cy="154394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200" dirty="0">
                <a:latin typeface="UTM Avo" panose="02040603050506020204" pitchFamily="18" charset="0"/>
              </a:rPr>
              <a:t>Lắp các dụng cụ như hình 22.4. </a:t>
            </a:r>
          </a:p>
          <a:p>
            <a:pPr marL="342900" indent="-342900" algn="just">
              <a:lnSpc>
                <a:spcPct val="150000"/>
              </a:lnSpc>
              <a:buFont typeface="Arial" panose="020B0604020202020204" pitchFamily="34" charset="0"/>
              <a:buChar char="•"/>
            </a:pPr>
            <a:r>
              <a:rPr lang="vi-VN" sz="2200" dirty="0">
                <a:latin typeface="UTM Avo" panose="02040603050506020204" pitchFamily="18" charset="0"/>
              </a:rPr>
              <a:t>Đóng công tắc, điều chỉnh điện áp đến cỡ 12 V và quan sát số chỉ của nhiệt kế.</a:t>
            </a:r>
            <a:endParaRPr lang="en-US" sz="2200" dirty="0">
              <a:latin typeface="UTM Avo" panose="02040603050506020204" pitchFamily="18" charset="0"/>
            </a:endParaRPr>
          </a:p>
        </p:txBody>
      </p:sp>
      <p:grpSp>
        <p:nvGrpSpPr>
          <p:cNvPr id="4" name="Group 3">
            <a:extLst>
              <a:ext uri="{FF2B5EF4-FFF2-40B4-BE49-F238E27FC236}">
                <a16:creationId xmlns:a16="http://schemas.microsoft.com/office/drawing/2014/main" id="{3DF596C0-02F1-778E-1E60-2210C4012636}"/>
              </a:ext>
            </a:extLst>
          </p:cNvPr>
          <p:cNvGrpSpPr/>
          <p:nvPr/>
        </p:nvGrpSpPr>
        <p:grpSpPr>
          <a:xfrm>
            <a:off x="1811090" y="1663222"/>
            <a:ext cx="8569820" cy="753151"/>
            <a:chOff x="-5397201" y="773025"/>
            <a:chExt cx="15821206" cy="1390433"/>
          </a:xfrm>
        </p:grpSpPr>
        <p:sp>
          <p:nvSpPr>
            <p:cNvPr id="5" name="Rectangle 4">
              <a:extLst>
                <a:ext uri="{FF2B5EF4-FFF2-40B4-BE49-F238E27FC236}">
                  <a16:creationId xmlns:a16="http://schemas.microsoft.com/office/drawing/2014/main" id="{DD7621B2-B45D-1D3E-CA2A-8ED77877CB5B}"/>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rPr>
                <a:t>Tác</a:t>
              </a:r>
              <a:r>
                <a:rPr lang="en-US" sz="2000" b="1" dirty="0">
                  <a:latin typeface="UTM Avo" panose="02040603050506020204" pitchFamily="18" charset="0"/>
                </a:rPr>
                <a:t> </a:t>
              </a:r>
              <a:r>
                <a:rPr lang="en-US" sz="2000" b="1" dirty="0" err="1">
                  <a:latin typeface="UTM Avo" panose="02040603050506020204" pitchFamily="18" charset="0"/>
                </a:rPr>
                <a:t>dụng</a:t>
              </a:r>
              <a:r>
                <a:rPr lang="en-US" sz="2000" b="1" dirty="0">
                  <a:latin typeface="UTM Avo" panose="02040603050506020204" pitchFamily="18" charset="0"/>
                </a:rPr>
                <a:t> </a:t>
              </a:r>
              <a:r>
                <a:rPr lang="en-US" sz="2000" b="1" dirty="0" err="1">
                  <a:latin typeface="UTM Avo" panose="02040603050506020204" pitchFamily="18" charset="0"/>
                </a:rPr>
                <a:t>nhiệt</a:t>
              </a:r>
              <a:r>
                <a:rPr lang="en-US" sz="2000" b="1" dirty="0">
                  <a:latin typeface="UTM Avo" panose="02040603050506020204" pitchFamily="18" charset="0"/>
                </a:rPr>
                <a:t> </a:t>
              </a:r>
              <a:r>
                <a:rPr lang="en-US" sz="2000" b="1" dirty="0" err="1">
                  <a:latin typeface="UTM Avo" panose="02040603050506020204" pitchFamily="18" charset="0"/>
                </a:rPr>
                <a:t>của</a:t>
              </a:r>
              <a:r>
                <a:rPr lang="en-US" sz="2000" b="1" dirty="0">
                  <a:latin typeface="UTM Avo" panose="02040603050506020204" pitchFamily="18" charset="0"/>
                </a:rPr>
                <a:t> </a:t>
              </a:r>
              <a:r>
                <a:rPr lang="en-US" sz="2000" b="1" dirty="0" err="1">
                  <a:latin typeface="UTM Avo" panose="02040603050506020204" pitchFamily="18" charset="0"/>
                </a:rPr>
                <a:t>dòng</a:t>
              </a:r>
              <a:r>
                <a:rPr lang="en-US" sz="2000" b="1" dirty="0">
                  <a:latin typeface="UTM Avo" panose="02040603050506020204" pitchFamily="18" charset="0"/>
                </a:rPr>
                <a:t> </a:t>
              </a:r>
              <a:r>
                <a:rPr lang="en-US" sz="2000" b="1" dirty="0" err="1">
                  <a:latin typeface="UTM Avo" panose="02040603050506020204" pitchFamily="18" charset="0"/>
                </a:rPr>
                <a:t>điện</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6" name="Picture 15">
              <a:extLst>
                <a:ext uri="{FF2B5EF4-FFF2-40B4-BE49-F238E27FC236}">
                  <a16:creationId xmlns:a16="http://schemas.microsoft.com/office/drawing/2014/main" id="{65849FBC-B4A4-EC6D-6089-00FDC9552103}"/>
                </a:ext>
              </a:extLst>
            </p:cNvPr>
            <p:cNvPicPr>
              <a:picLocks noChangeAspect="1"/>
            </p:cNvPicPr>
            <p:nvPr/>
          </p:nvPicPr>
          <p:blipFill>
            <a:blip r:embed="rId3"/>
            <a:srcRect/>
            <a:stretch>
              <a:fillRect/>
            </a:stretch>
          </p:blipFill>
          <p:spPr>
            <a:xfrm>
              <a:off x="-3975480" y="773025"/>
              <a:ext cx="1088014" cy="1390433"/>
            </a:xfrm>
            <a:prstGeom prst="rect">
              <a:avLst/>
            </a:prstGeom>
          </p:spPr>
        </p:pic>
      </p:grpSp>
      <p:pic>
        <p:nvPicPr>
          <p:cNvPr id="7" name="Picture 6">
            <a:extLst>
              <a:ext uri="{FF2B5EF4-FFF2-40B4-BE49-F238E27FC236}">
                <a16:creationId xmlns:a16="http://schemas.microsoft.com/office/drawing/2014/main" id="{D501EBC2-27E2-4772-93C8-6475E70F1E17}"/>
              </a:ext>
            </a:extLst>
          </p:cNvPr>
          <p:cNvPicPr>
            <a:picLocks noChangeAspect="1"/>
          </p:cNvPicPr>
          <p:nvPr/>
        </p:nvPicPr>
        <p:blipFill>
          <a:blip r:embed="rId4"/>
          <a:stretch>
            <a:fillRect/>
          </a:stretch>
        </p:blipFill>
        <p:spPr>
          <a:xfrm>
            <a:off x="6778992" y="2635275"/>
            <a:ext cx="4325178" cy="3380998"/>
          </a:xfrm>
          <a:prstGeom prst="rect">
            <a:avLst/>
          </a:prstGeom>
        </p:spPr>
      </p:pic>
    </p:spTree>
    <p:extLst>
      <p:ext uri="{BB962C8B-B14F-4D97-AF65-F5344CB8AC3E}">
        <p14:creationId xmlns:p14="http://schemas.microsoft.com/office/powerpoint/2010/main" val="371334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A7A7EA-B0A3-1834-34D3-4A74773C829B}"/>
              </a:ext>
            </a:extLst>
          </p:cNvPr>
          <p:cNvSpPr txBox="1"/>
          <p:nvPr/>
        </p:nvSpPr>
        <p:spPr>
          <a:xfrm>
            <a:off x="1526177" y="2037080"/>
            <a:ext cx="9139646" cy="278383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400" dirty="0">
                <a:latin typeface="UTM Avo" panose="02040603050506020204" pitchFamily="18" charset="0"/>
              </a:rPr>
              <a:t>Thông </a:t>
            </a:r>
            <a:r>
              <a:rPr lang="en-US" sz="2400" dirty="0" err="1">
                <a:latin typeface="UTM Avo" panose="02040603050506020204" pitchFamily="18" charset="0"/>
              </a:rPr>
              <a:t>thường</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chạy</a:t>
            </a:r>
            <a:r>
              <a:rPr lang="en-US" sz="2400" dirty="0">
                <a:latin typeface="UTM Avo" panose="02040603050506020204" pitchFamily="18" charset="0"/>
              </a:rPr>
              <a:t> qua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ngoài</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phát</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thì</a:t>
            </a:r>
            <a:r>
              <a:rPr lang="en-US" sz="2400" dirty="0">
                <a:latin typeface="UTM Avo" panose="02040603050506020204" pitchFamily="18" charset="0"/>
              </a:rPr>
              <a:t> </a:t>
            </a:r>
            <a:r>
              <a:rPr lang="en-US" sz="2400" dirty="0" err="1">
                <a:latin typeface="UTM Avo" panose="02040603050506020204" pitchFamily="18" charset="0"/>
              </a:rPr>
              <a:t>thường</a:t>
            </a:r>
            <a:r>
              <a:rPr lang="en-US" sz="2400" dirty="0">
                <a:latin typeface="UTM Avo" panose="02040603050506020204" pitchFamily="18" charset="0"/>
              </a:rPr>
              <a:t> </a:t>
            </a:r>
            <a:r>
              <a:rPr lang="en-US" sz="2400" dirty="0" err="1">
                <a:latin typeface="UTM Avo" panose="02040603050506020204" pitchFamily="18" charset="0"/>
              </a:rPr>
              <a:t>kèm</a:t>
            </a:r>
            <a:r>
              <a:rPr lang="en-US" sz="2400" dirty="0">
                <a:latin typeface="UTM Avo" panose="02040603050506020204" pitchFamily="18" charset="0"/>
              </a:rPr>
              <a:t> </a:t>
            </a:r>
            <a:r>
              <a:rPr lang="en-US" sz="2400" dirty="0" err="1">
                <a:latin typeface="UTM Avo" panose="02040603050506020204" pitchFamily="18" charset="0"/>
              </a:rPr>
              <a:t>theo</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chuyển</a:t>
            </a:r>
            <a:r>
              <a:rPr lang="en-US" sz="2400" dirty="0">
                <a:latin typeface="UTM Avo" panose="02040603050506020204" pitchFamily="18" charset="0"/>
              </a:rPr>
              <a:t> </a:t>
            </a:r>
            <a:r>
              <a:rPr lang="en-US" sz="2400" dirty="0" err="1">
                <a:latin typeface="UTM Avo" panose="02040603050506020204" pitchFamily="18" charset="0"/>
              </a:rPr>
              <a:t>hóa</a:t>
            </a:r>
            <a:r>
              <a:rPr lang="en-US" sz="2400" dirty="0">
                <a:latin typeface="UTM Avo" panose="02040603050506020204" pitchFamily="18" charset="0"/>
              </a:rPr>
              <a:t> </a:t>
            </a:r>
            <a:r>
              <a:rPr lang="en-US" sz="2400" dirty="0" err="1">
                <a:latin typeface="UTM Avo" panose="02040603050506020204" pitchFamily="18" charset="0"/>
              </a:rPr>
              <a:t>thành</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 </a:t>
            </a:r>
            <a:r>
              <a:rPr lang="en-US" sz="2400" dirty="0" err="1">
                <a:latin typeface="UTM Avo" panose="02040603050506020204" pitchFamily="18" charset="0"/>
              </a:rPr>
              <a:t>ánh</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a:t>
            </a:r>
          </a:p>
        </p:txBody>
      </p:sp>
      <p:sp>
        <p:nvSpPr>
          <p:cNvPr id="3" name="Rectangle 2">
            <a:extLst>
              <a:ext uri="{FF2B5EF4-FFF2-40B4-BE49-F238E27FC236}">
                <a16:creationId xmlns:a16="http://schemas.microsoft.com/office/drawing/2014/main" id="{E6D1848B-FE02-19BD-14F9-5A6A3BF575EA}"/>
              </a:ext>
            </a:extLst>
          </p:cNvPr>
          <p:cNvSpPr/>
          <p:nvPr/>
        </p:nvSpPr>
        <p:spPr>
          <a:xfrm>
            <a:off x="1811090" y="1339669"/>
            <a:ext cx="8569820" cy="654731"/>
          </a:xfrm>
          <a:prstGeom prst="rect">
            <a:avLst/>
          </a:prstGeom>
        </p:spPr>
        <p:txBody>
          <a:bodyPr wrap="square">
            <a:spAutoFit/>
          </a:bodyPr>
          <a:lstStyle/>
          <a:p>
            <a:pPr algn="ctr">
              <a:lnSpc>
                <a:spcPct val="150000"/>
              </a:lnSpc>
            </a:pPr>
            <a:r>
              <a:rPr lang="en-US" sz="2800" b="1" dirty="0">
                <a:latin typeface="UTM Avo" panose="02040603050506020204" pitchFamily="18"/>
                <a:cs typeface="Arial" panose="020B0604020202020204" pitchFamily="34" charset="0"/>
              </a:rPr>
              <a:t>KẾT LUẬN</a:t>
            </a:r>
            <a:endParaRPr lang="vi-VN" sz="2800" b="1" dirty="0">
              <a:latin typeface="UTM Avo" panose="02040603050506020204" pitchFamily="18"/>
              <a:ea typeface="Arial" panose="020B0604020202020204" pitchFamily="34" charset="0"/>
              <a:cs typeface="Arial" panose="020B0604020202020204" pitchFamily="34" charset="0"/>
            </a:endParaRPr>
          </a:p>
        </p:txBody>
      </p:sp>
      <p:pic>
        <p:nvPicPr>
          <p:cNvPr id="2050" name="Picture 2">
            <a:extLst>
              <a:ext uri="{FF2B5EF4-FFF2-40B4-BE49-F238E27FC236}">
                <a16:creationId xmlns:a16="http://schemas.microsoft.com/office/drawing/2014/main" id="{D2F5D865-CE1A-C5FD-D62E-C54AF3328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8469" y="3690899"/>
            <a:ext cx="2821578" cy="3204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30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A35B45-7FD4-0B8B-661B-5132419E2D12}"/>
              </a:ext>
            </a:extLst>
          </p:cNvPr>
          <p:cNvSpPr txBox="1"/>
          <p:nvPr/>
        </p:nvSpPr>
        <p:spPr>
          <a:xfrm>
            <a:off x="2107474" y="1750312"/>
            <a:ext cx="7977051" cy="1121846"/>
          </a:xfrm>
          <a:prstGeom prst="rect">
            <a:avLst/>
          </a:prstGeom>
          <a:noFill/>
          <a:ln>
            <a:solidFill>
              <a:schemeClr val="tx1"/>
            </a:solidFill>
            <a:prstDash val="solid"/>
          </a:ln>
        </p:spPr>
        <p:txBody>
          <a:bodyPr wrap="square">
            <a:spAutoFit/>
          </a:bodyPr>
          <a:lstStyle/>
          <a:p>
            <a:pPr>
              <a:lnSpc>
                <a:spcPct val="150000"/>
              </a:lnSpc>
            </a:pP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ví</a:t>
            </a:r>
            <a:r>
              <a:rPr lang="en-US" sz="2400" dirty="0">
                <a:latin typeface="UTM Avo" panose="02040603050506020204" pitchFamily="18" charset="0"/>
              </a:rPr>
              <a:t> </a:t>
            </a:r>
            <a:r>
              <a:rPr lang="en-US" sz="2400" dirty="0" err="1">
                <a:latin typeface="UTM Avo" panose="02040603050506020204" pitchFamily="18" charset="0"/>
              </a:rPr>
              <a:t>dụ</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cụ</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phát</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đời</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a:t>
            </a:r>
          </a:p>
        </p:txBody>
      </p:sp>
      <p:sp>
        <p:nvSpPr>
          <p:cNvPr id="4" name="Arrow: Right 3">
            <a:extLst>
              <a:ext uri="{FF2B5EF4-FFF2-40B4-BE49-F238E27FC236}">
                <a16:creationId xmlns:a16="http://schemas.microsoft.com/office/drawing/2014/main" id="{8032981C-7532-E8AA-04DD-BB8A7CFA7648}"/>
              </a:ext>
            </a:extLst>
          </p:cNvPr>
          <p:cNvSpPr/>
          <p:nvPr/>
        </p:nvSpPr>
        <p:spPr>
          <a:xfrm>
            <a:off x="762001" y="3537857"/>
            <a:ext cx="313509" cy="37446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p>
        </p:txBody>
      </p:sp>
      <p:sp>
        <p:nvSpPr>
          <p:cNvPr id="5" name="TextBox 4">
            <a:extLst>
              <a:ext uri="{FF2B5EF4-FFF2-40B4-BE49-F238E27FC236}">
                <a16:creationId xmlns:a16="http://schemas.microsoft.com/office/drawing/2014/main" id="{5548DC25-17AA-442E-9D15-302A743E954C}"/>
              </a:ext>
            </a:extLst>
          </p:cNvPr>
          <p:cNvSpPr txBox="1"/>
          <p:nvPr/>
        </p:nvSpPr>
        <p:spPr>
          <a:xfrm>
            <a:off x="1345474" y="3128498"/>
            <a:ext cx="9501051" cy="1121846"/>
          </a:xfrm>
          <a:prstGeom prst="rect">
            <a:avLst/>
          </a:prstGeom>
          <a:noFill/>
        </p:spPr>
        <p:txBody>
          <a:bodyPr wrap="square" rtlCol="0">
            <a:spAutoFit/>
          </a:bodyPr>
          <a:lstStyle/>
          <a:p>
            <a:pPr algn="just">
              <a:lnSpc>
                <a:spcPct val="150000"/>
              </a:lnSpc>
            </a:pP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cụ</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như</a:t>
            </a:r>
            <a:r>
              <a:rPr lang="en-US" sz="2400" dirty="0">
                <a:latin typeface="UTM Avo" panose="02040603050506020204" pitchFamily="18" charset="0"/>
              </a:rPr>
              <a:t>: </a:t>
            </a:r>
            <a:r>
              <a:rPr lang="en-US" sz="2400" dirty="0" err="1">
                <a:latin typeface="UTM Avo" panose="02040603050506020204" pitchFamily="18" charset="0"/>
              </a:rPr>
              <a:t>bếp</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bàn</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điều</a:t>
            </a:r>
            <a:r>
              <a:rPr lang="en-US" sz="2400" dirty="0">
                <a:latin typeface="UTM Avo" panose="02040603050506020204" pitchFamily="18" charset="0"/>
              </a:rPr>
              <a:t> </a:t>
            </a:r>
            <a:r>
              <a:rPr lang="en-US" sz="2400" dirty="0" err="1">
                <a:latin typeface="UTM Avo" panose="02040603050506020204" pitchFamily="18" charset="0"/>
              </a:rPr>
              <a:t>hòa</a:t>
            </a:r>
            <a:r>
              <a:rPr lang="en-US" sz="2400" dirty="0">
                <a:latin typeface="UTM Avo" panose="02040603050506020204" pitchFamily="18" charset="0"/>
              </a:rPr>
              <a:t>, </a:t>
            </a:r>
            <a:r>
              <a:rPr lang="en-US" sz="2400" dirty="0" err="1">
                <a:latin typeface="UTM Avo" panose="02040603050506020204" pitchFamily="18" charset="0"/>
              </a:rPr>
              <a:t>nồi</a:t>
            </a:r>
            <a:r>
              <a:rPr lang="en-US" sz="2400" dirty="0">
                <a:latin typeface="UTM Avo" panose="02040603050506020204" pitchFamily="18" charset="0"/>
              </a:rPr>
              <a:t> </a:t>
            </a:r>
            <a:r>
              <a:rPr lang="en-US" sz="2400" dirty="0" err="1">
                <a:latin typeface="UTM Avo" panose="02040603050506020204" pitchFamily="18" charset="0"/>
              </a:rPr>
              <a:t>cơm</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ấm</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a:t>
            </a:r>
          </a:p>
        </p:txBody>
      </p:sp>
      <p:pic>
        <p:nvPicPr>
          <p:cNvPr id="3074" name="Picture 2">
            <a:extLst>
              <a:ext uri="{FF2B5EF4-FFF2-40B4-BE49-F238E27FC236}">
                <a16:creationId xmlns:a16="http://schemas.microsoft.com/office/drawing/2014/main" id="{3065ADF4-6979-DD19-48C2-469E2DDCF5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510" y="4506684"/>
            <a:ext cx="1623265" cy="249265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84DD0474-9BB7-F904-C8B3-C93615A883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356" y="4875439"/>
            <a:ext cx="2968392" cy="150794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C78517F5-024D-B9E7-1E36-B755A70B4F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8329" y="4285708"/>
            <a:ext cx="2411534" cy="241153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C67B3F3F-8697-12EC-07D0-F974D0F59D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4183" y="4079015"/>
            <a:ext cx="2618227" cy="2618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64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074"/>
                                        </p:tgtEl>
                                        <p:attrNameLst>
                                          <p:attrName>style.visibility</p:attrName>
                                        </p:attrNameLst>
                                      </p:cBhvr>
                                      <p:to>
                                        <p:strVal val="visible"/>
                                      </p:to>
                                    </p:set>
                                    <p:anim calcmode="lin" valueType="num">
                                      <p:cBhvr additive="base">
                                        <p:cTn id="20" dur="500" fill="hold"/>
                                        <p:tgtEl>
                                          <p:spTgt spid="3074"/>
                                        </p:tgtEl>
                                        <p:attrNameLst>
                                          <p:attrName>ppt_x</p:attrName>
                                        </p:attrNameLst>
                                      </p:cBhvr>
                                      <p:tavLst>
                                        <p:tav tm="0">
                                          <p:val>
                                            <p:strVal val="#ppt_x"/>
                                          </p:val>
                                        </p:tav>
                                        <p:tav tm="100000">
                                          <p:val>
                                            <p:strVal val="#ppt_x"/>
                                          </p:val>
                                        </p:tav>
                                      </p:tavLst>
                                    </p:anim>
                                    <p:anim calcmode="lin" valueType="num">
                                      <p:cBhvr additive="base">
                                        <p:cTn id="21" dur="500" fill="hold"/>
                                        <p:tgtEl>
                                          <p:spTgt spid="307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076"/>
                                        </p:tgtEl>
                                        <p:attrNameLst>
                                          <p:attrName>style.visibility</p:attrName>
                                        </p:attrNameLst>
                                      </p:cBhvr>
                                      <p:to>
                                        <p:strVal val="visible"/>
                                      </p:to>
                                    </p:set>
                                    <p:anim calcmode="lin" valueType="num">
                                      <p:cBhvr additive="base">
                                        <p:cTn id="24" dur="500" fill="hold"/>
                                        <p:tgtEl>
                                          <p:spTgt spid="3076"/>
                                        </p:tgtEl>
                                        <p:attrNameLst>
                                          <p:attrName>ppt_x</p:attrName>
                                        </p:attrNameLst>
                                      </p:cBhvr>
                                      <p:tavLst>
                                        <p:tav tm="0">
                                          <p:val>
                                            <p:strVal val="#ppt_x"/>
                                          </p:val>
                                        </p:tav>
                                        <p:tav tm="100000">
                                          <p:val>
                                            <p:strVal val="#ppt_x"/>
                                          </p:val>
                                        </p:tav>
                                      </p:tavLst>
                                    </p:anim>
                                    <p:anim calcmode="lin" valueType="num">
                                      <p:cBhvr additive="base">
                                        <p:cTn id="25" dur="500" fill="hold"/>
                                        <p:tgtEl>
                                          <p:spTgt spid="3076"/>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078"/>
                                        </p:tgtEl>
                                        <p:attrNameLst>
                                          <p:attrName>style.visibility</p:attrName>
                                        </p:attrNameLst>
                                      </p:cBhvr>
                                      <p:to>
                                        <p:strVal val="visible"/>
                                      </p:to>
                                    </p:set>
                                    <p:anim calcmode="lin" valueType="num">
                                      <p:cBhvr additive="base">
                                        <p:cTn id="28" dur="500" fill="hold"/>
                                        <p:tgtEl>
                                          <p:spTgt spid="3078"/>
                                        </p:tgtEl>
                                        <p:attrNameLst>
                                          <p:attrName>ppt_x</p:attrName>
                                        </p:attrNameLst>
                                      </p:cBhvr>
                                      <p:tavLst>
                                        <p:tav tm="0">
                                          <p:val>
                                            <p:strVal val="#ppt_x"/>
                                          </p:val>
                                        </p:tav>
                                        <p:tav tm="100000">
                                          <p:val>
                                            <p:strVal val="#ppt_x"/>
                                          </p:val>
                                        </p:tav>
                                      </p:tavLst>
                                    </p:anim>
                                    <p:anim calcmode="lin" valueType="num">
                                      <p:cBhvr additive="base">
                                        <p:cTn id="29" dur="500" fill="hold"/>
                                        <p:tgtEl>
                                          <p:spTgt spid="3078"/>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080"/>
                                        </p:tgtEl>
                                        <p:attrNameLst>
                                          <p:attrName>style.visibility</p:attrName>
                                        </p:attrNameLst>
                                      </p:cBhvr>
                                      <p:to>
                                        <p:strVal val="visible"/>
                                      </p:to>
                                    </p:set>
                                    <p:anim calcmode="lin" valueType="num">
                                      <p:cBhvr additive="base">
                                        <p:cTn id="32" dur="500" fill="hold"/>
                                        <p:tgtEl>
                                          <p:spTgt spid="3080"/>
                                        </p:tgtEl>
                                        <p:attrNameLst>
                                          <p:attrName>ppt_x</p:attrName>
                                        </p:attrNameLst>
                                      </p:cBhvr>
                                      <p:tavLst>
                                        <p:tav tm="0">
                                          <p:val>
                                            <p:strVal val="#ppt_x"/>
                                          </p:val>
                                        </p:tav>
                                        <p:tav tm="100000">
                                          <p:val>
                                            <p:strVal val="#ppt_x"/>
                                          </p:val>
                                        </p:tav>
                                      </p:tavLst>
                                    </p:anim>
                                    <p:anim calcmode="lin" valueType="num">
                                      <p:cBhvr additive="base">
                                        <p:cTn id="33" dur="500" fill="hold"/>
                                        <p:tgtEl>
                                          <p:spTgt spid="30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A35B45-7FD4-0B8B-661B-5132419E2D12}"/>
              </a:ext>
            </a:extLst>
          </p:cNvPr>
          <p:cNvSpPr txBox="1"/>
          <p:nvPr/>
        </p:nvSpPr>
        <p:spPr>
          <a:xfrm>
            <a:off x="2107474" y="1750312"/>
            <a:ext cx="7977051" cy="1121846"/>
          </a:xfrm>
          <a:prstGeom prst="rect">
            <a:avLst/>
          </a:prstGeom>
          <a:noFill/>
          <a:ln>
            <a:solidFill>
              <a:schemeClr val="tx1"/>
            </a:solidFill>
            <a:prstDash val="solid"/>
          </a:ln>
        </p:spPr>
        <p:txBody>
          <a:bodyPr wrap="square">
            <a:spAutoFit/>
          </a:bodyPr>
          <a:lstStyle/>
          <a:p>
            <a:pPr>
              <a:lnSpc>
                <a:spcPct val="150000"/>
              </a:lnSpc>
            </a:pP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ví</a:t>
            </a:r>
            <a:r>
              <a:rPr lang="en-US" sz="2400" dirty="0">
                <a:latin typeface="UTM Avo" panose="02040603050506020204" pitchFamily="18" charset="0"/>
              </a:rPr>
              <a:t> </a:t>
            </a:r>
            <a:r>
              <a:rPr lang="en-US" sz="2400" dirty="0" err="1">
                <a:latin typeface="UTM Avo" panose="02040603050506020204" pitchFamily="18" charset="0"/>
              </a:rPr>
              <a:t>dụ</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cụ</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phát</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đời</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a:t>
            </a:r>
          </a:p>
        </p:txBody>
      </p:sp>
      <p:sp>
        <p:nvSpPr>
          <p:cNvPr id="4" name="Arrow: Right 3">
            <a:extLst>
              <a:ext uri="{FF2B5EF4-FFF2-40B4-BE49-F238E27FC236}">
                <a16:creationId xmlns:a16="http://schemas.microsoft.com/office/drawing/2014/main" id="{8032981C-7532-E8AA-04DD-BB8A7CFA7648}"/>
              </a:ext>
            </a:extLst>
          </p:cNvPr>
          <p:cNvSpPr/>
          <p:nvPr/>
        </p:nvSpPr>
        <p:spPr>
          <a:xfrm>
            <a:off x="762001" y="3537857"/>
            <a:ext cx="313509" cy="37446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p>
        </p:txBody>
      </p:sp>
      <p:sp>
        <p:nvSpPr>
          <p:cNvPr id="5" name="TextBox 4">
            <a:extLst>
              <a:ext uri="{FF2B5EF4-FFF2-40B4-BE49-F238E27FC236}">
                <a16:creationId xmlns:a16="http://schemas.microsoft.com/office/drawing/2014/main" id="{5548DC25-17AA-442E-9D15-302A743E954C}"/>
              </a:ext>
            </a:extLst>
          </p:cNvPr>
          <p:cNvSpPr txBox="1"/>
          <p:nvPr/>
        </p:nvSpPr>
        <p:spPr>
          <a:xfrm>
            <a:off x="1345474" y="3128498"/>
            <a:ext cx="9501051" cy="1121846"/>
          </a:xfrm>
          <a:prstGeom prst="rect">
            <a:avLst/>
          </a:prstGeom>
          <a:noFill/>
        </p:spPr>
        <p:txBody>
          <a:bodyPr wrap="square" rtlCol="0">
            <a:spAutoFit/>
          </a:bodyPr>
          <a:lstStyle/>
          <a:p>
            <a:pPr algn="just">
              <a:lnSpc>
                <a:spcPct val="150000"/>
              </a:lnSpc>
            </a:pP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cụ</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phát</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như</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sưởi</a:t>
            </a:r>
            <a:r>
              <a:rPr lang="en-US" sz="2400" dirty="0">
                <a:latin typeface="UTM Avo" panose="02040603050506020204" pitchFamily="18" charset="0"/>
              </a:rPr>
              <a:t>, </a:t>
            </a:r>
            <a:r>
              <a:rPr lang="en-US" sz="2400" dirty="0" err="1">
                <a:latin typeface="UTM Avo" panose="02040603050506020204" pitchFamily="18" charset="0"/>
              </a:rPr>
              <a:t>đèn</a:t>
            </a:r>
            <a:r>
              <a:rPr lang="en-US" sz="2400" dirty="0">
                <a:latin typeface="UTM Avo" panose="02040603050506020204" pitchFamily="18" charset="0"/>
              </a:rPr>
              <a:t> led, </a:t>
            </a:r>
            <a:r>
              <a:rPr lang="en-US" sz="2400" dirty="0" err="1">
                <a:latin typeface="UTM Avo" panose="02040603050506020204" pitchFamily="18" charset="0"/>
              </a:rPr>
              <a:t>đèn</a:t>
            </a:r>
            <a:r>
              <a:rPr lang="en-US" sz="2400" dirty="0">
                <a:latin typeface="UTM Avo" panose="02040603050506020204" pitchFamily="18" charset="0"/>
              </a:rPr>
              <a:t> </a:t>
            </a:r>
            <a:r>
              <a:rPr lang="en-US" sz="2400" dirty="0" err="1">
                <a:latin typeface="UTM Avo" panose="02040603050506020204" pitchFamily="18" charset="0"/>
              </a:rPr>
              <a:t>huỳnh</a:t>
            </a:r>
            <a:r>
              <a:rPr lang="en-US" sz="2400" dirty="0">
                <a:latin typeface="UTM Avo" panose="02040603050506020204" pitchFamily="18" charset="0"/>
              </a:rPr>
              <a:t> </a:t>
            </a:r>
            <a:r>
              <a:rPr lang="en-US" sz="2400" dirty="0" err="1">
                <a:latin typeface="UTM Avo" panose="02040603050506020204" pitchFamily="18" charset="0"/>
              </a:rPr>
              <a:t>quang</a:t>
            </a:r>
            <a:r>
              <a:rPr lang="en-US" sz="2400" dirty="0">
                <a:latin typeface="UTM Avo" panose="02040603050506020204" pitchFamily="18" charset="0"/>
              </a:rPr>
              <a:t>,…</a:t>
            </a:r>
          </a:p>
        </p:txBody>
      </p:sp>
      <p:pic>
        <p:nvPicPr>
          <p:cNvPr id="4098" name="Picture 2">
            <a:extLst>
              <a:ext uri="{FF2B5EF4-FFF2-40B4-BE49-F238E27FC236}">
                <a16:creationId xmlns:a16="http://schemas.microsoft.com/office/drawing/2014/main" id="{58A6231B-A92E-4B69-0BA6-03A843BA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4630" y="4506684"/>
            <a:ext cx="2277290" cy="22772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2AED16B1-D33E-5F9E-1696-342C56D077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4517" y="4097381"/>
            <a:ext cx="3095895" cy="309589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FAFC7AC9-4C3C-1AE6-D405-25E0CDC687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5394" y="3960221"/>
            <a:ext cx="2039844" cy="2769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33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additive="base">
                                        <p:cTn id="15" dur="500" fill="hold"/>
                                        <p:tgtEl>
                                          <p:spTgt spid="4098"/>
                                        </p:tgtEl>
                                        <p:attrNameLst>
                                          <p:attrName>ppt_x</p:attrName>
                                        </p:attrNameLst>
                                      </p:cBhvr>
                                      <p:tavLst>
                                        <p:tav tm="0">
                                          <p:val>
                                            <p:strVal val="#ppt_x"/>
                                          </p:val>
                                        </p:tav>
                                        <p:tav tm="100000">
                                          <p:val>
                                            <p:strVal val="#ppt_x"/>
                                          </p:val>
                                        </p:tav>
                                      </p:tavLst>
                                    </p:anim>
                                    <p:anim calcmode="lin" valueType="num">
                                      <p:cBhvr additive="base">
                                        <p:cTn id="16" dur="500" fill="hold"/>
                                        <p:tgtEl>
                                          <p:spTgt spid="409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100"/>
                                        </p:tgtEl>
                                        <p:attrNameLst>
                                          <p:attrName>style.visibility</p:attrName>
                                        </p:attrNameLst>
                                      </p:cBhvr>
                                      <p:to>
                                        <p:strVal val="visible"/>
                                      </p:to>
                                    </p:set>
                                    <p:anim calcmode="lin" valueType="num">
                                      <p:cBhvr additive="base">
                                        <p:cTn id="19" dur="500" fill="hold"/>
                                        <p:tgtEl>
                                          <p:spTgt spid="4100"/>
                                        </p:tgtEl>
                                        <p:attrNameLst>
                                          <p:attrName>ppt_x</p:attrName>
                                        </p:attrNameLst>
                                      </p:cBhvr>
                                      <p:tavLst>
                                        <p:tav tm="0">
                                          <p:val>
                                            <p:strVal val="#ppt_x"/>
                                          </p:val>
                                        </p:tav>
                                        <p:tav tm="100000">
                                          <p:val>
                                            <p:strVal val="#ppt_x"/>
                                          </p:val>
                                        </p:tav>
                                      </p:tavLst>
                                    </p:anim>
                                    <p:anim calcmode="lin" valueType="num">
                                      <p:cBhvr additive="base">
                                        <p:cTn id="20" dur="500" fill="hold"/>
                                        <p:tgtEl>
                                          <p:spTgt spid="410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102"/>
                                        </p:tgtEl>
                                        <p:attrNameLst>
                                          <p:attrName>style.visibility</p:attrName>
                                        </p:attrNameLst>
                                      </p:cBhvr>
                                      <p:to>
                                        <p:strVal val="visible"/>
                                      </p:to>
                                    </p:set>
                                    <p:anim calcmode="lin" valueType="num">
                                      <p:cBhvr additive="base">
                                        <p:cTn id="23" dur="500" fill="hold"/>
                                        <p:tgtEl>
                                          <p:spTgt spid="4102"/>
                                        </p:tgtEl>
                                        <p:attrNameLst>
                                          <p:attrName>ppt_x</p:attrName>
                                        </p:attrNameLst>
                                      </p:cBhvr>
                                      <p:tavLst>
                                        <p:tav tm="0">
                                          <p:val>
                                            <p:strVal val="#ppt_x"/>
                                          </p:val>
                                        </p:tav>
                                        <p:tav tm="100000">
                                          <p:val>
                                            <p:strVal val="#ppt_x"/>
                                          </p:val>
                                        </p:tav>
                                      </p:tavLst>
                                    </p:anim>
                                    <p:anim calcmode="lin" valueType="num">
                                      <p:cBhvr additive="base">
                                        <p:cTn id="24"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434712-14F7-473A-32DE-967D8E7AA1B1}"/>
              </a:ext>
            </a:extLst>
          </p:cNvPr>
          <p:cNvSpPr txBox="1"/>
          <p:nvPr/>
        </p:nvSpPr>
        <p:spPr>
          <a:xfrm>
            <a:off x="825137" y="1451461"/>
            <a:ext cx="10541726" cy="654731"/>
          </a:xfrm>
          <a:prstGeom prst="rect">
            <a:avLst/>
          </a:prstGeom>
          <a:noFill/>
        </p:spPr>
        <p:txBody>
          <a:bodyPr wrap="square">
            <a:spAutoFit/>
          </a:bodyPr>
          <a:lstStyle/>
          <a:p>
            <a:pPr algn="ctr">
              <a:lnSpc>
                <a:spcPct val="150000"/>
              </a:lnSpc>
            </a:pPr>
            <a:r>
              <a:rPr lang="en-US" sz="2800" b="1" dirty="0">
                <a:latin typeface="UTM Avo" panose="02040603050506020204" pitchFamily="18" charset="0"/>
              </a:rPr>
              <a:t>3. </a:t>
            </a:r>
            <a:r>
              <a:rPr lang="en-US" sz="2800" b="1" dirty="0" err="1">
                <a:latin typeface="UTM Avo" panose="02040603050506020204" pitchFamily="18" charset="0"/>
              </a:rPr>
              <a:t>Tác</a:t>
            </a:r>
            <a:r>
              <a:rPr lang="en-US" sz="2800" b="1" dirty="0">
                <a:latin typeface="UTM Avo" panose="02040603050506020204" pitchFamily="18" charset="0"/>
              </a:rPr>
              <a:t> </a:t>
            </a:r>
            <a:r>
              <a:rPr lang="en-US" sz="2800" b="1" dirty="0" err="1">
                <a:latin typeface="UTM Avo" panose="02040603050506020204" pitchFamily="18" charset="0"/>
              </a:rPr>
              <a:t>dụng</a:t>
            </a:r>
            <a:r>
              <a:rPr lang="en-US" sz="2800" b="1" dirty="0">
                <a:latin typeface="UTM Avo" panose="02040603050506020204" pitchFamily="18" charset="0"/>
              </a:rPr>
              <a:t> </a:t>
            </a:r>
            <a:r>
              <a:rPr lang="en-US" sz="2800" b="1" dirty="0" err="1">
                <a:latin typeface="UTM Avo" panose="02040603050506020204" pitchFamily="18" charset="0"/>
              </a:rPr>
              <a:t>hóa</a:t>
            </a:r>
            <a:r>
              <a:rPr lang="en-US" sz="2800" b="1" dirty="0">
                <a:latin typeface="UTM Avo" panose="02040603050506020204" pitchFamily="18" charset="0"/>
              </a:rPr>
              <a:t> </a:t>
            </a:r>
            <a:r>
              <a:rPr lang="en-US" sz="2800" b="1" dirty="0" err="1">
                <a:latin typeface="UTM Avo" panose="02040603050506020204" pitchFamily="18" charset="0"/>
              </a:rPr>
              <a:t>học</a:t>
            </a:r>
            <a:r>
              <a:rPr lang="en-US" sz="2800" b="1" dirty="0">
                <a:latin typeface="UTM Avo" panose="02040603050506020204" pitchFamily="18" charset="0"/>
              </a:rPr>
              <a:t> </a:t>
            </a:r>
            <a:r>
              <a:rPr lang="en-US" sz="2800" b="1" dirty="0" err="1">
                <a:latin typeface="UTM Avo" panose="02040603050506020204" pitchFamily="18" charset="0"/>
              </a:rPr>
              <a:t>và</a:t>
            </a:r>
            <a:r>
              <a:rPr lang="en-US" sz="2800" b="1" dirty="0">
                <a:latin typeface="UTM Avo" panose="02040603050506020204" pitchFamily="18" charset="0"/>
              </a:rPr>
              <a:t> </a:t>
            </a:r>
            <a:r>
              <a:rPr lang="en-US" sz="2800" b="1" dirty="0" err="1">
                <a:latin typeface="UTM Avo" panose="02040603050506020204" pitchFamily="18" charset="0"/>
              </a:rPr>
              <a:t>tác</a:t>
            </a:r>
            <a:r>
              <a:rPr lang="en-US" sz="2800" b="1" dirty="0">
                <a:latin typeface="UTM Avo" panose="02040603050506020204" pitchFamily="18" charset="0"/>
              </a:rPr>
              <a:t> </a:t>
            </a:r>
            <a:r>
              <a:rPr lang="en-US" sz="2800" b="1" dirty="0" err="1">
                <a:latin typeface="UTM Avo" panose="02040603050506020204" pitchFamily="18" charset="0"/>
              </a:rPr>
              <a:t>dụng</a:t>
            </a:r>
            <a:r>
              <a:rPr lang="en-US" sz="2800" b="1" dirty="0">
                <a:latin typeface="UTM Avo" panose="02040603050506020204" pitchFamily="18" charset="0"/>
              </a:rPr>
              <a:t> </a:t>
            </a:r>
            <a:r>
              <a:rPr lang="en-US" sz="2800" b="1" dirty="0" err="1">
                <a:latin typeface="UTM Avo" panose="02040603050506020204" pitchFamily="18" charset="0"/>
              </a:rPr>
              <a:t>sinh</a:t>
            </a:r>
            <a:r>
              <a:rPr lang="en-US" sz="2800" b="1" dirty="0">
                <a:latin typeface="UTM Avo" panose="02040603050506020204" pitchFamily="18" charset="0"/>
              </a:rPr>
              <a:t> </a:t>
            </a:r>
            <a:r>
              <a:rPr lang="en-US" sz="2800" b="1" dirty="0" err="1">
                <a:latin typeface="UTM Avo" panose="02040603050506020204" pitchFamily="18" charset="0"/>
              </a:rPr>
              <a:t>lí</a:t>
            </a:r>
            <a:endParaRPr lang="en-US" sz="2800" b="1" dirty="0">
              <a:latin typeface="UTM Avo" panose="02040603050506020204" pitchFamily="18" charset="0"/>
            </a:endParaRPr>
          </a:p>
        </p:txBody>
      </p:sp>
      <p:grpSp>
        <p:nvGrpSpPr>
          <p:cNvPr id="3" name="Group 2">
            <a:extLst>
              <a:ext uri="{FF2B5EF4-FFF2-40B4-BE49-F238E27FC236}">
                <a16:creationId xmlns:a16="http://schemas.microsoft.com/office/drawing/2014/main" id="{154A4BA0-F42F-95C0-2FD3-E964C30FBBA3}"/>
              </a:ext>
            </a:extLst>
          </p:cNvPr>
          <p:cNvGrpSpPr/>
          <p:nvPr/>
        </p:nvGrpSpPr>
        <p:grpSpPr>
          <a:xfrm>
            <a:off x="1354318" y="1960896"/>
            <a:ext cx="9483363" cy="753151"/>
            <a:chOff x="-5792223" y="975087"/>
            <a:chExt cx="17507747" cy="1390433"/>
          </a:xfrm>
        </p:grpSpPr>
        <p:sp>
          <p:nvSpPr>
            <p:cNvPr id="4" name="Rectangle 3">
              <a:extLst>
                <a:ext uri="{FF2B5EF4-FFF2-40B4-BE49-F238E27FC236}">
                  <a16:creationId xmlns:a16="http://schemas.microsoft.com/office/drawing/2014/main" id="{69D31287-5349-C33F-3BFC-0CAA27852AE8}"/>
                </a:ext>
              </a:extLst>
            </p:cNvPr>
            <p:cNvSpPr/>
            <p:nvPr/>
          </p:nvSpPr>
          <p:spPr>
            <a:xfrm>
              <a:off x="-5792223" y="1243326"/>
              <a:ext cx="17507747"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rPr>
                <a:t>Tác</a:t>
              </a:r>
              <a:r>
                <a:rPr lang="en-US" sz="2000" b="1" dirty="0">
                  <a:latin typeface="UTM Avo" panose="02040603050506020204" pitchFamily="18" charset="0"/>
                </a:rPr>
                <a:t> </a:t>
              </a:r>
              <a:r>
                <a:rPr lang="en-US" sz="2000" b="1" dirty="0" err="1">
                  <a:latin typeface="UTM Avo" panose="02040603050506020204" pitchFamily="18" charset="0"/>
                </a:rPr>
                <a:t>dụng</a:t>
              </a:r>
              <a:r>
                <a:rPr lang="en-US" sz="2000" b="1" dirty="0">
                  <a:latin typeface="UTM Avo" panose="02040603050506020204" pitchFamily="18" charset="0"/>
                </a:rPr>
                <a:t> </a:t>
              </a:r>
              <a:r>
                <a:rPr lang="en-US" sz="2000" b="1" dirty="0" err="1">
                  <a:latin typeface="UTM Avo" panose="02040603050506020204" pitchFamily="18" charset="0"/>
                </a:rPr>
                <a:t>hóa</a:t>
              </a:r>
              <a:r>
                <a:rPr lang="en-US" sz="2000" b="1" dirty="0">
                  <a:latin typeface="UTM Avo" panose="02040603050506020204" pitchFamily="18" charset="0"/>
                </a:rPr>
                <a:t> </a:t>
              </a:r>
              <a:r>
                <a:rPr lang="en-US" sz="2000" b="1" dirty="0" err="1">
                  <a:latin typeface="UTM Avo" panose="02040603050506020204" pitchFamily="18" charset="0"/>
                </a:rPr>
                <a:t>học</a:t>
              </a:r>
              <a:r>
                <a:rPr lang="en-US" sz="2000" b="1" dirty="0">
                  <a:latin typeface="UTM Avo" panose="02040603050506020204" pitchFamily="18" charset="0"/>
                </a:rPr>
                <a:t> </a:t>
              </a:r>
              <a:r>
                <a:rPr lang="en-US" sz="2000" b="1" dirty="0" err="1">
                  <a:latin typeface="UTM Avo" panose="02040603050506020204" pitchFamily="18" charset="0"/>
                </a:rPr>
                <a:t>và</a:t>
              </a:r>
              <a:r>
                <a:rPr lang="en-US" sz="2000" b="1" dirty="0">
                  <a:latin typeface="UTM Avo" panose="02040603050506020204" pitchFamily="18" charset="0"/>
                </a:rPr>
                <a:t> </a:t>
              </a:r>
              <a:r>
                <a:rPr lang="en-US" sz="2000" b="1" dirty="0" err="1">
                  <a:latin typeface="UTM Avo" panose="02040603050506020204" pitchFamily="18" charset="0"/>
                </a:rPr>
                <a:t>tác</a:t>
              </a:r>
              <a:r>
                <a:rPr lang="en-US" sz="2000" b="1" dirty="0">
                  <a:latin typeface="UTM Avo" panose="02040603050506020204" pitchFamily="18" charset="0"/>
                </a:rPr>
                <a:t> </a:t>
              </a:r>
              <a:r>
                <a:rPr lang="en-US" sz="2000" b="1" dirty="0" err="1">
                  <a:latin typeface="UTM Avo" panose="02040603050506020204" pitchFamily="18" charset="0"/>
                </a:rPr>
                <a:t>dụng</a:t>
              </a:r>
              <a:r>
                <a:rPr lang="en-US" sz="2000" b="1" dirty="0">
                  <a:latin typeface="UTM Avo" panose="02040603050506020204" pitchFamily="18" charset="0"/>
                </a:rPr>
                <a:t> </a:t>
              </a:r>
              <a:r>
                <a:rPr lang="en-US" sz="2000" b="1" dirty="0" err="1">
                  <a:latin typeface="UTM Avo" panose="02040603050506020204" pitchFamily="18" charset="0"/>
                </a:rPr>
                <a:t>sinh</a:t>
              </a:r>
              <a:r>
                <a:rPr lang="en-US" sz="2000" b="1" dirty="0">
                  <a:latin typeface="UTM Avo" panose="02040603050506020204" pitchFamily="18" charset="0"/>
                </a:rPr>
                <a:t> </a:t>
              </a:r>
              <a:r>
                <a:rPr lang="en-US" sz="2000" b="1" dirty="0" err="1">
                  <a:latin typeface="UTM Avo" panose="02040603050506020204" pitchFamily="18" charset="0"/>
                </a:rPr>
                <a:t>lí</a:t>
              </a:r>
              <a:r>
                <a:rPr lang="en-US" sz="2000" b="1" dirty="0">
                  <a:latin typeface="UTM Avo" panose="02040603050506020204" pitchFamily="18" charset="0"/>
                </a:rPr>
                <a:t> </a:t>
              </a:r>
              <a:r>
                <a:rPr lang="en-US" sz="2000" b="1" dirty="0" err="1">
                  <a:latin typeface="UTM Avo" panose="02040603050506020204" pitchFamily="18" charset="0"/>
                </a:rPr>
                <a:t>của</a:t>
              </a:r>
              <a:r>
                <a:rPr lang="en-US" sz="2000" b="1" dirty="0">
                  <a:latin typeface="UTM Avo" panose="02040603050506020204" pitchFamily="18" charset="0"/>
                </a:rPr>
                <a:t> </a:t>
              </a:r>
              <a:r>
                <a:rPr lang="en-US" sz="2000" b="1" dirty="0" err="1">
                  <a:latin typeface="UTM Avo" panose="02040603050506020204" pitchFamily="18" charset="0"/>
                </a:rPr>
                <a:t>dòng</a:t>
              </a:r>
              <a:r>
                <a:rPr lang="en-US" sz="2000" b="1" dirty="0">
                  <a:latin typeface="UTM Avo" panose="02040603050506020204" pitchFamily="18" charset="0"/>
                </a:rPr>
                <a:t> </a:t>
              </a:r>
              <a:r>
                <a:rPr lang="en-US" sz="2000" b="1" dirty="0" err="1">
                  <a:latin typeface="UTM Avo" panose="02040603050506020204" pitchFamily="18" charset="0"/>
                </a:rPr>
                <a:t>điện</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5" name="Picture 15">
              <a:extLst>
                <a:ext uri="{FF2B5EF4-FFF2-40B4-BE49-F238E27FC236}">
                  <a16:creationId xmlns:a16="http://schemas.microsoft.com/office/drawing/2014/main" id="{78E1B9CB-93B8-C118-5D48-D7364A7BAA55}"/>
                </a:ext>
              </a:extLst>
            </p:cNvPr>
            <p:cNvPicPr>
              <a:picLocks noChangeAspect="1"/>
            </p:cNvPicPr>
            <p:nvPr/>
          </p:nvPicPr>
          <p:blipFill>
            <a:blip r:embed="rId3"/>
            <a:srcRect/>
            <a:stretch>
              <a:fillRect/>
            </a:stretch>
          </p:blipFill>
          <p:spPr>
            <a:xfrm>
              <a:off x="-5792223" y="975087"/>
              <a:ext cx="1088014" cy="1390433"/>
            </a:xfrm>
            <a:prstGeom prst="rect">
              <a:avLst/>
            </a:prstGeom>
          </p:spPr>
        </p:pic>
      </p:grpSp>
      <p:sp>
        <p:nvSpPr>
          <p:cNvPr id="6" name="Rectangle 5">
            <a:extLst>
              <a:ext uri="{FF2B5EF4-FFF2-40B4-BE49-F238E27FC236}">
                <a16:creationId xmlns:a16="http://schemas.microsoft.com/office/drawing/2014/main" id="{0BC612CC-67B6-EFCF-C291-532588456B0C}"/>
              </a:ext>
            </a:extLst>
          </p:cNvPr>
          <p:cNvSpPr/>
          <p:nvPr/>
        </p:nvSpPr>
        <p:spPr>
          <a:xfrm>
            <a:off x="928687" y="4143954"/>
            <a:ext cx="5086828" cy="2051780"/>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Hai pin và đế lắp pin, dây dẫn điện, công tắc, một cốc đựng dung dịch copper (II) sulfate, một thanh đồng và một thanh inox.</a:t>
            </a:r>
            <a:endParaRPr lang="en-US" sz="2200" dirty="0">
              <a:latin typeface="UTM Avo" panose="02040603050506020204" pitchFamily="18"/>
              <a:cs typeface="Arial" panose="020B0604020202020204" pitchFamily="34" charset="0"/>
            </a:endParaRPr>
          </a:p>
        </p:txBody>
      </p:sp>
      <p:sp>
        <p:nvSpPr>
          <p:cNvPr id="7" name="Pentagon 5">
            <a:extLst>
              <a:ext uri="{FF2B5EF4-FFF2-40B4-BE49-F238E27FC236}">
                <a16:creationId xmlns:a16="http://schemas.microsoft.com/office/drawing/2014/main" id="{624C5CDE-9538-4C3D-8064-11179499898C}"/>
              </a:ext>
            </a:extLst>
          </p:cNvPr>
          <p:cNvSpPr/>
          <p:nvPr/>
        </p:nvSpPr>
        <p:spPr>
          <a:xfrm>
            <a:off x="0" y="3164639"/>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9" name="Picture 8">
            <a:extLst>
              <a:ext uri="{FF2B5EF4-FFF2-40B4-BE49-F238E27FC236}">
                <a16:creationId xmlns:a16="http://schemas.microsoft.com/office/drawing/2014/main" id="{56ECF8E8-6AEF-092B-E52F-92F4FEF9955B}"/>
              </a:ext>
            </a:extLst>
          </p:cNvPr>
          <p:cNvPicPr>
            <a:picLocks noChangeAspect="1"/>
          </p:cNvPicPr>
          <p:nvPr/>
        </p:nvPicPr>
        <p:blipFill rotWithShape="1">
          <a:blip r:embed="rId4"/>
          <a:srcRect t="1336"/>
          <a:stretch/>
        </p:blipFill>
        <p:spPr>
          <a:xfrm>
            <a:off x="7112455" y="3021874"/>
            <a:ext cx="3524929" cy="3836126"/>
          </a:xfrm>
          <a:prstGeom prst="rect">
            <a:avLst/>
          </a:prstGeom>
        </p:spPr>
      </p:pic>
    </p:spTree>
    <p:extLst>
      <p:ext uri="{BB962C8B-B14F-4D97-AF65-F5344CB8AC3E}">
        <p14:creationId xmlns:p14="http://schemas.microsoft.com/office/powerpoint/2010/main" val="859468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ntagon 2">
            <a:extLst>
              <a:ext uri="{FF2B5EF4-FFF2-40B4-BE49-F238E27FC236}">
                <a16:creationId xmlns:a16="http://schemas.microsoft.com/office/drawing/2014/main" id="{2692D189-742E-E162-2C2C-C983D10CBA0A}"/>
              </a:ext>
            </a:extLst>
          </p:cNvPr>
          <p:cNvSpPr/>
          <p:nvPr/>
        </p:nvSpPr>
        <p:spPr>
          <a:xfrm>
            <a:off x="0" y="2343316"/>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11A3E0D8-0B02-1486-F6BE-F0080EE1060E}"/>
              </a:ext>
            </a:extLst>
          </p:cNvPr>
          <p:cNvSpPr txBox="1"/>
          <p:nvPr/>
        </p:nvSpPr>
        <p:spPr>
          <a:xfrm>
            <a:off x="79601" y="2905733"/>
            <a:ext cx="6956926" cy="3720314"/>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000" dirty="0">
                <a:latin typeface="UTM Avo" panose="02040603050506020204" pitchFamily="18" charset="0"/>
              </a:rPr>
              <a:t> Cắm thanh đồng và thanh inox vào cốc đựng dung dịch copper (II) sulfate.</a:t>
            </a:r>
          </a:p>
          <a:p>
            <a:pPr marL="342900" indent="-342900" algn="just">
              <a:lnSpc>
                <a:spcPct val="150000"/>
              </a:lnSpc>
              <a:buFont typeface="Arial" panose="020B0604020202020204" pitchFamily="34" charset="0"/>
              <a:buChar char="•"/>
            </a:pPr>
            <a:r>
              <a:rPr lang="vi-VN" sz="2000" dirty="0">
                <a:latin typeface="UTM Avo" panose="02040603050506020204" pitchFamily="18" charset="0"/>
              </a:rPr>
              <a:t>Mắc mạch điện như hình 22.5, thanh</a:t>
            </a:r>
            <a:r>
              <a:rPr lang="en-US" sz="2000" dirty="0">
                <a:latin typeface="UTM Avo" panose="02040603050506020204" pitchFamily="18" charset="0"/>
              </a:rPr>
              <a:t> </a:t>
            </a:r>
            <a:r>
              <a:rPr lang="vi-VN" sz="2000" dirty="0">
                <a:latin typeface="UTM Avo" panose="02040603050506020204" pitchFamily="18" charset="0"/>
              </a:rPr>
              <a:t>đồng nối với cực dương, thanh inox nối với cực âm của pin.</a:t>
            </a:r>
          </a:p>
          <a:p>
            <a:pPr marL="342900" indent="-342900" algn="just">
              <a:lnSpc>
                <a:spcPct val="150000"/>
              </a:lnSpc>
              <a:buFont typeface="Arial" panose="020B0604020202020204" pitchFamily="34" charset="0"/>
              <a:buChar char="•"/>
            </a:pPr>
            <a:r>
              <a:rPr lang="vi-VN" sz="2000" dirty="0">
                <a:latin typeface="UTM Avo" panose="02040603050506020204" pitchFamily="18" charset="0"/>
              </a:rPr>
              <a:t>Đóng công tắc.</a:t>
            </a:r>
          </a:p>
          <a:p>
            <a:pPr marL="342900" indent="-342900" algn="just">
              <a:lnSpc>
                <a:spcPct val="150000"/>
              </a:lnSpc>
              <a:buFont typeface="Arial" panose="020B0604020202020204" pitchFamily="34" charset="0"/>
              <a:buChar char="•"/>
            </a:pPr>
            <a:r>
              <a:rPr lang="vi-VN" sz="2000" dirty="0">
                <a:latin typeface="UTM Avo" panose="02040603050506020204" pitchFamily="18" charset="0"/>
              </a:rPr>
              <a:t>Quan sát thanh inox và thanh đồng trong khoảng vài phút. Ghi lại kết quả quan sát màu ở thanh</a:t>
            </a:r>
            <a:r>
              <a:rPr lang="en-US" sz="2000" dirty="0">
                <a:latin typeface="UTM Avo" panose="02040603050506020204" pitchFamily="18" charset="0"/>
              </a:rPr>
              <a:t> </a:t>
            </a:r>
            <a:r>
              <a:rPr lang="vi-VN" sz="2000" dirty="0">
                <a:latin typeface="UTM Avo" panose="02040603050506020204" pitchFamily="18" charset="0"/>
              </a:rPr>
              <a:t>inox và rút ra nhận xét về tác dụng của dòng điện.</a:t>
            </a:r>
            <a:endParaRPr lang="en-US" sz="2000" dirty="0">
              <a:latin typeface="UTM Avo" panose="02040603050506020204" pitchFamily="18" charset="0"/>
            </a:endParaRPr>
          </a:p>
        </p:txBody>
      </p:sp>
      <p:grpSp>
        <p:nvGrpSpPr>
          <p:cNvPr id="4" name="Group 3">
            <a:extLst>
              <a:ext uri="{FF2B5EF4-FFF2-40B4-BE49-F238E27FC236}">
                <a16:creationId xmlns:a16="http://schemas.microsoft.com/office/drawing/2014/main" id="{4A523116-8373-0EFF-7284-79D2EC79C89B}"/>
              </a:ext>
            </a:extLst>
          </p:cNvPr>
          <p:cNvGrpSpPr/>
          <p:nvPr/>
        </p:nvGrpSpPr>
        <p:grpSpPr>
          <a:xfrm>
            <a:off x="1354318" y="1621261"/>
            <a:ext cx="9483363" cy="753151"/>
            <a:chOff x="-5792223" y="975087"/>
            <a:chExt cx="17507747" cy="1390433"/>
          </a:xfrm>
        </p:grpSpPr>
        <p:sp>
          <p:nvSpPr>
            <p:cNvPr id="5" name="Rectangle 4">
              <a:extLst>
                <a:ext uri="{FF2B5EF4-FFF2-40B4-BE49-F238E27FC236}">
                  <a16:creationId xmlns:a16="http://schemas.microsoft.com/office/drawing/2014/main" id="{383FBA8E-11EC-E00A-CC34-A3203ACBE2F1}"/>
                </a:ext>
              </a:extLst>
            </p:cNvPr>
            <p:cNvSpPr/>
            <p:nvPr/>
          </p:nvSpPr>
          <p:spPr>
            <a:xfrm>
              <a:off x="-5792223" y="1243326"/>
              <a:ext cx="17507747"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rPr>
                <a:t>Tác</a:t>
              </a:r>
              <a:r>
                <a:rPr lang="en-US" sz="2000" b="1" dirty="0">
                  <a:latin typeface="UTM Avo" panose="02040603050506020204" pitchFamily="18" charset="0"/>
                </a:rPr>
                <a:t> </a:t>
              </a:r>
              <a:r>
                <a:rPr lang="en-US" sz="2000" b="1" dirty="0" err="1">
                  <a:latin typeface="UTM Avo" panose="02040603050506020204" pitchFamily="18" charset="0"/>
                </a:rPr>
                <a:t>dụng</a:t>
              </a:r>
              <a:r>
                <a:rPr lang="en-US" sz="2000" b="1" dirty="0">
                  <a:latin typeface="UTM Avo" panose="02040603050506020204" pitchFamily="18" charset="0"/>
                </a:rPr>
                <a:t> </a:t>
              </a:r>
              <a:r>
                <a:rPr lang="en-US" sz="2000" b="1" dirty="0" err="1">
                  <a:latin typeface="UTM Avo" panose="02040603050506020204" pitchFamily="18" charset="0"/>
                </a:rPr>
                <a:t>hóa</a:t>
              </a:r>
              <a:r>
                <a:rPr lang="en-US" sz="2000" b="1" dirty="0">
                  <a:latin typeface="UTM Avo" panose="02040603050506020204" pitchFamily="18" charset="0"/>
                </a:rPr>
                <a:t> </a:t>
              </a:r>
              <a:r>
                <a:rPr lang="en-US" sz="2000" b="1" dirty="0" err="1">
                  <a:latin typeface="UTM Avo" panose="02040603050506020204" pitchFamily="18" charset="0"/>
                </a:rPr>
                <a:t>học</a:t>
              </a:r>
              <a:r>
                <a:rPr lang="en-US" sz="2000" b="1" dirty="0">
                  <a:latin typeface="UTM Avo" panose="02040603050506020204" pitchFamily="18" charset="0"/>
                </a:rPr>
                <a:t> </a:t>
              </a:r>
              <a:r>
                <a:rPr lang="en-US" sz="2000" b="1" dirty="0" err="1">
                  <a:latin typeface="UTM Avo" panose="02040603050506020204" pitchFamily="18" charset="0"/>
                </a:rPr>
                <a:t>và</a:t>
              </a:r>
              <a:r>
                <a:rPr lang="en-US" sz="2000" b="1" dirty="0">
                  <a:latin typeface="UTM Avo" panose="02040603050506020204" pitchFamily="18" charset="0"/>
                </a:rPr>
                <a:t> </a:t>
              </a:r>
              <a:r>
                <a:rPr lang="en-US" sz="2000" b="1" dirty="0" err="1">
                  <a:latin typeface="UTM Avo" panose="02040603050506020204" pitchFamily="18" charset="0"/>
                </a:rPr>
                <a:t>tác</a:t>
              </a:r>
              <a:r>
                <a:rPr lang="en-US" sz="2000" b="1" dirty="0">
                  <a:latin typeface="UTM Avo" panose="02040603050506020204" pitchFamily="18" charset="0"/>
                </a:rPr>
                <a:t> </a:t>
              </a:r>
              <a:r>
                <a:rPr lang="en-US" sz="2000" b="1" dirty="0" err="1">
                  <a:latin typeface="UTM Avo" panose="02040603050506020204" pitchFamily="18" charset="0"/>
                </a:rPr>
                <a:t>dụng</a:t>
              </a:r>
              <a:r>
                <a:rPr lang="en-US" sz="2000" b="1" dirty="0">
                  <a:latin typeface="UTM Avo" panose="02040603050506020204" pitchFamily="18" charset="0"/>
                </a:rPr>
                <a:t> </a:t>
              </a:r>
              <a:r>
                <a:rPr lang="en-US" sz="2000" b="1" dirty="0" err="1">
                  <a:latin typeface="UTM Avo" panose="02040603050506020204" pitchFamily="18" charset="0"/>
                </a:rPr>
                <a:t>sinh</a:t>
              </a:r>
              <a:r>
                <a:rPr lang="en-US" sz="2000" b="1" dirty="0">
                  <a:latin typeface="UTM Avo" panose="02040603050506020204" pitchFamily="18" charset="0"/>
                </a:rPr>
                <a:t> </a:t>
              </a:r>
              <a:r>
                <a:rPr lang="en-US" sz="2000" b="1" dirty="0" err="1">
                  <a:latin typeface="UTM Avo" panose="02040603050506020204" pitchFamily="18" charset="0"/>
                </a:rPr>
                <a:t>lí</a:t>
              </a:r>
              <a:r>
                <a:rPr lang="en-US" sz="2000" b="1" dirty="0">
                  <a:latin typeface="UTM Avo" panose="02040603050506020204" pitchFamily="18" charset="0"/>
                </a:rPr>
                <a:t> </a:t>
              </a:r>
              <a:r>
                <a:rPr lang="en-US" sz="2000" b="1" dirty="0" err="1">
                  <a:latin typeface="UTM Avo" panose="02040603050506020204" pitchFamily="18" charset="0"/>
                </a:rPr>
                <a:t>của</a:t>
              </a:r>
              <a:r>
                <a:rPr lang="en-US" sz="2000" b="1" dirty="0">
                  <a:latin typeface="UTM Avo" panose="02040603050506020204" pitchFamily="18" charset="0"/>
                </a:rPr>
                <a:t> </a:t>
              </a:r>
              <a:r>
                <a:rPr lang="en-US" sz="2000" b="1" dirty="0" err="1">
                  <a:latin typeface="UTM Avo" panose="02040603050506020204" pitchFamily="18" charset="0"/>
                </a:rPr>
                <a:t>dòng</a:t>
              </a:r>
              <a:r>
                <a:rPr lang="en-US" sz="2000" b="1" dirty="0">
                  <a:latin typeface="UTM Avo" panose="02040603050506020204" pitchFamily="18" charset="0"/>
                </a:rPr>
                <a:t> </a:t>
              </a:r>
              <a:r>
                <a:rPr lang="en-US" sz="2000" b="1" dirty="0" err="1">
                  <a:latin typeface="UTM Avo" panose="02040603050506020204" pitchFamily="18" charset="0"/>
                </a:rPr>
                <a:t>điện</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6" name="Picture 15">
              <a:extLst>
                <a:ext uri="{FF2B5EF4-FFF2-40B4-BE49-F238E27FC236}">
                  <a16:creationId xmlns:a16="http://schemas.microsoft.com/office/drawing/2014/main" id="{9E388782-2311-47E9-5372-30C2282544D8}"/>
                </a:ext>
              </a:extLst>
            </p:cNvPr>
            <p:cNvPicPr>
              <a:picLocks noChangeAspect="1"/>
            </p:cNvPicPr>
            <p:nvPr/>
          </p:nvPicPr>
          <p:blipFill>
            <a:blip r:embed="rId3"/>
            <a:srcRect/>
            <a:stretch>
              <a:fillRect/>
            </a:stretch>
          </p:blipFill>
          <p:spPr>
            <a:xfrm>
              <a:off x="-5792223" y="975087"/>
              <a:ext cx="1088014" cy="1390433"/>
            </a:xfrm>
            <a:prstGeom prst="rect">
              <a:avLst/>
            </a:prstGeom>
          </p:spPr>
        </p:pic>
      </p:grpSp>
      <p:pic>
        <p:nvPicPr>
          <p:cNvPr id="7" name="Picture 6">
            <a:extLst>
              <a:ext uri="{FF2B5EF4-FFF2-40B4-BE49-F238E27FC236}">
                <a16:creationId xmlns:a16="http://schemas.microsoft.com/office/drawing/2014/main" id="{639A9EF9-4BF3-F610-5DE8-05AB0DCD4D83}"/>
              </a:ext>
            </a:extLst>
          </p:cNvPr>
          <p:cNvPicPr>
            <a:picLocks noChangeAspect="1"/>
          </p:cNvPicPr>
          <p:nvPr/>
        </p:nvPicPr>
        <p:blipFill rotWithShape="1">
          <a:blip r:embed="rId4"/>
          <a:srcRect t="1336"/>
          <a:stretch/>
        </p:blipFill>
        <p:spPr>
          <a:xfrm>
            <a:off x="7634970" y="2624524"/>
            <a:ext cx="3524929" cy="3836126"/>
          </a:xfrm>
          <a:prstGeom prst="rect">
            <a:avLst/>
          </a:prstGeom>
        </p:spPr>
      </p:pic>
    </p:spTree>
    <p:extLst>
      <p:ext uri="{BB962C8B-B14F-4D97-AF65-F5344CB8AC3E}">
        <p14:creationId xmlns:p14="http://schemas.microsoft.com/office/powerpoint/2010/main" val="152444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5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2F19B3-B71F-CD7D-2882-246BDD14031A}"/>
              </a:ext>
            </a:extLst>
          </p:cNvPr>
          <p:cNvSpPr txBox="1"/>
          <p:nvPr/>
        </p:nvSpPr>
        <p:spPr>
          <a:xfrm>
            <a:off x="1580605" y="2281535"/>
            <a:ext cx="9030789" cy="1543949"/>
          </a:xfrm>
          <a:prstGeom prst="rect">
            <a:avLst/>
          </a:prstGeom>
          <a:noFill/>
        </p:spPr>
        <p:txBody>
          <a:bodyPr wrap="square">
            <a:spAutoFit/>
          </a:bodyPr>
          <a:lstStyle/>
          <a:p>
            <a:pPr algn="just">
              <a:lnSpc>
                <a:spcPct val="150000"/>
              </a:lnSpc>
            </a:pPr>
            <a:r>
              <a:rPr lang="en-US" sz="2200" dirty="0">
                <a:latin typeface="UTM Avo" panose="02040603050506020204" pitchFamily="18" charset="0"/>
              </a:rPr>
              <a:t>Trong </a:t>
            </a:r>
            <a:r>
              <a:rPr lang="en-US" sz="2200" dirty="0" err="1">
                <a:latin typeface="UTM Avo" panose="02040603050506020204" pitchFamily="18" charset="0"/>
              </a:rPr>
              <a:t>thí</a:t>
            </a:r>
            <a:r>
              <a:rPr lang="en-US" sz="2200" dirty="0">
                <a:latin typeface="UTM Avo" panose="02040603050506020204" pitchFamily="18" charset="0"/>
              </a:rPr>
              <a:t> </a:t>
            </a:r>
            <a:r>
              <a:rPr lang="en-US" sz="2200" dirty="0" err="1">
                <a:latin typeface="UTM Avo" panose="02040603050506020204" pitchFamily="18" charset="0"/>
              </a:rPr>
              <a:t>nghiệm</a:t>
            </a:r>
            <a:r>
              <a:rPr lang="en-US" sz="2200" dirty="0">
                <a:latin typeface="UTM Avo" panose="02040603050506020204" pitchFamily="18" charset="0"/>
              </a:rPr>
              <a:t> </a:t>
            </a:r>
            <a:r>
              <a:rPr lang="en-US" sz="2200" dirty="0" err="1">
                <a:latin typeface="UTM Avo" panose="02040603050506020204" pitchFamily="18" charset="0"/>
              </a:rPr>
              <a:t>trên</a:t>
            </a:r>
            <a:r>
              <a:rPr lang="en-US" sz="2200" dirty="0">
                <a:latin typeface="UTM Avo" panose="02040603050506020204" pitchFamily="18" charset="0"/>
              </a:rPr>
              <a:t>, </a:t>
            </a:r>
            <a:r>
              <a:rPr lang="en-US" sz="2200" dirty="0" err="1">
                <a:latin typeface="UTM Avo" panose="02040603050506020204" pitchFamily="18" charset="0"/>
              </a:rPr>
              <a:t>đã</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lớp</a:t>
            </a:r>
            <a:r>
              <a:rPr lang="en-US" sz="2200" dirty="0">
                <a:latin typeface="UTM Avo" panose="02040603050506020204" pitchFamily="18" charset="0"/>
              </a:rPr>
              <a:t> </a:t>
            </a:r>
            <a:r>
              <a:rPr lang="en-US" sz="2200" dirty="0" err="1">
                <a:latin typeface="UTM Avo" panose="02040603050506020204" pitchFamily="18" charset="0"/>
              </a:rPr>
              <a:t>đồng</a:t>
            </a:r>
            <a:r>
              <a:rPr lang="en-US" sz="2200" dirty="0">
                <a:latin typeface="UTM Avo" panose="02040603050506020204" pitchFamily="18" charset="0"/>
              </a:rPr>
              <a:t> </a:t>
            </a:r>
            <a:r>
              <a:rPr lang="en-US" sz="2200" dirty="0" err="1">
                <a:latin typeface="UTM Avo" panose="02040603050506020204" pitchFamily="18" charset="0"/>
              </a:rPr>
              <a:t>bám</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thanh</a:t>
            </a:r>
            <a:r>
              <a:rPr lang="en-US" sz="2200" dirty="0">
                <a:latin typeface="UTM Avo" panose="02040603050506020204" pitchFamily="18" charset="0"/>
              </a:rPr>
              <a:t> inox. </a:t>
            </a:r>
            <a:r>
              <a:rPr lang="en-US" sz="2200" dirty="0" err="1">
                <a:latin typeface="UTM Avo" panose="02040603050506020204" pitchFamily="18" charset="0"/>
              </a:rPr>
              <a:t>Điều</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chứng</a:t>
            </a:r>
            <a:r>
              <a:rPr lang="en-US" sz="2200" dirty="0">
                <a:latin typeface="UTM Avo" panose="02040603050506020204" pitchFamily="18" charset="0"/>
              </a:rPr>
              <a:t> </a:t>
            </a:r>
            <a:r>
              <a:rPr lang="en-US" sz="2200" dirty="0" err="1">
                <a:latin typeface="UTM Avo" panose="02040603050506020204" pitchFamily="18" charset="0"/>
              </a:rPr>
              <a:t>tỏ</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đã</a:t>
            </a:r>
            <a:r>
              <a:rPr lang="en-US" sz="2200" dirty="0">
                <a:latin typeface="UTM Avo" panose="02040603050506020204" pitchFamily="18" charset="0"/>
              </a:rPr>
              <a:t> </a:t>
            </a:r>
            <a:r>
              <a:rPr lang="en-US" sz="2200" dirty="0" err="1">
                <a:latin typeface="UTM Avo" panose="02040603050506020204" pitchFamily="18" charset="0"/>
              </a:rPr>
              <a:t>gây</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tách</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đồng</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khỏi</a:t>
            </a:r>
            <a:r>
              <a:rPr lang="en-US" sz="2200" dirty="0">
                <a:latin typeface="UTM Avo" panose="02040603050506020204" pitchFamily="18" charset="0"/>
              </a:rPr>
              <a:t> dung </a:t>
            </a:r>
            <a:r>
              <a:rPr lang="en-US" sz="2200" dirty="0" err="1">
                <a:latin typeface="UTM Avo" panose="02040603050506020204" pitchFamily="18" charset="0"/>
              </a:rPr>
              <a:t>dịch</a:t>
            </a:r>
            <a:r>
              <a:rPr lang="en-US" sz="2200" dirty="0">
                <a:latin typeface="UTM Avo" panose="02040603050506020204" pitchFamily="18" charset="0"/>
              </a:rPr>
              <a:t> copper(II) sulfate. </a:t>
            </a:r>
          </a:p>
        </p:txBody>
      </p:sp>
      <p:sp>
        <p:nvSpPr>
          <p:cNvPr id="4" name="Arrow: Right 3">
            <a:extLst>
              <a:ext uri="{FF2B5EF4-FFF2-40B4-BE49-F238E27FC236}">
                <a16:creationId xmlns:a16="http://schemas.microsoft.com/office/drawing/2014/main" id="{D24FBFE1-05D3-FF2F-C6D6-159D639F1CE7}"/>
              </a:ext>
            </a:extLst>
          </p:cNvPr>
          <p:cNvSpPr/>
          <p:nvPr/>
        </p:nvSpPr>
        <p:spPr>
          <a:xfrm>
            <a:off x="740228" y="4694794"/>
            <a:ext cx="505097" cy="59218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C955E4C-33DF-B2E2-39A9-78092239BB54}"/>
              </a:ext>
            </a:extLst>
          </p:cNvPr>
          <p:cNvSpPr txBox="1"/>
          <p:nvPr/>
        </p:nvSpPr>
        <p:spPr>
          <a:xfrm>
            <a:off x="1580604" y="4394449"/>
            <a:ext cx="9030789" cy="1036117"/>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a:spAutoFit/>
          </a:bodyPr>
          <a:lstStyle/>
          <a:p>
            <a:pPr algn="just">
              <a:lnSpc>
                <a:spcPct val="150000"/>
              </a:lnSpc>
            </a:pP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chạy</a:t>
            </a:r>
            <a:r>
              <a:rPr lang="en-US" sz="2200" dirty="0">
                <a:latin typeface="UTM Avo" panose="02040603050506020204" pitchFamily="18" charset="0"/>
              </a:rPr>
              <a:t> qua dung </a:t>
            </a:r>
            <a:r>
              <a:rPr lang="en-US" sz="2200" dirty="0" err="1">
                <a:latin typeface="UTM Avo" panose="02040603050506020204" pitchFamily="18" charset="0"/>
              </a:rPr>
              <a:t>dịch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phân</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tách</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chất</a:t>
            </a:r>
            <a:r>
              <a:rPr lang="en-US" sz="2200" dirty="0">
                <a:latin typeface="UTM Avo" panose="02040603050506020204" pitchFamily="18" charset="0"/>
              </a:rPr>
              <a:t> </a:t>
            </a:r>
            <a:r>
              <a:rPr lang="en-US" sz="2200" dirty="0" err="1">
                <a:latin typeface="UTM Avo" panose="02040603050506020204" pitchFamily="18" charset="0"/>
              </a:rPr>
              <a:t>khỏi</a:t>
            </a:r>
            <a:r>
              <a:rPr lang="en-US" sz="2200" dirty="0">
                <a:latin typeface="UTM Avo" panose="02040603050506020204" pitchFamily="18" charset="0"/>
              </a:rPr>
              <a:t> dung </a:t>
            </a:r>
            <a:r>
              <a:rPr lang="en-US" sz="2200" dirty="0" err="1">
                <a:latin typeface="UTM Avo" panose="02040603050506020204" pitchFamily="18" charset="0"/>
              </a:rPr>
              <a:t>dịch</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hóa</a:t>
            </a:r>
            <a:r>
              <a:rPr lang="en-US" sz="2200" dirty="0">
                <a:latin typeface="UTM Avo" panose="02040603050506020204" pitchFamily="18" charset="0"/>
              </a:rPr>
              <a:t> </a:t>
            </a:r>
            <a:r>
              <a:rPr lang="en-US" sz="2200" dirty="0" err="1">
                <a:latin typeface="UTM Avo" panose="02040603050506020204" pitchFamily="18" charset="0"/>
              </a:rPr>
              <a:t>học</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Tree>
    <p:extLst>
      <p:ext uri="{BB962C8B-B14F-4D97-AF65-F5344CB8AC3E}">
        <p14:creationId xmlns:p14="http://schemas.microsoft.com/office/powerpoint/2010/main" val="369095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CDDC6-1AB0-3BA1-CBB2-0FD631C74D7F}"/>
              </a:ext>
            </a:extLst>
          </p:cNvPr>
          <p:cNvSpPr txBox="1"/>
          <p:nvPr/>
        </p:nvSpPr>
        <p:spPr>
          <a:xfrm>
            <a:off x="753291" y="1870225"/>
            <a:ext cx="10685418" cy="4083105"/>
          </a:xfrm>
          <a:prstGeom prst="rect">
            <a:avLst/>
          </a:prstGeom>
          <a:noFill/>
        </p:spPr>
        <p:txBody>
          <a:bodyPr wrap="square">
            <a:spAutoFit/>
          </a:bodyPr>
          <a:lstStyle/>
          <a:p>
            <a:pPr algn="just">
              <a:lnSpc>
                <a:spcPct val="150000"/>
              </a:lnSpc>
            </a:pPr>
            <a:r>
              <a:rPr lang="en-US" sz="2200" dirty="0" err="1">
                <a:latin typeface="UTM Avo" panose="02040603050506020204" pitchFamily="18" charset="0"/>
              </a:rPr>
              <a:t>Cơ</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người</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động</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nói</a:t>
            </a:r>
            <a:r>
              <a:rPr lang="en-US" sz="2200" dirty="0">
                <a:latin typeface="UTM Avo" panose="02040603050506020204" pitchFamily="18" charset="0"/>
              </a:rPr>
              <a:t> </a:t>
            </a:r>
            <a:r>
              <a:rPr lang="en-US" sz="2200" dirty="0" err="1">
                <a:latin typeface="UTM Avo" panose="02040603050506020204" pitchFamily="18" charset="0"/>
              </a:rPr>
              <a:t>chung</a:t>
            </a:r>
            <a:r>
              <a:rPr lang="en-US" sz="2200" dirty="0">
                <a:latin typeface="UTM Avo" panose="02040603050506020204" pitchFamily="18" charset="0"/>
              </a:rPr>
              <a:t> </a:t>
            </a:r>
            <a:r>
              <a:rPr lang="en-US" sz="2200" dirty="0" err="1">
                <a:latin typeface="UTM Avo" panose="02040603050506020204" pitchFamily="18" charset="0"/>
              </a:rPr>
              <a:t>đều</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Khi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qua </a:t>
            </a:r>
            <a:r>
              <a:rPr lang="en-US" sz="2200" dirty="0" err="1">
                <a:latin typeface="UTM Avo" panose="02040603050506020204" pitchFamily="18" charset="0"/>
              </a:rPr>
              <a:t>cơ</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thì</a:t>
            </a:r>
            <a:r>
              <a:rPr lang="en-US" sz="2200" dirty="0">
                <a:latin typeface="UTM Avo" panose="02040603050506020204" pitchFamily="18" charset="0"/>
              </a:rPr>
              <a:t> </a:t>
            </a:r>
            <a:r>
              <a:rPr lang="en-US" sz="2200" dirty="0" err="1">
                <a:latin typeface="UTM Avo" panose="02040603050506020204" pitchFamily="18" charset="0"/>
              </a:rPr>
              <a:t>gây</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lí</a:t>
            </a:r>
            <a:r>
              <a:rPr lang="en-US" sz="2200" dirty="0">
                <a:latin typeface="UTM Avo" panose="02040603050506020204" pitchFamily="18" charset="0"/>
              </a:rPr>
              <a:t> ở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mức</a:t>
            </a:r>
            <a:r>
              <a:rPr lang="en-US" sz="2200" dirty="0">
                <a:latin typeface="UTM Avo" panose="02040603050506020204" pitchFamily="18" charset="0"/>
              </a:rPr>
              <a:t> </a:t>
            </a:r>
            <a:r>
              <a:rPr lang="en-US" sz="2200" dirty="0" err="1">
                <a:latin typeface="UTM Avo" panose="02040603050506020204" pitchFamily="18" charset="0"/>
              </a:rPr>
              <a:t>độ</a:t>
            </a:r>
            <a:r>
              <a:rPr lang="en-US" sz="2200" dirty="0">
                <a:latin typeface="UTM Avo" panose="02040603050506020204" pitchFamily="18" charset="0"/>
              </a:rPr>
              <a:t> </a:t>
            </a:r>
            <a:r>
              <a:rPr lang="en-US" sz="2200" dirty="0" err="1">
                <a:latin typeface="UTM Avo" panose="02040603050506020204" pitchFamily="18" charset="0"/>
              </a:rPr>
              <a:t>khác</a:t>
            </a:r>
            <a:r>
              <a:rPr lang="en-US" sz="2200" dirty="0">
                <a:latin typeface="UTM Avo" panose="02040603050506020204" pitchFamily="18" charset="0"/>
              </a:rPr>
              <a:t> </a:t>
            </a:r>
            <a:r>
              <a:rPr lang="en-US" sz="2200" dirty="0" err="1">
                <a:latin typeface="UTM Avo" panose="02040603050506020204" pitchFamily="18" charset="0"/>
              </a:rPr>
              <a:t>nhau</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tê</a:t>
            </a:r>
            <a:r>
              <a:rPr lang="en-US" sz="2200" dirty="0">
                <a:latin typeface="UTM Avo" panose="02040603050506020204" pitchFamily="18" charset="0"/>
              </a:rPr>
              <a:t> </a:t>
            </a:r>
            <a:r>
              <a:rPr lang="en-US" sz="2200" dirty="0" err="1">
                <a:latin typeface="UTM Avo" panose="02040603050506020204" pitchFamily="18" charset="0"/>
              </a:rPr>
              <a:t>liệt</a:t>
            </a:r>
            <a:r>
              <a:rPr lang="en-US" sz="2200" dirty="0">
                <a:latin typeface="UTM Avo" panose="02040603050506020204" pitchFamily="18" charset="0"/>
              </a:rPr>
              <a:t> </a:t>
            </a:r>
            <a:r>
              <a:rPr lang="en-US" sz="2200" dirty="0" err="1">
                <a:latin typeface="UTM Avo" panose="02040603050506020204" pitchFamily="18" charset="0"/>
              </a:rPr>
              <a:t>thần</a:t>
            </a:r>
            <a:r>
              <a:rPr lang="en-US" sz="2200" dirty="0">
                <a:latin typeface="UTM Avo" panose="02040603050506020204" pitchFamily="18" charset="0"/>
              </a:rPr>
              <a:t> </a:t>
            </a:r>
            <a:r>
              <a:rPr lang="en-US" sz="2200" dirty="0" err="1">
                <a:latin typeface="UTM Avo" panose="02040603050506020204" pitchFamily="18" charset="0"/>
              </a:rPr>
              <a:t>kinh</a:t>
            </a:r>
            <a:r>
              <a:rPr lang="en-US" sz="2200" dirty="0">
                <a:latin typeface="UTM Avo" panose="02040603050506020204" pitchFamily="18" charset="0"/>
              </a:rPr>
              <a:t>, </a:t>
            </a:r>
            <a:r>
              <a:rPr lang="en-US" sz="2200" dirty="0" err="1">
                <a:latin typeface="UTM Avo" panose="02040603050506020204" pitchFamily="18" charset="0"/>
              </a:rPr>
              <a:t>gây</a:t>
            </a:r>
            <a:r>
              <a:rPr lang="en-US" sz="2200" dirty="0">
                <a:latin typeface="UTM Avo" panose="02040603050506020204" pitchFamily="18" charset="0"/>
              </a:rPr>
              <a:t> co </a:t>
            </a:r>
            <a:r>
              <a:rPr lang="en-US" sz="2200" dirty="0" err="1">
                <a:latin typeface="UTM Avo" panose="02040603050506020204" pitchFamily="18" charset="0"/>
              </a:rPr>
              <a:t>cơ</a:t>
            </a:r>
            <a:r>
              <a:rPr lang="en-US" sz="2200" dirty="0">
                <a:latin typeface="UTM Avo" panose="02040603050506020204" pitchFamily="18" charset="0"/>
              </a:rPr>
              <a:t>,... Trong y </a:t>
            </a:r>
            <a:r>
              <a:rPr lang="en-US" sz="2200" dirty="0" err="1">
                <a:latin typeface="UTM Avo" panose="02040603050506020204" pitchFamily="18" charset="0"/>
              </a:rPr>
              <a:t>học</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phù</a:t>
            </a:r>
            <a:r>
              <a:rPr lang="en-US" sz="2200" dirty="0">
                <a:latin typeface="UTM Avo" panose="02040603050506020204" pitchFamily="18" charset="0"/>
              </a:rPr>
              <a:t> </a:t>
            </a:r>
            <a:r>
              <a:rPr lang="en-US" sz="2200" dirty="0" err="1">
                <a:latin typeface="UTM Avo" panose="02040603050506020204" pitchFamily="18" charset="0"/>
              </a:rPr>
              <a:t>hợp</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sử</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cấp</a:t>
            </a:r>
            <a:r>
              <a:rPr lang="en-US" sz="2200" dirty="0">
                <a:latin typeface="UTM Avo" panose="02040603050506020204" pitchFamily="18" charset="0"/>
              </a:rPr>
              <a:t> </a:t>
            </a:r>
            <a:r>
              <a:rPr lang="en-US" sz="2200" dirty="0" err="1">
                <a:latin typeface="UTM Avo" panose="02040603050506020204" pitchFamily="18" charset="0"/>
              </a:rPr>
              <a:t>cứu</a:t>
            </a:r>
            <a:r>
              <a:rPr lang="en-US" sz="2200" dirty="0">
                <a:latin typeface="UTM Avo" panose="02040603050506020204" pitchFamily="18" charset="0"/>
              </a:rPr>
              <a:t> hay </a:t>
            </a:r>
            <a:r>
              <a:rPr lang="en-US" sz="2200" dirty="0" err="1">
                <a:latin typeface="UTM Avo" panose="02040603050506020204" pitchFamily="18" charset="0"/>
              </a:rPr>
              <a:t>chữa</a:t>
            </a:r>
            <a:r>
              <a:rPr lang="en-US" sz="2200" dirty="0">
                <a:latin typeface="UTM Avo" panose="02040603050506020204" pitchFamily="18" charset="0"/>
              </a:rPr>
              <a:t> </a:t>
            </a:r>
            <a:r>
              <a:rPr lang="en-US" sz="2200" dirty="0" err="1">
                <a:latin typeface="UTM Avo" panose="02040603050506020204" pitchFamily="18" charset="0"/>
              </a:rPr>
              <a:t>bệnh</a:t>
            </a:r>
            <a:r>
              <a:rPr lang="en-US" sz="2200" dirty="0">
                <a:latin typeface="UTM Avo" panose="02040603050506020204" pitchFamily="18" charset="0"/>
              </a:rPr>
              <a:t>. </a:t>
            </a:r>
          </a:p>
          <a:p>
            <a:pPr algn="just">
              <a:lnSpc>
                <a:spcPct val="150000"/>
              </a:lnSpc>
            </a:pPr>
            <a:r>
              <a:rPr lang="en-US" sz="2200" b="1" dirty="0" err="1">
                <a:latin typeface="UTM Avo" panose="02040603050506020204" pitchFamily="18" charset="0"/>
              </a:rPr>
              <a:t>Ví</a:t>
            </a:r>
            <a:r>
              <a:rPr lang="en-US" sz="2200" b="1" dirty="0">
                <a:latin typeface="UTM Avo" panose="02040603050506020204" pitchFamily="18" charset="0"/>
              </a:rPr>
              <a:t> </a:t>
            </a:r>
            <a:r>
              <a:rPr lang="en-US" sz="2200" b="1" dirty="0" err="1">
                <a:latin typeface="UTM Avo" panose="02040603050506020204" pitchFamily="18" charset="0"/>
              </a:rPr>
              <a:t>dụ</a:t>
            </a:r>
            <a:r>
              <a:rPr lang="en-US" sz="2200" b="1" dirty="0">
                <a:latin typeface="UTM Avo" panose="02040603050506020204" pitchFamily="18" charset="0"/>
              </a:rPr>
              <a:t>: </a:t>
            </a:r>
            <a:r>
              <a:rPr lang="en-US" sz="2200" dirty="0" err="1">
                <a:latin typeface="UTM Avo" panose="02040603050506020204" pitchFamily="18" charset="0"/>
              </a:rPr>
              <a:t>Sốc</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ngoài</a:t>
            </a:r>
            <a:r>
              <a:rPr lang="en-US" sz="2200" dirty="0">
                <a:latin typeface="UTM Avo" panose="02040603050506020204" pitchFamily="18" charset="0"/>
              </a:rPr>
              <a:t> </a:t>
            </a:r>
            <a:r>
              <a:rPr lang="en-US" sz="2200" dirty="0" err="1">
                <a:latin typeface="UTM Avo" panose="02040603050506020204" pitchFamily="18" charset="0"/>
              </a:rPr>
              <a:t>lồng</a:t>
            </a:r>
            <a:r>
              <a:rPr lang="en-US" sz="2200" dirty="0">
                <a:latin typeface="UTM Avo" panose="02040603050506020204" pitchFamily="18" charset="0"/>
              </a:rPr>
              <a:t> </a:t>
            </a:r>
            <a:r>
              <a:rPr lang="en-US" sz="2200" dirty="0" err="1">
                <a:latin typeface="UTM Avo" panose="02040603050506020204" pitchFamily="18" charset="0"/>
              </a:rPr>
              <a:t>ngực</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cấp</a:t>
            </a:r>
            <a:r>
              <a:rPr lang="en-US" sz="2200" dirty="0">
                <a:latin typeface="UTM Avo" panose="02040603050506020204" pitchFamily="18" charset="0"/>
              </a:rPr>
              <a:t> </a:t>
            </a:r>
            <a:r>
              <a:rPr lang="en-US" sz="2200" dirty="0" err="1">
                <a:latin typeface="UTM Avo" panose="02040603050506020204" pitchFamily="18" charset="0"/>
              </a:rPr>
              <a:t>cứu</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phương </a:t>
            </a:r>
            <a:r>
              <a:rPr lang="en-US" sz="2200" dirty="0" err="1">
                <a:latin typeface="UTM Avo" panose="02040603050506020204" pitchFamily="18" charset="0"/>
              </a:rPr>
              <a:t>pháp</a:t>
            </a:r>
            <a:r>
              <a:rPr lang="en-US" sz="2200" dirty="0">
                <a:latin typeface="UTM Avo" panose="02040603050506020204" pitchFamily="18" charset="0"/>
              </a:rPr>
              <a:t> </a:t>
            </a:r>
            <a:r>
              <a:rPr lang="en-US" sz="2200" dirty="0" err="1">
                <a:latin typeface="UTM Avo" panose="02040603050506020204" pitchFamily="18" charset="0"/>
              </a:rPr>
              <a:t>dùng</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nhỏ</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thời</a:t>
            </a:r>
            <a:r>
              <a:rPr lang="en-US" sz="2200" dirty="0">
                <a:latin typeface="UTM Avo" panose="02040603050506020204" pitchFamily="18" charset="0"/>
              </a:rPr>
              <a:t> </a:t>
            </a:r>
            <a:r>
              <a:rPr lang="en-US" sz="2200" dirty="0" err="1">
                <a:latin typeface="UTM Avo" panose="02040603050506020204" pitchFamily="18" charset="0"/>
              </a:rPr>
              <a:t>gian</a:t>
            </a:r>
            <a:r>
              <a:rPr lang="en-US" sz="2200" dirty="0">
                <a:latin typeface="UTM Avo" panose="02040603050506020204" pitchFamily="18" charset="0"/>
              </a:rPr>
              <a:t> </a:t>
            </a:r>
            <a:r>
              <a:rPr lang="en-US" sz="2200" dirty="0" err="1">
                <a:latin typeface="UTM Avo" panose="02040603050506020204" pitchFamily="18" charset="0"/>
              </a:rPr>
              <a:t>rất</a:t>
            </a:r>
            <a:r>
              <a:rPr lang="en-US" sz="2200" dirty="0">
                <a:latin typeface="UTM Avo" panose="02040603050506020204" pitchFamily="18" charset="0"/>
              </a:rPr>
              <a:t> </a:t>
            </a:r>
            <a:r>
              <a:rPr lang="en-US" sz="2200" dirty="0" err="1">
                <a:latin typeface="UTM Avo" panose="02040603050506020204" pitchFamily="18" charset="0"/>
              </a:rPr>
              <a:t>ngắn</a:t>
            </a:r>
            <a:r>
              <a:rPr lang="en-US" sz="2200" dirty="0">
                <a:latin typeface="UTM Avo" panose="02040603050506020204" pitchFamily="18" charset="0"/>
              </a:rPr>
              <a:t> (0,03 </a:t>
            </a:r>
            <a:r>
              <a:rPr lang="en-US" sz="2200" dirty="0" err="1">
                <a:latin typeface="UTM Avo" panose="02040603050506020204" pitchFamily="18" charset="0"/>
              </a:rPr>
              <a:t>giây</a:t>
            </a:r>
            <a:r>
              <a:rPr lang="en-US" sz="2200" dirty="0">
                <a:latin typeface="UTM Avo" panose="02040603050506020204" pitchFamily="18" charset="0"/>
              </a:rPr>
              <a:t> - 0,10 </a:t>
            </a:r>
            <a:r>
              <a:rPr lang="en-US" sz="2200" dirty="0" err="1">
                <a:latin typeface="UTM Avo" panose="02040603050506020204" pitchFamily="18" charset="0"/>
              </a:rPr>
              <a:t>giây</a:t>
            </a:r>
            <a:r>
              <a:rPr lang="en-US" sz="2200" dirty="0">
                <a:latin typeface="UTM Avo" panose="02040603050506020204" pitchFamily="18" charset="0"/>
              </a:rPr>
              <a:t>) </a:t>
            </a:r>
            <a:r>
              <a:rPr lang="en-US" sz="2200" dirty="0" err="1">
                <a:latin typeface="UTM Avo" panose="02040603050506020204" pitchFamily="18" charset="0"/>
              </a:rPr>
              <a:t>phóng</a:t>
            </a:r>
            <a:r>
              <a:rPr lang="en-US" sz="2200" dirty="0">
                <a:latin typeface="UTM Avo" panose="02040603050506020204" pitchFamily="18" charset="0"/>
              </a:rPr>
              <a:t> qua </a:t>
            </a:r>
            <a:r>
              <a:rPr lang="en-US" sz="2200" dirty="0" err="1">
                <a:latin typeface="UTM Avo" panose="02040603050506020204" pitchFamily="18" charset="0"/>
              </a:rPr>
              <a:t>tim</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khôi</a:t>
            </a:r>
            <a:r>
              <a:rPr lang="en-US" sz="2200" dirty="0">
                <a:latin typeface="UTM Avo" panose="02040603050506020204" pitchFamily="18" charset="0"/>
              </a:rPr>
              <a:t> </a:t>
            </a:r>
            <a:r>
              <a:rPr lang="en-US" sz="2200" dirty="0" err="1">
                <a:latin typeface="UTM Avo" panose="02040603050506020204" pitchFamily="18" charset="0"/>
              </a:rPr>
              <a:t>phục</a:t>
            </a:r>
            <a:r>
              <a:rPr lang="en-US" sz="2200" dirty="0">
                <a:latin typeface="UTM Avo" panose="02040603050506020204" pitchFamily="18" charset="0"/>
              </a:rPr>
              <a:t> </a:t>
            </a:r>
            <a:r>
              <a:rPr lang="en-US" sz="2200" dirty="0" err="1">
                <a:latin typeface="UTM Avo" panose="02040603050506020204" pitchFamily="18" charset="0"/>
              </a:rPr>
              <a:t>lại</a:t>
            </a:r>
            <a:r>
              <a:rPr lang="en-US" sz="2200" dirty="0">
                <a:latin typeface="UTM Avo" panose="02040603050506020204" pitchFamily="18" charset="0"/>
              </a:rPr>
              <a:t> </a:t>
            </a:r>
            <a:r>
              <a:rPr lang="en-US" sz="2200" dirty="0" err="1">
                <a:latin typeface="UTM Avo" panose="02040603050506020204" pitchFamily="18" charset="0"/>
              </a:rPr>
              <a:t>nhịp</a:t>
            </a:r>
            <a:r>
              <a:rPr lang="en-US" sz="2200" dirty="0">
                <a:latin typeface="UTM Avo" panose="02040603050506020204" pitchFamily="18" charset="0"/>
              </a:rPr>
              <a:t> </a:t>
            </a:r>
            <a:r>
              <a:rPr lang="en-US" sz="2200" dirty="0" err="1">
                <a:latin typeface="UTM Avo" panose="02040603050506020204" pitchFamily="18" charset="0"/>
              </a:rPr>
              <a:t>tim</a:t>
            </a:r>
            <a:r>
              <a:rPr lang="en-US" sz="2200" dirty="0">
                <a:latin typeface="UTM Avo" panose="02040603050506020204" pitchFamily="18" charset="0"/>
              </a:rPr>
              <a:t> </a:t>
            </a:r>
            <a:r>
              <a:rPr lang="en-US" sz="2200" dirty="0" err="1">
                <a:latin typeface="UTM Avo" panose="02040603050506020204" pitchFamily="18" charset="0"/>
              </a:rPr>
              <a:t>bình</a:t>
            </a:r>
            <a:r>
              <a:rPr lang="en-US" sz="2200" dirty="0">
                <a:latin typeface="UTM Avo" panose="02040603050506020204" pitchFamily="18" charset="0"/>
              </a:rPr>
              <a:t> </a:t>
            </a:r>
            <a:r>
              <a:rPr lang="en-US" sz="2200" dirty="0" err="1">
                <a:latin typeface="UTM Avo" panose="02040603050506020204" pitchFamily="18" charset="0"/>
              </a:rPr>
              <a:t>thường</a:t>
            </a:r>
            <a:r>
              <a:rPr lang="en-US" sz="2200" dirty="0">
                <a:latin typeface="UTM Avo" panose="02040603050506020204" pitchFamily="18" charset="0"/>
              </a:rPr>
              <a:t>.</a:t>
            </a:r>
          </a:p>
          <a:p>
            <a:pPr algn="just">
              <a:lnSpc>
                <a:spcPct val="150000"/>
              </a:lnSpc>
            </a:pPr>
            <a:r>
              <a:rPr lang="en-US" sz="2200" dirty="0" err="1">
                <a:latin typeface="UTM Avo" panose="02040603050506020204" pitchFamily="18" charset="0"/>
              </a:rPr>
              <a:t>Tuy</a:t>
            </a:r>
            <a:r>
              <a:rPr lang="en-US" sz="2200" dirty="0">
                <a:latin typeface="UTM Avo" panose="02040603050506020204" pitchFamily="18" charset="0"/>
              </a:rPr>
              <a:t> </a:t>
            </a:r>
            <a:r>
              <a:rPr lang="en-US" sz="2200" dirty="0" err="1">
                <a:latin typeface="UTM Avo" panose="02040603050506020204" pitchFamily="18" charset="0"/>
              </a:rPr>
              <a:t>nhiên</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cũng</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cơ</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giật</a:t>
            </a:r>
            <a:r>
              <a:rPr lang="en-US" sz="2200" dirty="0">
                <a:latin typeface="UTM Avo" panose="02040603050506020204" pitchFamily="18" charset="0"/>
              </a:rPr>
              <a:t> </a:t>
            </a:r>
            <a:r>
              <a:rPr lang="en-US" sz="2200" dirty="0" err="1">
                <a:latin typeface="UTM Avo" panose="02040603050506020204" pitchFamily="18" charset="0"/>
              </a:rPr>
              <a:t>gây</a:t>
            </a:r>
            <a:r>
              <a:rPr lang="en-US" sz="2200" dirty="0">
                <a:latin typeface="UTM Avo" panose="02040603050506020204" pitchFamily="18" charset="0"/>
              </a:rPr>
              <a:t> </a:t>
            </a:r>
            <a:r>
              <a:rPr lang="en-US" sz="2200" dirty="0" err="1">
                <a:latin typeface="UTM Avo" panose="02040603050506020204" pitchFamily="18" charset="0"/>
              </a:rPr>
              <a:t>nguy</a:t>
            </a:r>
            <a:r>
              <a:rPr lang="en-US" sz="2200" dirty="0">
                <a:latin typeface="UTM Avo" panose="02040603050506020204" pitchFamily="18" charset="0"/>
              </a:rPr>
              <a:t> </a:t>
            </a:r>
            <a:r>
              <a:rPr lang="en-US" sz="2200" dirty="0" err="1">
                <a:latin typeface="UTM Avo" panose="02040603050506020204" pitchFamily="18" charset="0"/>
              </a:rPr>
              <a:t>hiểm</a:t>
            </a:r>
            <a:r>
              <a:rPr lang="en-US" sz="2200" dirty="0">
                <a:latin typeface="UTM Avo" panose="02040603050506020204" pitchFamily="18" charset="0"/>
              </a:rPr>
              <a:t>.</a:t>
            </a:r>
          </a:p>
        </p:txBody>
      </p:sp>
    </p:spTree>
    <p:extLst>
      <p:ext uri="{BB962C8B-B14F-4D97-AF65-F5344CB8AC3E}">
        <p14:creationId xmlns:p14="http://schemas.microsoft.com/office/powerpoint/2010/main" val="70277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E0852D-E0DC-9CF9-B044-A1D90439B8BD}"/>
              </a:ext>
            </a:extLst>
          </p:cNvPr>
          <p:cNvSpPr txBox="1"/>
          <p:nvPr/>
        </p:nvSpPr>
        <p:spPr>
          <a:xfrm>
            <a:off x="3048000" y="1911234"/>
            <a:ext cx="6096000" cy="1036117"/>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a:spAutoFit/>
          </a:bodyPr>
          <a:lstStyle/>
          <a:p>
            <a:pPr algn="just">
              <a:lnSpc>
                <a:spcPct val="150000"/>
              </a:lnSpc>
            </a:pPr>
            <a:r>
              <a:rPr lang="en-US" sz="2200" dirty="0" err="1">
                <a:latin typeface="UTM Avo" panose="02040603050506020204" pitchFamily="18" charset="0"/>
              </a:rPr>
              <a:t>Nêu</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số</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đảm</a:t>
            </a:r>
            <a:r>
              <a:rPr lang="en-US" sz="2200" dirty="0">
                <a:latin typeface="UTM Avo" panose="02040603050506020204" pitchFamily="18" charset="0"/>
              </a:rPr>
              <a:t> </a:t>
            </a:r>
            <a:r>
              <a:rPr lang="en-US" sz="2200" dirty="0" err="1">
                <a:latin typeface="UTM Avo" panose="02040603050506020204" pitchFamily="18" charset="0"/>
              </a:rPr>
              <a:t>bảo</a:t>
            </a:r>
            <a:r>
              <a:rPr lang="en-US" sz="2200" dirty="0">
                <a:latin typeface="UTM Avo" panose="02040603050506020204" pitchFamily="18" charset="0"/>
              </a:rPr>
              <a:t> an </a:t>
            </a:r>
            <a:r>
              <a:rPr lang="en-US" sz="2200" dirty="0" err="1">
                <a:latin typeface="UTM Avo" panose="02040603050506020204" pitchFamily="18" charset="0"/>
              </a:rPr>
              <a:t>toàn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tránh</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giật</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gia</a:t>
            </a:r>
            <a:r>
              <a:rPr lang="en-US" sz="2200" dirty="0">
                <a:latin typeface="UTM Avo" panose="02040603050506020204" pitchFamily="18" charset="0"/>
              </a:rPr>
              <a:t> </a:t>
            </a:r>
            <a:r>
              <a:rPr lang="en-US" sz="2200" dirty="0" err="1">
                <a:latin typeface="UTM Avo" panose="02040603050506020204" pitchFamily="18" charset="0"/>
              </a:rPr>
              <a:t>đình</a:t>
            </a:r>
            <a:r>
              <a:rPr lang="en-US" sz="2200" dirty="0">
                <a:latin typeface="UTM Avo" panose="02040603050506020204" pitchFamily="18" charset="0"/>
              </a:rPr>
              <a:t> </a:t>
            </a:r>
            <a:r>
              <a:rPr lang="en-US" sz="2200" dirty="0" err="1">
                <a:latin typeface="UTM Avo" panose="02040603050506020204" pitchFamily="18" charset="0"/>
              </a:rPr>
              <a:t>em</a:t>
            </a:r>
            <a:r>
              <a:rPr lang="en-US" sz="2200" dirty="0">
                <a:latin typeface="UTM Avo" panose="02040603050506020204" pitchFamily="18" charset="0"/>
              </a:rPr>
              <a:t>.</a:t>
            </a:r>
          </a:p>
        </p:txBody>
      </p:sp>
      <p:sp>
        <p:nvSpPr>
          <p:cNvPr id="4" name="TextBox 3">
            <a:extLst>
              <a:ext uri="{FF2B5EF4-FFF2-40B4-BE49-F238E27FC236}">
                <a16:creationId xmlns:a16="http://schemas.microsoft.com/office/drawing/2014/main" id="{38C4B1E5-8930-D06B-483A-C180F0AA8154}"/>
              </a:ext>
            </a:extLst>
          </p:cNvPr>
          <p:cNvSpPr txBox="1"/>
          <p:nvPr/>
        </p:nvSpPr>
        <p:spPr>
          <a:xfrm>
            <a:off x="753291" y="3352800"/>
            <a:ext cx="10685418" cy="255961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200" dirty="0" err="1">
                <a:latin typeface="UTM Avo" panose="02040603050506020204" pitchFamily="18" charset="0"/>
              </a:rPr>
              <a:t>Lựa</a:t>
            </a:r>
            <a:r>
              <a:rPr lang="en-US" sz="2200" dirty="0">
                <a:latin typeface="UTM Avo" panose="02040603050506020204" pitchFamily="18" charset="0"/>
              </a:rPr>
              <a:t> </a:t>
            </a:r>
            <a:r>
              <a:rPr lang="en-US" sz="2200" dirty="0" err="1">
                <a:latin typeface="UTM Avo" panose="02040603050506020204" pitchFamily="18" charset="0"/>
              </a:rPr>
              <a:t>chọn</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đóng</a:t>
            </a:r>
            <a:r>
              <a:rPr lang="en-US" sz="2200" dirty="0">
                <a:latin typeface="UTM Avo" panose="02040603050506020204" pitchFamily="18" charset="0"/>
              </a:rPr>
              <a:t> </a:t>
            </a:r>
            <a:r>
              <a:rPr lang="en-US" sz="2200" dirty="0" err="1">
                <a:latin typeface="UTM Avo" panose="02040603050506020204" pitchFamily="18" charset="0"/>
              </a:rPr>
              <a:t>ngắt</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phù</a:t>
            </a:r>
            <a:r>
              <a:rPr lang="en-US" sz="2200" dirty="0">
                <a:latin typeface="UTM Avo" panose="02040603050506020204" pitchFamily="18" charset="0"/>
              </a:rPr>
              <a:t> </a:t>
            </a:r>
            <a:r>
              <a:rPr lang="en-US" sz="2200" dirty="0" err="1">
                <a:latin typeface="UTM Avo" panose="02040603050506020204" pitchFamily="18" charset="0"/>
              </a:rPr>
              <a:t>hợp</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lắp</a:t>
            </a:r>
            <a:r>
              <a:rPr lang="en-US" sz="2200" dirty="0">
                <a:latin typeface="UTM Avo" panose="02040603050506020204" pitchFamily="18" charset="0"/>
              </a:rPr>
              <a:t> </a:t>
            </a:r>
            <a:r>
              <a:rPr lang="en-US" sz="2200" dirty="0" err="1">
                <a:latin typeface="UTM Avo" panose="02040603050506020204" pitchFamily="18" charset="0"/>
              </a:rPr>
              <a:t>đặt</a:t>
            </a:r>
            <a:r>
              <a:rPr lang="en-US" sz="2200" dirty="0">
                <a:latin typeface="UTM Avo" panose="02040603050506020204" pitchFamily="18" charset="0"/>
              </a:rPr>
              <a:t> </a:t>
            </a:r>
            <a:r>
              <a:rPr lang="en-US" sz="2200" dirty="0" err="1">
                <a:latin typeface="UTM Avo" panose="02040603050506020204" pitchFamily="18" charset="0"/>
              </a:rPr>
              <a:t>đúng</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200" dirty="0" err="1">
                <a:latin typeface="UTM Avo" panose="02040603050506020204" pitchFamily="18" charset="0"/>
              </a:rPr>
              <a:t>Giữ</a:t>
            </a:r>
            <a:r>
              <a:rPr lang="en-US" sz="2200" dirty="0">
                <a:latin typeface="UTM Avo" panose="02040603050506020204" pitchFamily="18" charset="0"/>
              </a:rPr>
              <a:t> </a:t>
            </a:r>
            <a:r>
              <a:rPr lang="en-US" sz="2200" dirty="0" err="1">
                <a:latin typeface="UTM Avo" panose="02040603050506020204" pitchFamily="18" charset="0"/>
              </a:rPr>
              <a:t>khoảng</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an </a:t>
            </a:r>
            <a:r>
              <a:rPr lang="en-US" sz="2200" dirty="0" err="1">
                <a:latin typeface="UTM Avo" panose="02040603050506020204" pitchFamily="18" charset="0"/>
              </a:rPr>
              <a:t>toàn</a:t>
            </a:r>
            <a:r>
              <a:rPr lang="en-US" sz="2200" dirty="0">
                <a:latin typeface="UTM Avo" panose="02040603050506020204" pitchFamily="18" charset="0"/>
              </a:rPr>
              <a:t> </a:t>
            </a:r>
            <a:r>
              <a:rPr lang="en-US" sz="2200" dirty="0" err="1">
                <a:latin typeface="UTM Avo" panose="02040603050506020204" pitchFamily="18" charset="0"/>
              </a:rPr>
              <a:t>với</a:t>
            </a:r>
            <a:r>
              <a:rPr lang="en-US" sz="2200" dirty="0">
                <a:latin typeface="UTM Avo" panose="02040603050506020204" pitchFamily="18" charset="0"/>
              </a:rPr>
              <a:t> </a:t>
            </a:r>
            <a:r>
              <a:rPr lang="en-US" sz="2200" dirty="0" err="1">
                <a:latin typeface="UTM Avo" panose="02040603050506020204" pitchFamily="18" charset="0"/>
              </a:rPr>
              <a:t>nguồn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gia</a:t>
            </a:r>
            <a:r>
              <a:rPr lang="en-US" sz="2200" dirty="0">
                <a:latin typeface="UTM Avo" panose="02040603050506020204" pitchFamily="18" charset="0"/>
              </a:rPr>
              <a:t> </a:t>
            </a:r>
            <a:r>
              <a:rPr lang="en-US" sz="2200" dirty="0" err="1">
                <a:latin typeface="UTM Avo" panose="02040603050506020204" pitchFamily="18" charset="0"/>
              </a:rPr>
              <a:t>đình</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200" dirty="0" err="1">
                <a:latin typeface="UTM Avo" panose="02040603050506020204" pitchFamily="18" charset="0"/>
              </a:rPr>
              <a:t>Tránh</a:t>
            </a:r>
            <a:r>
              <a:rPr lang="en-US" sz="2200" dirty="0">
                <a:latin typeface="UTM Avo" panose="02040603050506020204" pitchFamily="18" charset="0"/>
              </a:rPr>
              <a:t> </a:t>
            </a:r>
            <a:r>
              <a:rPr lang="en-US" sz="2200" dirty="0" err="1">
                <a:latin typeface="UTM Avo" panose="02040603050506020204" pitchFamily="18" charset="0"/>
              </a:rPr>
              <a:t>sử</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đang</a:t>
            </a:r>
            <a:r>
              <a:rPr lang="en-US" sz="2200" dirty="0">
                <a:latin typeface="UTM Avo" panose="02040603050506020204" pitchFamily="18" charset="0"/>
              </a:rPr>
              <a:t> </a:t>
            </a:r>
            <a:r>
              <a:rPr lang="en-US" sz="2200" dirty="0" err="1">
                <a:latin typeface="UTM Avo" panose="02040603050506020204" pitchFamily="18" charset="0"/>
              </a:rPr>
              <a:t>sạc</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200" dirty="0">
                <a:latin typeface="UTM Avo" panose="02040603050506020204" pitchFamily="18" charset="0"/>
              </a:rPr>
              <a:t>Khi </a:t>
            </a:r>
            <a:r>
              <a:rPr lang="en-US" sz="2200" dirty="0" err="1">
                <a:latin typeface="UTM Avo" panose="02040603050506020204" pitchFamily="18" charset="0"/>
              </a:rPr>
              <a:t>sửa</a:t>
            </a:r>
            <a:r>
              <a:rPr lang="en-US" sz="2200" dirty="0">
                <a:latin typeface="UTM Avo" panose="02040603050506020204" pitchFamily="18" charset="0"/>
              </a:rPr>
              <a:t> </a:t>
            </a:r>
            <a:r>
              <a:rPr lang="en-US" sz="2200" dirty="0" err="1">
                <a:latin typeface="UTM Avo" panose="02040603050506020204" pitchFamily="18" charset="0"/>
              </a:rPr>
              <a:t>chữa</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gia</a:t>
            </a:r>
            <a:r>
              <a:rPr lang="en-US" sz="2200" dirty="0">
                <a:latin typeface="UTM Avo" panose="02040603050506020204" pitchFamily="18" charset="0"/>
              </a:rPr>
              <a:t> </a:t>
            </a:r>
            <a:r>
              <a:rPr lang="en-US" sz="2200" dirty="0" err="1">
                <a:latin typeface="UTM Avo" panose="02040603050506020204" pitchFamily="18" charset="0"/>
              </a:rPr>
              <a:t>đình</a:t>
            </a:r>
            <a:r>
              <a:rPr lang="en-US" sz="2200" dirty="0">
                <a:latin typeface="UTM Avo" panose="02040603050506020204" pitchFamily="18" charset="0"/>
              </a:rPr>
              <a:t> </a:t>
            </a:r>
            <a:r>
              <a:rPr lang="en-US" sz="2200" dirty="0" err="1">
                <a:latin typeface="UTM Avo" panose="02040603050506020204" pitchFamily="18" charset="0"/>
              </a:rPr>
              <a:t>cần</a:t>
            </a:r>
            <a:r>
              <a:rPr lang="en-US" sz="2200" dirty="0">
                <a:latin typeface="UTM Avo" panose="02040603050506020204" pitchFamily="18" charset="0"/>
              </a:rPr>
              <a:t> </a:t>
            </a:r>
            <a:r>
              <a:rPr lang="en-US" sz="2200" dirty="0" err="1">
                <a:latin typeface="UTM Avo" panose="02040603050506020204" pitchFamily="18" charset="0"/>
              </a:rPr>
              <a:t>sử</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a:t>
            </a:r>
            <a:r>
              <a:rPr lang="en-US" sz="2200" dirty="0" err="1">
                <a:latin typeface="UTM Avo" panose="02040603050506020204" pitchFamily="18" charset="0"/>
              </a:rPr>
              <a:t>bảo</a:t>
            </a:r>
            <a:r>
              <a:rPr lang="en-US" sz="2200" dirty="0">
                <a:latin typeface="UTM Avo" panose="02040603050506020204" pitchFamily="18" charset="0"/>
              </a:rPr>
              <a:t> </a:t>
            </a:r>
            <a:r>
              <a:rPr lang="en-US" sz="2200" dirty="0" err="1">
                <a:latin typeface="UTM Avo" panose="02040603050506020204" pitchFamily="18" charset="0"/>
              </a:rPr>
              <a:t>hộ</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ngắt</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pic>
        <p:nvPicPr>
          <p:cNvPr id="5122" name="Picture 2">
            <a:extLst>
              <a:ext uri="{FF2B5EF4-FFF2-40B4-BE49-F238E27FC236}">
                <a16:creationId xmlns:a16="http://schemas.microsoft.com/office/drawing/2014/main" id="{E649B32D-4271-5163-3C37-74FE7F499D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9320" y="1352529"/>
            <a:ext cx="1920443" cy="1920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0E89B5BB-8BAC-F63D-32A5-0F7781B30EDC}"/>
              </a:ext>
            </a:extLst>
          </p:cNvPr>
          <p:cNvSpPr/>
          <p:nvPr/>
        </p:nvSpPr>
        <p:spPr>
          <a:xfrm>
            <a:off x="855562" y="2430119"/>
            <a:ext cx="10602795" cy="2394857"/>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marL="285750" indent="-285750" algn="just">
              <a:lnSpc>
                <a:spcPct val="15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Nguồn điện cung cấp năng lượng để tạo ra và duy trì dòng điện.</a:t>
            </a:r>
          </a:p>
          <a:p>
            <a:pPr marL="285750" indent="-285750" algn="just">
              <a:lnSpc>
                <a:spcPct val="15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Dòng điện chạy qua các thiết bị điện có thể gây ra tác dụng phát sáng, tác dụng nhiệt, tác dụng hoá học, tác dụng sinh lí,...</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3C9320A7-CA75-7C1F-C955-2E29FC0DCB09}"/>
              </a:ext>
            </a:extLst>
          </p:cNvPr>
          <p:cNvPicPr>
            <a:picLocks noChangeAspect="1"/>
          </p:cNvPicPr>
          <p:nvPr/>
        </p:nvPicPr>
        <p:blipFill>
          <a:blip r:embed="rId3"/>
          <a:stretch>
            <a:fillRect/>
          </a:stretch>
        </p:blipFill>
        <p:spPr>
          <a:xfrm>
            <a:off x="10498600" y="1763915"/>
            <a:ext cx="1258708" cy="1188291"/>
          </a:xfrm>
          <a:prstGeom prst="rect">
            <a:avLst/>
          </a:prstGeom>
        </p:spPr>
      </p:pic>
    </p:spTree>
    <p:extLst>
      <p:ext uri="{BB962C8B-B14F-4D97-AF65-F5344CB8AC3E}">
        <p14:creationId xmlns:p14="http://schemas.microsoft.com/office/powerpoint/2010/main" val="338793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9E3C98B-6622-5240-EE02-692F51042D69}"/>
              </a:ext>
            </a:extLst>
          </p:cNvPr>
          <p:cNvPicPr>
            <a:picLocks noChangeAspect="1"/>
          </p:cNvPicPr>
          <p:nvPr/>
        </p:nvPicPr>
        <p:blipFill>
          <a:blip r:embed="rId4"/>
          <a:stretch>
            <a:fillRect/>
          </a:stretch>
        </p:blipFill>
        <p:spPr>
          <a:xfrm>
            <a:off x="5007112" y="3090627"/>
            <a:ext cx="2177775" cy="1204856"/>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27947B-D829-6943-9CF9-4BCF3255E832}"/>
              </a:ext>
            </a:extLst>
          </p:cNvPr>
          <p:cNvSpPr txBox="1"/>
          <p:nvPr/>
        </p:nvSpPr>
        <p:spPr>
          <a:xfrm>
            <a:off x="815340" y="2123943"/>
            <a:ext cx="10561320" cy="461665"/>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a:spAutoFit/>
          </a:bodyPr>
          <a:lstStyle/>
          <a:p>
            <a:pPr algn="ct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chuyển</a:t>
            </a:r>
            <a:r>
              <a:rPr lang="en-US" sz="2400" dirty="0">
                <a:latin typeface="UTM Avo" panose="02040603050506020204" pitchFamily="18" charset="0"/>
              </a:rPr>
              <a:t> </a:t>
            </a:r>
            <a:r>
              <a:rPr lang="en-US" sz="2400" dirty="0" err="1">
                <a:latin typeface="UTM Avo" panose="02040603050506020204" pitchFamily="18" charset="0"/>
              </a:rPr>
              <a:t>hoá</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 ở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thiết</a:t>
            </a:r>
            <a:r>
              <a:rPr lang="en-US" sz="2400" dirty="0">
                <a:latin typeface="UTM Avo" panose="02040603050506020204" pitchFamily="18" charset="0"/>
              </a:rPr>
              <a:t> </a:t>
            </a:r>
            <a:r>
              <a:rPr lang="en-US" sz="2400" dirty="0" err="1">
                <a:latin typeface="UTM Avo" panose="02040603050506020204" pitchFamily="18" charset="0"/>
              </a:rPr>
              <a:t>bị</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pin, </a:t>
            </a:r>
            <a:r>
              <a:rPr lang="en-US" sz="2400" dirty="0" err="1">
                <a:latin typeface="UTM Avo" panose="02040603050506020204" pitchFamily="18" charset="0"/>
              </a:rPr>
              <a:t>acquy</a:t>
            </a:r>
            <a:r>
              <a:rPr lang="en-US" sz="2400" dirty="0">
                <a:latin typeface="UTM Avo" panose="02040603050506020204" pitchFamily="18" charset="0"/>
              </a:rPr>
              <a:t>.</a:t>
            </a:r>
          </a:p>
        </p:txBody>
      </p:sp>
      <p:sp>
        <p:nvSpPr>
          <p:cNvPr id="5" name="TextBox 4">
            <a:extLst>
              <a:ext uri="{FF2B5EF4-FFF2-40B4-BE49-F238E27FC236}">
                <a16:creationId xmlns:a16="http://schemas.microsoft.com/office/drawing/2014/main" id="{634AF45B-8D40-28AC-1E4D-55F8AA91BD10}"/>
              </a:ext>
            </a:extLst>
          </p:cNvPr>
          <p:cNvSpPr txBox="1"/>
          <p:nvPr/>
        </p:nvSpPr>
        <p:spPr>
          <a:xfrm>
            <a:off x="1593668" y="3150802"/>
            <a:ext cx="9004663" cy="1675843"/>
          </a:xfrm>
          <a:prstGeom prst="rect">
            <a:avLst/>
          </a:prstGeom>
          <a:noFill/>
        </p:spPr>
        <p:txBody>
          <a:bodyPr wrap="square">
            <a:spAutoFit/>
          </a:bodyPr>
          <a:lstStyle/>
          <a:p>
            <a:pPr algn="just">
              <a:lnSpc>
                <a:spcPct val="150000"/>
              </a:lnSpc>
            </a:pPr>
            <a:r>
              <a:rPr lang="en-US" sz="2400" b="0" i="0" dirty="0">
                <a:solidFill>
                  <a:srgbClr val="000000"/>
                </a:solidFill>
                <a:effectLst/>
                <a:latin typeface="UTM Avo" panose="02040603050506020204" pitchFamily="18" charset="0"/>
              </a:rPr>
              <a:t>Ở </a:t>
            </a:r>
            <a:r>
              <a:rPr lang="en-US" sz="2400" b="0" i="0" dirty="0" err="1">
                <a:solidFill>
                  <a:srgbClr val="000000"/>
                </a:solidFill>
                <a:effectLst/>
                <a:latin typeface="UTM Avo" panose="02040603050506020204" pitchFamily="18" charset="0"/>
              </a:rPr>
              <a:t>các</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thiết</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bị</a:t>
            </a:r>
            <a:r>
              <a:rPr lang="en-US" sz="2400" b="0" i="0" dirty="0">
                <a:solidFill>
                  <a:srgbClr val="000000"/>
                </a:solidFill>
                <a:effectLst/>
                <a:latin typeface="UTM Avo" panose="02040603050506020204" pitchFamily="18" charset="0"/>
              </a:rPr>
              <a:t> dung pin, </a:t>
            </a:r>
            <a:r>
              <a:rPr lang="en-US" sz="2400" b="0" i="0" dirty="0" err="1">
                <a:solidFill>
                  <a:srgbClr val="000000"/>
                </a:solidFill>
                <a:effectLst/>
                <a:latin typeface="UTM Avo" panose="02040603050506020204" pitchFamily="18" charset="0"/>
              </a:rPr>
              <a:t>acquy</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năng</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lượng</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có</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sự</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chuyển</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hóa</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từ</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năng</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lượng</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hóa</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học</a:t>
            </a:r>
            <a:r>
              <a:rPr lang="en-US" sz="2400" b="0" i="0" dirty="0">
                <a:solidFill>
                  <a:srgbClr val="000000"/>
                </a:solidFill>
                <a:effectLst/>
                <a:latin typeface="UTM Avo" panose="02040603050506020204" pitchFamily="18" charset="0"/>
              </a:rPr>
              <a:t> sang </a:t>
            </a:r>
            <a:r>
              <a:rPr lang="en-US" sz="2400" b="0" i="0" dirty="0" err="1">
                <a:solidFill>
                  <a:srgbClr val="000000"/>
                </a:solidFill>
                <a:effectLst/>
                <a:latin typeface="UTM Avo" panose="02040603050506020204" pitchFamily="18" charset="0"/>
              </a:rPr>
              <a:t>năng</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lượng</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điện</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giúp</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tạo</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ra</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dòng</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điệ</a:t>
            </a:r>
            <a:r>
              <a:rPr lang="en-US" sz="2400" dirty="0" err="1">
                <a:solidFill>
                  <a:srgbClr val="000000"/>
                </a:solidFill>
                <a:latin typeface="UTM Avo" panose="02040603050506020204" pitchFamily="18" charset="0"/>
              </a:rPr>
              <a:t>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cung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cấp</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cho</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các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thiết</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bị</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điện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sử</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dụng</a:t>
            </a:r>
            <a:r>
              <a:rPr lang="en-US" sz="2400" dirty="0">
                <a:solidFill>
                  <a:srgbClr val="000000"/>
                </a:solidFill>
                <a:latin typeface="UTM Avo" panose="02040603050506020204" pitchFamily="18" charset="0"/>
              </a:rPr>
              <a:t>.</a:t>
            </a:r>
            <a:endParaRPr lang="en-US" sz="2400" b="0" i="0" dirty="0">
              <a:solidFill>
                <a:srgbClr val="000000"/>
              </a:solidFill>
              <a:effectLst/>
              <a:latin typeface="UTM Avo" panose="02040603050506020204" pitchFamily="18" charset="0"/>
            </a:endParaRPr>
          </a:p>
        </p:txBody>
      </p:sp>
      <p:pic>
        <p:nvPicPr>
          <p:cNvPr id="6" name="Picture 2">
            <a:extLst>
              <a:ext uri="{FF2B5EF4-FFF2-40B4-BE49-F238E27FC236}">
                <a16:creationId xmlns:a16="http://schemas.microsoft.com/office/drawing/2014/main" id="{5D7CFC5B-2A2C-08A9-6950-0B7DBB330B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6091" y="5569915"/>
            <a:ext cx="2288538" cy="12880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B9138EB-E6CD-4EBE-93C0-CF27BE5F5A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004" y="4826645"/>
            <a:ext cx="2371996" cy="2371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A5F562-38FA-1F41-834F-2D2BAC7A929A}"/>
              </a:ext>
            </a:extLst>
          </p:cNvPr>
          <p:cNvSpPr txBox="1"/>
          <p:nvPr/>
        </p:nvSpPr>
        <p:spPr>
          <a:xfrm>
            <a:off x="1073331" y="1621248"/>
            <a:ext cx="10045337" cy="2027543"/>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a:spAutoFit/>
          </a:bodyPr>
          <a:lstStyle/>
          <a:p>
            <a:pPr algn="just">
              <a:lnSpc>
                <a:spcPct val="150000"/>
              </a:lnSpc>
              <a:spcBef>
                <a:spcPts val="600"/>
              </a:spcBef>
            </a:pPr>
            <a:r>
              <a:rPr lang="en-US" sz="2000" dirty="0">
                <a:latin typeface="UTM Avo" panose="02040603050506020204" pitchFamily="18" charset="0"/>
              </a:rPr>
              <a:t>Trong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thiết</a:t>
            </a:r>
            <a:r>
              <a:rPr lang="en-US" sz="2000" dirty="0">
                <a:latin typeface="UTM Avo" panose="02040603050506020204" pitchFamily="18" charset="0"/>
              </a:rPr>
              <a:t> </a:t>
            </a:r>
            <a:r>
              <a:rPr lang="en-US" sz="2000" dirty="0" err="1">
                <a:latin typeface="UTM Avo" panose="02040603050506020204" pitchFamily="18" charset="0"/>
              </a:rPr>
              <a:t>bị</a:t>
            </a:r>
            <a:r>
              <a:rPr lang="en-US" sz="2000" dirty="0">
                <a:latin typeface="UTM Avo" panose="02040603050506020204" pitchFamily="18" charset="0"/>
              </a:rPr>
              <a:t> </a:t>
            </a:r>
            <a:r>
              <a:rPr lang="en-US" sz="2000" dirty="0" err="1">
                <a:latin typeface="UTM Avo" panose="02040603050506020204" pitchFamily="18" charset="0"/>
              </a:rPr>
              <a:t>dùng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năng</a:t>
            </a:r>
            <a:r>
              <a:rPr lang="en-US" sz="2000" dirty="0">
                <a:latin typeface="UTM Avo" panose="02040603050506020204" pitchFamily="18" charset="0"/>
              </a:rPr>
              <a:t> </a:t>
            </a:r>
            <a:r>
              <a:rPr lang="en-US" sz="2000" dirty="0" err="1">
                <a:latin typeface="UTM Avo" panose="02040603050506020204" pitchFamily="18" charset="0"/>
              </a:rPr>
              <a:t>lượng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chuyển</a:t>
            </a:r>
            <a:r>
              <a:rPr lang="en-US" sz="2000" dirty="0">
                <a:latin typeface="UTM Avo" panose="02040603050506020204" pitchFamily="18" charset="0"/>
              </a:rPr>
              <a:t> </a:t>
            </a:r>
            <a:r>
              <a:rPr lang="en-US" sz="2000" dirty="0" err="1">
                <a:latin typeface="UTM Avo" panose="02040603050506020204" pitchFamily="18" charset="0"/>
              </a:rPr>
              <a:t>thành</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dạng</a:t>
            </a:r>
            <a:r>
              <a:rPr lang="en-US" sz="2000" dirty="0">
                <a:latin typeface="UTM Avo" panose="02040603050506020204" pitchFamily="18" charset="0"/>
              </a:rPr>
              <a:t> </a:t>
            </a:r>
            <a:r>
              <a:rPr lang="en-US" sz="2000" dirty="0" err="1">
                <a:latin typeface="UTM Avo" panose="02040603050506020204" pitchFamily="18" charset="0"/>
              </a:rPr>
              <a:t>năng</a:t>
            </a:r>
            <a:r>
              <a:rPr lang="en-US" sz="2000" dirty="0">
                <a:latin typeface="UTM Avo" panose="02040603050506020204" pitchFamily="18" charset="0"/>
              </a:rPr>
              <a:t> </a:t>
            </a:r>
            <a:r>
              <a:rPr lang="en-US" sz="2000" dirty="0" err="1">
                <a:latin typeface="UTM Avo" panose="02040603050506020204" pitchFamily="18" charset="0"/>
              </a:rPr>
              <a:t>lượng</a:t>
            </a:r>
            <a:r>
              <a:rPr lang="en-US" sz="2000" dirty="0">
                <a:latin typeface="UTM Avo" panose="02040603050506020204" pitchFamily="18" charset="0"/>
              </a:rPr>
              <a:t> </a:t>
            </a:r>
            <a:r>
              <a:rPr lang="en-US" sz="2000" dirty="0" err="1">
                <a:latin typeface="UTM Avo" panose="02040603050506020204" pitchFamily="18" charset="0"/>
              </a:rPr>
              <a:t>khác</a:t>
            </a:r>
            <a:r>
              <a:rPr lang="en-US" sz="2000" dirty="0">
                <a:latin typeface="UTM Avo" panose="02040603050506020204" pitchFamily="18" charset="0"/>
              </a:rPr>
              <a:t> </a:t>
            </a: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đáp</a:t>
            </a:r>
            <a:r>
              <a:rPr lang="en-US" sz="2000" dirty="0">
                <a:latin typeface="UTM Avo" panose="02040603050506020204" pitchFamily="18" charset="0"/>
              </a:rPr>
              <a:t> </a:t>
            </a:r>
            <a:r>
              <a:rPr lang="en-US" sz="2000" dirty="0" err="1">
                <a:latin typeface="UTM Avo" panose="02040603050506020204" pitchFamily="18" charset="0"/>
              </a:rPr>
              <a:t>ứng</a:t>
            </a:r>
            <a:r>
              <a:rPr lang="en-US" sz="2000" dirty="0">
                <a:latin typeface="UTM Avo" panose="02040603050506020204" pitchFamily="18" charset="0"/>
              </a:rPr>
              <a:t> </a:t>
            </a:r>
            <a:r>
              <a:rPr lang="en-US" sz="2000" dirty="0" err="1">
                <a:latin typeface="UTM Avo" panose="02040603050506020204" pitchFamily="18" charset="0"/>
              </a:rPr>
              <a:t>nhiều</a:t>
            </a:r>
            <a:r>
              <a:rPr lang="en-US" sz="2000" dirty="0">
                <a:latin typeface="UTM Avo" panose="02040603050506020204" pitchFamily="18" charset="0"/>
              </a:rPr>
              <a:t> </a:t>
            </a:r>
            <a:r>
              <a:rPr lang="en-US" sz="2000" dirty="0" err="1">
                <a:latin typeface="UTM Avo" panose="02040603050506020204" pitchFamily="18" charset="0"/>
              </a:rPr>
              <a:t>mục</a:t>
            </a:r>
            <a:r>
              <a:rPr lang="en-US" sz="2000" dirty="0">
                <a:latin typeface="UTM Avo" panose="02040603050506020204" pitchFamily="18" charset="0"/>
              </a:rPr>
              <a:t> </a:t>
            </a:r>
            <a:r>
              <a:rPr lang="en-US" sz="2000" dirty="0" err="1">
                <a:latin typeface="UTM Avo" panose="02040603050506020204" pitchFamily="18" charset="0"/>
              </a:rPr>
              <a:t>đích</a:t>
            </a:r>
            <a:r>
              <a:rPr lang="en-US" sz="2000" dirty="0">
                <a:latin typeface="UTM Avo" panose="02040603050506020204" pitchFamily="18" charset="0"/>
              </a:rPr>
              <a:t> </a:t>
            </a:r>
            <a:r>
              <a:rPr lang="en-US" sz="2000" dirty="0" err="1">
                <a:latin typeface="UTM Avo" panose="02040603050506020204" pitchFamily="18" charset="0"/>
              </a:rPr>
              <a:t>khác</a:t>
            </a:r>
            <a:r>
              <a:rPr lang="en-US" sz="2000" dirty="0">
                <a:latin typeface="UTM Avo" panose="02040603050506020204" pitchFamily="18" charset="0"/>
              </a:rPr>
              <a:t> </a:t>
            </a:r>
            <a:r>
              <a:rPr lang="en-US" sz="2000" dirty="0" err="1">
                <a:latin typeface="UTM Avo" panose="02040603050506020204" pitchFamily="18" charset="0"/>
              </a:rPr>
              <a:t>nhau</a:t>
            </a:r>
            <a:r>
              <a:rPr lang="en-US" sz="2000" dirty="0">
                <a:latin typeface="UTM Avo" panose="02040603050506020204" pitchFamily="18" charset="0"/>
              </a:rPr>
              <a:t>. </a:t>
            </a:r>
          </a:p>
          <a:p>
            <a:pPr algn="just">
              <a:lnSpc>
                <a:spcPct val="150000"/>
              </a:lnSpc>
              <a:spcBef>
                <a:spcPts val="600"/>
              </a:spcBef>
            </a:pPr>
            <a:r>
              <a:rPr lang="en-US" sz="2000" dirty="0">
                <a:latin typeface="UTM Avo" panose="02040603050506020204" pitchFamily="18" charset="0"/>
              </a:rPr>
              <a:t>a) </a:t>
            </a:r>
            <a:r>
              <a:rPr lang="en-US" sz="2000" dirty="0" err="1">
                <a:latin typeface="UTM Avo" panose="02040603050506020204" pitchFamily="18" charset="0"/>
              </a:rPr>
              <a:t>Nêu</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số</a:t>
            </a:r>
            <a:r>
              <a:rPr lang="en-US" sz="2000" dirty="0">
                <a:latin typeface="UTM Avo" panose="02040603050506020204" pitchFamily="18" charset="0"/>
              </a:rPr>
              <a:t> </a:t>
            </a:r>
            <a:r>
              <a:rPr lang="en-US" sz="2000" dirty="0" err="1">
                <a:latin typeface="UTM Avo" panose="02040603050506020204" pitchFamily="18" charset="0"/>
              </a:rPr>
              <a:t>ví</a:t>
            </a:r>
            <a:r>
              <a:rPr lang="en-US" sz="2000" dirty="0">
                <a:latin typeface="UTM Avo" panose="02040603050506020204" pitchFamily="18" charset="0"/>
              </a:rPr>
              <a:t> </a:t>
            </a:r>
            <a:r>
              <a:rPr lang="en-US" sz="2000" dirty="0" err="1">
                <a:latin typeface="UTM Avo" panose="02040603050506020204" pitchFamily="18" charset="0"/>
              </a:rPr>
              <a:t>dụ</a:t>
            </a:r>
            <a:r>
              <a:rPr lang="en-US" sz="2000" dirty="0">
                <a:latin typeface="UTM Avo" panose="02040603050506020204" pitchFamily="18" charset="0"/>
              </a:rPr>
              <a:t> </a:t>
            </a:r>
            <a:r>
              <a:rPr lang="en-US" sz="2000" dirty="0" err="1">
                <a:latin typeface="UTM Avo" panose="02040603050506020204" pitchFamily="18" charset="0"/>
              </a:rPr>
              <a:t>về</a:t>
            </a:r>
            <a:r>
              <a:rPr lang="en-US" sz="2000" dirty="0">
                <a:latin typeface="UTM Avo" panose="02040603050506020204" pitchFamily="18" charset="0"/>
              </a:rPr>
              <a:t> </a:t>
            </a:r>
            <a:r>
              <a:rPr lang="en-US" sz="2000" dirty="0" err="1">
                <a:latin typeface="UTM Avo" panose="02040603050506020204" pitchFamily="18" charset="0"/>
              </a:rPr>
              <a:t>việc</a:t>
            </a:r>
            <a:r>
              <a:rPr lang="en-US" sz="2000" dirty="0">
                <a:latin typeface="UTM Avo" panose="02040603050506020204" pitchFamily="18" charset="0"/>
              </a:rPr>
              <a:t> </a:t>
            </a: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năng</a:t>
            </a:r>
            <a:r>
              <a:rPr lang="en-US" sz="2000" dirty="0">
                <a:latin typeface="UTM Avo" panose="02040603050506020204" pitchFamily="18" charset="0"/>
              </a:rPr>
              <a:t> </a:t>
            </a:r>
            <a:r>
              <a:rPr lang="en-US" sz="2000" dirty="0" err="1">
                <a:latin typeface="UTM Avo" panose="02040603050506020204" pitchFamily="18" charset="0"/>
              </a:rPr>
              <a:t>lượng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gia</a:t>
            </a:r>
            <a:r>
              <a:rPr lang="en-US" sz="2000" dirty="0">
                <a:latin typeface="UTM Avo" panose="02040603050506020204" pitchFamily="18" charset="0"/>
              </a:rPr>
              <a:t> </a:t>
            </a:r>
            <a:r>
              <a:rPr lang="en-US" sz="2000" dirty="0" err="1">
                <a:latin typeface="UTM Avo" panose="02040603050506020204" pitchFamily="18" charset="0"/>
              </a:rPr>
              <a:t>đình</a:t>
            </a:r>
            <a:r>
              <a:rPr lang="en-US" sz="2000" dirty="0">
                <a:latin typeface="UTM Avo" panose="02040603050506020204" pitchFamily="18" charset="0"/>
              </a:rPr>
              <a:t> </a:t>
            </a:r>
            <a:r>
              <a:rPr lang="en-US" sz="2000" dirty="0" err="1">
                <a:latin typeface="UTM Avo" panose="02040603050506020204" pitchFamily="18" charset="0"/>
              </a:rPr>
              <a:t>em</a:t>
            </a:r>
            <a:r>
              <a:rPr lang="en-US" sz="2000" dirty="0">
                <a:latin typeface="UTM Avo" panose="02040603050506020204" pitchFamily="18" charset="0"/>
              </a:rPr>
              <a:t>. </a:t>
            </a:r>
          </a:p>
          <a:p>
            <a:pPr algn="just">
              <a:lnSpc>
                <a:spcPct val="150000"/>
              </a:lnSpc>
              <a:spcBef>
                <a:spcPts val="600"/>
              </a:spcBef>
            </a:pPr>
            <a:r>
              <a:rPr lang="en-US" sz="2000" dirty="0">
                <a:latin typeface="UTM Avo" panose="02040603050506020204" pitchFamily="18" charset="0"/>
              </a:rPr>
              <a:t>b) </a:t>
            </a:r>
            <a:r>
              <a:rPr lang="en-US" sz="2000" dirty="0" err="1">
                <a:latin typeface="UTM Avo" panose="02040603050506020204" pitchFamily="18" charset="0"/>
              </a:rPr>
              <a:t>Chỉ</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tác</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dòng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ở </a:t>
            </a:r>
            <a:r>
              <a:rPr lang="en-US" sz="2000" dirty="0" err="1">
                <a:latin typeface="UTM Avo" panose="02040603050506020204" pitchFamily="18" charset="0"/>
              </a:rPr>
              <a:t>mỗi</a:t>
            </a:r>
            <a:r>
              <a:rPr lang="en-US" sz="2000" dirty="0">
                <a:latin typeface="UTM Avo" panose="02040603050506020204" pitchFamily="18" charset="0"/>
              </a:rPr>
              <a:t> </a:t>
            </a:r>
            <a:r>
              <a:rPr lang="en-US" sz="2000" dirty="0" err="1">
                <a:latin typeface="UTM Avo" panose="02040603050506020204" pitchFamily="18" charset="0"/>
              </a:rPr>
              <a:t>ví</a:t>
            </a:r>
            <a:r>
              <a:rPr lang="en-US" sz="2000" dirty="0">
                <a:latin typeface="UTM Avo" panose="02040603050506020204" pitchFamily="18" charset="0"/>
              </a:rPr>
              <a:t> </a:t>
            </a:r>
            <a:r>
              <a:rPr lang="en-US" sz="2000" dirty="0" err="1">
                <a:latin typeface="UTM Avo" panose="02040603050506020204" pitchFamily="18" charset="0"/>
              </a:rPr>
              <a:t>dụ</a:t>
            </a:r>
            <a:r>
              <a:rPr lang="en-US" sz="2000" dirty="0">
                <a:latin typeface="UTM Avo" panose="02040603050506020204" pitchFamily="18" charset="0"/>
              </a:rPr>
              <a:t> </a:t>
            </a:r>
            <a:r>
              <a:rPr lang="en-US" sz="2000" dirty="0" err="1">
                <a:latin typeface="UTM Avo" panose="02040603050506020204" pitchFamily="18" charset="0"/>
              </a:rPr>
              <a:t>đã</a:t>
            </a:r>
            <a:r>
              <a:rPr lang="en-US" sz="2000" dirty="0">
                <a:latin typeface="UTM Avo" panose="02040603050506020204" pitchFamily="18" charset="0"/>
              </a:rPr>
              <a:t> </a:t>
            </a:r>
            <a:r>
              <a:rPr lang="en-US" sz="2000" dirty="0" err="1">
                <a:latin typeface="UTM Avo" panose="02040603050506020204" pitchFamily="18" charset="0"/>
              </a:rPr>
              <a:t>nêu</a:t>
            </a:r>
            <a:r>
              <a:rPr lang="en-US" sz="2000" dirty="0">
                <a:latin typeface="UTM Avo" panose="02040603050506020204" pitchFamily="18" charset="0"/>
              </a:rPr>
              <a:t>.</a:t>
            </a:r>
          </a:p>
        </p:txBody>
      </p:sp>
      <p:sp>
        <p:nvSpPr>
          <p:cNvPr id="5" name="TextBox 4">
            <a:extLst>
              <a:ext uri="{FF2B5EF4-FFF2-40B4-BE49-F238E27FC236}">
                <a16:creationId xmlns:a16="http://schemas.microsoft.com/office/drawing/2014/main" id="{ECBED36C-9314-1018-2A26-68845C27AE9A}"/>
              </a:ext>
            </a:extLst>
          </p:cNvPr>
          <p:cNvSpPr txBox="1"/>
          <p:nvPr/>
        </p:nvSpPr>
        <p:spPr>
          <a:xfrm>
            <a:off x="552993" y="3956946"/>
            <a:ext cx="11086011" cy="2559611"/>
          </a:xfrm>
          <a:prstGeom prst="rect">
            <a:avLst/>
          </a:prstGeom>
          <a:noFill/>
        </p:spPr>
        <p:txBody>
          <a:bodyPr wrap="square">
            <a:spAutoFit/>
          </a:bodyPr>
          <a:lstStyle/>
          <a:p>
            <a:pPr marL="342900" indent="-342900" algn="just">
              <a:lnSpc>
                <a:spcPct val="150000"/>
              </a:lnSpc>
              <a:buAutoNum type="alphaLcParenR"/>
            </a:pPr>
            <a:r>
              <a:rPr lang="en-US" sz="2200" b="0" i="0" dirty="0">
                <a:solidFill>
                  <a:srgbClr val="000000"/>
                </a:solidFill>
                <a:effectLst/>
                <a:latin typeface="UTM Avo" panose="02040603050506020204" pitchFamily="18" charset="0"/>
              </a:rPr>
              <a:t>Trong </a:t>
            </a:r>
            <a:r>
              <a:rPr lang="en-US" sz="2200" b="0" i="0" dirty="0" err="1">
                <a:solidFill>
                  <a:srgbClr val="000000"/>
                </a:solidFill>
                <a:effectLst/>
                <a:latin typeface="UTM Avo" panose="02040603050506020204" pitchFamily="18" charset="0"/>
              </a:rPr>
              <a:t>gia</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đình</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em</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thường</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sử</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dụng</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năng</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lượng</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điện</a:t>
            </a:r>
            <a:r>
              <a:rPr lang="en-US" sz="2200" b="0" i="0" dirty="0">
                <a:solidFill>
                  <a:srgbClr val="000000"/>
                </a:solidFill>
                <a:effectLst/>
                <a:latin typeface="UTM Avo" panose="02040603050506020204" pitchFamily="18" charset="0"/>
              </a:rPr>
              <a:t> qua </a:t>
            </a:r>
            <a:r>
              <a:rPr lang="en-US" sz="2200" b="0" i="0" dirty="0" err="1">
                <a:solidFill>
                  <a:srgbClr val="000000"/>
                </a:solidFill>
                <a:effectLst/>
                <a:latin typeface="UTM Avo" panose="02040603050506020204" pitchFamily="18" charset="0"/>
              </a:rPr>
              <a:t>các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thiết</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bị</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sử</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dụng</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điện</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như</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nồi</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cơm</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điện</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bóng</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đèn</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máy</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sấy</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tóc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bếp</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điện</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đèn</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sưởi</a:t>
            </a:r>
            <a:r>
              <a:rPr lang="en-US" sz="2200" b="0" i="0" dirty="0">
                <a:solidFill>
                  <a:srgbClr val="000000"/>
                </a:solidFill>
                <a:effectLst/>
                <a:latin typeface="UTM Avo" panose="02040603050506020204" pitchFamily="18" charset="0"/>
              </a:rPr>
              <a:t>,…</a:t>
            </a:r>
          </a:p>
          <a:p>
            <a:pPr marL="342900" indent="-342900" algn="just">
              <a:lnSpc>
                <a:spcPct val="150000"/>
              </a:lnSpc>
              <a:buAutoNum type="alphaLcParenR"/>
            </a:pPr>
            <a:r>
              <a:rPr lang="en-US" sz="2200" dirty="0" err="1">
                <a:solidFill>
                  <a:srgbClr val="000000"/>
                </a:solidFill>
                <a:latin typeface="UTM Avo" panose="02040603050506020204" pitchFamily="18" charset="0"/>
              </a:rPr>
              <a:t>Tác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dụng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của</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dòng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điện</a:t>
            </a:r>
            <a:r>
              <a:rPr lang="en-US" sz="2200" dirty="0">
                <a:solidFill>
                  <a:srgbClr val="000000"/>
                </a:solidFill>
                <a:latin typeface="UTM Avo" panose="02040603050506020204" pitchFamily="18" charset="0"/>
              </a:rPr>
              <a:t> ở </a:t>
            </a:r>
            <a:r>
              <a:rPr lang="en-US" sz="2200" dirty="0" err="1">
                <a:solidFill>
                  <a:srgbClr val="000000"/>
                </a:solidFill>
                <a:latin typeface="UTM Avo" panose="02040603050506020204" pitchFamily="18" charset="0"/>
              </a:rPr>
              <a:t>các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dụng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cụ</a:t>
            </a:r>
            <a:r>
              <a:rPr lang="en-US" sz="2200" dirty="0">
                <a:solidFill>
                  <a:srgbClr val="000000"/>
                </a:solidFill>
                <a:latin typeface="UTM Avo" panose="02040603050506020204" pitchFamily="18" charset="0"/>
              </a:rPr>
              <a:t> ý a:</a:t>
            </a:r>
          </a:p>
          <a:p>
            <a:pPr algn="just">
              <a:lnSpc>
                <a:spcPct val="150000"/>
              </a:lnSpc>
            </a:pP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dụng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nhiệt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nồi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cơm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điệnm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bếp</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điện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đèn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sưởi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máy</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sấy</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tóc</a:t>
            </a:r>
            <a:r>
              <a:rPr lang="en-US" sz="2200" dirty="0">
                <a:solidFill>
                  <a:srgbClr val="000000"/>
                </a:solidFill>
                <a:latin typeface="UTM Avo" panose="02040603050506020204" pitchFamily="18" charset="0"/>
              </a:rPr>
              <a:t>.</a:t>
            </a:r>
          </a:p>
          <a:p>
            <a:pPr algn="just">
              <a:lnSpc>
                <a:spcPct val="150000"/>
              </a:lnSpc>
            </a:pPr>
            <a:r>
              <a:rPr lang="en-US" sz="2200" b="0" i="0" dirty="0">
                <a:solidFill>
                  <a:srgbClr val="000000"/>
                </a:solidFill>
                <a:effectLst/>
                <a:latin typeface="UTM Avo" panose="02040603050506020204" pitchFamily="18" charset="0"/>
              </a:rPr>
              <a:t>+ </a:t>
            </a:r>
            <a:r>
              <a:rPr lang="en-US" sz="2200" dirty="0" err="1">
                <a:solidFill>
                  <a:srgbClr val="000000"/>
                </a:solidFill>
                <a:latin typeface="UTM Avo" panose="02040603050506020204" pitchFamily="18" charset="0"/>
              </a:rPr>
              <a:t>Tác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dụng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phát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sáng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bóng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đèn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đèn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sưởi</a:t>
            </a:r>
            <a:r>
              <a:rPr lang="en-US" sz="2200" dirty="0">
                <a:solidFill>
                  <a:srgbClr val="000000"/>
                </a:solidFill>
                <a:latin typeface="UTM Avo" panose="02040603050506020204" pitchFamily="18" charset="0"/>
              </a:rPr>
              <a:t>.</a:t>
            </a:r>
            <a:endParaRPr lang="en-US" sz="2200" b="0" i="0" dirty="0">
              <a:solidFill>
                <a:srgbClr val="000000"/>
              </a:solidFill>
              <a:effectLst/>
              <a:latin typeface="UTM Avo" panose="02040603050506020204" pitchFamily="18" charset="0"/>
            </a:endParaRPr>
          </a:p>
        </p:txBody>
      </p:sp>
    </p:spTree>
    <p:extLst>
      <p:ext uri="{BB962C8B-B14F-4D97-AF65-F5344CB8AC3E}">
        <p14:creationId xmlns:p14="http://schemas.microsoft.com/office/powerpoint/2010/main" val="418873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7E758DD-9E2C-D3C1-E26D-206A51BA6E26}"/>
              </a:ext>
            </a:extLst>
          </p:cNvPr>
          <p:cNvPicPr>
            <a:picLocks noChangeAspect="1"/>
          </p:cNvPicPr>
          <p:nvPr/>
        </p:nvPicPr>
        <p:blipFill>
          <a:blip r:embed="rId4"/>
          <a:stretch>
            <a:fillRect/>
          </a:stretch>
        </p:blipFill>
        <p:spPr>
          <a:xfrm>
            <a:off x="5007112" y="3090627"/>
            <a:ext cx="2177775" cy="1204856"/>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DC407575-24D1-283D-DF2C-CDD2E51D396F}"/>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B72D67B4-36B3-259F-960D-1432AFA0EA10}"/>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A8F342A8-197F-A319-747F-29A8723C807C}"/>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B198D503-DEFB-A06E-DBDB-D936C56D6049}"/>
              </a:ext>
            </a:extLst>
          </p:cNvPr>
          <p:cNvSpPr txBox="1"/>
          <p:nvPr/>
        </p:nvSpPr>
        <p:spPr>
          <a:xfrm>
            <a:off x="2124336" y="2375780"/>
            <a:ext cx="5016693" cy="3073405"/>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23. </a:t>
            </a:r>
            <a:r>
              <a:rPr lang="en-US" sz="2200" b="1" dirty="0" err="1">
                <a:latin typeface="UTM Avo" panose="02040603050506020204" pitchFamily="18"/>
                <a:ea typeface="Calibri" panose="020F0502020204030204" pitchFamily="34" charset="0"/>
                <a:cs typeface="Arial" panose="020B0604020202020204" pitchFamily="34" charset="0"/>
              </a:rPr>
              <a:t>Cường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độ</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dòng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điện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và</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hiệu</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điện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thế</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9342C19A-678E-ED17-B417-1A7364EB5236}"/>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4D74D313-99EE-0248-4A05-025A2C5B8CE7}"/>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2652AF65-02F6-C670-48A9-992F678BF9A5}"/>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0CBA05B4-B844-8F70-8E60-F869C25FDD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38012F5A-7C0D-E4B7-1052-7DA3502FF86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164CD7ED-1B63-989C-4B6A-E2A345FDF8E0}"/>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TotalTime>
  <Words>1670</Words>
  <Application>Microsoft Office PowerPoint</Application>
  <PresentationFormat>Widescreen</PresentationFormat>
  <Paragraphs>90</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10</cp:revision>
  <dcterms:created xsi:type="dcterms:W3CDTF">2023-10-18T06:55:26Z</dcterms:created>
  <dcterms:modified xsi:type="dcterms:W3CDTF">2024-01-27T07:04:29Z</dcterms:modified>
</cp:coreProperties>
</file>