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0"/>
  </p:notesMasterIdLst>
  <p:sldIdLst>
    <p:sldId id="266" r:id="rId3"/>
    <p:sldId id="256" r:id="rId4"/>
    <p:sldId id="257" r:id="rId5"/>
    <p:sldId id="268" r:id="rId6"/>
    <p:sldId id="276" r:id="rId7"/>
    <p:sldId id="277" r:id="rId8"/>
    <p:sldId id="278" r:id="rId9"/>
    <p:sldId id="260" r:id="rId10"/>
    <p:sldId id="271" r:id="rId11"/>
    <p:sldId id="282" r:id="rId12"/>
    <p:sldId id="283" r:id="rId13"/>
    <p:sldId id="284" r:id="rId14"/>
    <p:sldId id="285" r:id="rId15"/>
    <p:sldId id="263" r:id="rId16"/>
    <p:sldId id="272" r:id="rId17"/>
    <p:sldId id="267" r:id="rId18"/>
    <p:sldId id="275" r:id="rId19"/>
  </p:sldIdLst>
  <p:sldSz cx="12192000" cy="6858000"/>
  <p:notesSz cx="6858000" cy="9144000"/>
  <p:embeddedFontLst>
    <p:embeddedFont>
      <p:font typeface="Cambria Math" panose="02040503050406030204" pitchFamily="18" charset="0"/>
      <p:regular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8T16:32:41.516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18.svg"/><Relationship Id="rId5" Type="http://schemas.openxmlformats.org/officeDocument/2006/relationships/image" Target="../media/image24.png"/><Relationship Id="rId10" Type="http://schemas.openxmlformats.org/officeDocument/2006/relationships/image" Target="../media/image17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18.sv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microsoft.com/office/2007/relationships/hdphoto" Target="../media/hdphoto2.wdp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940C1FF5-3ABC-04E0-8688-B059EE18E24D}"/>
              </a:ext>
            </a:extLst>
          </p:cNvPr>
          <p:cNvSpPr txBox="1">
            <a:spLocks/>
          </p:cNvSpPr>
          <p:nvPr/>
        </p:nvSpPr>
        <p:spPr>
          <a:xfrm>
            <a:off x="727107" y="1732188"/>
            <a:ext cx="10737785" cy="100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79E14-12DF-58BD-C270-C507DD9895F1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</a:t>
            </a:r>
            <a:r>
              <a:rPr kumimoji="0" lang="vi-V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7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B42C9F-FA36-DF90-378C-6453ADED016C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15B6E0-5E88-F20A-1F64-82F4763C4275}"/>
              </a:ext>
            </a:extLst>
          </p:cNvPr>
          <p:cNvSpPr txBox="1"/>
          <p:nvPr/>
        </p:nvSpPr>
        <p:spPr>
          <a:xfrm>
            <a:off x="672367" y="2947020"/>
            <a:ext cx="108472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cuối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chương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I</a:t>
            </a:r>
          </a:p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ED8C709-9454-C7B7-FF1B-F24C0136F905}"/>
              </a:ext>
            </a:extLst>
          </p:cNvPr>
          <p:cNvGrpSpPr/>
          <p:nvPr/>
        </p:nvGrpSpPr>
        <p:grpSpPr>
          <a:xfrm>
            <a:off x="4822032" y="3011092"/>
            <a:ext cx="2736543" cy="1857229"/>
            <a:chOff x="309542" y="967667"/>
            <a:chExt cx="2878585" cy="185722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1AD23ED-1434-4C91-7A3A-0204D8ACA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51987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6D34DB-F0C9-ACFC-C2F7-70B441D112B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ình Bầu dục 4">
            <a:extLst>
              <a:ext uri="{FF2B5EF4-FFF2-40B4-BE49-F238E27FC236}">
                <a16:creationId xmlns:a16="http://schemas.microsoft.com/office/drawing/2014/main" id="{5D1DF7CD-2629-0176-37D2-5D6506050A98}"/>
              </a:ext>
            </a:extLst>
          </p:cNvPr>
          <p:cNvSpPr/>
          <p:nvPr/>
        </p:nvSpPr>
        <p:spPr>
          <a:xfrm>
            <a:off x="3429593" y="1627377"/>
            <a:ext cx="5332814" cy="96890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</a:rPr>
              <a:t>HOẠT ĐỘNG NHÓM</a:t>
            </a:r>
          </a:p>
        </p:txBody>
      </p:sp>
      <p:sp>
        <p:nvSpPr>
          <p:cNvPr id="5" name="Hình chữ nhật: Góc Tròn 5">
            <a:extLst>
              <a:ext uri="{FF2B5EF4-FFF2-40B4-BE49-F238E27FC236}">
                <a16:creationId xmlns:a16="http://schemas.microsoft.com/office/drawing/2014/main" id="{F01DB5F6-5E4A-8ADC-C399-2FDA39357952}"/>
              </a:ext>
            </a:extLst>
          </p:cNvPr>
          <p:cNvSpPr/>
          <p:nvPr/>
        </p:nvSpPr>
        <p:spPr>
          <a:xfrm>
            <a:off x="3092701" y="3072998"/>
            <a:ext cx="6006598" cy="21576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Tổng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hợp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kiến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thức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theo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nội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dung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của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mỗi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nhóm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thành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sơ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đồ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tư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duy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vào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</a:rPr>
              <a:t>giấy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</a:rPr>
              <a:t> A1. </a:t>
            </a:r>
          </a:p>
        </p:txBody>
      </p:sp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ình chữ nhật: Góc Tròn 3">
            <a:extLst>
              <a:ext uri="{FF2B5EF4-FFF2-40B4-BE49-F238E27FC236}">
                <a16:creationId xmlns:a16="http://schemas.microsoft.com/office/drawing/2014/main" id="{F3B59799-DE7D-181E-11D3-8CB272F67F5A}"/>
              </a:ext>
            </a:extLst>
          </p:cNvPr>
          <p:cNvSpPr/>
          <p:nvPr/>
        </p:nvSpPr>
        <p:spPr>
          <a:xfrm>
            <a:off x="1738431" y="1988820"/>
            <a:ext cx="8715137" cy="37033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NHÓM 1: TẬP HỢP Q CÁC SỐ HỮU TỈ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  <a:tabLst>
                <a:tab pos="3429000" algn="ctr"/>
                <a:tab pos="455231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Khái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niệm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  <a:tabLst>
                <a:tab pos="3429000" algn="ctr"/>
                <a:tab pos="455231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Thứ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tự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trong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tập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hợp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  <a:tabLst>
                <a:tab pos="3429000" algn="ctr"/>
                <a:tab pos="455231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Biểu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diễn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trên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trục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  <a:tabLst>
                <a:tab pos="3429000" algn="ctr"/>
                <a:tab pos="4552315" algn="l"/>
              </a:tabLst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đối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của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một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tabLst>
                <a:tab pos="3429000" algn="ctr"/>
                <a:tab pos="4552315" algn="l"/>
              </a:tabLst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So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sánh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các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</a:p>
        </p:txBody>
      </p:sp>
      <p:pic>
        <p:nvPicPr>
          <p:cNvPr id="8" name="Picture 18">
            <a:extLst>
              <a:ext uri="{FF2B5EF4-FFF2-40B4-BE49-F238E27FC236}">
                <a16:creationId xmlns:a16="http://schemas.microsoft.com/office/drawing/2014/main" id="{D9541EEB-C1FC-9040-84E8-F7C00F9BE3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82679" y="2944970"/>
            <a:ext cx="3913030" cy="391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3">
            <a:extLst>
              <a:ext uri="{FF2B5EF4-FFF2-40B4-BE49-F238E27FC236}">
                <a16:creationId xmlns:a16="http://schemas.microsoft.com/office/drawing/2014/main" id="{7AB6E243-CFCC-A47D-5DFC-580558AB9C58}"/>
              </a:ext>
            </a:extLst>
          </p:cNvPr>
          <p:cNvSpPr/>
          <p:nvPr/>
        </p:nvSpPr>
        <p:spPr>
          <a:xfrm>
            <a:off x="1763077" y="1899549"/>
            <a:ext cx="8665845" cy="390570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NHÓM 2: CÁC PHÉP TÍNH VỚI SỐ HỮU TỈ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Cộng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trừ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hai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Tính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chất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của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phép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cộng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 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Quy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tắc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chuyển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vế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Quy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tắc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nhân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, chia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hai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Tính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chất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của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phép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nhân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28FFAFF-5E0D-FC20-7E4C-2C8C468EB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506700" y="4206734"/>
            <a:ext cx="2460288" cy="195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2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3">
            <a:extLst>
              <a:ext uri="{FF2B5EF4-FFF2-40B4-BE49-F238E27FC236}">
                <a16:creationId xmlns:a16="http://schemas.microsoft.com/office/drawing/2014/main" id="{57D17785-83DE-BE13-BEB1-468734997B6E}"/>
              </a:ext>
            </a:extLst>
          </p:cNvPr>
          <p:cNvSpPr/>
          <p:nvPr/>
        </p:nvSpPr>
        <p:spPr>
          <a:xfrm>
            <a:off x="1816155" y="1999166"/>
            <a:ext cx="8559690" cy="367936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NHÓM 3: LUỸ THỪA VỚI SỐ MŨ TỰ NHIÊN CỦA MỘT SỐ HỮU TỈ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Phép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tính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lũy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thừa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với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mũ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tự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nhiên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 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Tích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và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thương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của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hai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lũy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thừa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cùng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cơ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Lũy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thừa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của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lũy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thừa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Noto Sans Symbols"/>
                <a:cs typeface="Noto Sans Symbols"/>
              </a:rPr>
              <a:t>.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0AA50B-B46A-F1D4-6B6C-3849452AC3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567965" y="3838848"/>
            <a:ext cx="3040916" cy="227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5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29">
            <a:extLst>
              <a:ext uri="{FF2B5EF4-FFF2-40B4-BE49-F238E27FC236}">
                <a16:creationId xmlns:a16="http://schemas.microsoft.com/office/drawing/2014/main" id="{90B3882D-4175-4E36-7E37-1E516F12641E}"/>
              </a:ext>
            </a:extLst>
          </p:cNvPr>
          <p:cNvSpPr/>
          <p:nvPr/>
        </p:nvSpPr>
        <p:spPr>
          <a:xfrm>
            <a:off x="1386959" y="1840444"/>
            <a:ext cx="9418082" cy="442053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NHÓM 4: </a:t>
            </a: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THỨ TỰ THỰC HIỆN CÁC PHÉP TÍNH. </a:t>
            </a:r>
          </a:p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QUY TẮC DẤU NGOẶC + BIỂU DIỄN THẬP PHÂN </a:t>
            </a:r>
          </a:p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CỦA SỐ HỮU TỈ</a:t>
            </a:r>
            <a:endParaRPr lang="en-US" sz="2600" b="1" dirty="0">
              <a:solidFill>
                <a:schemeClr val="tx1">
                  <a:lumMod val="50000"/>
                </a:schemeClr>
              </a:solidFill>
              <a:latin typeface="UTM Avo" panose="02040603050506020204" pitchFamily="1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Thứ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tự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thực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hiện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các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phép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tính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 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Quy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tắc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dấu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ngoặc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.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</a:pP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Biểu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diễn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thập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phân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của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tỉ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. (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thập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phân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hữu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hạn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;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Số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thập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phân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vô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hạn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tuần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hoàn</a:t>
            </a:r>
            <a:r>
              <a:rPr lang="en-US" sz="2400" dirty="0">
                <a:solidFill>
                  <a:srgbClr val="000000"/>
                </a:solidFill>
                <a:effectLst/>
                <a:latin typeface="UTM Avo" panose="02040603050506020204" pitchFamily="18"/>
                <a:ea typeface="Noto Sans Symbols"/>
                <a:cs typeface="Noto Sans Symbols"/>
              </a:rPr>
              <a:t>).</a:t>
            </a:r>
            <a:endParaRPr lang="en-US" sz="2400" dirty="0">
              <a:effectLst/>
              <a:latin typeface="UTM Avo" panose="02040603050506020204" pitchFamily="18"/>
              <a:ea typeface="Noto Sans Symbols"/>
              <a:cs typeface="Noto Sans Symbols"/>
            </a:endParaRPr>
          </a:p>
        </p:txBody>
      </p:sp>
      <p:grpSp>
        <p:nvGrpSpPr>
          <p:cNvPr id="3" name="Google Shape;4058;p32">
            <a:extLst>
              <a:ext uri="{FF2B5EF4-FFF2-40B4-BE49-F238E27FC236}">
                <a16:creationId xmlns:a16="http://schemas.microsoft.com/office/drawing/2014/main" id="{E7C2443F-4DA2-4A87-29EA-C528B35C67E6}"/>
              </a:ext>
            </a:extLst>
          </p:cNvPr>
          <p:cNvGrpSpPr/>
          <p:nvPr/>
        </p:nvGrpSpPr>
        <p:grpSpPr>
          <a:xfrm rot="-733608">
            <a:off x="9710559" y="3764082"/>
            <a:ext cx="751329" cy="573252"/>
            <a:chOff x="16932102" y="3817254"/>
            <a:chExt cx="1502531" cy="1146406"/>
          </a:xfrm>
        </p:grpSpPr>
        <p:sp>
          <p:nvSpPr>
            <p:cNvPr id="4" name="Google Shape;4059;p32">
              <a:extLst>
                <a:ext uri="{FF2B5EF4-FFF2-40B4-BE49-F238E27FC236}">
                  <a16:creationId xmlns:a16="http://schemas.microsoft.com/office/drawing/2014/main" id="{EF4A68CC-B6D1-D416-1DB5-03C94922C926}"/>
                </a:ext>
              </a:extLst>
            </p:cNvPr>
            <p:cNvSpPr/>
            <p:nvPr/>
          </p:nvSpPr>
          <p:spPr>
            <a:xfrm>
              <a:off x="16932102" y="3817254"/>
              <a:ext cx="1502531" cy="516030"/>
            </a:xfrm>
            <a:custGeom>
              <a:avLst/>
              <a:gdLst/>
              <a:ahLst/>
              <a:cxnLst/>
              <a:rect l="l" t="t" r="r" b="b"/>
              <a:pathLst>
                <a:path w="1502531" h="516030" extrusionOk="0">
                  <a:moveTo>
                    <a:pt x="1453865" y="264131"/>
                  </a:moveTo>
                  <a:cubicBezTo>
                    <a:pt x="1052984" y="-88480"/>
                    <a:pt x="448813" y="-87976"/>
                    <a:pt x="48502" y="265239"/>
                  </a:cubicBezTo>
                  <a:cubicBezTo>
                    <a:pt x="-10887" y="317639"/>
                    <a:pt x="-16515" y="408224"/>
                    <a:pt x="35923" y="467560"/>
                  </a:cubicBezTo>
                  <a:cubicBezTo>
                    <a:pt x="88362" y="526912"/>
                    <a:pt x="179024" y="532536"/>
                    <a:pt x="238386" y="480124"/>
                  </a:cubicBezTo>
                  <a:cubicBezTo>
                    <a:pt x="530629" y="222292"/>
                    <a:pt x="971676" y="221929"/>
                    <a:pt x="1264312" y="479316"/>
                  </a:cubicBezTo>
                  <a:cubicBezTo>
                    <a:pt x="1291604" y="503315"/>
                    <a:pt x="1325444" y="515089"/>
                    <a:pt x="1359145" y="515062"/>
                  </a:cubicBezTo>
                  <a:cubicBezTo>
                    <a:pt x="1398887" y="515032"/>
                    <a:pt x="1438431" y="498580"/>
                    <a:pt x="1466760" y="466434"/>
                  </a:cubicBezTo>
                  <a:cubicBezTo>
                    <a:pt x="1519102" y="407010"/>
                    <a:pt x="1513329" y="316435"/>
                    <a:pt x="1453865" y="26413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4060;p32">
              <a:extLst>
                <a:ext uri="{FF2B5EF4-FFF2-40B4-BE49-F238E27FC236}">
                  <a16:creationId xmlns:a16="http://schemas.microsoft.com/office/drawing/2014/main" id="{EA924791-5E75-F423-26A7-B47B0841A893}"/>
                </a:ext>
              </a:extLst>
            </p:cNvPr>
            <p:cNvSpPr/>
            <p:nvPr/>
          </p:nvSpPr>
          <p:spPr>
            <a:xfrm>
              <a:off x="17274150" y="4238786"/>
              <a:ext cx="818893" cy="387008"/>
            </a:xfrm>
            <a:custGeom>
              <a:avLst/>
              <a:gdLst/>
              <a:ahLst/>
              <a:cxnLst/>
              <a:rect l="l" t="t" r="r" b="b"/>
              <a:pathLst>
                <a:path w="818893" h="387008" extrusionOk="0">
                  <a:moveTo>
                    <a:pt x="770221" y="135649"/>
                  </a:moveTo>
                  <a:cubicBezTo>
                    <a:pt x="564362" y="-45432"/>
                    <a:pt x="254089" y="-45189"/>
                    <a:pt x="48504" y="136217"/>
                  </a:cubicBezTo>
                  <a:cubicBezTo>
                    <a:pt x="-10885" y="188617"/>
                    <a:pt x="-16514" y="279186"/>
                    <a:pt x="35916" y="338538"/>
                  </a:cubicBezTo>
                  <a:cubicBezTo>
                    <a:pt x="88366" y="397904"/>
                    <a:pt x="179026" y="403502"/>
                    <a:pt x="238385" y="351102"/>
                  </a:cubicBezTo>
                  <a:cubicBezTo>
                    <a:pt x="335911" y="265079"/>
                    <a:pt x="483045" y="264977"/>
                    <a:pt x="580679" y="350831"/>
                  </a:cubicBezTo>
                  <a:cubicBezTo>
                    <a:pt x="607965" y="374830"/>
                    <a:pt x="641805" y="386605"/>
                    <a:pt x="675507" y="386578"/>
                  </a:cubicBezTo>
                  <a:cubicBezTo>
                    <a:pt x="715255" y="386547"/>
                    <a:pt x="754802" y="370095"/>
                    <a:pt x="783121" y="337949"/>
                  </a:cubicBezTo>
                  <a:cubicBezTo>
                    <a:pt x="835467" y="278514"/>
                    <a:pt x="829691" y="187953"/>
                    <a:pt x="770221" y="13564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4061;p32">
              <a:extLst>
                <a:ext uri="{FF2B5EF4-FFF2-40B4-BE49-F238E27FC236}">
                  <a16:creationId xmlns:a16="http://schemas.microsoft.com/office/drawing/2014/main" id="{D0128D19-F99D-BE14-4F82-1EBF0C8A05FB}"/>
                </a:ext>
              </a:extLst>
            </p:cNvPr>
            <p:cNvSpPr/>
            <p:nvPr/>
          </p:nvSpPr>
          <p:spPr>
            <a:xfrm rot="-798371">
              <a:off x="17548309" y="4665571"/>
              <a:ext cx="270760" cy="270562"/>
            </a:xfrm>
            <a:custGeom>
              <a:avLst/>
              <a:gdLst/>
              <a:ahLst/>
              <a:cxnLst/>
              <a:rect l="l" t="t" r="r" b="b"/>
              <a:pathLst>
                <a:path w="270942" h="270744" extrusionOk="0">
                  <a:moveTo>
                    <a:pt x="270942" y="135372"/>
                  </a:moveTo>
                  <a:cubicBezTo>
                    <a:pt x="270942" y="210136"/>
                    <a:pt x="210290" y="270744"/>
                    <a:pt x="135471" y="270744"/>
                  </a:cubicBezTo>
                  <a:cubicBezTo>
                    <a:pt x="60653" y="270744"/>
                    <a:pt x="0" y="210136"/>
                    <a:pt x="0" y="135372"/>
                  </a:cubicBezTo>
                  <a:cubicBezTo>
                    <a:pt x="0" y="60608"/>
                    <a:pt x="60653" y="0"/>
                    <a:pt x="135471" y="0"/>
                  </a:cubicBezTo>
                  <a:cubicBezTo>
                    <a:pt x="210290" y="0"/>
                    <a:pt x="270942" y="60608"/>
                    <a:pt x="270942" y="1353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628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B17B448E-3A6A-D950-097D-C5F32FD0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535" y="2920440"/>
            <a:ext cx="2866614" cy="187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A4D624-7970-3C09-AD00-C5E0D30BE1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22816" y="3737780"/>
            <a:ext cx="3777352" cy="3777352"/>
          </a:xfrm>
          <a:prstGeom prst="rect">
            <a:avLst/>
          </a:prstGeom>
        </p:spPr>
      </p:pic>
      <p:sp>
        <p:nvSpPr>
          <p:cNvPr id="7" name="Hộp Văn bản 3">
            <a:extLst>
              <a:ext uri="{FF2B5EF4-FFF2-40B4-BE49-F238E27FC236}">
                <a16:creationId xmlns:a16="http://schemas.microsoft.com/office/drawing/2014/main" id="{7BFC4656-282A-D68F-74B1-7B3C7F335C1B}"/>
              </a:ext>
            </a:extLst>
          </p:cNvPr>
          <p:cNvSpPr txBox="1"/>
          <p:nvPr/>
        </p:nvSpPr>
        <p:spPr>
          <a:xfrm>
            <a:off x="2129160" y="1707258"/>
            <a:ext cx="778065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a)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Sắp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xếp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các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số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sau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theo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thứ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tự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tăng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dần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: 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UTM Avo" panose="02040603050506020204" pitchFamily="1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Hộp Văn bản 5">
                <a:extLst>
                  <a:ext uri="{FF2B5EF4-FFF2-40B4-BE49-F238E27FC236}">
                    <a16:creationId xmlns:a16="http://schemas.microsoft.com/office/drawing/2014/main" id="{5A677AAA-D756-C06D-BDE7-2F2498D5A57B}"/>
                  </a:ext>
                </a:extLst>
              </p:cNvPr>
              <p:cNvSpPr txBox="1"/>
              <p:nvPr/>
            </p:nvSpPr>
            <p:spPr>
              <a:xfrm>
                <a:off x="9428693" y="1563596"/>
                <a:ext cx="1538370" cy="6880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600" b="0" i="0" smtClean="0">
                        <a:latin typeface="UTM Avo" panose="02040603050506020204" pitchFamily="18"/>
                      </a:rPr>
                      <m:t>0,5;</m:t>
                    </m:r>
                    <m:r>
                      <m:rPr>
                        <m:nor/>
                      </m:rPr>
                      <a:rPr lang="vi-VN" sz="2600" b="0" i="0" smtClean="0">
                        <a:latin typeface="UTM Avo" panose="02040603050506020204" pitchFamily="18"/>
                      </a:rPr>
                      <m:t> </m:t>
                    </m:r>
                    <m:r>
                      <m:rPr>
                        <m:nor/>
                      </m:rPr>
                      <a:rPr lang="en-US" sz="2600" b="0" i="0" smtClean="0">
                        <a:latin typeface="UTM Avo" panose="02040603050506020204" pitchFamily="18"/>
                      </a:rPr>
                      <m:t>1;</m:t>
                    </m:r>
                    <m:r>
                      <m:rPr>
                        <m:nor/>
                      </m:rPr>
                      <a:rPr lang="vi-VN" sz="2600" b="0" i="0" smtClean="0">
                        <a:latin typeface="UTM Avo" panose="02040603050506020204" pitchFamily="18"/>
                      </a:rPr>
                      <m:t> 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00" b="0" i="0" smtClean="0">
                            <a:latin typeface="UTM Avo" panose="02040603050506020204" pitchFamily="18"/>
                          </a:rPr>
                          <m:t>−2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00" b="0" i="0" smtClean="0">
                            <a:latin typeface="UTM Avo" panose="02040603050506020204" pitchFamily="18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600" dirty="0">
                    <a:latin typeface="UTM Avo" panose="02040603050506020204" pitchFamily="18"/>
                  </a:rPr>
                  <a:t>.</a:t>
                </a:r>
              </a:p>
            </p:txBody>
          </p:sp>
        </mc:Choice>
        <mc:Fallback>
          <p:sp>
            <p:nvSpPr>
              <p:cNvPr id="8" name="Hộp Văn bản 5">
                <a:extLst>
                  <a:ext uri="{FF2B5EF4-FFF2-40B4-BE49-F238E27FC236}">
                    <a16:creationId xmlns:a16="http://schemas.microsoft.com/office/drawing/2014/main" id="{5A677AAA-D756-C06D-BDE7-2F2498D5A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8693" y="1563596"/>
                <a:ext cx="1538370" cy="688009"/>
              </a:xfrm>
              <a:prstGeom prst="rect">
                <a:avLst/>
              </a:prstGeom>
              <a:blipFill>
                <a:blip r:embed="rId4"/>
                <a:stretch>
                  <a:fillRect r="-12302" b="-9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ộp Văn bản 6">
                <a:extLst>
                  <a:ext uri="{FF2B5EF4-FFF2-40B4-BE49-F238E27FC236}">
                    <a16:creationId xmlns:a16="http://schemas.microsoft.com/office/drawing/2014/main" id="{0EC1A6BA-2524-1D4D-5562-322AB8833FDD}"/>
                  </a:ext>
                </a:extLst>
              </p:cNvPr>
              <p:cNvSpPr txBox="1"/>
              <p:nvPr/>
            </p:nvSpPr>
            <p:spPr>
              <a:xfrm>
                <a:off x="1686844" y="2725514"/>
                <a:ext cx="8818312" cy="26705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ctr">
                  <a:lnSpc>
                    <a:spcPct val="150000"/>
                  </a:lnSpc>
                  <a:tabLst>
                    <a:tab pos="360045" algn="l"/>
                    <a:tab pos="720090" algn="l"/>
                  </a:tabLst>
                </a:pP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Vì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00" b="0" i="0" dirty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</a:rPr>
                          <m:t>−2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600" b="0" i="0" dirty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00" b="0" i="0" dirty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0 </m:t>
                    </m:r>
                  </m:oMath>
                </a14:m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mà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0,5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1 </m:t>
                    </m:r>
                  </m:oMath>
                </a14:m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nên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00" b="0" i="0" dirty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</a:rPr>
                          <m:t>−2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600" b="0" i="0" dirty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00" b="0" i="0" dirty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0,5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  <a:endParaRPr lang="en-US" sz="26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tabLst>
                    <a:tab pos="360045" algn="l"/>
                    <a:tab pos="720090" algn="l"/>
                  </a:tabLst>
                </a:pP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Vậy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sắp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xếp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các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đã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cho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theo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thứ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tự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tăng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dần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00" i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600" b="0" i="0" smtClean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600" i="0">
                            <a:solidFill>
                              <a:srgbClr val="000000"/>
                            </a:solidFill>
                            <a:effectLst/>
                            <a:latin typeface="UTM Avo" panose="02040603050506020204" pitchFamily="18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0,5;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  <a:endParaRPr lang="en-US" sz="26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Hộp Văn bản 6">
                <a:extLst>
                  <a:ext uri="{FF2B5EF4-FFF2-40B4-BE49-F238E27FC236}">
                    <a16:creationId xmlns:a16="http://schemas.microsoft.com/office/drawing/2014/main" id="{0EC1A6BA-2524-1D4D-5562-322AB8833F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844" y="2725514"/>
                <a:ext cx="8818312" cy="2670539"/>
              </a:xfrm>
              <a:prstGeom prst="rect">
                <a:avLst/>
              </a:prstGeom>
              <a:blipFill>
                <a:blip r:embed="rId5"/>
                <a:stretch>
                  <a:fillRect r="-718" b="-6161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7">
            <a:extLst>
              <a:ext uri="{FF2B5EF4-FFF2-40B4-BE49-F238E27FC236}">
                <a16:creationId xmlns:a16="http://schemas.microsoft.com/office/drawing/2014/main" id="{E49BAEE6-BE08-9CA9-F42F-DF3ABFE85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972550" y="4834189"/>
            <a:ext cx="3109209" cy="2023812"/>
          </a:xfrm>
          <a:prstGeom prst="rect">
            <a:avLst/>
          </a:prstGeom>
        </p:spPr>
      </p:pic>
      <p:sp>
        <p:nvSpPr>
          <p:cNvPr id="11" name="Hình chữ nhật: Góc Tròn 16">
            <a:extLst>
              <a:ext uri="{FF2B5EF4-FFF2-40B4-BE49-F238E27FC236}">
                <a16:creationId xmlns:a16="http://schemas.microsoft.com/office/drawing/2014/main" id="{1837FE5D-47B9-8BE9-7DFE-A52EC14DE70A}"/>
              </a:ext>
            </a:extLst>
          </p:cNvPr>
          <p:cNvSpPr/>
          <p:nvPr/>
        </p:nvSpPr>
        <p:spPr>
          <a:xfrm>
            <a:off x="1165860" y="1717686"/>
            <a:ext cx="868809" cy="488304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2B9E4D-F4ED-FE2D-AFF7-A0833804CB11}"/>
              </a:ext>
            </a:extLst>
          </p:cNvPr>
          <p:cNvSpPr txBox="1"/>
          <p:nvPr/>
        </p:nvSpPr>
        <p:spPr>
          <a:xfrm>
            <a:off x="5595332" y="2517971"/>
            <a:ext cx="10013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endParaRPr lang="en-US" sz="26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69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60">
            <a:extLst>
              <a:ext uri="{FF2B5EF4-FFF2-40B4-BE49-F238E27FC236}">
                <a16:creationId xmlns:a16="http://schemas.microsoft.com/office/drawing/2014/main" id="{D50101E1-F729-77B6-99F2-C1F3B20C64D4}"/>
              </a:ext>
            </a:extLst>
          </p:cNvPr>
          <p:cNvSpPr txBox="1"/>
          <p:nvPr/>
        </p:nvSpPr>
        <p:spPr>
          <a:xfrm>
            <a:off x="1828929" y="1634674"/>
            <a:ext cx="9338181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b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)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Trong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3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điểm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A, B, C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trên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trục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số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dưới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đây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có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điểm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biểu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diễn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số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hữu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tỉ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0,5.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Hãy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xác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định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điểm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2600" i="0" dirty="0" err="1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đó</a:t>
            </a:r>
            <a:r>
              <a:rPr lang="en-US" sz="2600" i="0" dirty="0">
                <a:solidFill>
                  <a:schemeClr val="tx1">
                    <a:lumMod val="50000"/>
                  </a:schemeClr>
                </a:solidFill>
                <a:effectLst/>
                <a:latin typeface="UTM Avo" panose="02040603050506020204" pitchFamily="18"/>
              </a:rPr>
              <a:t>.</a:t>
            </a:r>
            <a:endParaRPr lang="en-US" sz="2600" dirty="0">
              <a:solidFill>
                <a:schemeClr val="tx1">
                  <a:lumMod val="50000"/>
                </a:schemeClr>
              </a:solidFill>
              <a:latin typeface="UTM Avo" panose="02040603050506020204" pitchFamily="18"/>
            </a:endParaRPr>
          </a:p>
        </p:txBody>
      </p:sp>
      <p:pic>
        <p:nvPicPr>
          <p:cNvPr id="3" name="Hình ảnh 5">
            <a:extLst>
              <a:ext uri="{FF2B5EF4-FFF2-40B4-BE49-F238E27FC236}">
                <a16:creationId xmlns:a16="http://schemas.microsoft.com/office/drawing/2014/main" id="{84AD8870-9B81-20C2-650E-420F9091B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255" y="3074789"/>
            <a:ext cx="10217489" cy="11216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64">
                <a:extLst>
                  <a:ext uri="{FF2B5EF4-FFF2-40B4-BE49-F238E27FC236}">
                    <a16:creationId xmlns:a16="http://schemas.microsoft.com/office/drawing/2014/main" id="{EAB4A7BC-400E-2FA6-3644-E7FDCAEBC2A5}"/>
                  </a:ext>
                </a:extLst>
              </p:cNvPr>
              <p:cNvSpPr txBox="1"/>
              <p:nvPr/>
            </p:nvSpPr>
            <p:spPr>
              <a:xfrm>
                <a:off x="3054310" y="4425161"/>
                <a:ext cx="5483899" cy="12150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ctr">
                  <a:lnSpc>
                    <a:spcPct val="150000"/>
                  </a:lnSpc>
                  <a:tabLst>
                    <a:tab pos="360045" algn="l"/>
                    <a:tab pos="720090" algn="l"/>
                  </a:tabLst>
                </a:pP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  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0,5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nằm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giữa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0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và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1.</a:t>
                </a:r>
                <a:endParaRPr lang="en-US" sz="26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tabLst>
                    <a:tab pos="360045" algn="l"/>
                    <a:tab pos="720090" algn="l"/>
                  </a:tabLst>
                </a:pPr>
                <a14:m>
                  <m:oMath xmlns:m="http://schemas.openxmlformats.org/officeDocument/2006/math">
                    <m:r>
                      <a:rPr lang="en-US" sz="26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Điểm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B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biểu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diễn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hữu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tỉ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0,5.</a:t>
                </a:r>
                <a:endParaRPr lang="en-US" sz="26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Hộp Văn bản 64">
                <a:extLst>
                  <a:ext uri="{FF2B5EF4-FFF2-40B4-BE49-F238E27FC236}">
                    <a16:creationId xmlns:a16="http://schemas.microsoft.com/office/drawing/2014/main" id="{EAB4A7BC-400E-2FA6-3644-E7FDCAEBC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4310" y="4425161"/>
                <a:ext cx="5483899" cy="1215076"/>
              </a:xfrm>
              <a:prstGeom prst="rect">
                <a:avLst/>
              </a:prstGeom>
              <a:blipFill>
                <a:blip r:embed="rId4"/>
                <a:stretch>
                  <a:fillRect r="-1386" b="-10309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Hình chữ nhật: Góc Tròn 16">
            <a:extLst>
              <a:ext uri="{FF2B5EF4-FFF2-40B4-BE49-F238E27FC236}">
                <a16:creationId xmlns:a16="http://schemas.microsoft.com/office/drawing/2014/main" id="{673A8DFB-E7C6-B81B-CCEF-B138D3DF5B58}"/>
              </a:ext>
            </a:extLst>
          </p:cNvPr>
          <p:cNvSpPr/>
          <p:nvPr/>
        </p:nvSpPr>
        <p:spPr>
          <a:xfrm>
            <a:off x="905050" y="1773081"/>
            <a:ext cx="798799" cy="465444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01</a:t>
            </a:r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281B089E-DDF1-A3F3-51F6-986C6C0755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082791" y="4834188"/>
            <a:ext cx="3109209" cy="202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4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5">
            <a:extLst>
              <a:ext uri="{FF2B5EF4-FFF2-40B4-BE49-F238E27FC236}">
                <a16:creationId xmlns:a16="http://schemas.microsoft.com/office/drawing/2014/main" id="{3B09FE48-224C-BF87-DAB1-D222307E300A}"/>
              </a:ext>
            </a:extLst>
          </p:cNvPr>
          <p:cNvSpPr txBox="1"/>
          <p:nvPr/>
        </p:nvSpPr>
        <p:spPr>
          <a:xfrm>
            <a:off x="1803692" y="1842495"/>
            <a:ext cx="8947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>
                <a:latin typeface="UTM Avo" panose="02040603050506020204" pitchFamily="18"/>
              </a:rPr>
              <a:t>Tính</a:t>
            </a:r>
            <a:r>
              <a:rPr lang="en-US" sz="2600" dirty="0">
                <a:latin typeface="UTM Avo" panose="02040603050506020204" pitchFamily="18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Hộp Văn bản 3">
                <a:extLst>
                  <a:ext uri="{FF2B5EF4-FFF2-40B4-BE49-F238E27FC236}">
                    <a16:creationId xmlns:a16="http://schemas.microsoft.com/office/drawing/2014/main" id="{42D29B81-4187-B484-D95A-FE25AD63E5F2}"/>
                  </a:ext>
                </a:extLst>
              </p:cNvPr>
              <p:cNvSpPr txBox="1"/>
              <p:nvPr/>
            </p:nvSpPr>
            <p:spPr>
              <a:xfrm>
                <a:off x="1647058" y="2452536"/>
                <a:ext cx="1596182" cy="867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5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. </m:t>
                      </m:r>
                      <m:f>
                        <m:fPr>
                          <m:ctrlPr>
                            <a:rPr lang="en-US" sz="2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−8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600" dirty="0">
                  <a:solidFill>
                    <a:srgbClr val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7" name="Hộp Văn bản 3">
                <a:extLst>
                  <a:ext uri="{FF2B5EF4-FFF2-40B4-BE49-F238E27FC236}">
                    <a16:creationId xmlns:a16="http://schemas.microsoft.com/office/drawing/2014/main" id="{42D29B81-4187-B484-D95A-FE25AD63E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058" y="2452536"/>
                <a:ext cx="1596182" cy="8676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ộp Văn bản 50">
                <a:extLst>
                  <a:ext uri="{FF2B5EF4-FFF2-40B4-BE49-F238E27FC236}">
                    <a16:creationId xmlns:a16="http://schemas.microsoft.com/office/drawing/2014/main" id="{8C9DC01E-6E42-3684-AF31-3B55AE2A484B}"/>
                  </a:ext>
                </a:extLst>
              </p:cNvPr>
              <p:cNvSpPr txBox="1"/>
              <p:nvPr/>
            </p:nvSpPr>
            <p:spPr>
              <a:xfrm>
                <a:off x="3025484" y="2449320"/>
                <a:ext cx="2069030" cy="867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23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. </m:t>
                      </m:r>
                      <m:f>
                        <m:fPr>
                          <m:ctrlPr>
                            <a:rPr lang="en-US" sz="2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−8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600" dirty="0">
                  <a:solidFill>
                    <a:srgbClr val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8" name="Hộp Văn bản 50">
                <a:extLst>
                  <a:ext uri="{FF2B5EF4-FFF2-40B4-BE49-F238E27FC236}">
                    <a16:creationId xmlns:a16="http://schemas.microsoft.com/office/drawing/2014/main" id="{8C9DC01E-6E42-3684-AF31-3B55AE2A48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5484" y="2449320"/>
                <a:ext cx="2069030" cy="8676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ộp Văn bản 51">
                <a:extLst>
                  <a:ext uri="{FF2B5EF4-FFF2-40B4-BE49-F238E27FC236}">
                    <a16:creationId xmlns:a16="http://schemas.microsoft.com/office/drawing/2014/main" id="{9CFFB5AF-B356-343B-BF76-56D4F788AB09}"/>
                  </a:ext>
                </a:extLst>
              </p:cNvPr>
              <p:cNvSpPr txBox="1"/>
              <p:nvPr/>
            </p:nvSpPr>
            <p:spPr>
              <a:xfrm>
                <a:off x="4763796" y="2446832"/>
                <a:ext cx="1332204" cy="863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−46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600" dirty="0">
                  <a:solidFill>
                    <a:srgbClr val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9" name="Hộp Văn bản 51">
                <a:extLst>
                  <a:ext uri="{FF2B5EF4-FFF2-40B4-BE49-F238E27FC236}">
                    <a16:creationId xmlns:a16="http://schemas.microsoft.com/office/drawing/2014/main" id="{9CFFB5AF-B356-343B-BF76-56D4F788AB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796" y="2446832"/>
                <a:ext cx="1332204" cy="863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Hộp Văn bản 4">
            <a:extLst>
              <a:ext uri="{FF2B5EF4-FFF2-40B4-BE49-F238E27FC236}">
                <a16:creationId xmlns:a16="http://schemas.microsoft.com/office/drawing/2014/main" id="{48A194C3-6E5D-7792-99D9-01B78BE9F1E8}"/>
              </a:ext>
            </a:extLst>
          </p:cNvPr>
          <p:cNvSpPr txBox="1"/>
          <p:nvPr/>
        </p:nvSpPr>
        <p:spPr>
          <a:xfrm>
            <a:off x="987859" y="2640150"/>
            <a:ext cx="6070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/>
              </a:rPr>
              <a:t>a)</a:t>
            </a:r>
          </a:p>
        </p:txBody>
      </p:sp>
      <p:sp>
        <p:nvSpPr>
          <p:cNvPr id="11" name="Hộp Văn bản 53">
            <a:extLst>
              <a:ext uri="{FF2B5EF4-FFF2-40B4-BE49-F238E27FC236}">
                <a16:creationId xmlns:a16="http://schemas.microsoft.com/office/drawing/2014/main" id="{1F35E146-7A97-F68B-6C11-361F1CC385CB}"/>
              </a:ext>
            </a:extLst>
          </p:cNvPr>
          <p:cNvSpPr txBox="1"/>
          <p:nvPr/>
        </p:nvSpPr>
        <p:spPr>
          <a:xfrm>
            <a:off x="987859" y="3727806"/>
            <a:ext cx="6070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Hộp Văn bản 57">
                <a:extLst>
                  <a:ext uri="{FF2B5EF4-FFF2-40B4-BE49-F238E27FC236}">
                    <a16:creationId xmlns:a16="http://schemas.microsoft.com/office/drawing/2014/main" id="{30F159A0-750F-62F2-36BA-5A5FAAD9481F}"/>
                  </a:ext>
                </a:extLst>
              </p:cNvPr>
              <p:cNvSpPr txBox="1"/>
              <p:nvPr/>
            </p:nvSpPr>
            <p:spPr>
              <a:xfrm>
                <a:off x="1487927" y="3547727"/>
                <a:ext cx="1596183" cy="867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3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:</m:t>
                      </m:r>
                      <m:r>
                        <m:rPr>
                          <m:nor/>
                        </m:rPr>
                        <a:rPr lang="vi-VN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2</m:t>
                      </m:r>
                      <m:f>
                        <m:fPr>
                          <m:ctrlPr>
                            <a:rPr lang="en-US" sz="2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600" dirty="0">
                  <a:solidFill>
                    <a:srgbClr val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2" name="Hộp Văn bản 57">
                <a:extLst>
                  <a:ext uri="{FF2B5EF4-FFF2-40B4-BE49-F238E27FC236}">
                    <a16:creationId xmlns:a16="http://schemas.microsoft.com/office/drawing/2014/main" id="{30F159A0-750F-62F2-36BA-5A5FAAD948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7927" y="3547727"/>
                <a:ext cx="1596183" cy="867673"/>
              </a:xfrm>
              <a:prstGeom prst="rect">
                <a:avLst/>
              </a:prstGeom>
              <a:blipFill>
                <a:blip r:embed="rId6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58">
                <a:extLst>
                  <a:ext uri="{FF2B5EF4-FFF2-40B4-BE49-F238E27FC236}">
                    <a16:creationId xmlns:a16="http://schemas.microsoft.com/office/drawing/2014/main" id="{D5C4C1A1-3EC0-BC90-DFFD-601FFD3C293C}"/>
                  </a:ext>
                </a:extLst>
              </p:cNvPr>
              <p:cNvSpPr txBox="1"/>
              <p:nvPr/>
            </p:nvSpPr>
            <p:spPr>
              <a:xfrm>
                <a:off x="2846901" y="3551959"/>
                <a:ext cx="1598267" cy="863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: </m:t>
                      </m:r>
                      <m:f>
                        <m:fPr>
                          <m:ctrlPr>
                            <a:rPr lang="en-US" sz="2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600" dirty="0">
                  <a:solidFill>
                    <a:srgbClr val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4" name="Hộp Văn bản 58">
                <a:extLst>
                  <a:ext uri="{FF2B5EF4-FFF2-40B4-BE49-F238E27FC236}">
                    <a16:creationId xmlns:a16="http://schemas.microsoft.com/office/drawing/2014/main" id="{D5C4C1A1-3EC0-BC90-DFFD-601FFD3C29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6901" y="3551959"/>
                <a:ext cx="1598267" cy="86344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ộp Văn bản 59">
                <a:extLst>
                  <a:ext uri="{FF2B5EF4-FFF2-40B4-BE49-F238E27FC236}">
                    <a16:creationId xmlns:a16="http://schemas.microsoft.com/office/drawing/2014/main" id="{5015CAE4-76AE-6273-F75B-6D781F977C8C}"/>
                  </a:ext>
                </a:extLst>
              </p:cNvPr>
              <p:cNvSpPr txBox="1"/>
              <p:nvPr/>
            </p:nvSpPr>
            <p:spPr>
              <a:xfrm>
                <a:off x="4260824" y="3546860"/>
                <a:ext cx="1748089" cy="872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. </m:t>
                      </m:r>
                      <m:f>
                        <m:fPr>
                          <m:ctrlPr>
                            <a:rPr lang="en-US" sz="2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600" dirty="0">
                  <a:solidFill>
                    <a:srgbClr val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5" name="Hộp Văn bản 59">
                <a:extLst>
                  <a:ext uri="{FF2B5EF4-FFF2-40B4-BE49-F238E27FC236}">
                    <a16:creationId xmlns:a16="http://schemas.microsoft.com/office/drawing/2014/main" id="{5015CAE4-76AE-6273-F75B-6D781F977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824" y="3546860"/>
                <a:ext cx="1748089" cy="8720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Hộp Văn bản 60">
                <a:extLst>
                  <a:ext uri="{FF2B5EF4-FFF2-40B4-BE49-F238E27FC236}">
                    <a16:creationId xmlns:a16="http://schemas.microsoft.com/office/drawing/2014/main" id="{DC539E2D-5E35-8A69-62CF-9BAF68CBA45D}"/>
                  </a:ext>
                </a:extLst>
              </p:cNvPr>
              <p:cNvSpPr txBox="1"/>
              <p:nvPr/>
            </p:nvSpPr>
            <p:spPr>
              <a:xfrm>
                <a:off x="5832965" y="3540140"/>
                <a:ext cx="806764" cy="867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rgbClr val="000000"/>
                              </a:solidFill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600" dirty="0">
                  <a:solidFill>
                    <a:srgbClr val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6" name="Hộp Văn bản 60">
                <a:extLst>
                  <a:ext uri="{FF2B5EF4-FFF2-40B4-BE49-F238E27FC236}">
                    <a16:creationId xmlns:a16="http://schemas.microsoft.com/office/drawing/2014/main" id="{DC539E2D-5E35-8A69-62CF-9BAF68CBA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965" y="3540140"/>
                <a:ext cx="806764" cy="8676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Hình chữ nhật: Góc Tròn 16">
            <a:extLst>
              <a:ext uri="{FF2B5EF4-FFF2-40B4-BE49-F238E27FC236}">
                <a16:creationId xmlns:a16="http://schemas.microsoft.com/office/drawing/2014/main" id="{B829FF6D-D0AE-6EA7-B4A5-5EB8E522D631}"/>
              </a:ext>
            </a:extLst>
          </p:cNvPr>
          <p:cNvSpPr/>
          <p:nvPr/>
        </p:nvSpPr>
        <p:spPr>
          <a:xfrm>
            <a:off x="902970" y="1827317"/>
            <a:ext cx="743079" cy="492443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02</a:t>
            </a: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BD138268-670B-BFC8-1AD3-B7AB32A4A76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0" y="4730192"/>
            <a:ext cx="3268980" cy="212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19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7">
            <a:extLst>
              <a:ext uri="{FF2B5EF4-FFF2-40B4-BE49-F238E27FC236}">
                <a16:creationId xmlns:a16="http://schemas.microsoft.com/office/drawing/2014/main" id="{BD138268-670B-BFC8-1AD3-B7AB32A4A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4730192"/>
            <a:ext cx="3268980" cy="2127808"/>
          </a:xfrm>
          <a:prstGeom prst="rect">
            <a:avLst/>
          </a:prstGeom>
        </p:spPr>
      </p:pic>
      <p:sp>
        <p:nvSpPr>
          <p:cNvPr id="2" name="Hộp Văn bản 45">
            <a:extLst>
              <a:ext uri="{FF2B5EF4-FFF2-40B4-BE49-F238E27FC236}">
                <a16:creationId xmlns:a16="http://schemas.microsoft.com/office/drawing/2014/main" id="{384E75B8-A8A3-84D2-AAB0-3D0E7A724EB1}"/>
              </a:ext>
            </a:extLst>
          </p:cNvPr>
          <p:cNvSpPr txBox="1"/>
          <p:nvPr/>
        </p:nvSpPr>
        <p:spPr>
          <a:xfrm>
            <a:off x="1612664" y="1722948"/>
            <a:ext cx="89479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>
                <a:latin typeface="UTM Avo" panose="02040603050506020204" pitchFamily="18"/>
              </a:rPr>
              <a:t>Tính</a:t>
            </a:r>
            <a:r>
              <a:rPr lang="en-US" sz="2600" dirty="0">
                <a:latin typeface="UTM Avo" panose="02040603050506020204" pitchFamily="18"/>
              </a:rPr>
              <a:t>:</a:t>
            </a:r>
          </a:p>
        </p:txBody>
      </p:sp>
      <p:sp>
        <p:nvSpPr>
          <p:cNvPr id="3" name="Hình chữ nhật: Góc Tròn 16">
            <a:extLst>
              <a:ext uri="{FF2B5EF4-FFF2-40B4-BE49-F238E27FC236}">
                <a16:creationId xmlns:a16="http://schemas.microsoft.com/office/drawing/2014/main" id="{9D73D5B4-1DDB-261F-3C90-3FE8D8008E54}"/>
              </a:ext>
            </a:extLst>
          </p:cNvPr>
          <p:cNvSpPr/>
          <p:nvPr/>
        </p:nvSpPr>
        <p:spPr>
          <a:xfrm>
            <a:off x="724252" y="1700904"/>
            <a:ext cx="777369" cy="492443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4" name="Hộp Văn bản 40">
            <a:extLst>
              <a:ext uri="{FF2B5EF4-FFF2-40B4-BE49-F238E27FC236}">
                <a16:creationId xmlns:a16="http://schemas.microsoft.com/office/drawing/2014/main" id="{DF9CEAFA-0760-3FB5-489B-6148F238134F}"/>
              </a:ext>
            </a:extLst>
          </p:cNvPr>
          <p:cNvSpPr txBox="1"/>
          <p:nvPr/>
        </p:nvSpPr>
        <p:spPr>
          <a:xfrm>
            <a:off x="1004408" y="2474321"/>
            <a:ext cx="608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Hộp Văn bản 41">
                <a:extLst>
                  <a:ext uri="{FF2B5EF4-FFF2-40B4-BE49-F238E27FC236}">
                    <a16:creationId xmlns:a16="http://schemas.microsoft.com/office/drawing/2014/main" id="{B3E2E8F7-6CC4-9D49-4912-EBB6CFB34044}"/>
                  </a:ext>
                </a:extLst>
              </p:cNvPr>
              <p:cNvSpPr txBox="1"/>
              <p:nvPr/>
            </p:nvSpPr>
            <p:spPr>
              <a:xfrm>
                <a:off x="1438210" y="2356751"/>
                <a:ext cx="1750760" cy="871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60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−9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 :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600" dirty="0">
                  <a:solidFill>
                    <a:schemeClr val="tx1">
                      <a:lumMod val="50000"/>
                    </a:schemeClr>
                  </a:solidFill>
                  <a:latin typeface="UTM Avo" panose="02040603050506020204" pitchFamily="18"/>
                </a:endParaRPr>
              </a:p>
            </p:txBody>
          </p:sp>
        </mc:Choice>
        <mc:Fallback>
          <p:sp>
            <p:nvSpPr>
              <p:cNvPr id="6" name="Hộp Văn bản 41">
                <a:extLst>
                  <a:ext uri="{FF2B5EF4-FFF2-40B4-BE49-F238E27FC236}">
                    <a16:creationId xmlns:a16="http://schemas.microsoft.com/office/drawing/2014/main" id="{B3E2E8F7-6CC4-9D49-4912-EBB6CFB34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210" y="2356751"/>
                <a:ext cx="1750760" cy="871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Hộp Văn bản 42">
                <a:extLst>
                  <a:ext uri="{FF2B5EF4-FFF2-40B4-BE49-F238E27FC236}">
                    <a16:creationId xmlns:a16="http://schemas.microsoft.com/office/drawing/2014/main" id="{CEFDE55C-1838-0F69-6213-25FF03F328B8}"/>
                  </a:ext>
                </a:extLst>
              </p:cNvPr>
              <p:cNvSpPr txBox="1"/>
              <p:nvPr/>
            </p:nvSpPr>
            <p:spPr>
              <a:xfrm>
                <a:off x="2737935" y="2356751"/>
                <a:ext cx="1459596" cy="871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−9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 .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2</m:t>
                      </m:r>
                    </m:oMath>
                  </m:oMathPara>
                </a14:m>
                <a:endParaRPr lang="en-US" sz="2600" dirty="0">
                  <a:solidFill>
                    <a:schemeClr val="tx1">
                      <a:lumMod val="50000"/>
                    </a:schemeClr>
                  </a:solidFill>
                  <a:latin typeface="UTM Avo" panose="02040603050506020204" pitchFamily="18"/>
                </a:endParaRPr>
              </a:p>
            </p:txBody>
          </p:sp>
        </mc:Choice>
        <mc:Fallback>
          <p:sp>
            <p:nvSpPr>
              <p:cNvPr id="13" name="Hộp Văn bản 42">
                <a:extLst>
                  <a:ext uri="{FF2B5EF4-FFF2-40B4-BE49-F238E27FC236}">
                    <a16:creationId xmlns:a16="http://schemas.microsoft.com/office/drawing/2014/main" id="{CEFDE55C-1838-0F69-6213-25FF03F32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7935" y="2356751"/>
                <a:ext cx="1459596" cy="871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Hộp Văn bản 43">
                <a:extLst>
                  <a:ext uri="{FF2B5EF4-FFF2-40B4-BE49-F238E27FC236}">
                    <a16:creationId xmlns:a16="http://schemas.microsoft.com/office/drawing/2014/main" id="{67535F06-2811-55C6-5A1E-0C84D5E44E30}"/>
                  </a:ext>
                </a:extLst>
              </p:cNvPr>
              <p:cNvSpPr txBox="1"/>
              <p:nvPr/>
            </p:nvSpPr>
            <p:spPr>
              <a:xfrm>
                <a:off x="4130199" y="2356751"/>
                <a:ext cx="1171575" cy="872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−18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 </m:t>
                      </m:r>
                    </m:oMath>
                  </m:oMathPara>
                </a14:m>
                <a:endParaRPr lang="en-US" sz="2600" dirty="0">
                  <a:solidFill>
                    <a:schemeClr val="tx1">
                      <a:lumMod val="50000"/>
                    </a:schemeClr>
                  </a:solidFill>
                  <a:latin typeface="UTM Avo" panose="02040603050506020204" pitchFamily="18"/>
                </a:endParaRPr>
              </a:p>
            </p:txBody>
          </p:sp>
        </mc:Choice>
        <mc:Fallback>
          <p:sp>
            <p:nvSpPr>
              <p:cNvPr id="18" name="Hộp Văn bản 43">
                <a:extLst>
                  <a:ext uri="{FF2B5EF4-FFF2-40B4-BE49-F238E27FC236}">
                    <a16:creationId xmlns:a16="http://schemas.microsoft.com/office/drawing/2014/main" id="{67535F06-2811-55C6-5A1E-0C84D5E44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199" y="2356751"/>
                <a:ext cx="1171575" cy="8720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Hộp Văn bản 47">
            <a:extLst>
              <a:ext uri="{FF2B5EF4-FFF2-40B4-BE49-F238E27FC236}">
                <a16:creationId xmlns:a16="http://schemas.microsoft.com/office/drawing/2014/main" id="{C4BC0D52-495A-8905-EF41-2B847EF39878}"/>
              </a:ext>
            </a:extLst>
          </p:cNvPr>
          <p:cNvSpPr txBox="1"/>
          <p:nvPr/>
        </p:nvSpPr>
        <p:spPr>
          <a:xfrm>
            <a:off x="1004408" y="3647298"/>
            <a:ext cx="608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ộp Văn bản 48">
                <a:extLst>
                  <a:ext uri="{FF2B5EF4-FFF2-40B4-BE49-F238E27FC236}">
                    <a16:creationId xmlns:a16="http://schemas.microsoft.com/office/drawing/2014/main" id="{DD51102C-F208-7983-E4A7-8C6A9BF6357B}"/>
                  </a:ext>
                </a:extLst>
              </p:cNvPr>
              <p:cNvSpPr txBox="1"/>
              <p:nvPr/>
            </p:nvSpPr>
            <p:spPr>
              <a:xfrm>
                <a:off x="1612664" y="3631283"/>
                <a:ext cx="2982370" cy="501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600" i="1" smtClean="0">
                                  <a:solidFill>
                                    <a:schemeClr val="tx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600" b="0" i="0" smtClean="0">
                                  <a:solidFill>
                                    <a:schemeClr val="tx1">
                                      <a:lumMod val="50000"/>
                                    </a:schemeClr>
                                  </a:solidFill>
                                  <a:latin typeface="UTM Avo" panose="02040603050506020204" pitchFamily="18"/>
                                </a:rPr>
                                <m:t>1,7</m:t>
                              </m:r>
                            </m:e>
                          </m:d>
                        </m:e>
                        <m:sup>
                          <m: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2023</m:t>
                          </m:r>
                        </m:sup>
                      </m:sSup>
                      <m:r>
                        <m:rPr>
                          <m:nor/>
                        </m:rPr>
                        <a:rPr lang="vi-VN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:</m:t>
                      </m:r>
                      <m:sSup>
                        <m:sSupPr>
                          <m:ctrlPr>
                            <a:rPr lang="en-US" sz="2600" i="1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vi-VN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600" i="1">
                                  <a:solidFill>
                                    <a:schemeClr val="tx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600" i="0">
                                  <a:solidFill>
                                    <a:schemeClr val="tx1">
                                      <a:lumMod val="50000"/>
                                    </a:schemeClr>
                                  </a:solidFill>
                                  <a:latin typeface="UTM Avo" panose="02040603050506020204" pitchFamily="18"/>
                                </a:rPr>
                                <m:t>1,7</m:t>
                              </m:r>
                            </m:e>
                          </m:d>
                        </m:e>
                        <m:sup>
                          <m:r>
                            <a:rPr lang="en-US" sz="2600" i="1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202</m:t>
                          </m:r>
                          <m: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2600" dirty="0">
                  <a:solidFill>
                    <a:schemeClr val="tx1">
                      <a:lumMod val="50000"/>
                    </a:schemeClr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21" name="Hộp Văn bản 48">
                <a:extLst>
                  <a:ext uri="{FF2B5EF4-FFF2-40B4-BE49-F238E27FC236}">
                    <a16:creationId xmlns:a16="http://schemas.microsoft.com/office/drawing/2014/main" id="{DD51102C-F208-7983-E4A7-8C6A9BF635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2664" y="3631283"/>
                <a:ext cx="2982370" cy="5014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Hộp Văn bản 49">
                <a:extLst>
                  <a:ext uri="{FF2B5EF4-FFF2-40B4-BE49-F238E27FC236}">
                    <a16:creationId xmlns:a16="http://schemas.microsoft.com/office/drawing/2014/main" id="{015529D6-32A7-AE08-3DBB-42A369F4645C}"/>
                  </a:ext>
                </a:extLst>
              </p:cNvPr>
              <p:cNvSpPr txBox="1"/>
              <p:nvPr/>
            </p:nvSpPr>
            <p:spPr>
              <a:xfrm>
                <a:off x="4912858" y="3551375"/>
                <a:ext cx="2312250" cy="501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vi-VN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600" i="1" smtClean="0">
                                  <a:solidFill>
                                    <a:schemeClr val="tx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600" b="0" i="0" smtClean="0">
                                  <a:solidFill>
                                    <a:schemeClr val="tx1">
                                      <a:lumMod val="50000"/>
                                    </a:schemeClr>
                                  </a:solidFill>
                                  <a:latin typeface="UTM Avo" panose="02040603050506020204" pitchFamily="18"/>
                                </a:rPr>
                                <m:t>1,7</m:t>
                              </m:r>
                            </m:e>
                          </m:d>
                        </m:e>
                        <m:sup>
                          <m: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2023</m:t>
                          </m:r>
                          <m: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2021</m:t>
                          </m:r>
                        </m:sup>
                      </m:sSup>
                    </m:oMath>
                  </m:oMathPara>
                </a14:m>
                <a:endParaRPr lang="en-US" sz="2600" dirty="0">
                  <a:solidFill>
                    <a:schemeClr val="tx1">
                      <a:lumMod val="50000"/>
                    </a:schemeClr>
                  </a:solidFill>
                  <a:latin typeface="UTM Avo" panose="02040603050506020204" pitchFamily="18"/>
                </a:endParaRPr>
              </a:p>
            </p:txBody>
          </p:sp>
        </mc:Choice>
        <mc:Fallback>
          <p:sp>
            <p:nvSpPr>
              <p:cNvPr id="22" name="Hộp Văn bản 49">
                <a:extLst>
                  <a:ext uri="{FF2B5EF4-FFF2-40B4-BE49-F238E27FC236}">
                    <a16:creationId xmlns:a16="http://schemas.microsoft.com/office/drawing/2014/main" id="{015529D6-32A7-AE08-3DBB-42A369F46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858" y="3551375"/>
                <a:ext cx="2312250" cy="501484"/>
              </a:xfrm>
              <a:prstGeom prst="rect">
                <a:avLst/>
              </a:prstGeom>
              <a:blipFill>
                <a:blip r:embed="rId9"/>
                <a:stretch>
                  <a:fillRect r="-8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Hộp Văn bản 50">
                <a:extLst>
                  <a:ext uri="{FF2B5EF4-FFF2-40B4-BE49-F238E27FC236}">
                    <a16:creationId xmlns:a16="http://schemas.microsoft.com/office/drawing/2014/main" id="{D05D5BB5-F521-563C-D6C9-F81A21A03954}"/>
                  </a:ext>
                </a:extLst>
              </p:cNvPr>
              <p:cNvSpPr txBox="1"/>
              <p:nvPr/>
            </p:nvSpPr>
            <p:spPr>
              <a:xfrm>
                <a:off x="4912858" y="4244696"/>
                <a:ext cx="2461492" cy="501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=</m:t>
                          </m:r>
                          <m:r>
                            <m:rPr>
                              <m:nor/>
                            </m:rPr>
                            <a:rPr lang="vi-VN" sz="2600" b="0" i="0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UTM Avo" panose="02040603050506020204" pitchFamily="18"/>
                            </a:rPr>
                            <m:t> </m:t>
                          </m:r>
                          <m:d>
                            <m:dPr>
                              <m:ctrlPr>
                                <a:rPr lang="en-US" sz="2600" i="1" smtClean="0">
                                  <a:solidFill>
                                    <a:schemeClr val="tx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600" b="0" i="0" smtClean="0">
                                  <a:solidFill>
                                    <a:schemeClr val="tx1">
                                      <a:lumMod val="50000"/>
                                    </a:schemeClr>
                                  </a:solidFill>
                                  <a:latin typeface="UTM Avo" panose="02040603050506020204" pitchFamily="18"/>
                                </a:rPr>
                                <m:t>1,7</m:t>
                              </m:r>
                            </m:e>
                          </m:d>
                        </m:e>
                        <m:sup>
                          <m:r>
                            <a:rPr lang="en-US" sz="2600" b="0" i="1" smtClean="0">
                              <a:solidFill>
                                <a:schemeClr val="tx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vi-VN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UTM Avo" panose="02040603050506020204" pitchFamily="18"/>
                        </a:rPr>
                        <m:t>2,89</m:t>
                      </m:r>
                    </m:oMath>
                  </m:oMathPara>
                </a14:m>
                <a:endParaRPr lang="en-US" sz="2600" dirty="0">
                  <a:solidFill>
                    <a:schemeClr val="tx1">
                      <a:lumMod val="50000"/>
                    </a:schemeClr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23" name="Hộp Văn bản 50">
                <a:extLst>
                  <a:ext uri="{FF2B5EF4-FFF2-40B4-BE49-F238E27FC236}">
                    <a16:creationId xmlns:a16="http://schemas.microsoft.com/office/drawing/2014/main" id="{D05D5BB5-F521-563C-D6C9-F81A21A03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858" y="4244696"/>
                <a:ext cx="2461492" cy="5014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525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3" grpId="0"/>
      <p:bldP spid="18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ộp Văn bản 1">
            <a:extLst>
              <a:ext uri="{FF2B5EF4-FFF2-40B4-BE49-F238E27FC236}">
                <a16:creationId xmlns:a16="http://schemas.microsoft.com/office/drawing/2014/main" id="{82950D6A-CDA8-47C6-95B5-CB9EE4BF506B}"/>
              </a:ext>
            </a:extLst>
          </p:cNvPr>
          <p:cNvSpPr txBox="1"/>
          <p:nvPr/>
        </p:nvSpPr>
        <p:spPr>
          <a:xfrm>
            <a:off x="1544456" y="1785948"/>
            <a:ext cx="3831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UTM Avo" panose="02040603050506020204" pitchFamily="18"/>
              </a:rPr>
              <a:t>Tính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một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hợp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lí</a:t>
            </a:r>
            <a:r>
              <a:rPr lang="en-US" sz="2400" dirty="0">
                <a:latin typeface="UTM Avo" panose="02040603050506020204" pitchFamily="18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Hộp Văn bản 4">
                <a:extLst>
                  <a:ext uri="{FF2B5EF4-FFF2-40B4-BE49-F238E27FC236}">
                    <a16:creationId xmlns:a16="http://schemas.microsoft.com/office/drawing/2014/main" id="{E450F34A-3D3F-C91A-718D-916D479D4231}"/>
                  </a:ext>
                </a:extLst>
              </p:cNvPr>
              <p:cNvSpPr txBox="1"/>
              <p:nvPr/>
            </p:nvSpPr>
            <p:spPr>
              <a:xfrm>
                <a:off x="1171945" y="2375853"/>
                <a:ext cx="3627247" cy="8040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12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−3,7</m:t>
                          </m:r>
                        </m:e>
                      </m:d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12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6,3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8" name="Hộp Văn bản 4">
                <a:extLst>
                  <a:ext uri="{FF2B5EF4-FFF2-40B4-BE49-F238E27FC236}">
                    <a16:creationId xmlns:a16="http://schemas.microsoft.com/office/drawing/2014/main" id="{E450F34A-3D3F-C91A-718D-916D479D4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945" y="2375853"/>
                <a:ext cx="3627247" cy="804066"/>
              </a:xfrm>
              <a:prstGeom prst="rect">
                <a:avLst/>
              </a:prstGeom>
              <a:blipFill>
                <a:blip r:embed="rId3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Hộp Văn bản 5">
            <a:extLst>
              <a:ext uri="{FF2B5EF4-FFF2-40B4-BE49-F238E27FC236}">
                <a16:creationId xmlns:a16="http://schemas.microsoft.com/office/drawing/2014/main" id="{5AAB7320-F1CA-67C9-317C-AF10C89CDC4F}"/>
              </a:ext>
            </a:extLst>
          </p:cNvPr>
          <p:cNvSpPr txBox="1"/>
          <p:nvPr/>
        </p:nvSpPr>
        <p:spPr>
          <a:xfrm>
            <a:off x="920358" y="2578829"/>
            <a:ext cx="624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/>
              </a:rPr>
              <a:t>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ộp Văn bản 20">
                <a:extLst>
                  <a:ext uri="{FF2B5EF4-FFF2-40B4-BE49-F238E27FC236}">
                    <a16:creationId xmlns:a16="http://schemas.microsoft.com/office/drawing/2014/main" id="{68B8CE80-0626-1035-1659-56207D0C760E}"/>
                  </a:ext>
                </a:extLst>
              </p:cNvPr>
              <p:cNvSpPr txBox="1"/>
              <p:nvPr/>
            </p:nvSpPr>
            <p:spPr>
              <a:xfrm>
                <a:off x="4447379" y="2338443"/>
                <a:ext cx="4401830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−5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12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7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12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−3,7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/>
                            </a:rPr>
                            <m:t>6,3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0" name="Hộp Văn bản 20">
                <a:extLst>
                  <a:ext uri="{FF2B5EF4-FFF2-40B4-BE49-F238E27FC236}">
                    <a16:creationId xmlns:a16="http://schemas.microsoft.com/office/drawing/2014/main" id="{68B8CE80-0626-1035-1659-56207D0C76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379" y="2338443"/>
                <a:ext cx="4401830" cy="9221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ộp Văn bản 21">
                <a:extLst>
                  <a:ext uri="{FF2B5EF4-FFF2-40B4-BE49-F238E27FC236}">
                    <a16:creationId xmlns:a16="http://schemas.microsoft.com/office/drawing/2014/main" id="{61027B64-7C2F-E0EB-B1CD-287EA7FA9846}"/>
                  </a:ext>
                </a:extLst>
              </p:cNvPr>
              <p:cNvSpPr txBox="1"/>
              <p:nvPr/>
            </p:nvSpPr>
            <p:spPr>
              <a:xfrm>
                <a:off x="4537445" y="3270749"/>
                <a:ext cx="31171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−1</m:t>
                          </m:r>
                        </m:e>
                      </m:d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−10</m:t>
                          </m:r>
                        </m:e>
                      </m:d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−11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" name="Hộp Văn bản 21">
                <a:extLst>
                  <a:ext uri="{FF2B5EF4-FFF2-40B4-BE49-F238E27FC236}">
                    <a16:creationId xmlns:a16="http://schemas.microsoft.com/office/drawing/2014/main" id="{61027B64-7C2F-E0EB-B1CD-287EA7FA9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7445" y="3270749"/>
                <a:ext cx="3117109" cy="461665"/>
              </a:xfrm>
              <a:prstGeom prst="rect">
                <a:avLst/>
              </a:prstGeom>
              <a:blipFill>
                <a:blip r:embed="rId5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Hộp Văn bản 25">
            <a:extLst>
              <a:ext uri="{FF2B5EF4-FFF2-40B4-BE49-F238E27FC236}">
                <a16:creationId xmlns:a16="http://schemas.microsoft.com/office/drawing/2014/main" id="{FD100BB1-3E91-2EEE-5081-CBDBF25B822B}"/>
              </a:ext>
            </a:extLst>
          </p:cNvPr>
          <p:cNvSpPr txBox="1"/>
          <p:nvPr/>
        </p:nvSpPr>
        <p:spPr>
          <a:xfrm>
            <a:off x="920358" y="4016618"/>
            <a:ext cx="624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Hộp Văn bản 26">
                <a:extLst>
                  <a:ext uri="{FF2B5EF4-FFF2-40B4-BE49-F238E27FC236}">
                    <a16:creationId xmlns:a16="http://schemas.microsoft.com/office/drawing/2014/main" id="{90E706B9-689F-D870-C8A5-0B035FB5EAA8}"/>
                  </a:ext>
                </a:extLst>
              </p:cNvPr>
              <p:cNvSpPr txBox="1"/>
              <p:nvPr/>
            </p:nvSpPr>
            <p:spPr>
              <a:xfrm>
                <a:off x="1160670" y="3843397"/>
                <a:ext cx="4598797" cy="808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2,8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13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7,2</m:t>
                      </m:r>
                      <m:r>
                        <a:rPr lang="vi-V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2,8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13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6,3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4" name="Hộp Văn bản 26">
                <a:extLst>
                  <a:ext uri="{FF2B5EF4-FFF2-40B4-BE49-F238E27FC236}">
                    <a16:creationId xmlns:a16="http://schemas.microsoft.com/office/drawing/2014/main" id="{90E706B9-689F-D870-C8A5-0B035FB5EA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670" y="3843397"/>
                <a:ext cx="4598797" cy="808106"/>
              </a:xfrm>
              <a:prstGeom prst="rect">
                <a:avLst/>
              </a:prstGeom>
              <a:blipFill>
                <a:blip r:embed="rId6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Hộp Văn bản 27">
                <a:extLst>
                  <a:ext uri="{FF2B5EF4-FFF2-40B4-BE49-F238E27FC236}">
                    <a16:creationId xmlns:a16="http://schemas.microsoft.com/office/drawing/2014/main" id="{A0ED45D9-6E7D-1FAE-A698-5FB82C650F88}"/>
                  </a:ext>
                </a:extLst>
              </p:cNvPr>
              <p:cNvSpPr txBox="1"/>
              <p:nvPr/>
            </p:nvSpPr>
            <p:spPr>
              <a:xfrm>
                <a:off x="806058" y="4651503"/>
                <a:ext cx="3878834" cy="922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2,8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6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3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7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i="0">
                                  <a:latin typeface="UTM Avo" panose="02040603050506020204" pitchFamily="18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7,2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5" name="Hộp Văn bản 27">
                <a:extLst>
                  <a:ext uri="{FF2B5EF4-FFF2-40B4-BE49-F238E27FC236}">
                    <a16:creationId xmlns:a16="http://schemas.microsoft.com/office/drawing/2014/main" id="{A0ED45D9-6E7D-1FAE-A698-5FB82C650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058" y="4651503"/>
                <a:ext cx="3878834" cy="9221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Hộp Văn bản 28">
                <a:extLst>
                  <a:ext uri="{FF2B5EF4-FFF2-40B4-BE49-F238E27FC236}">
                    <a16:creationId xmlns:a16="http://schemas.microsoft.com/office/drawing/2014/main" id="{A8EFFC74-6638-BB8E-A28E-037081D7CE0E}"/>
                  </a:ext>
                </a:extLst>
              </p:cNvPr>
              <p:cNvSpPr txBox="1"/>
              <p:nvPr/>
            </p:nvSpPr>
            <p:spPr>
              <a:xfrm>
                <a:off x="4154771" y="4879675"/>
                <a:ext cx="28038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2,8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−1</m:t>
                          </m:r>
                        </m:e>
                      </m:d>
                      <m:r>
                        <a:rPr lang="vi-V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7,2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6" name="Hộp Văn bản 28">
                <a:extLst>
                  <a:ext uri="{FF2B5EF4-FFF2-40B4-BE49-F238E27FC236}">
                    <a16:creationId xmlns:a16="http://schemas.microsoft.com/office/drawing/2014/main" id="{A8EFFC74-6638-BB8E-A28E-037081D7C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771" y="4879675"/>
                <a:ext cx="2803813" cy="461665"/>
              </a:xfrm>
              <a:prstGeom prst="rect">
                <a:avLst/>
              </a:prstGeom>
              <a:blipFill>
                <a:blip r:embed="rId8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Hộp Văn bản 29">
                <a:extLst>
                  <a:ext uri="{FF2B5EF4-FFF2-40B4-BE49-F238E27FC236}">
                    <a16:creationId xmlns:a16="http://schemas.microsoft.com/office/drawing/2014/main" id="{6B19C84A-8A65-7E12-7E8A-1F0138A389E6}"/>
                  </a:ext>
                </a:extLst>
              </p:cNvPr>
              <p:cNvSpPr txBox="1"/>
              <p:nvPr/>
            </p:nvSpPr>
            <p:spPr>
              <a:xfrm>
                <a:off x="723882" y="5617806"/>
                <a:ext cx="33290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−2,8 −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7,2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−10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7" name="Hộp Văn bản 29">
                <a:extLst>
                  <a:ext uri="{FF2B5EF4-FFF2-40B4-BE49-F238E27FC236}">
                    <a16:creationId xmlns:a16="http://schemas.microsoft.com/office/drawing/2014/main" id="{6B19C84A-8A65-7E12-7E8A-1F0138A38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82" y="5617806"/>
                <a:ext cx="3329034" cy="461665"/>
              </a:xfrm>
              <a:prstGeom prst="rect">
                <a:avLst/>
              </a:prstGeom>
              <a:blipFill>
                <a:blip r:embed="rId9"/>
                <a:stretch>
                  <a:fillRect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Hình chữ nhật: Góc Tròn 16">
            <a:extLst>
              <a:ext uri="{FF2B5EF4-FFF2-40B4-BE49-F238E27FC236}">
                <a16:creationId xmlns:a16="http://schemas.microsoft.com/office/drawing/2014/main" id="{42A4C66C-3050-AF99-2D5F-E25836434A77}"/>
              </a:ext>
            </a:extLst>
          </p:cNvPr>
          <p:cNvSpPr/>
          <p:nvPr/>
        </p:nvSpPr>
        <p:spPr>
          <a:xfrm>
            <a:off x="688186" y="1770945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6492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20DA40E-C143-CD1A-4BA7-F7DAE1FDFC02}"/>
              </a:ext>
            </a:extLst>
          </p:cNvPr>
          <p:cNvGrpSpPr/>
          <p:nvPr/>
        </p:nvGrpSpPr>
        <p:grpSpPr>
          <a:xfrm>
            <a:off x="4727728" y="2992430"/>
            <a:ext cx="2736543" cy="1808826"/>
            <a:chOff x="309542" y="967667"/>
            <a:chExt cx="2878585" cy="180882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D3E4C90-55A1-F816-1511-3C31885BA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471476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A1ADA68-0D84-96B5-A36E-A471D7AAAE4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A11B899E-0301-C148-7A20-65B5ADD1EC91}"/>
              </a:ext>
            </a:extLst>
          </p:cNvPr>
          <p:cNvSpPr txBox="1"/>
          <p:nvPr/>
        </p:nvSpPr>
        <p:spPr>
          <a:xfrm>
            <a:off x="972497" y="3721642"/>
            <a:ext cx="2893219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Ghi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bài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E7CC1B84-F922-5EE7-2CC4-DBDE640C3EE8}"/>
              </a:ext>
            </a:extLst>
          </p:cNvPr>
          <p:cNvSpPr txBox="1"/>
          <p:nvPr/>
        </p:nvSpPr>
        <p:spPr>
          <a:xfrm>
            <a:off x="4439763" y="3721641"/>
            <a:ext cx="2994819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tập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667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ách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E2E7BB97-8BAC-7368-0EA4-C57FF61167BB}"/>
              </a:ext>
            </a:extLst>
          </p:cNvPr>
          <p:cNvSpPr txBox="1"/>
          <p:nvPr/>
        </p:nvSpPr>
        <p:spPr>
          <a:xfrm>
            <a:off x="7545117" y="3726539"/>
            <a:ext cx="3937787" cy="1859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46">
              <a:lnSpc>
                <a:spcPct val="150000"/>
              </a:lnSpc>
              <a:defRPr/>
            </a:pPr>
            <a:r>
              <a:rPr lang="vi-VN" sz="2667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Chuẩn bị </a:t>
            </a:r>
          </a:p>
          <a:p>
            <a:pPr lvl="0" algn="ctr" defTabSz="914446">
              <a:lnSpc>
                <a:spcPct val="150000"/>
              </a:lnSpc>
              <a:defRPr/>
            </a:pP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lvl="0" algn="ctr" defTabSz="914446">
              <a:lnSpc>
                <a:spcPct val="150000"/>
              </a:lnSpc>
              <a:defRPr/>
            </a:pP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endParaRPr lang="vi-VN" sz="2667" b="1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0F2F2210-42FF-4D33-0CE5-CC8927544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4429" y="2165891"/>
            <a:ext cx="1574800" cy="15748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1F8D5403-6B70-7662-7F1A-5ED20806B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7354" y="2208425"/>
            <a:ext cx="1574800" cy="15748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08654BE8-6ED6-2254-0314-04C8ECFD5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0525" y="2208425"/>
            <a:ext cx="1574800" cy="1574800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F497C0-3E10-4FC5-D836-718421E3E6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161531">
            <a:off x="10586532" y="1315417"/>
            <a:ext cx="1016437" cy="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6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A12D8E-95D4-FEAA-4466-B0A0969F2F22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B8277-022A-FA83-1F27-8AB4EC66CB9E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DF1492-905C-F2F2-AE28-5D1AE2B9DF2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384142EF-7412-E984-432B-75EE1BBB930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47845-F3B8-7C7E-CBFD-026113046482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C51CD2EB-38CB-6657-D095-B85CFDE4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D06E2-E04F-02F2-3DE7-15A84D572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21360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83</TotalTime>
  <Words>527</Words>
  <Application>Microsoft Office PowerPoint</Application>
  <PresentationFormat>Widescreen</PresentationFormat>
  <Paragraphs>86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 Light</vt:lpstr>
      <vt:lpstr>Cambria Math</vt:lpstr>
      <vt:lpstr>UTM Avo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Huy Nguyễn</cp:lastModifiedBy>
  <cp:revision>10</cp:revision>
  <dcterms:created xsi:type="dcterms:W3CDTF">2023-11-28T09:31:40Z</dcterms:created>
  <dcterms:modified xsi:type="dcterms:W3CDTF">2024-01-27T08:26:35Z</dcterms:modified>
</cp:coreProperties>
</file>