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71" r:id="rId8"/>
    <p:sldId id="272" r:id="rId9"/>
    <p:sldId id="274" r:id="rId10"/>
    <p:sldId id="273" r:id="rId11"/>
    <p:sldId id="275" r:id="rId12"/>
    <p:sldId id="276" r:id="rId13"/>
    <p:sldId id="277" r:id="rId14"/>
    <p:sldId id="279" r:id="rId15"/>
    <p:sldId id="282" r:id="rId16"/>
    <p:sldId id="278" r:id="rId17"/>
    <p:sldId id="280" r:id="rId18"/>
    <p:sldId id="283" r:id="rId19"/>
    <p:sldId id="261" r:id="rId20"/>
    <p:sldId id="263" r:id="rId21"/>
    <p:sldId id="284" r:id="rId22"/>
    <p:sldId id="285" r:id="rId23"/>
    <p:sldId id="262" r:id="rId24"/>
    <p:sldId id="264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2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9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9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99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99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DBD5EA-C26C-98E3-761F-12D7673916E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E1F328-A80C-3553-C855-233FD1F62FA5}"/>
              </a:ext>
            </a:extLst>
          </p:cNvPr>
          <p:cNvSpPr txBox="1">
            <a:spLocks/>
          </p:cNvSpPr>
          <p:nvPr/>
        </p:nvSpPr>
        <p:spPr>
          <a:xfrm>
            <a:off x="346461" y="144165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5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Điện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D83605-0816-7ADF-0D7C-1DD9C2C24909}"/>
              </a:ext>
            </a:extLst>
          </p:cNvPr>
          <p:cNvSpPr txBox="1">
            <a:spLocks/>
          </p:cNvSpPr>
          <p:nvPr/>
        </p:nvSpPr>
        <p:spPr>
          <a:xfrm>
            <a:off x="965710" y="348744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20.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Sự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nhiễm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điện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I)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FD4A61E-A5BA-650C-60C7-7CF03D7E9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629" y="3062346"/>
            <a:ext cx="2177775" cy="12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3988D5-92B7-7AE4-D8C1-9C72F52EE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873" y="2116672"/>
            <a:ext cx="3761511" cy="3878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6FDE4-2907-F54C-2102-BDA45D46FD24}"/>
              </a:ext>
            </a:extLst>
          </p:cNvPr>
          <p:cNvSpPr txBox="1"/>
          <p:nvPr/>
        </p:nvSpPr>
        <p:spPr>
          <a:xfrm>
            <a:off x="800403" y="2387141"/>
            <a:ext cx="6331917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cọ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xát</a:t>
            </a:r>
            <a:r>
              <a:rPr lang="en-US" sz="2400" dirty="0">
                <a:latin typeface="UTM Avo" panose="02040603050506020204" pitchFamily="18" charset="0"/>
              </a:rPr>
              <a:t> 5 - 7 </a:t>
            </a:r>
            <a:r>
              <a:rPr lang="en-US" sz="2400" dirty="0" err="1">
                <a:latin typeface="UTM Avo" panose="02040603050506020204" pitchFamily="18" charset="0"/>
              </a:rPr>
              <a:t>lần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nhẹ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20.1). </a:t>
            </a:r>
            <a:r>
              <a:rPr lang="en-US" sz="2400" dirty="0" err="1">
                <a:latin typeface="UTM Avo" panose="02040603050506020204" pitchFamily="18" charset="0"/>
              </a:rPr>
              <a:t>Vì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tượng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vậy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DFC836F-2439-192C-2A73-2CB827D61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254105"/>
              </p:ext>
            </p:extLst>
          </p:nvPr>
        </p:nvGraphicFramePr>
        <p:xfrm>
          <a:off x="611164" y="2029098"/>
          <a:ext cx="10969672" cy="46784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7467">
                  <a:extLst>
                    <a:ext uri="{9D8B030D-6E8A-4147-A177-3AD203B41FA5}">
                      <a16:colId xmlns:a16="http://schemas.microsoft.com/office/drawing/2014/main" val="3678565906"/>
                    </a:ext>
                  </a:extLst>
                </a:gridCol>
                <a:gridCol w="2178959">
                  <a:extLst>
                    <a:ext uri="{9D8B030D-6E8A-4147-A177-3AD203B41FA5}">
                      <a16:colId xmlns:a16="http://schemas.microsoft.com/office/drawing/2014/main" val="1838965770"/>
                    </a:ext>
                  </a:extLst>
                </a:gridCol>
                <a:gridCol w="2299063">
                  <a:extLst>
                    <a:ext uri="{9D8B030D-6E8A-4147-A177-3AD203B41FA5}">
                      <a16:colId xmlns:a16="http://schemas.microsoft.com/office/drawing/2014/main" val="392845911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33090936"/>
                    </a:ext>
                  </a:extLst>
                </a:gridCol>
                <a:gridCol w="1467902">
                  <a:extLst>
                    <a:ext uri="{9D8B030D-6E8A-4147-A177-3AD203B41FA5}">
                      <a16:colId xmlns:a16="http://schemas.microsoft.com/office/drawing/2014/main" val="2704850727"/>
                    </a:ext>
                  </a:extLst>
                </a:gridCol>
                <a:gridCol w="1928441">
                  <a:extLst>
                    <a:ext uri="{9D8B030D-6E8A-4147-A177-3AD203B41FA5}">
                      <a16:colId xmlns:a16="http://schemas.microsoft.com/office/drawing/2014/main" val="1504062604"/>
                    </a:ext>
                  </a:extLst>
                </a:gridCol>
              </a:tblGrid>
              <a:tr h="5304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err="1">
                          <a:latin typeface="UTM Avo" panose="02040603050506020204" pitchFamily="18" charset="0"/>
                        </a:rPr>
                        <a:t>Thời</a:t>
                      </a:r>
                      <a:r>
                        <a:rPr lang="en-US" b="1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b="1" dirty="0" err="1">
                          <a:latin typeface="UTM Avo" panose="02040603050506020204" pitchFamily="18" charset="0"/>
                        </a:rPr>
                        <a:t>gian</a:t>
                      </a:r>
                      <a:endParaRPr lang="en-US" b="1" dirty="0">
                        <a:latin typeface="UTM Avo" panose="0204060305050602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>
                          <a:latin typeface="UTM Avo" panose="02040603050506020204" pitchFamily="18" charset="0"/>
                        </a:rPr>
                        <a:t>600 </a:t>
                      </a:r>
                      <a:r>
                        <a:rPr lang="en-US" b="1" dirty="0" err="1">
                          <a:latin typeface="UTM Avo" panose="02040603050506020204" pitchFamily="18" charset="0"/>
                        </a:rPr>
                        <a:t>năm</a:t>
                      </a:r>
                      <a:r>
                        <a:rPr lang="en-US" b="1" dirty="0">
                          <a:latin typeface="UTM Avo" panose="02040603050506020204" pitchFamily="18" charset="0"/>
                        </a:rPr>
                        <a:t> TCN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>
                          <a:latin typeface="UTM Avo" panose="02040603050506020204" pitchFamily="18" charset="0"/>
                        </a:rPr>
                        <a:t>1706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>
                          <a:latin typeface="UTM Avo" panose="02040603050506020204" pitchFamily="18" charset="0"/>
                        </a:rPr>
                        <a:t>1745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>
                          <a:latin typeface="UTM Avo" panose="02040603050506020204" pitchFamily="18" charset="0"/>
                        </a:rPr>
                        <a:t>1775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>
                          <a:latin typeface="UTM Avo" panose="02040603050506020204" pitchFamily="18" charset="0"/>
                        </a:rPr>
                        <a:t>1785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0759"/>
                  </a:ext>
                </a:extLst>
              </a:tr>
              <a:tr h="40764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err="1">
                          <a:latin typeface="UTM Avo" panose="02040603050506020204" pitchFamily="18" charset="0"/>
                        </a:rPr>
                        <a:t>Sự</a:t>
                      </a:r>
                      <a:r>
                        <a:rPr lang="en-US" b="1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b="1" dirty="0" err="1">
                          <a:latin typeface="UTM Avo" panose="02040603050506020204" pitchFamily="18" charset="0"/>
                        </a:rPr>
                        <a:t>kiện</a:t>
                      </a:r>
                      <a:endParaRPr lang="en-US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dirty="0" err="1">
                          <a:latin typeface="UTM Avo" panose="02040603050506020204" pitchFamily="18" charset="0"/>
                        </a:rPr>
                        <a:t>Nhà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triết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học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Hy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Lạp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Thales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thấy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hổ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phách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hút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được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lông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chim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những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vật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nhẹ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khác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khi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bị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cọ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xát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mốc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tham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khảo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lịch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sử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đầu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tiên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về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tĩnh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UTM Avo" panose="02040603050506020204" pitchFamily="18" charset="0"/>
                        </a:rPr>
                        <a:t>Francis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Hauksbee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ở London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minh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ra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máy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tĩnh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gồm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một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quả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cầu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thủy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tinh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điều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chỉnh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bằng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một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tay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quay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tạo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ra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tích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lớn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nhờ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cọ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xát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dirty="0">
                          <a:latin typeface="UTM Avo" panose="02040603050506020204" pitchFamily="18" charset="0"/>
                        </a:rPr>
                        <a:t>Leyden ở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Đức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tạo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được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dụng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cụ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thực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hành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đầu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tiên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dung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dự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trữ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tích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dirty="0" err="1">
                          <a:latin typeface="UTM Avo" panose="02040603050506020204" pitchFamily="18" charset="0"/>
                        </a:rPr>
                        <a:t>Nhà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Vật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lí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người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Italy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lessandro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Volta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minh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ra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máy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tĩnh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ông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gọi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máy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tích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dirty="0" err="1">
                          <a:latin typeface="UTM Avo" panose="02040603050506020204" pitchFamily="18" charset="0"/>
                        </a:rPr>
                        <a:t>Nhà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Vật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lí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người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Pháp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Charles Augustin de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Coulumb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chế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tạo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ra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cân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xoắn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để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tìm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định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luật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về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tương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tác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dirty="0" err="1">
                          <a:latin typeface="UTM Avo" panose="02040603050506020204" pitchFamily="18" charset="0"/>
                        </a:rPr>
                        <a:t>điện</a:t>
                      </a:r>
                      <a:r>
                        <a:rPr lang="en-US" dirty="0"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7047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1FD823-351C-29E2-E5FC-E86E83C77E14}"/>
              </a:ext>
            </a:extLst>
          </p:cNvPr>
          <p:cNvSpPr txBox="1"/>
          <p:nvPr/>
        </p:nvSpPr>
        <p:spPr>
          <a:xfrm>
            <a:off x="2422161" y="1384553"/>
            <a:ext cx="7347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Lịch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01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2477364-E31C-2638-A3EF-E49416D4C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629" y="3062346"/>
            <a:ext cx="2177775" cy="12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D29A16-DBF6-0C4C-584E-2DCEA9812E52}"/>
              </a:ext>
            </a:extLst>
          </p:cNvPr>
          <p:cNvSpPr txBox="1"/>
          <p:nvPr/>
        </p:nvSpPr>
        <p:spPr>
          <a:xfrm>
            <a:off x="1709505" y="1424062"/>
            <a:ext cx="8772987" cy="59445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SỰ NHIỄM ĐIỆN DO CỌ XÁT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BA407-7D3E-6B63-E374-2A6C20BCA83D}"/>
              </a:ext>
            </a:extLst>
          </p:cNvPr>
          <p:cNvSpPr txBox="1"/>
          <p:nvPr/>
        </p:nvSpPr>
        <p:spPr>
          <a:xfrm>
            <a:off x="1955663" y="2929888"/>
            <a:ext cx="8280673" cy="20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xưa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người</a:t>
            </a:r>
            <a:r>
              <a:rPr lang="en-US" sz="2200" dirty="0">
                <a:latin typeface="UTM Avo" panose="02040603050506020204" pitchFamily="18" charset="0"/>
              </a:rPr>
              <a:t> ta </a:t>
            </a:r>
            <a:r>
              <a:rPr lang="en-US" sz="2200" dirty="0" err="1">
                <a:latin typeface="UTM Avo" panose="020406030505060202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số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dụ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như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hổ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phách</a:t>
            </a:r>
            <a:r>
              <a:rPr lang="en-US" sz="2200" dirty="0">
                <a:latin typeface="UTM Avo" panose="020406030505060202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loại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cây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hoá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thạch</a:t>
            </a:r>
            <a:r>
              <a:rPr lang="en-US" sz="2200" dirty="0">
                <a:latin typeface="UTM Avo" panose="02040603050506020204" pitchFamily="18" charset="0"/>
              </a:rPr>
              <a:t>) </a:t>
            </a:r>
            <a:r>
              <a:rPr lang="en-US" sz="2200" dirty="0" err="1">
                <a:latin typeface="UTM Avo" panose="020406030505060202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len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dạ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hút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nhẹ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như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cọng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rơm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vỏ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trấu</a:t>
            </a:r>
            <a:r>
              <a:rPr lang="en-US" sz="2200" dirty="0">
                <a:latin typeface="UTM Avo" panose="02040603050506020204" pitchFamily="18" charset="0"/>
              </a:rPr>
              <a:t>. Khi </a:t>
            </a:r>
            <a:r>
              <a:rPr lang="en-US" sz="2200" dirty="0" err="1">
                <a:latin typeface="UTM Avo" panose="020406030505060202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</a:rPr>
              <a:t>, ta </a:t>
            </a:r>
            <a:r>
              <a:rPr lang="en-US" sz="2200" dirty="0" err="1">
                <a:latin typeface="UTM Avo" panose="02040603050506020204" pitchFamily="18" charset="0"/>
              </a:rPr>
              <a:t>nói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hổ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bị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57E40-B26E-6EAF-2FC3-797A7D296A1B}"/>
              </a:ext>
            </a:extLst>
          </p:cNvPr>
          <p:cNvSpPr txBox="1"/>
          <p:nvPr/>
        </p:nvSpPr>
        <p:spPr>
          <a:xfrm>
            <a:off x="2422161" y="2069144"/>
            <a:ext cx="7347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cọ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xát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F03723C-15E6-0767-1529-85F104611E36}"/>
              </a:ext>
            </a:extLst>
          </p:cNvPr>
          <p:cNvGrpSpPr/>
          <p:nvPr/>
        </p:nvGrpSpPr>
        <p:grpSpPr>
          <a:xfrm>
            <a:off x="1442712" y="1652188"/>
            <a:ext cx="8938198" cy="753151"/>
            <a:chOff x="-6077283" y="773025"/>
            <a:chExt cx="16501288" cy="139043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BB73729-9C23-1BFB-9549-E34EB87E7F34}"/>
                </a:ext>
              </a:extLst>
            </p:cNvPr>
            <p:cNvSpPr/>
            <p:nvPr/>
          </p:nvSpPr>
          <p:spPr>
            <a:xfrm>
              <a:off x="-5397201" y="1177152"/>
              <a:ext cx="15821206" cy="986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: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nhiễm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điện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cách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cọ</a:t>
              </a:r>
              <a:r>
                <a:rPr lang="en-US" sz="22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xát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B6984E28-CC4B-24C1-0762-FD39962B1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6077283" y="773025"/>
              <a:ext cx="1088014" cy="1390433"/>
            </a:xfrm>
            <a:prstGeom prst="rect">
              <a:avLst/>
            </a:prstGeom>
          </p:spPr>
        </p:pic>
      </p:grpSp>
      <p:sp>
        <p:nvSpPr>
          <p:cNvPr id="5" name="Pentagon 5">
            <a:extLst>
              <a:ext uri="{FF2B5EF4-FFF2-40B4-BE49-F238E27FC236}">
                <a16:creationId xmlns:a16="http://schemas.microsoft.com/office/drawing/2014/main" id="{908F348C-7A2D-2678-9239-FE31D44C2B4E}"/>
              </a:ext>
            </a:extLst>
          </p:cNvPr>
          <p:cNvSpPr/>
          <p:nvPr/>
        </p:nvSpPr>
        <p:spPr>
          <a:xfrm>
            <a:off x="0" y="2802003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C0E875-6F32-FD58-95AD-97779CB80656}"/>
              </a:ext>
            </a:extLst>
          </p:cNvPr>
          <p:cNvSpPr/>
          <p:nvPr/>
        </p:nvSpPr>
        <p:spPr>
          <a:xfrm>
            <a:off x="2201227" y="2819068"/>
            <a:ext cx="7789545" cy="52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Hai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thanh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nhựa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giá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thí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nghiệm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dây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treo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mảnh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khô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 descr="A hand holding a piece of paper&#10;&#10;Description automatically generated">
            <a:extLst>
              <a:ext uri="{FF2B5EF4-FFF2-40B4-BE49-F238E27FC236}">
                <a16:creationId xmlns:a16="http://schemas.microsoft.com/office/drawing/2014/main" id="{F1A6A313-DC16-5FC8-5979-6A0790CED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14" y="3347354"/>
            <a:ext cx="3708970" cy="343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0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2">
            <a:extLst>
              <a:ext uri="{FF2B5EF4-FFF2-40B4-BE49-F238E27FC236}">
                <a16:creationId xmlns:a16="http://schemas.microsoft.com/office/drawing/2014/main" id="{D61D8374-A893-C08F-EE49-5453C502EFAE}"/>
              </a:ext>
            </a:extLst>
          </p:cNvPr>
          <p:cNvSpPr/>
          <p:nvPr/>
        </p:nvSpPr>
        <p:spPr>
          <a:xfrm>
            <a:off x="0" y="2176868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BB779-B284-A5F0-F6FF-373226660F86}"/>
              </a:ext>
            </a:extLst>
          </p:cNvPr>
          <p:cNvSpPr txBox="1"/>
          <p:nvPr/>
        </p:nvSpPr>
        <p:spPr>
          <a:xfrm>
            <a:off x="629194" y="2950028"/>
            <a:ext cx="6886303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Treo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nghiệm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•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mảnh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khô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. Sau </a:t>
            </a:r>
            <a:r>
              <a:rPr lang="en-US" sz="2200" dirty="0" err="1">
                <a:latin typeface="UTM Avo" panose="020406030505060202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tách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ra</a:t>
            </a:r>
            <a:r>
              <a:rPr lang="en-US" sz="2200" dirty="0">
                <a:latin typeface="UTM Avo" panose="02040603050506020204" pitchFamily="18" charset="0"/>
              </a:rPr>
              <a:t> xa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• </a:t>
            </a:r>
            <a:r>
              <a:rPr lang="en-US" sz="2200" dirty="0" err="1">
                <a:latin typeface="UTM Avo" panose="02040603050506020204" pitchFamily="18" charset="0"/>
              </a:rPr>
              <a:t>Đưa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gần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đầu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20.2), </a:t>
            </a:r>
            <a:r>
              <a:rPr lang="en-US" sz="2200" dirty="0" err="1">
                <a:latin typeface="UTM Avo" panose="02040603050506020204" pitchFamily="18" charset="0"/>
              </a:rPr>
              <a:t>quan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mô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tượng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xảy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ra.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8BC288-C51B-4B9D-72C3-40C396695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012" y="1837509"/>
            <a:ext cx="3629522" cy="431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3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ABB779-B284-A5F0-F6FF-373226660F86}"/>
              </a:ext>
            </a:extLst>
          </p:cNvPr>
          <p:cNvSpPr txBox="1"/>
          <p:nvPr/>
        </p:nvSpPr>
        <p:spPr>
          <a:xfrm>
            <a:off x="535767" y="2984862"/>
            <a:ext cx="6886303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 charset="0"/>
              </a:rPr>
              <a:t>• Cọ xát thanh nhựa thứ hai bằng vải khô như đã làm với thanh nhựa thứ nhất.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 charset="0"/>
              </a:rPr>
              <a:t>• Đưa thanh nhựa này lại gần một đầu thanh nhựa thứ nhất (hình 20.3), quan sát và mô tả hiện tượng xảy ra.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F6055-2CCA-67EC-7CDA-B6FE0D16B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310" y="2040064"/>
            <a:ext cx="4010923" cy="3968850"/>
          </a:xfrm>
          <a:prstGeom prst="rect">
            <a:avLst/>
          </a:prstGeom>
        </p:spPr>
      </p:pic>
      <p:sp>
        <p:nvSpPr>
          <p:cNvPr id="6" name="Pentagon 2">
            <a:extLst>
              <a:ext uri="{FF2B5EF4-FFF2-40B4-BE49-F238E27FC236}">
                <a16:creationId xmlns:a16="http://schemas.microsoft.com/office/drawing/2014/main" id="{F3E11073-3A31-DDC2-CF21-C5BDA8E6C6EF}"/>
              </a:ext>
            </a:extLst>
          </p:cNvPr>
          <p:cNvSpPr/>
          <p:nvPr/>
        </p:nvSpPr>
        <p:spPr>
          <a:xfrm>
            <a:off x="0" y="2176868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18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BCAB1870-B719-D63C-21FF-727E547DDE16}"/>
              </a:ext>
            </a:extLst>
          </p:cNvPr>
          <p:cNvSpPr/>
          <p:nvPr/>
        </p:nvSpPr>
        <p:spPr>
          <a:xfrm>
            <a:off x="4963884" y="1776549"/>
            <a:ext cx="6836229" cy="2795451"/>
          </a:xfrm>
          <a:prstGeom prst="cloudCallout">
            <a:avLst>
              <a:gd name="adj1" fmla="val -53954"/>
              <a:gd name="adj2" fmla="val 4630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35523F-473B-A463-2002-305E5D3F72ED}"/>
              </a:ext>
            </a:extLst>
          </p:cNvPr>
          <p:cNvSpPr txBox="1"/>
          <p:nvPr/>
        </p:nvSpPr>
        <p:spPr>
          <a:xfrm>
            <a:off x="5760911" y="2402299"/>
            <a:ext cx="5542816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trên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quan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tương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như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thế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</a:rPr>
              <a:t>?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CD62F10-7A6A-4DD6-4D50-D2A139E49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63"/>
          <a:stretch/>
        </p:blipFill>
        <p:spPr bwMode="auto">
          <a:xfrm>
            <a:off x="-431645" y="2521132"/>
            <a:ext cx="6688944" cy="433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37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8A19E1-5600-0F0C-7B7B-353FC42DAC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221"/>
          <a:stretch/>
        </p:blipFill>
        <p:spPr>
          <a:xfrm>
            <a:off x="8592430" y="1159813"/>
            <a:ext cx="2586446" cy="2575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C679A2-F3DB-BA1B-43AF-8043EA93B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237"/>
          <a:stretch/>
        </p:blipFill>
        <p:spPr>
          <a:xfrm>
            <a:off x="8437791" y="4122851"/>
            <a:ext cx="2741085" cy="2271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340855-AA0C-E67A-708D-101499033644}"/>
              </a:ext>
            </a:extLst>
          </p:cNvPr>
          <p:cNvSpPr txBox="1"/>
          <p:nvPr/>
        </p:nvSpPr>
        <p:spPr>
          <a:xfrm>
            <a:off x="821536" y="2392883"/>
            <a:ext cx="7335417" cy="103611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Đưa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gần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đầu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ta </a:t>
            </a:r>
            <a:r>
              <a:rPr lang="en-US" sz="2200" dirty="0" err="1">
                <a:latin typeface="UTM Avo" panose="02040603050506020204" pitchFamily="18" charset="0"/>
              </a:rPr>
              <a:t>thấy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hút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3F3D5-806A-03EC-E85E-106CF9E81033}"/>
              </a:ext>
            </a:extLst>
          </p:cNvPr>
          <p:cNvSpPr txBox="1"/>
          <p:nvPr/>
        </p:nvSpPr>
        <p:spPr>
          <a:xfrm>
            <a:off x="821536" y="4740755"/>
            <a:ext cx="7335417" cy="103611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dirty="0" err="1"/>
              <a:t>Đưa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nhựa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gần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nhựa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ta </a:t>
            </a:r>
            <a:r>
              <a:rPr lang="en-US" dirty="0" err="1"/>
              <a:t>thấy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nhựa</a:t>
            </a:r>
            <a:r>
              <a:rPr lang="en-US" dirty="0"/>
              <a:t> </a:t>
            </a:r>
            <a:r>
              <a:rPr lang="en-US" dirty="0" err="1"/>
              <a:t>đẩy</a:t>
            </a:r>
            <a:r>
              <a:rPr lang="en-US" dirty="0"/>
              <a:t> </a:t>
            </a:r>
            <a:r>
              <a:rPr lang="en-US" dirty="0" err="1"/>
              <a:t>nhau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247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D355F-E56E-3B72-C717-847F0CD294E7}"/>
              </a:ext>
            </a:extLst>
          </p:cNvPr>
          <p:cNvSpPr txBox="1"/>
          <p:nvPr/>
        </p:nvSpPr>
        <p:spPr>
          <a:xfrm>
            <a:off x="1177834" y="2087939"/>
            <a:ext cx="9836332" cy="395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nhiễm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bằng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cọ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xát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sau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cọ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xát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hút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đẩy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vật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nhiễm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điện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dirty="0">
                <a:latin typeface="UTM Avo" panose="02040603050506020204" pitchFamily="18" charset="0"/>
              </a:rPr>
              <a:t>hay </a:t>
            </a:r>
            <a:r>
              <a:rPr lang="en-US" sz="2000" b="1" dirty="0" err="1">
                <a:latin typeface="UTM Avo" panose="02040603050506020204" pitchFamily="18" charset="0"/>
              </a:rPr>
              <a:t>các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vật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mang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điện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tích</a:t>
            </a:r>
            <a:r>
              <a:rPr lang="en-US" sz="2000" b="1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nhiễm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trái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dấu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sẽ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hút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nhiễm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cùng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dấu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sẽ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đẩy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000" dirty="0" err="1">
                <a:latin typeface="UTM Avo" panose="02040603050506020204" pitchFamily="18" charset="0"/>
              </a:rPr>
              <a:t>Ngoài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ra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khi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hai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nhiễm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dấu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gần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nếu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</a:rPr>
              <a:t> ban </a:t>
            </a:r>
            <a:r>
              <a:rPr lang="en-US" sz="2000" dirty="0" err="1">
                <a:latin typeface="UTM Avo" panose="02040603050506020204" pitchFamily="18" charset="0"/>
              </a:rPr>
              <a:t>đêm</a:t>
            </a:r>
            <a:r>
              <a:rPr lang="en-US" sz="2000" dirty="0">
                <a:latin typeface="UTM Avo" panose="02040603050506020204" pitchFamily="18" charset="0"/>
              </a:rPr>
              <a:t>, ta </a:t>
            </a:r>
            <a:r>
              <a:rPr lang="en-US" sz="2000" dirty="0" err="1">
                <a:latin typeface="UTM Avo" panose="02040603050506020204" pitchFamily="18" charset="0"/>
              </a:rPr>
              <a:t>còn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thấy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giữa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hai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tia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lửa</a:t>
            </a:r>
            <a:r>
              <a:rPr lang="en-US" sz="2000" dirty="0">
                <a:latin typeface="UTM Avo" panose="02040603050506020204" pitchFamily="18" charset="0"/>
              </a:rPr>
              <a:t> (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tia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lửa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). </a:t>
            </a:r>
            <a:r>
              <a:rPr lang="en-US" sz="2000" dirty="0" err="1">
                <a:latin typeface="UTM Avo" panose="02040603050506020204" pitchFamily="18" charset="0"/>
              </a:rPr>
              <a:t>Hiện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tượng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sự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phóng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điện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F4F555-ED41-C21E-74D9-B0B928A66A3E}"/>
              </a:ext>
            </a:extLst>
          </p:cNvPr>
          <p:cNvSpPr/>
          <p:nvPr/>
        </p:nvSpPr>
        <p:spPr>
          <a:xfrm>
            <a:off x="5236630" y="1564719"/>
            <a:ext cx="1718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A13C4E-4FCF-221D-2533-4C375EA114DE}"/>
              </a:ext>
            </a:extLst>
          </p:cNvPr>
          <p:cNvSpPr txBox="1"/>
          <p:nvPr/>
        </p:nvSpPr>
        <p:spPr>
          <a:xfrm>
            <a:off x="1542006" y="1729509"/>
            <a:ext cx="9107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Nguyên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cọ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xát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2AEE56-D97F-AA3D-FB2E-9D7E4C824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901" y="2905990"/>
            <a:ext cx="3780952" cy="29619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E1A76F-0EC7-051E-6BE2-31B7A1CEEAED}"/>
              </a:ext>
            </a:extLst>
          </p:cNvPr>
          <p:cNvSpPr txBox="1"/>
          <p:nvPr/>
        </p:nvSpPr>
        <p:spPr>
          <a:xfrm>
            <a:off x="1148510" y="3352800"/>
            <a:ext cx="4526427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Quan </a:t>
            </a:r>
            <a:r>
              <a:rPr lang="en-US" sz="2200" dirty="0" err="1">
                <a:latin typeface="UTM Avo" panose="02040603050506020204" pitchFamily="18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20.4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tìm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hiểu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nguyên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nhân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bị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234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53A648-0A2A-49DA-B9A3-D8E3F043256C}"/>
              </a:ext>
            </a:extLst>
          </p:cNvPr>
          <p:cNvSpPr txBox="1"/>
          <p:nvPr/>
        </p:nvSpPr>
        <p:spPr>
          <a:xfrm>
            <a:off x="504312" y="2147403"/>
            <a:ext cx="5722317" cy="416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 charset="0"/>
              </a:rPr>
              <a:t>Ở </a:t>
            </a:r>
            <a:r>
              <a:rPr lang="en-US" sz="2200" dirty="0" err="1">
                <a:latin typeface="UTM Avo" panose="02040603050506020204" pitchFamily="18" charset="0"/>
              </a:rPr>
              <a:t>thí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nghiệm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20.4, </a:t>
            </a:r>
            <a:r>
              <a:rPr lang="en-US" sz="2200" dirty="0" err="1">
                <a:latin typeface="UTM Avo" panose="020406030505060202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bị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số</a:t>
            </a:r>
            <a:r>
              <a:rPr lang="en-US" sz="2200" dirty="0">
                <a:latin typeface="UTM Avo" panose="02040603050506020204" pitchFamily="18" charset="0"/>
              </a:rPr>
              <a:t> electron </a:t>
            </a:r>
            <a:r>
              <a:rPr lang="en-US" sz="2200" dirty="0" err="1">
                <a:latin typeface="UTM Avo" panose="020406030505060202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chuyển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sang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. </a:t>
            </a:r>
            <a:r>
              <a:rPr lang="en-US" sz="2200" dirty="0" err="1">
                <a:latin typeface="UTM Avo" panose="02040603050506020204" pitchFamily="18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âm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còn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dương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tương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tự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miếng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vải</a:t>
            </a:r>
            <a:r>
              <a:rPr lang="en-US" sz="2200" dirty="0">
                <a:latin typeface="UTM Avo" panose="02040603050506020204" pitchFamily="18" charset="0"/>
              </a:rPr>
              <a:t> hay </a:t>
            </a:r>
            <a:r>
              <a:rPr lang="en-US" sz="2200" dirty="0" err="1">
                <a:latin typeface="UTM Avo" panose="02040603050506020204" pitchFamily="18" charset="0"/>
              </a:rPr>
              <a:t>thanh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nhựa</a:t>
            </a:r>
            <a:r>
              <a:rPr lang="en-US" sz="2200" dirty="0">
                <a:latin typeface="UTM Avo" panose="02040603050506020204" pitchFamily="18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</a:rPr>
              <a:t>trường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này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sẽ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mang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dương</a:t>
            </a:r>
            <a:r>
              <a:rPr lang="en-US" sz="2200" dirty="0">
                <a:latin typeface="UTM Avo" panose="02040603050506020204" pitchFamily="18" charset="0"/>
              </a:rPr>
              <a:t> hay </a:t>
            </a:r>
            <a:r>
              <a:rPr lang="en-US" sz="2200" dirty="0" err="1">
                <a:latin typeface="UTM Avo" panose="02040603050506020204" pitchFamily="18" charset="0"/>
              </a:rPr>
              <a:t>âm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tương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ứng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AD1766-B127-D795-8A7D-1361D63D0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901" y="2905990"/>
            <a:ext cx="3780952" cy="2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5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D355F-E56E-3B72-C717-847F0CD294E7}"/>
              </a:ext>
            </a:extLst>
          </p:cNvPr>
          <p:cNvSpPr txBox="1"/>
          <p:nvPr/>
        </p:nvSpPr>
        <p:spPr>
          <a:xfrm>
            <a:off x="1243692" y="2652258"/>
            <a:ext cx="9704615" cy="175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vi-VN" sz="2400" dirty="0">
                <a:latin typeface="UTM Avo" panose="02040603050506020204" pitchFamily="18" charset="0"/>
              </a:rPr>
              <a:t>Ở trạng thái bình thường, các nguyên tử trung hoà về điện.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vi-VN" sz="2400" dirty="0">
                <a:latin typeface="UTM Avo" panose="02040603050506020204" pitchFamily="18" charset="0"/>
              </a:rPr>
              <a:t>Một nguyên tử khi bị mất bớt electron sẽ mang điện dương. Ngược lại, nguyên tử khi nhận thêm electron sẽ mang điện âm.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F4F555-ED41-C21E-74D9-B0B928A66A3E}"/>
              </a:ext>
            </a:extLst>
          </p:cNvPr>
          <p:cNvSpPr/>
          <p:nvPr/>
        </p:nvSpPr>
        <p:spPr>
          <a:xfrm>
            <a:off x="5236629" y="1929735"/>
            <a:ext cx="1718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82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7317C7-B290-9D5E-01E0-05384C7E4DFC}"/>
              </a:ext>
            </a:extLst>
          </p:cNvPr>
          <p:cNvSpPr txBox="1"/>
          <p:nvPr/>
        </p:nvSpPr>
        <p:spPr>
          <a:xfrm>
            <a:off x="740523" y="1764344"/>
            <a:ext cx="10710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cọ</a:t>
            </a: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xát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463B55-2BEE-3C8E-94D9-380D493DC297}"/>
              </a:ext>
            </a:extLst>
          </p:cNvPr>
          <p:cNvSpPr txBox="1"/>
          <p:nvPr/>
        </p:nvSpPr>
        <p:spPr>
          <a:xfrm>
            <a:off x="3500453" y="2600363"/>
            <a:ext cx="5191093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latin typeface="UTM Avo" panose="020406030505060202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nêu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số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tượng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do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tiễn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6EBF7-805D-3120-DE2D-718D6A10F2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71"/>
          <a:stretch/>
        </p:blipFill>
        <p:spPr>
          <a:xfrm>
            <a:off x="2283591" y="4137475"/>
            <a:ext cx="2061985" cy="2720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43556F-64E8-30E3-75C1-97E9E04B3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415" y="4524667"/>
            <a:ext cx="4352381" cy="2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2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E5EB46-A02F-AD43-C255-8EF755CF586D}"/>
              </a:ext>
            </a:extLst>
          </p:cNvPr>
          <p:cNvSpPr txBox="1"/>
          <p:nvPr/>
        </p:nvSpPr>
        <p:spPr>
          <a:xfrm>
            <a:off x="949234" y="2327591"/>
            <a:ext cx="6087292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latin typeface="UTM Avo" panose="02040603050506020204" pitchFamily="18" charset="0"/>
              </a:rPr>
              <a:t>Hiện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tượng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nhiễm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điện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khi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cởi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áo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len</a:t>
            </a:r>
            <a:endParaRPr lang="en-US" sz="2400" i="1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mùa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đông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cởi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len</a:t>
            </a:r>
            <a:r>
              <a:rPr lang="en-US" sz="2400" dirty="0">
                <a:latin typeface="UTM Avo" panose="02040603050506020204" pitchFamily="18" charset="0"/>
              </a:rPr>
              <a:t>, ta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tượng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len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Đôi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nghe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ban </a:t>
            </a:r>
            <a:r>
              <a:rPr lang="en-US" sz="2400" dirty="0" err="1">
                <a:latin typeface="UTM Avo" panose="02040603050506020204" pitchFamily="18" charset="0"/>
              </a:rPr>
              <a:t>đêm</a:t>
            </a:r>
            <a:r>
              <a:rPr lang="en-US" sz="2400" dirty="0">
                <a:latin typeface="UTM Avo" panose="02040603050506020204" pitchFamily="18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lửa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nhỏ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532F0-42B6-1DF9-3598-7BD2122E9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71"/>
          <a:stretch/>
        </p:blipFill>
        <p:spPr>
          <a:xfrm>
            <a:off x="8414425" y="2799408"/>
            <a:ext cx="2488706" cy="328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6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E5EB46-A02F-AD43-C255-8EF755CF586D}"/>
              </a:ext>
            </a:extLst>
          </p:cNvPr>
          <p:cNvSpPr txBox="1"/>
          <p:nvPr/>
        </p:nvSpPr>
        <p:spPr>
          <a:xfrm>
            <a:off x="653143" y="2661033"/>
            <a:ext cx="560832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i="1" dirty="0">
                <a:latin typeface="UTM Avo" panose="02040603050506020204" pitchFamily="18" charset="0"/>
              </a:rPr>
              <a:t>Hiện tượng nhiễm điện ở bóng bay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Cọ xát một quả bóng bay vào áo len rồi tách chúng ra. Đưa quả bóng lại gần áo len thì nó bị hút về phía áo len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912994-252D-4A74-9F43-40120726D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12" y="2661033"/>
            <a:ext cx="4352381" cy="23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6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5057C3E-C42F-EA2A-78C3-99C3EF7D7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629" y="3062346"/>
            <a:ext cx="2177775" cy="12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0737E3-3612-CB76-320A-2DBA6D7877EC}"/>
              </a:ext>
            </a:extLst>
          </p:cNvPr>
          <p:cNvSpPr txBox="1"/>
          <p:nvPr/>
        </p:nvSpPr>
        <p:spPr>
          <a:xfrm>
            <a:off x="1127760" y="1711797"/>
            <a:ext cx="9936480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>
                <a:latin typeface="UTM Avo" panose="02040603050506020204" pitchFamily="18" charset="0"/>
              </a:rPr>
              <a:t>1. </a:t>
            </a:r>
            <a:r>
              <a:rPr lang="en-US" sz="2200" dirty="0" err="1">
                <a:latin typeface="UTM Avo" panose="02040603050506020204" pitchFamily="18" charset="0"/>
              </a:rPr>
              <a:t>Sử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dụng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dấu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cộng</a:t>
            </a:r>
            <a:r>
              <a:rPr lang="en-US" sz="2200" dirty="0">
                <a:latin typeface="UTM Avo" panose="02040603050506020204" pitchFamily="18" charset="0"/>
              </a:rPr>
              <a:t> (+) </a:t>
            </a:r>
            <a:r>
              <a:rPr lang="en-US" sz="2200" dirty="0" err="1">
                <a:latin typeface="UTM Avo" panose="02040603050506020204" pitchFamily="18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mô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tích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dương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dấu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trừ</a:t>
            </a:r>
            <a:r>
              <a:rPr lang="en-US" sz="2200" dirty="0">
                <a:latin typeface="UTM Avo" panose="02040603050506020204" pitchFamily="18" charset="0"/>
              </a:rPr>
              <a:t> (-) </a:t>
            </a:r>
            <a:r>
              <a:rPr lang="en-US" sz="2200" dirty="0" err="1">
                <a:latin typeface="UTM Avo" panose="02040603050506020204" pitchFamily="18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mô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tích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âm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vẽ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vở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dạng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bất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mô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tả</a:t>
            </a:r>
            <a:r>
              <a:rPr lang="en-US" sz="2200" dirty="0">
                <a:latin typeface="UTM Avo" panose="020406030505060202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Sau </a:t>
            </a:r>
            <a:r>
              <a:rPr lang="en-US" sz="2200" dirty="0" err="1">
                <a:latin typeface="UTM Avo" panose="020406030505060202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cọ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xát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dương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còn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nhiễm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âm</a:t>
            </a:r>
            <a:r>
              <a:rPr lang="en-US" sz="2200" dirty="0"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7170" name="Picture 2" descr="Sử dụng dấu cộng (+) để mô tả điện tích dương và dấu trừ (-) để mô tả điện tích âm em hãy vẽ vào vở hai vật có hình dạng bất kì để mô tả">
            <a:extLst>
              <a:ext uri="{FF2B5EF4-FFF2-40B4-BE49-F238E27FC236}">
                <a16:creationId xmlns:a16="http://schemas.microsoft.com/office/drawing/2014/main" id="{E383165E-CE51-1C35-6A42-E6E5F5466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11" y="4208961"/>
            <a:ext cx="6491377" cy="231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15841-11F2-EF6B-CF87-68159DFA333C}"/>
              </a:ext>
            </a:extLst>
          </p:cNvPr>
          <p:cNvSpPr txBox="1"/>
          <p:nvPr/>
        </p:nvSpPr>
        <p:spPr>
          <a:xfrm>
            <a:off x="539539" y="3530617"/>
            <a:ext cx="1472141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b="1" dirty="0" err="1">
                <a:latin typeface="UTM Avo" panose="02040603050506020204" pitchFamily="18" charset="0"/>
              </a:rPr>
              <a:t>Trả</a:t>
            </a:r>
            <a:r>
              <a:rPr lang="en-US" sz="2200" b="1" dirty="0"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</a:rPr>
              <a:t>lời</a:t>
            </a:r>
            <a:endParaRPr lang="en-US" sz="22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0737E3-3612-CB76-320A-2DBA6D7877EC}"/>
              </a:ext>
            </a:extLst>
          </p:cNvPr>
          <p:cNvSpPr txBox="1"/>
          <p:nvPr/>
        </p:nvSpPr>
        <p:spPr>
          <a:xfrm>
            <a:off x="2559230" y="1676963"/>
            <a:ext cx="7073538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latin typeface="UTM Avo" panose="02040603050506020204" pitchFamily="18" charset="0"/>
              </a:rPr>
              <a:t>2. </a:t>
            </a:r>
            <a:r>
              <a:rPr lang="vi-VN" sz="2200" dirty="0">
                <a:latin typeface="UTM Avo" panose="02040603050506020204" pitchFamily="18" charset="0"/>
              </a:rPr>
              <a:t>Nêu và giải thích một số ví dụ về hiện tượng nhiễm điện do cọ xát trong thực tiễn.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15841-11F2-EF6B-CF87-68159DFA333C}"/>
              </a:ext>
            </a:extLst>
          </p:cNvPr>
          <p:cNvSpPr txBox="1"/>
          <p:nvPr/>
        </p:nvSpPr>
        <p:spPr>
          <a:xfrm>
            <a:off x="165071" y="2713080"/>
            <a:ext cx="1472141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b="1" dirty="0" err="1">
                <a:latin typeface="UTM Avo" panose="02040603050506020204" pitchFamily="18" charset="0"/>
              </a:rPr>
              <a:t>Trả</a:t>
            </a:r>
            <a:r>
              <a:rPr lang="en-US" sz="2200" b="1" dirty="0"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</a:rPr>
              <a:t>lời</a:t>
            </a:r>
            <a:endParaRPr lang="en-US" sz="2200" b="1" dirty="0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BF9313-61CE-9F11-A7C9-908C1E2DAF2F}"/>
              </a:ext>
            </a:extLst>
          </p:cNvPr>
          <p:cNvSpPr txBox="1"/>
          <p:nvPr/>
        </p:nvSpPr>
        <p:spPr>
          <a:xfrm>
            <a:off x="829490" y="3429000"/>
            <a:ext cx="10533017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Sử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dụng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điện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một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thời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gian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thì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thấy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cánh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điện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,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đặc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biệt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là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mép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cánh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bị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bám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bụi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nhiều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là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do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khi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cánh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quay ma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với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không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khí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làm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cánh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quạt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bị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nhiễm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điện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có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khả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năng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hút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bụi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bẩn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không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khí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.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DBB201D-17E3-B53F-2FA2-4E36FD46B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94" y="5133056"/>
            <a:ext cx="1214846" cy="175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0737E3-3612-CB76-320A-2DBA6D7877EC}"/>
              </a:ext>
            </a:extLst>
          </p:cNvPr>
          <p:cNvSpPr txBox="1"/>
          <p:nvPr/>
        </p:nvSpPr>
        <p:spPr>
          <a:xfrm>
            <a:off x="2559230" y="1676963"/>
            <a:ext cx="7073538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latin typeface="UTM Avo" panose="02040603050506020204" pitchFamily="18" charset="0"/>
              </a:rPr>
              <a:t>2. </a:t>
            </a:r>
            <a:r>
              <a:rPr lang="vi-VN" sz="2200" dirty="0">
                <a:latin typeface="UTM Avo" panose="02040603050506020204" pitchFamily="18" charset="0"/>
              </a:rPr>
              <a:t>Nêu và giải thích một số ví dụ về hiện tượng nhiễm điện do cọ xát trong thực tiễn.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15841-11F2-EF6B-CF87-68159DFA333C}"/>
              </a:ext>
            </a:extLst>
          </p:cNvPr>
          <p:cNvSpPr txBox="1"/>
          <p:nvPr/>
        </p:nvSpPr>
        <p:spPr>
          <a:xfrm>
            <a:off x="130237" y="2530200"/>
            <a:ext cx="1472141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b="1" dirty="0" err="1">
                <a:latin typeface="UTM Avo" panose="02040603050506020204" pitchFamily="18" charset="0"/>
              </a:rPr>
              <a:t>Trả</a:t>
            </a:r>
            <a:r>
              <a:rPr lang="en-US" sz="2200" b="1" dirty="0"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</a:rPr>
              <a:t>lời</a:t>
            </a:r>
            <a:endParaRPr lang="en-US" sz="2200" b="1" dirty="0">
              <a:latin typeface="UTM Avo" panose="02040603050506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12D9E-628F-7149-2A02-14002409015B}"/>
              </a:ext>
            </a:extLst>
          </p:cNvPr>
          <p:cNvSpPr txBox="1"/>
          <p:nvPr/>
        </p:nvSpPr>
        <p:spPr>
          <a:xfrm>
            <a:off x="1127759" y="3064449"/>
            <a:ext cx="9936480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trong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nguyên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nhân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tạo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thành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đám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mây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dông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bị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nhiễm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do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sự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cọ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xát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mạnh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giọt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nước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trong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luồng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bốc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. Khi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đám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mây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bị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nhiễm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hoặc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đám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mây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nhiễm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với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mặt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đất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xuất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hiện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lửa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phát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ra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ánh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chớp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chói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lóa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. Do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nhiệt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độ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lửa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bị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nở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đột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ngột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phát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ra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nổ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sấm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lửa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hai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đám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mây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)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hoặc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sét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Khó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có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tia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lửa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đám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máy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mặt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</a:rPr>
              <a:t>đất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6611DCF-725D-9973-87C9-B072DF058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054" y="1367247"/>
            <a:ext cx="2061754" cy="20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16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8281FCA-B70C-768E-58B8-0D1041AC5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629" y="3062346"/>
            <a:ext cx="2177775" cy="12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D4E1FF5-935D-C216-0F8B-036C76FF91F9}"/>
              </a:ext>
            </a:extLst>
          </p:cNvPr>
          <p:cNvGrpSpPr/>
          <p:nvPr/>
        </p:nvGrpSpPr>
        <p:grpSpPr>
          <a:xfrm>
            <a:off x="743331" y="2081884"/>
            <a:ext cx="6904245" cy="3480428"/>
            <a:chOff x="386053" y="1877946"/>
            <a:chExt cx="12612163" cy="6425404"/>
          </a:xfrm>
          <a:solidFill>
            <a:schemeClr val="bg1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3C4349A-B8D2-5810-FA7D-C02913518EEC}"/>
                </a:ext>
              </a:extLst>
            </p:cNvPr>
            <p:cNvGrpSpPr/>
            <p:nvPr/>
          </p:nvGrpSpPr>
          <p:grpSpPr>
            <a:xfrm>
              <a:off x="386053" y="1877946"/>
              <a:ext cx="12612163" cy="6425404"/>
              <a:chOff x="9342910" y="1435749"/>
              <a:chExt cx="12612163" cy="6425404"/>
            </a:xfrm>
            <a:grpFill/>
          </p:grpSpPr>
          <p:sp>
            <p:nvSpPr>
              <p:cNvPr id="5" name="Freeform 3">
                <a:extLst>
                  <a:ext uri="{FF2B5EF4-FFF2-40B4-BE49-F238E27FC236}">
                    <a16:creationId xmlns:a16="http://schemas.microsoft.com/office/drawing/2014/main" id="{35C38EEA-041B-48C6-19FE-38C960A3C8A7}"/>
                  </a:ext>
                </a:extLst>
              </p:cNvPr>
              <p:cNvSpPr/>
              <p:nvPr/>
            </p:nvSpPr>
            <p:spPr>
              <a:xfrm>
                <a:off x="9342910" y="2718586"/>
                <a:ext cx="12612163" cy="5142567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2167467">
                    <a:moveTo>
                      <a:pt x="20034" y="0"/>
                    </a:moveTo>
                    <a:lnTo>
                      <a:pt x="4254692" y="0"/>
                    </a:lnTo>
                    <a:cubicBezTo>
                      <a:pt x="4265756" y="0"/>
                      <a:pt x="4274726" y="8969"/>
                      <a:pt x="4274726" y="20034"/>
                    </a:cubicBezTo>
                    <a:lnTo>
                      <a:pt x="4274726" y="2147433"/>
                    </a:lnTo>
                    <a:cubicBezTo>
                      <a:pt x="4274726" y="2158497"/>
                      <a:pt x="4265756" y="2167467"/>
                      <a:pt x="4254692" y="2167467"/>
                    </a:cubicBezTo>
                    <a:lnTo>
                      <a:pt x="20034" y="2167467"/>
                    </a:lnTo>
                    <a:cubicBezTo>
                      <a:pt x="14721" y="2167467"/>
                      <a:pt x="9625" y="2165356"/>
                      <a:pt x="5868" y="2161599"/>
                    </a:cubicBezTo>
                    <a:cubicBezTo>
                      <a:pt x="2111" y="2157842"/>
                      <a:pt x="0" y="2152746"/>
                      <a:pt x="0" y="2147433"/>
                    </a:cubicBezTo>
                    <a:lnTo>
                      <a:pt x="0" y="20034"/>
                    </a:lnTo>
                    <a:cubicBezTo>
                      <a:pt x="0" y="8969"/>
                      <a:pt x="8969" y="0"/>
                      <a:pt x="20034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154791" indent="-154791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/>
                  </a:rPr>
                  <a:t>Hoàn </a:t>
                </a:r>
                <a:r>
                  <a:rPr lang="en-US" sz="2400" dirty="0" err="1">
                    <a:latin typeface="UTM Avo" panose="02040603050506020204" pitchFamily="18"/>
                  </a:rPr>
                  <a:t>thành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tập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trong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sách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tập</a:t>
                </a:r>
                <a:r>
                  <a:rPr lang="en-US" sz="2400" dirty="0">
                    <a:latin typeface="UTM Avo" panose="02040603050506020204" pitchFamily="18"/>
                  </a:rPr>
                  <a:t>. </a:t>
                </a:r>
              </a:p>
              <a:p>
                <a:pPr marL="154791" indent="-154791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err="1">
                    <a:latin typeface="UTM Avo" panose="02040603050506020204" pitchFamily="18"/>
                  </a:rPr>
                  <a:t>Đọc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và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tìm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hiểu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trước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phần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tiếp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theo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của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học</a:t>
                </a:r>
                <a:r>
                  <a:rPr lang="en-US" sz="2400" dirty="0">
                    <a:latin typeface="UTM Avo" panose="02040603050506020204" pitchFamily="18"/>
                  </a:rPr>
                  <a:t>.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0CCE9B2-5DCC-661C-3C77-FAFED53D4F53}"/>
                  </a:ext>
                </a:extLst>
              </p:cNvPr>
              <p:cNvSpPr txBox="1"/>
              <p:nvPr/>
            </p:nvSpPr>
            <p:spPr>
              <a:xfrm>
                <a:off x="10057408" y="1435749"/>
                <a:ext cx="11220693" cy="120873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Hướng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dẫn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về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nhà</a:t>
                </a:r>
                <a:endParaRPr lang="vi-VN" sz="28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" name="Picture 18">
              <a:extLst>
                <a:ext uri="{FF2B5EF4-FFF2-40B4-BE49-F238E27FC236}">
                  <a16:creationId xmlns:a16="http://schemas.microsoft.com/office/drawing/2014/main" id="{63C398CB-A338-BB5A-8976-BFA0114A2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1017788" y="2520630"/>
              <a:ext cx="1575478" cy="1698627"/>
            </a:xfrm>
            <a:prstGeom prst="rect">
              <a:avLst/>
            </a:prstGeom>
            <a:noFill/>
          </p:spPr>
        </p:pic>
      </p:grp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C072DF8-EFC7-BD8D-052D-DA92EC077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83" y="1619250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1215</Words>
  <Application>Microsoft Office PowerPoint</Application>
  <PresentationFormat>Widescreen</PresentationFormat>
  <Paragraphs>69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10</cp:revision>
  <dcterms:created xsi:type="dcterms:W3CDTF">2023-10-18T06:55:26Z</dcterms:created>
  <dcterms:modified xsi:type="dcterms:W3CDTF">2024-01-27T08:45:18Z</dcterms:modified>
</cp:coreProperties>
</file>