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</p:sldMasterIdLst>
  <p:notesMasterIdLst>
    <p:notesMasterId r:id="rId20"/>
  </p:notesMasterIdLst>
  <p:sldIdLst>
    <p:sldId id="266" r:id="rId4"/>
    <p:sldId id="256" r:id="rId5"/>
    <p:sldId id="286" r:id="rId6"/>
    <p:sldId id="293" r:id="rId7"/>
    <p:sldId id="260" r:id="rId8"/>
    <p:sldId id="271" r:id="rId9"/>
    <p:sldId id="282" r:id="rId10"/>
    <p:sldId id="289" r:id="rId11"/>
    <p:sldId id="290" r:id="rId12"/>
    <p:sldId id="292" r:id="rId13"/>
    <p:sldId id="294" r:id="rId14"/>
    <p:sldId id="295" r:id="rId15"/>
    <p:sldId id="263" r:id="rId16"/>
    <p:sldId id="272" r:id="rId17"/>
    <p:sldId id="267" r:id="rId18"/>
    <p:sldId id="275" r:id="rId19"/>
  </p:sldIdLst>
  <p:sldSz cx="12192000" cy="6858000"/>
  <p:notesSz cx="6858000" cy="9144000"/>
  <p:embeddedFontLst>
    <p:embeddedFont>
      <p:font typeface="Cambria Math" panose="02040503050406030204" pitchFamily="18" charset="0"/>
      <p:regular r:id="rId21"/>
    </p:embeddedFont>
    <p:embeddedFont>
      <p:font typeface="UTM Avo" panose="02040603050506020204" pitchFamily="18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5846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28T16:32:41.516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365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3880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934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2562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450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691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0709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5278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028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476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284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F3B5-9DD2-44B0-BC4E-76596BEE669C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37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8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87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87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microsoft.com/office/2007/relationships/hdphoto" Target="../media/hdphoto2.wdp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54;p1">
            <a:extLst>
              <a:ext uri="{FF2B5EF4-FFF2-40B4-BE49-F238E27FC236}">
                <a16:creationId xmlns:a16="http://schemas.microsoft.com/office/drawing/2014/main" id="{7982595C-81CD-4CDD-B491-66289A7C54F5}"/>
              </a:ext>
            </a:extLst>
          </p:cNvPr>
          <p:cNvSpPr txBox="1">
            <a:spLocks/>
          </p:cNvSpPr>
          <p:nvPr/>
        </p:nvSpPr>
        <p:spPr>
          <a:xfrm>
            <a:off x="727107" y="1732188"/>
            <a:ext cx="10737785" cy="100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Chương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III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817189-F6C1-5B43-484D-401D187F2BE1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</a:t>
            </a:r>
            <a:r>
              <a:rPr kumimoji="0" lang="vi-V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7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36D824-5F87-AE20-4CF0-78173D1B8EBE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5B23F4-EC43-EB4A-841F-D48305D281AF}"/>
              </a:ext>
            </a:extLst>
          </p:cNvPr>
          <p:cNvSpPr txBox="1"/>
          <p:nvPr/>
        </p:nvSpPr>
        <p:spPr>
          <a:xfrm>
            <a:off x="1398061" y="2988049"/>
            <a:ext cx="93958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377">
              <a:lnSpc>
                <a:spcPct val="100000"/>
              </a:lnSpc>
              <a:buClr>
                <a:srgbClr val="000000"/>
              </a:buClr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tập</a:t>
            </a:r>
            <a:r>
              <a:rPr lang="en-US" sz="60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cuối</a:t>
            </a:r>
            <a:r>
              <a:rPr lang="en-US" sz="60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chương</a:t>
            </a:r>
            <a:r>
              <a:rPr lang="en-US" sz="60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III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ED8C709-9454-C7B7-FF1B-F24C0136F905}"/>
              </a:ext>
            </a:extLst>
          </p:cNvPr>
          <p:cNvGrpSpPr/>
          <p:nvPr/>
        </p:nvGrpSpPr>
        <p:grpSpPr>
          <a:xfrm>
            <a:off x="4822032" y="3011092"/>
            <a:ext cx="2736543" cy="1857229"/>
            <a:chOff x="309542" y="967667"/>
            <a:chExt cx="2878585" cy="185722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F1AD23ED-1434-4C91-7A3A-0204D8ACA8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519879"/>
              <a:ext cx="1438182" cy="13050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66D34DB-F0C9-ACFC-C2F7-70B441D112B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ình Bầu dục 4">
            <a:extLst>
              <a:ext uri="{FF2B5EF4-FFF2-40B4-BE49-F238E27FC236}">
                <a16:creationId xmlns:a16="http://schemas.microsoft.com/office/drawing/2014/main" id="{164EB883-F821-EE4A-2D32-9BD9BF6FC05B}"/>
              </a:ext>
            </a:extLst>
          </p:cNvPr>
          <p:cNvSpPr/>
          <p:nvPr/>
        </p:nvSpPr>
        <p:spPr>
          <a:xfrm>
            <a:off x="3809999" y="1606178"/>
            <a:ext cx="4572000" cy="103510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4" name="Hình chữ nhật: Góc Tròn 5">
            <a:extLst>
              <a:ext uri="{FF2B5EF4-FFF2-40B4-BE49-F238E27FC236}">
                <a16:creationId xmlns:a16="http://schemas.microsoft.com/office/drawing/2014/main" id="{0024791E-BC80-1DE8-91AC-1A62E0DD5DDE}"/>
              </a:ext>
            </a:extLst>
          </p:cNvPr>
          <p:cNvSpPr/>
          <p:nvPr/>
        </p:nvSpPr>
        <p:spPr>
          <a:xfrm>
            <a:off x="2300782" y="3004661"/>
            <a:ext cx="7590435" cy="158924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Tổng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dung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sơ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đồ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tư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duy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giấy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A1. 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EA5FA0F2-7B9C-4C32-F736-5B397F400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8581685" y="4153546"/>
            <a:ext cx="3610315" cy="2704454"/>
          </a:xfrm>
          <a:prstGeom prst="rect">
            <a:avLst/>
          </a:prstGeom>
        </p:spPr>
      </p:pic>
      <p:pic>
        <p:nvPicPr>
          <p:cNvPr id="17" name="Picture 9">
            <a:extLst>
              <a:ext uri="{FF2B5EF4-FFF2-40B4-BE49-F238E27FC236}">
                <a16:creationId xmlns:a16="http://schemas.microsoft.com/office/drawing/2014/main" id="{BFC9C885-C8CB-EE73-F276-E406DD28B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0382804">
            <a:off x="273029" y="5066638"/>
            <a:ext cx="2194333" cy="128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5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: Góc Tròn 4">
            <a:extLst>
              <a:ext uri="{FF2B5EF4-FFF2-40B4-BE49-F238E27FC236}">
                <a16:creationId xmlns:a16="http://schemas.microsoft.com/office/drawing/2014/main" id="{5FF25D5B-E39C-49CA-8E0C-4E787E9F2B7F}"/>
              </a:ext>
            </a:extLst>
          </p:cNvPr>
          <p:cNvSpPr/>
          <p:nvPr/>
        </p:nvSpPr>
        <p:spPr>
          <a:xfrm>
            <a:off x="847725" y="1920240"/>
            <a:ext cx="4615815" cy="45960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NHÓM 1 + NHÓM 3: </a:t>
            </a:r>
          </a:p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 HỘP CHỮ NHẬT – </a:t>
            </a:r>
          </a:p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 LẬP PHƯƠNG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hộp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nhật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đặc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điểm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;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Diện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tích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xung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;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tích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phương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đặc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điểm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;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Diện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tích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xung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;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tích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Hình chữ nhật: Góc Tròn 5">
            <a:extLst>
              <a:ext uri="{FF2B5EF4-FFF2-40B4-BE49-F238E27FC236}">
                <a16:creationId xmlns:a16="http://schemas.microsoft.com/office/drawing/2014/main" id="{90568007-E49C-065D-C16C-E6125D4EDC6B}"/>
              </a:ext>
            </a:extLst>
          </p:cNvPr>
          <p:cNvSpPr/>
          <p:nvPr/>
        </p:nvSpPr>
        <p:spPr>
          <a:xfrm>
            <a:off x="6096000" y="1920240"/>
            <a:ext cx="5248276" cy="45960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NHÓM 2 + NHÓM 4: HÌNH LĂNG TRỤ ĐỨNG TAM GIÁC -  </a:t>
            </a:r>
          </a:p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 LĂNG TRỤ ĐỨNG TỨ GIÁC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lăng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trụ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đứng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tam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giác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đặc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điểm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;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Diện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tích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xung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;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tích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lăng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trụ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đứng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tứ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giác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đặc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điểm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;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Diện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tích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xung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;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tích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BDBA7A49-22A8-0AA0-419E-2027096F0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929845" y="838108"/>
            <a:ext cx="1638891" cy="161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36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9AA1156-8D89-7C7A-CE21-319A334950EE}"/>
              </a:ext>
            </a:extLst>
          </p:cNvPr>
          <p:cNvGrpSpPr/>
          <p:nvPr/>
        </p:nvGrpSpPr>
        <p:grpSpPr>
          <a:xfrm>
            <a:off x="4822032" y="3011092"/>
            <a:ext cx="2736543" cy="1857229"/>
            <a:chOff x="309542" y="967667"/>
            <a:chExt cx="2878585" cy="1857229"/>
          </a:xfrm>
        </p:grpSpPr>
        <p:pic>
          <p:nvPicPr>
            <p:cNvPr id="7" name="Picture 6">
              <a:hlinkClick r:id="rId3"/>
              <a:extLst>
                <a:ext uri="{FF2B5EF4-FFF2-40B4-BE49-F238E27FC236}">
                  <a16:creationId xmlns:a16="http://schemas.microsoft.com/office/drawing/2014/main" id="{D7675E4B-B108-9CC7-BE6C-32F9D68411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519879"/>
              <a:ext cx="1438182" cy="130501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F0302F-526F-FC54-3ACA-F04CE7A936E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340B51B-BE56-46C9-18B0-C65C1D8D7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575" y="2510302"/>
            <a:ext cx="10260849" cy="2020937"/>
          </a:xfrm>
          <a:prstGeom prst="rect">
            <a:avLst/>
          </a:prstGeom>
        </p:spPr>
      </p:pic>
      <p:sp>
        <p:nvSpPr>
          <p:cNvPr id="13" name="Hộp Văn bản 5">
            <a:extLst>
              <a:ext uri="{FF2B5EF4-FFF2-40B4-BE49-F238E27FC236}">
                <a16:creationId xmlns:a16="http://schemas.microsoft.com/office/drawing/2014/main" id="{7C11A863-90E3-9B98-FECE-EF3269BC53F1}"/>
              </a:ext>
            </a:extLst>
          </p:cNvPr>
          <p:cNvSpPr txBox="1"/>
          <p:nvPr/>
        </p:nvSpPr>
        <p:spPr>
          <a:xfrm>
            <a:off x="1753787" y="1680232"/>
            <a:ext cx="6935401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>
            <a:spAutoFit/>
          </a:bodyPr>
          <a:lstStyle/>
          <a:p>
            <a:pPr defTabSz="914400"/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Chọn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chữ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Đ (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đúng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), S (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sai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)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thích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hợp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cho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</a:p>
        </p:txBody>
      </p:sp>
      <p:sp>
        <p:nvSpPr>
          <p:cNvPr id="14" name="Hình chữ nhật: Góc Tròn 6">
            <a:extLst>
              <a:ext uri="{FF2B5EF4-FFF2-40B4-BE49-F238E27FC236}">
                <a16:creationId xmlns:a16="http://schemas.microsoft.com/office/drawing/2014/main" id="{3CB90879-89AF-1994-6F00-E32251D0A278}"/>
              </a:ext>
            </a:extLst>
          </p:cNvPr>
          <p:cNvSpPr/>
          <p:nvPr/>
        </p:nvSpPr>
        <p:spPr>
          <a:xfrm>
            <a:off x="8137451" y="1676763"/>
            <a:ext cx="551737" cy="4616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?</a:t>
            </a:r>
          </a:p>
        </p:txBody>
      </p:sp>
      <p:sp>
        <p:nvSpPr>
          <p:cNvPr id="15" name="Hình chữ nhật: Góc Tròn 9">
            <a:extLst>
              <a:ext uri="{FF2B5EF4-FFF2-40B4-BE49-F238E27FC236}">
                <a16:creationId xmlns:a16="http://schemas.microsoft.com/office/drawing/2014/main" id="{2C320D45-4F71-A729-7CEA-F07C92475E0A}"/>
              </a:ext>
            </a:extLst>
          </p:cNvPr>
          <p:cNvSpPr/>
          <p:nvPr/>
        </p:nvSpPr>
        <p:spPr>
          <a:xfrm>
            <a:off x="6858000" y="3040381"/>
            <a:ext cx="407678" cy="44272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>
                <a:solidFill>
                  <a:prstClr val="black"/>
                </a:solidFill>
                <a:latin typeface="UTM Avo" panose="02040603050506020204" pitchFamily="18"/>
              </a:rPr>
              <a:t>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6" name="Hình chữ nhật: Góc Tròn 10">
            <a:extLst>
              <a:ext uri="{FF2B5EF4-FFF2-40B4-BE49-F238E27FC236}">
                <a16:creationId xmlns:a16="http://schemas.microsoft.com/office/drawing/2014/main" id="{10E00842-9862-01AD-7BE1-F96F94FDE6A1}"/>
              </a:ext>
            </a:extLst>
          </p:cNvPr>
          <p:cNvSpPr/>
          <p:nvPr/>
        </p:nvSpPr>
        <p:spPr>
          <a:xfrm>
            <a:off x="6855612" y="4084498"/>
            <a:ext cx="407678" cy="3541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>
                <a:solidFill>
                  <a:prstClr val="black"/>
                </a:solidFill>
                <a:latin typeface="UTM Avo" panose="02040603050506020204" pitchFamily="18"/>
              </a:rPr>
              <a:t>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7" name="Hình chữ nhật: Góc Tròn 11">
            <a:extLst>
              <a:ext uri="{FF2B5EF4-FFF2-40B4-BE49-F238E27FC236}">
                <a16:creationId xmlns:a16="http://schemas.microsoft.com/office/drawing/2014/main" id="{335B3DC9-929B-735E-FB3E-A930F9790009}"/>
              </a:ext>
            </a:extLst>
          </p:cNvPr>
          <p:cNvSpPr/>
          <p:nvPr/>
        </p:nvSpPr>
        <p:spPr>
          <a:xfrm>
            <a:off x="6855612" y="3589278"/>
            <a:ext cx="410066" cy="3541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>
                <a:solidFill>
                  <a:prstClr val="black"/>
                </a:solidFill>
                <a:latin typeface="UTM Avo" panose="02040603050506020204" pitchFamily="18"/>
              </a:rPr>
              <a:t>Đ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92DD472B-4E33-4DEB-E935-F64FEEB8D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652759" y="5565607"/>
            <a:ext cx="1284681" cy="1156212"/>
          </a:xfrm>
          <a:prstGeom prst="rect">
            <a:avLst/>
          </a:prstGeom>
        </p:spPr>
      </p:pic>
      <p:pic>
        <p:nvPicPr>
          <p:cNvPr id="19" name="Picture 7">
            <a:extLst>
              <a:ext uri="{FF2B5EF4-FFF2-40B4-BE49-F238E27FC236}">
                <a16:creationId xmlns:a16="http://schemas.microsoft.com/office/drawing/2014/main" id="{2C57432F-AA95-C89D-DB36-0F8233A0E8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840853" y="4906583"/>
            <a:ext cx="2997987" cy="1951417"/>
          </a:xfrm>
          <a:prstGeom prst="rect">
            <a:avLst/>
          </a:prstGeom>
        </p:spPr>
      </p:pic>
      <p:sp>
        <p:nvSpPr>
          <p:cNvPr id="20" name="Hình chữ nhật: Góc Tròn 16">
            <a:extLst>
              <a:ext uri="{FF2B5EF4-FFF2-40B4-BE49-F238E27FC236}">
                <a16:creationId xmlns:a16="http://schemas.microsoft.com/office/drawing/2014/main" id="{A548A90F-42EF-260D-7507-6E2EC36ABD26}"/>
              </a:ext>
            </a:extLst>
          </p:cNvPr>
          <p:cNvSpPr/>
          <p:nvPr/>
        </p:nvSpPr>
        <p:spPr>
          <a:xfrm>
            <a:off x="785904" y="1676764"/>
            <a:ext cx="780006" cy="461664"/>
          </a:xfrm>
          <a:prstGeom prst="roundRect">
            <a:avLst/>
          </a:prstGeom>
          <a:solidFill>
            <a:srgbClr val="ED7D3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1" name="Hình chữ nhật: Góc Tròn 11">
            <a:extLst>
              <a:ext uri="{FF2B5EF4-FFF2-40B4-BE49-F238E27FC236}">
                <a16:creationId xmlns:a16="http://schemas.microsoft.com/office/drawing/2014/main" id="{7E65031D-2077-B8BF-3392-C67724DD9CCE}"/>
              </a:ext>
            </a:extLst>
          </p:cNvPr>
          <p:cNvSpPr/>
          <p:nvPr/>
        </p:nvSpPr>
        <p:spPr>
          <a:xfrm>
            <a:off x="9612198" y="3084658"/>
            <a:ext cx="410066" cy="3541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>
                <a:solidFill>
                  <a:prstClr val="black"/>
                </a:solidFill>
                <a:latin typeface="UTM Avo" panose="02040603050506020204" pitchFamily="18"/>
              </a:rPr>
              <a:t>Đ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2" name="Hình chữ nhật: Góc Tròn 11">
            <a:extLst>
              <a:ext uri="{FF2B5EF4-FFF2-40B4-BE49-F238E27FC236}">
                <a16:creationId xmlns:a16="http://schemas.microsoft.com/office/drawing/2014/main" id="{AD81BFC1-C0B2-CF16-F399-C3CE01751CBD}"/>
              </a:ext>
            </a:extLst>
          </p:cNvPr>
          <p:cNvSpPr/>
          <p:nvPr/>
        </p:nvSpPr>
        <p:spPr>
          <a:xfrm>
            <a:off x="9612198" y="3589278"/>
            <a:ext cx="410066" cy="3541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>
                <a:solidFill>
                  <a:prstClr val="black"/>
                </a:solidFill>
                <a:latin typeface="UTM Avo" panose="02040603050506020204" pitchFamily="18"/>
              </a:rPr>
              <a:t>Đ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3" name="Hình chữ nhật: Góc Tròn 11">
            <a:extLst>
              <a:ext uri="{FF2B5EF4-FFF2-40B4-BE49-F238E27FC236}">
                <a16:creationId xmlns:a16="http://schemas.microsoft.com/office/drawing/2014/main" id="{96225962-2094-775B-9BDD-F386A24A82D5}"/>
              </a:ext>
            </a:extLst>
          </p:cNvPr>
          <p:cNvSpPr/>
          <p:nvPr/>
        </p:nvSpPr>
        <p:spPr>
          <a:xfrm>
            <a:off x="9612198" y="4099022"/>
            <a:ext cx="410066" cy="35416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>
                <a:solidFill>
                  <a:prstClr val="black"/>
                </a:solidFill>
                <a:latin typeface="UTM Avo" panose="02040603050506020204" pitchFamily="18"/>
              </a:rPr>
              <a:t>Đ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49969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4" name="Hộp Văn bản 4">
                <a:extLst>
                  <a:ext uri="{FF2B5EF4-FFF2-40B4-BE49-F238E27FC236}">
                    <a16:creationId xmlns:a16="http://schemas.microsoft.com/office/drawing/2014/main" id="{9875C308-CE00-0307-D7C0-406CA32EC5E8}"/>
                  </a:ext>
                </a:extLst>
              </p:cNvPr>
              <p:cNvSpPr txBox="1"/>
              <p:nvPr/>
            </p:nvSpPr>
            <p:spPr>
              <a:xfrm>
                <a:off x="1460771" y="1580715"/>
                <a:ext cx="9603469" cy="2229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a) Cho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một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lăng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trụ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đứng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độ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dài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cạnh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bên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10 </m:t>
                    </m:r>
                    <m:r>
                      <m:rPr>
                        <m:nor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đáy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tam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giác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.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Biết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tam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giác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đó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độ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dài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các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cạnh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4 </m:t>
                    </m:r>
                    <m:r>
                      <m:rPr>
                        <m:nor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5 </m:t>
                    </m:r>
                    <m:r>
                      <m:rPr>
                        <m:nor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6</m:t>
                    </m:r>
                    <m:r>
                      <m:rPr>
                        <m:nor/>
                      </m:rPr>
                      <a:rPr lang="en-US" sz="24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.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Tính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diện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tích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xung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quanh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của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lăng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trụ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đứng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đã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cho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4" name="Hộp Văn bản 4">
                <a:extLst>
                  <a:ext uri="{FF2B5EF4-FFF2-40B4-BE49-F238E27FC236}">
                    <a16:creationId xmlns:a16="http://schemas.microsoft.com/office/drawing/2014/main" id="{9875C308-CE00-0307-D7C0-406CA32EC5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771" y="1580715"/>
                <a:ext cx="9603469" cy="2229841"/>
              </a:xfrm>
              <a:prstGeom prst="rect">
                <a:avLst/>
              </a:prstGeom>
              <a:blipFill>
                <a:blip r:embed="rId3"/>
                <a:stretch>
                  <a:fillRect l="-1057" r="-925" b="-5682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Hộp Văn bản 8">
                <a:extLst>
                  <a:ext uri="{FF2B5EF4-FFF2-40B4-BE49-F238E27FC236}">
                    <a16:creationId xmlns:a16="http://schemas.microsoft.com/office/drawing/2014/main" id="{01EBDD5B-C504-F2BD-F5F2-62111B424363}"/>
                  </a:ext>
                </a:extLst>
              </p:cNvPr>
              <p:cNvSpPr txBox="1"/>
              <p:nvPr/>
            </p:nvSpPr>
            <p:spPr>
              <a:xfrm>
                <a:off x="2619375" y="4272221"/>
                <a:ext cx="6953250" cy="13542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24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Diện </a:t>
                </a:r>
                <a:r>
                  <a:rPr lang="en-US" sz="24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tích</a:t>
                </a:r>
                <a:r>
                  <a:rPr lang="en-US" sz="24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xung</a:t>
                </a:r>
                <a:r>
                  <a:rPr lang="en-US" sz="24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quanh</a:t>
                </a:r>
                <a:r>
                  <a:rPr lang="en-US" sz="24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lăng</a:t>
                </a:r>
                <a:r>
                  <a:rPr lang="en-US" sz="24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trụ</a:t>
                </a:r>
                <a:r>
                  <a:rPr lang="en-US" sz="24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đứng</a:t>
                </a:r>
                <a:r>
                  <a:rPr lang="en-US" sz="24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400" i="0" baseline="-25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xq</m:t>
                      </m:r>
                      <m:r>
                        <m:rPr>
                          <m:nor/>
                        </m:rP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=</m:t>
                      </m:r>
                      <m:r>
                        <m:rPr>
                          <m:nor/>
                        </m:rPr>
                        <a:rPr lang="vi-VN" sz="24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(4</m:t>
                      </m:r>
                      <m:r>
                        <m:rPr>
                          <m:nor/>
                        </m:rPr>
                        <a:rPr lang="vi-VN" sz="24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4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5</m:t>
                      </m:r>
                      <m:r>
                        <m:rPr>
                          <m:nor/>
                        </m:rPr>
                        <a:rPr lang="vi-VN" sz="24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4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6)</m:t>
                      </m:r>
                      <m:r>
                        <m:rPr>
                          <m:nor/>
                        </m:rPr>
                        <a:rPr lang="vi-VN" sz="24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.10</m:t>
                      </m:r>
                      <m:r>
                        <m:rPr>
                          <m:nor/>
                        </m:rPr>
                        <a:rPr lang="vi-VN" sz="24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150 (</m:t>
                      </m:r>
                      <m:r>
                        <m:rPr>
                          <m:nor/>
                        </m:rP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cm</m:t>
                      </m:r>
                      <m:r>
                        <m:rPr>
                          <m:nor/>
                        </m:rPr>
                        <a:rPr lang="en-US" sz="2400" i="0" baseline="30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4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5" name="Hộp Văn bản 8">
                <a:extLst>
                  <a:ext uri="{FF2B5EF4-FFF2-40B4-BE49-F238E27FC236}">
                    <a16:creationId xmlns:a16="http://schemas.microsoft.com/office/drawing/2014/main" id="{01EBDD5B-C504-F2BD-F5F2-62111B424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9375" y="4272221"/>
                <a:ext cx="6953250" cy="13542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Hình chữ nhật: Góc Tròn 16">
            <a:extLst>
              <a:ext uri="{FF2B5EF4-FFF2-40B4-BE49-F238E27FC236}">
                <a16:creationId xmlns:a16="http://schemas.microsoft.com/office/drawing/2014/main" id="{A6747CDF-C907-BBA5-F35D-77914EBBD6B7}"/>
              </a:ext>
            </a:extLst>
          </p:cNvPr>
          <p:cNvSpPr/>
          <p:nvPr/>
        </p:nvSpPr>
        <p:spPr>
          <a:xfrm>
            <a:off x="682762" y="1703346"/>
            <a:ext cx="739909" cy="468354"/>
          </a:xfrm>
          <a:prstGeom prst="roundRect">
            <a:avLst/>
          </a:prstGeom>
          <a:solidFill>
            <a:srgbClr val="ED7D3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37" name="TextBox 3">
            <a:extLst>
              <a:ext uri="{FF2B5EF4-FFF2-40B4-BE49-F238E27FC236}">
                <a16:creationId xmlns:a16="http://schemas.microsoft.com/office/drawing/2014/main" id="{F3F872F7-B6EB-5F1E-F629-A7A923C8CB4B}"/>
              </a:ext>
            </a:extLst>
          </p:cNvPr>
          <p:cNvSpPr txBox="1"/>
          <p:nvPr/>
        </p:nvSpPr>
        <p:spPr>
          <a:xfrm>
            <a:off x="5332675" y="3810556"/>
            <a:ext cx="1526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8" name="Picture 7">
            <a:extLst>
              <a:ext uri="{FF2B5EF4-FFF2-40B4-BE49-F238E27FC236}">
                <a16:creationId xmlns:a16="http://schemas.microsoft.com/office/drawing/2014/main" id="{D23F749E-ED0D-2079-FD51-46D76DA0E5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4906583"/>
            <a:ext cx="2997987" cy="195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24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Hộp Văn bản 1">
                <a:extLst>
                  <a:ext uri="{FF2B5EF4-FFF2-40B4-BE49-F238E27FC236}">
                    <a16:creationId xmlns:a16="http://schemas.microsoft.com/office/drawing/2014/main" id="{E1F5F047-70B9-26EA-2C89-AA6D2853D6C5}"/>
                  </a:ext>
                </a:extLst>
              </p:cNvPr>
              <p:cNvSpPr txBox="1"/>
              <p:nvPr/>
            </p:nvSpPr>
            <p:spPr>
              <a:xfrm>
                <a:off x="1320057" y="1577046"/>
                <a:ext cx="10048875" cy="1962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b) Cho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một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hình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lăng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trụ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đứng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có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độ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dài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cạnh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bên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là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20 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và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đáy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là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một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hình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thang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cân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.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Biết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hình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thang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cân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đó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có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độ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dài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cạnh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bên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là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13 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,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độ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dài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hai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đáy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là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8 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18 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và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chiều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cao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là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12 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.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Tính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diện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tích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toàn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phần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(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tức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là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tổng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diện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tích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các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mặt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)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của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hình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lăng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trụ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đứng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đã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cho</a:t>
                </a:r>
                <a:r>
                  <a:rPr lang="en-US" sz="21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Hộp Văn bản 1">
                <a:extLst>
                  <a:ext uri="{FF2B5EF4-FFF2-40B4-BE49-F238E27FC236}">
                    <a16:creationId xmlns:a16="http://schemas.microsoft.com/office/drawing/2014/main" id="{E1F5F047-70B9-26EA-2C89-AA6D2853D6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0057" y="1577046"/>
                <a:ext cx="10048875" cy="1962717"/>
              </a:xfrm>
              <a:prstGeom prst="rect">
                <a:avLst/>
              </a:prstGeom>
              <a:blipFill>
                <a:blip r:embed="rId3"/>
                <a:stretch>
                  <a:fillRect l="-758" r="-631" b="-5161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Hộp Văn bản 5">
                <a:extLst>
                  <a:ext uri="{FF2B5EF4-FFF2-40B4-BE49-F238E27FC236}">
                    <a16:creationId xmlns:a16="http://schemas.microsoft.com/office/drawing/2014/main" id="{BF272FF8-0BE3-62EC-2369-F6D32AF15E28}"/>
                  </a:ext>
                </a:extLst>
              </p:cNvPr>
              <p:cNvSpPr txBox="1"/>
              <p:nvPr/>
            </p:nvSpPr>
            <p:spPr>
              <a:xfrm>
                <a:off x="1798579" y="4075791"/>
                <a:ext cx="8594839" cy="23391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Chu vi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đáy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lăng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trụ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8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18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13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13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52 (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21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Diện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tích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đáy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lăng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trụ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  <m:r>
                      <m:rPr>
                        <m:nor/>
                      </m:rPr>
                      <a:rPr lang="en-US" sz="2100" i="0" baseline="-25000" dirty="0" err="1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đá</m:t>
                    </m:r>
                    <m:r>
                      <m:rPr>
                        <m:nor/>
                      </m:rPr>
                      <a:rPr lang="en-US" sz="2100" i="0" baseline="-25000" dirty="0" err="1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y</m:t>
                    </m:r>
                    <m:r>
                      <m:rPr>
                        <m:nor/>
                      </m:rPr>
                      <a:rPr lang="vi-VN" sz="2100" b="0" i="0" baseline="-2500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(8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18)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 12 :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1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156 (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lang="en-US" sz="2100" i="0" baseline="30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1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21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Diện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tích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toàn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phần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lăng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trụ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đứng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đã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cho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1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1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10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100" i="0" baseline="-25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tp</m:t>
                      </m:r>
                      <m:r>
                        <m:rPr>
                          <m:nor/>
                        </m:rPr>
                        <a:rPr lang="vi-VN" sz="2100" b="0" i="0" baseline="-2500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1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100" i="0" baseline="-25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xq</m:t>
                      </m:r>
                      <m:r>
                        <m:rPr>
                          <m:nor/>
                        </m:rPr>
                        <a:rPr lang="vi-VN" sz="2100" b="0" i="0" baseline="-2500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1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vi-VN" sz="21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21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100" i="0" baseline="-25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đá</m:t>
                      </m:r>
                      <m:r>
                        <m:rPr>
                          <m:nor/>
                        </m:rPr>
                        <a:rPr lang="en-US" sz="2100" i="0" baseline="-25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vi-VN" sz="2100" b="0" i="0" baseline="-2500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1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52</m:t>
                      </m:r>
                      <m:r>
                        <m:rPr>
                          <m:nor/>
                        </m:rPr>
                        <a:rPr lang="vi-VN" sz="21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 20</m:t>
                      </m:r>
                      <m:r>
                        <m:rPr>
                          <m:nor/>
                        </m:rPr>
                        <a:rPr lang="vi-VN" sz="21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1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vi-VN" sz="21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 156</m:t>
                      </m:r>
                      <m:r>
                        <m:rPr>
                          <m:nor/>
                        </m:rPr>
                        <a:rPr lang="vi-VN" sz="21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1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1352 (</m:t>
                      </m:r>
                      <m:r>
                        <m:rPr>
                          <m:nor/>
                        </m:rP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cm</m:t>
                      </m:r>
                      <m:r>
                        <m:rPr>
                          <m:nor/>
                        </m:rPr>
                        <a:rPr lang="en-US" sz="2100" i="0" baseline="30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1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21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" name="Hộp Văn bản 5">
                <a:extLst>
                  <a:ext uri="{FF2B5EF4-FFF2-40B4-BE49-F238E27FC236}">
                    <a16:creationId xmlns:a16="http://schemas.microsoft.com/office/drawing/2014/main" id="{BF272FF8-0BE3-62EC-2369-F6D32AF15E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8579" y="4075791"/>
                <a:ext cx="8594839" cy="2339102"/>
              </a:xfrm>
              <a:prstGeom prst="rect">
                <a:avLst/>
              </a:prstGeom>
              <a:blipFill>
                <a:blip r:embed="rId4"/>
                <a:stretch>
                  <a:fillRect l="-8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id="{F9CBEF63-F309-E864-70FA-2CED464A5B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873191" y="5313922"/>
            <a:ext cx="991481" cy="1239351"/>
          </a:xfrm>
          <a:prstGeom prst="rect">
            <a:avLst/>
          </a:prstGeom>
        </p:spPr>
      </p:pic>
      <p:sp>
        <p:nvSpPr>
          <p:cNvPr id="10" name="Hình chữ nhật: Góc Tròn 16">
            <a:extLst>
              <a:ext uri="{FF2B5EF4-FFF2-40B4-BE49-F238E27FC236}">
                <a16:creationId xmlns:a16="http://schemas.microsoft.com/office/drawing/2014/main" id="{E3624F8F-A9DE-5340-A278-AEB3CF19B877}"/>
              </a:ext>
            </a:extLst>
          </p:cNvPr>
          <p:cNvSpPr/>
          <p:nvPr/>
        </p:nvSpPr>
        <p:spPr>
          <a:xfrm>
            <a:off x="721166" y="1714776"/>
            <a:ext cx="598891" cy="394126"/>
          </a:xfrm>
          <a:prstGeom prst="roundRect">
            <a:avLst/>
          </a:prstGeom>
          <a:solidFill>
            <a:srgbClr val="ED7D3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1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2B5A8827-34CA-F08A-180D-F4702A5C6406}"/>
              </a:ext>
            </a:extLst>
          </p:cNvPr>
          <p:cNvSpPr txBox="1"/>
          <p:nvPr/>
        </p:nvSpPr>
        <p:spPr>
          <a:xfrm>
            <a:off x="5332674" y="3644904"/>
            <a:ext cx="1526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100" b="1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65695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7" name="Hộp Văn bản 2">
                <a:extLst>
                  <a:ext uri="{FF2B5EF4-FFF2-40B4-BE49-F238E27FC236}">
                    <a16:creationId xmlns:a16="http://schemas.microsoft.com/office/drawing/2014/main" id="{A18CBED6-E50C-FEA6-E36B-FC853FB739FD}"/>
                  </a:ext>
                </a:extLst>
              </p:cNvPr>
              <p:cNvSpPr txBox="1"/>
              <p:nvPr/>
            </p:nvSpPr>
            <p:spPr>
              <a:xfrm>
                <a:off x="1033257" y="1562310"/>
                <a:ext cx="10545398" cy="1784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algn="just">
                  <a:lnSpc>
                    <a:spcPct val="150000"/>
                  </a:lnSpc>
                  <a:buAutoNum type="alphaLcParenR"/>
                </a:pP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Một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hình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lập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phương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có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độ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dài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cạnh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là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3 </m:t>
                    </m:r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.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Tính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thể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tích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của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hình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lập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phương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đó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.</a:t>
                </a:r>
              </a:p>
              <a:p>
                <a:pPr marL="457200" indent="-457200" algn="just">
                  <a:lnSpc>
                    <a:spcPct val="150000"/>
                  </a:lnSpc>
                  <a:buFontTx/>
                  <a:buAutoNum type="alphaLcParenR"/>
                </a:pP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Một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hình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lập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phương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mới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có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đội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dài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cạnh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gấp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đôi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độ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dài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cạnh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của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hình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lập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phương ban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đầu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.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Tính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thể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tích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hình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lập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phương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mới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và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cho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biết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thể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tích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của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hình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lập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phương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mới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gấp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bao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nhiêu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lần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thể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tích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của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hình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lập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 phương ban </a:t>
                </a:r>
                <a:r>
                  <a:rPr lang="en-US" sz="1900" dirty="0" err="1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đầu</a:t>
                </a:r>
                <a:r>
                  <a:rPr lang="en-US" sz="1900" dirty="0">
                    <a:solidFill>
                      <a:schemeClr val="tx1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7" name="Hộp Văn bản 2">
                <a:extLst>
                  <a:ext uri="{FF2B5EF4-FFF2-40B4-BE49-F238E27FC236}">
                    <a16:creationId xmlns:a16="http://schemas.microsoft.com/office/drawing/2014/main" id="{A18CBED6-E50C-FEA6-E36B-FC853FB73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257" y="1562310"/>
                <a:ext cx="10545398" cy="1784527"/>
              </a:xfrm>
              <a:prstGeom prst="rect">
                <a:avLst/>
              </a:prstGeom>
              <a:blipFill>
                <a:blip r:embed="rId3"/>
                <a:stretch>
                  <a:fillRect l="-751" r="-578" b="-4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Hộp Văn bản 6">
                <a:extLst>
                  <a:ext uri="{FF2B5EF4-FFF2-40B4-BE49-F238E27FC236}">
                    <a16:creationId xmlns:a16="http://schemas.microsoft.com/office/drawing/2014/main" id="{FED96CEA-BD6C-1C24-3B6D-1E7693AAE033}"/>
                  </a:ext>
                </a:extLst>
              </p:cNvPr>
              <p:cNvSpPr txBox="1"/>
              <p:nvPr/>
            </p:nvSpPr>
            <p:spPr>
              <a:xfrm>
                <a:off x="2293695" y="3791232"/>
                <a:ext cx="7604610" cy="29758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a)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Thể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tích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lập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phương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: 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V</m:t>
                    </m:r>
                    <m:r>
                      <m:rPr>
                        <m:nor/>
                      </m:rPr>
                      <a:rPr lang="vi-VN" sz="19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19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33</m:t>
                    </m:r>
                    <m:r>
                      <m:rPr>
                        <m:nor/>
                      </m:rPr>
                      <a:rPr lang="vi-VN" sz="19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19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27 (</m:t>
                    </m:r>
                    <m:r>
                      <m:rPr>
                        <m:nor/>
                      </m:rPr>
                      <a:rPr lang="en-US" sz="19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lang="en-US" sz="1900" i="0" baseline="30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m:rPr>
                        <m:nor/>
                      </m:rPr>
                      <a:rPr lang="en-US" sz="19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9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b)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Cạnh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lập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phương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mới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vi-VN" sz="19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 3</m:t>
                    </m:r>
                    <m:r>
                      <m:rPr>
                        <m:nor/>
                      </m:rPr>
                      <a:rPr lang="vi-VN" sz="19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19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6 (</m:t>
                    </m:r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9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Thể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tích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lập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phương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mới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V</m:t>
                    </m:r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’=</m:t>
                    </m:r>
                    <m:r>
                      <m:rPr>
                        <m:nor/>
                      </m:rPr>
                      <a:rPr lang="vi-VN" sz="19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63</m:t>
                    </m:r>
                    <m:r>
                      <m:rPr>
                        <m:nor/>
                      </m:rPr>
                      <a:rPr lang="vi-VN" sz="19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19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216 (</m:t>
                    </m:r>
                    <m:r>
                      <m:rPr>
                        <m:nor/>
                      </m:rPr>
                      <a:rPr lang="en-US" sz="19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lang="en-US" sz="1900" i="0" baseline="30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m:rPr>
                        <m:nor/>
                      </m:rPr>
                      <a:rPr lang="en-US" sz="19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9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Thể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tích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lập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phương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mới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gấp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lần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thể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tích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lập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phương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ban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đầu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  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9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216 : 27 = 8 </m:t>
                    </m:r>
                  </m:oMath>
                </a14:m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(</a:t>
                </a:r>
                <a:r>
                  <a:rPr lang="en-US" sz="19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lần</a:t>
                </a:r>
                <a:r>
                  <a:rPr lang="en-US" sz="19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68" name="Hộp Văn bản 6">
                <a:extLst>
                  <a:ext uri="{FF2B5EF4-FFF2-40B4-BE49-F238E27FC236}">
                    <a16:creationId xmlns:a16="http://schemas.microsoft.com/office/drawing/2014/main" id="{FED96CEA-BD6C-1C24-3B6D-1E7693AAE0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3695" y="3791232"/>
                <a:ext cx="7604610" cy="2975879"/>
              </a:xfrm>
              <a:prstGeom prst="rect">
                <a:avLst/>
              </a:prstGeom>
              <a:blipFill>
                <a:blip r:embed="rId4"/>
                <a:stretch>
                  <a:fillRect l="-667" r="-667" b="-2979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9" name="Picture 8">
            <a:extLst>
              <a:ext uri="{FF2B5EF4-FFF2-40B4-BE49-F238E27FC236}">
                <a16:creationId xmlns:a16="http://schemas.microsoft.com/office/drawing/2014/main" id="{FF71320B-073E-2B68-381E-D61446684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040241" y="4287331"/>
            <a:ext cx="2151759" cy="2491510"/>
          </a:xfrm>
          <a:prstGeom prst="rect">
            <a:avLst/>
          </a:prstGeom>
        </p:spPr>
      </p:pic>
      <p:sp>
        <p:nvSpPr>
          <p:cNvPr id="70" name="TextBox 3">
            <a:extLst>
              <a:ext uri="{FF2B5EF4-FFF2-40B4-BE49-F238E27FC236}">
                <a16:creationId xmlns:a16="http://schemas.microsoft.com/office/drawing/2014/main" id="{2CCE3AC1-8A38-4E03-6B5D-BA811C718962}"/>
              </a:ext>
            </a:extLst>
          </p:cNvPr>
          <p:cNvSpPr txBox="1"/>
          <p:nvPr/>
        </p:nvSpPr>
        <p:spPr>
          <a:xfrm>
            <a:off x="5332675" y="3434385"/>
            <a:ext cx="1526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000" b="1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sp>
        <p:nvSpPr>
          <p:cNvPr id="71" name="Hình chữ nhật: Góc Tròn 16">
            <a:extLst>
              <a:ext uri="{FF2B5EF4-FFF2-40B4-BE49-F238E27FC236}">
                <a16:creationId xmlns:a16="http://schemas.microsoft.com/office/drawing/2014/main" id="{296F3505-3A59-95D8-BBD8-DA9499177431}"/>
              </a:ext>
            </a:extLst>
          </p:cNvPr>
          <p:cNvSpPr/>
          <p:nvPr/>
        </p:nvSpPr>
        <p:spPr>
          <a:xfrm>
            <a:off x="434366" y="1696196"/>
            <a:ext cx="598891" cy="394126"/>
          </a:xfrm>
          <a:prstGeom prst="roundRect">
            <a:avLst/>
          </a:prstGeom>
          <a:solidFill>
            <a:srgbClr val="ED7D3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27668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21">
            <a:extLst>
              <a:ext uri="{FF2B5EF4-FFF2-40B4-BE49-F238E27FC236}">
                <a16:creationId xmlns:a16="http://schemas.microsoft.com/office/drawing/2014/main" id="{4876F02A-1FE2-E6A8-C51A-182AC34BBCBD}"/>
              </a:ext>
            </a:extLst>
          </p:cNvPr>
          <p:cNvSpPr txBox="1"/>
          <p:nvPr/>
        </p:nvSpPr>
        <p:spPr>
          <a:xfrm>
            <a:off x="1272928" y="1543663"/>
            <a:ext cx="10042772" cy="1411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i="1" dirty="0" err="1"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000" i="1" dirty="0">
                <a:latin typeface="UTM Avo" panose="02040603050506020204" pitchFamily="18"/>
                <a:cs typeface="Arial" panose="020B0604020202020204" pitchFamily="34" charset="0"/>
              </a:rPr>
              <a:t> 34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mô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tả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chở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hai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bánh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mà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thùng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chứa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nó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dạng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lăng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trụ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đứng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tam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giác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kích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thước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thùng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chưa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chở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hai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bánh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tích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bằng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 bao </a:t>
            </a:r>
            <a:r>
              <a:rPr lang="en-US" sz="2000" dirty="0" err="1">
                <a:latin typeface="UTM Avo" panose="02040603050506020204" pitchFamily="18"/>
                <a:cs typeface="Arial" panose="020B0604020202020204" pitchFamily="34" charset="0"/>
              </a:rPr>
              <a:t>nhiêu</a:t>
            </a:r>
            <a:r>
              <a:rPr lang="en-US" sz="2000" dirty="0">
                <a:latin typeface="UTM Avo" panose="02040603050506020204" pitchFamily="18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4" name="Hình chữ nhật: Góc Tròn 16">
            <a:extLst>
              <a:ext uri="{FF2B5EF4-FFF2-40B4-BE49-F238E27FC236}">
                <a16:creationId xmlns:a16="http://schemas.microsoft.com/office/drawing/2014/main" id="{DF316D9E-0A6D-9CD9-762C-F58F5C61EB02}"/>
              </a:ext>
            </a:extLst>
          </p:cNvPr>
          <p:cNvSpPr/>
          <p:nvPr/>
        </p:nvSpPr>
        <p:spPr>
          <a:xfrm>
            <a:off x="616092" y="1730382"/>
            <a:ext cx="598891" cy="394126"/>
          </a:xfrm>
          <a:prstGeom prst="roundRect">
            <a:avLst/>
          </a:prstGeom>
          <a:solidFill>
            <a:srgbClr val="ED7D3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1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04</a:t>
            </a:r>
          </a:p>
        </p:txBody>
      </p:sp>
      <p:pic>
        <p:nvPicPr>
          <p:cNvPr id="5" name="Hình ảnh 19">
            <a:extLst>
              <a:ext uri="{FF2B5EF4-FFF2-40B4-BE49-F238E27FC236}">
                <a16:creationId xmlns:a16="http://schemas.microsoft.com/office/drawing/2014/main" id="{8E5B0F4A-2D6B-79DF-1B8F-1B08A68B2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8075" y="3577246"/>
            <a:ext cx="3985905" cy="27627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Hộp Văn bản 7">
                <a:extLst>
                  <a:ext uri="{FF2B5EF4-FFF2-40B4-BE49-F238E27FC236}">
                    <a16:creationId xmlns:a16="http://schemas.microsoft.com/office/drawing/2014/main" id="{82106593-7AD6-557D-69DE-736312A5DCA3}"/>
                  </a:ext>
                </a:extLst>
              </p:cNvPr>
              <p:cNvSpPr txBox="1"/>
              <p:nvPr/>
            </p:nvSpPr>
            <p:spPr>
              <a:xfrm>
                <a:off x="218020" y="3335122"/>
                <a:ext cx="7760120" cy="32470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Thùng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chứa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lăng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trụ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cạnh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bên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60 </m:t>
                    </m:r>
                    <m:r>
                      <m:rPr>
                        <m:nor/>
                      </m:rPr>
                      <a:rPr lang="en-US" sz="20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cạnh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đáy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80 </m:t>
                    </m:r>
                    <m:r>
                      <m:rPr>
                        <m:nor/>
                      </m:rPr>
                      <a:rPr lang="en-US" sz="20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chiều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cao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ứng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đáy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50 </m:t>
                    </m:r>
                    <m:r>
                      <m:rPr>
                        <m:nor/>
                      </m:rPr>
                      <a:rPr lang="en-US" sz="20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Diện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tích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đáy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lăng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trụ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S</m:t>
                    </m:r>
                    <m:r>
                      <m:rPr>
                        <m:nor/>
                      </m:rPr>
                      <a:rPr lang="en-US" sz="2000" i="0" baseline="-25000" dirty="0" err="1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đá</m:t>
                    </m:r>
                    <m:r>
                      <m:rPr>
                        <m:nor/>
                      </m:rPr>
                      <a:rPr lang="en-US" sz="2000" i="0" baseline="-25000" dirty="0" err="1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y</m:t>
                    </m:r>
                    <m:r>
                      <m:rPr>
                        <m:nor/>
                      </m:rPr>
                      <a:rPr lang="vi-VN" sz="2000" b="0" i="0" baseline="-2500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0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50</m:t>
                    </m:r>
                    <m:r>
                      <m:rPr>
                        <m:nor/>
                      </m:rPr>
                      <a:rPr lang="vi-VN" sz="20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 80 :</m:t>
                    </m:r>
                    <m:r>
                      <m:rPr>
                        <m:nor/>
                      </m:rPr>
                      <a:rPr lang="vi-VN" sz="20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vi-VN" sz="20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000" b="0" i="0" dirty="0" smtClean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2 000 (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lang="en-US" sz="2000" i="0" baseline="30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000" i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20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Thùng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chứa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xe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chở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bánh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thể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tích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20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0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000" i="0" baseline="-25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đá</m:t>
                      </m:r>
                      <m:r>
                        <m:rPr>
                          <m:nor/>
                        </m:rPr>
                        <a:rPr lang="en-US" sz="2000" i="0" baseline="-25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vi-VN" sz="2000" b="0" i="0" baseline="-2500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200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H</m:t>
                      </m:r>
                      <m:r>
                        <m:rPr>
                          <m:nor/>
                        </m:rPr>
                        <a:rPr lang="vi-VN" sz="20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0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2 000</m:t>
                      </m:r>
                      <m:r>
                        <m:rPr>
                          <m:nor/>
                        </m:rPr>
                        <a:rPr lang="vi-VN" sz="20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 60</m:t>
                      </m:r>
                      <m:r>
                        <m:rPr>
                          <m:nor/>
                        </m:rPr>
                        <a:rPr lang="vi-VN" sz="20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0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120 000 (</m:t>
                      </m:r>
                      <m:r>
                        <m:rPr>
                          <m:nor/>
                        </m:rPr>
                        <a:rPr lang="en-US" sz="20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cm</m:t>
                      </m:r>
                      <m:r>
                        <m:rPr>
                          <m:nor/>
                        </m:rPr>
                        <a:rPr lang="en-US" sz="2000" i="0" baseline="30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US" sz="20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vi-VN" sz="20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0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120 </m:t>
                      </m:r>
                      <m:r>
                        <m:rPr>
                          <m:nor/>
                        </m:rPr>
                        <a:rPr lang="en-US" sz="20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l</m:t>
                      </m:r>
                      <m:r>
                        <m:rPr>
                          <m:nor/>
                        </m:rPr>
                        <a:rPr lang="en-US" sz="20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í</m:t>
                      </m:r>
                      <m:r>
                        <m:rPr>
                          <m:nor/>
                        </m:rPr>
                        <a:rPr lang="en-US" sz="2000" i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t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Hộp Văn bản 7">
                <a:extLst>
                  <a:ext uri="{FF2B5EF4-FFF2-40B4-BE49-F238E27FC236}">
                    <a16:creationId xmlns:a16="http://schemas.microsoft.com/office/drawing/2014/main" id="{82106593-7AD6-557D-69DE-736312A5D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020" y="3335122"/>
                <a:ext cx="7760120" cy="3247043"/>
              </a:xfrm>
              <a:prstGeom prst="rect">
                <a:avLst/>
              </a:prstGeom>
              <a:blipFill>
                <a:blip r:embed="rId4"/>
                <a:stretch>
                  <a:fillRect l="-817" r="-817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Hộp Văn bản 4">
            <a:extLst>
              <a:ext uri="{FF2B5EF4-FFF2-40B4-BE49-F238E27FC236}">
                <a16:creationId xmlns:a16="http://schemas.microsoft.com/office/drawing/2014/main" id="{2E5D6AEE-5AD2-E209-9AE7-34DCACF9E7FC}"/>
              </a:ext>
            </a:extLst>
          </p:cNvPr>
          <p:cNvSpPr txBox="1"/>
          <p:nvPr/>
        </p:nvSpPr>
        <p:spPr>
          <a:xfrm>
            <a:off x="3420015" y="3013502"/>
            <a:ext cx="11239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endParaRPr lang="en-US" sz="21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43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5">
            <a:extLst>
              <a:ext uri="{FF2B5EF4-FFF2-40B4-BE49-F238E27FC236}">
                <a16:creationId xmlns:a16="http://schemas.microsoft.com/office/drawing/2014/main" id="{33E9F97A-6BF1-9F6F-F8D7-CA1A4391D6FD}"/>
              </a:ext>
            </a:extLst>
          </p:cNvPr>
          <p:cNvSpPr txBox="1"/>
          <p:nvPr/>
        </p:nvSpPr>
        <p:spPr>
          <a:xfrm>
            <a:off x="1668779" y="1680118"/>
            <a:ext cx="9269731" cy="1036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cấu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trúc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kích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thước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mô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tả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như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35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Tính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tích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phần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gian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giới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hạn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bởi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Hình ảnh 6">
            <a:extLst>
              <a:ext uri="{FF2B5EF4-FFF2-40B4-BE49-F238E27FC236}">
                <a16:creationId xmlns:a16="http://schemas.microsoft.com/office/drawing/2014/main" id="{B54D70C1-83D9-9F3B-1888-B11B46B43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3709" y="2949379"/>
            <a:ext cx="4531147" cy="3535291"/>
          </a:xfrm>
          <a:prstGeom prst="rect">
            <a:avLst/>
          </a:prstGeom>
        </p:spPr>
      </p:pic>
      <p:sp>
        <p:nvSpPr>
          <p:cNvPr id="8" name="Hình chữ nhật: Góc Tròn 16">
            <a:extLst>
              <a:ext uri="{FF2B5EF4-FFF2-40B4-BE49-F238E27FC236}">
                <a16:creationId xmlns:a16="http://schemas.microsoft.com/office/drawing/2014/main" id="{5737627E-333E-3365-455F-ADE81CB785E2}"/>
              </a:ext>
            </a:extLst>
          </p:cNvPr>
          <p:cNvSpPr/>
          <p:nvPr/>
        </p:nvSpPr>
        <p:spPr>
          <a:xfrm>
            <a:off x="931184" y="1804018"/>
            <a:ext cx="598891" cy="394126"/>
          </a:xfrm>
          <a:prstGeom prst="roundRect">
            <a:avLst/>
          </a:prstGeom>
          <a:solidFill>
            <a:srgbClr val="ED7D3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EFE7BF-28B1-6860-4972-C0170B5D824A}"/>
              </a:ext>
            </a:extLst>
          </p:cNvPr>
          <p:cNvSpPr txBox="1"/>
          <p:nvPr/>
        </p:nvSpPr>
        <p:spPr>
          <a:xfrm>
            <a:off x="837144" y="2949379"/>
            <a:ext cx="5590327" cy="2559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 err="1">
                <a:latin typeface="UTM Avo" panose="02040603050506020204" pitchFamily="18"/>
              </a:rPr>
              <a:t>Hướng</a:t>
            </a:r>
            <a:r>
              <a:rPr lang="en-US" sz="2200" b="1" dirty="0">
                <a:latin typeface="UTM Avo" panose="02040603050506020204" pitchFamily="18"/>
              </a:rPr>
              <a:t> </a:t>
            </a:r>
            <a:r>
              <a:rPr lang="en-US" sz="2200" b="1" dirty="0" err="1">
                <a:latin typeface="UTM Avo" panose="02040603050506020204" pitchFamily="18"/>
              </a:rPr>
              <a:t>dẫn</a:t>
            </a:r>
            <a:r>
              <a:rPr lang="en-US" sz="2200" b="1" dirty="0">
                <a:latin typeface="UTM Avo" panose="02040603050506020204" pitchFamily="18"/>
              </a:rPr>
              <a:t>: </a:t>
            </a:r>
            <a:r>
              <a:rPr lang="en-US" sz="2200" dirty="0" err="1">
                <a:latin typeface="UTM Avo" panose="02040603050506020204" pitchFamily="18"/>
              </a:rPr>
              <a:t>Phần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không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gian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ngôi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chia </a:t>
            </a:r>
            <a:r>
              <a:rPr lang="en-US" sz="2200" dirty="0" err="1">
                <a:latin typeface="UTM Avo" panose="02040603050506020204" pitchFamily="18"/>
              </a:rPr>
              <a:t>thành</a:t>
            </a:r>
            <a:r>
              <a:rPr lang="en-US" sz="2200" dirty="0">
                <a:latin typeface="UTM Avo" panose="02040603050506020204" pitchFamily="18"/>
              </a:rPr>
              <a:t> 2 </a:t>
            </a:r>
            <a:r>
              <a:rPr lang="en-US" sz="2200" dirty="0" err="1">
                <a:latin typeface="UTM Avo" panose="02040603050506020204" pitchFamily="18"/>
              </a:rPr>
              <a:t>phần</a:t>
            </a:r>
            <a:r>
              <a:rPr lang="en-US" sz="2200" dirty="0">
                <a:latin typeface="UTM Avo" panose="02040603050506020204" pitchFamily="18"/>
              </a:rPr>
              <a:t>: </a:t>
            </a:r>
            <a:r>
              <a:rPr lang="en-US" sz="2200" dirty="0" err="1">
                <a:latin typeface="UTM Avo" panose="02040603050506020204" pitchFamily="18"/>
              </a:rPr>
              <a:t>phần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không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gian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dạng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một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hình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hộp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chữ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nhật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phần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không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gian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còn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lại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dạng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một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hình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lăng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trụ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đứng</a:t>
            </a:r>
            <a:r>
              <a:rPr lang="en-US" sz="2200" dirty="0">
                <a:latin typeface="UTM Avo" panose="02040603050506020204" pitchFamily="18"/>
              </a:rPr>
              <a:t> tam </a:t>
            </a:r>
            <a:r>
              <a:rPr lang="en-US" sz="2200" dirty="0" err="1">
                <a:latin typeface="UTM Avo" panose="02040603050506020204" pitchFamily="18"/>
              </a:rPr>
              <a:t>giác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66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4">
            <a:extLst>
              <a:ext uri="{FF2B5EF4-FFF2-40B4-BE49-F238E27FC236}">
                <a16:creationId xmlns:a16="http://schemas.microsoft.com/office/drawing/2014/main" id="{D0B7618F-D828-9031-AD26-B477FC857FA8}"/>
              </a:ext>
            </a:extLst>
          </p:cNvPr>
          <p:cNvSpPr txBox="1"/>
          <p:nvPr/>
        </p:nvSpPr>
        <p:spPr>
          <a:xfrm>
            <a:off x="5534024" y="2145999"/>
            <a:ext cx="11239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600" b="1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Hộp Văn bản 7">
                <a:extLst>
                  <a:ext uri="{FF2B5EF4-FFF2-40B4-BE49-F238E27FC236}">
                    <a16:creationId xmlns:a16="http://schemas.microsoft.com/office/drawing/2014/main" id="{1B790EEA-0561-836A-1F4E-AD3DC4E1D475}"/>
                  </a:ext>
                </a:extLst>
              </p:cNvPr>
              <p:cNvSpPr txBox="1"/>
              <p:nvPr/>
            </p:nvSpPr>
            <p:spPr>
              <a:xfrm>
                <a:off x="1462396" y="2697905"/>
                <a:ext cx="9267205" cy="3772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Thể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tích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phần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gian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lăng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trụ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𝑉</m:t>
                      </m:r>
                      <m:r>
                        <a:rPr lang="en-US" sz="2200" i="1" baseline="-25000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1</m:t>
                      </m:r>
                      <m:r>
                        <a:rPr lang="en-US" sz="2200" i="1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2200" i="1" dirty="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200" b="0" i="0" dirty="0" smtClean="0">
                              <a:solidFill>
                                <a:schemeClr val="tx1"/>
                              </a:solidFill>
                              <a:effectLst/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m:t>6 . 1,2 .</m:t>
                          </m:r>
                          <m:f>
                            <m:fPr>
                              <m:ctrlPr>
                                <a:rPr lang="en-US" sz="2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UTM Avo" panose="0204060305050602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UTM Avo" panose="0204060305050602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200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15</m:t>
                      </m:r>
                      <m:r>
                        <a:rPr lang="en-US" sz="2200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 </m:t>
                      </m:r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54</m:t>
                      </m:r>
                      <m:r>
                        <a:rPr lang="en-US" sz="2200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(</m:t>
                      </m:r>
                      <m:r>
                        <a:rPr lang="en-US" sz="2200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𝑚</m:t>
                      </m:r>
                      <m:r>
                        <a:rPr lang="en-US" sz="2200" i="1" baseline="30000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</m:t>
                      </m:r>
                      <m:r>
                        <a:rPr lang="en-US" sz="2200" i="1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22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Thể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tích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phần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gian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hộp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chữ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nhật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𝑉</m:t>
                      </m:r>
                      <m:r>
                        <m:rPr>
                          <m:nor/>
                        </m:rPr>
                        <a:rPr lang="en-US" sz="2200" i="0" baseline="-25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200" b="0" i="0" baseline="-2500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2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15</m:t>
                      </m:r>
                      <m:r>
                        <m:rPr>
                          <m:nor/>
                        </m:rPr>
                        <a:rPr lang="en-US" sz="22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 6</m:t>
                      </m:r>
                      <m:r>
                        <m:rPr>
                          <m:nor/>
                        </m:rPr>
                        <a:rPr lang="en-US" sz="22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. 3,5</m:t>
                      </m:r>
                      <m:r>
                        <a:rPr lang="en-US" sz="2200" i="1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2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315</m:t>
                      </m:r>
                      <m:r>
                        <a:rPr lang="en-US" sz="2200" i="1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(</m:t>
                      </m:r>
                      <m:r>
                        <a:rPr lang="en-US" sz="2200" i="1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𝑚</m:t>
                      </m:r>
                      <m:r>
                        <a:rPr lang="en-US" sz="2200" i="1" baseline="30000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</m:t>
                      </m:r>
                      <m:r>
                        <a:rPr lang="en-US" sz="2200" i="1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22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Thể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tích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phần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gian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giới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hạn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bởi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ngôi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nhà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𝑉</m:t>
                      </m:r>
                      <m:r>
                        <a:rPr lang="en-US" sz="2200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 </m:t>
                      </m:r>
                      <m:r>
                        <a:rPr lang="en-US" sz="2200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𝑉</m:t>
                      </m:r>
                      <m:r>
                        <a:rPr lang="en-US" sz="2200" i="1" baseline="-25000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1</m:t>
                      </m:r>
                      <m:r>
                        <a:rPr lang="en-US" sz="2200" i="1" dirty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2200" i="1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𝑉</m:t>
                      </m:r>
                      <m:r>
                        <a:rPr lang="en-US" sz="2200" i="1" baseline="-25000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US" sz="2200" i="1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2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54</m:t>
                      </m:r>
                      <m:r>
                        <m:rPr>
                          <m:nor/>
                        </m:rPr>
                        <a:rPr lang="en-US" sz="22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200" b="0" i="0" dirty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315</m:t>
                      </m:r>
                      <m:r>
                        <a:rPr lang="en-US" sz="2200" i="1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200" i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369</m:t>
                      </m:r>
                      <m:r>
                        <a:rPr lang="en-US" sz="2200" i="1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(</m:t>
                      </m:r>
                      <m:r>
                        <a:rPr lang="en-US" sz="2200" i="1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𝑚</m:t>
                      </m:r>
                      <m:r>
                        <a:rPr lang="en-US" sz="2200" i="1" baseline="30000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</m:t>
                      </m:r>
                      <m:r>
                        <a:rPr lang="en-US" sz="2200" i="1" dirty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22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Hộp Văn bản 7">
                <a:extLst>
                  <a:ext uri="{FF2B5EF4-FFF2-40B4-BE49-F238E27FC236}">
                    <a16:creationId xmlns:a16="http://schemas.microsoft.com/office/drawing/2014/main" id="{1B790EEA-0561-836A-1F4E-AD3DC4E1D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2396" y="2697905"/>
                <a:ext cx="9267205" cy="3772571"/>
              </a:xfrm>
              <a:prstGeom prst="rect">
                <a:avLst/>
              </a:prstGeom>
              <a:blipFill>
                <a:blip r:embed="rId3"/>
                <a:stretch>
                  <a:fillRect l="-8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Hình chữ nhật: Góc Tròn 16">
            <a:extLst>
              <a:ext uri="{FF2B5EF4-FFF2-40B4-BE49-F238E27FC236}">
                <a16:creationId xmlns:a16="http://schemas.microsoft.com/office/drawing/2014/main" id="{B79289AD-D065-2B35-0728-4AEA04857D6A}"/>
              </a:ext>
            </a:extLst>
          </p:cNvPr>
          <p:cNvSpPr/>
          <p:nvPr/>
        </p:nvSpPr>
        <p:spPr>
          <a:xfrm>
            <a:off x="1064620" y="1687208"/>
            <a:ext cx="800005" cy="492443"/>
          </a:xfrm>
          <a:prstGeom prst="roundRect">
            <a:avLst/>
          </a:prstGeom>
          <a:solidFill>
            <a:srgbClr val="ED7D3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05</a:t>
            </a:r>
          </a:p>
        </p:txBody>
      </p:sp>
      <p:pic>
        <p:nvPicPr>
          <p:cNvPr id="5" name="Hình ảnh 6">
            <a:extLst>
              <a:ext uri="{FF2B5EF4-FFF2-40B4-BE49-F238E27FC236}">
                <a16:creationId xmlns:a16="http://schemas.microsoft.com/office/drawing/2014/main" id="{8CC5ACF7-9427-C870-F953-82161BE71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0" y="676512"/>
            <a:ext cx="2590800" cy="202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46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8A9451B-AF89-0D68-ED8F-4FA5FAF46E34}"/>
              </a:ext>
            </a:extLst>
          </p:cNvPr>
          <p:cNvGrpSpPr/>
          <p:nvPr/>
        </p:nvGrpSpPr>
        <p:grpSpPr>
          <a:xfrm>
            <a:off x="4822032" y="3011092"/>
            <a:ext cx="2736543" cy="1857229"/>
            <a:chOff x="309542" y="967667"/>
            <a:chExt cx="2878585" cy="1857229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224164E1-EDC7-4928-456C-1B3AE8237A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519879"/>
              <a:ext cx="1438182" cy="13050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D625570-E578-DB56-76F4-2BE140F82C1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7">
            <a:extLst>
              <a:ext uri="{FF2B5EF4-FFF2-40B4-BE49-F238E27FC236}">
                <a16:creationId xmlns:a16="http://schemas.microsoft.com/office/drawing/2014/main" id="{A11B899E-0301-C148-7A20-65B5ADD1EC91}"/>
              </a:ext>
            </a:extLst>
          </p:cNvPr>
          <p:cNvSpPr txBox="1"/>
          <p:nvPr/>
        </p:nvSpPr>
        <p:spPr>
          <a:xfrm>
            <a:off x="972497" y="3721642"/>
            <a:ext cx="2893219" cy="185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Ghi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bài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Hộp Văn bản 12">
            <a:extLst>
              <a:ext uri="{FF2B5EF4-FFF2-40B4-BE49-F238E27FC236}">
                <a16:creationId xmlns:a16="http://schemas.microsoft.com/office/drawing/2014/main" id="{E7CC1B84-F922-5EE7-2CC4-DBDE640C3EE8}"/>
              </a:ext>
            </a:extLst>
          </p:cNvPr>
          <p:cNvSpPr txBox="1"/>
          <p:nvPr/>
        </p:nvSpPr>
        <p:spPr>
          <a:xfrm>
            <a:off x="4248209" y="3721641"/>
            <a:ext cx="2994819" cy="185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Hoàn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tập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667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ách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Hộp Văn bản 17">
            <a:extLst>
              <a:ext uri="{FF2B5EF4-FFF2-40B4-BE49-F238E27FC236}">
                <a16:creationId xmlns:a16="http://schemas.microsoft.com/office/drawing/2014/main" id="{E2E7BB97-8BAC-7368-0EA4-C57FF61167BB}"/>
              </a:ext>
            </a:extLst>
          </p:cNvPr>
          <p:cNvSpPr txBox="1"/>
          <p:nvPr/>
        </p:nvSpPr>
        <p:spPr>
          <a:xfrm>
            <a:off x="8217691" y="3740691"/>
            <a:ext cx="2520467" cy="2475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>
              <a:lnSpc>
                <a:spcPct val="150000"/>
              </a:lnSpc>
              <a:defRPr/>
            </a:pPr>
            <a:r>
              <a:rPr lang="vi-VN" sz="2667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Chuẩn bị </a:t>
            </a:r>
          </a:p>
          <a:p>
            <a:pPr algn="ctr" defTabSz="914446">
              <a:lnSpc>
                <a:spcPct val="150000"/>
              </a:lnSpc>
              <a:defRPr/>
            </a:pPr>
            <a:r>
              <a:rPr lang="vi-VN" sz="2667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 1. Góc ở vị trí đặc biệt</a:t>
            </a:r>
          </a:p>
          <a:p>
            <a:pPr algn="ctr" defTabSz="914446">
              <a:lnSpc>
                <a:spcPct val="150000"/>
              </a:lnSpc>
              <a:defRPr/>
            </a:pPr>
            <a:endParaRPr lang="vi-VN" sz="2667" b="1" dirty="0">
              <a:solidFill>
                <a:prstClr val="black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Đồ họa 19" descr="Backpack outline">
            <a:extLst>
              <a:ext uri="{FF2B5EF4-FFF2-40B4-BE49-F238E27FC236}">
                <a16:creationId xmlns:a16="http://schemas.microsoft.com/office/drawing/2014/main" id="{0F2F2210-42FF-4D33-0CE5-CC8927544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74429" y="2165891"/>
            <a:ext cx="1574800" cy="157480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Đồ họa 20" descr="Backpack outline">
            <a:extLst>
              <a:ext uri="{FF2B5EF4-FFF2-40B4-BE49-F238E27FC236}">
                <a16:creationId xmlns:a16="http://schemas.microsoft.com/office/drawing/2014/main" id="{1F8D5403-6B70-7662-7F1A-5ED20806B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5800" y="2208425"/>
            <a:ext cx="1574800" cy="157480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Đồ họa 21" descr="Backpack outline">
            <a:extLst>
              <a:ext uri="{FF2B5EF4-FFF2-40B4-BE49-F238E27FC236}">
                <a16:creationId xmlns:a16="http://schemas.microsoft.com/office/drawing/2014/main" id="{08654BE8-6ED6-2254-0314-04C8ECFD5F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90525" y="2208425"/>
            <a:ext cx="1574800" cy="1574800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F497C0-3E10-4FC5-D836-718421E3E6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161531">
            <a:off x="10586532" y="1315417"/>
            <a:ext cx="1016437" cy="91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6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8A12D8E-95D4-FEAA-4466-B0A0969F2F22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B8277-022A-FA83-1F27-8AB4EC66CB9E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fanpage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Hoc10 -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Học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1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biết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10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để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nhận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thêm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nhiều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tài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liệu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giảng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dạy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đường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link: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9DF1492-905C-F2F2-AE28-5D1AE2B9DF20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384142EF-7412-E984-432B-75EE1BBB9309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E47845-F3B8-7C7E-CBFD-026113046482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9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C51CD2EB-38CB-6657-D095-B85CFDE48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6D06E2-E04F-02F2-3DE7-15A84D572B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21360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mẫu Toán 4</Template>
  <TotalTime>194</TotalTime>
  <Words>914</Words>
  <Application>Microsoft Office PowerPoint</Application>
  <PresentationFormat>Widescreen</PresentationFormat>
  <Paragraphs>79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Calibri</vt:lpstr>
      <vt:lpstr>UTM Avo</vt:lpstr>
      <vt:lpstr>Arial</vt:lpstr>
      <vt:lpstr>Calibri Light</vt:lpstr>
      <vt:lpstr>Cambria Math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Huy Nguyễn</cp:lastModifiedBy>
  <cp:revision>11</cp:revision>
  <dcterms:created xsi:type="dcterms:W3CDTF">2023-11-28T09:31:40Z</dcterms:created>
  <dcterms:modified xsi:type="dcterms:W3CDTF">2024-02-19T03:05:01Z</dcterms:modified>
</cp:coreProperties>
</file>