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  <p:sldMasterId id="2147483763" r:id="rId4"/>
  </p:sldMasterIdLst>
  <p:notesMasterIdLst>
    <p:notesMasterId r:id="rId25"/>
  </p:notesMasterIdLst>
  <p:sldIdLst>
    <p:sldId id="266" r:id="rId5"/>
    <p:sldId id="256" r:id="rId6"/>
    <p:sldId id="268" r:id="rId7"/>
    <p:sldId id="258" r:id="rId8"/>
    <p:sldId id="371" r:id="rId9"/>
    <p:sldId id="496" r:id="rId10"/>
    <p:sldId id="261" r:id="rId11"/>
    <p:sldId id="262" r:id="rId12"/>
    <p:sldId id="264" r:id="rId13"/>
    <p:sldId id="265" r:id="rId14"/>
    <p:sldId id="498" r:id="rId15"/>
    <p:sldId id="270" r:id="rId16"/>
    <p:sldId id="260" r:id="rId17"/>
    <p:sldId id="290" r:id="rId18"/>
    <p:sldId id="499" r:id="rId19"/>
    <p:sldId id="500" r:id="rId20"/>
    <p:sldId id="263" r:id="rId21"/>
    <p:sldId id="379" r:id="rId22"/>
    <p:sldId id="267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428782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05" autoAdjust="0"/>
    <p:restoredTop sz="93842" autoAdjust="0"/>
  </p:normalViewPr>
  <p:slideViewPr>
    <p:cSldViewPr snapToGrid="0">
      <p:cViewPr varScale="1">
        <p:scale>
          <a:sx n="110" d="100"/>
          <a:sy n="110" d="100"/>
        </p:scale>
        <p:origin x="3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33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46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16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37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79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860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24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90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18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23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96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6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2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5288A55-0BA2-4492-B687-12C53FCEA02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DE325504-3570-42EB-BFDC-4B9CDABB7A1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4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3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7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5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114BADC0-E2CE-8291-C1A3-E74F52D46C9C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5C7D2-987C-C1B8-F4DF-4E23E971A638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B598F5-4843-4CF6-9D24-64EB378C43FB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EA0F88-2FF7-37A3-AE27-D178D99B4677}"/>
              </a:ext>
            </a:extLst>
          </p:cNvPr>
          <p:cNvSpPr txBox="1"/>
          <p:nvPr/>
        </p:nvSpPr>
        <p:spPr>
          <a:xfrm>
            <a:off x="1432379" y="2857439"/>
            <a:ext cx="93272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4: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Định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lí</a:t>
            </a:r>
            <a:endParaRPr lang="en-US" sz="6000" b="1" dirty="0">
              <a:solidFill>
                <a:srgbClr val="FF0000"/>
              </a:solidFill>
              <a:latin typeface="UTM Avo" panose="02040603050506020204" pitchFamily="18"/>
              <a:sym typeface="Arial"/>
            </a:endParaRPr>
          </a:p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511F470-B617-5D64-3124-AD8E6D402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44">
                <a:extLst>
                  <a:ext uri="{FF2B5EF4-FFF2-40B4-BE49-F238E27FC236}">
                    <a16:creationId xmlns:a16="http://schemas.microsoft.com/office/drawing/2014/main" id="{1E9EB6DE-13B3-BE47-8AC6-71DD9FFA4CFC}"/>
                  </a:ext>
                </a:extLst>
              </p:cNvPr>
              <p:cNvSpPr txBox="1"/>
              <p:nvPr/>
            </p:nvSpPr>
            <p:spPr>
              <a:xfrm>
                <a:off x="383660" y="1524000"/>
                <a:ext cx="7388740" cy="3337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nl-NL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Bạn Ánh vẽ hai đường thẳng (phân biệt) </a:t>
                </a:r>
                <a14:m>
                  <m:oMath xmlns:m="http://schemas.openxmlformats.org/officeDocument/2006/math">
                    <m:r>
                      <a:rPr lang="nl-NL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nl-NL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nl-NL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l-NL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cùng vuông góc với đường thẳng </a:t>
                </a:r>
                <a14:m>
                  <m:oMath xmlns:m="http://schemas.openxmlformats.org/officeDocument/2006/math">
                    <m:r>
                      <a:rPr lang="nl-NL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nl-NL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nl-NL" sz="2400" i="1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 48</a:t>
                </a:r>
                <a:r>
                  <a:rPr lang="nl-NL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 và khẳng định với bạn Ngân rằng: “Nếu hai đường thẳng phân biệt cùng vuông góc với một đường thẳng khác thì hai đường thẳng đó song song với nhau”.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Hộp Văn bản 44">
                <a:extLst>
                  <a:ext uri="{FF2B5EF4-FFF2-40B4-BE49-F238E27FC236}">
                    <a16:creationId xmlns:a16="http://schemas.microsoft.com/office/drawing/2014/main" id="{1E9EB6DE-13B3-BE47-8AC6-71DD9FFA4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60" y="1524000"/>
                <a:ext cx="7388740" cy="3337837"/>
              </a:xfrm>
              <a:prstGeom prst="rect">
                <a:avLst/>
              </a:prstGeom>
              <a:blipFill>
                <a:blip r:embed="rId3"/>
                <a:stretch>
                  <a:fillRect l="-1320" r="-1238" b="-3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Hình ảnh 46" descr="Ảnh có chứa văn bản&#10;&#10;Mô tả được tạo tự động">
            <a:extLst>
              <a:ext uri="{FF2B5EF4-FFF2-40B4-BE49-F238E27FC236}">
                <a16:creationId xmlns:a16="http://schemas.microsoft.com/office/drawing/2014/main" id="{A5E8427C-D0C5-8749-F3A4-A8C2792D19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0" r="2148" b="43750"/>
          <a:stretch/>
        </p:blipFill>
        <p:spPr>
          <a:xfrm>
            <a:off x="7865547" y="1624182"/>
            <a:ext cx="3994765" cy="2843805"/>
          </a:xfrm>
          <a:prstGeom prst="rect">
            <a:avLst/>
          </a:prstGeom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C14F4B35-3A8B-D779-7859-4EE2CACF000D}"/>
              </a:ext>
            </a:extLst>
          </p:cNvPr>
          <p:cNvSpPr/>
          <p:nvPr/>
        </p:nvSpPr>
        <p:spPr>
          <a:xfrm>
            <a:off x="2449286" y="4592683"/>
            <a:ext cx="5816600" cy="1835024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khẳng định có dạng “Nếu ... thì” trong toán học được gọi là gì?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23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191CCC9-3709-2DA1-14D5-D54C10B90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857;p47">
            <a:extLst>
              <a:ext uri="{FF2B5EF4-FFF2-40B4-BE49-F238E27FC236}">
                <a16:creationId xmlns:a16="http://schemas.microsoft.com/office/drawing/2014/main" id="{22280B01-1741-B465-2D3F-7578CB7F88D2}"/>
              </a:ext>
            </a:extLst>
          </p:cNvPr>
          <p:cNvSpPr txBox="1">
            <a:spLocks/>
          </p:cNvSpPr>
          <p:nvPr/>
        </p:nvSpPr>
        <p:spPr>
          <a:xfrm>
            <a:off x="2533718" y="2533651"/>
            <a:ext cx="6929136" cy="142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5000" b="1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>
            <a:pPr algn="ctr"/>
            <a:r>
              <a:rPr lang="en-US" sz="4800" kern="0" dirty="0">
                <a:solidFill>
                  <a:schemeClr val="tx1"/>
                </a:solidFill>
                <a:latin typeface="UTM Avo" panose="02040603050506020204" pitchFamily="18" charset="0"/>
              </a:rPr>
              <a:t>I. </a:t>
            </a:r>
          </a:p>
          <a:p>
            <a:pPr algn="ctr"/>
            <a:r>
              <a:rPr lang="en-US" sz="4800" kern="0" dirty="0">
                <a:solidFill>
                  <a:schemeClr val="tx1"/>
                </a:solidFill>
                <a:latin typeface="UTM Avo" panose="02040603050506020204" pitchFamily="18" charset="0"/>
              </a:rPr>
              <a:t>ĐỊNH LÍ</a:t>
            </a:r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83240D58-B228-838C-3DB2-FD02D759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894">
            <a:off x="332477" y="5011874"/>
            <a:ext cx="1652324" cy="1678803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60F0A78-B99A-35ED-F8F2-D6570E2B6E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2342" y="4423209"/>
            <a:ext cx="1372596" cy="187705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9ACAEDB-107F-6946-F9CE-6AAFC91DE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45513" y="4803722"/>
            <a:ext cx="1717148" cy="18023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601B828-4028-FDAD-1C28-B9F7AA4B7B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404086" y="5114013"/>
            <a:ext cx="1717149" cy="13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20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8">
                <a:extLst>
                  <a:ext uri="{FF2B5EF4-FFF2-40B4-BE49-F238E27FC236}">
                    <a16:creationId xmlns:a16="http://schemas.microsoft.com/office/drawing/2014/main" id="{F79FFF56-DBBE-F33E-A33F-8C17BF0987E8}"/>
                  </a:ext>
                </a:extLst>
              </p:cNvPr>
              <p:cNvSpPr txBox="1"/>
              <p:nvPr/>
            </p:nvSpPr>
            <p:spPr>
              <a:xfrm>
                <a:off x="1381125" y="1609725"/>
                <a:ext cx="9880600" cy="967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5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Cho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kề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bù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𝑥𝑂𝑦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𝑦𝑂𝑧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𝑂𝑚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𝑂𝑛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lượt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𝑥𝑂𝑦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𝑦𝑂𝑧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i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i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49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9" name="Hộp Văn bản 8">
                <a:extLst>
                  <a:ext uri="{FF2B5EF4-FFF2-40B4-BE49-F238E27FC236}">
                    <a16:creationId xmlns:a16="http://schemas.microsoft.com/office/drawing/2014/main" id="{F79FFF56-DBBE-F33E-A33F-8C17BF098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25" y="1609725"/>
                <a:ext cx="9880600" cy="967060"/>
              </a:xfrm>
              <a:prstGeom prst="rect">
                <a:avLst/>
              </a:prstGeom>
              <a:blipFill>
                <a:blip r:embed="rId3"/>
                <a:stretch>
                  <a:fillRect l="-988" t="-1258" r="-988" b="-12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ình chữ nhật: Góc Tròn 16">
            <a:extLst>
              <a:ext uri="{FF2B5EF4-FFF2-40B4-BE49-F238E27FC236}">
                <a16:creationId xmlns:a16="http://schemas.microsoft.com/office/drawing/2014/main" id="{1EE6860D-FD31-24D2-EC60-42FC40351B25}"/>
              </a:ext>
            </a:extLst>
          </p:cNvPr>
          <p:cNvSpPr/>
          <p:nvPr/>
        </p:nvSpPr>
        <p:spPr>
          <a:xfrm>
            <a:off x="353692" y="1707952"/>
            <a:ext cx="960757" cy="4679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82C711-5E8F-1E20-1F5A-88EAA46958C8}"/>
                  </a:ext>
                </a:extLst>
              </p:cNvPr>
              <p:cNvSpPr txBox="1"/>
              <p:nvPr/>
            </p:nvSpPr>
            <p:spPr>
              <a:xfrm>
                <a:off x="266700" y="2670136"/>
                <a:ext cx="10839450" cy="3041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R="0" lvl="0" indent="0" algn="just" defTabSz="609539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dirty="0"/>
                  <a:t>Ta </a:t>
                </a:r>
                <a:r>
                  <a:rPr lang="en-US" dirty="0" err="1"/>
                  <a:t>thấy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𝑚𝑂𝑦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i="0"/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𝑥𝑂𝑦</m:t>
                        </m:r>
                      </m:e>
                    </m:acc>
                  </m:oMath>
                </a14:m>
                <a:r>
                  <a:rPr lang="en-US" dirty="0"/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𝑦𝑂𝑛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i="0"/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𝑦𝑂𝑧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 </a:t>
                </a:r>
                <a:r>
                  <a:rPr lang="en-US" dirty="0" err="1"/>
                  <a:t>Suy</a:t>
                </a:r>
                <a:r>
                  <a:rPr lang="en-US" dirty="0"/>
                  <a:t> </a:t>
                </a:r>
                <a:r>
                  <a:rPr lang="en-US" dirty="0" err="1"/>
                  <a:t>ra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𝑚𝑂𝑛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𝑚𝑂𝑦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𝑦𝑂𝑛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i="0"/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𝑥𝑂𝑦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i="0"/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𝑦𝑂𝑧</m:t>
                        </m:r>
                      </m:e>
                    </m:ac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/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/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𝑥𝑂𝑦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𝑦𝑂𝑧</m:t>
                              </m:r>
                            </m:e>
                          </m:acc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/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/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i="0"/>
                        <m:t>180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°=</m:t>
                      </m:r>
                      <m:r>
                        <m:rPr>
                          <m:nor/>
                        </m:rPr>
                        <a:rPr lang="en-US" i="0">
                          <a:ea typeface="Cambria Math" panose="02040503050406030204" pitchFamily="18" charset="0"/>
                        </a:rPr>
                        <m:t>90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82C711-5E8F-1E20-1F5A-88EAA4695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2670136"/>
                <a:ext cx="10839450" cy="3041217"/>
              </a:xfrm>
              <a:prstGeom prst="rect">
                <a:avLst/>
              </a:prstGeom>
              <a:blipFill>
                <a:blip r:embed="rId4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Hình ảnh 84">
            <a:extLst>
              <a:ext uri="{FF2B5EF4-FFF2-40B4-BE49-F238E27FC236}">
                <a16:creationId xmlns:a16="http://schemas.microsoft.com/office/drawing/2014/main" id="{A50F41C9-73C1-83B5-0521-0997A969C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" r="679"/>
          <a:stretch/>
        </p:blipFill>
        <p:spPr>
          <a:xfrm>
            <a:off x="7353300" y="2828390"/>
            <a:ext cx="3842422" cy="2494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31">
            <a:extLst>
              <a:ext uri="{FF2B5EF4-FFF2-40B4-BE49-F238E27FC236}">
                <a16:creationId xmlns:a16="http://schemas.microsoft.com/office/drawing/2014/main" id="{4650CE61-E71B-41DA-8ADA-F714AA84A84B}"/>
              </a:ext>
            </a:extLst>
          </p:cNvPr>
          <p:cNvSpPr txBox="1"/>
          <p:nvPr/>
        </p:nvSpPr>
        <p:spPr>
          <a:xfrm>
            <a:off x="1308100" y="1755185"/>
            <a:ext cx="9613900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67" b="1" dirty="0">
                <a:latin typeface="UTM Avo" panose="02040603050506020204" pitchFamily="18" charset="0"/>
                <a:ea typeface="Yu Mincho" panose="02020400000000000000" pitchFamily="18" charset="-128"/>
                <a:cs typeface="Arial" panose="020B0604020202020204" pitchFamily="34" charset="0"/>
              </a:rPr>
              <a:t>Khẳng định: </a:t>
            </a:r>
            <a:r>
              <a:rPr lang="nl-NL" sz="2667" dirty="0">
                <a:latin typeface="UTM Avo" panose="02040603050506020204" pitchFamily="18" charset="0"/>
                <a:ea typeface="Yu Mincho" panose="02020400000000000000" pitchFamily="18" charset="-128"/>
                <a:cs typeface="Arial" panose="020B0604020202020204" pitchFamily="34" charset="0"/>
              </a:rPr>
              <a:t>"Nếu một góc có hai cạnh là hai tia phân giác của hai góc kề bù thì góc đó là góc vuông".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 descr="11 Cách Chứng Minh Hai Đường Thẳng Vuông Góc và Bài Tập Áp Dụng">
            <a:extLst>
              <a:ext uri="{FF2B5EF4-FFF2-40B4-BE49-F238E27FC236}">
                <a16:creationId xmlns:a16="http://schemas.microsoft.com/office/drawing/2014/main" id="{743A1BCC-1415-C388-8238-345D82305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38"/>
          <a:stretch/>
        </p:blipFill>
        <p:spPr bwMode="auto">
          <a:xfrm>
            <a:off x="3803321" y="3289300"/>
            <a:ext cx="4509158" cy="28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95D48AE-168D-4EFB-B3AC-868C74937CBB}"/>
                  </a:ext>
                </a:extLst>
              </p:cNvPr>
              <p:cNvSpPr txBox="1"/>
              <p:nvPr/>
            </p:nvSpPr>
            <p:spPr>
              <a:xfrm>
                <a:off x="317500" y="2069540"/>
                <a:ext cx="11360150" cy="2870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nl-NL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Khẳng định trên có các đặc điểm sau: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81019" indent="-381019" algn="just">
                  <a:lnSpc>
                    <a:spcPct val="150000"/>
                  </a:lnSpc>
                  <a:spcAft>
                    <a:spcPts val="533"/>
                  </a:spcAft>
                  <a:buFont typeface="Symbol" panose="05050102010706020507" pitchFamily="18" charset="2"/>
                  <a:buChar char="-"/>
                </a:pPr>
                <a:r>
                  <a:rPr lang="nl-NL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 một phát biểu về tính chất toán học.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81019" indent="-381019" algn="just">
                  <a:lnSpc>
                    <a:spcPct val="150000"/>
                  </a:lnSpc>
                  <a:spcAft>
                    <a:spcPts val="533"/>
                  </a:spcAft>
                  <a:buFont typeface="Symbol" panose="05050102010706020507" pitchFamily="18" charset="2"/>
                  <a:buChar char="-"/>
                </a:pPr>
                <a:r>
                  <a:rPr lang="nl-NL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 chất toán học đó đã được chứng tỏ là đúng không dựa vào các trực giác hay đo đạc,..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nl-NL" sz="2400" b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nl-NL" sz="2400" dirty="0"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Một khẳng định có các đặc điểm như trên thường được gọi là </a:t>
                </a:r>
                <a:r>
                  <a:rPr lang="nl-NL" sz="2400" b="1" i="1" dirty="0"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định lí.</a:t>
                </a:r>
                <a:endParaRPr lang="en-US" sz="2400" b="1" i="1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95D48AE-168D-4EFB-B3AC-868C74937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0" y="2069540"/>
                <a:ext cx="11360150" cy="2870016"/>
              </a:xfrm>
              <a:prstGeom prst="rect">
                <a:avLst/>
              </a:prstGeom>
              <a:blipFill>
                <a:blip r:embed="rId3"/>
                <a:stretch>
                  <a:fillRect l="-858" r="-805" b="-3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516FBAC4-6472-153F-52E8-4670FA8FFB98}"/>
              </a:ext>
            </a:extLst>
          </p:cNvPr>
          <p:cNvSpPr txBox="1"/>
          <p:nvPr/>
        </p:nvSpPr>
        <p:spPr>
          <a:xfrm>
            <a:off x="-1933574" y="1728476"/>
            <a:ext cx="61531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 xét: 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D294C2EF-915B-45E4-85CE-BE6913C6CEDC}"/>
              </a:ext>
            </a:extLst>
          </p:cNvPr>
          <p:cNvSpPr txBox="1"/>
          <p:nvPr/>
        </p:nvSpPr>
        <p:spPr>
          <a:xfrm>
            <a:off x="274456" y="1755800"/>
            <a:ext cx="11638144" cy="255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	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biệt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”, ta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…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…”. Trong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giữa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</a:p>
          <a:p>
            <a:pPr marL="381019" indent="-381019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E7D3B0BD-E7A4-7FC2-0416-A86C98E04823}"/>
              </a:ext>
            </a:extLst>
          </p:cNvPr>
          <p:cNvSpPr/>
          <p:nvPr/>
        </p:nvSpPr>
        <p:spPr>
          <a:xfrm>
            <a:off x="346957" y="1784375"/>
            <a:ext cx="900817" cy="4679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HĐ2</a:t>
            </a:r>
          </a:p>
        </p:txBody>
      </p:sp>
      <p:sp>
        <p:nvSpPr>
          <p:cNvPr id="2" name="Hộp Văn bản 28">
            <a:extLst>
              <a:ext uri="{FF2B5EF4-FFF2-40B4-BE49-F238E27FC236}">
                <a16:creationId xmlns:a16="http://schemas.microsoft.com/office/drawing/2014/main" id="{D1E52E62-E68E-5AF1-D973-C92E6AEA4309}"/>
              </a:ext>
            </a:extLst>
          </p:cNvPr>
          <p:cNvSpPr txBox="1"/>
          <p:nvPr/>
        </p:nvSpPr>
        <p:spPr>
          <a:xfrm>
            <a:off x="1315834" y="5049520"/>
            <a:ext cx="9949930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sz="2400"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200" dirty="0"/>
              <a:t>Phần nằm giữa từ “Nếu” và từ “thì” là: một đường thẳng cắt hai đường thẳng song song.</a:t>
            </a:r>
            <a:endParaRPr lang="en-US" sz="22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nằm</a:t>
            </a:r>
            <a:r>
              <a:rPr lang="en-US" sz="2200" dirty="0"/>
              <a:t> </a:t>
            </a:r>
            <a:r>
              <a:rPr lang="en-US" sz="2200" dirty="0" err="1"/>
              <a:t>sau</a:t>
            </a:r>
            <a:r>
              <a:rPr lang="en-US" sz="2200" dirty="0"/>
              <a:t> </a:t>
            </a:r>
            <a:r>
              <a:rPr lang="en-US" sz="2200" dirty="0" err="1"/>
              <a:t>từ</a:t>
            </a:r>
            <a:r>
              <a:rPr lang="en-US" sz="2200" dirty="0"/>
              <a:t> “</a:t>
            </a:r>
            <a:r>
              <a:rPr lang="en-US" sz="2200" dirty="0" err="1"/>
              <a:t>thì</a:t>
            </a:r>
            <a:r>
              <a:rPr lang="en-US" sz="2200" dirty="0"/>
              <a:t>” </a:t>
            </a:r>
            <a:r>
              <a:rPr lang="en-US" sz="2200" dirty="0" err="1"/>
              <a:t>là</a:t>
            </a:r>
            <a:r>
              <a:rPr lang="en-US" sz="2200" dirty="0"/>
              <a:t>: </a:t>
            </a:r>
            <a:r>
              <a:rPr lang="en-US" sz="2200" dirty="0" err="1"/>
              <a:t>hai</a:t>
            </a:r>
            <a:r>
              <a:rPr lang="en-US" sz="2200" dirty="0"/>
              <a:t> </a:t>
            </a:r>
            <a:r>
              <a:rPr lang="en-US" sz="2200" dirty="0" err="1"/>
              <a:t>góc</a:t>
            </a:r>
            <a:r>
              <a:rPr lang="en-US" sz="2200" dirty="0"/>
              <a:t> so le </a:t>
            </a:r>
            <a:r>
              <a:rPr lang="en-US" sz="2200" dirty="0" err="1"/>
              <a:t>trong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nhau</a:t>
            </a:r>
            <a:r>
              <a:rPr lang="en-US" sz="2200" dirty="0"/>
              <a:t>.</a:t>
            </a:r>
          </a:p>
        </p:txBody>
      </p:sp>
      <p:sp>
        <p:nvSpPr>
          <p:cNvPr id="3" name="Hộp Văn bản 29">
            <a:extLst>
              <a:ext uri="{FF2B5EF4-FFF2-40B4-BE49-F238E27FC236}">
                <a16:creationId xmlns:a16="http://schemas.microsoft.com/office/drawing/2014/main" id="{675F89B8-A620-F60A-A510-B06D7FE237EB}"/>
              </a:ext>
            </a:extLst>
          </p:cNvPr>
          <p:cNvSpPr txBox="1"/>
          <p:nvPr/>
        </p:nvSpPr>
        <p:spPr>
          <a:xfrm>
            <a:off x="-244035" y="4587855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50">
            <a:extLst>
              <a:ext uri="{FF2B5EF4-FFF2-40B4-BE49-F238E27FC236}">
                <a16:creationId xmlns:a16="http://schemas.microsoft.com/office/drawing/2014/main" id="{46DD7585-4FA5-5A99-D525-7CD1948D871E}"/>
              </a:ext>
            </a:extLst>
          </p:cNvPr>
          <p:cNvSpPr txBox="1"/>
          <p:nvPr/>
        </p:nvSpPr>
        <p:spPr>
          <a:xfrm>
            <a:off x="486412" y="1673860"/>
            <a:ext cx="11219176" cy="2419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533"/>
              </a:spcAft>
            </a:pPr>
            <a:r>
              <a:rPr lang="nl-NL" sz="2667" b="1" u="sng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 luận</a:t>
            </a:r>
          </a:p>
          <a:p>
            <a:pPr marL="381019" indent="-381019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Định lí thường được phát biểu ở dạng “Nếu ... thì ...”.</a:t>
            </a:r>
          </a:p>
          <a:p>
            <a:pPr marL="381019" indent="-381019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Phần nằm giữa từ “Nếu” và từ “thì” là phần giả thiết, phần nằm sau từ “thì” là phần kết luận.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96CEA978-A5B9-41BC-D1F4-84534888C22A}"/>
              </a:ext>
            </a:extLst>
          </p:cNvPr>
          <p:cNvSpPr txBox="1"/>
          <p:nvPr/>
        </p:nvSpPr>
        <p:spPr>
          <a:xfrm>
            <a:off x="1860448" y="1635361"/>
            <a:ext cx="968385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sz="2400"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 err="1"/>
              <a:t>Viết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luận</a:t>
            </a:r>
            <a:r>
              <a:rPr lang="en-US" dirty="0"/>
              <a:t> của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: “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đường</a:t>
            </a:r>
            <a:r>
              <a:rPr lang="en-US" dirty="0"/>
              <a:t> </a:t>
            </a:r>
            <a:r>
              <a:rPr lang="en-US" dirty="0" err="1"/>
              <a:t>thẳng</a:t>
            </a:r>
            <a:r>
              <a:rPr lang="en-US" dirty="0"/>
              <a:t> </a:t>
            </a:r>
            <a:r>
              <a:rPr lang="en-US" dirty="0" err="1"/>
              <a:t>cắt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đường</a:t>
            </a:r>
            <a:r>
              <a:rPr lang="en-US" dirty="0"/>
              <a:t> </a:t>
            </a:r>
            <a:r>
              <a:rPr lang="en-US" dirty="0" err="1"/>
              <a:t>thẳng</a:t>
            </a:r>
            <a:r>
              <a:rPr lang="en-US" dirty="0"/>
              <a:t> song </a:t>
            </a:r>
            <a:r>
              <a:rPr lang="en-US" dirty="0" err="1"/>
              <a:t>song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nhau</a:t>
            </a:r>
            <a:r>
              <a:rPr lang="en-US" dirty="0"/>
              <a:t>”</a:t>
            </a:r>
          </a:p>
        </p:txBody>
      </p:sp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F197ED2D-FAC8-B49C-A4AE-6F34EA8C4C31}"/>
              </a:ext>
            </a:extLst>
          </p:cNvPr>
          <p:cNvSpPr/>
          <p:nvPr/>
        </p:nvSpPr>
        <p:spPr>
          <a:xfrm>
            <a:off x="354503" y="1749661"/>
            <a:ext cx="1392943" cy="4679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2" name="Hộp Văn bản 32">
            <a:extLst>
              <a:ext uri="{FF2B5EF4-FFF2-40B4-BE49-F238E27FC236}">
                <a16:creationId xmlns:a16="http://schemas.microsoft.com/office/drawing/2014/main" id="{2D377D2A-8620-3504-F2E8-09F13B75270F}"/>
              </a:ext>
            </a:extLst>
          </p:cNvPr>
          <p:cNvSpPr txBox="1"/>
          <p:nvPr/>
        </p:nvSpPr>
        <p:spPr>
          <a:xfrm>
            <a:off x="3171353" y="2929895"/>
            <a:ext cx="9642947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Hai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Hình ảnh 41">
            <a:extLst>
              <a:ext uri="{FF2B5EF4-FFF2-40B4-BE49-F238E27FC236}">
                <a16:creationId xmlns:a16="http://schemas.microsoft.com/office/drawing/2014/main" id="{E2A19527-2DB4-6413-772E-2CB560C36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r="1244"/>
          <a:stretch/>
        </p:blipFill>
        <p:spPr>
          <a:xfrm>
            <a:off x="302506" y="3145687"/>
            <a:ext cx="2663851" cy="2391514"/>
          </a:xfrm>
          <a:prstGeom prst="rect">
            <a:avLst/>
          </a:prstGeom>
        </p:spPr>
      </p:pic>
      <p:sp>
        <p:nvSpPr>
          <p:cNvPr id="8" name="Hộp Văn bản 42">
            <a:extLst>
              <a:ext uri="{FF2B5EF4-FFF2-40B4-BE49-F238E27FC236}">
                <a16:creationId xmlns:a16="http://schemas.microsoft.com/office/drawing/2014/main" id="{B10A7A8D-112C-9F05-E0D8-C22940C56146}"/>
              </a:ext>
            </a:extLst>
          </p:cNvPr>
          <p:cNvSpPr txBox="1"/>
          <p:nvPr/>
        </p:nvSpPr>
        <p:spPr>
          <a:xfrm>
            <a:off x="-355600" y="2593215"/>
            <a:ext cx="203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9" name="Nhóm 57">
            <a:extLst>
              <a:ext uri="{FF2B5EF4-FFF2-40B4-BE49-F238E27FC236}">
                <a16:creationId xmlns:a16="http://schemas.microsoft.com/office/drawing/2014/main" id="{44C90220-0DD2-AFA6-319D-577DC4AA0040}"/>
              </a:ext>
            </a:extLst>
          </p:cNvPr>
          <p:cNvGrpSpPr/>
          <p:nvPr/>
        </p:nvGrpSpPr>
        <p:grpSpPr>
          <a:xfrm>
            <a:off x="3312958" y="4203700"/>
            <a:ext cx="5068366" cy="2188391"/>
            <a:chOff x="6912536" y="6163522"/>
            <a:chExt cx="7602549" cy="3282587"/>
          </a:xfrm>
        </p:grpSpPr>
        <p:cxnSp>
          <p:nvCxnSpPr>
            <p:cNvPr id="10" name="Đường nối Thẳng 44">
              <a:extLst>
                <a:ext uri="{FF2B5EF4-FFF2-40B4-BE49-F238E27FC236}">
                  <a16:creationId xmlns:a16="http://schemas.microsoft.com/office/drawing/2014/main" id="{291652E5-FD31-0BE4-7B6F-B656E835B447}"/>
                </a:ext>
              </a:extLst>
            </p:cNvPr>
            <p:cNvCxnSpPr>
              <a:cxnSpLocks/>
            </p:cNvCxnSpPr>
            <p:nvPr/>
          </p:nvCxnSpPr>
          <p:spPr>
            <a:xfrm>
              <a:off x="6912536" y="7880210"/>
              <a:ext cx="760254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Đường nối Thẳng 45">
              <a:extLst>
                <a:ext uri="{FF2B5EF4-FFF2-40B4-BE49-F238E27FC236}">
                  <a16:creationId xmlns:a16="http://schemas.microsoft.com/office/drawing/2014/main" id="{A3CF3855-8775-074F-C27A-B42939CF8A86}"/>
                </a:ext>
              </a:extLst>
            </p:cNvPr>
            <p:cNvCxnSpPr>
              <a:cxnSpLocks/>
            </p:cNvCxnSpPr>
            <p:nvPr/>
          </p:nvCxnSpPr>
          <p:spPr>
            <a:xfrm>
              <a:off x="8648717" y="6163522"/>
              <a:ext cx="0" cy="32825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Hộp Văn bản 49">
              <a:extLst>
                <a:ext uri="{FF2B5EF4-FFF2-40B4-BE49-F238E27FC236}">
                  <a16:creationId xmlns:a16="http://schemas.microsoft.com/office/drawing/2014/main" id="{3A6B1D2F-30AC-272F-FFBF-4EBEFF7704EF}"/>
                </a:ext>
              </a:extLst>
            </p:cNvPr>
            <p:cNvSpPr txBox="1"/>
            <p:nvPr/>
          </p:nvSpPr>
          <p:spPr>
            <a:xfrm>
              <a:off x="7256338" y="6714551"/>
              <a:ext cx="1032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UTM Avo" panose="02040603050506020204" pitchFamily="18" charset="0"/>
                  <a:cs typeface="Arial" panose="020B0604020202020204" pitchFamily="34" charset="0"/>
                </a:rPr>
                <a:t>GT</a:t>
              </a:r>
            </a:p>
          </p:txBody>
        </p:sp>
        <p:sp>
          <p:nvSpPr>
            <p:cNvPr id="15" name="Hộp Văn bản 50">
              <a:extLst>
                <a:ext uri="{FF2B5EF4-FFF2-40B4-BE49-F238E27FC236}">
                  <a16:creationId xmlns:a16="http://schemas.microsoft.com/office/drawing/2014/main" id="{B13931F5-BC0C-D873-DCF7-ABD454FB6F87}"/>
                </a:ext>
              </a:extLst>
            </p:cNvPr>
            <p:cNvSpPr txBox="1"/>
            <p:nvPr/>
          </p:nvSpPr>
          <p:spPr>
            <a:xfrm>
              <a:off x="7310243" y="8117008"/>
              <a:ext cx="1032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UTM Avo" panose="02040603050506020204" pitchFamily="18" charset="0"/>
                  <a:cs typeface="Arial" panose="020B0604020202020204" pitchFamily="34" charset="0"/>
                </a:rPr>
                <a:t>KL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51">
                <a:extLst>
                  <a:ext uri="{FF2B5EF4-FFF2-40B4-BE49-F238E27FC236}">
                    <a16:creationId xmlns:a16="http://schemas.microsoft.com/office/drawing/2014/main" id="{FD98A16D-2406-1DD3-0536-6B01BFF7645A}"/>
                  </a:ext>
                </a:extLst>
              </p:cNvPr>
              <p:cNvSpPr txBox="1"/>
              <p:nvPr/>
            </p:nvSpPr>
            <p:spPr>
              <a:xfrm>
                <a:off x="4484691" y="4235371"/>
                <a:ext cx="3915667" cy="1042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cắt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cắt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Hộp Văn bản 51">
                <a:extLst>
                  <a:ext uri="{FF2B5EF4-FFF2-40B4-BE49-F238E27FC236}">
                    <a16:creationId xmlns:a16="http://schemas.microsoft.com/office/drawing/2014/main" id="{FD98A16D-2406-1DD3-0536-6B01BFF76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691" y="4235371"/>
                <a:ext cx="3915667" cy="1042337"/>
              </a:xfrm>
              <a:prstGeom prst="rect">
                <a:avLst/>
              </a:prstGeom>
              <a:blipFill>
                <a:blip r:embed="rId4"/>
                <a:stretch>
                  <a:fillRect b="-9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53">
                <a:extLst>
                  <a:ext uri="{FF2B5EF4-FFF2-40B4-BE49-F238E27FC236}">
                    <a16:creationId xmlns:a16="http://schemas.microsoft.com/office/drawing/2014/main" id="{328B5E80-02FF-15D8-D696-4E92C055AC91}"/>
                  </a:ext>
                </a:extLst>
              </p:cNvPr>
              <p:cNvSpPr txBox="1"/>
              <p:nvPr/>
            </p:nvSpPr>
            <p:spPr>
              <a:xfrm>
                <a:off x="4470412" y="5277708"/>
                <a:ext cx="5152559" cy="119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vị</a:t>
                </a: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200" i="0">
                                  <a:latin typeface="UTM Avo" panose="0204060305050602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20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200" i="0">
                                  <a:latin typeface="UTM Avo" panose="02040603050506020204" pitchFamily="18" charset="0"/>
                                </a:rPr>
                                <m:t>B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2" name="Hộp Văn bản 53">
                <a:extLst>
                  <a:ext uri="{FF2B5EF4-FFF2-40B4-BE49-F238E27FC236}">
                    <a16:creationId xmlns:a16="http://schemas.microsoft.com/office/drawing/2014/main" id="{328B5E80-02FF-15D8-D696-4E92C055A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412" y="5277708"/>
                <a:ext cx="5152559" cy="1197251"/>
              </a:xfrm>
              <a:prstGeom prst="rect">
                <a:avLst/>
              </a:prstGeom>
              <a:blipFill>
                <a:blip r:embed="rId5"/>
                <a:stretch>
                  <a:fillRect l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048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4">
                <a:extLst>
                  <a:ext uri="{FF2B5EF4-FFF2-40B4-BE49-F238E27FC236}">
                    <a16:creationId xmlns:a16="http://schemas.microsoft.com/office/drawing/2014/main" id="{3679BF38-C217-0D9F-83F5-8AA6CCD4D40B}"/>
                  </a:ext>
                </a:extLst>
              </p:cNvPr>
              <p:cNvSpPr txBox="1"/>
              <p:nvPr/>
            </p:nvSpPr>
            <p:spPr>
              <a:xfrm>
                <a:off x="279400" y="1606321"/>
                <a:ext cx="11379200" cy="168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		    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Viết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thiết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luận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của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: “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Nếu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thành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so le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thì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song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song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”.</a:t>
                </a:r>
              </a:p>
            </p:txBody>
          </p:sp>
        </mc:Choice>
        <mc:Fallback xmlns="">
          <p:sp>
            <p:nvSpPr>
              <p:cNvPr id="5" name="Hộp Văn bản 4">
                <a:extLst>
                  <a:ext uri="{FF2B5EF4-FFF2-40B4-BE49-F238E27FC236}">
                    <a16:creationId xmlns:a16="http://schemas.microsoft.com/office/drawing/2014/main" id="{3679BF38-C217-0D9F-83F5-8AA6CCD4D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00" y="1606321"/>
                <a:ext cx="11379200" cy="1682640"/>
              </a:xfrm>
              <a:prstGeom prst="rect">
                <a:avLst/>
              </a:prstGeom>
              <a:blipFill>
                <a:blip r:embed="rId3"/>
                <a:stretch>
                  <a:fillRect l="-857" r="-750"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D070DE9C-A81C-BA19-8B00-158B4AF9C7CA}"/>
              </a:ext>
            </a:extLst>
          </p:cNvPr>
          <p:cNvSpPr txBox="1"/>
          <p:nvPr/>
        </p:nvSpPr>
        <p:spPr>
          <a:xfrm>
            <a:off x="-381000" y="333844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ộp Văn bản 11">
                <a:extLst>
                  <a:ext uri="{FF2B5EF4-FFF2-40B4-BE49-F238E27FC236}">
                    <a16:creationId xmlns:a16="http://schemas.microsoft.com/office/drawing/2014/main" id="{9C40EEB8-CFF6-1153-AB6A-D8CAC193A347}"/>
                  </a:ext>
                </a:extLst>
              </p:cNvPr>
              <p:cNvSpPr txBox="1"/>
              <p:nvPr/>
            </p:nvSpPr>
            <p:spPr>
              <a:xfrm>
                <a:off x="292100" y="3739408"/>
                <a:ext cx="11087100" cy="1746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81019" indent="-381019" algn="just">
                  <a:lnSpc>
                    <a:spcPct val="150000"/>
                  </a:lnSpc>
                  <a:spcAft>
                    <a:spcPts val="533"/>
                  </a:spcAft>
                  <a:buFont typeface="Symbol" panose="05050102010706020507" pitchFamily="18" charset="2"/>
                  <a:buChar char="-"/>
                </a:pP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 </a:t>
                </a:r>
                <a:r>
                  <a:rPr lang="en-US" sz="24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thiết</a:t>
                </a: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tạo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so le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381019" indent="-381019" algn="just">
                  <a:lnSpc>
                    <a:spcPct val="150000"/>
                  </a:lnSpc>
                  <a:spcAft>
                    <a:spcPts val="533"/>
                  </a:spcAft>
                  <a:buFont typeface="Symbol" panose="05050102010706020507" pitchFamily="18" charset="2"/>
                  <a:buChar char="-"/>
                </a:pPr>
                <a:r>
                  <a:rPr lang="en-US" sz="24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luận</a:t>
                </a: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song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song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Hộp Văn bản 11">
                <a:extLst>
                  <a:ext uri="{FF2B5EF4-FFF2-40B4-BE49-F238E27FC236}">
                    <a16:creationId xmlns:a16="http://schemas.microsoft.com/office/drawing/2014/main" id="{9C40EEB8-CFF6-1153-AB6A-D8CAC193A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00" y="3739408"/>
                <a:ext cx="11087100" cy="1746760"/>
              </a:xfrm>
              <a:prstGeom prst="rect">
                <a:avLst/>
              </a:prstGeom>
              <a:blipFill>
                <a:blip r:embed="rId4"/>
                <a:stretch>
                  <a:fillRect l="-880" r="-82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D887FCCA-3276-AAEF-C0D6-3863966C6A75}"/>
              </a:ext>
            </a:extLst>
          </p:cNvPr>
          <p:cNvSpPr/>
          <p:nvPr/>
        </p:nvSpPr>
        <p:spPr>
          <a:xfrm>
            <a:off x="355600" y="1704379"/>
            <a:ext cx="2057400" cy="4546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Luyện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23245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DF2ADC9-CE36-967D-9C8A-ACBD7322C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110" y="26886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D9F112A-730A-0151-1F9D-9CD69E4F3642}"/>
              </a:ext>
            </a:extLst>
          </p:cNvPr>
          <p:cNvSpPr txBox="1"/>
          <p:nvPr/>
        </p:nvSpPr>
        <p:spPr>
          <a:xfrm>
            <a:off x="1189335" y="1614345"/>
            <a:ext cx="10862965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7FF4B66-4500-657D-0D36-028BD5D1796D}"/>
              </a:ext>
            </a:extLst>
          </p:cNvPr>
          <p:cNvSpPr/>
          <p:nvPr/>
        </p:nvSpPr>
        <p:spPr>
          <a:xfrm>
            <a:off x="412972" y="1726387"/>
            <a:ext cx="653261" cy="4763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FE194A43-445C-ECB3-E173-2D25D75CC738}"/>
              </a:ext>
            </a:extLst>
          </p:cNvPr>
          <p:cNvSpPr txBox="1"/>
          <p:nvPr/>
        </p:nvSpPr>
        <p:spPr>
          <a:xfrm>
            <a:off x="363835" y="2160445"/>
            <a:ext cx="112693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ộp Văn bản 7">
            <a:extLst>
              <a:ext uri="{FF2B5EF4-FFF2-40B4-BE49-F238E27FC236}">
                <a16:creationId xmlns:a16="http://schemas.microsoft.com/office/drawing/2014/main" id="{70164C27-FF06-2D5C-BABC-95D35505EA95}"/>
              </a:ext>
            </a:extLst>
          </p:cNvPr>
          <p:cNvSpPr txBox="1"/>
          <p:nvPr/>
        </p:nvSpPr>
        <p:spPr>
          <a:xfrm>
            <a:off x="-317500" y="333844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 descr="Câu 37 trang 110 Sách Bài Tập (SBT) Toán lớp 7 tập 1">
            <a:extLst>
              <a:ext uri="{FF2B5EF4-FFF2-40B4-BE49-F238E27FC236}">
                <a16:creationId xmlns:a16="http://schemas.microsoft.com/office/drawing/2014/main" id="{1D06F6ED-5947-273C-B266-A6F313B16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117" y="3642110"/>
            <a:ext cx="3425483" cy="24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Hộp Văn bản 67">
            <a:extLst>
              <a:ext uri="{FF2B5EF4-FFF2-40B4-BE49-F238E27FC236}">
                <a16:creationId xmlns:a16="http://schemas.microsoft.com/office/drawing/2014/main" id="{3A7CE3C0-6862-5B9D-14D9-FD294046D92A}"/>
              </a:ext>
            </a:extLst>
          </p:cNvPr>
          <p:cNvSpPr txBox="1"/>
          <p:nvPr/>
        </p:nvSpPr>
        <p:spPr>
          <a:xfrm>
            <a:off x="395974" y="3798614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cxnSp>
        <p:nvCxnSpPr>
          <p:cNvPr id="9" name="Đường nối Thẳng 69">
            <a:extLst>
              <a:ext uri="{FF2B5EF4-FFF2-40B4-BE49-F238E27FC236}">
                <a16:creationId xmlns:a16="http://schemas.microsoft.com/office/drawing/2014/main" id="{5061009F-C73F-F2EB-FAE9-43C548DC4825}"/>
              </a:ext>
            </a:extLst>
          </p:cNvPr>
          <p:cNvCxnSpPr>
            <a:cxnSpLocks/>
          </p:cNvCxnSpPr>
          <p:nvPr/>
        </p:nvCxnSpPr>
        <p:spPr>
          <a:xfrm>
            <a:off x="1457483" y="4954226"/>
            <a:ext cx="276703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Đường nối Thẳng 70">
            <a:extLst>
              <a:ext uri="{FF2B5EF4-FFF2-40B4-BE49-F238E27FC236}">
                <a16:creationId xmlns:a16="http://schemas.microsoft.com/office/drawing/2014/main" id="{9F79F2BE-35A1-C9DB-EBF9-CE3378E7F3B8}"/>
              </a:ext>
            </a:extLst>
          </p:cNvPr>
          <p:cNvCxnSpPr>
            <a:cxnSpLocks/>
          </p:cNvCxnSpPr>
          <p:nvPr/>
        </p:nvCxnSpPr>
        <p:spPr>
          <a:xfrm>
            <a:off x="2583086" y="3822258"/>
            <a:ext cx="10979" cy="20300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Hộp Văn bản 71">
            <a:extLst>
              <a:ext uri="{FF2B5EF4-FFF2-40B4-BE49-F238E27FC236}">
                <a16:creationId xmlns:a16="http://schemas.microsoft.com/office/drawing/2014/main" id="{4481A9E5-41A1-70BA-E883-E5365947756A}"/>
              </a:ext>
            </a:extLst>
          </p:cNvPr>
          <p:cNvSpPr txBox="1"/>
          <p:nvPr/>
        </p:nvSpPr>
        <p:spPr>
          <a:xfrm>
            <a:off x="1665812" y="4114123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GT</a:t>
            </a:r>
          </a:p>
        </p:txBody>
      </p:sp>
      <p:sp>
        <p:nvSpPr>
          <p:cNvPr id="12" name="Hộp Văn bản 72">
            <a:extLst>
              <a:ext uri="{FF2B5EF4-FFF2-40B4-BE49-F238E27FC236}">
                <a16:creationId xmlns:a16="http://schemas.microsoft.com/office/drawing/2014/main" id="{49B4F853-A078-B14E-35D0-11695D9BB6F1}"/>
              </a:ext>
            </a:extLst>
          </p:cNvPr>
          <p:cNvSpPr txBox="1"/>
          <p:nvPr/>
        </p:nvSpPr>
        <p:spPr>
          <a:xfrm>
            <a:off x="1777949" y="5252294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KL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/>
              <p:nvPr/>
            </p:nvSpPr>
            <p:spPr>
              <a:xfrm>
                <a:off x="2661365" y="4028581"/>
                <a:ext cx="17198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⊥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365" y="4028581"/>
                <a:ext cx="1719821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/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⊥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77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8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D9F112A-730A-0151-1F9D-9CD69E4F3642}"/>
              </a:ext>
            </a:extLst>
          </p:cNvPr>
          <p:cNvSpPr txBox="1"/>
          <p:nvPr/>
        </p:nvSpPr>
        <p:spPr>
          <a:xfrm>
            <a:off x="1189335" y="1614345"/>
            <a:ext cx="10862965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7FF4B66-4500-657D-0D36-028BD5D1796D}"/>
              </a:ext>
            </a:extLst>
          </p:cNvPr>
          <p:cNvSpPr/>
          <p:nvPr/>
        </p:nvSpPr>
        <p:spPr>
          <a:xfrm>
            <a:off x="412972" y="1726387"/>
            <a:ext cx="653261" cy="4763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FE194A43-445C-ECB3-E173-2D25D75CC738}"/>
              </a:ext>
            </a:extLst>
          </p:cNvPr>
          <p:cNvSpPr txBox="1"/>
          <p:nvPr/>
        </p:nvSpPr>
        <p:spPr>
          <a:xfrm>
            <a:off x="363835" y="2160445"/>
            <a:ext cx="112693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ộp Văn bản 7">
            <a:extLst>
              <a:ext uri="{FF2B5EF4-FFF2-40B4-BE49-F238E27FC236}">
                <a16:creationId xmlns:a16="http://schemas.microsoft.com/office/drawing/2014/main" id="{70164C27-FF06-2D5C-BABC-95D35505EA95}"/>
              </a:ext>
            </a:extLst>
          </p:cNvPr>
          <p:cNvSpPr txBox="1"/>
          <p:nvPr/>
        </p:nvSpPr>
        <p:spPr>
          <a:xfrm>
            <a:off x="-317500" y="333844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Hộp Văn bản 67">
            <a:extLst>
              <a:ext uri="{FF2B5EF4-FFF2-40B4-BE49-F238E27FC236}">
                <a16:creationId xmlns:a16="http://schemas.microsoft.com/office/drawing/2014/main" id="{3A7CE3C0-6862-5B9D-14D9-FD294046D92A}"/>
              </a:ext>
            </a:extLst>
          </p:cNvPr>
          <p:cNvSpPr txBox="1"/>
          <p:nvPr/>
        </p:nvSpPr>
        <p:spPr>
          <a:xfrm>
            <a:off x="395974" y="3798614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  <p:cxnSp>
        <p:nvCxnSpPr>
          <p:cNvPr id="9" name="Đường nối Thẳng 69">
            <a:extLst>
              <a:ext uri="{FF2B5EF4-FFF2-40B4-BE49-F238E27FC236}">
                <a16:creationId xmlns:a16="http://schemas.microsoft.com/office/drawing/2014/main" id="{5061009F-C73F-F2EB-FAE9-43C548DC4825}"/>
              </a:ext>
            </a:extLst>
          </p:cNvPr>
          <p:cNvCxnSpPr>
            <a:cxnSpLocks/>
          </p:cNvCxnSpPr>
          <p:nvPr/>
        </p:nvCxnSpPr>
        <p:spPr>
          <a:xfrm>
            <a:off x="1457483" y="4954226"/>
            <a:ext cx="276703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Đường nối Thẳng 70">
            <a:extLst>
              <a:ext uri="{FF2B5EF4-FFF2-40B4-BE49-F238E27FC236}">
                <a16:creationId xmlns:a16="http://schemas.microsoft.com/office/drawing/2014/main" id="{9F79F2BE-35A1-C9DB-EBF9-CE3378E7F3B8}"/>
              </a:ext>
            </a:extLst>
          </p:cNvPr>
          <p:cNvCxnSpPr>
            <a:cxnSpLocks/>
          </p:cNvCxnSpPr>
          <p:nvPr/>
        </p:nvCxnSpPr>
        <p:spPr>
          <a:xfrm>
            <a:off x="2583086" y="3822258"/>
            <a:ext cx="10979" cy="20300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Hộp Văn bản 71">
            <a:extLst>
              <a:ext uri="{FF2B5EF4-FFF2-40B4-BE49-F238E27FC236}">
                <a16:creationId xmlns:a16="http://schemas.microsoft.com/office/drawing/2014/main" id="{4481A9E5-41A1-70BA-E883-E5365947756A}"/>
              </a:ext>
            </a:extLst>
          </p:cNvPr>
          <p:cNvSpPr txBox="1"/>
          <p:nvPr/>
        </p:nvSpPr>
        <p:spPr>
          <a:xfrm>
            <a:off x="1665812" y="4114123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GT</a:t>
            </a:r>
          </a:p>
        </p:txBody>
      </p:sp>
      <p:sp>
        <p:nvSpPr>
          <p:cNvPr id="12" name="Hộp Văn bản 72">
            <a:extLst>
              <a:ext uri="{FF2B5EF4-FFF2-40B4-BE49-F238E27FC236}">
                <a16:creationId xmlns:a16="http://schemas.microsoft.com/office/drawing/2014/main" id="{49B4F853-A078-B14E-35D0-11695D9BB6F1}"/>
              </a:ext>
            </a:extLst>
          </p:cNvPr>
          <p:cNvSpPr txBox="1"/>
          <p:nvPr/>
        </p:nvSpPr>
        <p:spPr>
          <a:xfrm>
            <a:off x="1777949" y="5252294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KL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/>
              <p:nvPr/>
            </p:nvSpPr>
            <p:spPr>
              <a:xfrm>
                <a:off x="2661365" y="4028581"/>
                <a:ext cx="17198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sz="2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m:rPr>
                          <m:nor/>
                        </m:rPr>
                        <a:rPr lang="en-US" sz="2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365" y="4028581"/>
                <a:ext cx="171982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/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Đường thẳng vuông góc. Đường thẳng song song">
            <a:extLst>
              <a:ext uri="{FF2B5EF4-FFF2-40B4-BE49-F238E27FC236}">
                <a16:creationId xmlns:a16="http://schemas.microsoft.com/office/drawing/2014/main" id="{96ADEE11-B970-F5E5-1861-279AD330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3731014"/>
            <a:ext cx="3092592" cy="221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1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D9F112A-730A-0151-1F9D-9CD69E4F3642}"/>
              </a:ext>
            </a:extLst>
          </p:cNvPr>
          <p:cNvSpPr txBox="1"/>
          <p:nvPr/>
        </p:nvSpPr>
        <p:spPr>
          <a:xfrm>
            <a:off x="1189335" y="1614345"/>
            <a:ext cx="10862965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7FF4B66-4500-657D-0D36-028BD5D1796D}"/>
              </a:ext>
            </a:extLst>
          </p:cNvPr>
          <p:cNvSpPr/>
          <p:nvPr/>
        </p:nvSpPr>
        <p:spPr>
          <a:xfrm>
            <a:off x="412972" y="1726387"/>
            <a:ext cx="653261" cy="4763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FE194A43-445C-ECB3-E173-2D25D75CC738}"/>
              </a:ext>
            </a:extLst>
          </p:cNvPr>
          <p:cNvSpPr txBox="1"/>
          <p:nvPr/>
        </p:nvSpPr>
        <p:spPr>
          <a:xfrm>
            <a:off x="363835" y="2160445"/>
            <a:ext cx="112693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ộp Văn bản 7">
            <a:extLst>
              <a:ext uri="{FF2B5EF4-FFF2-40B4-BE49-F238E27FC236}">
                <a16:creationId xmlns:a16="http://schemas.microsoft.com/office/drawing/2014/main" id="{70164C27-FF06-2D5C-BABC-95D35505EA95}"/>
              </a:ext>
            </a:extLst>
          </p:cNvPr>
          <p:cNvSpPr txBox="1"/>
          <p:nvPr/>
        </p:nvSpPr>
        <p:spPr>
          <a:xfrm>
            <a:off x="-317500" y="333844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Hộp Văn bản 67">
            <a:extLst>
              <a:ext uri="{FF2B5EF4-FFF2-40B4-BE49-F238E27FC236}">
                <a16:creationId xmlns:a16="http://schemas.microsoft.com/office/drawing/2014/main" id="{3A7CE3C0-6862-5B9D-14D9-FD294046D92A}"/>
              </a:ext>
            </a:extLst>
          </p:cNvPr>
          <p:cNvSpPr txBox="1"/>
          <p:nvPr/>
        </p:nvSpPr>
        <p:spPr>
          <a:xfrm>
            <a:off x="395974" y="3798614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c)</a:t>
            </a:r>
          </a:p>
        </p:txBody>
      </p:sp>
      <p:cxnSp>
        <p:nvCxnSpPr>
          <p:cNvPr id="9" name="Đường nối Thẳng 69">
            <a:extLst>
              <a:ext uri="{FF2B5EF4-FFF2-40B4-BE49-F238E27FC236}">
                <a16:creationId xmlns:a16="http://schemas.microsoft.com/office/drawing/2014/main" id="{5061009F-C73F-F2EB-FAE9-43C548DC4825}"/>
              </a:ext>
            </a:extLst>
          </p:cNvPr>
          <p:cNvCxnSpPr>
            <a:cxnSpLocks/>
          </p:cNvCxnSpPr>
          <p:nvPr/>
        </p:nvCxnSpPr>
        <p:spPr>
          <a:xfrm>
            <a:off x="1457483" y="4954226"/>
            <a:ext cx="276703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Đường nối Thẳng 70">
            <a:extLst>
              <a:ext uri="{FF2B5EF4-FFF2-40B4-BE49-F238E27FC236}">
                <a16:creationId xmlns:a16="http://schemas.microsoft.com/office/drawing/2014/main" id="{9F79F2BE-35A1-C9DB-EBF9-CE3378E7F3B8}"/>
              </a:ext>
            </a:extLst>
          </p:cNvPr>
          <p:cNvCxnSpPr>
            <a:cxnSpLocks/>
          </p:cNvCxnSpPr>
          <p:nvPr/>
        </p:nvCxnSpPr>
        <p:spPr>
          <a:xfrm>
            <a:off x="2583086" y="3822258"/>
            <a:ext cx="10979" cy="20300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Hộp Văn bản 71">
            <a:extLst>
              <a:ext uri="{FF2B5EF4-FFF2-40B4-BE49-F238E27FC236}">
                <a16:creationId xmlns:a16="http://schemas.microsoft.com/office/drawing/2014/main" id="{4481A9E5-41A1-70BA-E883-E5365947756A}"/>
              </a:ext>
            </a:extLst>
          </p:cNvPr>
          <p:cNvSpPr txBox="1"/>
          <p:nvPr/>
        </p:nvSpPr>
        <p:spPr>
          <a:xfrm>
            <a:off x="1665812" y="4114123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GT</a:t>
            </a:r>
          </a:p>
        </p:txBody>
      </p:sp>
      <p:sp>
        <p:nvSpPr>
          <p:cNvPr id="12" name="Hộp Văn bản 72">
            <a:extLst>
              <a:ext uri="{FF2B5EF4-FFF2-40B4-BE49-F238E27FC236}">
                <a16:creationId xmlns:a16="http://schemas.microsoft.com/office/drawing/2014/main" id="{49B4F853-A078-B14E-35D0-11695D9BB6F1}"/>
              </a:ext>
            </a:extLst>
          </p:cNvPr>
          <p:cNvSpPr txBox="1"/>
          <p:nvPr/>
        </p:nvSpPr>
        <p:spPr>
          <a:xfrm>
            <a:off x="1777949" y="5252294"/>
            <a:ext cx="6883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KL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/>
              <p:nvPr/>
            </p:nvSpPr>
            <p:spPr>
              <a:xfrm>
                <a:off x="2661365" y="3749181"/>
                <a:ext cx="171982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⊥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⊥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Hộp Văn bản 73">
                <a:extLst>
                  <a:ext uri="{FF2B5EF4-FFF2-40B4-BE49-F238E27FC236}">
                    <a16:creationId xmlns:a16="http://schemas.microsoft.com/office/drawing/2014/main" id="{01E88E71-CD0C-14A9-D80C-0AA826C61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365" y="3749181"/>
                <a:ext cx="1719821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/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≡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Hộp Văn bản 74">
                <a:extLst>
                  <a:ext uri="{FF2B5EF4-FFF2-40B4-BE49-F238E27FC236}">
                    <a16:creationId xmlns:a16="http://schemas.microsoft.com/office/drawing/2014/main" id="{BA8DAAA6-624D-D1E2-D35F-01A41E14D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1" y="5127893"/>
                <a:ext cx="1011231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Hình ảnh 61">
            <a:extLst>
              <a:ext uri="{FF2B5EF4-FFF2-40B4-BE49-F238E27FC236}">
                <a16:creationId xmlns:a16="http://schemas.microsoft.com/office/drawing/2014/main" id="{332296C7-6360-F7DB-3A62-807416D49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825" y="3748496"/>
            <a:ext cx="2900875" cy="217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6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9806ED6-D999-2032-9EF4-C0D05D95E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8824690F-D5E3-4C55-9D9A-7CCEC3DAC7C5}"/>
              </a:ext>
            </a:extLst>
          </p:cNvPr>
          <p:cNvSpPr txBox="1"/>
          <p:nvPr/>
        </p:nvSpPr>
        <p:spPr>
          <a:xfrm>
            <a:off x="972497" y="3721642"/>
            <a:ext cx="28932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Ghi nhớ kiến thức trong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7D91DFB1-338A-4D56-9FD3-CD0C38C7B7C9}"/>
              </a:ext>
            </a:extLst>
          </p:cNvPr>
          <p:cNvSpPr txBox="1"/>
          <p:nvPr/>
        </p:nvSpPr>
        <p:spPr>
          <a:xfrm>
            <a:off x="4439763" y="3721641"/>
            <a:ext cx="29948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bài tập trong SBT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50810A03-B501-42AF-B1BE-4D522AB34BF9}"/>
              </a:ext>
            </a:extLst>
          </p:cNvPr>
          <p:cNvSpPr txBox="1"/>
          <p:nvPr/>
        </p:nvSpPr>
        <p:spPr>
          <a:xfrm>
            <a:off x="7545117" y="3726539"/>
            <a:ext cx="3937787" cy="124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lnSpc>
                <a:spcPct val="150000"/>
              </a:lnSpc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  <a:r>
              <a:rPr lang="en-US" sz="2667" kern="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phần</a:t>
            </a:r>
            <a:r>
              <a:rPr lang="en-US" sz="2667" kern="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667" kern="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tiếp</a:t>
            </a:r>
            <a:r>
              <a:rPr lang="en-US" sz="2667" kern="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667" kern="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theo</a:t>
            </a:r>
            <a:r>
              <a:rPr lang="en-US" sz="2667" kern="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của </a:t>
            </a:r>
            <a:r>
              <a:rPr lang="en-US" sz="2667" kern="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lang="en-US" sz="2667" kern="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667" kern="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học</a:t>
            </a:r>
            <a:endParaRPr lang="pt-BR" sz="2667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502A3A19-F558-47DE-8C0A-997FCF41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438A96F8-3E21-4CFB-A70A-3355B8DFD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7354" y="2208425"/>
            <a:ext cx="1574800" cy="1574800"/>
          </a:xfrm>
          <a:prstGeom prst="rect">
            <a:avLst/>
          </a:prstGeom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D5E17234-BECE-4242-80AF-9C8021AC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76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Hoc10 -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1057</TotalTime>
  <Words>828</Words>
  <Application>Microsoft Office PowerPoint</Application>
  <PresentationFormat>Widescreen</PresentationFormat>
  <Paragraphs>81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Symbol</vt:lpstr>
      <vt:lpstr>UTM Avo</vt:lpstr>
      <vt:lpstr>Wingdings</vt:lpstr>
      <vt:lpstr>Office Theme</vt:lpstr>
      <vt:lpstr>1_Office Theme</vt:lpstr>
      <vt:lpstr>4_Office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Huy Nguyễn</cp:lastModifiedBy>
  <cp:revision>68</cp:revision>
  <dcterms:created xsi:type="dcterms:W3CDTF">2023-11-28T09:31:40Z</dcterms:created>
  <dcterms:modified xsi:type="dcterms:W3CDTF">2024-02-19T04:44:09Z</dcterms:modified>
  <cp:category>9Slide.vn</cp:category>
</cp:coreProperties>
</file>