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21"/>
  </p:notesMasterIdLst>
  <p:sldIdLst>
    <p:sldId id="266" r:id="rId3"/>
    <p:sldId id="256" r:id="rId4"/>
    <p:sldId id="257" r:id="rId5"/>
    <p:sldId id="272" r:id="rId6"/>
    <p:sldId id="260" r:id="rId7"/>
    <p:sldId id="261" r:id="rId8"/>
    <p:sldId id="273" r:id="rId9"/>
    <p:sldId id="275" r:id="rId10"/>
    <p:sldId id="274" r:id="rId11"/>
    <p:sldId id="276" r:id="rId12"/>
    <p:sldId id="277" r:id="rId13"/>
    <p:sldId id="278" r:id="rId14"/>
    <p:sldId id="279" r:id="rId15"/>
    <p:sldId id="262" r:id="rId16"/>
    <p:sldId id="263" r:id="rId17"/>
    <p:sldId id="268" r:id="rId18"/>
    <p:sldId id="267" r:id="rId19"/>
    <p:sldId id="271" r:id="rId20"/>
  </p:sldIdLst>
  <p:sldSz cx="12192000" cy="6858000"/>
  <p:notesSz cx="6858000" cy="9144000"/>
  <p:embeddedFontLst>
    <p:embeddedFont>
      <p:font typeface="Cambria Math" panose="02040503050406030204" pitchFamily="18" charset="0"/>
      <p:regular r:id="rId22"/>
    </p:embeddedFont>
    <p:embeddedFont>
      <p:font typeface="Fredoka One" panose="02000000000000000000" pitchFamily="2" charset="0"/>
      <p:regular r:id="rId23"/>
    </p:embeddedFont>
    <p:embeddedFont>
      <p:font typeface="UTM Avo" panose="02040603050506020204" pitchFamily="18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833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2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3348C-5437-482A-A3F0-1AB0EA65E42A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A7444-5083-4C6F-A16B-68B68B8A9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96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238D-1519-F0C3-3001-616DFC3E9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E6494-D844-43C2-71E4-99329AC05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9316F-E22E-0798-B4DC-5ED94A946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96712-0A3B-37B4-CFF2-8E2B8F20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86A16-CEA5-D0FA-59B9-D7C65FFD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32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392A-0DFE-8B0B-3292-945C59A2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C8675-DA72-73BD-9211-D50C781D0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09AA1-782E-C868-8914-1562EF49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49C54-24E0-1E2F-9BF6-25ABBE1B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11588-CBBE-8D8F-8093-2331C8BCC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45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244E4-D55C-25F4-6FA9-227D33A0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186C0-C24F-2FA5-515D-3FD9312D1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CC7D0-2DB7-93CF-8C18-A9F674BE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F90FB-775E-2A13-F6E8-5D3BFD6C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291CA-8322-46D9-9D8B-8F6AF163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776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927B-B148-6210-CFE9-2A7DB6D2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46B65-D05F-E8F7-42D1-301902A4C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3C981-7C0F-88D8-97F1-F429D044E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716DF-BFF2-F217-F6FF-8E0402DD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59E3-ECBC-0C13-3D1A-00F46081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E8249-2B02-A63F-C73B-8011D9D2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94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A36B-F99D-4F29-48CC-3FF7D9206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B5669-9E52-266C-966B-1856EF60C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2372F-0767-4B3B-37E2-2ABCDF615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7FF35D-2549-236B-B8D7-9BC13EEB6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66D27-7C2D-F56A-060C-1C522A66C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02163-1AAE-54A1-F475-580D98A9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491746-AE34-C8BF-ECAD-B330C36B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7B52BE-BF1D-5BF2-A388-AE6EBC27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96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1628-676A-263E-BA86-E5D4AC638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857F9-CF4E-42B6-7DAB-323FF35D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470AE-CE00-0E55-CFB3-AB766CC9B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3724B-477E-B1CC-49E4-CFCF711B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56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C9AC67-63C8-E99D-71F9-BA84B4FE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3FBA2-441A-DC22-9E62-39F0C661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3FCB0-7A57-95DE-127C-8DA0B98C4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10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ACD9-35E5-7E84-535C-9F70DC80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687E6-071A-7658-943F-15FD8E0F6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CCE08-CF5C-4AC7-84D9-107C50398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56C85-538E-3A3F-E22B-79B9E36C3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F4A0D-2A05-0DDC-AC06-5D772D86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2B269-9560-B7AF-BB0A-11B17C98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02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49834-6D7A-7BBA-FB1D-79430D58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67670-6F04-2218-FEE6-26EEA7BB6C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2F760-4BA7-A773-B670-6DCD40C71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67793-0529-EFC4-239F-24A29407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4E47D-C65A-3804-779A-74E63A61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17135-CB6C-1303-9BF2-831EB985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29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4A02A-4203-18E5-4279-197B0507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5994B-A0EC-4030-AFF5-A978D5E34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B3321-3A12-7B8E-DCBF-CE23F1A5C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2F551-76F6-031A-1564-C8BFD661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32457-AB69-67BD-CC72-A7BDDB6F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91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837D3-0DCD-A092-1188-5F1BE26E0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E0947-A6B4-0F97-B359-514D24D25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A1E06-80FF-9FD3-C6C2-F3DB0D0E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C0B3-58B2-54D2-69D3-05577FBF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79C85-1CF4-26DD-F0DC-DA6F779E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9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3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2179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8221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4583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3379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51775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1539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8227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11265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0196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9020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91319-5201-80C9-23EF-4C2FC5353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813D7-D476-A248-6FE3-27E4CE67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6A3E4-556A-808E-C3D8-CC68A6AB9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F8809-A423-4163-AE37-3BBFBD60E7C5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9C22D-7CF8-242C-3A43-4484AE393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A370-F270-7FA1-8B5A-2CD9BBE84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1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9902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4-tap-2/1/391/63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4-tap-2/1/391/63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30.png"/><Relationship Id="rId7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4-tap-2/1/391/63/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TOÁN 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2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5103678B-27FB-24E3-D7C2-1A121734E386}"/>
              </a:ext>
            </a:extLst>
          </p:cNvPr>
          <p:cNvSpPr txBox="1">
            <a:spLocks/>
          </p:cNvSpPr>
          <p:nvPr/>
        </p:nvSpPr>
        <p:spPr>
          <a:xfrm>
            <a:off x="1650472" y="2114741"/>
            <a:ext cx="98422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29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81: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Luyện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tập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sz="52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 </a:t>
            </a:r>
            <a:r>
              <a:rPr lang="en-US" sz="52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52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BBE123-7EB7-F8EF-FE93-08EE980BC898}"/>
              </a:ext>
            </a:extLst>
          </p:cNvPr>
          <p:cNvGrpSpPr/>
          <p:nvPr/>
        </p:nvGrpSpPr>
        <p:grpSpPr>
          <a:xfrm>
            <a:off x="4727728" y="3010718"/>
            <a:ext cx="2736543" cy="1674349"/>
            <a:chOff x="309542" y="967667"/>
            <a:chExt cx="2878585" cy="1674349"/>
          </a:xfrm>
        </p:grpSpPr>
        <p:pic>
          <p:nvPicPr>
            <p:cNvPr id="5" name="Picture 4">
              <a:hlinkClick r:id="rId3"/>
              <a:extLst>
                <a:ext uri="{FF2B5EF4-FFF2-40B4-BE49-F238E27FC236}">
                  <a16:creationId xmlns:a16="http://schemas.microsoft.com/office/drawing/2014/main" id="{DA91DD1F-EB0A-557A-8651-452737B26B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29743" y="1336999"/>
              <a:ext cx="1438182" cy="130501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766EB6B-D8B5-EFF5-94FA-80BE38D6C2C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2772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BFCD5D5-3022-7F5F-C866-4634DD77D74E}"/>
              </a:ext>
            </a:extLst>
          </p:cNvPr>
          <p:cNvSpPr/>
          <p:nvPr/>
        </p:nvSpPr>
        <p:spPr>
          <a:xfrm>
            <a:off x="6096000" y="3438845"/>
            <a:ext cx="6096000" cy="3429000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250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EAF364C-1F6E-6816-8B1B-06BDB7D633E6}"/>
              </a:ext>
            </a:extLst>
          </p:cNvPr>
          <p:cNvGrpSpPr/>
          <p:nvPr/>
        </p:nvGrpSpPr>
        <p:grpSpPr>
          <a:xfrm>
            <a:off x="4769638" y="1985775"/>
            <a:ext cx="2652723" cy="961305"/>
            <a:chOff x="1295400" y="509551"/>
            <a:chExt cx="3979085" cy="1441957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6D3F9A7-632B-D9DF-9A48-3A14A3C0B00B}"/>
                </a:ext>
              </a:extLst>
            </p:cNvPr>
            <p:cNvSpPr/>
            <p:nvPr/>
          </p:nvSpPr>
          <p:spPr>
            <a:xfrm>
              <a:off x="2928971" y="778868"/>
              <a:ext cx="2345514" cy="891783"/>
            </a:xfrm>
            <a:prstGeom prst="rect">
              <a:avLst/>
            </a:prstGeom>
          </p:spPr>
          <p:txBody>
            <a:bodyPr wrap="square" anchor="b">
              <a:spAutoFit/>
            </a:bodyPr>
            <a:lstStyle/>
            <a:p>
              <a:pPr algn="just" defTabSz="609630">
                <a:lnSpc>
                  <a:spcPct val="150000"/>
                </a:lnSpc>
                <a:buFont typeface="Arial"/>
                <a:buNone/>
                <a:defRPr/>
              </a:pPr>
              <a:r>
                <a:rPr lang="en-US" sz="2500" b="1" kern="0" dirty="0" err="1">
                  <a:solidFill>
                    <a:srgbClr val="C00000"/>
                  </a:solidFill>
                  <a:latin typeface="UTM Avo" panose="02040603050506020204" pitchFamily="18"/>
                  <a:cs typeface="Arial" pitchFamily="34" charset="0"/>
                  <a:sym typeface="Arial"/>
                </a:rPr>
                <a:t>Đố</a:t>
              </a:r>
              <a:r>
                <a:rPr lang="en-US" sz="2500" b="1" kern="0" dirty="0">
                  <a:solidFill>
                    <a:srgbClr val="C00000"/>
                  </a:solidFill>
                  <a:latin typeface="UTM Avo" panose="02040603050506020204" pitchFamily="18"/>
                  <a:cs typeface="Arial" pitchFamily="34" charset="0"/>
                  <a:sym typeface="Arial"/>
                </a:rPr>
                <a:t> </a:t>
              </a:r>
              <a:r>
                <a:rPr lang="en-US" sz="2500" b="1" kern="0" dirty="0" err="1">
                  <a:solidFill>
                    <a:srgbClr val="C00000"/>
                  </a:solidFill>
                  <a:latin typeface="UTM Avo" panose="02040603050506020204" pitchFamily="18"/>
                  <a:cs typeface="Arial" pitchFamily="34" charset="0"/>
                  <a:sym typeface="Arial"/>
                </a:rPr>
                <a:t>bạn</a:t>
              </a:r>
              <a:endParaRPr lang="en-US" sz="2500" b="1" kern="0" dirty="0">
                <a:solidFill>
                  <a:srgbClr val="C00000"/>
                </a:solidFill>
                <a:latin typeface="UTM Avo" panose="02040603050506020204" pitchFamily="18"/>
                <a:cs typeface="Arial" pitchFamily="34" charset="0"/>
                <a:sym typeface="Arial"/>
              </a:endParaRP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549C203B-9CAC-D7AB-2A60-D0C1801CB4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5400" y="509551"/>
              <a:ext cx="1441957" cy="1441957"/>
            </a:xfrm>
            <a:prstGeom prst="rect">
              <a:avLst/>
            </a:prstGeom>
          </p:spPr>
        </p:pic>
      </p:grp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93EED3B2-9D86-0A81-CAB9-9EF0602EFF64}"/>
              </a:ext>
            </a:extLst>
          </p:cNvPr>
          <p:cNvSpPr/>
          <p:nvPr/>
        </p:nvSpPr>
        <p:spPr>
          <a:xfrm>
            <a:off x="1551256" y="3662754"/>
            <a:ext cx="1964552" cy="635000"/>
          </a:xfrm>
          <a:prstGeom prst="roundRect">
            <a:avLst/>
          </a:prstGeom>
          <a:solidFill>
            <a:srgbClr val="E86C5E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b"/>
          <a:lstStyle/>
          <a:p>
            <a:pPr algn="ctr" defTabSz="609630">
              <a:lnSpc>
                <a:spcPct val="150000"/>
              </a:lnSpc>
              <a:buFont typeface="Arial"/>
              <a:buNone/>
              <a:defRPr/>
            </a:pPr>
            <a:r>
              <a:rPr lang="en-US" sz="2500" b="1" kern="0" dirty="0" err="1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Lượt</a:t>
            </a:r>
            <a:r>
              <a:rPr lang="en-US" sz="2500" b="1" kern="0" dirty="0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 1</a:t>
            </a:r>
            <a:endParaRPr lang="en-US" sz="2500" b="1" kern="0" dirty="0">
              <a:solidFill>
                <a:srgbClr val="000000"/>
              </a:solidFill>
              <a:latin typeface="UTM Avo" panose="02040603050506020204" pitchFamily="18"/>
              <a:cs typeface="Arial"/>
              <a:sym typeface="Arial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3212A423-F62D-3356-55BC-68C25159D5BB}"/>
              </a:ext>
            </a:extLst>
          </p:cNvPr>
          <p:cNvSpPr/>
          <p:nvPr/>
        </p:nvSpPr>
        <p:spPr>
          <a:xfrm>
            <a:off x="1551256" y="5350239"/>
            <a:ext cx="1964552" cy="635000"/>
          </a:xfrm>
          <a:prstGeom prst="roundRect">
            <a:avLst/>
          </a:prstGeom>
          <a:solidFill>
            <a:srgbClr val="008D7B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b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Lượt</a:t>
            </a:r>
            <a:r>
              <a:rPr kumimoji="0" lang="en-US" sz="25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2</a:t>
            </a:r>
            <a:endParaRPr kumimoji="0" lang="en-US" sz="25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9724CD56-BFB7-13A0-FCBF-0DA469264206}"/>
                  </a:ext>
                </a:extLst>
              </p:cNvPr>
              <p:cNvSpPr/>
              <p:nvPr/>
            </p:nvSpPr>
            <p:spPr>
              <a:xfrm>
                <a:off x="4105281" y="3438845"/>
                <a:ext cx="2770117" cy="1002069"/>
              </a:xfrm>
              <a:prstGeom prst="rect">
                <a:avLst/>
              </a:prstGeom>
            </p:spPr>
            <p:txBody>
              <a:bodyPr wrap="none" anchor="b">
                <a:spAutoFit/>
              </a:bodyPr>
              <a:lstStyle/>
              <a:p>
                <a:pPr algn="just">
                  <a:lnSpc>
                    <a:spcPct val="150000"/>
                  </a:lnSpc>
                  <a:buClr>
                    <a:srgbClr val="000000"/>
                  </a:buClr>
                  <a:buFont typeface="Arial"/>
                  <a:buNone/>
                </a:pPr>
                <a:r>
                  <a:rPr lang="en-US" sz="25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Arial"/>
                    <a:sym typeface="Arial"/>
                  </a:rPr>
                  <a:t>Tính</a:t>
                </a:r>
                <a:r>
                  <a:rPr lang="en-US" sz="25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Arial"/>
                    <a:sym typeface="Arial"/>
                  </a:rPr>
                  <a:t> </a:t>
                </a:r>
                <a:r>
                  <a:rPr lang="en-US" sz="25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Arial"/>
                    <a:sym typeface="Arial"/>
                  </a:rPr>
                  <a:t>nhanh</a:t>
                </a:r>
                <a:r>
                  <a:rPr lang="en-US" sz="25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Arial"/>
                    <a:sym typeface="Arial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5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3</m:t>
                        </m:r>
                      </m:den>
                    </m:f>
                    <m:r>
                      <a:rPr lang="en-US" sz="25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Times New Roman"/>
                        <a:sym typeface="Arial"/>
                      </a:rPr>
                      <m:t>×</m:t>
                    </m:r>
                    <m:r>
                      <m:rPr>
                        <m:nor/>
                      </m:rPr>
                      <a:rPr lang="en-US" sz="2500" i="0" kern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/>
                        <a:cs typeface="Times New Roman"/>
                        <a:sym typeface="Arial"/>
                      </a:rPr>
                      <m:t>3</m:t>
                    </m:r>
                  </m:oMath>
                </a14:m>
                <a:endParaRPr lang="en-US" sz="25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9724CD56-BFB7-13A0-FCBF-0DA4692642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5281" y="3438845"/>
                <a:ext cx="2770117" cy="1002069"/>
              </a:xfrm>
              <a:prstGeom prst="rect">
                <a:avLst/>
              </a:prstGeom>
              <a:blipFill>
                <a:blip r:embed="rId4"/>
                <a:stretch>
                  <a:fillRect l="-3516" b="-30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6FD5F2A6-D2D7-4518-646D-78BC9FA960D6}"/>
                  </a:ext>
                </a:extLst>
              </p:cNvPr>
              <p:cNvSpPr/>
              <p:nvPr/>
            </p:nvSpPr>
            <p:spPr>
              <a:xfrm>
                <a:off x="4102427" y="5151252"/>
                <a:ext cx="2584875" cy="990784"/>
              </a:xfrm>
              <a:prstGeom prst="rect">
                <a:avLst/>
              </a:prstGeom>
            </p:spPr>
            <p:txBody>
              <a:bodyPr wrap="none" anchor="b">
                <a:spAutoFit/>
              </a:bodyPr>
              <a:lstStyle/>
              <a:p>
                <a:pPr algn="just">
                  <a:lnSpc>
                    <a:spcPct val="150000"/>
                  </a:lnSpc>
                  <a:buClr>
                    <a:srgbClr val="000000"/>
                  </a:buClr>
                  <a:buFont typeface="Arial"/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5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a:rPr lang="en-US" sz="25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/>
                            <a:cs typeface="Times New Roman"/>
                            <a:sym typeface="Arial"/>
                          </a:rPr>
                          <m:t>?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等线"/>
                            <a:cs typeface="Times New Roman"/>
                            <a:sym typeface="Arial"/>
                          </a:rPr>
                          <m:t>5</m:t>
                        </m:r>
                      </m:den>
                    </m:f>
                    <m:r>
                      <a:rPr lang="en-US" sz="25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/>
                        <a:cs typeface="Times New Roman"/>
                        <a:sym typeface="Arial"/>
                      </a:rPr>
                      <m:t>×</m:t>
                    </m:r>
                    <m:f>
                      <m:fPr>
                        <m:ctrlPr>
                          <a:rPr lang="en-US" sz="25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等线"/>
                            <a:cs typeface="Times New Roman"/>
                            <a:sym typeface="Arial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等线"/>
                            <a:cs typeface="Times New Roman"/>
                            <a:sym typeface="Arial"/>
                          </a:rPr>
                          <m:t>9</m:t>
                        </m:r>
                      </m:den>
                    </m:f>
                    <m:r>
                      <a:rPr lang="en-US" sz="25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/>
                        <a:cs typeface="Times New Roman"/>
                        <a:sym typeface="Arial"/>
                      </a:rPr>
                      <m:t>=</m:t>
                    </m:r>
                    <m:f>
                      <m:fPr>
                        <m:ctrlPr>
                          <a:rPr lang="en-US" sz="25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等线"/>
                            <a:cs typeface="Times New Roman"/>
                            <a:sym typeface="Arial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等线"/>
                            <a:cs typeface="Times New Roman"/>
                            <a:sym typeface="Arial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500" kern="0" dirty="0">
                    <a:solidFill>
                      <a:srgbClr val="000000"/>
                    </a:solidFill>
                    <a:latin typeface="UTM Avo" panose="02040603050506020204" pitchFamily="18"/>
                    <a:ea typeface="等线"/>
                    <a:cs typeface="Arial"/>
                    <a:sym typeface="Arial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5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/>
                        <a:cs typeface="Times New Roman"/>
                        <a:sym typeface="Arial"/>
                      </a:rPr>
                      <m:t>"?"</m:t>
                    </m:r>
                  </m:oMath>
                </a14:m>
                <a:r>
                  <a:rPr lang="en-US" sz="2500" kern="0" dirty="0">
                    <a:solidFill>
                      <a:srgbClr val="000000"/>
                    </a:solidFill>
                    <a:latin typeface="UTM Avo" panose="02040603050506020204" pitchFamily="18"/>
                    <a:ea typeface="等线"/>
                    <a:cs typeface="Arial"/>
                    <a:sym typeface="Arial"/>
                  </a:rPr>
                  <a:t> </a:t>
                </a:r>
                <a:r>
                  <a:rPr lang="en-US" sz="25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等线"/>
                    <a:cs typeface="Arial"/>
                    <a:sym typeface="Arial"/>
                  </a:rPr>
                  <a:t>là</a:t>
                </a:r>
                <a:r>
                  <a:rPr lang="en-US" sz="2500" kern="0" dirty="0">
                    <a:solidFill>
                      <a:srgbClr val="000000"/>
                    </a:solidFill>
                    <a:latin typeface="UTM Avo" panose="02040603050506020204" pitchFamily="18"/>
                    <a:ea typeface="等线"/>
                    <a:cs typeface="Arial"/>
                    <a:sym typeface="Arial"/>
                  </a:rPr>
                  <a:t>:</a:t>
                </a:r>
                <a:endParaRPr lang="en-US" sz="2500" kern="0" dirty="0">
                  <a:solidFill>
                    <a:srgbClr val="000000"/>
                  </a:solidFill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6FD5F2A6-D2D7-4518-646D-78BC9FA960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2427" y="5151252"/>
                <a:ext cx="2584875" cy="990784"/>
              </a:xfrm>
              <a:prstGeom prst="rect">
                <a:avLst/>
              </a:prstGeom>
              <a:blipFill>
                <a:blip r:embed="rId5"/>
                <a:stretch>
                  <a:fillRect r="-2594" b="-3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ight Arrow 31">
            <a:extLst>
              <a:ext uri="{FF2B5EF4-FFF2-40B4-BE49-F238E27FC236}">
                <a16:creationId xmlns:a16="http://schemas.microsoft.com/office/drawing/2014/main" id="{5C4D81C1-C5C3-D887-0099-24907A77B15F}"/>
              </a:ext>
            </a:extLst>
          </p:cNvPr>
          <p:cNvSpPr/>
          <p:nvPr/>
        </p:nvSpPr>
        <p:spPr>
          <a:xfrm>
            <a:off x="7447122" y="3882841"/>
            <a:ext cx="582592" cy="470920"/>
          </a:xfrm>
          <a:prstGeom prst="rightArrow">
            <a:avLst/>
          </a:prstGeom>
          <a:solidFill>
            <a:srgbClr val="C0504D"/>
          </a:solidFill>
          <a:ln w="25400" cap="flat" cmpd="sng" algn="ctr">
            <a:noFill/>
            <a:prstDash val="solid"/>
          </a:ln>
          <a:effectLst/>
        </p:spPr>
        <p:txBody>
          <a:bodyPr rtlCol="0" anchor="b"/>
          <a:lstStyle/>
          <a:p>
            <a:pPr algn="ctr" defTabSz="609630">
              <a:buFont typeface="Arial"/>
              <a:buNone/>
              <a:defRPr/>
            </a:pPr>
            <a:endParaRPr lang="en-US" sz="2500" kern="0">
              <a:solidFill>
                <a:sysClr val="window" lastClr="FFFFFF"/>
              </a:solidFill>
              <a:latin typeface="UTM Avo" panose="02040603050506020204" pitchFamily="18"/>
              <a:cs typeface="Arial"/>
              <a:sym typeface="Arial"/>
            </a:endParaRPr>
          </a:p>
        </p:txBody>
      </p:sp>
      <p:sp>
        <p:nvSpPr>
          <p:cNvPr id="33" name="Right Arrow 32">
            <a:extLst>
              <a:ext uri="{FF2B5EF4-FFF2-40B4-BE49-F238E27FC236}">
                <a16:creationId xmlns:a16="http://schemas.microsoft.com/office/drawing/2014/main" id="{8D133636-30D0-73AB-497C-18C348105873}"/>
              </a:ext>
            </a:extLst>
          </p:cNvPr>
          <p:cNvSpPr/>
          <p:nvPr/>
        </p:nvSpPr>
        <p:spPr>
          <a:xfrm>
            <a:off x="7447122" y="5570326"/>
            <a:ext cx="582592" cy="470920"/>
          </a:xfrm>
          <a:prstGeom prst="rightArrow">
            <a:avLst/>
          </a:prstGeom>
          <a:solidFill>
            <a:srgbClr val="C0504D"/>
          </a:solidFill>
          <a:ln w="25400" cap="flat" cmpd="sng" algn="ctr">
            <a:noFill/>
            <a:prstDash val="solid"/>
          </a:ln>
          <a:effectLst/>
        </p:spPr>
        <p:txBody>
          <a:bodyPr rtlCol="0" anchor="b"/>
          <a:lstStyle/>
          <a:p>
            <a:pPr algn="ctr" defTabSz="609630">
              <a:buFont typeface="Arial"/>
              <a:buNone/>
              <a:defRPr/>
            </a:pPr>
            <a:endParaRPr lang="en-US" sz="2500" kern="0">
              <a:solidFill>
                <a:sysClr val="window" lastClr="FFFFFF"/>
              </a:solidFill>
              <a:latin typeface="UTM Avo" panose="02040603050506020204" pitchFamily="18"/>
              <a:cs typeface="Arial"/>
              <a:sym typeface="Arial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F188496-09E5-19C9-4444-82CD314397B3}"/>
              </a:ext>
            </a:extLst>
          </p:cNvPr>
          <p:cNvSpPr/>
          <p:nvPr/>
        </p:nvSpPr>
        <p:spPr>
          <a:xfrm>
            <a:off x="8444000" y="3813345"/>
            <a:ext cx="1752403" cy="594522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500" b="1" i="1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Đáp</a:t>
            </a:r>
            <a:r>
              <a:rPr lang="en-US" sz="2500" b="1" i="1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500" b="1" i="1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số</a:t>
            </a:r>
            <a:r>
              <a:rPr lang="en-US" sz="2500" b="1" i="1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: 2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B5E8300-EBC4-DF5B-7BF9-4F830BEC299A}"/>
              </a:ext>
            </a:extLst>
          </p:cNvPr>
          <p:cNvSpPr/>
          <p:nvPr/>
        </p:nvSpPr>
        <p:spPr>
          <a:xfrm>
            <a:off x="8444000" y="5521885"/>
            <a:ext cx="1752403" cy="594522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just">
              <a:lnSpc>
                <a:spcPct val="150000"/>
              </a:lnSpc>
              <a:spcAft>
                <a:spcPts val="533"/>
              </a:spcAft>
              <a:buClr>
                <a:srgbClr val="000000"/>
              </a:buClr>
              <a:buFont typeface="Arial"/>
              <a:buNone/>
            </a:pPr>
            <a:r>
              <a:rPr lang="en-US" sz="2500" b="1" i="1" kern="0" dirty="0" err="1">
                <a:solidFill>
                  <a:srgbClr val="000000"/>
                </a:solidFill>
                <a:latin typeface="UTM Avo" panose="02040603050506020204" pitchFamily="18"/>
                <a:ea typeface="等线"/>
                <a:cs typeface="Times New Roman"/>
                <a:sym typeface="Arial"/>
              </a:rPr>
              <a:t>Đáp</a:t>
            </a:r>
            <a:r>
              <a:rPr lang="en-US" sz="2500" b="1" i="1" kern="0" dirty="0">
                <a:solidFill>
                  <a:srgbClr val="000000"/>
                </a:solidFill>
                <a:latin typeface="UTM Avo" panose="02040603050506020204" pitchFamily="18"/>
                <a:ea typeface="等线"/>
                <a:cs typeface="Times New Roman"/>
                <a:sym typeface="Arial"/>
              </a:rPr>
              <a:t> </a:t>
            </a:r>
            <a:r>
              <a:rPr lang="en-US" sz="2500" b="1" i="1" kern="0" dirty="0" err="1">
                <a:solidFill>
                  <a:srgbClr val="000000"/>
                </a:solidFill>
                <a:latin typeface="UTM Avo" panose="02040603050506020204" pitchFamily="18"/>
                <a:ea typeface="等线"/>
                <a:cs typeface="Times New Roman"/>
                <a:sym typeface="Arial"/>
              </a:rPr>
              <a:t>số</a:t>
            </a:r>
            <a:r>
              <a:rPr lang="en-US" sz="2500" b="1" i="1" kern="0" dirty="0">
                <a:solidFill>
                  <a:srgbClr val="000000"/>
                </a:solidFill>
                <a:latin typeface="UTM Avo" panose="02040603050506020204" pitchFamily="18"/>
                <a:ea typeface="等线"/>
                <a:cs typeface="Times New Roman"/>
                <a:sym typeface="Arial"/>
              </a:rPr>
              <a:t>: 4</a:t>
            </a:r>
            <a:endParaRPr lang="en-US" sz="2500" b="1" i="1" kern="0" dirty="0">
              <a:solidFill>
                <a:srgbClr val="000000"/>
              </a:solidFill>
              <a:latin typeface="UTM Avo" panose="02040603050506020204" pitchFamily="18"/>
              <a:ea typeface="Calibri"/>
              <a:cs typeface="Times New Roman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677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/>
      <p:bldP spid="31" grpId="0"/>
      <p:bldP spid="32" grpId="0" animBg="1"/>
      <p:bldP spid="33" grpId="0" animBg="1"/>
      <p:bldP spid="34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BFCD5D5-3022-7F5F-C866-4634DD77D74E}"/>
              </a:ext>
            </a:extLst>
          </p:cNvPr>
          <p:cNvSpPr/>
          <p:nvPr/>
        </p:nvSpPr>
        <p:spPr>
          <a:xfrm>
            <a:off x="6106729" y="3429000"/>
            <a:ext cx="6096000" cy="3429000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400" dirty="0"/>
              <a:t>c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AFC9FF8-5C35-C240-F142-F77995FCCE94}"/>
              </a:ext>
            </a:extLst>
          </p:cNvPr>
          <p:cNvSpPr/>
          <p:nvPr/>
        </p:nvSpPr>
        <p:spPr>
          <a:xfrm>
            <a:off x="1111589" y="1824112"/>
            <a:ext cx="1964552" cy="635000"/>
          </a:xfrm>
          <a:prstGeom prst="roundRect">
            <a:avLst/>
          </a:prstGeom>
          <a:solidFill>
            <a:srgbClr val="FBF2B3"/>
          </a:solidFill>
          <a:ln w="254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b"/>
          <a:lstStyle/>
          <a:p>
            <a:pPr algn="ctr" defTabSz="609630">
              <a:buFont typeface="Arial"/>
              <a:buNone/>
              <a:defRPr/>
            </a:pPr>
            <a:r>
              <a:rPr lang="en-US" sz="2400" b="1" kern="0" dirty="0" err="1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Lượt</a:t>
            </a:r>
            <a:r>
              <a:rPr lang="en-US" sz="2400" b="1" kern="0" dirty="0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 3</a:t>
            </a:r>
            <a:endParaRPr lang="en-US" sz="2400" b="1" kern="0" dirty="0">
              <a:solidFill>
                <a:srgbClr val="000000"/>
              </a:solidFill>
              <a:latin typeface="UTM Avo" panose="02040603050506020204" pitchFamily="18"/>
              <a:cs typeface="Arial"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2CC522-B3A8-4CFE-4116-DD9BC238F9F3}"/>
              </a:ext>
            </a:extLst>
          </p:cNvPr>
          <p:cNvSpPr/>
          <p:nvPr/>
        </p:nvSpPr>
        <p:spPr>
          <a:xfrm>
            <a:off x="526513" y="2681360"/>
            <a:ext cx="3134704" cy="1121846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Diện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tích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tấm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nhôm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hình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chữ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nhật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là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: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EBD84615-9796-0875-E38C-D2129DE3CDC0}"/>
              </a:ext>
            </a:extLst>
          </p:cNvPr>
          <p:cNvSpPr/>
          <p:nvPr/>
        </p:nvSpPr>
        <p:spPr>
          <a:xfrm>
            <a:off x="5119990" y="1837568"/>
            <a:ext cx="1964552" cy="635000"/>
          </a:xfrm>
          <a:prstGeom prst="roundRect">
            <a:avLst/>
          </a:prstGeom>
          <a:solidFill>
            <a:srgbClr val="062338">
              <a:lumMod val="25000"/>
              <a:lumOff val="75000"/>
            </a:srgbClr>
          </a:solidFill>
          <a:ln w="254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b"/>
          <a:lstStyle/>
          <a:p>
            <a:pPr marL="0" marR="0" lvl="0" indent="0" algn="ctr" defTabSz="60963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Lượt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4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cs typeface="Arial"/>
              <a:sym typeface="Arial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66A1B92D-EBA7-0E8E-6E06-2B7723543078}"/>
              </a:ext>
            </a:extLst>
          </p:cNvPr>
          <p:cNvSpPr/>
          <p:nvPr/>
        </p:nvSpPr>
        <p:spPr>
          <a:xfrm>
            <a:off x="9082050" y="1824112"/>
            <a:ext cx="1964552" cy="635000"/>
          </a:xfrm>
          <a:prstGeom prst="roundRect">
            <a:avLst/>
          </a:prstGeom>
          <a:solidFill>
            <a:srgbClr val="D8F5B1"/>
          </a:solidFill>
          <a:ln w="254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b"/>
          <a:lstStyle/>
          <a:p>
            <a:pPr algn="ctr" defTabSz="609630">
              <a:buFont typeface="Arial"/>
              <a:buNone/>
              <a:defRPr/>
            </a:pPr>
            <a:r>
              <a:rPr lang="en-US" sz="2400" b="1" kern="0" dirty="0" err="1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Lượt</a:t>
            </a:r>
            <a:r>
              <a:rPr lang="en-US" sz="2400" b="1" kern="0" dirty="0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 5</a:t>
            </a:r>
            <a:endParaRPr lang="en-US" sz="2400" b="1" kern="0" dirty="0">
              <a:solidFill>
                <a:srgbClr val="000000"/>
              </a:solidFill>
              <a:latin typeface="UTM Avo" panose="02040603050506020204" pitchFamily="18"/>
              <a:cs typeface="Arial"/>
              <a:sym typeface="Arial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0059C59-C8C4-7B1D-E502-FE65B344B7C0}"/>
              </a:ext>
            </a:extLst>
          </p:cNvPr>
          <p:cNvGrpSpPr/>
          <p:nvPr/>
        </p:nvGrpSpPr>
        <p:grpSpPr>
          <a:xfrm>
            <a:off x="440824" y="3615947"/>
            <a:ext cx="2657330" cy="2148690"/>
            <a:chOff x="110013" y="4441049"/>
            <a:chExt cx="4741815" cy="3834181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6D1B8727-285A-D8F8-5327-D2B703A26603}"/>
                </a:ext>
              </a:extLst>
            </p:cNvPr>
            <p:cNvSpPr/>
            <p:nvPr/>
          </p:nvSpPr>
          <p:spPr>
            <a:xfrm>
              <a:off x="1905000" y="6522630"/>
              <a:ext cx="2946828" cy="1752600"/>
            </a:xfrm>
            <a:prstGeom prst="rect">
              <a:avLst/>
            </a:prstGeom>
            <a:noFill/>
            <a:ln w="38100" cap="flat" cmpd="sng" algn="ctr">
              <a:solidFill>
                <a:srgbClr val="00B050"/>
              </a:solidFill>
              <a:prstDash val="solid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CFCB"/>
                </a:solidFill>
                <a:effectLst/>
                <a:uLnTx/>
                <a:uFillTx/>
                <a:latin typeface="UTM Avo" panose="02040603050506020204" pitchFamily="18"/>
                <a:sym typeface="Arial"/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E261E89-CBBC-4D5A-020E-B3C130062700}"/>
                </a:ext>
              </a:extLst>
            </p:cNvPr>
            <p:cNvCxnSpPr/>
            <p:nvPr/>
          </p:nvCxnSpPr>
          <p:spPr>
            <a:xfrm>
              <a:off x="1905000" y="6146800"/>
              <a:ext cx="2946828" cy="0"/>
            </a:xfrm>
            <a:prstGeom prst="line">
              <a:avLst/>
            </a:prstGeom>
            <a:noFill/>
            <a:ln w="38100" cap="flat" cmpd="sng" algn="ctr">
              <a:solidFill>
                <a:srgbClr val="000000"/>
              </a:solidFill>
              <a:prstDash val="solid"/>
              <a:headEnd type="triangle" w="med" len="med"/>
              <a:tailEnd type="triangle" w="med" len="med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FD197DA0-E99D-BD76-7CDC-4411C6FBCF4E}"/>
                </a:ext>
              </a:extLst>
            </p:cNvPr>
            <p:cNvCxnSpPr/>
            <p:nvPr/>
          </p:nvCxnSpPr>
          <p:spPr>
            <a:xfrm>
              <a:off x="1600200" y="6449298"/>
              <a:ext cx="0" cy="1825932"/>
            </a:xfrm>
            <a:prstGeom prst="line">
              <a:avLst/>
            </a:prstGeom>
            <a:noFill/>
            <a:ln w="38100" cap="flat" cmpd="sng" algn="ctr">
              <a:solidFill>
                <a:srgbClr val="000000"/>
              </a:solidFill>
              <a:prstDash val="solid"/>
              <a:headEnd type="triangle" w="med" len="med"/>
              <a:tailEnd type="triangle" w="med" len="med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40C57839-CD9B-A93C-D4B4-5993A730CD37}"/>
                    </a:ext>
                  </a:extLst>
                </p:cNvPr>
                <p:cNvSpPr txBox="1"/>
                <p:nvPr/>
              </p:nvSpPr>
              <p:spPr>
                <a:xfrm>
                  <a:off x="2728806" y="4441049"/>
                  <a:ext cx="1299214" cy="1692695"/>
                </a:xfrm>
                <a:prstGeom prst="rect">
                  <a:avLst/>
                </a:prstGeom>
                <a:noFill/>
              </p:spPr>
              <p:txBody>
                <a:bodyPr wrap="none" rtlCol="0" anchor="b">
                  <a:spAutoFit/>
                </a:bodyPr>
                <a:lstStyle/>
                <a:p>
                  <a:pPr marL="0" marR="0" lvl="0" indent="0" algn="just" defTabSz="91440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kumimoji="0" lang="en-US" sz="2400" b="0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UTM Avo" panose="02040603050506020204" pitchFamily="18" charset="0"/>
                              <a:sym typeface="Arial"/>
                            </a:rPr>
                            <m:t>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kumimoji="0" lang="en-US" sz="2400" b="0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UTM Avo" panose="02040603050506020204" pitchFamily="18" charset="0"/>
                              <a:sym typeface="Arial"/>
                            </a:rPr>
                            <m:t>7</m:t>
                          </m:r>
                        </m:den>
                      </m:f>
                    </m:oMath>
                  </a14:m>
                  <a:r>
                    <a: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cs typeface="Arial"/>
                      <a:sym typeface="Arial"/>
                    </a:rPr>
                    <a:t> </a:t>
                  </a:r>
                  <a:r>
                    <a:rPr kumimoji="0" lang="en-US" sz="2400" b="0" i="1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UTM Avo" panose="02040603050506020204" pitchFamily="18"/>
                      <a:cs typeface="Arial"/>
                      <a:sym typeface="Arial"/>
                    </a:rPr>
                    <a:t>m</a:t>
                  </a:r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40C57839-CD9B-A93C-D4B4-5993A730CD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28806" y="4441049"/>
                  <a:ext cx="1299214" cy="1692695"/>
                </a:xfrm>
                <a:prstGeom prst="rect">
                  <a:avLst/>
                </a:prstGeom>
                <a:blipFill>
                  <a:blip r:embed="rId3"/>
                  <a:stretch>
                    <a:fillRect r="-13445" b="-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01A7A60E-787B-EDCE-0E53-79ED31956179}"/>
                    </a:ext>
                  </a:extLst>
                </p:cNvPr>
                <p:cNvSpPr txBox="1"/>
                <p:nvPr/>
              </p:nvSpPr>
              <p:spPr>
                <a:xfrm>
                  <a:off x="110013" y="6329189"/>
                  <a:ext cx="1299214" cy="1713405"/>
                </a:xfrm>
                <a:prstGeom prst="rect">
                  <a:avLst/>
                </a:prstGeom>
                <a:noFill/>
              </p:spPr>
              <p:txBody>
                <a:bodyPr wrap="none" rtlCol="0" anchor="b">
                  <a:spAutoFit/>
                </a:bodyPr>
                <a:lstStyle/>
                <a:p>
                  <a:pPr marL="0" marR="0" lvl="0" indent="0" algn="just" defTabSz="91440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kumimoji="0" lang="en-US" sz="2400" b="0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UTM Avo" panose="02040603050506020204" pitchFamily="18" charset="0"/>
                              <a:sym typeface="Arial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kumimoji="0" lang="en-US" sz="2400" b="0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UTM Avo" panose="02040603050506020204" pitchFamily="18" charset="0"/>
                              <a:sym typeface="Arial"/>
                            </a:rPr>
                            <m:t>5</m:t>
                          </m:r>
                        </m:den>
                      </m:f>
                    </m:oMath>
                  </a14:m>
                  <a:r>
                    <a:rPr kumimoji="0" lang="en-US" sz="2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cs typeface="Arial"/>
                      <a:sym typeface="Arial"/>
                    </a:rPr>
                    <a:t> </a:t>
                  </a:r>
                  <a:r>
                    <a:rPr kumimoji="0" lang="en-US" sz="2400" b="0" i="1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UTM Avo" panose="02040603050506020204" pitchFamily="18"/>
                      <a:cs typeface="Arial"/>
                      <a:sym typeface="Arial"/>
                    </a:rPr>
                    <a:t>m</a:t>
                  </a:r>
                </a:p>
              </p:txBody>
            </p:sp>
          </mc:Choice>
          <mc:Fallback xmlns="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01A7A60E-787B-EDCE-0E53-79ED3195617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013" y="6329189"/>
                  <a:ext cx="1299214" cy="1713405"/>
                </a:xfrm>
                <a:prstGeom prst="rect">
                  <a:avLst/>
                </a:prstGeom>
                <a:blipFill>
                  <a:blip r:embed="rId4"/>
                  <a:stretch>
                    <a:fillRect r="-12500" b="-31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FA132ED-A5B6-83D5-18FF-3972064C2C67}"/>
              </a:ext>
            </a:extLst>
          </p:cNvPr>
          <p:cNvGrpSpPr/>
          <p:nvPr/>
        </p:nvGrpSpPr>
        <p:grpSpPr>
          <a:xfrm>
            <a:off x="4451266" y="4191035"/>
            <a:ext cx="3195334" cy="1573604"/>
            <a:chOff x="6284759" y="3067775"/>
            <a:chExt cx="6098062" cy="300310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Cloud 44">
                  <a:extLst>
                    <a:ext uri="{FF2B5EF4-FFF2-40B4-BE49-F238E27FC236}">
                      <a16:creationId xmlns:a16="http://schemas.microsoft.com/office/drawing/2014/main" id="{9EE16DE4-0E5F-631E-7D18-1EE3C5F32E73}"/>
                    </a:ext>
                  </a:extLst>
                </p:cNvPr>
                <p:cNvSpPr/>
                <p:nvPr/>
              </p:nvSpPr>
              <p:spPr>
                <a:xfrm>
                  <a:off x="6284759" y="3956080"/>
                  <a:ext cx="2541847" cy="1905662"/>
                </a:xfrm>
                <a:prstGeom prst="cloud">
                  <a:avLst/>
                </a:prstGeom>
                <a:solidFill>
                  <a:srgbClr val="FFFFFF"/>
                </a:solidFill>
                <a:ln w="38100" cap="flat" cmpd="sng" algn="ctr">
                  <a:solidFill>
                    <a:srgbClr val="00B050"/>
                  </a:solidFill>
                  <a:prstDash val="solid"/>
                </a:ln>
                <a:effectLst/>
              </p:spPr>
              <p:txBody>
                <a:bodyPr rtlCol="0" anchor="b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r>
                    <a:rPr lang="en-US" sz="2400" kern="0" dirty="0">
                      <a:solidFill>
                        <a:srgbClr val="000000"/>
                      </a:solidFill>
                      <a:sym typeface="Arial"/>
                    </a:rPr>
                    <a:t>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kumimoji="0" lang="en-US" sz="2400" b="0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UTM Avo" panose="02040603050506020204" pitchFamily="18" charset="0"/>
                              <a:sym typeface="Arial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kumimoji="0" lang="en-US" sz="2400" b="0" i="0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UTM Avo" panose="02040603050506020204" pitchFamily="18" charset="0"/>
                              <a:sym typeface="Arial"/>
                            </a:rPr>
                            <m:t>3</m:t>
                          </m:r>
                        </m:den>
                      </m:f>
                    </m:oMath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45" name="Cloud 44">
                  <a:extLst>
                    <a:ext uri="{FF2B5EF4-FFF2-40B4-BE49-F238E27FC236}">
                      <a16:creationId xmlns:a16="http://schemas.microsoft.com/office/drawing/2014/main" id="{9EE16DE4-0E5F-631E-7D18-1EE3C5F32E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84759" y="3956080"/>
                  <a:ext cx="2541847" cy="1905662"/>
                </a:xfrm>
                <a:prstGeom prst="cloud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38100" cap="flat" cmpd="sng" algn="ctr">
                  <a:solidFill>
                    <a:srgbClr val="00B050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VN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323DFFE-A6DC-BEB4-6C51-9E8D5799CC28}"/>
                </a:ext>
              </a:extLst>
            </p:cNvPr>
            <p:cNvCxnSpPr/>
            <p:nvPr/>
          </p:nvCxnSpPr>
          <p:spPr>
            <a:xfrm>
              <a:off x="8826607" y="4908910"/>
              <a:ext cx="1473414" cy="0"/>
            </a:xfrm>
            <a:prstGeom prst="line">
              <a:avLst/>
            </a:prstGeom>
            <a:noFill/>
            <a:ln w="381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/>
          </p:spPr>
        </p:cxnSp>
        <p:sp>
          <p:nvSpPr>
            <p:cNvPr id="47" name="6-Point Star 46">
              <a:extLst>
                <a:ext uri="{FF2B5EF4-FFF2-40B4-BE49-F238E27FC236}">
                  <a16:creationId xmlns:a16="http://schemas.microsoft.com/office/drawing/2014/main" id="{7F30202C-AF9D-FE4C-9754-C8BF6E50DE82}"/>
                </a:ext>
              </a:extLst>
            </p:cNvPr>
            <p:cNvSpPr/>
            <p:nvPr/>
          </p:nvSpPr>
          <p:spPr>
            <a:xfrm>
              <a:off x="9970035" y="3746937"/>
              <a:ext cx="2412786" cy="2323946"/>
            </a:xfrm>
            <a:prstGeom prst="star6">
              <a:avLst/>
            </a:prstGeom>
            <a:solidFill>
              <a:srgbClr val="FFFFFF"/>
            </a:solidFill>
            <a:ln w="38100" cap="flat" cmpd="sng" algn="ctr">
              <a:solidFill>
                <a:srgbClr val="00B050"/>
              </a:solidFill>
              <a:prstDash val="solid"/>
            </a:ln>
            <a:effectLst/>
          </p:spPr>
          <p:txBody>
            <a:bodyPr rtlCol="0" anchor="b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rPr>
                <a:t>?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38F86940-15D4-F29B-9527-DC19AF594DE8}"/>
                    </a:ext>
                  </a:extLst>
                </p:cNvPr>
                <p:cNvSpPr txBox="1"/>
                <p:nvPr/>
              </p:nvSpPr>
              <p:spPr>
                <a:xfrm>
                  <a:off x="8674306" y="3067775"/>
                  <a:ext cx="1388516" cy="1534501"/>
                </a:xfrm>
                <a:prstGeom prst="rect">
                  <a:avLst/>
                </a:prstGeom>
                <a:noFill/>
              </p:spPr>
              <p:txBody>
                <a:bodyPr wrap="none" rtlCol="0" anchor="b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/>
                            <a:sym typeface="Arial"/>
                          </a:rPr>
                          <m:t>×</m:t>
                        </m:r>
                        <m:f>
                          <m:fPr>
                            <m:ctrlPr>
                              <a:rPr kumimoji="0" lang="en-US" sz="2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sym typeface="Arial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kumimoji="0" lang="en-US" sz="24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UTM Avo" panose="02040603050506020204" pitchFamily="18" charset="0"/>
                                <a:sym typeface="Arial"/>
                              </a:rPr>
                              <m:t>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kumimoji="0" lang="en-US" sz="24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UTM Avo" panose="02040603050506020204" pitchFamily="18" charset="0"/>
                                <a:sym typeface="Arial"/>
                              </a:rPr>
                              <m:t>7</m:t>
                            </m:r>
                          </m:den>
                        </m:f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/>
                    <a:sym typeface="Arial"/>
                  </a:endParaRPr>
                </a:p>
              </p:txBody>
            </p:sp>
          </mc:Choice>
          <mc:Fallback xmlns="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38F86940-15D4-F29B-9527-DC19AF594D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74306" y="3067775"/>
                  <a:ext cx="1388516" cy="153450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BD773974-F1E2-DC9A-43E9-9821D7621400}"/>
                  </a:ext>
                </a:extLst>
              </p:cNvPr>
              <p:cNvSpPr/>
              <p:nvPr/>
            </p:nvSpPr>
            <p:spPr>
              <a:xfrm>
                <a:off x="1332926" y="5704429"/>
                <a:ext cx="1879041" cy="967316"/>
              </a:xfrm>
              <a:prstGeom prst="rect">
                <a:avLst/>
              </a:prstGeom>
            </p:spPr>
            <p:txBody>
              <a:bodyPr wrap="none" anchor="b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rPr lang="en-US" sz="2400" b="1" i="1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Đáp</a:t>
                </a:r>
                <a:r>
                  <a:rPr lang="en-US" sz="2400" b="1" i="1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b="1" i="1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số</a:t>
                </a:r>
                <a:r>
                  <a:rPr lang="en-US" sz="2400" b="1" i="1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1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等线"/>
                            <a:cs typeface="Times New Roman"/>
                            <a:sym typeface="Arial"/>
                          </a:rPr>
                          <m:t>18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b="1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等线"/>
                            <a:cs typeface="Times New Roman"/>
                            <a:sym typeface="Arial"/>
                          </a:rPr>
                          <m:t>35</m:t>
                        </m:r>
                      </m:den>
                    </m:f>
                  </m:oMath>
                </a14:m>
                <a:endParaRPr lang="en-US" sz="2400" b="1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/>
                  <a:cs typeface="Times New Roman"/>
                  <a:sym typeface="Arial"/>
                </a:endParaRP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BD773974-F1E2-DC9A-43E9-9821D76214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2926" y="5704429"/>
                <a:ext cx="1879041" cy="967316"/>
              </a:xfrm>
              <a:prstGeom prst="rect">
                <a:avLst/>
              </a:prstGeom>
              <a:blipFill>
                <a:blip r:embed="rId7"/>
                <a:stretch>
                  <a:fillRect l="-5195" b="-31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49DF87A7-F1BD-73A3-D40A-38FD925A0ED5}"/>
                  </a:ext>
                </a:extLst>
              </p:cNvPr>
              <p:cNvSpPr/>
              <p:nvPr/>
            </p:nvSpPr>
            <p:spPr>
              <a:xfrm>
                <a:off x="5167208" y="5704907"/>
                <a:ext cx="1879041" cy="960904"/>
              </a:xfrm>
              <a:prstGeom prst="rect">
                <a:avLst/>
              </a:prstGeom>
            </p:spPr>
            <p:txBody>
              <a:bodyPr wrap="none" anchor="b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rPr lang="en-US" sz="2400" b="1" i="1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Đáp</a:t>
                </a:r>
                <a:r>
                  <a:rPr lang="en-US" sz="2400" b="1" i="1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b="1" i="1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số</a:t>
                </a:r>
                <a:r>
                  <a:rPr lang="en-US" sz="2400" b="1" i="1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1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等线"/>
                            <a:cs typeface="Times New Roman"/>
                            <a:sym typeface="Arial"/>
                          </a:rPr>
                          <m:t>10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b="1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等线"/>
                            <a:cs typeface="Times New Roman"/>
                            <a:sym typeface="Arial"/>
                          </a:rPr>
                          <m:t>21</m:t>
                        </m:r>
                      </m:den>
                    </m:f>
                  </m:oMath>
                </a14:m>
                <a:endParaRPr lang="en-US" sz="2400" b="1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/>
                  <a:cs typeface="Times New Roman"/>
                  <a:sym typeface="Arial"/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49DF87A7-F1BD-73A3-D40A-38FD925A0E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7208" y="5704907"/>
                <a:ext cx="1879041" cy="960904"/>
              </a:xfrm>
              <a:prstGeom prst="rect">
                <a:avLst/>
              </a:prstGeom>
              <a:blipFill>
                <a:blip r:embed="rId8"/>
                <a:stretch>
                  <a:fillRect l="-5195" b="-38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>
            <a:extLst>
              <a:ext uri="{FF2B5EF4-FFF2-40B4-BE49-F238E27FC236}">
                <a16:creationId xmlns:a16="http://schemas.microsoft.com/office/drawing/2014/main" id="{B867B20C-425A-E9DE-2E8F-99B58385175B}"/>
              </a:ext>
            </a:extLst>
          </p:cNvPr>
          <p:cNvSpPr/>
          <p:nvPr/>
        </p:nvSpPr>
        <p:spPr>
          <a:xfrm>
            <a:off x="8543315" y="2682419"/>
            <a:ext cx="3042022" cy="1675843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Hãy viết số 4 thành một phân số, trong đó tử số là 8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428FE832-7606-4412-5867-CFF7AA860BC9}"/>
                  </a:ext>
                </a:extLst>
              </p:cNvPr>
              <p:cNvSpPr/>
              <p:nvPr/>
            </p:nvSpPr>
            <p:spPr>
              <a:xfrm>
                <a:off x="9200262" y="5704907"/>
                <a:ext cx="2252540" cy="960904"/>
              </a:xfrm>
              <a:prstGeom prst="rect">
                <a:avLst/>
              </a:prstGeom>
            </p:spPr>
            <p:txBody>
              <a:bodyPr wrap="none" anchor="b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rPr lang="en-US" sz="2400" b="1" i="1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等线"/>
                    <a:cs typeface="Times New Roman"/>
                    <a:sym typeface="Arial"/>
                  </a:rPr>
                  <a:t>Đáp</a:t>
                </a:r>
                <a:r>
                  <a:rPr lang="en-US" sz="2400" b="1" i="1" kern="0" dirty="0">
                    <a:solidFill>
                      <a:srgbClr val="000000"/>
                    </a:solidFill>
                    <a:latin typeface="UTM Avo" panose="02040603050506020204" pitchFamily="18"/>
                    <a:ea typeface="等线"/>
                    <a:cs typeface="Times New Roman"/>
                    <a:sym typeface="Arial"/>
                  </a:rPr>
                  <a:t> </a:t>
                </a:r>
                <a:r>
                  <a:rPr lang="en-US" sz="2400" b="1" i="1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等线"/>
                    <a:cs typeface="Times New Roman"/>
                    <a:sym typeface="Arial"/>
                  </a:rPr>
                  <a:t>số</a:t>
                </a:r>
                <a:r>
                  <a:rPr lang="en-US" sz="2400" b="1" i="1" kern="0" dirty="0">
                    <a:solidFill>
                      <a:srgbClr val="000000"/>
                    </a:solidFill>
                    <a:latin typeface="UTM Avo" panose="02040603050506020204" pitchFamily="18"/>
                    <a:ea typeface="等线"/>
                    <a:cs typeface="Times New Roman"/>
                    <a:sym typeface="Arial"/>
                  </a:rPr>
                  <a:t>: 4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1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等线"/>
                            <a:cs typeface="Times New Roman"/>
                            <a:sym typeface="Arial"/>
                          </a:rPr>
                          <m:t>8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b="1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等线"/>
                            <a:cs typeface="Times New Roman"/>
                            <a:sym typeface="Arial"/>
                          </a:rPr>
                          <m:t>2</m:t>
                        </m:r>
                      </m:den>
                    </m:f>
                  </m:oMath>
                </a14:m>
                <a:endParaRPr lang="en-US" sz="2400" b="1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/>
                  <a:cs typeface="Times New Roman"/>
                  <a:sym typeface="Arial"/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428FE832-7606-4412-5867-CFF7AA860B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0262" y="5704907"/>
                <a:ext cx="2252540" cy="960904"/>
              </a:xfrm>
              <a:prstGeom prst="rect">
                <a:avLst/>
              </a:prstGeom>
              <a:blipFill>
                <a:blip r:embed="rId9"/>
                <a:stretch>
                  <a:fillRect l="-4054" b="-38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>
            <a:extLst>
              <a:ext uri="{FF2B5EF4-FFF2-40B4-BE49-F238E27FC236}">
                <a16:creationId xmlns:a16="http://schemas.microsoft.com/office/drawing/2014/main" id="{274671A5-E60D-7893-AE5F-B612AB309955}"/>
              </a:ext>
            </a:extLst>
          </p:cNvPr>
          <p:cNvSpPr/>
          <p:nvPr/>
        </p:nvSpPr>
        <p:spPr>
          <a:xfrm>
            <a:off x="4451266" y="2694001"/>
            <a:ext cx="3301999" cy="1121846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Điền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số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thích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hợp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vào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dấu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“?”</a:t>
            </a:r>
          </a:p>
        </p:txBody>
      </p:sp>
    </p:spTree>
    <p:extLst>
      <p:ext uri="{BB962C8B-B14F-4D97-AF65-F5344CB8AC3E}">
        <p14:creationId xmlns:p14="http://schemas.microsoft.com/office/powerpoint/2010/main" val="3583188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36" grpId="0" animBg="1"/>
      <p:bldP spid="37" grpId="0" animBg="1"/>
      <p:bldP spid="49" grpId="0"/>
      <p:bldP spid="50" grpId="0"/>
      <p:bldP spid="51" grpId="0"/>
      <p:bldP spid="52" grpId="0"/>
      <p:bldP spid="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6B1125E-27E1-8148-BA9B-B964C0D24413}"/>
              </a:ext>
            </a:extLst>
          </p:cNvPr>
          <p:cNvGrpSpPr/>
          <p:nvPr/>
        </p:nvGrpSpPr>
        <p:grpSpPr>
          <a:xfrm>
            <a:off x="4727728" y="3010718"/>
            <a:ext cx="2736543" cy="1674349"/>
            <a:chOff x="309542" y="967667"/>
            <a:chExt cx="2878585" cy="167434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D2B6185D-EA0F-CBD5-132D-5F31D6AB16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29743" y="133699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3363AC7-56E6-42B4-1BD1-003B23B39EBD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6045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614FEFD-5B8E-5065-E639-C9D71AB9F94B}"/>
              </a:ext>
            </a:extLst>
          </p:cNvPr>
          <p:cNvSpPr/>
          <p:nvPr/>
        </p:nvSpPr>
        <p:spPr>
          <a:xfrm>
            <a:off x="6486616" y="3525390"/>
            <a:ext cx="6096000" cy="3429000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dirty="0"/>
              <a:t>c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515D23D-5B97-03F6-6BD9-6B336561190A}"/>
              </a:ext>
            </a:extLst>
          </p:cNvPr>
          <p:cNvGrpSpPr/>
          <p:nvPr/>
        </p:nvGrpSpPr>
        <p:grpSpPr>
          <a:xfrm>
            <a:off x="4700528" y="1790304"/>
            <a:ext cx="3403600" cy="755650"/>
            <a:chOff x="1123950" y="476250"/>
            <a:chExt cx="5105400" cy="1133475"/>
          </a:xfrm>
        </p:grpSpPr>
        <p:sp>
          <p:nvSpPr>
            <p:cNvPr id="76" name="Rounded Rectangle 75">
              <a:extLst>
                <a:ext uri="{FF2B5EF4-FFF2-40B4-BE49-F238E27FC236}">
                  <a16:creationId xmlns:a16="http://schemas.microsoft.com/office/drawing/2014/main" id="{BDA2962C-B9E4-E84A-7707-F5685A440A0E}"/>
                </a:ext>
              </a:extLst>
            </p:cNvPr>
            <p:cNvSpPr/>
            <p:nvPr/>
          </p:nvSpPr>
          <p:spPr>
            <a:xfrm>
              <a:off x="1123950" y="485775"/>
              <a:ext cx="5105400" cy="112395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9D94C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09630">
                <a:buFont typeface="Arial"/>
                <a:buNone/>
                <a:defRPr/>
              </a:pPr>
              <a:endParaRPr lang="en-US" sz="1100" kern="0">
                <a:solidFill>
                  <a:srgbClr val="191919"/>
                </a:solidFill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30D6314-7023-1E4A-F44D-CE7089BAFF57}"/>
                </a:ext>
              </a:extLst>
            </p:cNvPr>
            <p:cNvSpPr/>
            <p:nvPr/>
          </p:nvSpPr>
          <p:spPr>
            <a:xfrm>
              <a:off x="1752602" y="476250"/>
              <a:ext cx="4210050" cy="9800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609630">
                <a:lnSpc>
                  <a:spcPct val="150000"/>
                </a:lnSpc>
                <a:buFont typeface="Arial"/>
                <a:buNone/>
                <a:defRPr/>
              </a:pPr>
              <a:r>
                <a:rPr lang="en-US" sz="2800" b="1" kern="0" dirty="0" err="1">
                  <a:solidFill>
                    <a:srgbClr val="C00000"/>
                  </a:solidFill>
                  <a:latin typeface="UTM Avo" panose="02040603050506020204" pitchFamily="18"/>
                  <a:cs typeface="Arial"/>
                  <a:sym typeface="Arial"/>
                </a:rPr>
                <a:t>Bài</a:t>
              </a:r>
              <a:r>
                <a:rPr lang="en-US" sz="2800" b="1" kern="0" dirty="0">
                  <a:solidFill>
                    <a:srgbClr val="C00000"/>
                  </a:solidFill>
                  <a:latin typeface="UTM Avo" panose="02040603050506020204" pitchFamily="18"/>
                  <a:cs typeface="Arial"/>
                  <a:sym typeface="Arial"/>
                </a:rPr>
                <a:t> </a:t>
              </a:r>
              <a:r>
                <a:rPr lang="en-US" sz="2800" b="1" kern="0" dirty="0" err="1">
                  <a:solidFill>
                    <a:srgbClr val="C00000"/>
                  </a:solidFill>
                  <a:latin typeface="UTM Avo" panose="02040603050506020204" pitchFamily="18"/>
                  <a:cs typeface="Arial"/>
                  <a:sym typeface="Arial"/>
                </a:rPr>
                <a:t>tập</a:t>
              </a:r>
              <a:r>
                <a:rPr lang="en-US" sz="2800" b="1" kern="0" dirty="0">
                  <a:solidFill>
                    <a:srgbClr val="C00000"/>
                  </a:solidFill>
                  <a:latin typeface="UTM Avo" panose="02040603050506020204" pitchFamily="18"/>
                  <a:cs typeface="Arial"/>
                  <a:sym typeface="Arial"/>
                </a:rPr>
                <a:t> 1: </a:t>
              </a:r>
              <a:r>
                <a:rPr lang="en-US" sz="2800" kern="0" dirty="0" err="1">
                  <a:solidFill>
                    <a:srgbClr val="000000"/>
                  </a:solidFill>
                  <a:latin typeface="UTM Avo" panose="02040603050506020204" pitchFamily="18"/>
                  <a:cs typeface="Arial"/>
                  <a:sym typeface="Arial"/>
                </a:rPr>
                <a:t>Số</a:t>
              </a:r>
              <a:r>
                <a:rPr lang="en-US" sz="2800" kern="0" dirty="0">
                  <a:solidFill>
                    <a:srgbClr val="000000"/>
                  </a:solidFill>
                  <a:latin typeface="UTM Avo" panose="02040603050506020204" pitchFamily="18"/>
                  <a:cs typeface="Arial"/>
                  <a:sym typeface="Arial"/>
                </a:rPr>
                <a:t>?</a:t>
              </a:r>
              <a:r>
                <a:rPr lang="en-US" sz="2800" kern="0" dirty="0">
                  <a:solidFill>
                    <a:sysClr val="windowText" lastClr="000000"/>
                  </a:solidFill>
                  <a:latin typeface="UTM Avo" panose="02040603050506020204" pitchFamily="18"/>
                  <a:cs typeface="Arial"/>
                  <a:sym typeface="Arial"/>
                </a:rPr>
                <a:t> </a:t>
              </a:r>
            </a:p>
          </p:txBody>
        </p:sp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6403E054-97AF-3758-7E82-FF9E1716A550}"/>
              </a:ext>
            </a:extLst>
          </p:cNvPr>
          <p:cNvSpPr/>
          <p:nvPr/>
        </p:nvSpPr>
        <p:spPr>
          <a:xfrm>
            <a:off x="1133384" y="2906577"/>
            <a:ext cx="1320800" cy="914400"/>
          </a:xfrm>
          <a:prstGeom prst="rect">
            <a:avLst/>
          </a:prstGeom>
          <a:solidFill>
            <a:srgbClr val="97D5A1"/>
          </a:solidFill>
          <a:ln w="381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45" b="0" i="0" u="none" strike="noStrike" kern="0" cap="none" spc="0" normalizeH="0" baseline="0" noProof="0" dirty="0">
              <a:ln>
                <a:noFill/>
              </a:ln>
              <a:solidFill>
                <a:srgbClr val="FFCFCB"/>
              </a:solidFill>
              <a:effectLst/>
              <a:uLnTx/>
              <a:uFillTx/>
              <a:latin typeface="UTM Avo" panose="02040603050506020204" pitchFamily="18"/>
              <a:sym typeface="Arial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AD357D5-BAB9-B12A-C7AE-84DA7BB11F69}"/>
              </a:ext>
            </a:extLst>
          </p:cNvPr>
          <p:cNvSpPr/>
          <p:nvPr/>
        </p:nvSpPr>
        <p:spPr>
          <a:xfrm>
            <a:off x="2454184" y="2906577"/>
            <a:ext cx="1320800" cy="914400"/>
          </a:xfrm>
          <a:prstGeom prst="rect">
            <a:avLst/>
          </a:prstGeom>
          <a:solidFill>
            <a:srgbClr val="FFFFFF"/>
          </a:solidFill>
          <a:ln w="381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45" b="0" i="0" u="none" strike="noStrike" kern="0" cap="none" spc="0" normalizeH="0" baseline="0" noProof="0" dirty="0">
              <a:ln>
                <a:noFill/>
              </a:ln>
              <a:solidFill>
                <a:srgbClr val="FFCFCB"/>
              </a:solidFill>
              <a:effectLst/>
              <a:uLnTx/>
              <a:uFillTx/>
              <a:latin typeface="UTM Avo" panose="02040603050506020204" pitchFamily="18"/>
              <a:sym typeface="Arial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58B718F9-91F0-85CF-9D5B-AB741ADB8033}"/>
              </a:ext>
            </a:extLst>
          </p:cNvPr>
          <p:cNvSpPr/>
          <p:nvPr/>
        </p:nvSpPr>
        <p:spPr>
          <a:xfrm>
            <a:off x="1133384" y="3820977"/>
            <a:ext cx="1320800" cy="914400"/>
          </a:xfrm>
          <a:prstGeom prst="rect">
            <a:avLst/>
          </a:prstGeom>
          <a:solidFill>
            <a:srgbClr val="FFFFFF"/>
          </a:solidFill>
          <a:ln w="381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45" b="0" i="0" u="none" strike="noStrike" kern="0" cap="none" spc="0" normalizeH="0" baseline="0" noProof="0" dirty="0">
              <a:ln>
                <a:noFill/>
              </a:ln>
              <a:solidFill>
                <a:srgbClr val="FFCFCB"/>
              </a:solidFill>
              <a:effectLst/>
              <a:uLnTx/>
              <a:uFillTx/>
              <a:latin typeface="UTM Avo" panose="02040603050506020204" pitchFamily="18"/>
              <a:sym typeface="Arial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8D33ACF6-DAB5-DE32-D738-F74E4CED90BD}"/>
              </a:ext>
            </a:extLst>
          </p:cNvPr>
          <p:cNvSpPr/>
          <p:nvPr/>
        </p:nvSpPr>
        <p:spPr>
          <a:xfrm>
            <a:off x="2454184" y="3820977"/>
            <a:ext cx="1320800" cy="914400"/>
          </a:xfrm>
          <a:prstGeom prst="rect">
            <a:avLst/>
          </a:prstGeom>
          <a:solidFill>
            <a:srgbClr val="FFFFFF"/>
          </a:solidFill>
          <a:ln w="381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45" b="0" i="0" u="none" strike="noStrike" kern="0" cap="none" spc="0" normalizeH="0" baseline="0" noProof="0" dirty="0">
              <a:ln>
                <a:noFill/>
              </a:ln>
              <a:solidFill>
                <a:srgbClr val="FFCFCB"/>
              </a:solidFill>
              <a:effectLst/>
              <a:uLnTx/>
              <a:uFillTx/>
              <a:latin typeface="UTM Avo" panose="02040603050506020204" pitchFamily="18"/>
              <a:sym typeface="Arial"/>
            </a:endParaRP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D57053D-F410-5ACB-6F58-9E71EFD1AD9C}"/>
              </a:ext>
            </a:extLst>
          </p:cNvPr>
          <p:cNvGrpSpPr/>
          <p:nvPr/>
        </p:nvGrpSpPr>
        <p:grpSpPr>
          <a:xfrm>
            <a:off x="5130704" y="2915043"/>
            <a:ext cx="2437775" cy="1805515"/>
            <a:chOff x="6481751" y="5292729"/>
            <a:chExt cx="3656662" cy="2708274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A91FEA7F-737E-25DF-A111-61BCBCF777F8}"/>
                </a:ext>
              </a:extLst>
            </p:cNvPr>
            <p:cNvGrpSpPr/>
            <p:nvPr/>
          </p:nvGrpSpPr>
          <p:grpSpPr>
            <a:xfrm>
              <a:off x="6481751" y="5295899"/>
              <a:ext cx="737598" cy="2705103"/>
              <a:chOff x="7018328" y="2400299"/>
              <a:chExt cx="737598" cy="2705103"/>
            </a:xfrm>
          </p:grpSpPr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DB4DE929-4E04-B639-6DED-E60E633D4580}"/>
                  </a:ext>
                </a:extLst>
              </p:cNvPr>
              <p:cNvSpPr/>
              <p:nvPr/>
            </p:nvSpPr>
            <p:spPr>
              <a:xfrm>
                <a:off x="7024406" y="2400299"/>
                <a:ext cx="731520" cy="914401"/>
              </a:xfrm>
              <a:prstGeom prst="rect">
                <a:avLst/>
              </a:prstGeom>
              <a:solidFill>
                <a:srgbClr val="97D5A1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597BD1EC-284E-B52D-82BA-11417CE46DB1}"/>
                  </a:ext>
                </a:extLst>
              </p:cNvPr>
              <p:cNvSpPr/>
              <p:nvPr/>
            </p:nvSpPr>
            <p:spPr>
              <a:xfrm>
                <a:off x="7018328" y="4191002"/>
                <a:ext cx="731520" cy="914400"/>
              </a:xfrm>
              <a:prstGeom prst="rect">
                <a:avLst/>
              </a:prstGeom>
              <a:solidFill>
                <a:srgbClr val="FFFFFF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9B7BC7F3-A928-0F6F-E219-E15A6150A99E}"/>
                  </a:ext>
                </a:extLst>
              </p:cNvPr>
              <p:cNvSpPr/>
              <p:nvPr/>
            </p:nvSpPr>
            <p:spPr>
              <a:xfrm>
                <a:off x="7020228" y="3302602"/>
                <a:ext cx="731520" cy="914400"/>
              </a:xfrm>
              <a:prstGeom prst="rect">
                <a:avLst/>
              </a:prstGeom>
              <a:solidFill>
                <a:srgbClr val="97D5A1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82EA22A0-6D2D-21B8-77B6-1CE79FBBF0C3}"/>
                </a:ext>
              </a:extLst>
            </p:cNvPr>
            <p:cNvGrpSpPr/>
            <p:nvPr/>
          </p:nvGrpSpPr>
          <p:grpSpPr>
            <a:xfrm>
              <a:off x="7208520" y="5295899"/>
              <a:ext cx="741411" cy="2705104"/>
              <a:chOff x="7013577" y="2406649"/>
              <a:chExt cx="741411" cy="2705104"/>
            </a:xfrm>
          </p:grpSpPr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089633C2-1B4E-B772-EF72-ABD2E2E78F10}"/>
                  </a:ext>
                </a:extLst>
              </p:cNvPr>
              <p:cNvSpPr/>
              <p:nvPr/>
            </p:nvSpPr>
            <p:spPr>
              <a:xfrm>
                <a:off x="7023468" y="2406649"/>
                <a:ext cx="731520" cy="914401"/>
              </a:xfrm>
              <a:prstGeom prst="rect">
                <a:avLst/>
              </a:prstGeom>
              <a:solidFill>
                <a:srgbClr val="97D5A1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B4D9734F-7179-64E8-0231-A44A848C31C8}"/>
                  </a:ext>
                </a:extLst>
              </p:cNvPr>
              <p:cNvSpPr/>
              <p:nvPr/>
            </p:nvSpPr>
            <p:spPr>
              <a:xfrm>
                <a:off x="7013577" y="4197353"/>
                <a:ext cx="731520" cy="914400"/>
              </a:xfrm>
              <a:prstGeom prst="rect">
                <a:avLst/>
              </a:prstGeom>
              <a:solidFill>
                <a:srgbClr val="FFFFFF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2A3C0C00-101B-D130-6110-4A686F6FBE18}"/>
                  </a:ext>
                </a:extLst>
              </p:cNvPr>
              <p:cNvSpPr/>
              <p:nvPr/>
            </p:nvSpPr>
            <p:spPr>
              <a:xfrm>
                <a:off x="7013577" y="3302000"/>
                <a:ext cx="731520" cy="914400"/>
              </a:xfrm>
              <a:prstGeom prst="rect">
                <a:avLst/>
              </a:prstGeom>
              <a:solidFill>
                <a:srgbClr val="97D5A1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149451A3-FF44-F58C-EAFA-4A9172B0B5EC}"/>
                </a:ext>
              </a:extLst>
            </p:cNvPr>
            <p:cNvGrpSpPr/>
            <p:nvPr/>
          </p:nvGrpSpPr>
          <p:grpSpPr>
            <a:xfrm>
              <a:off x="7940040" y="5292729"/>
              <a:ext cx="731520" cy="2708273"/>
              <a:chOff x="7013577" y="2403479"/>
              <a:chExt cx="731520" cy="2708273"/>
            </a:xfrm>
          </p:grpSpPr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FA81D826-3071-3ACC-C851-7518342445B0}"/>
                  </a:ext>
                </a:extLst>
              </p:cNvPr>
              <p:cNvSpPr/>
              <p:nvPr/>
            </p:nvSpPr>
            <p:spPr>
              <a:xfrm>
                <a:off x="7013577" y="2403479"/>
                <a:ext cx="731520" cy="914400"/>
              </a:xfrm>
              <a:prstGeom prst="rect">
                <a:avLst/>
              </a:prstGeom>
              <a:solidFill>
                <a:srgbClr val="97D5A1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FE6BCC5B-35DF-B4D4-14A9-95F4D5BD84AF}"/>
                  </a:ext>
                </a:extLst>
              </p:cNvPr>
              <p:cNvSpPr/>
              <p:nvPr/>
            </p:nvSpPr>
            <p:spPr>
              <a:xfrm>
                <a:off x="7013577" y="4197352"/>
                <a:ext cx="731520" cy="914400"/>
              </a:xfrm>
              <a:prstGeom prst="rect">
                <a:avLst/>
              </a:prstGeom>
              <a:solidFill>
                <a:srgbClr val="FFFFFF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C864565F-84CD-B0AE-E205-153B1559DDBF}"/>
                  </a:ext>
                </a:extLst>
              </p:cNvPr>
              <p:cNvSpPr/>
              <p:nvPr/>
            </p:nvSpPr>
            <p:spPr>
              <a:xfrm>
                <a:off x="7013577" y="3302000"/>
                <a:ext cx="731520" cy="914400"/>
              </a:xfrm>
              <a:prstGeom prst="rect">
                <a:avLst/>
              </a:prstGeom>
              <a:solidFill>
                <a:srgbClr val="97D5A1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0A64EB24-8693-ADBD-2A91-B5A16BD03431}"/>
                </a:ext>
              </a:extLst>
            </p:cNvPr>
            <p:cNvGrpSpPr/>
            <p:nvPr/>
          </p:nvGrpSpPr>
          <p:grpSpPr>
            <a:xfrm>
              <a:off x="8676310" y="5295901"/>
              <a:ext cx="731520" cy="2701928"/>
              <a:chOff x="7013577" y="2400301"/>
              <a:chExt cx="731520" cy="2701928"/>
            </a:xfrm>
          </p:grpSpPr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64BFC638-317B-9A5D-B34A-E4274D7E0EBA}"/>
                  </a:ext>
                </a:extLst>
              </p:cNvPr>
              <p:cNvSpPr/>
              <p:nvPr/>
            </p:nvSpPr>
            <p:spPr>
              <a:xfrm>
                <a:off x="7013577" y="2400301"/>
                <a:ext cx="731520" cy="914400"/>
              </a:xfrm>
              <a:prstGeom prst="rect">
                <a:avLst/>
              </a:prstGeom>
              <a:solidFill>
                <a:srgbClr val="97D5A1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B9D4F0AF-5132-52FB-DB6E-46A43679D938}"/>
                  </a:ext>
                </a:extLst>
              </p:cNvPr>
              <p:cNvSpPr/>
              <p:nvPr/>
            </p:nvSpPr>
            <p:spPr>
              <a:xfrm>
                <a:off x="7013577" y="4187829"/>
                <a:ext cx="731520" cy="914400"/>
              </a:xfrm>
              <a:prstGeom prst="rect">
                <a:avLst/>
              </a:prstGeom>
              <a:solidFill>
                <a:srgbClr val="FFFFFF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6E18667C-F9CF-3F4B-5C4B-A1C040F725D1}"/>
                  </a:ext>
                </a:extLst>
              </p:cNvPr>
              <p:cNvSpPr/>
              <p:nvPr/>
            </p:nvSpPr>
            <p:spPr>
              <a:xfrm>
                <a:off x="7013577" y="3302000"/>
                <a:ext cx="731520" cy="914400"/>
              </a:xfrm>
              <a:prstGeom prst="rect">
                <a:avLst/>
              </a:prstGeom>
              <a:solidFill>
                <a:srgbClr val="97D5A1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669626E4-3A01-908B-8E34-2083D56E57D8}"/>
                </a:ext>
              </a:extLst>
            </p:cNvPr>
            <p:cNvGrpSpPr/>
            <p:nvPr/>
          </p:nvGrpSpPr>
          <p:grpSpPr>
            <a:xfrm>
              <a:off x="9406893" y="5295900"/>
              <a:ext cx="731520" cy="2701926"/>
              <a:chOff x="7013577" y="2400300"/>
              <a:chExt cx="731520" cy="2701926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66CE026A-9CEB-3FE6-CA51-FCA3FE243653}"/>
                  </a:ext>
                </a:extLst>
              </p:cNvPr>
              <p:cNvSpPr/>
              <p:nvPr/>
            </p:nvSpPr>
            <p:spPr>
              <a:xfrm>
                <a:off x="7013577" y="2400300"/>
                <a:ext cx="731520" cy="914402"/>
              </a:xfrm>
              <a:prstGeom prst="rect">
                <a:avLst/>
              </a:prstGeom>
              <a:solidFill>
                <a:srgbClr val="FFFFFF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8863C902-4337-884F-3FC5-AF2E887B0B42}"/>
                  </a:ext>
                </a:extLst>
              </p:cNvPr>
              <p:cNvSpPr/>
              <p:nvPr/>
            </p:nvSpPr>
            <p:spPr>
              <a:xfrm>
                <a:off x="7013577" y="4187826"/>
                <a:ext cx="731520" cy="914400"/>
              </a:xfrm>
              <a:prstGeom prst="rect">
                <a:avLst/>
              </a:prstGeom>
              <a:solidFill>
                <a:srgbClr val="FFFFFF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EA68C69A-5D0E-8A05-E891-494974772BC9}"/>
                  </a:ext>
                </a:extLst>
              </p:cNvPr>
              <p:cNvSpPr/>
              <p:nvPr/>
            </p:nvSpPr>
            <p:spPr>
              <a:xfrm>
                <a:off x="7013577" y="3302000"/>
                <a:ext cx="731520" cy="914400"/>
              </a:xfrm>
              <a:prstGeom prst="rect">
                <a:avLst/>
              </a:prstGeom>
              <a:solidFill>
                <a:srgbClr val="FFFFFF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</p:grp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DF3D0370-5FC1-F43D-3123-227B02461B5B}"/>
              </a:ext>
            </a:extLst>
          </p:cNvPr>
          <p:cNvGrpSpPr/>
          <p:nvPr/>
        </p:nvGrpSpPr>
        <p:grpSpPr>
          <a:xfrm>
            <a:off x="8651784" y="2910810"/>
            <a:ext cx="2432225" cy="1816100"/>
            <a:chOff x="12954000" y="2406650"/>
            <a:chExt cx="3648338" cy="2724150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ADFDCD6B-C7AF-5DA8-9841-BD806E604F5A}"/>
                </a:ext>
              </a:extLst>
            </p:cNvPr>
            <p:cNvGrpSpPr/>
            <p:nvPr/>
          </p:nvGrpSpPr>
          <p:grpSpPr>
            <a:xfrm>
              <a:off x="12954000" y="2406650"/>
              <a:ext cx="914400" cy="2724150"/>
              <a:chOff x="12954000" y="2406650"/>
              <a:chExt cx="914400" cy="2724150"/>
            </a:xfrm>
          </p:grpSpPr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E7871CA2-5D78-56A2-902D-91A86A68B4A7}"/>
                  </a:ext>
                </a:extLst>
              </p:cNvPr>
              <p:cNvSpPr/>
              <p:nvPr/>
            </p:nvSpPr>
            <p:spPr>
              <a:xfrm>
                <a:off x="12954000" y="2406650"/>
                <a:ext cx="914400" cy="685800"/>
              </a:xfrm>
              <a:prstGeom prst="rect">
                <a:avLst/>
              </a:prstGeom>
              <a:solidFill>
                <a:srgbClr val="97D5A1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50DCCBEC-9D3F-8FDB-71C2-A562B920614A}"/>
                  </a:ext>
                </a:extLst>
              </p:cNvPr>
              <p:cNvSpPr/>
              <p:nvPr/>
            </p:nvSpPr>
            <p:spPr>
              <a:xfrm>
                <a:off x="12954000" y="3092450"/>
                <a:ext cx="914400" cy="685800"/>
              </a:xfrm>
              <a:prstGeom prst="rect">
                <a:avLst/>
              </a:prstGeom>
              <a:solidFill>
                <a:srgbClr val="97D5A1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6C927BD3-62F9-D6D6-F867-929E25121A54}"/>
                  </a:ext>
                </a:extLst>
              </p:cNvPr>
              <p:cNvSpPr/>
              <p:nvPr/>
            </p:nvSpPr>
            <p:spPr>
              <a:xfrm>
                <a:off x="12954000" y="3759200"/>
                <a:ext cx="914400" cy="685800"/>
              </a:xfrm>
              <a:prstGeom prst="rect">
                <a:avLst/>
              </a:prstGeom>
              <a:solidFill>
                <a:srgbClr val="97D5A1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6CF2C59C-EBD9-8445-0EBA-7263E815DD5D}"/>
                  </a:ext>
                </a:extLst>
              </p:cNvPr>
              <p:cNvSpPr/>
              <p:nvPr/>
            </p:nvSpPr>
            <p:spPr>
              <a:xfrm>
                <a:off x="12954000" y="4445000"/>
                <a:ext cx="914400" cy="685800"/>
              </a:xfrm>
              <a:prstGeom prst="rect">
                <a:avLst/>
              </a:prstGeom>
              <a:solidFill>
                <a:srgbClr val="FFFFFF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</p:grp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DD29467A-E400-A2D7-F4F5-95B84DE1E6B1}"/>
                </a:ext>
              </a:extLst>
            </p:cNvPr>
            <p:cNvGrpSpPr/>
            <p:nvPr/>
          </p:nvGrpSpPr>
          <p:grpSpPr>
            <a:xfrm>
              <a:off x="13868400" y="2406650"/>
              <a:ext cx="914400" cy="2724150"/>
              <a:chOff x="12954000" y="2406650"/>
              <a:chExt cx="914400" cy="2724150"/>
            </a:xfrm>
          </p:grpSpPr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F9F29A01-C555-CEDC-A870-CA33D4C5FC03}"/>
                  </a:ext>
                </a:extLst>
              </p:cNvPr>
              <p:cNvSpPr/>
              <p:nvPr/>
            </p:nvSpPr>
            <p:spPr>
              <a:xfrm>
                <a:off x="12954000" y="2406650"/>
                <a:ext cx="914400" cy="685800"/>
              </a:xfrm>
              <a:prstGeom prst="rect">
                <a:avLst/>
              </a:prstGeom>
              <a:solidFill>
                <a:srgbClr val="97D5A1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DCBF79B2-0A55-4BE2-12C3-98AB5A4CDCC0}"/>
                  </a:ext>
                </a:extLst>
              </p:cNvPr>
              <p:cNvSpPr/>
              <p:nvPr/>
            </p:nvSpPr>
            <p:spPr>
              <a:xfrm>
                <a:off x="12954000" y="3092450"/>
                <a:ext cx="914400" cy="685800"/>
              </a:xfrm>
              <a:prstGeom prst="rect">
                <a:avLst/>
              </a:prstGeom>
              <a:solidFill>
                <a:srgbClr val="97D5A1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67A956CA-B1C1-07A7-2049-253DFEDEA9BB}"/>
                  </a:ext>
                </a:extLst>
              </p:cNvPr>
              <p:cNvSpPr/>
              <p:nvPr/>
            </p:nvSpPr>
            <p:spPr>
              <a:xfrm>
                <a:off x="12954000" y="3759200"/>
                <a:ext cx="914400" cy="685800"/>
              </a:xfrm>
              <a:prstGeom prst="rect">
                <a:avLst/>
              </a:prstGeom>
              <a:solidFill>
                <a:srgbClr val="97D5A1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C8351BC0-2F89-1DD2-1471-7BA9B3591400}"/>
                  </a:ext>
                </a:extLst>
              </p:cNvPr>
              <p:cNvSpPr/>
              <p:nvPr/>
            </p:nvSpPr>
            <p:spPr>
              <a:xfrm>
                <a:off x="12954000" y="4445000"/>
                <a:ext cx="914400" cy="685800"/>
              </a:xfrm>
              <a:prstGeom prst="rect">
                <a:avLst/>
              </a:prstGeom>
              <a:solidFill>
                <a:srgbClr val="FFFFFF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957E39B4-B628-B8CE-51AE-B422E1067181}"/>
                </a:ext>
              </a:extLst>
            </p:cNvPr>
            <p:cNvGrpSpPr/>
            <p:nvPr/>
          </p:nvGrpSpPr>
          <p:grpSpPr>
            <a:xfrm>
              <a:off x="14773538" y="2406650"/>
              <a:ext cx="914400" cy="2724150"/>
              <a:chOff x="12954000" y="2406650"/>
              <a:chExt cx="914400" cy="2724150"/>
            </a:xfrm>
          </p:grpSpPr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CC022869-053E-9A7A-69EC-F79D30DFF606}"/>
                  </a:ext>
                </a:extLst>
              </p:cNvPr>
              <p:cNvSpPr/>
              <p:nvPr/>
            </p:nvSpPr>
            <p:spPr>
              <a:xfrm>
                <a:off x="12954000" y="2406650"/>
                <a:ext cx="914400" cy="685800"/>
              </a:xfrm>
              <a:prstGeom prst="rect">
                <a:avLst/>
              </a:prstGeom>
              <a:solidFill>
                <a:srgbClr val="97D5A1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6B13C167-9796-6380-038A-8F1990AD64BA}"/>
                  </a:ext>
                </a:extLst>
              </p:cNvPr>
              <p:cNvSpPr/>
              <p:nvPr/>
            </p:nvSpPr>
            <p:spPr>
              <a:xfrm>
                <a:off x="12954000" y="3092450"/>
                <a:ext cx="914400" cy="685800"/>
              </a:xfrm>
              <a:prstGeom prst="rect">
                <a:avLst/>
              </a:prstGeom>
              <a:solidFill>
                <a:srgbClr val="97D5A1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AB5B748F-C2E0-53EF-7978-7D314D36C38D}"/>
                  </a:ext>
                </a:extLst>
              </p:cNvPr>
              <p:cNvSpPr/>
              <p:nvPr/>
            </p:nvSpPr>
            <p:spPr>
              <a:xfrm>
                <a:off x="12954000" y="3759200"/>
                <a:ext cx="914400" cy="685800"/>
              </a:xfrm>
              <a:prstGeom prst="rect">
                <a:avLst/>
              </a:prstGeom>
              <a:solidFill>
                <a:srgbClr val="97D5A1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7564AA6B-2106-DCBE-8A88-CB65F02AA53B}"/>
                  </a:ext>
                </a:extLst>
              </p:cNvPr>
              <p:cNvSpPr/>
              <p:nvPr/>
            </p:nvSpPr>
            <p:spPr>
              <a:xfrm>
                <a:off x="12954000" y="4445000"/>
                <a:ext cx="914400" cy="685800"/>
              </a:xfrm>
              <a:prstGeom prst="rect">
                <a:avLst/>
              </a:prstGeom>
              <a:solidFill>
                <a:srgbClr val="FFFFFF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4A53153A-AD53-4778-ED7C-D8219B6A85F5}"/>
                </a:ext>
              </a:extLst>
            </p:cNvPr>
            <p:cNvGrpSpPr/>
            <p:nvPr/>
          </p:nvGrpSpPr>
          <p:grpSpPr>
            <a:xfrm>
              <a:off x="15687938" y="2406650"/>
              <a:ext cx="914400" cy="2724150"/>
              <a:chOff x="12954000" y="2406650"/>
              <a:chExt cx="914400" cy="2724150"/>
            </a:xfrm>
          </p:grpSpPr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9A6EE9BA-D06C-F59D-C682-57BE89E7976A}"/>
                  </a:ext>
                </a:extLst>
              </p:cNvPr>
              <p:cNvSpPr/>
              <p:nvPr/>
            </p:nvSpPr>
            <p:spPr>
              <a:xfrm>
                <a:off x="12954000" y="2406650"/>
                <a:ext cx="914400" cy="685800"/>
              </a:xfrm>
              <a:prstGeom prst="rect">
                <a:avLst/>
              </a:prstGeom>
              <a:solidFill>
                <a:srgbClr val="FFFFFF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9B383A7E-0038-4916-12B3-31BE6611C936}"/>
                  </a:ext>
                </a:extLst>
              </p:cNvPr>
              <p:cNvSpPr/>
              <p:nvPr/>
            </p:nvSpPr>
            <p:spPr>
              <a:xfrm>
                <a:off x="12954000" y="3092450"/>
                <a:ext cx="914400" cy="685800"/>
              </a:xfrm>
              <a:prstGeom prst="rect">
                <a:avLst/>
              </a:prstGeom>
              <a:solidFill>
                <a:srgbClr val="FFFFFF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1E7D1522-6822-3735-1DBD-A4AAFA24F175}"/>
                  </a:ext>
                </a:extLst>
              </p:cNvPr>
              <p:cNvSpPr/>
              <p:nvPr/>
            </p:nvSpPr>
            <p:spPr>
              <a:xfrm>
                <a:off x="12954000" y="3759200"/>
                <a:ext cx="914400" cy="685800"/>
              </a:xfrm>
              <a:prstGeom prst="rect">
                <a:avLst/>
              </a:prstGeom>
              <a:solidFill>
                <a:srgbClr val="FFFFFF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C56DCA6C-6A23-7BE4-89C0-86C2B254FD65}"/>
                  </a:ext>
                </a:extLst>
              </p:cNvPr>
              <p:cNvSpPr/>
              <p:nvPr/>
            </p:nvSpPr>
            <p:spPr>
              <a:xfrm>
                <a:off x="12954000" y="4445000"/>
                <a:ext cx="914400" cy="685800"/>
              </a:xfrm>
              <a:prstGeom prst="rect">
                <a:avLst/>
              </a:prstGeom>
              <a:solidFill>
                <a:srgbClr val="FFFFFF"/>
              </a:solidFill>
              <a:ln w="381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245" b="0" i="0" u="none" strike="noStrike" kern="0" cap="none" spc="0" normalizeH="0" baseline="0" noProof="0" dirty="0">
                  <a:ln>
                    <a:noFill/>
                  </a:ln>
                  <a:solidFill>
                    <a:srgbClr val="FFCFCB"/>
                  </a:solidFill>
                  <a:effectLst/>
                  <a:uLnTx/>
                  <a:uFillTx/>
                  <a:latin typeface="UTM Avo" panose="02040603050506020204" pitchFamily="18"/>
                  <a:sym typeface="Arial"/>
                </a:endParaRPr>
              </a:p>
            </p:txBody>
          </p:sp>
        </p:grp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60D3BACF-EAE2-BB20-F234-C01868775435}"/>
              </a:ext>
            </a:extLst>
          </p:cNvPr>
          <p:cNvGrpSpPr/>
          <p:nvPr/>
        </p:nvGrpSpPr>
        <p:grpSpPr>
          <a:xfrm>
            <a:off x="2657384" y="5076959"/>
            <a:ext cx="914400" cy="1644227"/>
            <a:chOff x="2649220" y="3225800"/>
            <a:chExt cx="1371600" cy="2466340"/>
          </a:xfrm>
        </p:grpSpPr>
        <p:sp>
          <p:nvSpPr>
            <p:cNvPr id="125" name="Rounded Rectangle 124">
              <a:extLst>
                <a:ext uri="{FF2B5EF4-FFF2-40B4-BE49-F238E27FC236}">
                  <a16:creationId xmlns:a16="http://schemas.microsoft.com/office/drawing/2014/main" id="{C9D5C39D-91C4-A963-70EC-19D1EB4304D8}"/>
                </a:ext>
              </a:extLst>
            </p:cNvPr>
            <p:cNvSpPr/>
            <p:nvPr/>
          </p:nvSpPr>
          <p:spPr>
            <a:xfrm>
              <a:off x="2806700" y="3225800"/>
              <a:ext cx="1005840" cy="1005840"/>
            </a:xfrm>
            <a:prstGeom prst="roundRect">
              <a:avLst/>
            </a:prstGeom>
            <a:solidFill>
              <a:srgbClr val="FFFFFF"/>
            </a:solidFill>
            <a:ln w="38100" cap="flat" cmpd="sng" algn="ctr">
              <a:solidFill>
                <a:srgbClr val="FF767A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09630">
                <a:buFont typeface="Arial"/>
                <a:buNone/>
                <a:defRPr/>
              </a:pPr>
              <a:endPara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endParaRPr>
            </a:p>
          </p:txBody>
        </p: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E75F9CD5-B100-61D9-45A1-7E2994933C19}"/>
                </a:ext>
              </a:extLst>
            </p:cNvPr>
            <p:cNvCxnSpPr/>
            <p:nvPr/>
          </p:nvCxnSpPr>
          <p:spPr>
            <a:xfrm>
              <a:off x="2649220" y="4457700"/>
              <a:ext cx="1371600" cy="0"/>
            </a:xfrm>
            <a:prstGeom prst="line">
              <a:avLst/>
            </a:prstGeom>
            <a:noFill/>
            <a:ln w="38100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127" name="Rounded Rectangle 126">
              <a:extLst>
                <a:ext uri="{FF2B5EF4-FFF2-40B4-BE49-F238E27FC236}">
                  <a16:creationId xmlns:a16="http://schemas.microsoft.com/office/drawing/2014/main" id="{E6C7CDFD-CEED-BED5-5D96-B394F8931FFD}"/>
                </a:ext>
              </a:extLst>
            </p:cNvPr>
            <p:cNvSpPr/>
            <p:nvPr/>
          </p:nvSpPr>
          <p:spPr>
            <a:xfrm>
              <a:off x="2832100" y="4686300"/>
              <a:ext cx="1005840" cy="1005840"/>
            </a:xfrm>
            <a:prstGeom prst="roundRect">
              <a:avLst/>
            </a:prstGeom>
            <a:solidFill>
              <a:srgbClr val="FFFFFF"/>
            </a:solidFill>
            <a:ln w="38100" cap="flat" cmpd="sng" algn="ctr">
              <a:solidFill>
                <a:srgbClr val="FF767A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09630">
                <a:buFont typeface="Arial"/>
                <a:buNone/>
                <a:defRPr/>
              </a:pPr>
              <a:endPara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C9F97DEC-6111-CF85-1133-69B622DB66EA}"/>
                  </a:ext>
                </a:extLst>
              </p:cNvPr>
              <p:cNvSpPr/>
              <p:nvPr/>
            </p:nvSpPr>
            <p:spPr>
              <a:xfrm>
                <a:off x="8717030" y="5410410"/>
                <a:ext cx="1465081" cy="927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4</m:t>
                          </m:r>
                        </m:den>
                      </m:f>
                      <m:r>
                        <a:rPr lang="en-US" sz="28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/>
                          <a:cs typeface="Times New Roman"/>
                          <a:sym typeface="Arial"/>
                        </a:rPr>
                        <m:t>×</m:t>
                      </m:r>
                      <m:f>
                        <m:fPr>
                          <m:ctrlPr>
                            <a:rPr lang="en-US" sz="28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4</m:t>
                          </m:r>
                        </m:den>
                      </m:f>
                      <m:r>
                        <a:rPr lang="en-US" sz="28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/>
                          <a:cs typeface="Times New Roman"/>
                          <a:sym typeface="Arial"/>
                        </a:rPr>
                        <m:t>=</m:t>
                      </m:r>
                    </m:oMath>
                  </m:oMathPara>
                </a14:m>
                <a:endParaRPr lang="en-US" sz="2800" kern="0" dirty="0">
                  <a:solidFill>
                    <a:srgbClr val="000000"/>
                  </a:solidFill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C9F97DEC-6111-CF85-1133-69B622DB66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7030" y="5410410"/>
                <a:ext cx="1465081" cy="9271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F13FF910-D7A8-C021-01BE-BB3A135DDEE3}"/>
                  </a:ext>
                </a:extLst>
              </p:cNvPr>
              <p:cNvSpPr/>
              <p:nvPr/>
            </p:nvSpPr>
            <p:spPr>
              <a:xfrm>
                <a:off x="5218362" y="5381660"/>
                <a:ext cx="1465081" cy="9319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3</m:t>
                          </m:r>
                        </m:den>
                      </m:f>
                      <m:r>
                        <a:rPr lang="en-US" sz="28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/>
                          <a:cs typeface="Times New Roman"/>
                          <a:sym typeface="Arial"/>
                        </a:rPr>
                        <m:t>×</m:t>
                      </m:r>
                      <m:f>
                        <m:fPr>
                          <m:ctrlPr>
                            <a:rPr lang="en-US" sz="28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5</m:t>
                          </m:r>
                        </m:den>
                      </m:f>
                      <m:r>
                        <a:rPr lang="en-US" sz="28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/>
                          <a:cs typeface="Times New Roman"/>
                          <a:sym typeface="Arial"/>
                        </a:rPr>
                        <m:t>=</m:t>
                      </m:r>
                    </m:oMath>
                  </m:oMathPara>
                </a14:m>
                <a:endParaRPr lang="en-US" sz="2800" kern="0" dirty="0">
                  <a:solidFill>
                    <a:srgbClr val="000000"/>
                  </a:solidFill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F13FF910-D7A8-C021-01BE-BB3A135DDE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362" y="5381660"/>
                <a:ext cx="1465081" cy="93192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6D502BD7-C82E-2EAA-0A8A-92345491DEED}"/>
                  </a:ext>
                </a:extLst>
              </p:cNvPr>
              <p:cNvSpPr/>
              <p:nvPr/>
            </p:nvSpPr>
            <p:spPr>
              <a:xfrm>
                <a:off x="1115927" y="5388956"/>
                <a:ext cx="1465081" cy="9226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2</m:t>
                          </m:r>
                        </m:den>
                      </m:f>
                      <m:r>
                        <a:rPr lang="en-US" sz="28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/>
                          <a:cs typeface="Times New Roman"/>
                          <a:sym typeface="Arial"/>
                        </a:rPr>
                        <m:t>×</m:t>
                      </m:r>
                      <m:f>
                        <m:fPr>
                          <m:ctrlPr>
                            <a:rPr lang="en-US" sz="28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8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8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2</m:t>
                          </m:r>
                        </m:den>
                      </m:f>
                      <m:r>
                        <a:rPr lang="en-US" sz="28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/>
                          <a:cs typeface="Times New Roman"/>
                          <a:sym typeface="Arial"/>
                        </a:rPr>
                        <m:t>=</m:t>
                      </m:r>
                    </m:oMath>
                  </m:oMathPara>
                </a14:m>
                <a:endParaRPr lang="en-US" sz="2800" kern="0" dirty="0">
                  <a:solidFill>
                    <a:srgbClr val="000000"/>
                  </a:solidFill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6D502BD7-C82E-2EAA-0A8A-92345491DE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927" y="5388956"/>
                <a:ext cx="1465081" cy="9226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1" name="Group 130">
            <a:extLst>
              <a:ext uri="{FF2B5EF4-FFF2-40B4-BE49-F238E27FC236}">
                <a16:creationId xmlns:a16="http://schemas.microsoft.com/office/drawing/2014/main" id="{DEFC2FC5-FDCD-8DFB-7113-403AB1A793B6}"/>
              </a:ext>
            </a:extLst>
          </p:cNvPr>
          <p:cNvGrpSpPr/>
          <p:nvPr/>
        </p:nvGrpSpPr>
        <p:grpSpPr>
          <a:xfrm>
            <a:off x="6755773" y="5089973"/>
            <a:ext cx="914400" cy="1644227"/>
            <a:chOff x="2649220" y="3225800"/>
            <a:chExt cx="1371600" cy="2466340"/>
          </a:xfrm>
        </p:grpSpPr>
        <p:sp>
          <p:nvSpPr>
            <p:cNvPr id="132" name="Rounded Rectangle 131">
              <a:extLst>
                <a:ext uri="{FF2B5EF4-FFF2-40B4-BE49-F238E27FC236}">
                  <a16:creationId xmlns:a16="http://schemas.microsoft.com/office/drawing/2014/main" id="{81591834-964D-F239-3210-5E73C8C73400}"/>
                </a:ext>
              </a:extLst>
            </p:cNvPr>
            <p:cNvSpPr/>
            <p:nvPr/>
          </p:nvSpPr>
          <p:spPr>
            <a:xfrm>
              <a:off x="2806700" y="3225800"/>
              <a:ext cx="1005840" cy="1005840"/>
            </a:xfrm>
            <a:prstGeom prst="roundRect">
              <a:avLst/>
            </a:prstGeom>
            <a:solidFill>
              <a:srgbClr val="FFFFFF"/>
            </a:solidFill>
            <a:ln w="38100" cap="flat" cmpd="sng" algn="ctr">
              <a:solidFill>
                <a:srgbClr val="FF767A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09630">
                <a:buFont typeface="Arial"/>
                <a:buNone/>
                <a:defRPr/>
              </a:pPr>
              <a:endPara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endParaRPr>
            </a:p>
          </p:txBody>
        </p: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59791EC8-4A0C-E463-D23B-EE46CC4A5F34}"/>
                </a:ext>
              </a:extLst>
            </p:cNvPr>
            <p:cNvCxnSpPr/>
            <p:nvPr/>
          </p:nvCxnSpPr>
          <p:spPr>
            <a:xfrm>
              <a:off x="2649220" y="4457700"/>
              <a:ext cx="1371600" cy="0"/>
            </a:xfrm>
            <a:prstGeom prst="line">
              <a:avLst/>
            </a:prstGeom>
            <a:noFill/>
            <a:ln w="38100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134" name="Rounded Rectangle 133">
              <a:extLst>
                <a:ext uri="{FF2B5EF4-FFF2-40B4-BE49-F238E27FC236}">
                  <a16:creationId xmlns:a16="http://schemas.microsoft.com/office/drawing/2014/main" id="{0175D8EE-7C9F-0E8D-4C70-839562F02200}"/>
                </a:ext>
              </a:extLst>
            </p:cNvPr>
            <p:cNvSpPr/>
            <p:nvPr/>
          </p:nvSpPr>
          <p:spPr>
            <a:xfrm>
              <a:off x="2832100" y="4686300"/>
              <a:ext cx="1005840" cy="1005840"/>
            </a:xfrm>
            <a:prstGeom prst="roundRect">
              <a:avLst/>
            </a:prstGeom>
            <a:solidFill>
              <a:srgbClr val="FFFFFF"/>
            </a:solidFill>
            <a:ln w="38100" cap="flat" cmpd="sng" algn="ctr">
              <a:solidFill>
                <a:srgbClr val="FF767A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09630">
                <a:buFont typeface="Arial"/>
                <a:buNone/>
                <a:defRPr/>
              </a:pPr>
              <a:endPara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endParaRP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0F855B4D-BC50-3B0D-F5DB-61C964C71E2F}"/>
              </a:ext>
            </a:extLst>
          </p:cNvPr>
          <p:cNvGrpSpPr/>
          <p:nvPr/>
        </p:nvGrpSpPr>
        <p:grpSpPr>
          <a:xfrm>
            <a:off x="10283803" y="5089973"/>
            <a:ext cx="914400" cy="1644227"/>
            <a:chOff x="2649220" y="3225800"/>
            <a:chExt cx="1371600" cy="2466340"/>
          </a:xfrm>
        </p:grpSpPr>
        <p:sp>
          <p:nvSpPr>
            <p:cNvPr id="136" name="Rounded Rectangle 135">
              <a:extLst>
                <a:ext uri="{FF2B5EF4-FFF2-40B4-BE49-F238E27FC236}">
                  <a16:creationId xmlns:a16="http://schemas.microsoft.com/office/drawing/2014/main" id="{E009C515-4731-3A67-3C74-0E2947AF96DB}"/>
                </a:ext>
              </a:extLst>
            </p:cNvPr>
            <p:cNvSpPr/>
            <p:nvPr/>
          </p:nvSpPr>
          <p:spPr>
            <a:xfrm>
              <a:off x="2806700" y="3225800"/>
              <a:ext cx="1005840" cy="1005840"/>
            </a:xfrm>
            <a:prstGeom prst="roundRect">
              <a:avLst/>
            </a:prstGeom>
            <a:solidFill>
              <a:srgbClr val="FFFFFF"/>
            </a:solidFill>
            <a:ln w="38100" cap="flat" cmpd="sng" algn="ctr">
              <a:solidFill>
                <a:srgbClr val="FF767A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09630">
                <a:buFont typeface="Arial"/>
                <a:buNone/>
                <a:defRPr/>
              </a:pPr>
              <a:endPara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endParaRPr>
            </a:p>
          </p:txBody>
        </p: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CD8CD0CC-626F-1FAE-9885-A29CC75CC4FA}"/>
                </a:ext>
              </a:extLst>
            </p:cNvPr>
            <p:cNvCxnSpPr/>
            <p:nvPr/>
          </p:nvCxnSpPr>
          <p:spPr>
            <a:xfrm>
              <a:off x="2649220" y="4457700"/>
              <a:ext cx="1371600" cy="0"/>
            </a:xfrm>
            <a:prstGeom prst="line">
              <a:avLst/>
            </a:prstGeom>
            <a:noFill/>
            <a:ln w="38100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138" name="Rounded Rectangle 137">
              <a:extLst>
                <a:ext uri="{FF2B5EF4-FFF2-40B4-BE49-F238E27FC236}">
                  <a16:creationId xmlns:a16="http://schemas.microsoft.com/office/drawing/2014/main" id="{90B275C1-19F7-64E7-6328-08B7B5D2F0A2}"/>
                </a:ext>
              </a:extLst>
            </p:cNvPr>
            <p:cNvSpPr/>
            <p:nvPr/>
          </p:nvSpPr>
          <p:spPr>
            <a:xfrm>
              <a:off x="2832100" y="4686300"/>
              <a:ext cx="1005840" cy="1005840"/>
            </a:xfrm>
            <a:prstGeom prst="roundRect">
              <a:avLst/>
            </a:prstGeom>
            <a:solidFill>
              <a:srgbClr val="FFFFFF"/>
            </a:solidFill>
            <a:ln w="38100" cap="flat" cmpd="sng" algn="ctr">
              <a:solidFill>
                <a:srgbClr val="FF767A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09630">
                <a:buFont typeface="Arial"/>
                <a:buNone/>
                <a:defRPr/>
              </a:pPr>
              <a:endPara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endParaRPr>
            </a:p>
          </p:txBody>
        </p:sp>
      </p:grpSp>
      <p:sp>
        <p:nvSpPr>
          <p:cNvPr id="139" name="Rectangle 138">
            <a:extLst>
              <a:ext uri="{FF2B5EF4-FFF2-40B4-BE49-F238E27FC236}">
                <a16:creationId xmlns:a16="http://schemas.microsoft.com/office/drawing/2014/main" id="{3E4CE878-4326-1400-0600-2D275F1DD46C}"/>
              </a:ext>
            </a:extLst>
          </p:cNvPr>
          <p:cNvSpPr/>
          <p:nvPr/>
        </p:nvSpPr>
        <p:spPr>
          <a:xfrm>
            <a:off x="2894711" y="5076959"/>
            <a:ext cx="405880" cy="654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800" b="1" kern="0" dirty="0">
                <a:solidFill>
                  <a:srgbClr val="C00000"/>
                </a:solidFill>
                <a:latin typeface="UTM Avo" panose="02040603050506020204" pitchFamily="18"/>
                <a:cs typeface="Arial"/>
                <a:sym typeface="Arial"/>
              </a:rPr>
              <a:t>1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891CF855-4F2F-9442-EAE4-6D08F30C91D6}"/>
              </a:ext>
            </a:extLst>
          </p:cNvPr>
          <p:cNvSpPr/>
          <p:nvPr/>
        </p:nvSpPr>
        <p:spPr>
          <a:xfrm>
            <a:off x="2911645" y="5999307"/>
            <a:ext cx="405880" cy="654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800" b="1" kern="0" dirty="0">
                <a:solidFill>
                  <a:srgbClr val="C00000"/>
                </a:solidFill>
                <a:latin typeface="UTM Avo" panose="02040603050506020204" pitchFamily="18"/>
                <a:cs typeface="Arial"/>
                <a:sym typeface="Arial"/>
              </a:rPr>
              <a:t>4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5D7F0C82-5D67-591C-DA9B-9427457182C1}"/>
              </a:ext>
            </a:extLst>
          </p:cNvPr>
          <p:cNvSpPr/>
          <p:nvPr/>
        </p:nvSpPr>
        <p:spPr>
          <a:xfrm>
            <a:off x="6993100" y="5006481"/>
            <a:ext cx="405880" cy="654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800" b="1" kern="0" dirty="0">
                <a:solidFill>
                  <a:srgbClr val="C00000"/>
                </a:solidFill>
                <a:latin typeface="UTM Avo" panose="02040603050506020204" pitchFamily="18"/>
                <a:cs typeface="Arial"/>
                <a:sym typeface="Arial"/>
              </a:rPr>
              <a:t>8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A7D7AEC8-DF06-CD6F-F7B0-C58C82AF4F57}"/>
              </a:ext>
            </a:extLst>
          </p:cNvPr>
          <p:cNvSpPr/>
          <p:nvPr/>
        </p:nvSpPr>
        <p:spPr>
          <a:xfrm>
            <a:off x="6887732" y="6009049"/>
            <a:ext cx="627095" cy="654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800" b="1" kern="0" dirty="0">
                <a:solidFill>
                  <a:srgbClr val="C00000"/>
                </a:solidFill>
                <a:latin typeface="UTM Avo" panose="02040603050506020204" pitchFamily="18"/>
                <a:cs typeface="Arial"/>
                <a:sym typeface="Arial"/>
              </a:rPr>
              <a:t>15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B7F685B5-5517-DA10-BBBD-0D497DE1930D}"/>
              </a:ext>
            </a:extLst>
          </p:cNvPr>
          <p:cNvSpPr/>
          <p:nvPr/>
        </p:nvSpPr>
        <p:spPr>
          <a:xfrm>
            <a:off x="10538064" y="4993467"/>
            <a:ext cx="405880" cy="654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800" b="1" kern="0" dirty="0">
                <a:solidFill>
                  <a:srgbClr val="C00000"/>
                </a:solidFill>
                <a:latin typeface="UTM Avo" panose="02040603050506020204" pitchFamily="18"/>
                <a:cs typeface="Arial"/>
                <a:sym typeface="Arial"/>
              </a:rPr>
              <a:t>9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632E0093-9F3D-9DCF-3A8B-BAF2C15D9B76}"/>
              </a:ext>
            </a:extLst>
          </p:cNvPr>
          <p:cNvSpPr/>
          <p:nvPr/>
        </p:nvSpPr>
        <p:spPr>
          <a:xfrm>
            <a:off x="10410523" y="6005646"/>
            <a:ext cx="627095" cy="654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800" b="1" kern="0" dirty="0">
                <a:solidFill>
                  <a:srgbClr val="C00000"/>
                </a:solidFill>
                <a:latin typeface="UTM Avo" panose="02040603050506020204" pitchFamily="18"/>
                <a:cs typeface="Arial"/>
                <a:sym typeface="Arial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46460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0" grpId="0" animBg="1"/>
      <p:bldP spid="81" grpId="0" animBg="1"/>
      <p:bldP spid="128" grpId="0"/>
      <p:bldP spid="129" grpId="0"/>
      <p:bldP spid="130" grpId="0"/>
      <p:bldP spid="139" grpId="0"/>
      <p:bldP spid="140" grpId="0"/>
      <p:bldP spid="141" grpId="0"/>
      <p:bldP spid="142" grpId="0"/>
      <p:bldP spid="143" grpId="0"/>
      <p:bldP spid="1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614FEFD-5B8E-5065-E639-C9D71AB9F94B}"/>
              </a:ext>
            </a:extLst>
          </p:cNvPr>
          <p:cNvSpPr/>
          <p:nvPr/>
        </p:nvSpPr>
        <p:spPr>
          <a:xfrm>
            <a:off x="6106729" y="3429000"/>
            <a:ext cx="6096000" cy="3429000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dirty="0"/>
              <a:t>c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9D69647-1266-9728-1439-B59BC3C43D87}"/>
              </a:ext>
            </a:extLst>
          </p:cNvPr>
          <p:cNvGrpSpPr/>
          <p:nvPr/>
        </p:nvGrpSpPr>
        <p:grpSpPr>
          <a:xfrm>
            <a:off x="4394200" y="1715029"/>
            <a:ext cx="3403600" cy="755650"/>
            <a:chOff x="1123950" y="476250"/>
            <a:chExt cx="5105400" cy="1133475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7B361BE6-5D53-40A9-B6CB-8AE4D8AD0CF3}"/>
                </a:ext>
              </a:extLst>
            </p:cNvPr>
            <p:cNvSpPr/>
            <p:nvPr/>
          </p:nvSpPr>
          <p:spPr>
            <a:xfrm>
              <a:off x="1123950" y="485775"/>
              <a:ext cx="5105400" cy="112395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9D94C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09630">
                <a:buFont typeface="Arial"/>
                <a:buNone/>
                <a:defRPr/>
              </a:pPr>
              <a:endParaRPr lang="en-US" sz="1100" kern="0">
                <a:solidFill>
                  <a:srgbClr val="191919"/>
                </a:solidFill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8035057-AC6D-E040-2FDB-4443D4FD4F87}"/>
                </a:ext>
              </a:extLst>
            </p:cNvPr>
            <p:cNvSpPr/>
            <p:nvPr/>
          </p:nvSpPr>
          <p:spPr>
            <a:xfrm>
              <a:off x="1752602" y="476250"/>
              <a:ext cx="4210050" cy="9800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9630">
                <a:lnSpc>
                  <a:spcPct val="150000"/>
                </a:lnSpc>
                <a:buFont typeface="Arial"/>
                <a:buNone/>
                <a:defRPr/>
              </a:pPr>
              <a:r>
                <a:rPr lang="en-US" sz="2800" b="1" kern="0" dirty="0" err="1">
                  <a:solidFill>
                    <a:srgbClr val="C00000"/>
                  </a:solidFill>
                  <a:latin typeface="UTM Avo" panose="02040603050506020204" pitchFamily="18"/>
                  <a:cs typeface="Arial"/>
                  <a:sym typeface="Arial"/>
                </a:rPr>
                <a:t>Bài</a:t>
              </a:r>
              <a:r>
                <a:rPr lang="en-US" sz="2800" b="1" kern="0" dirty="0">
                  <a:solidFill>
                    <a:srgbClr val="C00000"/>
                  </a:solidFill>
                  <a:latin typeface="UTM Avo" panose="02040603050506020204" pitchFamily="18"/>
                  <a:cs typeface="Arial"/>
                  <a:sym typeface="Arial"/>
                </a:rPr>
                <a:t> </a:t>
              </a:r>
              <a:r>
                <a:rPr lang="en-US" sz="2800" b="1" kern="0" dirty="0" err="1">
                  <a:solidFill>
                    <a:srgbClr val="C00000"/>
                  </a:solidFill>
                  <a:latin typeface="UTM Avo" panose="02040603050506020204" pitchFamily="18"/>
                  <a:cs typeface="Arial"/>
                  <a:sym typeface="Arial"/>
                </a:rPr>
                <a:t>tập</a:t>
              </a:r>
              <a:r>
                <a:rPr lang="en-US" sz="2800" b="1" kern="0" dirty="0">
                  <a:solidFill>
                    <a:srgbClr val="C00000"/>
                  </a:solidFill>
                  <a:latin typeface="UTM Avo" panose="02040603050506020204" pitchFamily="18"/>
                  <a:cs typeface="Arial"/>
                  <a:sym typeface="Arial"/>
                </a:rPr>
                <a:t> 3: </a:t>
              </a:r>
              <a:endParaRPr lang="en-US" sz="2800" kern="0" dirty="0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B2CDCB8A-14F8-9A22-78D4-44CD6519DB87}"/>
              </a:ext>
            </a:extLst>
          </p:cNvPr>
          <p:cNvSpPr/>
          <p:nvPr/>
        </p:nvSpPr>
        <p:spPr>
          <a:xfrm>
            <a:off x="839390" y="2596550"/>
            <a:ext cx="2880917" cy="5678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609630">
              <a:lnSpc>
                <a:spcPct val="150000"/>
              </a:lnSpc>
              <a:buFont typeface="Arial"/>
              <a:buNone/>
              <a:defRPr/>
            </a:pP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a)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Tính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rồi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 so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sánh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: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4EC018A-A469-675E-830C-365DD9C4C7BD}"/>
              </a:ext>
            </a:extLst>
          </p:cNvPr>
          <p:cNvSpPr/>
          <p:nvPr/>
        </p:nvSpPr>
        <p:spPr>
          <a:xfrm>
            <a:off x="796910" y="6077328"/>
            <a:ext cx="7435049" cy="5678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609630">
              <a:lnSpc>
                <a:spcPct val="150000"/>
              </a:lnSpc>
              <a:buFont typeface="Arial"/>
              <a:buNone/>
              <a:defRPr/>
            </a:pP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b)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Lấy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ví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dụ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tương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tự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câu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 a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rồi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đố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bạn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thực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hiện</a:t>
            </a:r>
            <a:r>
              <a:rPr lang="en-US" sz="2400" kern="0" dirty="0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BE14C6A-60A5-BC65-0295-CC38C6A35A7A}"/>
              </a:ext>
            </a:extLst>
          </p:cNvPr>
          <p:cNvSpPr/>
          <p:nvPr/>
        </p:nvSpPr>
        <p:spPr>
          <a:xfrm>
            <a:off x="952877" y="4742658"/>
            <a:ext cx="10527548" cy="1121846"/>
          </a:xfrm>
          <a:prstGeom prst="rect">
            <a:avLst/>
          </a:prstGeom>
          <a:solidFill>
            <a:srgbClr val="28BBB1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Arial"/>
              <a:buNone/>
            </a:pPr>
            <a:r>
              <a:rPr lang="en-US" sz="2400" b="1" kern="0" dirty="0" err="1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Nhận</a:t>
            </a:r>
            <a:r>
              <a:rPr lang="en-US" sz="2400" b="1" kern="0" dirty="0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xét</a:t>
            </a:r>
            <a:r>
              <a:rPr lang="en-US" sz="2400" b="1" kern="0" dirty="0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: </a:t>
            </a:r>
            <a:r>
              <a:rPr lang="vi-VN" sz="2400" kern="0" dirty="0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rPr>
              <a:t>Khi thực hiện phép nhân hai phân số, ta có thể đổi chỗ các phân số trong cùng một tích mà tích của chúng không thay đổi</a:t>
            </a:r>
            <a:endParaRPr lang="en-US" sz="2400" kern="0" dirty="0">
              <a:solidFill>
                <a:sysClr val="windowText" lastClr="000000"/>
              </a:solidFill>
              <a:latin typeface="UTM Avo" panose="02040603050506020204" pitchFamily="18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05F46FC-35BB-D35C-325A-BB009BF55ADB}"/>
                  </a:ext>
                </a:extLst>
              </p:cNvPr>
              <p:cNvSpPr/>
              <p:nvPr/>
            </p:nvSpPr>
            <p:spPr>
              <a:xfrm>
                <a:off x="2101685" y="3254794"/>
                <a:ext cx="1102160" cy="12301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2</m:t>
                          </m:r>
                        </m:den>
                      </m:f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/>
                          <a:cs typeface="Times New Roman"/>
                          <a:sym typeface="Arial"/>
                        </a:rPr>
                        <m:t>×</m:t>
                      </m:r>
                      <m:f>
                        <m:fPr>
                          <m:ctrlPr>
                            <a:rPr lang="en-US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en-US" sz="2400" i="0" ker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/>
                          <a:cs typeface="Times New Roman"/>
                          <a:sym typeface="Arial"/>
                        </a:rPr>
                        <m:t> </m:t>
                      </m:r>
                    </m:oMath>
                  </m:oMathPara>
                </a14:m>
                <a:endParaRPr lang="en-US" sz="2400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/>
                  <a:cs typeface="Times New Roman"/>
                  <a:sym typeface="Arial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05F46FC-35BB-D35C-325A-BB009BF55A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1685" y="3254794"/>
                <a:ext cx="1102160" cy="12301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40D5D8AA-6402-F738-7E7B-B96B07CB7509}"/>
                  </a:ext>
                </a:extLst>
              </p:cNvPr>
              <p:cNvSpPr/>
              <p:nvPr/>
            </p:nvSpPr>
            <p:spPr>
              <a:xfrm>
                <a:off x="4274405" y="3481736"/>
                <a:ext cx="965905" cy="8081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09630">
                  <a:buFont typeface="Arial"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ker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ysClr val="windowText" lastClr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ysClr val="windowText" lastClr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3</m:t>
                          </m:r>
                        </m:den>
                      </m:f>
                      <m:r>
                        <a:rPr lang="en-US" sz="2400" i="1" ker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libri"/>
                          <a:cs typeface="Times New Roman"/>
                          <a:sym typeface="Arial"/>
                        </a:rPr>
                        <m:t>×</m:t>
                      </m:r>
                      <m:f>
                        <m:fPr>
                          <m:ctrlPr>
                            <a:rPr lang="en-US" sz="2400" i="1" ker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ysClr val="windowText" lastClr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ysClr val="windowText" lastClr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kern="0" dirty="0">
                  <a:solidFill>
                    <a:sysClr val="windowText" lastClr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40D5D8AA-6402-F738-7E7B-B96B07CB75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4405" y="3481736"/>
                <a:ext cx="965905" cy="80810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6638372-39F2-87F0-14A2-BF21A94A89FA}"/>
                  </a:ext>
                </a:extLst>
              </p:cNvPr>
              <p:cNvSpPr/>
              <p:nvPr/>
            </p:nvSpPr>
            <p:spPr>
              <a:xfrm>
                <a:off x="6619054" y="3254795"/>
                <a:ext cx="1102160" cy="12359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5</m:t>
                          </m:r>
                        </m:den>
                      </m:f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/>
                          <a:cs typeface="Times New Roman"/>
                          <a:sym typeface="Arial"/>
                        </a:rPr>
                        <m:t>×</m:t>
                      </m:r>
                      <m:f>
                        <m:fPr>
                          <m:ctrlPr>
                            <a:rPr lang="en-US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6</m:t>
                          </m:r>
                        </m:den>
                      </m:f>
                      <m:r>
                        <m:rPr>
                          <m:nor/>
                        </m:rPr>
                        <a:rPr lang="en-US" sz="2400" i="0" ker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/>
                          <a:cs typeface="Times New Roman"/>
                          <a:sym typeface="Arial"/>
                        </a:rPr>
                        <m:t> </m:t>
                      </m:r>
                    </m:oMath>
                  </m:oMathPara>
                </a14:m>
                <a:endParaRPr lang="en-US" sz="2400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/>
                  <a:cs typeface="Times New Roman"/>
                  <a:sym typeface="Arial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6638372-39F2-87F0-14A2-BF21A94A89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9054" y="3254795"/>
                <a:ext cx="1102160" cy="12359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26BCC20-7DAD-E363-888E-6E9509A1CE26}"/>
                  </a:ext>
                </a:extLst>
              </p:cNvPr>
              <p:cNvSpPr/>
              <p:nvPr/>
            </p:nvSpPr>
            <p:spPr>
              <a:xfrm>
                <a:off x="9023684" y="3481736"/>
                <a:ext cx="965905" cy="8081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09630">
                  <a:buFont typeface="Arial"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ker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ysClr val="windowText" lastClr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ysClr val="windowText" lastClr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6</m:t>
                          </m:r>
                        </m:den>
                      </m:f>
                      <m:r>
                        <a:rPr lang="en-US" sz="2400" i="1" ker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libri"/>
                          <a:cs typeface="Times New Roman"/>
                          <a:sym typeface="Arial"/>
                        </a:rPr>
                        <m:t>×</m:t>
                      </m:r>
                      <m:f>
                        <m:fPr>
                          <m:ctrlPr>
                            <a:rPr lang="en-US" sz="2400" i="1" ker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ysClr val="windowText" lastClr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ysClr val="windowText" lastClr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kern="0" dirty="0">
                  <a:solidFill>
                    <a:sysClr val="windowText" lastClr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26BCC20-7DAD-E363-888E-6E9509A1CE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3684" y="3481736"/>
                <a:ext cx="965905" cy="80810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Oval 24">
            <a:extLst>
              <a:ext uri="{FF2B5EF4-FFF2-40B4-BE49-F238E27FC236}">
                <a16:creationId xmlns:a16="http://schemas.microsoft.com/office/drawing/2014/main" id="{7319D187-912E-2A5D-E686-1C21DAE00391}"/>
              </a:ext>
            </a:extLst>
          </p:cNvPr>
          <p:cNvSpPr/>
          <p:nvPr/>
        </p:nvSpPr>
        <p:spPr>
          <a:xfrm>
            <a:off x="3320940" y="3617535"/>
            <a:ext cx="731520" cy="731520"/>
          </a:xfrm>
          <a:prstGeom prst="ellipse">
            <a:avLst/>
          </a:prstGeom>
          <a:noFill/>
          <a:ln w="38100" cap="flat" cmpd="sng" algn="ctr">
            <a:solidFill>
              <a:srgbClr val="28BBB1"/>
            </a:solidFill>
            <a:prstDash val="solid"/>
          </a:ln>
          <a:effectLst/>
        </p:spPr>
        <p:txBody>
          <a:bodyPr rtlCol="0" anchor="ctr"/>
          <a:lstStyle/>
          <a:p>
            <a:pPr algn="ctr" defTabSz="609630">
              <a:buFont typeface="Arial"/>
              <a:buNone/>
              <a:defRPr/>
            </a:pPr>
            <a:endParaRPr lang="en-US" sz="1100" kern="0">
              <a:solidFill>
                <a:srgbClr val="FFFFFF"/>
              </a:solidFill>
              <a:latin typeface="UTM Avo" panose="02040603050506020204" pitchFamily="18"/>
              <a:cs typeface="Arial"/>
              <a:sym typeface="Arial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C5B0A8C-FD74-F178-E50F-E4D3DE2EA50F}"/>
              </a:ext>
            </a:extLst>
          </p:cNvPr>
          <p:cNvSpPr/>
          <p:nvPr/>
        </p:nvSpPr>
        <p:spPr>
          <a:xfrm>
            <a:off x="8045340" y="3617535"/>
            <a:ext cx="731520" cy="731520"/>
          </a:xfrm>
          <a:prstGeom prst="ellipse">
            <a:avLst/>
          </a:prstGeom>
          <a:noFill/>
          <a:ln w="38100" cap="flat" cmpd="sng" algn="ctr">
            <a:solidFill>
              <a:srgbClr val="28BBB1"/>
            </a:solidFill>
            <a:prstDash val="solid"/>
          </a:ln>
          <a:effectLst/>
        </p:spPr>
        <p:txBody>
          <a:bodyPr rtlCol="0" anchor="ctr"/>
          <a:lstStyle/>
          <a:p>
            <a:pPr algn="ctr" defTabSz="609630">
              <a:buFont typeface="Arial"/>
              <a:buNone/>
              <a:defRPr/>
            </a:pPr>
            <a:endParaRPr lang="en-US" sz="1100" kern="0">
              <a:solidFill>
                <a:srgbClr val="FFFFFF"/>
              </a:solidFill>
              <a:latin typeface="UTM Avo" panose="02040603050506020204" pitchFamily="1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064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/>
      <p:bldP spid="22" grpId="0"/>
      <p:bldP spid="23" grpId="0"/>
      <p:bldP spid="24" grpId="0"/>
      <p:bldP spid="25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614FEFD-5B8E-5065-E639-C9D71AB9F94B}"/>
              </a:ext>
            </a:extLst>
          </p:cNvPr>
          <p:cNvSpPr/>
          <p:nvPr/>
        </p:nvSpPr>
        <p:spPr>
          <a:xfrm>
            <a:off x="6106729" y="3429000"/>
            <a:ext cx="6096000" cy="3429000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400" dirty="0"/>
              <a:t>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3501950-4C4B-F731-B0B6-B010AC778CED}"/>
              </a:ext>
            </a:extLst>
          </p:cNvPr>
          <p:cNvSpPr/>
          <p:nvPr/>
        </p:nvSpPr>
        <p:spPr>
          <a:xfrm>
            <a:off x="1026992" y="1640691"/>
            <a:ext cx="593432" cy="5678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609630">
              <a:lnSpc>
                <a:spcPct val="150000"/>
              </a:lnSpc>
              <a:buClrTx/>
              <a:defRPr/>
            </a:pP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</a:rPr>
              <a:t>a)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FF7D7F7-5FEB-6620-C6D7-B2FF154C7887}"/>
                  </a:ext>
                </a:extLst>
              </p:cNvPr>
              <p:cNvSpPr/>
              <p:nvPr/>
            </p:nvSpPr>
            <p:spPr>
              <a:xfrm>
                <a:off x="1981578" y="2369522"/>
                <a:ext cx="965905" cy="12301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2</m:t>
                          </m:r>
                        </m:den>
                      </m:f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/>
                          <a:cs typeface="Times New Roman"/>
                          <a:sym typeface="Arial"/>
                        </a:rPr>
                        <m:t>×</m:t>
                      </m:r>
                      <m:f>
                        <m:fPr>
                          <m:ctrlPr>
                            <a:rPr lang="en-US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UTM Avo" panose="02040603050506020204" pitchFamily="18"/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FF7D7F7-5FEB-6620-C6D7-B2FF154C78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578" y="2369522"/>
                <a:ext cx="965905" cy="12301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671EA5E-2139-A497-C2CC-CF5C424166FB}"/>
                  </a:ext>
                </a:extLst>
              </p:cNvPr>
              <p:cNvSpPr/>
              <p:nvPr/>
            </p:nvSpPr>
            <p:spPr>
              <a:xfrm>
                <a:off x="4086170" y="2596464"/>
                <a:ext cx="965905" cy="8081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ker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kern="0">
                              <a:solidFill>
                                <a:sysClr val="windowText" lastClr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kern="0">
                              <a:solidFill>
                                <a:sysClr val="windowText" lastClr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3</m:t>
                          </m:r>
                        </m:den>
                      </m:f>
                      <m:r>
                        <a:rPr lang="en-US" sz="2400" i="1" ker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libri"/>
                          <a:cs typeface="Times New Roman"/>
                          <a:sym typeface="Arial"/>
                        </a:rPr>
                        <m:t>×</m:t>
                      </m:r>
                      <m:f>
                        <m:fPr>
                          <m:ctrlPr>
                            <a:rPr lang="en-US" sz="2400" i="1" ker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kern="0">
                              <a:solidFill>
                                <a:sysClr val="windowText" lastClr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kern="0">
                              <a:solidFill>
                                <a:sysClr val="windowText" lastClr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ysClr val="windowText" lastClr="000000"/>
                  </a:solidFill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671EA5E-2139-A497-C2CC-CF5C424166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6170" y="2596464"/>
                <a:ext cx="965905" cy="80810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EEA8090-5286-D3F1-DDA1-3FB7EEFE2401}"/>
                  </a:ext>
                </a:extLst>
              </p:cNvPr>
              <p:cNvSpPr/>
              <p:nvPr/>
            </p:nvSpPr>
            <p:spPr>
              <a:xfrm>
                <a:off x="7507286" y="2349022"/>
                <a:ext cx="965905" cy="12359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5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libri"/>
                          <a:cs typeface="Times New Roman"/>
                        </a:rPr>
                        <m:t>×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UTM Avo" panose="02040603050506020204" pitchFamily="18" charset="0"/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EEA8090-5286-D3F1-DDA1-3FB7EEFE24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7286" y="2349022"/>
                <a:ext cx="965905" cy="12359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655F847-10AF-9783-48D6-1B889B5C3E43}"/>
                  </a:ext>
                </a:extLst>
              </p:cNvPr>
              <p:cNvSpPr/>
              <p:nvPr/>
            </p:nvSpPr>
            <p:spPr>
              <a:xfrm>
                <a:off x="9762151" y="2571683"/>
                <a:ext cx="965905" cy="8081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ysClr val="windowText" lastClr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ysClr val="windowText" lastClr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6</m:t>
                          </m:r>
                        </m:den>
                      </m:f>
                      <m:r>
                        <a:rPr lang="en-US" sz="24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libri"/>
                          <a:cs typeface="Times New Roman"/>
                        </a:rPr>
                        <m:t>×</m:t>
                      </m:r>
                      <m:f>
                        <m:fPr>
                          <m:ctrlPr>
                            <a:rPr lang="en-US" sz="2400" i="1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ysClr val="windowText" lastClr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ysClr val="windowText" lastClr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ysClr val="windowText" lastClr="00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655F847-10AF-9783-48D6-1B889B5C3E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2151" y="2571683"/>
                <a:ext cx="965905" cy="80810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Oval 7">
            <a:extLst>
              <a:ext uri="{FF2B5EF4-FFF2-40B4-BE49-F238E27FC236}">
                <a16:creationId xmlns:a16="http://schemas.microsoft.com/office/drawing/2014/main" id="{87CEABA2-D5EA-5078-C33C-C3517127BA6D}"/>
              </a:ext>
            </a:extLst>
          </p:cNvPr>
          <p:cNvSpPr/>
          <p:nvPr/>
        </p:nvSpPr>
        <p:spPr>
          <a:xfrm>
            <a:off x="3132706" y="2732263"/>
            <a:ext cx="731520" cy="731520"/>
          </a:xfrm>
          <a:prstGeom prst="ellipse">
            <a:avLst/>
          </a:prstGeom>
          <a:noFill/>
          <a:ln w="38100" cap="flat" cmpd="sng" algn="ctr">
            <a:solidFill>
              <a:srgbClr val="28BBB1"/>
            </a:solidFill>
            <a:prstDash val="solid"/>
          </a:ln>
          <a:effectLst/>
        </p:spPr>
        <p:txBody>
          <a:bodyPr rtlCol="0" anchor="ctr"/>
          <a:lstStyle/>
          <a:p>
            <a:pPr algn="ctr" defTabSz="609630">
              <a:buClrTx/>
              <a:defRPr/>
            </a:pPr>
            <a:endParaRPr lang="en-US" sz="2400">
              <a:solidFill>
                <a:srgbClr val="FFFFFF"/>
              </a:solidFill>
              <a:latin typeface="UTM Avo" panose="02040603050506020204" pitchFamily="18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8BABB48-45D4-595B-07E5-5F4C8992AFCE}"/>
              </a:ext>
            </a:extLst>
          </p:cNvPr>
          <p:cNvSpPr/>
          <p:nvPr/>
        </p:nvSpPr>
        <p:spPr>
          <a:xfrm>
            <a:off x="8849377" y="2659877"/>
            <a:ext cx="731520" cy="731520"/>
          </a:xfrm>
          <a:prstGeom prst="ellipse">
            <a:avLst/>
          </a:prstGeom>
          <a:noFill/>
          <a:ln w="38100" cap="flat" cmpd="sng" algn="ctr">
            <a:solidFill>
              <a:srgbClr val="28BBB1"/>
            </a:solidFill>
            <a:prstDash val="solid"/>
          </a:ln>
          <a:effectLst/>
        </p:spPr>
        <p:txBody>
          <a:bodyPr rtlCol="0" anchor="ctr"/>
          <a:lstStyle/>
          <a:p>
            <a:pPr algn="ctr" defTabSz="609630">
              <a:buClrTx/>
              <a:defRPr/>
            </a:pPr>
            <a:endParaRPr lang="en-US" sz="2400">
              <a:solidFill>
                <a:srgbClr val="FFFFFF"/>
              </a:solidFill>
              <a:latin typeface="UTM Avo" panose="02040603050506020204" pitchFamily="18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0B6C956-D655-D805-5E5E-DE324DCB7C71}"/>
              </a:ext>
            </a:extLst>
          </p:cNvPr>
          <p:cNvCxnSpPr/>
          <p:nvPr/>
        </p:nvCxnSpPr>
        <p:spPr>
          <a:xfrm>
            <a:off x="6291236" y="2343183"/>
            <a:ext cx="0" cy="4250488"/>
          </a:xfrm>
          <a:prstGeom prst="line">
            <a:avLst/>
          </a:prstGeom>
          <a:noFill/>
          <a:ln w="38100" cap="flat" cmpd="sng" algn="ctr">
            <a:solidFill>
              <a:srgbClr val="6E3F6D">
                <a:shade val="95000"/>
                <a:satMod val="105000"/>
              </a:srgbClr>
            </a:solidFill>
            <a:prstDash val="lgDash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EF7CDBC-0B4B-0B0D-F853-BCE58918009F}"/>
                  </a:ext>
                </a:extLst>
              </p:cNvPr>
              <p:cNvSpPr/>
              <p:nvPr/>
            </p:nvSpPr>
            <p:spPr>
              <a:xfrm>
                <a:off x="1955563" y="3534275"/>
                <a:ext cx="3318933" cy="31088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Ta </a:t>
                </a:r>
                <a:r>
                  <a:rPr lang="en-US" sz="2400" dirty="0" err="1">
                    <a:latin typeface="UTM Avo" panose="02040603050506020204" pitchFamily="18"/>
                    <a:ea typeface="Calibri"/>
                    <a:cs typeface="Times New Roman"/>
                  </a:rPr>
                  <a:t>có</a:t>
                </a: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2</m:t>
                        </m:r>
                      </m:den>
                    </m:f>
                    <m:r>
                      <a:rPr lang="en-US" sz="24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Times New Roman"/>
                        <a:sym typeface="Arial"/>
                      </a:rPr>
                      <m:t>×</m:t>
                    </m:r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3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/>
                        <a:cs typeface="Times New Roman"/>
                      </a:rPr>
                      <m:t>=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6</m:t>
                        </m:r>
                      </m:den>
                    </m:f>
                  </m:oMath>
                </a14:m>
                <a:endParaRPr lang="en-US" sz="2400" i="1" dirty="0">
                  <a:latin typeface="UTM Avo" panose="02040603050506020204" pitchFamily="18" charset="0"/>
                  <a:ea typeface="SimSun"/>
                  <a:cs typeface="Times New Roman"/>
                </a:endParaRPr>
              </a:p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ker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kern="0">
                              <a:solidFill>
                                <a:sysClr val="windowText" lastClr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kern="0">
                              <a:solidFill>
                                <a:sysClr val="windowText" lastClr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3</m:t>
                          </m:r>
                        </m:den>
                      </m:f>
                      <m:r>
                        <a:rPr lang="en-US" sz="2400" i="1" ker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libri"/>
                          <a:cs typeface="Times New Roman"/>
                          <a:sym typeface="Arial"/>
                        </a:rPr>
                        <m:t>×</m:t>
                      </m:r>
                      <m:f>
                        <m:fPr>
                          <m:ctrlPr>
                            <a:rPr lang="en-US" sz="2400" i="1" ker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  <a:ea typeface="Calibri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kern="0">
                              <a:solidFill>
                                <a:sysClr val="windowText" lastClr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kern="0">
                              <a:solidFill>
                                <a:sysClr val="windowText" lastClr="000000"/>
                              </a:solidFill>
                              <a:latin typeface="UTM Avo" panose="02040603050506020204" pitchFamily="18" charset="0"/>
                              <a:ea typeface="Calibri"/>
                              <a:cs typeface="Times New Roman"/>
                              <a:sym typeface="Arial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libri"/>
                          <a:cs typeface="Times New Roman"/>
                        </a:rPr>
                        <m:t>=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UTM Avo" panose="02040603050506020204" pitchFamily="18" charset="0"/>
                  <a:ea typeface="Calibri"/>
                  <a:cs typeface="Times New Roman"/>
                </a:endParaRPr>
              </a:p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:r>
                  <a:rPr lang="en-US" sz="2400" dirty="0" err="1">
                    <a:latin typeface="UTM Avo" panose="02040603050506020204" pitchFamily="18"/>
                    <a:ea typeface="等线"/>
                    <a:cs typeface="Times New Roman"/>
                  </a:rPr>
                  <a:t>V</a:t>
                </a:r>
                <a:r>
                  <a:rPr lang="en-US" sz="2400" dirty="0">
                    <a:latin typeface="UTM Avo" panose="02040603050506020204" pitchFamily="18"/>
                    <a:ea typeface="等线"/>
                    <a:cs typeface="Times New Roman"/>
                  </a:rPr>
                  <a:t>ậy: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2</m:t>
                        </m:r>
                      </m:den>
                    </m:f>
                    <m:r>
                      <a:rPr lang="en-US" sz="24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Times New Roman"/>
                        <a:sym typeface="Arial"/>
                      </a:rPr>
                      <m:t>×</m:t>
                    </m:r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3</m:t>
                        </m:r>
                      </m:den>
                    </m:f>
                    <m:r>
                      <a:rPr lang="en-US" sz="2400" b="0" i="1" kern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Times New Roman"/>
                        <a:sym typeface="Arial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/>
                        <a:cs typeface="Times New Roman"/>
                      </a:rPr>
                      <m:t>=</m:t>
                    </m:r>
                    <m:f>
                      <m:fPr>
                        <m:ctrlPr>
                          <a:rPr lang="en-US" sz="2400" i="1" ker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kern="0">
                            <a:solidFill>
                              <a:sysClr val="windowText" lastClr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kern="0">
                            <a:solidFill>
                              <a:sysClr val="windowText" lastClr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3</m:t>
                        </m:r>
                      </m:den>
                    </m:f>
                    <m:r>
                      <a:rPr lang="en-US" sz="2400" i="1" ker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  <a:ea typeface="Calibri"/>
                        <a:cs typeface="Times New Roman"/>
                        <a:sym typeface="Arial"/>
                      </a:rPr>
                      <m:t>×</m:t>
                    </m:r>
                    <m:f>
                      <m:fPr>
                        <m:ctrlPr>
                          <a:rPr lang="en-US" sz="2400" i="1" kern="0">
                            <a:solidFill>
                              <a:sysClr val="windowText" lastClr="000000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kern="0">
                            <a:solidFill>
                              <a:sysClr val="windowText" lastClr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kern="0">
                            <a:solidFill>
                              <a:sysClr val="windowText" lastClr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2</m:t>
                        </m:r>
                      </m:den>
                    </m:f>
                  </m:oMath>
                </a14:m>
                <a:endParaRPr lang="en-US" sz="2400" dirty="0">
                  <a:latin typeface="UTM Avo" panose="02040603050506020204" pitchFamily="18"/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EF7CDBC-0B4B-0B0D-F853-BCE5891800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5563" y="3534275"/>
                <a:ext cx="3318933" cy="3108864"/>
              </a:xfrm>
              <a:prstGeom prst="rect">
                <a:avLst/>
              </a:prstGeom>
              <a:blipFill>
                <a:blip r:embed="rId7"/>
                <a:stretch>
                  <a:fillRect l="-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F5FE450-9B6B-E857-6971-5269972D4A20}"/>
                  </a:ext>
                </a:extLst>
              </p:cNvPr>
              <p:cNvSpPr/>
              <p:nvPr/>
            </p:nvSpPr>
            <p:spPr>
              <a:xfrm>
                <a:off x="7687036" y="3429000"/>
                <a:ext cx="3088338" cy="29935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Ta </a:t>
                </a:r>
                <a:r>
                  <a:rPr lang="en-US" sz="2400" dirty="0" err="1">
                    <a:latin typeface="UTM Avo" panose="02040603050506020204" pitchFamily="18"/>
                    <a:ea typeface="Calibri"/>
                    <a:cs typeface="Times New Roman"/>
                  </a:rPr>
                  <a:t>có</a:t>
                </a: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5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/>
                        <a:cs typeface="Times New Roman"/>
                      </a:rPr>
                      <m:t>×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6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/>
                        <a:cs typeface="Times New Roman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10</m:t>
                        </m:r>
                      </m:den>
                    </m:f>
                  </m:oMath>
                </a14:m>
                <a:endParaRPr lang="en-US" sz="2400" i="1" dirty="0">
                  <a:latin typeface="UTM Avo" panose="02040603050506020204" pitchFamily="18" charset="0"/>
                  <a:ea typeface="SimSun"/>
                  <a:cs typeface="Times New Roman"/>
                </a:endParaRPr>
              </a:p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:r>
                  <a:rPr lang="en-US" sz="2400" i="1" dirty="0">
                    <a:latin typeface="UTM Avo" panose="02040603050506020204" pitchFamily="18"/>
                    <a:ea typeface="SimSun"/>
                    <a:cs typeface="Times New Roman"/>
                  </a:rPr>
                  <a:t>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6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/>
                        <a:cs typeface="Times New Roman"/>
                      </a:rPr>
                      <m:t>×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5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/>
                        <a:cs typeface="Times New Roman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10</m:t>
                        </m:r>
                      </m:den>
                    </m:f>
                  </m:oMath>
                </a14:m>
                <a:endParaRPr lang="en-US" sz="2400" dirty="0">
                  <a:latin typeface="UTM Avo" panose="02040603050506020204" pitchFamily="18" charset="0"/>
                  <a:ea typeface="Calibri"/>
                  <a:cs typeface="Times New Roman"/>
                </a:endParaRPr>
              </a:p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:r>
                  <a:rPr lang="en-US" sz="2400" dirty="0" err="1">
                    <a:latin typeface="UTM Avo" panose="02040603050506020204" pitchFamily="18"/>
                    <a:ea typeface="Calibri"/>
                    <a:cs typeface="Times New Roman"/>
                  </a:rPr>
                  <a:t>Vậy</a:t>
                </a: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5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/>
                        <a:cs typeface="Times New Roman"/>
                      </a:rPr>
                      <m:t>×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6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/>
                        <a:cs typeface="Times New Roman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6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/>
                        <a:cs typeface="Times New Roman"/>
                      </a:rPr>
                      <m:t>×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5</m:t>
                        </m:r>
                      </m:den>
                    </m:f>
                  </m:oMath>
                </a14:m>
                <a:endParaRPr lang="en-US" sz="2400" dirty="0">
                  <a:latin typeface="UTM Avo" panose="02040603050506020204" pitchFamily="18" charset="0"/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F5FE450-9B6B-E857-6971-5269972D4A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7036" y="3429000"/>
                <a:ext cx="3088338" cy="2993576"/>
              </a:xfrm>
              <a:prstGeom prst="rect">
                <a:avLst/>
              </a:prstGeom>
              <a:blipFill>
                <a:blip r:embed="rId8"/>
                <a:stretch>
                  <a:fillRect l="-3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4CF24043-CA36-5A16-F44D-F282F360F517}"/>
              </a:ext>
            </a:extLst>
          </p:cNvPr>
          <p:cNvSpPr/>
          <p:nvPr/>
        </p:nvSpPr>
        <p:spPr>
          <a:xfrm>
            <a:off x="3313961" y="2862061"/>
            <a:ext cx="3690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630">
              <a:buClrTx/>
              <a:defRPr/>
            </a:pP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/>
                <a:cs typeface="Times New Roman"/>
              </a:rPr>
              <a:t>=</a:t>
            </a:r>
            <a:endParaRPr lang="en-US" sz="2400" b="1" dirty="0">
              <a:solidFill>
                <a:srgbClr val="C00000"/>
              </a:solidFill>
              <a:latin typeface="UTM Avo" panose="02040603050506020204" pitchFamily="1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DF4A6E-7DA7-4B56-A985-2B1DFA25E7D3}"/>
              </a:ext>
            </a:extLst>
          </p:cNvPr>
          <p:cNvSpPr/>
          <p:nvPr/>
        </p:nvSpPr>
        <p:spPr>
          <a:xfrm>
            <a:off x="9030631" y="2752397"/>
            <a:ext cx="3690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630">
              <a:buClrTx/>
              <a:defRPr/>
            </a:pP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/>
                <a:cs typeface="Times New Roman"/>
              </a:rPr>
              <a:t>=</a:t>
            </a:r>
            <a:endParaRPr lang="en-US" sz="2400" b="1" dirty="0">
              <a:solidFill>
                <a:srgbClr val="C00000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968053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 animBg="1"/>
      <p:bldP spid="9" grpId="0" animBg="1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5325B81D-3864-0B99-E629-B3C006CDB5DE}"/>
              </a:ext>
            </a:extLst>
          </p:cNvPr>
          <p:cNvSpPr/>
          <p:nvPr/>
        </p:nvSpPr>
        <p:spPr>
          <a:xfrm>
            <a:off x="974879" y="1728983"/>
            <a:ext cx="508473" cy="5678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609630">
              <a:lnSpc>
                <a:spcPct val="150000"/>
              </a:lnSpc>
              <a:buClrTx/>
              <a:defRPr/>
            </a:pP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</a:rPr>
              <a:t>b)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ED09BFAE-B608-1019-7158-9BDA3D92D4FB}"/>
                  </a:ext>
                </a:extLst>
              </p:cNvPr>
              <p:cNvSpPr/>
              <p:nvPr/>
            </p:nvSpPr>
            <p:spPr>
              <a:xfrm>
                <a:off x="1605551" y="2307838"/>
                <a:ext cx="965905" cy="12301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5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libri"/>
                          <a:cs typeface="Times New Roman"/>
                        </a:rPr>
                        <m:t>×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UTM Avo" panose="02040603050506020204" pitchFamily="18" charset="0"/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ED09BFAE-B608-1019-7158-9BDA3D92D4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5551" y="2307838"/>
                <a:ext cx="965905" cy="12301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7BBD24C6-5AC4-B0ED-FF84-BE38CE02225E}"/>
                  </a:ext>
                </a:extLst>
              </p:cNvPr>
              <p:cNvSpPr/>
              <p:nvPr/>
            </p:nvSpPr>
            <p:spPr>
              <a:xfrm>
                <a:off x="3858378" y="2566007"/>
                <a:ext cx="965905" cy="8103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buClrTx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4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libri"/>
                          <a:cs typeface="Times New Roman"/>
                        </a:rPr>
                        <m:t>×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ysClr val="windowText" lastClr="00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7BBD24C6-5AC4-B0ED-FF84-BE38CE0222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8378" y="2566007"/>
                <a:ext cx="965905" cy="8103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Oval 29">
            <a:extLst>
              <a:ext uri="{FF2B5EF4-FFF2-40B4-BE49-F238E27FC236}">
                <a16:creationId xmlns:a16="http://schemas.microsoft.com/office/drawing/2014/main" id="{9D9605F2-35C5-B972-36DE-0ABD22F14209}"/>
              </a:ext>
            </a:extLst>
          </p:cNvPr>
          <p:cNvSpPr/>
          <p:nvPr/>
        </p:nvSpPr>
        <p:spPr>
          <a:xfrm>
            <a:off x="2817944" y="2591550"/>
            <a:ext cx="731520" cy="731520"/>
          </a:xfrm>
          <a:prstGeom prst="ellipse">
            <a:avLst/>
          </a:prstGeom>
          <a:noFill/>
          <a:ln w="38100" cap="flat" cmpd="sng" algn="ctr">
            <a:solidFill>
              <a:srgbClr val="28BBB1"/>
            </a:solidFill>
            <a:prstDash val="solid"/>
          </a:ln>
          <a:effectLst/>
        </p:spPr>
        <p:txBody>
          <a:bodyPr rtlCol="0" anchor="ctr"/>
          <a:lstStyle/>
          <a:p>
            <a:pPr algn="ctr" defTabSz="609630">
              <a:buClrTx/>
              <a:defRPr/>
            </a:pPr>
            <a:endParaRPr lang="en-US" sz="2400">
              <a:solidFill>
                <a:srgbClr val="FFFFFF"/>
              </a:solidFill>
              <a:latin typeface="UTM Avo" panose="02040603050506020204" pitchFamily="18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E7FA91A-06B7-1743-4623-DD895515F971}"/>
              </a:ext>
            </a:extLst>
          </p:cNvPr>
          <p:cNvSpPr/>
          <p:nvPr/>
        </p:nvSpPr>
        <p:spPr>
          <a:xfrm>
            <a:off x="2999199" y="2721349"/>
            <a:ext cx="3690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630">
              <a:buClrTx/>
              <a:defRPr/>
            </a:pP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ea typeface="Calibri"/>
                <a:cs typeface="Times New Roman"/>
              </a:rPr>
              <a:t>=</a:t>
            </a:r>
            <a:endParaRPr lang="en-US" sz="2400" b="1" dirty="0">
              <a:solidFill>
                <a:srgbClr val="C00000"/>
              </a:solidFill>
              <a:latin typeface="UTM Avo" panose="02040603050506020204" pitchFamily="1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140B3B7-23ED-7C32-5E18-7D44FB7AA6A4}"/>
                  </a:ext>
                </a:extLst>
              </p:cNvPr>
              <p:cNvSpPr/>
              <p:nvPr/>
            </p:nvSpPr>
            <p:spPr>
              <a:xfrm>
                <a:off x="3710371" y="3634888"/>
                <a:ext cx="4113707" cy="19822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Ta </a:t>
                </a:r>
                <a:r>
                  <a:rPr lang="en-US" sz="2400" dirty="0" err="1">
                    <a:latin typeface="UTM Avo" panose="02040603050506020204" pitchFamily="18"/>
                    <a:ea typeface="Calibri"/>
                    <a:cs typeface="Times New Roman"/>
                  </a:rPr>
                  <a:t>có</a:t>
                </a: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5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/>
                        <a:cs typeface="Times New Roman"/>
                      </a:rPr>
                      <m:t>×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4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/>
                        <a:cs typeface="Times New Roman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20</m:t>
                        </m:r>
                      </m:den>
                    </m:f>
                  </m:oMath>
                </a14:m>
                <a:endParaRPr lang="en-US" sz="2400" i="1" dirty="0">
                  <a:latin typeface="UTM Avo" panose="02040603050506020204" pitchFamily="18" charset="0"/>
                  <a:ea typeface="SimSun"/>
                  <a:cs typeface="Times New Roman"/>
                </a:endParaRPr>
              </a:p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:r>
                  <a:rPr lang="en-US" sz="2400" i="1" dirty="0">
                    <a:latin typeface="UTM Avo" panose="02040603050506020204" pitchFamily="18"/>
                    <a:ea typeface="SimSun"/>
                    <a:cs typeface="Times New Roman"/>
                  </a:rPr>
                  <a:t>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4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/>
                        <a:cs typeface="Times New Roman"/>
                      </a:rPr>
                      <m:t>×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5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/>
                        <a:cs typeface="Times New Roman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20</m:t>
                        </m:r>
                      </m:den>
                    </m:f>
                  </m:oMath>
                </a14:m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 </a:t>
                </a: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140B3B7-23ED-7C32-5E18-7D44FB7AA6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0371" y="3634888"/>
                <a:ext cx="4113707" cy="1982209"/>
              </a:xfrm>
              <a:prstGeom prst="rect">
                <a:avLst/>
              </a:prstGeom>
              <a:blipFill>
                <a:blip r:embed="rId5"/>
                <a:stretch>
                  <a:fillRect l="-23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EF9743B-0A92-E117-E603-035F492386A8}"/>
                  </a:ext>
                </a:extLst>
              </p:cNvPr>
              <p:cNvSpPr/>
              <p:nvPr/>
            </p:nvSpPr>
            <p:spPr>
              <a:xfrm>
                <a:off x="3710371" y="5758313"/>
                <a:ext cx="3278772" cy="7234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buClrTx/>
                </a:pPr>
                <a:r>
                  <a:rPr lang="en-US" sz="2400" dirty="0">
                    <a:solidFill>
                      <a:sysClr val="windowText" lastClr="000000"/>
                    </a:solidFill>
                    <a:latin typeface="UTM Avo" panose="02040603050506020204" pitchFamily="18"/>
                    <a:ea typeface="Calibri"/>
                    <a:cs typeface="Times New Roman"/>
                  </a:rPr>
                  <a:t>→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5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/>
                        <a:cs typeface="Times New Roman"/>
                      </a:rPr>
                      <m:t>×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4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/>
                        <a:cs typeface="Times New Roman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4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libri"/>
                        <a:cs typeface="Times New Roman"/>
                      </a:rPr>
                      <m:t>×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5</m:t>
                        </m:r>
                      </m:den>
                    </m:f>
                  </m:oMath>
                </a14:m>
                <a:endParaRPr lang="en-US" sz="2400" dirty="0">
                  <a:solidFill>
                    <a:sysClr val="windowText" lastClr="000000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EF9743B-0A92-E117-E603-035F492386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0371" y="5758313"/>
                <a:ext cx="3278772" cy="723468"/>
              </a:xfrm>
              <a:prstGeom prst="rect">
                <a:avLst/>
              </a:prstGeom>
              <a:blipFill>
                <a:blip r:embed="rId6"/>
                <a:stretch>
                  <a:fillRect l="-2974" b="-5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" name="Picture 2">
            <a:extLst>
              <a:ext uri="{FF2B5EF4-FFF2-40B4-BE49-F238E27FC236}">
                <a16:creationId xmlns:a16="http://schemas.microsoft.com/office/drawing/2014/main" id="{CFF7190A-BC13-BFE9-F124-035332F09D5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467024" flipV="1">
            <a:off x="2159986" y="3715226"/>
            <a:ext cx="1223884" cy="55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4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 animBg="1"/>
      <p:bldP spid="31" grpId="0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614FEFD-5B8E-5065-E639-C9D71AB9F94B}"/>
              </a:ext>
            </a:extLst>
          </p:cNvPr>
          <p:cNvSpPr/>
          <p:nvPr/>
        </p:nvSpPr>
        <p:spPr>
          <a:xfrm>
            <a:off x="6106729" y="3429000"/>
            <a:ext cx="6096000" cy="3429000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dirty="0"/>
              <a:t>c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B1BB1A6-8D43-B245-8A62-1170CF672278}"/>
              </a:ext>
            </a:extLst>
          </p:cNvPr>
          <p:cNvGrpSpPr/>
          <p:nvPr/>
        </p:nvGrpSpPr>
        <p:grpSpPr>
          <a:xfrm>
            <a:off x="859371" y="1648323"/>
            <a:ext cx="3403600" cy="755650"/>
            <a:chOff x="1123950" y="476250"/>
            <a:chExt cx="5105400" cy="1133475"/>
          </a:xfrm>
        </p:grpSpPr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C2FD13F4-1C19-CEFF-A23F-F2307BE518BF}"/>
                </a:ext>
              </a:extLst>
            </p:cNvPr>
            <p:cNvSpPr/>
            <p:nvPr/>
          </p:nvSpPr>
          <p:spPr>
            <a:xfrm>
              <a:off x="1123950" y="485775"/>
              <a:ext cx="5105400" cy="112395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9D94C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09630">
                <a:buFont typeface="Arial"/>
                <a:buNone/>
                <a:defRPr/>
              </a:pPr>
              <a:endParaRPr lang="en-US" sz="1100" kern="0">
                <a:solidFill>
                  <a:srgbClr val="191919"/>
                </a:solidFill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A782C9E-91C0-5741-5F33-10EEA73EBB8D}"/>
                </a:ext>
              </a:extLst>
            </p:cNvPr>
            <p:cNvSpPr/>
            <p:nvPr/>
          </p:nvSpPr>
          <p:spPr>
            <a:xfrm>
              <a:off x="1752602" y="476250"/>
              <a:ext cx="4210050" cy="9882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9630">
                <a:lnSpc>
                  <a:spcPct val="150000"/>
                </a:lnSpc>
                <a:buFont typeface="Arial"/>
                <a:buNone/>
                <a:defRPr/>
              </a:pPr>
              <a:r>
                <a:rPr lang="en-US" sz="2800" b="1" kern="0" dirty="0" err="1">
                  <a:solidFill>
                    <a:srgbClr val="C00000"/>
                  </a:solidFill>
                  <a:latin typeface="UTM Avo" panose="02040603050506020204" pitchFamily="18"/>
                  <a:cs typeface="Arial"/>
                  <a:sym typeface="Arial"/>
                </a:rPr>
                <a:t>Bài</a:t>
              </a:r>
              <a:r>
                <a:rPr lang="en-US" sz="2800" b="1" kern="0" dirty="0">
                  <a:solidFill>
                    <a:srgbClr val="C00000"/>
                  </a:solidFill>
                  <a:latin typeface="UTM Avo" panose="02040603050506020204" pitchFamily="18"/>
                  <a:cs typeface="Arial"/>
                  <a:sym typeface="Arial"/>
                </a:rPr>
                <a:t> </a:t>
              </a:r>
              <a:r>
                <a:rPr lang="en-US" sz="2800" b="1" kern="0" dirty="0" err="1">
                  <a:solidFill>
                    <a:srgbClr val="C00000"/>
                  </a:solidFill>
                  <a:latin typeface="UTM Avo" panose="02040603050506020204" pitchFamily="18"/>
                  <a:cs typeface="Arial"/>
                  <a:sym typeface="Arial"/>
                </a:rPr>
                <a:t>tập</a:t>
              </a:r>
              <a:r>
                <a:rPr lang="en-US" sz="2800" b="1" kern="0" dirty="0">
                  <a:solidFill>
                    <a:srgbClr val="C00000"/>
                  </a:solidFill>
                  <a:latin typeface="UTM Avo" panose="02040603050506020204" pitchFamily="18"/>
                  <a:cs typeface="Arial"/>
                  <a:sym typeface="Arial"/>
                </a:rPr>
                <a:t> 5: </a:t>
              </a:r>
              <a:endParaRPr lang="en-US" sz="2800" kern="0" dirty="0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0A9480F-12D7-58F4-DCE9-34C208FEE8CD}"/>
                  </a:ext>
                </a:extLst>
              </p:cNvPr>
              <p:cNvSpPr/>
              <p:nvPr/>
            </p:nvSpPr>
            <p:spPr>
              <a:xfrm>
                <a:off x="586514" y="2554812"/>
                <a:ext cx="5123333" cy="15141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a)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Tính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chu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vi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và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diện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tích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hình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vuông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có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cạnh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dài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m.</a:t>
                </a:r>
                <a:endPara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/>
                  <a:cs typeface="Times New Roman"/>
                  <a:sym typeface="Arial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0A9480F-12D7-58F4-DCE9-34C208FEE8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514" y="2554812"/>
                <a:ext cx="5123333" cy="1514197"/>
              </a:xfrm>
              <a:prstGeom prst="rect">
                <a:avLst/>
              </a:prstGeom>
              <a:blipFill>
                <a:blip r:embed="rId3"/>
                <a:stretch>
                  <a:fillRect l="-1784" r="-1784" b="-12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>
            <a:extLst>
              <a:ext uri="{FF2B5EF4-FFF2-40B4-BE49-F238E27FC236}">
                <a16:creationId xmlns:a16="http://schemas.microsoft.com/office/drawing/2014/main" id="{633E7F1B-AC4F-2EAF-C41C-81E6DD4C7963}"/>
              </a:ext>
            </a:extLst>
          </p:cNvPr>
          <p:cNvSpPr/>
          <p:nvPr/>
        </p:nvSpPr>
        <p:spPr>
          <a:xfrm>
            <a:off x="8412760" y="1335835"/>
            <a:ext cx="1483938" cy="5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i="1" u="sng" kern="0" dirty="0" err="1">
                <a:solidFill>
                  <a:srgbClr val="C00000"/>
                </a:solidFill>
                <a:latin typeface="UTM Avo" panose="02040603050506020204" pitchFamily="18"/>
                <a:cs typeface="Arial" pitchFamily="34" charset="0"/>
                <a:sym typeface="Arial"/>
              </a:rPr>
              <a:t>Bài</a:t>
            </a:r>
            <a:r>
              <a:rPr lang="en-US" sz="2400" b="1" i="1" u="sng" kern="0" dirty="0">
                <a:solidFill>
                  <a:srgbClr val="C00000"/>
                </a:solidFill>
                <a:latin typeface="UTM Avo" panose="02040603050506020204" pitchFamily="18"/>
                <a:cs typeface="Arial" pitchFamily="34" charset="0"/>
                <a:sym typeface="Arial"/>
              </a:rPr>
              <a:t> </a:t>
            </a:r>
            <a:r>
              <a:rPr lang="en-US" sz="2400" b="1" i="1" u="sng" kern="0" dirty="0" err="1">
                <a:solidFill>
                  <a:srgbClr val="C00000"/>
                </a:solidFill>
                <a:latin typeface="UTM Avo" panose="02040603050506020204" pitchFamily="18"/>
                <a:cs typeface="Arial" pitchFamily="34" charset="0"/>
                <a:sym typeface="Arial"/>
              </a:rPr>
              <a:t>giải</a:t>
            </a:r>
            <a:endParaRPr lang="en-US" sz="2400" b="1" i="1" u="sng" kern="0" dirty="0">
              <a:solidFill>
                <a:srgbClr val="C00000"/>
              </a:solidFill>
              <a:latin typeface="UTM Avo" panose="02040603050506020204" pitchFamily="18"/>
              <a:cs typeface="Arial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1364868-248D-1F0C-3B73-6D0E762354A1}"/>
                  </a:ext>
                </a:extLst>
              </p:cNvPr>
              <p:cNvSpPr/>
              <p:nvPr/>
            </p:nvSpPr>
            <p:spPr>
              <a:xfrm>
                <a:off x="6800815" y="1977740"/>
                <a:ext cx="4707828" cy="48373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rPr lang="en-US" sz="22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a) Chu vi </a:t>
                </a:r>
                <a:r>
                  <a:rPr lang="en-US" sz="22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của</a:t>
                </a:r>
                <a:r>
                  <a:rPr lang="en-US" sz="22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hình</a:t>
                </a:r>
                <a:r>
                  <a:rPr lang="en-US" sz="22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vuông</a:t>
                </a:r>
                <a:r>
                  <a:rPr lang="en-US" sz="22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là</a:t>
                </a:r>
                <a:r>
                  <a:rPr lang="en-US" sz="22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:</a:t>
                </a:r>
              </a:p>
              <a:p>
                <a:pPr algn="ctr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2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5</m:t>
                        </m:r>
                      </m:den>
                    </m:f>
                    <m:r>
                      <a:rPr lang="en-US" sz="2200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Times New Roman"/>
                        <a:sym typeface="Arial"/>
                      </a:rPr>
                      <m:t>×</m:t>
                    </m:r>
                    <m:r>
                      <m:rPr>
                        <m:nor/>
                      </m:rPr>
                      <a:rPr lang="en-US" sz="2200" i="0" kern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/>
                        <a:cs typeface="Times New Roman"/>
                        <a:sym typeface="Arial"/>
                      </a:rPr>
                      <m:t>4</m:t>
                    </m:r>
                  </m:oMath>
                </a14:m>
                <a:r>
                  <a:rPr lang="en-US" sz="22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SimSun"/>
                            <a:cs typeface="Times New Roman"/>
                            <a:sym typeface="Arial"/>
                          </a:rPr>
                          <m:t>12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SimSun"/>
                            <a:cs typeface="Times New Roman"/>
                            <a:sym typeface="Arial"/>
                          </a:rPr>
                          <m:t>5 </m:t>
                        </m:r>
                      </m:den>
                    </m:f>
                  </m:oMath>
                </a14:m>
                <a:r>
                  <a:rPr lang="en-US" sz="22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(m)</a:t>
                </a:r>
                <a:endPara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/>
                  <a:cs typeface="Times New Roman"/>
                  <a:sym typeface="Arial"/>
                </a:endParaRPr>
              </a:p>
              <a:p>
                <a:pPr algn="ctr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rPr lang="en-US" sz="22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Diện</a:t>
                </a:r>
                <a:r>
                  <a:rPr lang="en-US" sz="22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tích</a:t>
                </a:r>
                <a:r>
                  <a:rPr lang="en-US" sz="22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của</a:t>
                </a:r>
                <a:r>
                  <a:rPr lang="en-US" sz="22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hình</a:t>
                </a:r>
                <a:r>
                  <a:rPr lang="en-US" sz="22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vuông</a:t>
                </a:r>
                <a:r>
                  <a:rPr lang="en-US" sz="22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là</a:t>
                </a:r>
                <a:r>
                  <a:rPr lang="en-US" sz="22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:</a:t>
                </a:r>
                <a:endPara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/>
                  <a:cs typeface="Times New Roman"/>
                  <a:sym typeface="Arial"/>
                </a:endParaRPr>
              </a:p>
              <a:p>
                <a:pPr algn="ctr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2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5</m:t>
                        </m:r>
                      </m:den>
                    </m:f>
                    <m:r>
                      <a:rPr lang="en-US" sz="2200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Times New Roman"/>
                        <a:sym typeface="Arial"/>
                      </a:rPr>
                      <m:t>×</m:t>
                    </m:r>
                    <m:f>
                      <m:fPr>
                        <m:ctrlPr>
                          <a:rPr lang="en-US" sz="22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2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2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SimSun"/>
                            <a:cs typeface="Times New Roman"/>
                            <a:sym typeface="Arial"/>
                          </a:rPr>
                          <m:t>9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SimSun"/>
                            <a:cs typeface="Times New Roman"/>
                            <a:sym typeface="Arial"/>
                          </a:rPr>
                          <m:t>25</m:t>
                        </m:r>
                      </m:den>
                    </m:f>
                    <m:r>
                      <m:rPr>
                        <m:nor/>
                      </m:rPr>
                      <a:rPr lang="en-US" sz="2200" i="0" kern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SimSun"/>
                        <a:cs typeface="Times New Roman"/>
                        <a:sym typeface="Arial"/>
                      </a:rPr>
                      <m:t> </m:t>
                    </m:r>
                  </m:oMath>
                </a14:m>
                <a:r>
                  <a:rPr lang="en-US" sz="22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/>
                            <a:cs typeface="Times New Roman"/>
                            <a:sym typeface="Arial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SimSun"/>
                            <a:cs typeface="Times New Roman"/>
                            <a:sym typeface="Arial"/>
                          </a:rPr>
                          <m:t>m</m:t>
                        </m:r>
                      </m:e>
                      <m:sup>
                        <m:r>
                          <a:rPr lang="en-US" sz="2200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/>
                            <a:cs typeface="Times New Roman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en-US" sz="2200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SimSun"/>
                        <a:cs typeface="Times New Roman"/>
                        <a:sym typeface="Arial"/>
                      </a:rPr>
                      <m:t>)</m:t>
                    </m:r>
                  </m:oMath>
                </a14:m>
                <a:endPara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/>
                  <a:cs typeface="Times New Roman"/>
                  <a:sym typeface="Arial"/>
                </a:endParaRPr>
              </a:p>
              <a:p>
                <a:pPr algn="ctr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rPr lang="en-US" sz="22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Đáp</a:t>
                </a:r>
                <a:r>
                  <a:rPr lang="en-US" sz="22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số</a:t>
                </a:r>
                <a:r>
                  <a:rPr lang="en-US" sz="22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: Chu vi: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SimSun"/>
                            <a:cs typeface="Times New Roman"/>
                            <a:sym typeface="Arial"/>
                          </a:rPr>
                          <m:t>12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SimSun"/>
                            <a:cs typeface="Times New Roman"/>
                            <a:sym typeface="Arial"/>
                          </a:rPr>
                          <m:t>5 </m:t>
                        </m:r>
                      </m:den>
                    </m:f>
                  </m:oMath>
                </a14:m>
                <a:r>
                  <a:rPr lang="en-US" sz="22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2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m .</a:t>
                </a:r>
                <a:endParaRPr lang="en-US" sz="2200" kern="0" dirty="0">
                  <a:solidFill>
                    <a:srgbClr val="000000"/>
                  </a:solidFill>
                  <a:latin typeface="UTM Avo" panose="02040603050506020204" pitchFamily="18"/>
                  <a:ea typeface="Calibri"/>
                  <a:cs typeface="Times New Roman"/>
                  <a:sym typeface="Arial"/>
                </a:endParaRPr>
              </a:p>
              <a:p>
                <a:pPr algn="ctr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rPr lang="en-US" sz="22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                   </a:t>
                </a:r>
                <a:r>
                  <a:rPr lang="en-US" sz="22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Diện</a:t>
                </a:r>
                <a:r>
                  <a:rPr lang="en-US" sz="22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2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tích</a:t>
                </a:r>
                <a:r>
                  <a:rPr lang="en-US" sz="22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SimSun"/>
                            <a:cs typeface="Times New Roman"/>
                            <a:sym typeface="Arial"/>
                          </a:rPr>
                          <m:t>9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SimSun"/>
                            <a:cs typeface="Times New Roman"/>
                            <a:sym typeface="Arial"/>
                          </a:rPr>
                          <m:t>25</m:t>
                        </m:r>
                      </m:den>
                    </m:f>
                    <m:r>
                      <m:rPr>
                        <m:nor/>
                      </m:rPr>
                      <a:rPr lang="en-US" sz="2200" i="0" kern="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SimSun"/>
                        <a:cs typeface="Times New Roman"/>
                        <a:sym typeface="Arial"/>
                      </a:rPr>
                      <m:t> </m:t>
                    </m:r>
                    <m:sSup>
                      <m:sSupPr>
                        <m:ctrlPr>
                          <a:rPr lang="en-US" sz="22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/>
                            <a:cs typeface="Times New Roman"/>
                            <a:sym typeface="Arial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SimSun"/>
                            <a:cs typeface="Times New Roman"/>
                            <a:sym typeface="Arial"/>
                          </a:rPr>
                          <m:t>m</m:t>
                        </m:r>
                      </m:e>
                      <m:sup>
                        <m:r>
                          <a:rPr lang="en-US" sz="2200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/>
                            <a:cs typeface="Times New Roman"/>
                            <a:sym typeface="Arial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2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.</a:t>
                </a: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1364868-248D-1F0C-3B73-6D0E762354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0815" y="1977740"/>
                <a:ext cx="4707828" cy="48373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86DFC6E-6868-DCCF-B92B-49E36E4D5010}"/>
              </a:ext>
            </a:extLst>
          </p:cNvPr>
          <p:cNvCxnSpPr>
            <a:cxnSpLocks/>
          </p:cNvCxnSpPr>
          <p:nvPr/>
        </p:nvCxnSpPr>
        <p:spPr>
          <a:xfrm>
            <a:off x="6421864" y="1986535"/>
            <a:ext cx="0" cy="3854070"/>
          </a:xfrm>
          <a:prstGeom prst="line">
            <a:avLst/>
          </a:prstGeom>
          <a:noFill/>
          <a:ln w="38100" cap="flat" cmpd="sng" algn="ctr">
            <a:solidFill>
              <a:srgbClr val="6E3F6D">
                <a:shade val="95000"/>
                <a:satMod val="105000"/>
              </a:srgbClr>
            </a:solidFill>
            <a:prstDash val="lgDash"/>
          </a:ln>
          <a:effectLst/>
        </p:spPr>
      </p:cxnSp>
    </p:spTree>
    <p:extLst>
      <p:ext uri="{BB962C8B-B14F-4D97-AF65-F5344CB8AC3E}">
        <p14:creationId xmlns:p14="http://schemas.microsoft.com/office/powerpoint/2010/main" val="1618825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614FEFD-5B8E-5065-E639-C9D71AB9F94B}"/>
              </a:ext>
            </a:extLst>
          </p:cNvPr>
          <p:cNvSpPr/>
          <p:nvPr/>
        </p:nvSpPr>
        <p:spPr>
          <a:xfrm>
            <a:off x="6106729" y="3429000"/>
            <a:ext cx="6096000" cy="3429000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dirty="0"/>
              <a:t>c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B1BB1A6-8D43-B245-8A62-1170CF672278}"/>
              </a:ext>
            </a:extLst>
          </p:cNvPr>
          <p:cNvGrpSpPr/>
          <p:nvPr/>
        </p:nvGrpSpPr>
        <p:grpSpPr>
          <a:xfrm>
            <a:off x="859371" y="1648323"/>
            <a:ext cx="3403600" cy="755650"/>
            <a:chOff x="1123950" y="476250"/>
            <a:chExt cx="5105400" cy="1133475"/>
          </a:xfrm>
        </p:grpSpPr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C2FD13F4-1C19-CEFF-A23F-F2307BE518BF}"/>
                </a:ext>
              </a:extLst>
            </p:cNvPr>
            <p:cNvSpPr/>
            <p:nvPr/>
          </p:nvSpPr>
          <p:spPr>
            <a:xfrm>
              <a:off x="1123950" y="485775"/>
              <a:ext cx="5105400" cy="112395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9D94C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09630">
                <a:buFont typeface="Arial"/>
                <a:buNone/>
                <a:defRPr/>
              </a:pPr>
              <a:endParaRPr lang="en-US" sz="1100" kern="0">
                <a:solidFill>
                  <a:srgbClr val="191919"/>
                </a:solidFill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A782C9E-91C0-5741-5F33-10EEA73EBB8D}"/>
                </a:ext>
              </a:extLst>
            </p:cNvPr>
            <p:cNvSpPr/>
            <p:nvPr/>
          </p:nvSpPr>
          <p:spPr>
            <a:xfrm>
              <a:off x="1752602" y="476250"/>
              <a:ext cx="4210050" cy="9882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9630">
                <a:lnSpc>
                  <a:spcPct val="150000"/>
                </a:lnSpc>
                <a:buFont typeface="Arial"/>
                <a:buNone/>
                <a:defRPr/>
              </a:pPr>
              <a:r>
                <a:rPr lang="en-US" sz="2800" b="1" kern="0" dirty="0" err="1">
                  <a:solidFill>
                    <a:srgbClr val="C00000"/>
                  </a:solidFill>
                  <a:latin typeface="UTM Avo" panose="02040603050506020204" pitchFamily="18"/>
                  <a:cs typeface="Arial"/>
                  <a:sym typeface="Arial"/>
                </a:rPr>
                <a:t>Bài</a:t>
              </a:r>
              <a:r>
                <a:rPr lang="en-US" sz="2800" b="1" kern="0" dirty="0">
                  <a:solidFill>
                    <a:srgbClr val="C00000"/>
                  </a:solidFill>
                  <a:latin typeface="UTM Avo" panose="02040603050506020204" pitchFamily="18"/>
                  <a:cs typeface="Arial"/>
                  <a:sym typeface="Arial"/>
                </a:rPr>
                <a:t> </a:t>
              </a:r>
              <a:r>
                <a:rPr lang="en-US" sz="2800" b="1" kern="0" dirty="0" err="1">
                  <a:solidFill>
                    <a:srgbClr val="C00000"/>
                  </a:solidFill>
                  <a:latin typeface="UTM Avo" panose="02040603050506020204" pitchFamily="18"/>
                  <a:cs typeface="Arial"/>
                  <a:sym typeface="Arial"/>
                </a:rPr>
                <a:t>tập</a:t>
              </a:r>
              <a:r>
                <a:rPr lang="en-US" sz="2800" b="1" kern="0" dirty="0">
                  <a:solidFill>
                    <a:srgbClr val="C00000"/>
                  </a:solidFill>
                  <a:latin typeface="UTM Avo" panose="02040603050506020204" pitchFamily="18"/>
                  <a:cs typeface="Arial"/>
                  <a:sym typeface="Arial"/>
                </a:rPr>
                <a:t> 5: </a:t>
              </a:r>
              <a:endParaRPr lang="en-US" sz="2800" kern="0" dirty="0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0A9480F-12D7-58F4-DCE9-34C208FEE8CD}"/>
                  </a:ext>
                </a:extLst>
              </p:cNvPr>
              <p:cNvSpPr/>
              <p:nvPr/>
            </p:nvSpPr>
            <p:spPr>
              <a:xfrm>
                <a:off x="693336" y="2788155"/>
                <a:ext cx="4873863" cy="20620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b)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Một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hình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chữ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nhật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có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chiều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dài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m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và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chiều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rộng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7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m.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Tính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diện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tích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hình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chữ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nhật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đó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?</a:t>
                </a:r>
                <a:endPara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/>
                  <a:cs typeface="Times New Roman"/>
                  <a:sym typeface="Arial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0A9480F-12D7-58F4-DCE9-34C208FEE8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336" y="2788155"/>
                <a:ext cx="4873863" cy="2062039"/>
              </a:xfrm>
              <a:prstGeom prst="rect">
                <a:avLst/>
              </a:prstGeom>
              <a:blipFill>
                <a:blip r:embed="rId3"/>
                <a:stretch>
                  <a:fillRect l="-2003" r="-1877" b="-5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>
            <a:extLst>
              <a:ext uri="{FF2B5EF4-FFF2-40B4-BE49-F238E27FC236}">
                <a16:creationId xmlns:a16="http://schemas.microsoft.com/office/drawing/2014/main" id="{633E7F1B-AC4F-2EAF-C41C-81E6DD4C7963}"/>
              </a:ext>
            </a:extLst>
          </p:cNvPr>
          <p:cNvSpPr/>
          <p:nvPr/>
        </p:nvSpPr>
        <p:spPr>
          <a:xfrm>
            <a:off x="8412760" y="1826123"/>
            <a:ext cx="1483938" cy="5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i="1" u="sng" kern="0" dirty="0" err="1">
                <a:solidFill>
                  <a:srgbClr val="C00000"/>
                </a:solidFill>
                <a:latin typeface="UTM Avo" panose="02040603050506020204" pitchFamily="18"/>
                <a:cs typeface="Arial" pitchFamily="34" charset="0"/>
                <a:sym typeface="Arial"/>
              </a:rPr>
              <a:t>Bài</a:t>
            </a:r>
            <a:r>
              <a:rPr lang="en-US" sz="2400" b="1" i="1" u="sng" kern="0" dirty="0">
                <a:solidFill>
                  <a:srgbClr val="C00000"/>
                </a:solidFill>
                <a:latin typeface="UTM Avo" panose="02040603050506020204" pitchFamily="18"/>
                <a:cs typeface="Arial" pitchFamily="34" charset="0"/>
                <a:sym typeface="Arial"/>
              </a:rPr>
              <a:t> </a:t>
            </a:r>
            <a:r>
              <a:rPr lang="en-US" sz="2400" b="1" i="1" u="sng" kern="0" dirty="0" err="1">
                <a:solidFill>
                  <a:srgbClr val="C00000"/>
                </a:solidFill>
                <a:latin typeface="UTM Avo" panose="02040603050506020204" pitchFamily="18"/>
                <a:cs typeface="Arial" pitchFamily="34" charset="0"/>
                <a:sym typeface="Arial"/>
              </a:rPr>
              <a:t>giải</a:t>
            </a:r>
            <a:endParaRPr lang="en-US" sz="2400" b="1" i="1" u="sng" kern="0" dirty="0">
              <a:solidFill>
                <a:srgbClr val="C00000"/>
              </a:solidFill>
              <a:latin typeface="UTM Avo" panose="02040603050506020204" pitchFamily="18"/>
              <a:cs typeface="Arial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1364868-248D-1F0C-3B73-6D0E762354A1}"/>
                  </a:ext>
                </a:extLst>
              </p:cNvPr>
              <p:cNvSpPr/>
              <p:nvPr/>
            </p:nvSpPr>
            <p:spPr>
              <a:xfrm>
                <a:off x="6564240" y="2590556"/>
                <a:ext cx="5180978" cy="2721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533"/>
                  </a:spcAft>
                </a:pP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b) </a:t>
                </a:r>
                <a:r>
                  <a:rPr lang="en-US" sz="2400" dirty="0" err="1">
                    <a:latin typeface="UTM Avo" panose="02040603050506020204" pitchFamily="18"/>
                    <a:ea typeface="Calibri"/>
                    <a:cs typeface="Times New Roman"/>
                  </a:rPr>
                  <a:t>Diện</a:t>
                </a: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Calibri"/>
                    <a:cs typeface="Times New Roman"/>
                  </a:rPr>
                  <a:t>tích</a:t>
                </a: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Calibri"/>
                    <a:cs typeface="Times New Roman"/>
                  </a:rPr>
                  <a:t>của</a:t>
                </a: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Calibri"/>
                    <a:cs typeface="Times New Roman"/>
                  </a:rPr>
                  <a:t>hình</a:t>
                </a: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Calibri"/>
                    <a:cs typeface="Times New Roman"/>
                  </a:rPr>
                  <a:t>chữ</a:t>
                </a: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Calibri"/>
                    <a:cs typeface="Times New Roman"/>
                  </a:rPr>
                  <a:t>nhật</a:t>
                </a: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Calibri"/>
                    <a:cs typeface="Times New Roman"/>
                  </a:rPr>
                  <a:t>là</a:t>
                </a: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:</a:t>
                </a:r>
              </a:p>
              <a:p>
                <a:pPr algn="ctr">
                  <a:lnSpc>
                    <a:spcPct val="150000"/>
                  </a:lnSpc>
                  <a:spcAft>
                    <a:spcPts val="533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6</m:t>
                          </m:r>
                        </m:den>
                      </m:f>
                      <m:r>
                        <a:rPr lang="en-US" sz="2400">
                          <a:latin typeface="Cambria Math" panose="02040503050406030204" pitchFamily="18" charset="0"/>
                          <a:ea typeface="Calibri"/>
                          <a:cs typeface="Times New Roman"/>
                        </a:rPr>
                        <m:t>×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9</m:t>
                          </m:r>
                        </m:den>
                      </m:f>
                      <m:r>
                        <a:rPr lang="en-US" sz="2400">
                          <a:latin typeface="Cambria Math" panose="02040503050406030204" pitchFamily="18" charset="0"/>
                          <a:ea typeface="Calibri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35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54</m:t>
                          </m:r>
                        </m:den>
                      </m:f>
                      <m:r>
                        <m:rPr>
                          <m:nor/>
                        </m:rPr>
                        <a:rPr lang="en-US" sz="2400" i="0">
                          <a:latin typeface="UTM Avo" panose="02040603050506020204" pitchFamily="18" charset="0"/>
                          <a:ea typeface="Calibri"/>
                          <a:cs typeface="Times New Roman"/>
                        </a:rPr>
                        <m:t> 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</m:ctrlPr>
                        </m:sSupPr>
                        <m:e>
                          <m:r>
                            <a:rPr lang="en-US" sz="2400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  <m:t>(</m:t>
                          </m:r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Calibri"/>
                              <a:cs typeface="Times New Roman"/>
                            </a:rPr>
                            <m:t>m</m:t>
                          </m:r>
                        </m:e>
                        <m:sup>
                          <m:r>
                            <a:rPr lang="en-US" sz="2400">
                              <a:latin typeface="Cambria Math" panose="02040503050406030204" pitchFamily="18" charset="0"/>
                              <a:ea typeface="Calibri"/>
                              <a:cs typeface="Times New Roman"/>
                            </a:rPr>
                            <m:t>2</m:t>
                          </m:r>
                        </m:sup>
                      </m:sSup>
                      <m:r>
                        <a:rPr lang="en-US" sz="2400">
                          <a:latin typeface="Cambria Math" panose="02040503050406030204" pitchFamily="18" charset="0"/>
                          <a:ea typeface="Calibri"/>
                          <a:cs typeface="Times New Roman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UTM Avo" panose="02040603050506020204" pitchFamily="18"/>
                  <a:ea typeface="Calibri"/>
                  <a:cs typeface="Times New Roman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sz="2400" dirty="0" err="1">
                    <a:latin typeface="UTM Avo" panose="02040603050506020204" pitchFamily="18"/>
                    <a:ea typeface="SimSun"/>
                  </a:rPr>
                  <a:t>Đáp</a:t>
                </a:r>
                <a:r>
                  <a:rPr lang="en-US" sz="2400" dirty="0">
                    <a:latin typeface="UTM Avo" panose="02040603050506020204" pitchFamily="18"/>
                    <a:ea typeface="SimSun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SimSun"/>
                  </a:rPr>
                  <a:t>số</a:t>
                </a:r>
                <a:r>
                  <a:rPr lang="en-US" sz="2400" dirty="0">
                    <a:latin typeface="UTM Avo" panose="02040603050506020204" pitchFamily="18"/>
                    <a:ea typeface="SimSun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35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54</m:t>
                        </m:r>
                      </m:den>
                    </m:f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/>
                        <a:cs typeface="Times New Roman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m</m:t>
                        </m:r>
                      </m:e>
                      <m:sup>
                        <m:r>
                          <a:rPr lang="en-US" sz="2400">
                            <a:latin typeface="Cambria Math" panose="02040503050406030204" pitchFamily="18" charset="0"/>
                            <a:ea typeface="Calibri"/>
                            <a:cs typeface="Times New Roman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UTM Avo" panose="02040603050506020204" pitchFamily="18"/>
                  </a:rPr>
                  <a:t>.</a:t>
                </a: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1364868-248D-1F0C-3B73-6D0E762354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240" y="2590556"/>
                <a:ext cx="5180978" cy="2721964"/>
              </a:xfrm>
              <a:prstGeom prst="rect">
                <a:avLst/>
              </a:prstGeom>
              <a:blipFill>
                <a:blip r:embed="rId4"/>
                <a:stretch>
                  <a:fillRect l="-1294" r="-1176" b="-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0F1B05F-6625-B8F8-C0D8-B151C6E4E607}"/>
              </a:ext>
            </a:extLst>
          </p:cNvPr>
          <p:cNvCxnSpPr>
            <a:cxnSpLocks/>
          </p:cNvCxnSpPr>
          <p:nvPr/>
        </p:nvCxnSpPr>
        <p:spPr>
          <a:xfrm>
            <a:off x="6351526" y="2403973"/>
            <a:ext cx="0" cy="3854070"/>
          </a:xfrm>
          <a:prstGeom prst="line">
            <a:avLst/>
          </a:prstGeom>
          <a:noFill/>
          <a:ln w="38100" cap="flat" cmpd="sng" algn="ctr">
            <a:solidFill>
              <a:srgbClr val="6E3F6D">
                <a:shade val="95000"/>
                <a:satMod val="105000"/>
              </a:srgbClr>
            </a:solidFill>
            <a:prstDash val="lgDash"/>
          </a:ln>
          <a:effectLst/>
        </p:spPr>
      </p:cxnSp>
    </p:spTree>
    <p:extLst>
      <p:ext uri="{BB962C8B-B14F-4D97-AF65-F5344CB8AC3E}">
        <p14:creationId xmlns:p14="http://schemas.microsoft.com/office/powerpoint/2010/main" val="164365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614FEFD-5B8E-5065-E639-C9D71AB9F94B}"/>
              </a:ext>
            </a:extLst>
          </p:cNvPr>
          <p:cNvSpPr/>
          <p:nvPr/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dirty="0"/>
              <a:t>c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714AEB-C31E-D83D-08EC-E3CDF3438872}"/>
              </a:ext>
            </a:extLst>
          </p:cNvPr>
          <p:cNvGrpSpPr/>
          <p:nvPr/>
        </p:nvGrpSpPr>
        <p:grpSpPr>
          <a:xfrm>
            <a:off x="4769507" y="1681140"/>
            <a:ext cx="2652986" cy="631363"/>
            <a:chOff x="1123950" y="394731"/>
            <a:chExt cx="5105400" cy="1214994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117E08D6-8441-787A-E849-4170B619B96B}"/>
                </a:ext>
              </a:extLst>
            </p:cNvPr>
            <p:cNvSpPr/>
            <p:nvPr/>
          </p:nvSpPr>
          <p:spPr>
            <a:xfrm>
              <a:off x="1123950" y="485775"/>
              <a:ext cx="5105400" cy="112395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9D94C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09630">
                <a:buFont typeface="Arial"/>
                <a:buNone/>
                <a:defRPr/>
              </a:pPr>
              <a:endParaRPr lang="en-US" sz="1050" kern="0">
                <a:solidFill>
                  <a:srgbClr val="191919"/>
                </a:solidFill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D91A723-4F60-9262-982C-A638394BCB53}"/>
                </a:ext>
              </a:extLst>
            </p:cNvPr>
            <p:cNvSpPr/>
            <p:nvPr/>
          </p:nvSpPr>
          <p:spPr>
            <a:xfrm>
              <a:off x="1640799" y="394731"/>
              <a:ext cx="4210051" cy="8598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9630">
                <a:lnSpc>
                  <a:spcPct val="150000"/>
                </a:lnSpc>
                <a:buFont typeface="Arial"/>
                <a:buNone/>
                <a:defRPr/>
              </a:pPr>
              <a:r>
                <a:rPr lang="en-US" sz="2400" b="1" kern="0" dirty="0" err="1">
                  <a:solidFill>
                    <a:srgbClr val="C00000"/>
                  </a:solidFill>
                  <a:latin typeface="UTM Avo" panose="02040603050506020204" pitchFamily="18"/>
                  <a:cs typeface="Arial"/>
                  <a:sym typeface="Arial"/>
                </a:rPr>
                <a:t>Bài</a:t>
              </a:r>
              <a:r>
                <a:rPr lang="en-US" sz="2400" b="1" kern="0" dirty="0">
                  <a:solidFill>
                    <a:srgbClr val="C00000"/>
                  </a:solidFill>
                  <a:latin typeface="UTM Avo" panose="02040603050506020204" pitchFamily="18"/>
                  <a:cs typeface="Arial"/>
                  <a:sym typeface="Arial"/>
                </a:rPr>
                <a:t> </a:t>
              </a:r>
              <a:r>
                <a:rPr lang="en-US" sz="2400" b="1" kern="0" dirty="0" err="1">
                  <a:solidFill>
                    <a:srgbClr val="C00000"/>
                  </a:solidFill>
                  <a:latin typeface="UTM Avo" panose="02040603050506020204" pitchFamily="18"/>
                  <a:cs typeface="Arial"/>
                  <a:sym typeface="Arial"/>
                </a:rPr>
                <a:t>tập</a:t>
              </a:r>
              <a:r>
                <a:rPr lang="en-US" sz="2400" b="1" kern="0" dirty="0">
                  <a:solidFill>
                    <a:srgbClr val="C00000"/>
                  </a:solidFill>
                  <a:latin typeface="UTM Avo" panose="02040603050506020204" pitchFamily="18"/>
                  <a:cs typeface="Arial"/>
                  <a:sym typeface="Arial"/>
                </a:rPr>
                <a:t> 7: </a:t>
              </a:r>
              <a:endParaRPr lang="en-US" sz="2400" kern="0" dirty="0">
                <a:solidFill>
                  <a:sysClr val="windowText" lastClr="000000"/>
                </a:solidFill>
                <a:latin typeface="UTM Avo" panose="02040603050506020204" pitchFamily="18"/>
                <a:cs typeface="Arial"/>
                <a:sym typeface="Arial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FB305B6-A62F-221A-6B59-5FD656859C27}"/>
                  </a:ext>
                </a:extLst>
              </p:cNvPr>
              <p:cNvSpPr/>
              <p:nvPr/>
            </p:nvSpPr>
            <p:spPr>
              <a:xfrm>
                <a:off x="578607" y="2301522"/>
                <a:ext cx="6095999" cy="21266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Một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cánh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cửa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sổ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hình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chữ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nhật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có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chiều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dài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SimSun"/>
                            <a:cs typeface="Times New Roman"/>
                            <a:sym typeface="Arial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SimSun"/>
                            <a:cs typeface="Times New Roman"/>
                            <a:sym typeface="Arial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m,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chiều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rộng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SimSun"/>
                            <a:cs typeface="Times New Roman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SimSun"/>
                            <a:cs typeface="Times New Roman"/>
                            <a:sym typeface="Arial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m. </a:t>
                </a:r>
              </a:p>
              <a:p>
                <a:pPr algn="just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Tính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chu vi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và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diện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tích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cánh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cửa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đó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.</a:t>
                </a:r>
                <a:endPara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/>
                  <a:cs typeface="Times New Roman"/>
                  <a:sym typeface="Arial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FB305B6-A62F-221A-6B59-5FD656859C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607" y="2301522"/>
                <a:ext cx="6095999" cy="2126608"/>
              </a:xfrm>
              <a:prstGeom prst="rect">
                <a:avLst/>
              </a:prstGeom>
              <a:blipFill>
                <a:blip r:embed="rId3"/>
                <a:stretch>
                  <a:fillRect l="-1600" r="-1500" b="-6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2D72883-391E-6EB0-E986-EEE1C6E6124F}"/>
                  </a:ext>
                </a:extLst>
              </p:cNvPr>
              <p:cNvSpPr/>
              <p:nvPr/>
            </p:nvSpPr>
            <p:spPr>
              <a:xfrm>
                <a:off x="7511219" y="2848746"/>
                <a:ext cx="3844167" cy="25715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rPr lang="nl-NL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Chiều dài cửa: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l-NL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SimSun"/>
                            <a:cs typeface="Times New Roman"/>
                            <a:sym typeface="Arial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nl-NL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SimSun"/>
                            <a:cs typeface="Times New Roman"/>
                            <a:sym typeface="Arial"/>
                          </a:rPr>
                          <m:t>4</m:t>
                        </m:r>
                      </m:den>
                    </m:f>
                  </m:oMath>
                </a14:m>
                <a:r>
                  <a:rPr lang="nl-NL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nl-NL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m</a:t>
                </a:r>
                <a:endPara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/>
                  <a:cs typeface="Times New Roman"/>
                  <a:sym typeface="Arial"/>
                </a:endParaRPr>
              </a:p>
              <a:p>
                <a:pPr algn="just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rPr lang="nl-NL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Chiều rộng cửa: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SimSun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l-NL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SimSun"/>
                            <a:cs typeface="Times New Roman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nl-NL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SimSun"/>
                            <a:cs typeface="Times New Roman"/>
                            <a:sym typeface="Arial"/>
                          </a:rPr>
                          <m:t>2</m:t>
                        </m:r>
                      </m:den>
                    </m:f>
                  </m:oMath>
                </a14:m>
                <a:r>
                  <a:rPr lang="nl-NL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SimSun"/>
                    <a:cs typeface="Times New Roman"/>
                    <a:sym typeface="Arial"/>
                  </a:rPr>
                  <a:t> </a:t>
                </a:r>
                <a:r>
                  <a:rPr lang="nl-NL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m</a:t>
                </a:r>
                <a:endPara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/>
                  <a:cs typeface="Times New Roman"/>
                  <a:sym typeface="Arial"/>
                </a:endParaRPr>
              </a:p>
              <a:p>
                <a:pPr algn="just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rPr lang="nl-NL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Hỏi: Chu vi? Diện tích?</a:t>
                </a:r>
                <a:endParaRPr lang="en-US" sz="2400" kern="0" dirty="0">
                  <a:solidFill>
                    <a:srgbClr val="000000"/>
                  </a:solidFill>
                  <a:latin typeface="UTM Avo" panose="02040603050506020204" pitchFamily="18"/>
                  <a:ea typeface="Calibri"/>
                  <a:cs typeface="Times New Roman"/>
                  <a:sym typeface="Arial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2D72883-391E-6EB0-E986-EEE1C6E612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1219" y="2848746"/>
                <a:ext cx="3844167" cy="2571538"/>
              </a:xfrm>
              <a:prstGeom prst="rect">
                <a:avLst/>
              </a:prstGeom>
              <a:blipFill>
                <a:blip r:embed="rId4"/>
                <a:stretch>
                  <a:fillRect l="-2377" b="-45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20824A44-31B0-0420-BB4A-DD729F7A44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439" y="4585307"/>
            <a:ext cx="4521199" cy="217659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479047E-1336-A91B-9EB4-3696F7F36DD2}"/>
              </a:ext>
            </a:extLst>
          </p:cNvPr>
          <p:cNvSpPr/>
          <p:nvPr/>
        </p:nvSpPr>
        <p:spPr>
          <a:xfrm>
            <a:off x="8602607" y="2274358"/>
            <a:ext cx="1483938" cy="574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i="1" u="sng" kern="0" dirty="0" err="1">
                <a:solidFill>
                  <a:srgbClr val="C00000"/>
                </a:solidFill>
                <a:latin typeface="UTM Avo" panose="02040603050506020204" pitchFamily="18"/>
                <a:cs typeface="Arial" pitchFamily="34" charset="0"/>
                <a:sym typeface="Arial"/>
              </a:rPr>
              <a:t>Tóm</a:t>
            </a:r>
            <a:r>
              <a:rPr lang="en-US" sz="2400" b="1" i="1" u="sng" kern="0" dirty="0">
                <a:solidFill>
                  <a:srgbClr val="C00000"/>
                </a:solidFill>
                <a:latin typeface="UTM Avo" panose="02040603050506020204" pitchFamily="18"/>
                <a:cs typeface="Arial" pitchFamily="34" charset="0"/>
                <a:sym typeface="Arial"/>
              </a:rPr>
              <a:t> </a:t>
            </a:r>
            <a:r>
              <a:rPr lang="en-US" sz="2400" b="1" i="1" u="sng" kern="0" dirty="0" err="1">
                <a:solidFill>
                  <a:srgbClr val="C00000"/>
                </a:solidFill>
                <a:latin typeface="UTM Avo" panose="02040603050506020204" pitchFamily="18"/>
                <a:cs typeface="Arial" pitchFamily="34" charset="0"/>
                <a:sym typeface="Arial"/>
              </a:rPr>
              <a:t>tắt</a:t>
            </a:r>
            <a:endParaRPr lang="en-US" sz="2400" b="1" i="1" u="sng" kern="0" dirty="0">
              <a:solidFill>
                <a:srgbClr val="C00000"/>
              </a:solidFill>
              <a:latin typeface="UTM Avo" panose="02040603050506020204" pitchFamily="18"/>
              <a:cs typeface="Arial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4343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E27FB8F-2452-6A34-75C5-1BE5B84BDBCF}"/>
              </a:ext>
            </a:extLst>
          </p:cNvPr>
          <p:cNvSpPr/>
          <p:nvPr/>
        </p:nvSpPr>
        <p:spPr>
          <a:xfrm>
            <a:off x="1321595" y="1718109"/>
            <a:ext cx="1483938" cy="574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i="1" u="sng" kern="0" dirty="0" err="1">
                <a:solidFill>
                  <a:srgbClr val="C00000"/>
                </a:solidFill>
                <a:latin typeface="UTM Avo" panose="02040603050506020204" pitchFamily="18"/>
                <a:cs typeface="Arial" pitchFamily="34" charset="0"/>
                <a:sym typeface="Arial"/>
              </a:rPr>
              <a:t>Bài</a:t>
            </a:r>
            <a:r>
              <a:rPr lang="en-US" sz="2400" b="1" i="1" u="sng" kern="0" dirty="0">
                <a:solidFill>
                  <a:srgbClr val="C00000"/>
                </a:solidFill>
                <a:latin typeface="UTM Avo" panose="02040603050506020204" pitchFamily="18"/>
                <a:cs typeface="Arial" pitchFamily="34" charset="0"/>
                <a:sym typeface="Arial"/>
              </a:rPr>
              <a:t> </a:t>
            </a:r>
            <a:r>
              <a:rPr lang="en-US" sz="2400" b="1" i="1" u="sng" kern="0" dirty="0" err="1">
                <a:solidFill>
                  <a:srgbClr val="C00000"/>
                </a:solidFill>
                <a:latin typeface="UTM Avo" panose="02040603050506020204" pitchFamily="18"/>
                <a:cs typeface="Arial" pitchFamily="34" charset="0"/>
                <a:sym typeface="Arial"/>
              </a:rPr>
              <a:t>giải</a:t>
            </a:r>
            <a:endParaRPr lang="en-US" sz="2400" b="1" i="1" u="sng" kern="0" dirty="0">
              <a:solidFill>
                <a:srgbClr val="C00000"/>
              </a:solidFill>
              <a:latin typeface="UTM Avo" panose="02040603050506020204" pitchFamily="18"/>
              <a:cs typeface="Arial" pitchFamily="34" charset="0"/>
              <a:sym typeface="Arial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23379A1A-D588-9DCB-54A7-5E480CFC01E1}"/>
                  </a:ext>
                </a:extLst>
              </p:cNvPr>
              <p:cNvSpPr/>
              <p:nvPr/>
            </p:nvSpPr>
            <p:spPr>
              <a:xfrm>
                <a:off x="3546762" y="1511613"/>
                <a:ext cx="5627383" cy="5393533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rgbClr val="E36267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533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nl-NL" sz="2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Chu vi của cánh cửa sổ là:</a:t>
                </a:r>
                <a:endPara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Calibri"/>
                  <a:cs typeface="Times New Roman"/>
                  <a:sym typeface="Arial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533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d>
                      <m:dPr>
                        <m:ctrlPr>
                          <a:rPr kumimoji="0" lang="en-US" sz="22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0" lang="en-US" sz="22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/>
                                <a:cs typeface="Times New Roman"/>
                                <a:sym typeface="Arial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kumimoji="0" lang="nl-NL" sz="22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UTM Avo" panose="02040603050506020204" pitchFamily="18" charset="0"/>
                                <a:ea typeface="Calibri"/>
                                <a:cs typeface="Times New Roman"/>
                                <a:sym typeface="Arial"/>
                              </a:rPr>
                              <m:t>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kumimoji="0" lang="nl-NL" sz="22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UTM Avo" panose="02040603050506020204" pitchFamily="18" charset="0"/>
                                <a:ea typeface="Calibri"/>
                                <a:cs typeface="Times New Roman"/>
                                <a:sym typeface="Arial"/>
                              </a:rPr>
                              <m:t>4</m:t>
                            </m:r>
                          </m:den>
                        </m:f>
                        <m:r>
                          <a:rPr kumimoji="0" lang="nl-NL" sz="22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  <m:t>+</m:t>
                        </m:r>
                        <m:f>
                          <m:fPr>
                            <m:ctrlPr>
                              <a:rPr kumimoji="0" lang="en-US" sz="22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/>
                                <a:cs typeface="Times New Roman"/>
                                <a:sym typeface="Arial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kumimoji="0" lang="nl-NL" sz="22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UTM Avo" panose="02040603050506020204" pitchFamily="18" charset="0"/>
                                <a:ea typeface="Calibri"/>
                                <a:cs typeface="Times New Roman"/>
                                <a:sym typeface="Arial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kumimoji="0" lang="nl-NL" sz="2200" b="0" i="0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UTM Avo" panose="02040603050506020204" pitchFamily="18" charset="0"/>
                                <a:ea typeface="Calibri"/>
                                <a:cs typeface="Times New Roman"/>
                                <a:sym typeface="Arial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kumimoji="0" lang="nl-NL" sz="22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/>
                        <a:cs typeface="Times New Roman"/>
                        <a:sym typeface="Arial"/>
                      </a:rPr>
                      <m:t>×</m:t>
                    </m:r>
                    <m:r>
                      <m:rPr>
                        <m:nor/>
                      </m:rPr>
                      <a:rPr kumimoji="0" lang="nl-NL" sz="22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/>
                        <a:cs typeface="Times New Roman"/>
                        <a:sym typeface="Arial"/>
                      </a:rPr>
                      <m:t>2</m:t>
                    </m:r>
                    <m:r>
                      <a:rPr kumimoji="0" lang="nl-NL" sz="22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/>
                        <a:cs typeface="Times New Roman"/>
                        <a:sym typeface="Arial"/>
                      </a:rPr>
                      <m:t>=</m:t>
                    </m:r>
                    <m:f>
                      <m:fPr>
                        <m:ctrlPr>
                          <a:rPr kumimoji="0" lang="en-US" sz="22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nl-NL" sz="22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7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nl-NL" sz="22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2 </m:t>
                        </m:r>
                      </m:den>
                    </m:f>
                  </m:oMath>
                </a14:m>
                <a:r>
                  <a:rPr kumimoji="0" lang="nl-NL" sz="2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(m)</a:t>
                </a:r>
                <a:endPara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Calibri"/>
                  <a:cs typeface="Times New Roman"/>
                  <a:sym typeface="Arial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533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nl-NL" sz="2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Diện tích cửa sổ là:</a:t>
                </a:r>
                <a:endPara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Calibri"/>
                  <a:cs typeface="Times New Roman"/>
                  <a:sym typeface="Arial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533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en-US" sz="22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2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2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4</m:t>
                        </m:r>
                      </m:den>
                    </m:f>
                    <m:r>
                      <a:rPr kumimoji="0" lang="en-US" sz="22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/>
                        <a:cs typeface="Times New Roman"/>
                        <a:sym typeface="Arial"/>
                      </a:rPr>
                      <m:t> × </m:t>
                    </m:r>
                    <m:f>
                      <m:fPr>
                        <m:ctrlPr>
                          <a:rPr kumimoji="0" lang="en-US" sz="22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2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2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2</m:t>
                        </m:r>
                      </m:den>
                    </m:f>
                    <m:r>
                      <a:rPr kumimoji="0" lang="en-US" sz="22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/>
                        <a:cs typeface="Times New Roman"/>
                        <a:sym typeface="Arial"/>
                      </a:rPr>
                      <m:t>=</m:t>
                    </m:r>
                    <m:f>
                      <m:fPr>
                        <m:ctrlPr>
                          <a:rPr kumimoji="0" lang="en-US" sz="22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2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2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8</m:t>
                        </m:r>
                      </m:den>
                    </m:f>
                  </m:oMath>
                </a14:m>
                <a:r>
                  <a:rPr kumimoji="0" lang="en-US" sz="2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SimSun"/>
                    <a:cs typeface="Times New Roman"/>
                    <a:sym typeface="Arial"/>
                  </a:rPr>
                  <a:t> </a:t>
                </a:r>
                <a:r>
                  <a:rPr kumimoji="0" lang="en-US" sz="2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2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/>
                            <a:cs typeface="Times New Roman"/>
                            <a:sym typeface="Arial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kumimoji="0" lang="en-US" sz="22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SimSun"/>
                            <a:cs typeface="Times New Roman"/>
                            <a:sym typeface="Arial"/>
                          </a:rPr>
                          <m:t>m</m:t>
                        </m:r>
                      </m:e>
                      <m:sup>
                        <m:r>
                          <a:rPr kumimoji="0" lang="en-US" sz="22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/>
                            <a:cs typeface="Times New Roman"/>
                            <a:sym typeface="Arial"/>
                          </a:rPr>
                          <m:t>2</m:t>
                        </m:r>
                      </m:sup>
                    </m:sSup>
                    <m:r>
                      <a:rPr kumimoji="0" lang="en-US" sz="22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SimSun"/>
                        <a:cs typeface="Times New Roman"/>
                        <a:sym typeface="Arial"/>
                      </a:rPr>
                      <m:t>)</m:t>
                    </m:r>
                  </m:oMath>
                </a14:m>
                <a:endPara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Calibri"/>
                  <a:cs typeface="Times New Roman"/>
                  <a:sym typeface="Arial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533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Đáp</a:t>
                </a:r>
                <a:r>
                  <a:rPr kumimoji="0" lang="en-US" sz="2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kumimoji="0" lang="en-US" sz="2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số</a:t>
                </a:r>
                <a:r>
                  <a:rPr kumimoji="0" lang="en-US" sz="2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: Chu vi: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2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2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7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2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2 </m:t>
                        </m:r>
                      </m:den>
                    </m:f>
                  </m:oMath>
                </a14:m>
                <a:r>
                  <a:rPr kumimoji="0" lang="en-US" sz="2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m.</a:t>
                </a:r>
                <a:endPara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Calibri"/>
                  <a:cs typeface="Times New Roman"/>
                  <a:sym typeface="Arial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533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                  </a:t>
                </a:r>
                <a:r>
                  <a:rPr kumimoji="0" lang="en-US" sz="2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Diện</a:t>
                </a:r>
                <a:r>
                  <a:rPr kumimoji="0" lang="en-US" sz="2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 </a:t>
                </a:r>
                <a:r>
                  <a:rPr kumimoji="0" lang="en-US" sz="2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tích</a:t>
                </a:r>
                <a:r>
                  <a:rPr kumimoji="0" lang="en-US" sz="2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SimSun"/>
                    <a:cs typeface="Times New Roman"/>
                    <a:sym typeface="Arial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2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2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2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8</m:t>
                        </m:r>
                      </m:den>
                    </m:f>
                  </m:oMath>
                </a14:m>
                <a:r>
                  <a:rPr kumimoji="0" lang="en-US" sz="2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SimSun"/>
                    <a:cs typeface="Times New Roman"/>
                    <a:sym typeface="Arial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2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/>
                            <a:cs typeface="Times New Roman"/>
                            <a:sym typeface="Arial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kumimoji="0" lang="en-US" sz="22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SimSun"/>
                            <a:cs typeface="Times New Roman"/>
                            <a:sym typeface="Arial"/>
                          </a:rPr>
                          <m:t>m</m:t>
                        </m:r>
                      </m:e>
                      <m:sup>
                        <m:r>
                          <a:rPr kumimoji="0" lang="en-US" sz="22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SimSun"/>
                            <a:cs typeface="Times New Roman"/>
                            <a:sym typeface="Arial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en-US" sz="2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.</a:t>
                </a:r>
              </a:p>
            </p:txBody>
          </p:sp>
        </mc:Choice>
        <mc:Fallback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23379A1A-D588-9DCB-54A7-5E480CFC01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6762" y="1511613"/>
                <a:ext cx="5627383" cy="5393533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E36267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4948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9F8714-69D0-F6CA-CD3E-A6018BEC757D}"/>
              </a:ext>
            </a:extLst>
          </p:cNvPr>
          <p:cNvSpPr/>
          <p:nvPr/>
        </p:nvSpPr>
        <p:spPr>
          <a:xfrm>
            <a:off x="4224333" y="944207"/>
            <a:ext cx="3743333" cy="654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630">
              <a:lnSpc>
                <a:spcPct val="150000"/>
              </a:lnSpc>
              <a:buFont typeface="Arial"/>
              <a:buNone/>
              <a:defRPr/>
            </a:pPr>
            <a:r>
              <a:rPr lang="en-US" sz="2800" b="1" kern="0" dirty="0">
                <a:solidFill>
                  <a:srgbClr val="262624"/>
                </a:solidFill>
                <a:latin typeface="UTM Avo" panose="02040603050506020204" pitchFamily="18"/>
                <a:cs typeface="Arial"/>
                <a:sym typeface="Arial"/>
              </a:rPr>
              <a:t>CỦNG CỐ, DẶN DÒ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15DD246-9CC3-9238-229A-476382D9D1C4}"/>
              </a:ext>
            </a:extLst>
          </p:cNvPr>
          <p:cNvSpPr/>
          <p:nvPr/>
        </p:nvSpPr>
        <p:spPr>
          <a:xfrm>
            <a:off x="2913528" y="1913964"/>
            <a:ext cx="6364941" cy="1725707"/>
          </a:xfrm>
          <a:custGeom>
            <a:avLst/>
            <a:gdLst>
              <a:gd name="connsiteX0" fmla="*/ 0 w 6364941"/>
              <a:gd name="connsiteY0" fmla="*/ 287624 h 1725707"/>
              <a:gd name="connsiteX1" fmla="*/ 287624 w 6364941"/>
              <a:gd name="connsiteY1" fmla="*/ 0 h 1725707"/>
              <a:gd name="connsiteX2" fmla="*/ 6077317 w 6364941"/>
              <a:gd name="connsiteY2" fmla="*/ 0 h 1725707"/>
              <a:gd name="connsiteX3" fmla="*/ 6364941 w 6364941"/>
              <a:gd name="connsiteY3" fmla="*/ 287624 h 1725707"/>
              <a:gd name="connsiteX4" fmla="*/ 6364941 w 6364941"/>
              <a:gd name="connsiteY4" fmla="*/ 1438083 h 1725707"/>
              <a:gd name="connsiteX5" fmla="*/ 6077317 w 6364941"/>
              <a:gd name="connsiteY5" fmla="*/ 1725707 h 1725707"/>
              <a:gd name="connsiteX6" fmla="*/ 287624 w 6364941"/>
              <a:gd name="connsiteY6" fmla="*/ 1725707 h 1725707"/>
              <a:gd name="connsiteX7" fmla="*/ 0 w 6364941"/>
              <a:gd name="connsiteY7" fmla="*/ 1438083 h 1725707"/>
              <a:gd name="connsiteX8" fmla="*/ 0 w 6364941"/>
              <a:gd name="connsiteY8" fmla="*/ 287624 h 1725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64941" h="1725707" extrusionOk="0">
                <a:moveTo>
                  <a:pt x="0" y="287624"/>
                </a:moveTo>
                <a:cubicBezTo>
                  <a:pt x="-20921" y="115870"/>
                  <a:pt x="101719" y="10154"/>
                  <a:pt x="287624" y="0"/>
                </a:cubicBezTo>
                <a:cubicBezTo>
                  <a:pt x="2164292" y="132882"/>
                  <a:pt x="3502341" y="-84951"/>
                  <a:pt x="6077317" y="0"/>
                </a:cubicBezTo>
                <a:cubicBezTo>
                  <a:pt x="6214033" y="21615"/>
                  <a:pt x="6359907" y="156601"/>
                  <a:pt x="6364941" y="287624"/>
                </a:cubicBezTo>
                <a:cubicBezTo>
                  <a:pt x="6339883" y="769904"/>
                  <a:pt x="6422444" y="1169164"/>
                  <a:pt x="6364941" y="1438083"/>
                </a:cubicBezTo>
                <a:cubicBezTo>
                  <a:pt x="6386660" y="1599510"/>
                  <a:pt x="6239250" y="1719363"/>
                  <a:pt x="6077317" y="1725707"/>
                </a:cubicBezTo>
                <a:cubicBezTo>
                  <a:pt x="5124229" y="1813346"/>
                  <a:pt x="1705160" y="1653028"/>
                  <a:pt x="287624" y="1725707"/>
                </a:cubicBezTo>
                <a:cubicBezTo>
                  <a:pt x="128295" y="1721136"/>
                  <a:pt x="-2483" y="1600384"/>
                  <a:pt x="0" y="1438083"/>
                </a:cubicBezTo>
                <a:cubicBezTo>
                  <a:pt x="-102789" y="1275073"/>
                  <a:pt x="-31003" y="820070"/>
                  <a:pt x="0" y="287624"/>
                </a:cubicBezTo>
                <a:close/>
              </a:path>
            </a:pathLst>
          </a:custGeom>
          <a:noFill/>
          <a:ln w="38100">
            <a:solidFill>
              <a:schemeClr val="accent2">
                <a:lumMod val="60000"/>
                <a:lumOff val="4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</a:rPr>
              <a:t>Qua bài học hôm nay, em học được những gì?</a:t>
            </a:r>
            <a:endParaRPr lang="en-VN" sz="2400" dirty="0">
              <a:latin typeface="UTM Avo" panose="02040603050506020204" pitchFamily="18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9728071-8C20-5BD3-51EB-C44B61478028}"/>
              </a:ext>
            </a:extLst>
          </p:cNvPr>
          <p:cNvSpPr/>
          <p:nvPr/>
        </p:nvSpPr>
        <p:spPr>
          <a:xfrm>
            <a:off x="2913527" y="3954696"/>
            <a:ext cx="6364941" cy="2256917"/>
          </a:xfrm>
          <a:custGeom>
            <a:avLst/>
            <a:gdLst>
              <a:gd name="connsiteX0" fmla="*/ 0 w 6364941"/>
              <a:gd name="connsiteY0" fmla="*/ 376160 h 2256917"/>
              <a:gd name="connsiteX1" fmla="*/ 376160 w 6364941"/>
              <a:gd name="connsiteY1" fmla="*/ 0 h 2256917"/>
              <a:gd name="connsiteX2" fmla="*/ 5988781 w 6364941"/>
              <a:gd name="connsiteY2" fmla="*/ 0 h 2256917"/>
              <a:gd name="connsiteX3" fmla="*/ 6364941 w 6364941"/>
              <a:gd name="connsiteY3" fmla="*/ 376160 h 2256917"/>
              <a:gd name="connsiteX4" fmla="*/ 6364941 w 6364941"/>
              <a:gd name="connsiteY4" fmla="*/ 1880757 h 2256917"/>
              <a:gd name="connsiteX5" fmla="*/ 5988781 w 6364941"/>
              <a:gd name="connsiteY5" fmla="*/ 2256917 h 2256917"/>
              <a:gd name="connsiteX6" fmla="*/ 376160 w 6364941"/>
              <a:gd name="connsiteY6" fmla="*/ 2256917 h 2256917"/>
              <a:gd name="connsiteX7" fmla="*/ 0 w 6364941"/>
              <a:gd name="connsiteY7" fmla="*/ 1880757 h 2256917"/>
              <a:gd name="connsiteX8" fmla="*/ 0 w 6364941"/>
              <a:gd name="connsiteY8" fmla="*/ 376160 h 2256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64941" h="2256917" extrusionOk="0">
                <a:moveTo>
                  <a:pt x="0" y="376160"/>
                </a:moveTo>
                <a:cubicBezTo>
                  <a:pt x="-10320" y="162048"/>
                  <a:pt x="165422" y="1123"/>
                  <a:pt x="376160" y="0"/>
                </a:cubicBezTo>
                <a:cubicBezTo>
                  <a:pt x="2937291" y="132882"/>
                  <a:pt x="4850619" y="-84951"/>
                  <a:pt x="5988781" y="0"/>
                </a:cubicBezTo>
                <a:cubicBezTo>
                  <a:pt x="6169397" y="26495"/>
                  <a:pt x="6361794" y="185808"/>
                  <a:pt x="6364941" y="376160"/>
                </a:cubicBezTo>
                <a:cubicBezTo>
                  <a:pt x="6372813" y="821698"/>
                  <a:pt x="6413186" y="1366040"/>
                  <a:pt x="6364941" y="1880757"/>
                </a:cubicBezTo>
                <a:cubicBezTo>
                  <a:pt x="6385095" y="2090895"/>
                  <a:pt x="6208299" y="2232693"/>
                  <a:pt x="5988781" y="2256917"/>
                </a:cubicBezTo>
                <a:cubicBezTo>
                  <a:pt x="4301873" y="2344556"/>
                  <a:pt x="1290776" y="2184238"/>
                  <a:pt x="376160" y="2256917"/>
                </a:cubicBezTo>
                <a:cubicBezTo>
                  <a:pt x="165979" y="2233701"/>
                  <a:pt x="-2441" y="2091896"/>
                  <a:pt x="0" y="1880757"/>
                </a:cubicBezTo>
                <a:cubicBezTo>
                  <a:pt x="22328" y="1728931"/>
                  <a:pt x="43234" y="1122926"/>
                  <a:pt x="0" y="376160"/>
                </a:cubicBezTo>
                <a:close/>
              </a:path>
            </a:pathLst>
          </a:custGeom>
          <a:noFill/>
          <a:ln w="38100">
            <a:solidFill>
              <a:schemeClr val="accent2">
                <a:lumMod val="60000"/>
                <a:lumOff val="4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+ Ôn tập, củng cố kĩ năng nhân hai phân số. </a:t>
            </a:r>
          </a:p>
          <a:p>
            <a:pPr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+ Nhận biết tính chất giao hoán của phép nhân phân số và bước đầu vận dụng.</a:t>
            </a:r>
            <a:endParaRPr lang="en-VN" sz="22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020563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F6A07BD-89C4-13E6-9654-65CBC331C607}"/>
              </a:ext>
            </a:extLst>
          </p:cNvPr>
          <p:cNvGrpSpPr/>
          <p:nvPr/>
        </p:nvGrpSpPr>
        <p:grpSpPr>
          <a:xfrm>
            <a:off x="4727728" y="3010718"/>
            <a:ext cx="2736543" cy="1674349"/>
            <a:chOff x="309542" y="967667"/>
            <a:chExt cx="2878585" cy="1674349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704C1058-4885-DC11-C850-50416D6CA1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29743" y="1336999"/>
              <a:ext cx="1438182" cy="130501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7FAEADD-9A7E-AEAE-ACB7-7CDBC344682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36961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401;p23">
            <a:extLst>
              <a:ext uri="{FF2B5EF4-FFF2-40B4-BE49-F238E27FC236}">
                <a16:creationId xmlns:a16="http://schemas.microsoft.com/office/drawing/2014/main" id="{34564CF6-4CF2-DC47-737E-4A52F5FF09A9}"/>
              </a:ext>
            </a:extLst>
          </p:cNvPr>
          <p:cNvSpPr txBox="1">
            <a:spLocks/>
          </p:cNvSpPr>
          <p:nvPr/>
        </p:nvSpPr>
        <p:spPr>
          <a:xfrm>
            <a:off x="1803867" y="2030826"/>
            <a:ext cx="1219200" cy="7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Fredoka One"/>
              <a:buNone/>
              <a:defRPr sz="5334" b="0" i="0" u="none" strike="noStrike" cap="none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Fredoka One"/>
              <a:buNone/>
              <a:defRPr sz="4000" b="0" i="0" u="none" strike="noStrike" cap="none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Fredoka One"/>
              <a:buNone/>
              <a:defRPr sz="4000" b="0" i="0" u="none" strike="noStrike" cap="none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Fredoka One"/>
              <a:buNone/>
              <a:defRPr sz="4000" b="0" i="0" u="none" strike="noStrike" cap="none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Fredoka One"/>
              <a:buNone/>
              <a:defRPr sz="4000" b="0" i="0" u="none" strike="noStrike" cap="none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Fredoka One"/>
              <a:buNone/>
              <a:defRPr sz="4000" b="0" i="0" u="none" strike="noStrike" cap="none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Fredoka One"/>
              <a:buNone/>
              <a:defRPr sz="4000" b="0" i="0" u="none" strike="noStrike" cap="none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Fredoka One"/>
              <a:buNone/>
              <a:defRPr sz="4000" b="0" i="0" u="none" strike="noStrike" cap="none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Fredoka One"/>
              <a:buNone/>
              <a:defRPr sz="4000" b="0" i="0" u="none" strike="noStrike" cap="none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F4A74"/>
              </a:buClr>
              <a:buSzPts val="3000"/>
              <a:buFont typeface="Fredoka One"/>
              <a:buNone/>
              <a:tabLst/>
              <a:defRPr/>
            </a:pPr>
            <a:r>
              <a:rPr kumimoji="0" lang="en" sz="4800" b="0" i="0" u="none" strike="noStrike" kern="0" cap="none" spc="0" normalizeH="0" baseline="0" noProof="0" dirty="0">
                <a:ln>
                  <a:noFill/>
                </a:ln>
                <a:solidFill>
                  <a:srgbClr val="E36267"/>
                </a:solidFill>
                <a:effectLst/>
                <a:uLnTx/>
                <a:uFillTx/>
                <a:latin typeface="UTM Avo" panose="02040603050506020204" pitchFamily="18"/>
                <a:sym typeface="Fredoka One"/>
              </a:rPr>
              <a:t>01</a:t>
            </a:r>
          </a:p>
        </p:txBody>
      </p:sp>
      <p:sp>
        <p:nvSpPr>
          <p:cNvPr id="9" name="Google Shape;401;p23">
            <a:extLst>
              <a:ext uri="{FF2B5EF4-FFF2-40B4-BE49-F238E27FC236}">
                <a16:creationId xmlns:a16="http://schemas.microsoft.com/office/drawing/2014/main" id="{A0D00213-F21D-DC83-244C-C6B2B68526E9}"/>
              </a:ext>
            </a:extLst>
          </p:cNvPr>
          <p:cNvSpPr txBox="1">
            <a:spLocks/>
          </p:cNvSpPr>
          <p:nvPr/>
        </p:nvSpPr>
        <p:spPr>
          <a:xfrm>
            <a:off x="1803867" y="3272267"/>
            <a:ext cx="1219200" cy="7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Fredoka One"/>
              <a:buNone/>
              <a:defRPr sz="5334" b="0" i="0" u="none" strike="noStrike" cap="none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Fredoka One"/>
              <a:buNone/>
              <a:defRPr sz="4000" b="0" i="0" u="none" strike="noStrike" cap="none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Fredoka One"/>
              <a:buNone/>
              <a:defRPr sz="4000" b="0" i="0" u="none" strike="noStrike" cap="none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Fredoka One"/>
              <a:buNone/>
              <a:defRPr sz="4000" b="0" i="0" u="none" strike="noStrike" cap="none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Fredoka One"/>
              <a:buNone/>
              <a:defRPr sz="4000" b="0" i="0" u="none" strike="noStrike" cap="none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Fredoka One"/>
              <a:buNone/>
              <a:defRPr sz="4000" b="0" i="0" u="none" strike="noStrike" cap="none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Fredoka One"/>
              <a:buNone/>
              <a:defRPr sz="4000" b="0" i="0" u="none" strike="noStrike" cap="none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Fredoka One"/>
              <a:buNone/>
              <a:defRPr sz="4000" b="0" i="0" u="none" strike="noStrike" cap="none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Fredoka One"/>
              <a:buNone/>
              <a:defRPr sz="4000" b="0" i="0" u="none" strike="noStrike" cap="none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F4A74"/>
              </a:buClr>
              <a:buSzPts val="3000"/>
              <a:buFont typeface="Fredoka One"/>
              <a:buNone/>
              <a:tabLst/>
              <a:defRPr/>
            </a:pPr>
            <a:r>
              <a:rPr kumimoji="0" lang="en" sz="4800" b="0" i="0" u="none" strike="noStrike" kern="0" cap="none" spc="0" normalizeH="0" baseline="0" noProof="0" dirty="0">
                <a:ln>
                  <a:noFill/>
                </a:ln>
                <a:solidFill>
                  <a:srgbClr val="E36267"/>
                </a:solidFill>
                <a:effectLst/>
                <a:uLnTx/>
                <a:uFillTx/>
                <a:latin typeface="UTM Avo" panose="02040603050506020204" pitchFamily="18"/>
                <a:sym typeface="Fredoka One"/>
              </a:rPr>
              <a:t>02</a:t>
            </a:r>
          </a:p>
        </p:txBody>
      </p:sp>
      <p:sp>
        <p:nvSpPr>
          <p:cNvPr id="10" name="Google Shape;401;p23">
            <a:extLst>
              <a:ext uri="{FF2B5EF4-FFF2-40B4-BE49-F238E27FC236}">
                <a16:creationId xmlns:a16="http://schemas.microsoft.com/office/drawing/2014/main" id="{03C74073-2212-A615-E654-15661FBC1959}"/>
              </a:ext>
            </a:extLst>
          </p:cNvPr>
          <p:cNvSpPr txBox="1">
            <a:spLocks/>
          </p:cNvSpPr>
          <p:nvPr/>
        </p:nvSpPr>
        <p:spPr>
          <a:xfrm>
            <a:off x="1803867" y="4513708"/>
            <a:ext cx="1219200" cy="7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Fredoka One"/>
              <a:buNone/>
              <a:defRPr sz="5334" b="0" i="0" u="none" strike="noStrike" cap="none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Fredoka One"/>
              <a:buNone/>
              <a:defRPr sz="4000" b="0" i="0" u="none" strike="noStrike" cap="none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Fredoka One"/>
              <a:buNone/>
              <a:defRPr sz="4000" b="0" i="0" u="none" strike="noStrike" cap="none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Fredoka One"/>
              <a:buNone/>
              <a:defRPr sz="4000" b="0" i="0" u="none" strike="noStrike" cap="none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Fredoka One"/>
              <a:buNone/>
              <a:defRPr sz="4000" b="0" i="0" u="none" strike="noStrike" cap="none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Fredoka One"/>
              <a:buNone/>
              <a:defRPr sz="4000" b="0" i="0" u="none" strike="noStrike" cap="none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Fredoka One"/>
              <a:buNone/>
              <a:defRPr sz="4000" b="0" i="0" u="none" strike="noStrike" cap="none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Fredoka One"/>
              <a:buNone/>
              <a:defRPr sz="4000" b="0" i="0" u="none" strike="noStrike" cap="none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Fredoka One"/>
              <a:buNone/>
              <a:defRPr sz="4000" b="0" i="0" u="none" strike="noStrike" cap="none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F4A74"/>
              </a:buClr>
              <a:buSzPts val="3000"/>
              <a:buFont typeface="Fredoka One"/>
              <a:buNone/>
              <a:tabLst/>
              <a:defRPr/>
            </a:pPr>
            <a:r>
              <a:rPr kumimoji="0" lang="en" sz="4800" b="0" i="0" u="none" strike="noStrike" kern="0" cap="none" spc="0" normalizeH="0" baseline="0" noProof="0">
                <a:ln>
                  <a:noFill/>
                </a:ln>
                <a:solidFill>
                  <a:srgbClr val="E36267"/>
                </a:solidFill>
                <a:effectLst/>
                <a:uLnTx/>
                <a:uFillTx/>
                <a:latin typeface="UTM Avo" panose="02040603050506020204" pitchFamily="18"/>
                <a:sym typeface="Fredoka One"/>
              </a:rPr>
              <a:t>03</a:t>
            </a:r>
            <a:endParaRPr kumimoji="0" lang="en" sz="4800" b="0" i="0" u="none" strike="noStrike" kern="0" cap="none" spc="0" normalizeH="0" baseline="0" noProof="0" dirty="0">
              <a:ln>
                <a:noFill/>
              </a:ln>
              <a:solidFill>
                <a:srgbClr val="E36267"/>
              </a:solidFill>
              <a:effectLst/>
              <a:uLnTx/>
              <a:uFillTx/>
              <a:latin typeface="UTM Avo" panose="02040603050506020204" pitchFamily="18"/>
              <a:sym typeface="Fredoka One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F6E08D-1B45-52C1-5298-6E5E047B1E8F}"/>
              </a:ext>
            </a:extLst>
          </p:cNvPr>
          <p:cNvSpPr txBox="1"/>
          <p:nvPr/>
        </p:nvSpPr>
        <p:spPr>
          <a:xfrm>
            <a:off x="3047166" y="2195593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Ôn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tập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kiến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thức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đã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học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/>
              <a:cs typeface="Arial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F8C87B-112A-45DA-3752-253784BB8F95}"/>
              </a:ext>
            </a:extLst>
          </p:cNvPr>
          <p:cNvSpPr txBox="1"/>
          <p:nvPr/>
        </p:nvSpPr>
        <p:spPr>
          <a:xfrm>
            <a:off x="3047166" y="3437034"/>
            <a:ext cx="4618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Hoàn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thành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bài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tập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trong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VBT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FC7911-C588-D67C-6B29-FF6DD321E04B}"/>
              </a:ext>
            </a:extLst>
          </p:cNvPr>
          <p:cNvSpPr txBox="1"/>
          <p:nvPr/>
        </p:nvSpPr>
        <p:spPr>
          <a:xfrm>
            <a:off x="3023067" y="4342871"/>
            <a:ext cx="8217924" cy="113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Đọc và chuẩn bị trước </a:t>
            </a: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i="1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Bài </a:t>
            </a:r>
            <a:r>
              <a:rPr lang="en-US" sz="2400" b="1" i="1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81: </a:t>
            </a:r>
            <a:r>
              <a:rPr lang="en-US" sz="2400" b="1" i="1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Luyện</a:t>
            </a:r>
            <a:r>
              <a:rPr lang="en-US" sz="2400" b="1" i="1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b="1" i="1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tập</a:t>
            </a:r>
            <a:r>
              <a:rPr lang="en-US" sz="2400" b="1" i="1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– </a:t>
            </a:r>
            <a:r>
              <a:rPr lang="en-US" sz="2400" b="1" i="1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Tiết</a:t>
            </a:r>
            <a:r>
              <a:rPr lang="en-US" sz="2400" b="1" i="1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477843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5;p1">
            <a:extLst>
              <a:ext uri="{FF2B5EF4-FFF2-40B4-BE49-F238E27FC236}">
                <a16:creationId xmlns:a16="http://schemas.microsoft.com/office/drawing/2014/main" id="{6239DC95-0E39-51A2-CC25-4A5F05007ABF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86;p1">
            <a:extLst>
              <a:ext uri="{FF2B5EF4-FFF2-40B4-BE49-F238E27FC236}">
                <a16:creationId xmlns:a16="http://schemas.microsoft.com/office/drawing/2014/main" id="{312F9DBA-AF38-3E6F-0832-79D403067210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mời quý thầy cô tham gia Group Facebook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theo đường link:  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6" name="Google Shape;87;p1">
            <a:extLst>
              <a:ext uri="{FF2B5EF4-FFF2-40B4-BE49-F238E27FC236}">
                <a16:creationId xmlns:a16="http://schemas.microsoft.com/office/drawing/2014/main" id="{2D63CBA8-A188-A5C4-8660-C1A7E085DC9F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88;p1">
            <a:hlinkClick r:id="rId3"/>
            <a:extLst>
              <a:ext uri="{FF2B5EF4-FFF2-40B4-BE49-F238E27FC236}">
                <a16:creationId xmlns:a16="http://schemas.microsoft.com/office/drawing/2014/main" id="{E57769F8-F552-C8DA-8E8A-DDC3EC6203E2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Hoc10 – 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Đồng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hành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cùng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giáo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viên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tiểu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học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8" name="Google Shape;89;p1">
            <a:extLst>
              <a:ext uri="{FF2B5EF4-FFF2-40B4-BE49-F238E27FC236}">
                <a16:creationId xmlns:a16="http://schemas.microsoft.com/office/drawing/2014/main" id="{7EF84C48-1423-0E07-165D-E3FA4EEE6634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Hoặc truy cập qua QR code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9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48BDCDB7-7169-BE3D-D202-AFAF2BB1AA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1;p1">
            <a:extLst>
              <a:ext uri="{FF2B5EF4-FFF2-40B4-BE49-F238E27FC236}">
                <a16:creationId xmlns:a16="http://schemas.microsoft.com/office/drawing/2014/main" id="{90111135-4929-E613-5CA2-ABDE2809534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5985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149BD0E7-1910-438F-B179-135423978455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F80FDD4E-B15E-4EB9-BC92-ABD0ED9503E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mẫu Toán 4</Template>
  <TotalTime>52</TotalTime>
  <Words>656</Words>
  <Application>Microsoft Office PowerPoint</Application>
  <PresentationFormat>Widescreen</PresentationFormat>
  <Paragraphs>118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 Light</vt:lpstr>
      <vt:lpstr>Calibri</vt:lpstr>
      <vt:lpstr>UTM Avo</vt:lpstr>
      <vt:lpstr>Cambria Math</vt:lpstr>
      <vt:lpstr>Fredoka One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27</cp:revision>
  <dcterms:created xsi:type="dcterms:W3CDTF">2023-10-24T04:45:10Z</dcterms:created>
  <dcterms:modified xsi:type="dcterms:W3CDTF">2024-02-20T01:20:56Z</dcterms:modified>
</cp:coreProperties>
</file>