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notesSlides/notesSlide4.xml" ContentType="application/vnd.openxmlformats-officedocument.presentationml.notesSlide+xml"/>
  <Override PartName="/ppt/tags/tag1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663" r:id="rId2"/>
    <p:sldMasterId id="2147483665" r:id="rId3"/>
  </p:sldMasterIdLst>
  <p:notesMasterIdLst>
    <p:notesMasterId r:id="rId20"/>
  </p:notesMasterIdLst>
  <p:sldIdLst>
    <p:sldId id="257" r:id="rId4"/>
    <p:sldId id="258" r:id="rId5"/>
    <p:sldId id="260" r:id="rId6"/>
    <p:sldId id="289" r:id="rId7"/>
    <p:sldId id="290" r:id="rId8"/>
    <p:sldId id="291" r:id="rId9"/>
    <p:sldId id="292" r:id="rId10"/>
    <p:sldId id="293" r:id="rId11"/>
    <p:sldId id="295" r:id="rId12"/>
    <p:sldId id="296" r:id="rId13"/>
    <p:sldId id="297" r:id="rId14"/>
    <p:sldId id="298" r:id="rId15"/>
    <p:sldId id="299" r:id="rId16"/>
    <p:sldId id="285" r:id="rId17"/>
    <p:sldId id="267" r:id="rId18"/>
    <p:sldId id="275" r:id="rId19"/>
  </p:sldIdLst>
  <p:sldSz cx="12192000" cy="6858000"/>
  <p:notesSz cx="6858000" cy="9144000"/>
  <p:embeddedFontLst>
    <p:embeddedFont>
      <p:font typeface="UTM Avo" panose="02040603050506020204" pitchFamily="18" charset="0"/>
      <p:regular r:id="rId21"/>
      <p:bold r:id="rId22"/>
      <p:italic r:id="rId23"/>
      <p:boldItalic r:id="rId24"/>
    </p:embeddedFont>
  </p:embeddedFontLst>
  <p:custDataLst>
    <p:tags r:id="rId2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2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44C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3" autoAdjust="0"/>
    <p:restoredTop sz="94660"/>
  </p:normalViewPr>
  <p:slideViewPr>
    <p:cSldViewPr>
      <p:cViewPr varScale="1">
        <p:scale>
          <a:sx n="106" d="100"/>
          <a:sy n="106" d="100"/>
        </p:scale>
        <p:origin x="228" y="150"/>
      </p:cViewPr>
      <p:guideLst>
        <p:guide orient="horz" pos="2112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font" Target="fonts/font1.fntdata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notesMaster" Target="notesMasters/notesMaster1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4.fntdata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font" Target="fonts/font3.fntdata"/><Relationship Id="rId28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font" Target="fonts/font2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2FF138-C0A6-4C63-B0D8-AF82002E99C9}" type="datetimeFigureOut">
              <a:rPr lang="en-US" smtClean="0"/>
              <a:t>20/02/2024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4F1E0C-C5FF-487C-BF12-AB4CFA9DC6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221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723187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268519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320815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613166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48827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4945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03458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888888"/>
                </a:solidFill>
                <a:effectLst/>
                <a:uLnTx/>
                <a:uFillTx/>
                <a:latin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888888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27334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9Slide.vn - 2019">
            <a:extLst>
              <a:ext uri="{FF2B5EF4-FFF2-40B4-BE49-F238E27FC236}">
                <a16:creationId xmlns:a16="http://schemas.microsoft.com/office/drawing/2014/main" id="{EE8DF057-824A-CEA0-5112-CEF5C9F2C1F1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4783062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9Slide.vn - 2019">
            <a:extLst>
              <a:ext uri="{FF2B5EF4-FFF2-40B4-BE49-F238E27FC236}">
                <a16:creationId xmlns:a16="http://schemas.microsoft.com/office/drawing/2014/main" id="{E8CB8F17-F922-5981-EE45-E450CAE88E72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8523875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4" r:id="rId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9Slide.vn - 2019">
            <a:extLst>
              <a:ext uri="{FF2B5EF4-FFF2-40B4-BE49-F238E27FC236}">
                <a16:creationId xmlns:a16="http://schemas.microsoft.com/office/drawing/2014/main" id="{3953F038-2811-8938-F8A8-7DFCECE50DE7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6111023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6" r:id="rId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image" Target="../media/image3.png"/><Relationship Id="rId5" Type="http://schemas.openxmlformats.org/officeDocument/2006/relationships/hyperlink" Target="https://hoc10.vn/doc-sach/mi-thuat-8/1/436/69/" TargetMode="Externa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0.png"/><Relationship Id="rId7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5" Type="http://schemas.openxmlformats.org/officeDocument/2006/relationships/image" Target="../media/image23.png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4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6" Type="http://schemas.openxmlformats.org/officeDocument/2006/relationships/image" Target="../media/image25.jpeg"/><Relationship Id="rId5" Type="http://schemas.openxmlformats.org/officeDocument/2006/relationships/image" Target="../media/image11.jpeg"/><Relationship Id="rId4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6" Type="http://schemas.openxmlformats.org/officeDocument/2006/relationships/image" Target="../media/image28.pn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1.jpe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5.xml"/><Relationship Id="rId6" Type="http://schemas.openxmlformats.org/officeDocument/2006/relationships/image" Target="../media/image26.jpeg"/><Relationship Id="rId5" Type="http://schemas.openxmlformats.org/officeDocument/2006/relationships/image" Target="../media/image30.png"/><Relationship Id="rId4" Type="http://schemas.openxmlformats.org/officeDocument/2006/relationships/image" Target="../media/image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Relationship Id="rId4" Type="http://schemas.openxmlformats.org/officeDocument/2006/relationships/image" Target="../media/image32.jp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3.jpg"/><Relationship Id="rId7" Type="http://schemas.openxmlformats.org/officeDocument/2006/relationships/hyperlink" Target="https://www.facebook.com/hoc10fb/" TargetMode="Externa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7.xml"/><Relationship Id="rId6" Type="http://schemas.openxmlformats.org/officeDocument/2006/relationships/image" Target="../media/image35.png"/><Relationship Id="rId5" Type="http://schemas.microsoft.com/office/2007/relationships/hdphoto" Target="../media/hdphoto1.wdp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FD71C9-E11C-1516-4D8D-3AFE2CD15D99}"/>
              </a:ext>
            </a:extLst>
          </p:cNvPr>
          <p:cNvSpPr txBox="1"/>
          <p:nvPr/>
        </p:nvSpPr>
        <p:spPr>
          <a:xfrm>
            <a:off x="9428648" y="195308"/>
            <a:ext cx="2681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Mĩ thuật 8</a:t>
            </a:r>
          </a:p>
        </p:txBody>
      </p:sp>
      <p:sp>
        <p:nvSpPr>
          <p:cNvPr id="3" name="Google Shape;54;p1">
            <a:extLst>
              <a:ext uri="{FF2B5EF4-FFF2-40B4-BE49-F238E27FC236}">
                <a16:creationId xmlns:a16="http://schemas.microsoft.com/office/drawing/2014/main" id="{50121D54-0636-A8A0-7723-842661EDF632}"/>
              </a:ext>
            </a:extLst>
          </p:cNvPr>
          <p:cNvSpPr txBox="1">
            <a:spLocks/>
          </p:cNvSpPr>
          <p:nvPr/>
        </p:nvSpPr>
        <p:spPr>
          <a:xfrm>
            <a:off x="419100" y="2704779"/>
            <a:ext cx="11353800" cy="1448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  <a:tabLst/>
              <a:defRPr/>
            </a:pPr>
            <a:r>
              <a:rPr kumimoji="0" lang="en-US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Trưng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 </a:t>
            </a:r>
            <a:r>
              <a:rPr kumimoji="0" lang="en-US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bày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 </a:t>
            </a:r>
            <a:r>
              <a:rPr kumimoji="0" lang="en-US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sản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 </a:t>
            </a:r>
            <a:r>
              <a:rPr kumimoji="0" lang="en-US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phẩm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 </a:t>
            </a:r>
            <a:r>
              <a:rPr kumimoji="0" lang="en-US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cuối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 </a:t>
            </a:r>
            <a:r>
              <a:rPr kumimoji="0" lang="en-US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học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 </a:t>
            </a:r>
            <a:r>
              <a:rPr kumimoji="0" lang="en-US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kì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 II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9820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hlinkClick r:id="rId5"/>
            <a:extLst>
              <a:ext uri="{FF2B5EF4-FFF2-40B4-BE49-F238E27FC236}">
                <a16:creationId xmlns:a16="http://schemas.microsoft.com/office/drawing/2014/main" id="{88E69AB7-03A1-E1B1-9A37-D1B0FB9BA7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1083" y="3015453"/>
            <a:ext cx="3189835" cy="176477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64365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62">
            <a:extLst>
              <a:ext uri="{FF2B5EF4-FFF2-40B4-BE49-F238E27FC236}">
                <a16:creationId xmlns:a16="http://schemas.microsoft.com/office/drawing/2014/main" id="{3296D810-8DCF-5E8D-2665-D55B85EF9BE1}"/>
              </a:ext>
            </a:extLst>
          </p:cNvPr>
          <p:cNvSpPr/>
          <p:nvPr/>
        </p:nvSpPr>
        <p:spPr>
          <a:xfrm>
            <a:off x="8880772" y="680587"/>
            <a:ext cx="3301195" cy="1940825"/>
          </a:xfrm>
          <a:custGeom>
            <a:avLst/>
            <a:gdLst/>
            <a:ahLst/>
            <a:cxnLst/>
            <a:rect l="l" t="t" r="r" b="b"/>
            <a:pathLst>
              <a:path w="1483015" h="871889">
                <a:moveTo>
                  <a:pt x="0" y="0"/>
                </a:moveTo>
                <a:lnTo>
                  <a:pt x="1483015" y="0"/>
                </a:lnTo>
                <a:lnTo>
                  <a:pt x="1483015" y="871889"/>
                </a:lnTo>
                <a:lnTo>
                  <a:pt x="0" y="871889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5">
              <a:alphaModFix amt="91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vi-VN" sz="800">
              <a:cs typeface="+mn-ea"/>
              <a:sym typeface="+mn-lt"/>
            </a:endParaRP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649FCACF-98C0-09EE-7205-8BA7AD4CEB10}"/>
              </a:ext>
            </a:extLst>
          </p:cNvPr>
          <p:cNvSpPr/>
          <p:nvPr/>
        </p:nvSpPr>
        <p:spPr>
          <a:xfrm>
            <a:off x="794" y="5704979"/>
            <a:ext cx="12192000" cy="3960932"/>
          </a:xfrm>
          <a:custGeom>
            <a:avLst/>
            <a:gdLst/>
            <a:ahLst/>
            <a:cxnLst/>
            <a:rect l="l" t="t" r="r" b="b"/>
            <a:pathLst>
              <a:path w="18288000" h="5941398">
                <a:moveTo>
                  <a:pt x="0" y="0"/>
                </a:moveTo>
                <a:lnTo>
                  <a:pt x="18288000" y="0"/>
                </a:lnTo>
                <a:lnTo>
                  <a:pt x="18288000" y="5941398"/>
                </a:lnTo>
                <a:lnTo>
                  <a:pt x="0" y="594139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207806"/>
            </a:stretch>
          </a:blipFill>
        </p:spPr>
        <p:txBody>
          <a:bodyPr/>
          <a:lstStyle/>
          <a:p>
            <a:endParaRPr lang="en-US" sz="800">
              <a:cs typeface="+mn-ea"/>
              <a:sym typeface="+mn-lt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74B68C0-FD1B-587F-7569-04C41B94708B}"/>
              </a:ext>
            </a:extLst>
          </p:cNvPr>
          <p:cNvGrpSpPr/>
          <p:nvPr/>
        </p:nvGrpSpPr>
        <p:grpSpPr>
          <a:xfrm>
            <a:off x="304800" y="1945122"/>
            <a:ext cx="9067800" cy="3759857"/>
            <a:chOff x="1295400" y="2379086"/>
            <a:chExt cx="12801600" cy="6046465"/>
          </a:xfrm>
        </p:grpSpPr>
        <p:sp>
          <p:nvSpPr>
            <p:cNvPr id="6" name="Freeform 17">
              <a:extLst>
                <a:ext uri="{FF2B5EF4-FFF2-40B4-BE49-F238E27FC236}">
                  <a16:creationId xmlns:a16="http://schemas.microsoft.com/office/drawing/2014/main" id="{9544475D-AC45-D0D9-3CD9-A0B12377149D}"/>
                </a:ext>
              </a:extLst>
            </p:cNvPr>
            <p:cNvSpPr/>
            <p:nvPr/>
          </p:nvSpPr>
          <p:spPr>
            <a:xfrm>
              <a:off x="1295400" y="2379086"/>
              <a:ext cx="12801600" cy="5528830"/>
            </a:xfrm>
            <a:custGeom>
              <a:avLst/>
              <a:gdLst/>
              <a:ahLst/>
              <a:cxnLst/>
              <a:rect l="l" t="t" r="r" b="b"/>
              <a:pathLst>
                <a:path w="7023475" h="3906544">
                  <a:moveTo>
                    <a:pt x="0" y="0"/>
                  </a:moveTo>
                  <a:lnTo>
                    <a:pt x="7023475" y="0"/>
                  </a:lnTo>
                  <a:lnTo>
                    <a:pt x="7023475" y="3906544"/>
                  </a:lnTo>
                  <a:lnTo>
                    <a:pt x="0" y="39065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209550" cap="sq">
              <a:solidFill>
                <a:srgbClr val="D6D6D6"/>
              </a:solidFill>
              <a:prstDash val="solid"/>
              <a:miter/>
            </a:ln>
          </p:spPr>
          <p:txBody>
            <a:bodyPr/>
            <a:lstStyle/>
            <a:p>
              <a:endParaRPr lang="en-US" sz="800">
                <a:cs typeface="+mn-ea"/>
                <a:sym typeface="+mn-lt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87F2C7B-F421-4196-2103-4C234A6E79A7}"/>
                </a:ext>
              </a:extLst>
            </p:cNvPr>
            <p:cNvSpPr txBox="1"/>
            <p:nvPr/>
          </p:nvSpPr>
          <p:spPr>
            <a:xfrm>
              <a:off x="1484705" y="2476501"/>
              <a:ext cx="12420600" cy="594905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vi-VN" sz="2600" b="1" dirty="0">
                  <a:solidFill>
                    <a:srgbClr val="000000"/>
                  </a:solidFill>
                  <a:latin typeface="UTM Avo" panose="02040603050506020204" pitchFamily="18"/>
                  <a:cs typeface="+mn-ea"/>
                  <a:sym typeface="+mn-lt"/>
                </a:rPr>
                <a:t>Quan sát các sản phẩm đã học và trả lời câu hỏi:</a:t>
              </a:r>
            </a:p>
            <a:p>
              <a:pPr marL="381019" indent="-381019" algn="just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vi-VN" sz="2600" i="1" dirty="0">
                  <a:solidFill>
                    <a:srgbClr val="000000"/>
                  </a:solidFill>
                  <a:latin typeface="UTM Avo" panose="02040603050506020204" pitchFamily="18"/>
                  <a:cs typeface="+mn-ea"/>
                  <a:sym typeface="+mn-lt"/>
                </a:rPr>
                <a:t>Chủ đề đầu tiên được học ở học kì II là gì?</a:t>
              </a:r>
              <a:endParaRPr lang="vi-VN" sz="2600" dirty="0">
                <a:latin typeface="UTM Avo" panose="02040603050506020204" pitchFamily="18"/>
                <a:cs typeface="+mn-ea"/>
                <a:sym typeface="+mn-lt"/>
              </a:endParaRPr>
            </a:p>
            <a:p>
              <a:pPr marL="381019" indent="-381019" algn="just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vi-VN" sz="2600" i="1" dirty="0">
                  <a:solidFill>
                    <a:srgbClr val="000000"/>
                  </a:solidFill>
                  <a:latin typeface="UTM Avo" panose="02040603050506020204" pitchFamily="18"/>
                  <a:cs typeface="+mn-ea"/>
                  <a:sym typeface="+mn-lt"/>
                </a:rPr>
                <a:t>Buổi trưng bày những bức tranh của họa sĩ để đón mọi người vào xem gọi là gì?</a:t>
              </a:r>
              <a:endParaRPr lang="vi-VN" sz="2600" dirty="0">
                <a:latin typeface="UTM Avo" panose="02040603050506020204" pitchFamily="18"/>
                <a:cs typeface="+mn-ea"/>
                <a:sym typeface="+mn-lt"/>
              </a:endParaRPr>
            </a:p>
            <a:p>
              <a:pPr marL="381019" indent="-381019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vi-VN" sz="2600" i="1" dirty="0">
                  <a:solidFill>
                    <a:srgbClr val="000000"/>
                  </a:solidFill>
                  <a:latin typeface="UTM Avo" panose="02040603050506020204" pitchFamily="18"/>
                  <a:cs typeface="+mn-ea"/>
                  <a:sym typeface="+mn-lt"/>
                </a:rPr>
                <a:t>Sản phẩm sáng tạo của em thuộc chủ đề gì?</a:t>
              </a:r>
              <a:r>
                <a:rPr lang="vi-VN" sz="2600" dirty="0">
                  <a:solidFill>
                    <a:srgbClr val="000000"/>
                  </a:solidFill>
                  <a:latin typeface="UTM Avo" panose="02040603050506020204" pitchFamily="18"/>
                  <a:cs typeface="+mn-ea"/>
                  <a:sym typeface="+mn-lt"/>
                </a:rPr>
                <a:t> </a:t>
              </a:r>
              <a:endParaRPr lang="vi-VN" sz="2600" dirty="0">
                <a:latin typeface="UTM Avo" panose="02040603050506020204" pitchFamily="18"/>
                <a:cs typeface="+mn-ea"/>
                <a:sym typeface="+mn-lt"/>
              </a:endParaRPr>
            </a:p>
          </p:txBody>
        </p:sp>
      </p:grpSp>
      <p:sp>
        <p:nvSpPr>
          <p:cNvPr id="8" name="Freeform 67">
            <a:extLst>
              <a:ext uri="{FF2B5EF4-FFF2-40B4-BE49-F238E27FC236}">
                <a16:creationId xmlns:a16="http://schemas.microsoft.com/office/drawing/2014/main" id="{66185B17-EE9C-CC8A-F52C-87CBD1E208BC}"/>
              </a:ext>
            </a:extLst>
          </p:cNvPr>
          <p:cNvSpPr/>
          <p:nvPr/>
        </p:nvSpPr>
        <p:spPr>
          <a:xfrm flipH="1">
            <a:off x="9114048" y="1945122"/>
            <a:ext cx="3077952" cy="5876764"/>
          </a:xfrm>
          <a:custGeom>
            <a:avLst/>
            <a:gdLst/>
            <a:ahLst/>
            <a:cxnLst/>
            <a:rect l="l" t="t" r="r" b="b"/>
            <a:pathLst>
              <a:path w="834452" h="1593226">
                <a:moveTo>
                  <a:pt x="0" y="0"/>
                </a:moveTo>
                <a:lnTo>
                  <a:pt x="834452" y="0"/>
                </a:lnTo>
                <a:lnTo>
                  <a:pt x="834452" y="1593226"/>
                </a:lnTo>
                <a:lnTo>
                  <a:pt x="0" y="159322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vi-VN" sz="800">
              <a:cs typeface="+mn-ea"/>
              <a:sym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80754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">
            <a:extLst>
              <a:ext uri="{FF2B5EF4-FFF2-40B4-BE49-F238E27FC236}">
                <a16:creationId xmlns:a16="http://schemas.microsoft.com/office/drawing/2014/main" id="{B3E2A234-EDB2-8471-18C0-94C72770480F}"/>
              </a:ext>
            </a:extLst>
          </p:cNvPr>
          <p:cNvSpPr/>
          <p:nvPr/>
        </p:nvSpPr>
        <p:spPr>
          <a:xfrm>
            <a:off x="794" y="5704979"/>
            <a:ext cx="12192000" cy="3960932"/>
          </a:xfrm>
          <a:custGeom>
            <a:avLst/>
            <a:gdLst/>
            <a:ahLst/>
            <a:cxnLst/>
            <a:rect l="l" t="t" r="r" b="b"/>
            <a:pathLst>
              <a:path w="18288000" h="5941398">
                <a:moveTo>
                  <a:pt x="0" y="0"/>
                </a:moveTo>
                <a:lnTo>
                  <a:pt x="18288000" y="0"/>
                </a:lnTo>
                <a:lnTo>
                  <a:pt x="18288000" y="5941398"/>
                </a:lnTo>
                <a:lnTo>
                  <a:pt x="0" y="594139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207806"/>
            </a:stretch>
          </a:blipFill>
        </p:spPr>
        <p:txBody>
          <a:bodyPr/>
          <a:lstStyle/>
          <a:p>
            <a:endParaRPr lang="en-US" sz="800">
              <a:latin typeface="UTM Avo" panose="02040603050506020204" pitchFamily="18"/>
              <a:cs typeface="+mn-ea"/>
              <a:sym typeface="+mn-lt"/>
            </a:endParaRPr>
          </a:p>
        </p:txBody>
      </p:sp>
      <p:sp>
        <p:nvSpPr>
          <p:cNvPr id="3" name="Freeform 4">
            <a:extLst>
              <a:ext uri="{FF2B5EF4-FFF2-40B4-BE49-F238E27FC236}">
                <a16:creationId xmlns:a16="http://schemas.microsoft.com/office/drawing/2014/main" id="{3AE71069-9A26-51DB-2891-F8D6006FDD8F}"/>
              </a:ext>
            </a:extLst>
          </p:cNvPr>
          <p:cNvSpPr/>
          <p:nvPr/>
        </p:nvSpPr>
        <p:spPr>
          <a:xfrm>
            <a:off x="-1676618" y="843299"/>
            <a:ext cx="2982007" cy="4353598"/>
          </a:xfrm>
          <a:custGeom>
            <a:avLst/>
            <a:gdLst/>
            <a:ahLst/>
            <a:cxnLst/>
            <a:rect l="l" t="t" r="r" b="b"/>
            <a:pathLst>
              <a:path w="4473010" h="6530397">
                <a:moveTo>
                  <a:pt x="0" y="0"/>
                </a:moveTo>
                <a:lnTo>
                  <a:pt x="4473010" y="0"/>
                </a:lnTo>
                <a:lnTo>
                  <a:pt x="4473010" y="6530397"/>
                </a:lnTo>
                <a:lnTo>
                  <a:pt x="0" y="653039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1711" r="-6821" b="-3481"/>
            </a:stretch>
          </a:blipFill>
          <a:ln w="209550" cap="sq">
            <a:solidFill>
              <a:srgbClr val="D6D6D6"/>
            </a:solidFill>
            <a:prstDash val="solid"/>
            <a:miter/>
          </a:ln>
        </p:spPr>
        <p:txBody>
          <a:bodyPr/>
          <a:lstStyle/>
          <a:p>
            <a:endParaRPr lang="en-US" sz="800">
              <a:latin typeface="UTM Avo" panose="02040603050506020204" pitchFamily="18"/>
              <a:cs typeface="+mn-ea"/>
              <a:sym typeface="+mn-lt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35879BF-763E-354F-EA69-90CE0C5BC666}"/>
              </a:ext>
            </a:extLst>
          </p:cNvPr>
          <p:cNvSpPr/>
          <p:nvPr/>
        </p:nvSpPr>
        <p:spPr>
          <a:xfrm>
            <a:off x="1804310" y="1298978"/>
            <a:ext cx="6578272" cy="3127241"/>
          </a:xfrm>
          <a:prstGeom prst="rect">
            <a:avLst/>
          </a:prstGeom>
          <a:solidFill>
            <a:srgbClr val="674D2B"/>
          </a:solidFill>
          <a:ln w="381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000" bIns="120000" rtlCol="0" anchor="ctr"/>
          <a:lstStyle/>
          <a:p>
            <a:pPr algn="ctr">
              <a:lnSpc>
                <a:spcPct val="150000"/>
              </a:lnSpc>
            </a:pPr>
            <a:r>
              <a:rPr lang="vi-VN" sz="4400" b="1" dirty="0">
                <a:latin typeface="UTM Avo" panose="02040603050506020204" pitchFamily="18"/>
                <a:cs typeface="+mn-ea"/>
                <a:sym typeface="+mn-lt"/>
              </a:rPr>
              <a:t>01</a:t>
            </a:r>
          </a:p>
          <a:p>
            <a:pPr algn="ctr">
              <a:lnSpc>
                <a:spcPct val="150000"/>
              </a:lnSpc>
            </a:pPr>
            <a:r>
              <a:rPr lang="vi-VN" sz="4400" b="1" dirty="0">
                <a:latin typeface="UTM Avo" panose="02040603050506020204" pitchFamily="18"/>
                <a:cs typeface="+mn-ea"/>
                <a:sym typeface="+mn-lt"/>
              </a:rPr>
              <a:t>CỦNG CỐ </a:t>
            </a:r>
          </a:p>
          <a:p>
            <a:pPr algn="ctr">
              <a:lnSpc>
                <a:spcPct val="150000"/>
              </a:lnSpc>
            </a:pPr>
            <a:r>
              <a:rPr lang="vi-VN" sz="4400" b="1" dirty="0">
                <a:latin typeface="UTM Avo" panose="02040603050506020204" pitchFamily="18"/>
                <a:cs typeface="+mn-ea"/>
                <a:sym typeface="+mn-lt"/>
              </a:rPr>
              <a:t>KIẾN THỨC ĐÃ HỌC</a:t>
            </a:r>
          </a:p>
        </p:txBody>
      </p:sp>
      <p:pic>
        <p:nvPicPr>
          <p:cNvPr id="6" name="Picture 2" descr="iDesign | Claude Monet - cha đẻ của hội họa ấn tượng">
            <a:extLst>
              <a:ext uri="{FF2B5EF4-FFF2-40B4-BE49-F238E27FC236}">
                <a16:creationId xmlns:a16="http://schemas.microsoft.com/office/drawing/2014/main" id="{1B3C7775-11EE-9D91-1ECC-D42EF444C3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8967" y="1000798"/>
            <a:ext cx="2728784" cy="4038600"/>
          </a:xfrm>
          <a:prstGeom prst="rect">
            <a:avLst/>
          </a:prstGeom>
          <a:noFill/>
          <a:ln w="15240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27990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2E3BA20-E5CD-C13F-47EA-D1E6129D43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0B2BF98-3A65-32B9-9E0D-263ED23AD844}"/>
              </a:ext>
            </a:extLst>
          </p:cNvPr>
          <p:cNvSpPr/>
          <p:nvPr/>
        </p:nvSpPr>
        <p:spPr>
          <a:xfrm>
            <a:off x="6095204" y="1656714"/>
            <a:ext cx="5258595" cy="1320800"/>
          </a:xfrm>
          <a:prstGeom prst="rect">
            <a:avLst/>
          </a:prstGeom>
          <a:solidFill>
            <a:schemeClr val="bg1"/>
          </a:solidFill>
          <a:ln w="38100">
            <a:solidFill>
              <a:srgbClr val="6F532E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000" rIns="120000" bIns="120000" rtlCol="0" anchor="ctr"/>
          <a:lstStyle/>
          <a:p>
            <a:pPr algn="ctr">
              <a:lnSpc>
                <a:spcPct val="150000"/>
              </a:lnSpc>
            </a:pPr>
            <a:r>
              <a:rPr lang="vi-VN" sz="2600" dirty="0">
                <a:solidFill>
                  <a:schemeClr val="tx1"/>
                </a:solidFill>
                <a:latin typeface="UTM Avo" panose="02040603050506020204" pitchFamily="18"/>
                <a:cs typeface="+mn-ea"/>
                <a:sym typeface="+mn-lt"/>
              </a:rPr>
              <a:t>Nêu tên và chủ đề </a:t>
            </a:r>
          </a:p>
          <a:p>
            <a:pPr algn="ctr">
              <a:lnSpc>
                <a:spcPct val="150000"/>
              </a:lnSpc>
            </a:pPr>
            <a:r>
              <a:rPr lang="vi-VN" sz="2600" dirty="0">
                <a:solidFill>
                  <a:schemeClr val="tx1"/>
                </a:solidFill>
                <a:latin typeface="UTM Avo" panose="02040603050506020204" pitchFamily="18"/>
                <a:cs typeface="+mn-ea"/>
                <a:sym typeface="+mn-lt"/>
              </a:rPr>
              <a:t>của sản phẩm, bài học.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2A11529-CAA2-9FE7-F6EB-B440D01E4496}"/>
              </a:ext>
            </a:extLst>
          </p:cNvPr>
          <p:cNvSpPr/>
          <p:nvPr/>
        </p:nvSpPr>
        <p:spPr>
          <a:xfrm>
            <a:off x="6096793" y="3292157"/>
            <a:ext cx="5258595" cy="1320800"/>
          </a:xfrm>
          <a:prstGeom prst="rect">
            <a:avLst/>
          </a:prstGeom>
          <a:solidFill>
            <a:schemeClr val="bg1"/>
          </a:solidFill>
          <a:ln w="38100">
            <a:solidFill>
              <a:srgbClr val="6F532E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000" rIns="120000" bIns="120000" rtlCol="0" anchor="ctr"/>
          <a:lstStyle/>
          <a:p>
            <a:pPr algn="ctr">
              <a:lnSpc>
                <a:spcPct val="150000"/>
              </a:lnSpc>
            </a:pPr>
            <a:r>
              <a:rPr lang="vi-VN" sz="2600" dirty="0">
                <a:solidFill>
                  <a:schemeClr val="tx1"/>
                </a:solidFill>
                <a:latin typeface="UTM Avo" panose="02040603050506020204" pitchFamily="18"/>
                <a:cs typeface="+mn-ea"/>
                <a:sym typeface="+mn-lt"/>
              </a:rPr>
              <a:t>Nhắc lại các kĩ thuật </a:t>
            </a:r>
          </a:p>
          <a:p>
            <a:pPr algn="ctr">
              <a:lnSpc>
                <a:spcPct val="150000"/>
              </a:lnSpc>
            </a:pPr>
            <a:r>
              <a:rPr lang="vi-VN" sz="2600" dirty="0">
                <a:solidFill>
                  <a:schemeClr val="tx1"/>
                </a:solidFill>
                <a:latin typeface="UTM Avo" panose="02040603050506020204" pitchFamily="18"/>
                <a:cs typeface="+mn-ea"/>
                <a:sym typeface="+mn-lt"/>
              </a:rPr>
              <a:t>đã thực hiện trên sản phẩm.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3F22348-5969-1826-9C65-1FD2FE98BDB2}"/>
              </a:ext>
            </a:extLst>
          </p:cNvPr>
          <p:cNvSpPr/>
          <p:nvPr/>
        </p:nvSpPr>
        <p:spPr>
          <a:xfrm>
            <a:off x="6095204" y="4927600"/>
            <a:ext cx="5258595" cy="1320800"/>
          </a:xfrm>
          <a:prstGeom prst="rect">
            <a:avLst/>
          </a:prstGeom>
          <a:solidFill>
            <a:schemeClr val="bg1"/>
          </a:solidFill>
          <a:ln w="38100">
            <a:solidFill>
              <a:srgbClr val="6F532E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000" rIns="120000" bIns="120000" rtlCol="0" anchor="ctr"/>
          <a:lstStyle/>
          <a:p>
            <a:pPr algn="ctr">
              <a:lnSpc>
                <a:spcPct val="150000"/>
              </a:lnSpc>
            </a:pPr>
            <a:r>
              <a:rPr lang="vi-VN" sz="2600" dirty="0">
                <a:solidFill>
                  <a:schemeClr val="tx1"/>
                </a:solidFill>
                <a:latin typeface="UTM Avo" panose="02040603050506020204" pitchFamily="18"/>
                <a:cs typeface="+mn-ea"/>
                <a:sym typeface="+mn-lt"/>
              </a:rPr>
              <a:t>Các sản phẩm được ứng dụng vào đời sống như thế nào?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987DB65-B1C9-7EF9-9AAD-CE8A4C989EDD}"/>
              </a:ext>
            </a:extLst>
          </p:cNvPr>
          <p:cNvGrpSpPr/>
          <p:nvPr/>
        </p:nvGrpSpPr>
        <p:grpSpPr>
          <a:xfrm>
            <a:off x="427608" y="1809952"/>
            <a:ext cx="4941881" cy="5029905"/>
            <a:chOff x="640220" y="2714928"/>
            <a:chExt cx="7412822" cy="7544858"/>
          </a:xfrm>
        </p:grpSpPr>
        <p:sp>
          <p:nvSpPr>
            <p:cNvPr id="6" name="Freeform 19">
              <a:extLst>
                <a:ext uri="{FF2B5EF4-FFF2-40B4-BE49-F238E27FC236}">
                  <a16:creationId xmlns:a16="http://schemas.microsoft.com/office/drawing/2014/main" id="{008308F5-DF08-6F4C-B8A5-2A6106C6279C}"/>
                </a:ext>
              </a:extLst>
            </p:cNvPr>
            <p:cNvSpPr/>
            <p:nvPr/>
          </p:nvSpPr>
          <p:spPr>
            <a:xfrm>
              <a:off x="640220" y="2714928"/>
              <a:ext cx="7412822" cy="7544858"/>
            </a:xfrm>
            <a:custGeom>
              <a:avLst/>
              <a:gdLst/>
              <a:ahLst/>
              <a:cxnLst/>
              <a:rect l="l" t="t" r="r" b="b"/>
              <a:pathLst>
                <a:path w="1086281" h="1105629">
                  <a:moveTo>
                    <a:pt x="0" y="0"/>
                  </a:moveTo>
                  <a:lnTo>
                    <a:pt x="1086281" y="0"/>
                  </a:lnTo>
                  <a:lnTo>
                    <a:pt x="1086281" y="1105629"/>
                  </a:lnTo>
                  <a:lnTo>
                    <a:pt x="0" y="11056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 sz="2600">
                <a:latin typeface="UTM Avo" panose="02040603050506020204" pitchFamily="18"/>
                <a:cs typeface="+mn-ea"/>
                <a:sym typeface="+mn-lt"/>
              </a:endParaRPr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7E609AA0-B2CB-F616-2B86-8BEEA4705E60}"/>
                </a:ext>
              </a:extLst>
            </p:cNvPr>
            <p:cNvSpPr txBox="1"/>
            <p:nvPr/>
          </p:nvSpPr>
          <p:spPr>
            <a:xfrm>
              <a:off x="1600201" y="3638549"/>
              <a:ext cx="2209800" cy="60016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spcBef>
                  <a:spcPct val="0"/>
                </a:spcBef>
              </a:pPr>
              <a:r>
                <a:rPr lang="vi-VN" sz="2600" b="1" spc="57" dirty="0">
                  <a:solidFill>
                    <a:srgbClr val="6F532E"/>
                  </a:solidFill>
                  <a:latin typeface="UTM Avo" panose="02040603050506020204" pitchFamily="18"/>
                  <a:cs typeface="+mn-ea"/>
                  <a:sym typeface="+mn-lt"/>
                </a:rPr>
                <a:t>HOẠT</a:t>
              </a:r>
              <a:endParaRPr lang="en-US" sz="2600" b="1" spc="57" dirty="0">
                <a:solidFill>
                  <a:srgbClr val="6F532E"/>
                </a:solidFill>
                <a:latin typeface="UTM Avo" panose="02040603050506020204" pitchFamily="18"/>
                <a:cs typeface="+mn-ea"/>
                <a:sym typeface="+mn-lt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901A2FC-0FB5-83B5-16E5-3F16977A38A9}"/>
                </a:ext>
              </a:extLst>
            </p:cNvPr>
            <p:cNvSpPr txBox="1"/>
            <p:nvPr/>
          </p:nvSpPr>
          <p:spPr>
            <a:xfrm>
              <a:off x="4980787" y="3315384"/>
              <a:ext cx="2209800" cy="60016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spcBef>
                  <a:spcPct val="0"/>
                </a:spcBef>
              </a:pPr>
              <a:r>
                <a:rPr lang="vi-VN" sz="2600" b="1" spc="57">
                  <a:solidFill>
                    <a:srgbClr val="6F532E"/>
                  </a:solidFill>
                  <a:latin typeface="UTM Avo" panose="02040603050506020204" pitchFamily="18"/>
                  <a:cs typeface="+mn-ea"/>
                  <a:sym typeface="+mn-lt"/>
                </a:rPr>
                <a:t>ĐỘNG</a:t>
              </a:r>
              <a:endParaRPr lang="en-US" sz="2600" b="1" spc="57" dirty="0">
                <a:solidFill>
                  <a:srgbClr val="6F532E"/>
                </a:solidFill>
                <a:latin typeface="UTM Avo" panose="02040603050506020204" pitchFamily="18"/>
                <a:cs typeface="+mn-ea"/>
                <a:sym typeface="+mn-lt"/>
              </a:endParaRPr>
            </a:p>
          </p:txBody>
        </p:sp>
        <p:sp>
          <p:nvSpPr>
            <p:cNvPr id="9" name="TextBox 7">
              <a:extLst>
                <a:ext uri="{FF2B5EF4-FFF2-40B4-BE49-F238E27FC236}">
                  <a16:creationId xmlns:a16="http://schemas.microsoft.com/office/drawing/2014/main" id="{CDE0ACE5-610C-04FA-4551-DB5E20D82781}"/>
                </a:ext>
              </a:extLst>
            </p:cNvPr>
            <p:cNvSpPr txBox="1"/>
            <p:nvPr/>
          </p:nvSpPr>
          <p:spPr>
            <a:xfrm>
              <a:off x="3048001" y="8457318"/>
              <a:ext cx="2209800" cy="60016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spcBef>
                  <a:spcPct val="0"/>
                </a:spcBef>
              </a:pPr>
              <a:r>
                <a:rPr lang="vi-VN" sz="2600" b="1" spc="57">
                  <a:solidFill>
                    <a:srgbClr val="6F532E"/>
                  </a:solidFill>
                  <a:latin typeface="UTM Avo" panose="02040603050506020204" pitchFamily="18"/>
                  <a:cs typeface="+mn-ea"/>
                  <a:sym typeface="+mn-lt"/>
                </a:rPr>
                <a:t>THEO</a:t>
              </a:r>
              <a:endParaRPr lang="en-US" sz="2600" b="1" spc="57" dirty="0">
                <a:solidFill>
                  <a:srgbClr val="6F532E"/>
                </a:solidFill>
                <a:latin typeface="UTM Avo" panose="02040603050506020204" pitchFamily="18"/>
                <a:cs typeface="+mn-ea"/>
                <a:sym typeface="+mn-lt"/>
              </a:endParaRPr>
            </a:p>
          </p:txBody>
        </p:sp>
        <p:sp>
          <p:nvSpPr>
            <p:cNvPr id="10" name="TextBox 7">
              <a:extLst>
                <a:ext uri="{FF2B5EF4-FFF2-40B4-BE49-F238E27FC236}">
                  <a16:creationId xmlns:a16="http://schemas.microsoft.com/office/drawing/2014/main" id="{D4A261F9-0DE4-DBA4-92E0-87DAD04E20A4}"/>
                </a:ext>
              </a:extLst>
            </p:cNvPr>
            <p:cNvSpPr txBox="1"/>
            <p:nvPr/>
          </p:nvSpPr>
          <p:spPr>
            <a:xfrm>
              <a:off x="5550521" y="8191500"/>
              <a:ext cx="2209800" cy="60016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spcBef>
                  <a:spcPct val="0"/>
                </a:spcBef>
              </a:pPr>
              <a:r>
                <a:rPr lang="vi-VN" sz="2600" b="1" spc="57">
                  <a:solidFill>
                    <a:srgbClr val="6F532E"/>
                  </a:solidFill>
                  <a:latin typeface="UTM Avo" panose="02040603050506020204" pitchFamily="18"/>
                  <a:cs typeface="+mn-ea"/>
                  <a:sym typeface="+mn-lt"/>
                </a:rPr>
                <a:t>NHÓM</a:t>
              </a:r>
              <a:endParaRPr lang="en-US" sz="2600" b="1" spc="57" dirty="0">
                <a:solidFill>
                  <a:srgbClr val="6F532E"/>
                </a:solidFill>
                <a:latin typeface="UTM Avo" panose="02040603050506020204" pitchFamily="18"/>
                <a:cs typeface="+mn-ea"/>
                <a:sym typeface="+mn-lt"/>
              </a:endParaRP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BE7330A5-570D-E6A4-203E-470AD1D5BCA1}"/>
              </a:ext>
            </a:extLst>
          </p:cNvPr>
          <p:cNvSpPr txBox="1"/>
          <p:nvPr/>
        </p:nvSpPr>
        <p:spPr>
          <a:xfrm>
            <a:off x="1371600" y="874428"/>
            <a:ext cx="9448800" cy="5035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3000"/>
              </a:lnSpc>
            </a:pPr>
            <a:r>
              <a:rPr lang="vi-VN" sz="2600" b="1" dirty="0">
                <a:solidFill>
                  <a:srgbClr val="6F532E"/>
                </a:solidFill>
                <a:latin typeface="UTM Avo" panose="02040603050506020204" pitchFamily="18"/>
                <a:cs typeface="+mn-ea"/>
                <a:sym typeface="+mn-lt"/>
              </a:rPr>
              <a:t>Quan sát hình ảnh SGK tr.69 và trả lời câu hỏi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56347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7EF54A7-23F9-B1D0-FA93-1CD6E3C1A2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">
            <a:extLst>
              <a:ext uri="{FF2B5EF4-FFF2-40B4-BE49-F238E27FC236}">
                <a16:creationId xmlns:a16="http://schemas.microsoft.com/office/drawing/2014/main" id="{91F72086-BA7A-8C9A-AC7A-5EDF61B08AA9}"/>
              </a:ext>
            </a:extLst>
          </p:cNvPr>
          <p:cNvSpPr txBox="1"/>
          <p:nvPr/>
        </p:nvSpPr>
        <p:spPr>
          <a:xfrm>
            <a:off x="427515" y="2995803"/>
            <a:ext cx="1371600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spcBef>
                <a:spcPct val="0"/>
              </a:spcBef>
            </a:pPr>
            <a:r>
              <a:rPr lang="vi-VN" sz="2400" b="1" spc="57" dirty="0">
                <a:solidFill>
                  <a:schemeClr val="accent6">
                    <a:lumMod val="5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Chủ đề</a:t>
            </a:r>
            <a:endParaRPr lang="en-US" sz="2400" b="1" spc="57" dirty="0">
              <a:solidFill>
                <a:schemeClr val="accent6">
                  <a:lumMod val="50000"/>
                </a:schemeClr>
              </a:solidFill>
              <a:latin typeface="UTM Avo" panose="02040603050506020204" pitchFamily="18"/>
              <a:cs typeface="+mn-ea"/>
              <a:sym typeface="+mn-lt"/>
            </a:endParaRPr>
          </a:p>
        </p:txBody>
      </p:sp>
      <p:sp>
        <p:nvSpPr>
          <p:cNvPr id="3" name="TextBox 7">
            <a:extLst>
              <a:ext uri="{FF2B5EF4-FFF2-40B4-BE49-F238E27FC236}">
                <a16:creationId xmlns:a16="http://schemas.microsoft.com/office/drawing/2014/main" id="{99047700-7341-F070-37E2-4B3DF56DD070}"/>
              </a:ext>
            </a:extLst>
          </p:cNvPr>
          <p:cNvSpPr txBox="1"/>
          <p:nvPr/>
        </p:nvSpPr>
        <p:spPr>
          <a:xfrm>
            <a:off x="407195" y="3467245"/>
            <a:ext cx="2479040" cy="10360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  <a:spcBef>
                <a:spcPct val="0"/>
              </a:spcBef>
            </a:pPr>
            <a:r>
              <a:rPr lang="vi-VN" sz="2400" b="1" dirty="0">
                <a:solidFill>
                  <a:schemeClr val="accent6">
                    <a:lumMod val="5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EM LÀM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</a:pPr>
            <a:r>
              <a:rPr lang="vi-VN" sz="2400" b="1" dirty="0">
                <a:solidFill>
                  <a:schemeClr val="accent6">
                    <a:lumMod val="5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NHÀ THIẾT KẾ</a:t>
            </a:r>
            <a:endParaRPr lang="en-US" sz="2400" b="1" dirty="0">
              <a:solidFill>
                <a:schemeClr val="accent6">
                  <a:lumMod val="50000"/>
                </a:schemeClr>
              </a:solidFill>
              <a:latin typeface="UTM Avo" panose="02040603050506020204" pitchFamily="18"/>
              <a:cs typeface="+mn-ea"/>
              <a:sym typeface="+mn-lt"/>
            </a:endParaRPr>
          </a:p>
        </p:txBody>
      </p:sp>
      <p:sp>
        <p:nvSpPr>
          <p:cNvPr id="4" name="TextBox 7">
            <a:extLst>
              <a:ext uri="{FF2B5EF4-FFF2-40B4-BE49-F238E27FC236}">
                <a16:creationId xmlns:a16="http://schemas.microsoft.com/office/drawing/2014/main" id="{3D093D31-342E-E161-C8F6-FE6C8A4C761B}"/>
              </a:ext>
            </a:extLst>
          </p:cNvPr>
          <p:cNvSpPr txBox="1"/>
          <p:nvPr/>
        </p:nvSpPr>
        <p:spPr>
          <a:xfrm>
            <a:off x="427515" y="5308524"/>
            <a:ext cx="1371600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spcBef>
                <a:spcPct val="0"/>
              </a:spcBef>
            </a:pPr>
            <a:r>
              <a:rPr lang="vi-VN" sz="2400" b="1" spc="57" dirty="0">
                <a:solidFill>
                  <a:schemeClr val="accent2"/>
                </a:solidFill>
                <a:latin typeface="UTM Avo" panose="02040603050506020204" pitchFamily="18"/>
                <a:cs typeface="+mn-ea"/>
                <a:sym typeface="+mn-lt"/>
              </a:rPr>
              <a:t>Chủ đề</a:t>
            </a:r>
            <a:endParaRPr lang="en-US" sz="2400" b="1" spc="57" dirty="0">
              <a:solidFill>
                <a:schemeClr val="accent2"/>
              </a:solidFill>
              <a:latin typeface="UTM Avo" panose="02040603050506020204" pitchFamily="18"/>
              <a:cs typeface="+mn-ea"/>
              <a:sym typeface="+mn-lt"/>
            </a:endParaRP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D2D9B53C-0411-5A68-FC19-B16FC4426955}"/>
              </a:ext>
            </a:extLst>
          </p:cNvPr>
          <p:cNvSpPr txBox="1"/>
          <p:nvPr/>
        </p:nvSpPr>
        <p:spPr>
          <a:xfrm>
            <a:off x="407195" y="5925507"/>
            <a:ext cx="2793999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spcBef>
                <a:spcPct val="0"/>
              </a:spcBef>
            </a:pPr>
            <a:r>
              <a:rPr lang="vi-VN" sz="2400" b="1" dirty="0">
                <a:solidFill>
                  <a:schemeClr val="accent2"/>
                </a:solidFill>
                <a:latin typeface="UTM Avo" panose="02040603050506020204" pitchFamily="18"/>
                <a:cs typeface="+mn-ea"/>
                <a:sym typeface="+mn-lt"/>
              </a:rPr>
              <a:t>HƯỚNG NGHIỆP</a:t>
            </a:r>
            <a:endParaRPr lang="en-US" sz="2400" b="1" dirty="0">
              <a:solidFill>
                <a:schemeClr val="accent2"/>
              </a:solidFill>
              <a:latin typeface="UTM Avo" panose="02040603050506020204" pitchFamily="18"/>
              <a:cs typeface="+mn-ea"/>
              <a:sym typeface="+mn-lt"/>
            </a:endParaRP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6DBD7D32-0F2C-BA22-8DE1-D847E0C882D1}"/>
              </a:ext>
            </a:extLst>
          </p:cNvPr>
          <p:cNvSpPr txBox="1"/>
          <p:nvPr/>
        </p:nvSpPr>
        <p:spPr>
          <a:xfrm>
            <a:off x="407195" y="1478547"/>
            <a:ext cx="3149599" cy="10360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  <a:spcBef>
                <a:spcPct val="0"/>
              </a:spcBef>
            </a:pPr>
            <a:r>
              <a:rPr lang="vi-VN" sz="2400" b="1" dirty="0">
                <a:solidFill>
                  <a:srgbClr val="6F532E"/>
                </a:solidFill>
                <a:latin typeface="UTM Avo" panose="02040603050506020204" pitchFamily="18"/>
                <a:cs typeface="+mn-ea"/>
                <a:sym typeface="+mn-lt"/>
              </a:rPr>
              <a:t>LÀM CHỦ </a:t>
            </a:r>
          </a:p>
          <a:p>
            <a:pPr algn="just">
              <a:lnSpc>
                <a:spcPct val="150000"/>
              </a:lnSpc>
              <a:spcBef>
                <a:spcPct val="0"/>
              </a:spcBef>
            </a:pPr>
            <a:r>
              <a:rPr lang="vi-VN" sz="2400" b="1" dirty="0">
                <a:solidFill>
                  <a:srgbClr val="6F532E"/>
                </a:solidFill>
                <a:latin typeface="UTM Avo" panose="02040603050506020204" pitchFamily="18"/>
                <a:cs typeface="+mn-ea"/>
                <a:sym typeface="+mn-lt"/>
              </a:rPr>
              <a:t>YẾU TỐ TẠO HÌNH</a:t>
            </a:r>
            <a:endParaRPr lang="en-US" sz="2400" b="1" dirty="0">
              <a:solidFill>
                <a:srgbClr val="6F532E"/>
              </a:solidFill>
              <a:latin typeface="UTM Avo" panose="02040603050506020204" pitchFamily="18"/>
              <a:cs typeface="+mn-ea"/>
              <a:sym typeface="+mn-lt"/>
            </a:endParaRP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A5B0D3CD-F657-DD71-3ACC-7319B9A0376A}"/>
              </a:ext>
            </a:extLst>
          </p:cNvPr>
          <p:cNvSpPr txBox="1"/>
          <p:nvPr/>
        </p:nvSpPr>
        <p:spPr>
          <a:xfrm>
            <a:off x="427515" y="1007105"/>
            <a:ext cx="1371600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spcBef>
                <a:spcPct val="0"/>
              </a:spcBef>
            </a:pPr>
            <a:r>
              <a:rPr lang="vi-VN" sz="2400" b="1" spc="57" dirty="0">
                <a:solidFill>
                  <a:srgbClr val="6F532E"/>
                </a:solidFill>
                <a:latin typeface="UTM Avo" panose="02040603050506020204" pitchFamily="18"/>
                <a:cs typeface="+mn-ea"/>
                <a:sym typeface="+mn-lt"/>
              </a:rPr>
              <a:t>Chủ đề</a:t>
            </a:r>
            <a:endParaRPr lang="en-US" sz="2400" b="1" spc="57" dirty="0">
              <a:solidFill>
                <a:srgbClr val="6F532E"/>
              </a:solidFill>
              <a:latin typeface="UTM Avo" panose="02040603050506020204" pitchFamily="18"/>
              <a:cs typeface="+mn-ea"/>
              <a:sym typeface="+mn-lt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0DCDF49-B2CE-149B-C28E-8D4B9F687B02}"/>
              </a:ext>
            </a:extLst>
          </p:cNvPr>
          <p:cNvGrpSpPr/>
          <p:nvPr/>
        </p:nvGrpSpPr>
        <p:grpSpPr>
          <a:xfrm>
            <a:off x="2683035" y="1458511"/>
            <a:ext cx="9804399" cy="203200"/>
            <a:chOff x="4023361" y="1427827"/>
            <a:chExt cx="14706599" cy="304800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37627472-B905-8466-539E-8BB47E650E95}"/>
                </a:ext>
              </a:extLst>
            </p:cNvPr>
            <p:cNvCxnSpPr>
              <a:cxnSpLocks/>
              <a:stCxn id="10" idx="6"/>
            </p:cNvCxnSpPr>
            <p:nvPr/>
          </p:nvCxnSpPr>
          <p:spPr>
            <a:xfrm>
              <a:off x="4328161" y="1580227"/>
              <a:ext cx="14401799" cy="0"/>
            </a:xfrm>
            <a:prstGeom prst="line">
              <a:avLst/>
            </a:prstGeom>
            <a:ln w="76200">
              <a:solidFill>
                <a:srgbClr val="674D2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lowchart: Connector 1">
              <a:extLst>
                <a:ext uri="{FF2B5EF4-FFF2-40B4-BE49-F238E27FC236}">
                  <a16:creationId xmlns:a16="http://schemas.microsoft.com/office/drawing/2014/main" id="{9A856F5E-650F-4054-8FF4-758500008164}"/>
                </a:ext>
              </a:extLst>
            </p:cNvPr>
            <p:cNvSpPr/>
            <p:nvPr/>
          </p:nvSpPr>
          <p:spPr>
            <a:xfrm>
              <a:off x="4023361" y="1427827"/>
              <a:ext cx="304800" cy="304800"/>
            </a:xfrm>
            <a:prstGeom prst="flowChartConnector">
              <a:avLst/>
            </a:prstGeom>
            <a:solidFill>
              <a:srgbClr val="6F532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sz="2400" dirty="0">
                <a:latin typeface="UTM Avo" panose="02040603050506020204" pitchFamily="18"/>
                <a:cs typeface="+mn-ea"/>
                <a:sym typeface="+mn-lt"/>
              </a:endParaRPr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DB9B87C6-EF51-3FC2-D575-D12382D0A34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26" t="8410" r="25286" b="11376"/>
          <a:stretch/>
        </p:blipFill>
        <p:spPr>
          <a:xfrm>
            <a:off x="9384748" y="816153"/>
            <a:ext cx="1996907" cy="149299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1CB23B2-8FC8-13E2-E83A-505EA2045C5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19" r="27610"/>
          <a:stretch/>
        </p:blipFill>
        <p:spPr>
          <a:xfrm>
            <a:off x="7011194" y="652191"/>
            <a:ext cx="1296594" cy="181583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ED9BB39-5006-AFBD-8878-211C4AAAC38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30" t="7366" r="26102" b="13417"/>
          <a:stretch/>
        </p:blipFill>
        <p:spPr>
          <a:xfrm>
            <a:off x="3759994" y="811072"/>
            <a:ext cx="2174241" cy="1498078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C435E903-6380-BD1D-9FC2-8383ADFF4407}"/>
              </a:ext>
            </a:extLst>
          </p:cNvPr>
          <p:cNvGrpSpPr/>
          <p:nvPr/>
        </p:nvGrpSpPr>
        <p:grpSpPr>
          <a:xfrm>
            <a:off x="2683035" y="3447209"/>
            <a:ext cx="9804399" cy="203200"/>
            <a:chOff x="4023361" y="4790881"/>
            <a:chExt cx="14706599" cy="304800"/>
          </a:xfrm>
          <a:solidFill>
            <a:schemeClr val="accent6">
              <a:lumMod val="50000"/>
            </a:schemeClr>
          </a:solidFill>
        </p:grpSpPr>
        <p:sp>
          <p:nvSpPr>
            <p:cNvPr id="15" name="Flowchart: Connector 33">
              <a:extLst>
                <a:ext uri="{FF2B5EF4-FFF2-40B4-BE49-F238E27FC236}">
                  <a16:creationId xmlns:a16="http://schemas.microsoft.com/office/drawing/2014/main" id="{AE569144-C4C6-0544-1E6B-A163F0861CD1}"/>
                </a:ext>
              </a:extLst>
            </p:cNvPr>
            <p:cNvSpPr/>
            <p:nvPr/>
          </p:nvSpPr>
          <p:spPr>
            <a:xfrm>
              <a:off x="4023361" y="4790881"/>
              <a:ext cx="304800" cy="304800"/>
            </a:xfrm>
            <a:prstGeom prst="flowChartConnector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sz="2400" dirty="0">
                <a:solidFill>
                  <a:schemeClr val="accent6">
                    <a:lumMod val="50000"/>
                  </a:schemeClr>
                </a:solidFill>
                <a:latin typeface="UTM Avo" panose="02040603050506020204" pitchFamily="18"/>
                <a:cs typeface="+mn-ea"/>
                <a:sym typeface="+mn-lt"/>
              </a:endParaRP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ED664750-EF19-F4C1-743D-7948BBFBE782}"/>
                </a:ext>
              </a:extLst>
            </p:cNvPr>
            <p:cNvCxnSpPr>
              <a:cxnSpLocks/>
              <a:stCxn id="15" idx="6"/>
            </p:cNvCxnSpPr>
            <p:nvPr/>
          </p:nvCxnSpPr>
          <p:spPr>
            <a:xfrm>
              <a:off x="4328161" y="4943281"/>
              <a:ext cx="14401799" cy="0"/>
            </a:xfrm>
            <a:prstGeom prst="line">
              <a:avLst/>
            </a:prstGeom>
            <a:grpFill/>
            <a:ln w="76200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7F732A5-4203-B10E-4A71-BAFCC73DD580}"/>
              </a:ext>
            </a:extLst>
          </p:cNvPr>
          <p:cNvGrpSpPr/>
          <p:nvPr/>
        </p:nvGrpSpPr>
        <p:grpSpPr>
          <a:xfrm>
            <a:off x="2683035" y="5660533"/>
            <a:ext cx="9804399" cy="203200"/>
            <a:chOff x="4023361" y="8153935"/>
            <a:chExt cx="14706599" cy="304800"/>
          </a:xfrm>
        </p:grpSpPr>
        <p:sp>
          <p:nvSpPr>
            <p:cNvPr id="18" name="Flowchart: Connector 40">
              <a:extLst>
                <a:ext uri="{FF2B5EF4-FFF2-40B4-BE49-F238E27FC236}">
                  <a16:creationId xmlns:a16="http://schemas.microsoft.com/office/drawing/2014/main" id="{FB42F981-DED4-7719-9A62-A12282FF0D29}"/>
                </a:ext>
              </a:extLst>
            </p:cNvPr>
            <p:cNvSpPr/>
            <p:nvPr/>
          </p:nvSpPr>
          <p:spPr>
            <a:xfrm>
              <a:off x="4023361" y="8153935"/>
              <a:ext cx="304800" cy="304800"/>
            </a:xfrm>
            <a:prstGeom prst="flowChartConnector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sz="2400" dirty="0">
                <a:latin typeface="UTM Avo" panose="02040603050506020204" pitchFamily="18"/>
                <a:cs typeface="+mn-ea"/>
                <a:sym typeface="+mn-lt"/>
              </a:endParaRPr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E2931D9-BE34-0550-63C9-92558FD8E44B}"/>
                </a:ext>
              </a:extLst>
            </p:cNvPr>
            <p:cNvCxnSpPr>
              <a:cxnSpLocks/>
              <a:stCxn id="18" idx="6"/>
            </p:cNvCxnSpPr>
            <p:nvPr/>
          </p:nvCxnSpPr>
          <p:spPr>
            <a:xfrm>
              <a:off x="4328161" y="8306335"/>
              <a:ext cx="14401799" cy="0"/>
            </a:xfrm>
            <a:prstGeom prst="line">
              <a:avLst/>
            </a:prstGeom>
            <a:ln w="762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" name="Picture 19">
            <a:extLst>
              <a:ext uri="{FF2B5EF4-FFF2-40B4-BE49-F238E27FC236}">
                <a16:creationId xmlns:a16="http://schemas.microsoft.com/office/drawing/2014/main" id="{D42BCCA3-85FE-312B-D9A7-C66B6F51576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95" t="2580" r="30463"/>
          <a:stretch/>
        </p:blipFill>
        <p:spPr>
          <a:xfrm>
            <a:off x="8478757" y="4771177"/>
            <a:ext cx="1996907" cy="198191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C676446D-5C27-5118-49DD-28D52CC6252E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37" r="28644" b="8066"/>
          <a:stretch/>
        </p:blipFill>
        <p:spPr>
          <a:xfrm>
            <a:off x="3759994" y="2945053"/>
            <a:ext cx="2174241" cy="1207511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734FC8E4-ABB5-D229-3B25-59E22E5A3BAE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54065" t="55681" r="5221" b="9711"/>
          <a:stretch/>
        </p:blipFill>
        <p:spPr>
          <a:xfrm>
            <a:off x="9563377" y="2995804"/>
            <a:ext cx="1639647" cy="120751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7A0DE8CD-5585-7BAA-FD39-972CF80504D9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12454" t="8494" r="14781" b="33140"/>
          <a:stretch/>
        </p:blipFill>
        <p:spPr>
          <a:xfrm>
            <a:off x="6435019" y="2948257"/>
            <a:ext cx="2627575" cy="1204303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6F18127A-AC97-ED3D-992D-B7B0310B63C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786841" y="4724400"/>
            <a:ext cx="3791310" cy="202868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68124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D3FB5D6-C617-E37F-BB93-B686C731DD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">
            <a:extLst>
              <a:ext uri="{FF2B5EF4-FFF2-40B4-BE49-F238E27FC236}">
                <a16:creationId xmlns:a16="http://schemas.microsoft.com/office/drawing/2014/main" id="{4B11C34E-47A6-ACDB-1E6D-5FC51F64B34F}"/>
              </a:ext>
            </a:extLst>
          </p:cNvPr>
          <p:cNvSpPr/>
          <p:nvPr/>
        </p:nvSpPr>
        <p:spPr>
          <a:xfrm>
            <a:off x="794" y="5704979"/>
            <a:ext cx="12192000" cy="3960932"/>
          </a:xfrm>
          <a:custGeom>
            <a:avLst/>
            <a:gdLst/>
            <a:ahLst/>
            <a:cxnLst/>
            <a:rect l="l" t="t" r="r" b="b"/>
            <a:pathLst>
              <a:path w="18288000" h="5941398">
                <a:moveTo>
                  <a:pt x="0" y="0"/>
                </a:moveTo>
                <a:lnTo>
                  <a:pt x="18288000" y="0"/>
                </a:lnTo>
                <a:lnTo>
                  <a:pt x="18288000" y="5941398"/>
                </a:lnTo>
                <a:lnTo>
                  <a:pt x="0" y="594139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207806"/>
            </a:stretch>
          </a:blipFill>
        </p:spPr>
        <p:txBody>
          <a:bodyPr/>
          <a:lstStyle/>
          <a:p>
            <a:endParaRPr lang="en-US" sz="800">
              <a:latin typeface="UTM Avo" panose="02040603050506020204" pitchFamily="18"/>
              <a:cs typeface="+mn-ea"/>
              <a:sym typeface="+mn-lt"/>
            </a:endParaRPr>
          </a:p>
        </p:txBody>
      </p:sp>
      <p:sp>
        <p:nvSpPr>
          <p:cNvPr id="3" name="Freeform 4">
            <a:extLst>
              <a:ext uri="{FF2B5EF4-FFF2-40B4-BE49-F238E27FC236}">
                <a16:creationId xmlns:a16="http://schemas.microsoft.com/office/drawing/2014/main" id="{97E602BB-A4F8-0CAE-EC0D-41D429FA045A}"/>
              </a:ext>
            </a:extLst>
          </p:cNvPr>
          <p:cNvSpPr/>
          <p:nvPr/>
        </p:nvSpPr>
        <p:spPr>
          <a:xfrm>
            <a:off x="-1683031" y="685800"/>
            <a:ext cx="2982007" cy="4353598"/>
          </a:xfrm>
          <a:custGeom>
            <a:avLst/>
            <a:gdLst/>
            <a:ahLst/>
            <a:cxnLst/>
            <a:rect l="l" t="t" r="r" b="b"/>
            <a:pathLst>
              <a:path w="4473010" h="6530397">
                <a:moveTo>
                  <a:pt x="0" y="0"/>
                </a:moveTo>
                <a:lnTo>
                  <a:pt x="4473010" y="0"/>
                </a:lnTo>
                <a:lnTo>
                  <a:pt x="4473010" y="6530397"/>
                </a:lnTo>
                <a:lnTo>
                  <a:pt x="0" y="653039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1711" r="-6821" b="-3481"/>
            </a:stretch>
          </a:blipFill>
          <a:ln w="209550" cap="sq">
            <a:solidFill>
              <a:srgbClr val="D6D6D6"/>
            </a:solidFill>
            <a:prstDash val="solid"/>
            <a:miter/>
          </a:ln>
        </p:spPr>
        <p:txBody>
          <a:bodyPr/>
          <a:lstStyle/>
          <a:p>
            <a:endParaRPr lang="en-US" sz="800">
              <a:latin typeface="UTM Avo" panose="02040603050506020204" pitchFamily="18"/>
              <a:cs typeface="+mn-ea"/>
              <a:sym typeface="+mn-lt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D781AD8-6686-8F61-F86E-C92D00EF5F3F}"/>
              </a:ext>
            </a:extLst>
          </p:cNvPr>
          <p:cNvSpPr/>
          <p:nvPr/>
        </p:nvSpPr>
        <p:spPr>
          <a:xfrm>
            <a:off x="1804310" y="1298978"/>
            <a:ext cx="6578272" cy="3127241"/>
          </a:xfrm>
          <a:prstGeom prst="rect">
            <a:avLst/>
          </a:prstGeom>
          <a:solidFill>
            <a:srgbClr val="674D2B"/>
          </a:solidFill>
          <a:ln w="381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000" bIns="120000" rtlCol="0" anchor="ctr"/>
          <a:lstStyle/>
          <a:p>
            <a:pPr algn="ctr">
              <a:lnSpc>
                <a:spcPct val="150000"/>
              </a:lnSpc>
            </a:pPr>
            <a:r>
              <a:rPr lang="vi-VN" sz="4400" b="1" dirty="0">
                <a:latin typeface="UTM Avo" panose="02040603050506020204" pitchFamily="18"/>
                <a:cs typeface="+mn-ea"/>
                <a:sym typeface="+mn-lt"/>
              </a:rPr>
              <a:t>02</a:t>
            </a:r>
          </a:p>
          <a:p>
            <a:pPr algn="ctr">
              <a:lnSpc>
                <a:spcPct val="150000"/>
              </a:lnSpc>
            </a:pPr>
            <a:r>
              <a:rPr lang="vi-VN" sz="4400" b="1" dirty="0">
                <a:latin typeface="UTM Avo" panose="02040603050506020204" pitchFamily="18"/>
                <a:cs typeface="+mn-ea"/>
                <a:sym typeface="+mn-lt"/>
              </a:rPr>
              <a:t>XÂY DỰNG </a:t>
            </a:r>
          </a:p>
          <a:p>
            <a:pPr algn="ctr">
              <a:lnSpc>
                <a:spcPct val="150000"/>
              </a:lnSpc>
            </a:pPr>
            <a:r>
              <a:rPr lang="vi-VN" sz="4400" b="1" dirty="0">
                <a:latin typeface="UTM Avo" panose="02040603050506020204" pitchFamily="18"/>
                <a:cs typeface="+mn-ea"/>
                <a:sym typeface="+mn-lt"/>
              </a:rPr>
              <a:t>Ý TƯỞNG TRƯNG BÀY</a:t>
            </a:r>
          </a:p>
        </p:txBody>
      </p:sp>
      <p:pic>
        <p:nvPicPr>
          <p:cNvPr id="6" name="Picture 2" descr="iDesign | Claude Monet - cha đẻ của hội họa ấn tượng">
            <a:extLst>
              <a:ext uri="{FF2B5EF4-FFF2-40B4-BE49-F238E27FC236}">
                <a16:creationId xmlns:a16="http://schemas.microsoft.com/office/drawing/2014/main" id="{37481A5F-FBE0-2DED-4B4C-9D561AED3A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8967" y="1000798"/>
            <a:ext cx="2728784" cy="4038600"/>
          </a:xfrm>
          <a:prstGeom prst="rect">
            <a:avLst/>
          </a:prstGeom>
          <a:noFill/>
          <a:ln w="15240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13578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7E24491-E496-3420-5A18-F46754F3F1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DADF54BC-DA5E-CA2D-21AF-6E3D6E8E6E79}"/>
              </a:ext>
            </a:extLst>
          </p:cNvPr>
          <p:cNvGrpSpPr/>
          <p:nvPr/>
        </p:nvGrpSpPr>
        <p:grpSpPr>
          <a:xfrm>
            <a:off x="838200" y="3987800"/>
            <a:ext cx="2557836" cy="2641600"/>
            <a:chOff x="1573446" y="5905501"/>
            <a:chExt cx="3836754" cy="396240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81AE7D87-24EA-22A2-CD34-AAD54BB56B67}"/>
                </a:ext>
              </a:extLst>
            </p:cNvPr>
            <p:cNvSpPr/>
            <p:nvPr/>
          </p:nvSpPr>
          <p:spPr>
            <a:xfrm>
              <a:off x="1573446" y="5905501"/>
              <a:ext cx="3836754" cy="39624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74D2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sz="2600">
                <a:latin typeface="UTM Avo" panose="02040603050506020204" pitchFamily="18"/>
                <a:cs typeface="+mn-ea"/>
                <a:sym typeface="+mn-lt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B971954-FB19-E69B-2EDA-BFA5003E64A1}"/>
                </a:ext>
              </a:extLst>
            </p:cNvPr>
            <p:cNvSpPr txBox="1"/>
            <p:nvPr/>
          </p:nvSpPr>
          <p:spPr>
            <a:xfrm>
              <a:off x="1826205" y="6477947"/>
              <a:ext cx="3355395" cy="27793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13000"/>
                </a:lnSpc>
              </a:pPr>
              <a:r>
                <a:rPr lang="vi-VN" sz="2600" dirty="0">
                  <a:latin typeface="UTM Avo" panose="02040603050506020204" pitchFamily="18"/>
                  <a:cs typeface="+mn-ea"/>
                  <a:sym typeface="+mn-lt"/>
                </a:rPr>
                <a:t>Suy nghĩ về tên và lí do của dự án trưng bày.</a:t>
              </a:r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D64D60C1-1766-9D25-3BB5-6A07036B6CE7}"/>
              </a:ext>
            </a:extLst>
          </p:cNvPr>
          <p:cNvSpPr/>
          <p:nvPr/>
        </p:nvSpPr>
        <p:spPr>
          <a:xfrm>
            <a:off x="710334" y="2603667"/>
            <a:ext cx="10771331" cy="848926"/>
          </a:xfrm>
          <a:prstGeom prst="rect">
            <a:avLst/>
          </a:prstGeom>
          <a:solidFill>
            <a:schemeClr val="bg1"/>
          </a:solidFill>
          <a:ln w="38100">
            <a:solidFill>
              <a:srgbClr val="6F532E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000" rIns="120000" bIns="48000" rtlCol="0" anchor="b"/>
          <a:lstStyle/>
          <a:p>
            <a:pPr algn="ctr"/>
            <a:r>
              <a:rPr lang="vi-VN" sz="2600" b="1" dirty="0">
                <a:solidFill>
                  <a:srgbClr val="C00000"/>
                </a:solidFill>
                <a:latin typeface="UTM Avo" panose="02040603050506020204" pitchFamily="18"/>
                <a:cs typeface="+mn-ea"/>
                <a:sym typeface="+mn-lt"/>
              </a:rPr>
              <a:t>Trình bày các bước để nêu ý tưởng cho dự án trưng bày</a:t>
            </a: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29184655-D4A2-8AA3-AFD7-EE19567CFAEB}"/>
              </a:ext>
            </a:extLst>
          </p:cNvPr>
          <p:cNvSpPr txBox="1"/>
          <p:nvPr/>
        </p:nvSpPr>
        <p:spPr>
          <a:xfrm>
            <a:off x="1218334" y="748307"/>
            <a:ext cx="9755331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vi-VN" sz="2800" b="1" spc="57" dirty="0">
                <a:solidFill>
                  <a:srgbClr val="6F532E"/>
                </a:solidFill>
                <a:latin typeface="UTM Avo" panose="02040603050506020204" pitchFamily="18"/>
                <a:cs typeface="+mn-ea"/>
                <a:sym typeface="+mn-lt"/>
              </a:rPr>
              <a:t>Quan sát hình ảnh SGK tr.69 và cho biết</a:t>
            </a:r>
            <a:endParaRPr lang="en-US" sz="2800" b="1" spc="57" dirty="0">
              <a:solidFill>
                <a:srgbClr val="6F532E"/>
              </a:solidFill>
              <a:latin typeface="UTM Avo" panose="02040603050506020204" pitchFamily="18"/>
              <a:cs typeface="+mn-ea"/>
              <a:sym typeface="+mn-lt"/>
            </a:endParaRPr>
          </a:p>
        </p:txBody>
      </p:sp>
      <p:sp>
        <p:nvSpPr>
          <p:cNvPr id="7" name="Freeform 59">
            <a:extLst>
              <a:ext uri="{FF2B5EF4-FFF2-40B4-BE49-F238E27FC236}">
                <a16:creationId xmlns:a16="http://schemas.microsoft.com/office/drawing/2014/main" id="{ED0B1481-80F7-030D-666C-CA71BE911B6A}"/>
              </a:ext>
            </a:extLst>
          </p:cNvPr>
          <p:cNvSpPr/>
          <p:nvPr/>
        </p:nvSpPr>
        <p:spPr>
          <a:xfrm>
            <a:off x="4080095" y="1298362"/>
            <a:ext cx="2635457" cy="1709753"/>
          </a:xfrm>
          <a:custGeom>
            <a:avLst/>
            <a:gdLst/>
            <a:ahLst/>
            <a:cxnLst/>
            <a:rect l="l" t="t" r="r" b="b"/>
            <a:pathLst>
              <a:path w="1782022" h="1156087">
                <a:moveTo>
                  <a:pt x="0" y="0"/>
                </a:moveTo>
                <a:lnTo>
                  <a:pt x="1782023" y="0"/>
                </a:lnTo>
                <a:lnTo>
                  <a:pt x="1782023" y="1156087"/>
                </a:lnTo>
                <a:lnTo>
                  <a:pt x="0" y="115608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vi-VN" sz="2600">
              <a:latin typeface="UTM Avo" panose="02040603050506020204" pitchFamily="18"/>
              <a:cs typeface="+mn-ea"/>
              <a:sym typeface="+mn-lt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BF8014BD-E704-1239-92F4-11402E71D80D}"/>
              </a:ext>
            </a:extLst>
          </p:cNvPr>
          <p:cNvGrpSpPr/>
          <p:nvPr/>
        </p:nvGrpSpPr>
        <p:grpSpPr>
          <a:xfrm>
            <a:off x="4230779" y="3987800"/>
            <a:ext cx="3730440" cy="2641600"/>
            <a:chOff x="1573446" y="5905501"/>
            <a:chExt cx="5595660" cy="396240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219570D-19E2-6D40-B6AC-8593A05CD0C0}"/>
                </a:ext>
              </a:extLst>
            </p:cNvPr>
            <p:cNvSpPr/>
            <p:nvPr/>
          </p:nvSpPr>
          <p:spPr>
            <a:xfrm>
              <a:off x="1573446" y="5905501"/>
              <a:ext cx="5562600" cy="39624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74D2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sz="2600">
                <a:latin typeface="UTM Avo" panose="02040603050506020204" pitchFamily="18"/>
                <a:cs typeface="+mn-ea"/>
                <a:sym typeface="+mn-lt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BE626C0-EFB0-0C52-67E8-4C34FED0A176}"/>
                </a:ext>
              </a:extLst>
            </p:cNvPr>
            <p:cNvSpPr txBox="1"/>
            <p:nvPr/>
          </p:nvSpPr>
          <p:spPr>
            <a:xfrm>
              <a:off x="1606506" y="6477947"/>
              <a:ext cx="5562600" cy="27793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13000"/>
                </a:lnSpc>
              </a:pPr>
              <a:r>
                <a:rPr lang="vi-VN" sz="2600" dirty="0">
                  <a:latin typeface="UTM Avo" panose="02040603050506020204" pitchFamily="18"/>
                  <a:cs typeface="+mn-ea"/>
                  <a:sym typeface="+mn-lt"/>
                </a:rPr>
                <a:t>Lựa chọn và phân loại được các sản phẩm tiêu biểu theo chủ đề, bài học.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F9C4E68-D5EA-BFE8-188C-21AB1C9C22C7}"/>
              </a:ext>
            </a:extLst>
          </p:cNvPr>
          <p:cNvGrpSpPr/>
          <p:nvPr/>
        </p:nvGrpSpPr>
        <p:grpSpPr>
          <a:xfrm>
            <a:off x="8551442" y="3987800"/>
            <a:ext cx="2895599" cy="2641600"/>
            <a:chOff x="1344953" y="5905501"/>
            <a:chExt cx="4343399" cy="396240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3248608D-1878-296C-EA5A-C1C2BE6AA9E9}"/>
                </a:ext>
              </a:extLst>
            </p:cNvPr>
            <p:cNvSpPr/>
            <p:nvPr/>
          </p:nvSpPr>
          <p:spPr>
            <a:xfrm>
              <a:off x="1344953" y="5905501"/>
              <a:ext cx="4343399" cy="39624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74D2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sz="2600">
                <a:latin typeface="UTM Avo" panose="02040603050506020204" pitchFamily="18"/>
                <a:cs typeface="+mn-ea"/>
                <a:sym typeface="+mn-lt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B75DBA2-586C-8636-F2FD-707020F42529}"/>
                </a:ext>
              </a:extLst>
            </p:cNvPr>
            <p:cNvSpPr txBox="1"/>
            <p:nvPr/>
          </p:nvSpPr>
          <p:spPr>
            <a:xfrm>
              <a:off x="1459200" y="6817031"/>
              <a:ext cx="4065246" cy="21011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13000"/>
                </a:lnSpc>
              </a:pPr>
              <a:r>
                <a:rPr lang="vi-VN" sz="2600" dirty="0">
                  <a:latin typeface="UTM Avo" panose="02040603050506020204" pitchFamily="18"/>
                  <a:cs typeface="+mn-ea"/>
                  <a:sym typeface="+mn-lt"/>
                </a:rPr>
                <a:t>Trưng bày sản phẩm sáng tạo thẩm mĩ.</a:t>
              </a:r>
            </a:p>
          </p:txBody>
        </p:sp>
      </p:grp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0E03A9D9-53A1-8A47-B463-2A3D8027C6DD}"/>
              </a:ext>
            </a:extLst>
          </p:cNvPr>
          <p:cNvSpPr/>
          <p:nvPr/>
        </p:nvSpPr>
        <p:spPr>
          <a:xfrm>
            <a:off x="1173679" y="3710318"/>
            <a:ext cx="1905937" cy="521016"/>
          </a:xfrm>
          <a:prstGeom prst="roundRect">
            <a:avLst/>
          </a:prstGeom>
          <a:solidFill>
            <a:srgbClr val="644C0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VN" sz="2600" b="1" dirty="0">
                <a:latin typeface="UTM Avo" panose="02040603050506020204" pitchFamily="18"/>
              </a:rPr>
              <a:t>BƯỚC 1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9B8D8C8B-6ED5-052D-7AB1-B93E58634C40}"/>
              </a:ext>
            </a:extLst>
          </p:cNvPr>
          <p:cNvSpPr/>
          <p:nvPr/>
        </p:nvSpPr>
        <p:spPr>
          <a:xfrm>
            <a:off x="5127099" y="3695384"/>
            <a:ext cx="1905937" cy="521016"/>
          </a:xfrm>
          <a:prstGeom prst="roundRect">
            <a:avLst/>
          </a:prstGeom>
          <a:solidFill>
            <a:srgbClr val="644C0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VN" sz="2600" b="1" dirty="0">
                <a:latin typeface="UTM Avo" panose="02040603050506020204" pitchFamily="18"/>
              </a:rPr>
              <a:t>BƯỚC 2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D6BF735C-026A-904D-12EC-DF135F36E166}"/>
              </a:ext>
            </a:extLst>
          </p:cNvPr>
          <p:cNvSpPr/>
          <p:nvPr/>
        </p:nvSpPr>
        <p:spPr>
          <a:xfrm>
            <a:off x="9024747" y="3710318"/>
            <a:ext cx="1905937" cy="521016"/>
          </a:xfrm>
          <a:prstGeom prst="roundRect">
            <a:avLst/>
          </a:prstGeom>
          <a:solidFill>
            <a:srgbClr val="644C0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VN" sz="2600" b="1">
                <a:latin typeface="UTM Avo" panose="02040603050506020204" pitchFamily="18"/>
              </a:rPr>
              <a:t>BƯỚC </a:t>
            </a:r>
            <a:r>
              <a:rPr lang="en-US" sz="2600" b="1">
                <a:latin typeface="UTM Avo" panose="02040603050506020204" pitchFamily="18"/>
              </a:rPr>
              <a:t>3</a:t>
            </a:r>
            <a:endParaRPr lang="en-VN" sz="2600" b="1" dirty="0">
              <a:latin typeface="UTM Avo" panose="02040603050506020204" pitchFamily="18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91380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  <p:bldP spid="17" grpId="0" animBg="1"/>
      <p:bldP spid="18" grpId="0" animBg="1"/>
      <p:bldP spid="1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8ED51FB-85E7-1971-A91A-DCC740FADD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">
            <a:extLst>
              <a:ext uri="{FF2B5EF4-FFF2-40B4-BE49-F238E27FC236}">
                <a16:creationId xmlns:a16="http://schemas.microsoft.com/office/drawing/2014/main" id="{5F9D6F30-B557-2820-FCF3-48338C7AD15B}"/>
              </a:ext>
            </a:extLst>
          </p:cNvPr>
          <p:cNvSpPr/>
          <p:nvPr/>
        </p:nvSpPr>
        <p:spPr>
          <a:xfrm>
            <a:off x="794" y="5704979"/>
            <a:ext cx="12192000" cy="3960932"/>
          </a:xfrm>
          <a:custGeom>
            <a:avLst/>
            <a:gdLst/>
            <a:ahLst/>
            <a:cxnLst/>
            <a:rect l="l" t="t" r="r" b="b"/>
            <a:pathLst>
              <a:path w="18288000" h="5941398">
                <a:moveTo>
                  <a:pt x="0" y="0"/>
                </a:moveTo>
                <a:lnTo>
                  <a:pt x="18288000" y="0"/>
                </a:lnTo>
                <a:lnTo>
                  <a:pt x="18288000" y="5941398"/>
                </a:lnTo>
                <a:lnTo>
                  <a:pt x="0" y="594139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207806"/>
            </a:stretch>
          </a:blipFill>
        </p:spPr>
        <p:txBody>
          <a:bodyPr/>
          <a:lstStyle/>
          <a:p>
            <a:endParaRPr lang="en-US" sz="800">
              <a:latin typeface="UTM Avo" panose="02040603050506020204" pitchFamily="18"/>
              <a:cs typeface="+mn-ea"/>
              <a:sym typeface="+mn-lt"/>
            </a:endParaRPr>
          </a:p>
        </p:txBody>
      </p:sp>
      <p:grpSp>
        <p:nvGrpSpPr>
          <p:cNvPr id="3" name="Group 4">
            <a:extLst>
              <a:ext uri="{FF2B5EF4-FFF2-40B4-BE49-F238E27FC236}">
                <a16:creationId xmlns:a16="http://schemas.microsoft.com/office/drawing/2014/main" id="{19D4D41D-9013-DB53-9FDA-91CE4CD428EF}"/>
              </a:ext>
            </a:extLst>
          </p:cNvPr>
          <p:cNvGrpSpPr/>
          <p:nvPr/>
        </p:nvGrpSpPr>
        <p:grpSpPr>
          <a:xfrm>
            <a:off x="7544957" y="1706666"/>
            <a:ext cx="2969793" cy="1028718"/>
            <a:chOff x="0" y="0"/>
            <a:chExt cx="5939585" cy="2057436"/>
          </a:xfrm>
        </p:grpSpPr>
        <p:sp>
          <p:nvSpPr>
            <p:cNvPr id="4" name="AutoShape 5">
              <a:extLst>
                <a:ext uri="{FF2B5EF4-FFF2-40B4-BE49-F238E27FC236}">
                  <a16:creationId xmlns:a16="http://schemas.microsoft.com/office/drawing/2014/main" id="{22E977F6-9A88-824A-4A65-D32A13D892F0}"/>
                </a:ext>
              </a:extLst>
            </p:cNvPr>
            <p:cNvSpPr/>
            <p:nvPr/>
          </p:nvSpPr>
          <p:spPr>
            <a:xfrm flipH="1" flipV="1">
              <a:off x="2764133" y="209423"/>
              <a:ext cx="3162752" cy="1826016"/>
            </a:xfrm>
            <a:prstGeom prst="line">
              <a:avLst/>
            </a:prstGeom>
            <a:ln w="50800" cap="flat">
              <a:solidFill>
                <a:srgbClr val="FFFFFF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 sz="800">
                <a:latin typeface="UTM Avo" panose="02040603050506020204" pitchFamily="18"/>
                <a:cs typeface="+mn-ea"/>
                <a:sym typeface="+mn-lt"/>
              </a:endParaRPr>
            </a:p>
          </p:txBody>
        </p:sp>
        <p:sp>
          <p:nvSpPr>
            <p:cNvPr id="5" name="AutoShape 6">
              <a:extLst>
                <a:ext uri="{FF2B5EF4-FFF2-40B4-BE49-F238E27FC236}">
                  <a16:creationId xmlns:a16="http://schemas.microsoft.com/office/drawing/2014/main" id="{BD904308-F13F-88D1-2121-FBF4FA73B796}"/>
                </a:ext>
              </a:extLst>
            </p:cNvPr>
            <p:cNvSpPr/>
            <p:nvPr/>
          </p:nvSpPr>
          <p:spPr>
            <a:xfrm flipV="1">
              <a:off x="12700" y="209423"/>
              <a:ext cx="2726033" cy="1573876"/>
            </a:xfrm>
            <a:prstGeom prst="line">
              <a:avLst/>
            </a:prstGeom>
            <a:ln w="50800" cap="flat">
              <a:solidFill>
                <a:srgbClr val="FFFFFF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 sz="800">
                <a:latin typeface="UTM Avo" panose="02040603050506020204" pitchFamily="18"/>
                <a:cs typeface="+mn-ea"/>
                <a:sym typeface="+mn-lt"/>
              </a:endParaRPr>
            </a:p>
          </p:txBody>
        </p:sp>
        <p:grpSp>
          <p:nvGrpSpPr>
            <p:cNvPr id="6" name="Group 7">
              <a:extLst>
                <a:ext uri="{FF2B5EF4-FFF2-40B4-BE49-F238E27FC236}">
                  <a16:creationId xmlns:a16="http://schemas.microsoft.com/office/drawing/2014/main" id="{35A397BA-5D9C-D862-59F4-E8543C33621D}"/>
                </a:ext>
              </a:extLst>
            </p:cNvPr>
            <p:cNvGrpSpPr/>
            <p:nvPr/>
          </p:nvGrpSpPr>
          <p:grpSpPr>
            <a:xfrm>
              <a:off x="2564007" y="0"/>
              <a:ext cx="374853" cy="374853"/>
              <a:chOff x="0" y="0"/>
              <a:chExt cx="812800" cy="812800"/>
            </a:xfrm>
          </p:grpSpPr>
          <p:sp>
            <p:nvSpPr>
              <p:cNvPr id="7" name="Freeform 8">
                <a:extLst>
                  <a:ext uri="{FF2B5EF4-FFF2-40B4-BE49-F238E27FC236}">
                    <a16:creationId xmlns:a16="http://schemas.microsoft.com/office/drawing/2014/main" id="{1C49B1D8-6C50-21E5-52CB-40FD0D074101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D6D6D6"/>
              </a:solidFill>
              <a:ln w="85725" cap="sq">
                <a:solidFill>
                  <a:srgbClr val="D6D6D6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 sz="800">
                  <a:latin typeface="UTM Avo" panose="02040603050506020204" pitchFamily="18"/>
                  <a:cs typeface="+mn-ea"/>
                  <a:sym typeface="+mn-lt"/>
                </a:endParaRPr>
              </a:p>
            </p:txBody>
          </p:sp>
          <p:sp>
            <p:nvSpPr>
              <p:cNvPr id="8" name="TextBox 9">
                <a:extLst>
                  <a:ext uri="{FF2B5EF4-FFF2-40B4-BE49-F238E27FC236}">
                    <a16:creationId xmlns:a16="http://schemas.microsoft.com/office/drawing/2014/main" id="{26F5B1FE-19FC-DD93-F61F-9093B43AE06C}"/>
                  </a:ext>
                </a:extLst>
              </p:cNvPr>
              <p:cNvSpPr txBox="1"/>
              <p:nvPr/>
            </p:nvSpPr>
            <p:spPr>
              <a:xfrm>
                <a:off x="76200" y="-171450"/>
                <a:ext cx="660400" cy="90805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3642"/>
                  </a:lnSpc>
                  <a:spcBef>
                    <a:spcPct val="0"/>
                  </a:spcBef>
                </a:pPr>
                <a:endParaRPr sz="800">
                  <a:latin typeface="UTM Avo" panose="02040603050506020204" pitchFamily="18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9" name="Group 11">
            <a:extLst>
              <a:ext uri="{FF2B5EF4-FFF2-40B4-BE49-F238E27FC236}">
                <a16:creationId xmlns:a16="http://schemas.microsoft.com/office/drawing/2014/main" id="{DD8BD43B-EF50-60CB-E0D4-B6E3486177AB}"/>
              </a:ext>
            </a:extLst>
          </p:cNvPr>
          <p:cNvGrpSpPr/>
          <p:nvPr/>
        </p:nvGrpSpPr>
        <p:grpSpPr>
          <a:xfrm>
            <a:off x="2236786" y="1706666"/>
            <a:ext cx="2969793" cy="1028718"/>
            <a:chOff x="0" y="0"/>
            <a:chExt cx="5939585" cy="2057436"/>
          </a:xfrm>
        </p:grpSpPr>
        <p:sp>
          <p:nvSpPr>
            <p:cNvPr id="10" name="AutoShape 12">
              <a:extLst>
                <a:ext uri="{FF2B5EF4-FFF2-40B4-BE49-F238E27FC236}">
                  <a16:creationId xmlns:a16="http://schemas.microsoft.com/office/drawing/2014/main" id="{32CC9094-A49E-A9F0-108C-01CBAAF309FF}"/>
                </a:ext>
              </a:extLst>
            </p:cNvPr>
            <p:cNvSpPr/>
            <p:nvPr/>
          </p:nvSpPr>
          <p:spPr>
            <a:xfrm flipH="1" flipV="1">
              <a:off x="2764133" y="209423"/>
              <a:ext cx="3162752" cy="1826016"/>
            </a:xfrm>
            <a:prstGeom prst="line">
              <a:avLst/>
            </a:prstGeom>
            <a:ln w="50800" cap="flat">
              <a:solidFill>
                <a:srgbClr val="FFFFFF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 sz="800">
                <a:latin typeface="UTM Avo" panose="02040603050506020204" pitchFamily="18"/>
                <a:cs typeface="+mn-ea"/>
                <a:sym typeface="+mn-lt"/>
              </a:endParaRPr>
            </a:p>
          </p:txBody>
        </p:sp>
        <p:sp>
          <p:nvSpPr>
            <p:cNvPr id="11" name="AutoShape 13">
              <a:extLst>
                <a:ext uri="{FF2B5EF4-FFF2-40B4-BE49-F238E27FC236}">
                  <a16:creationId xmlns:a16="http://schemas.microsoft.com/office/drawing/2014/main" id="{17332C3C-D6E4-9242-5CE8-6F285D32DB67}"/>
                </a:ext>
              </a:extLst>
            </p:cNvPr>
            <p:cNvSpPr/>
            <p:nvPr/>
          </p:nvSpPr>
          <p:spPr>
            <a:xfrm flipV="1">
              <a:off x="12700" y="209423"/>
              <a:ext cx="2726033" cy="1573876"/>
            </a:xfrm>
            <a:prstGeom prst="line">
              <a:avLst/>
            </a:prstGeom>
            <a:ln w="50800" cap="flat">
              <a:solidFill>
                <a:srgbClr val="FFFFFF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 sz="800">
                <a:latin typeface="UTM Avo" panose="02040603050506020204" pitchFamily="18"/>
                <a:cs typeface="+mn-ea"/>
                <a:sym typeface="+mn-lt"/>
              </a:endParaRPr>
            </a:p>
          </p:txBody>
        </p:sp>
        <p:grpSp>
          <p:nvGrpSpPr>
            <p:cNvPr id="12" name="Group 14">
              <a:extLst>
                <a:ext uri="{FF2B5EF4-FFF2-40B4-BE49-F238E27FC236}">
                  <a16:creationId xmlns:a16="http://schemas.microsoft.com/office/drawing/2014/main" id="{30296853-72A6-E44C-35B6-CF36096C6E19}"/>
                </a:ext>
              </a:extLst>
            </p:cNvPr>
            <p:cNvGrpSpPr/>
            <p:nvPr/>
          </p:nvGrpSpPr>
          <p:grpSpPr>
            <a:xfrm>
              <a:off x="2564007" y="0"/>
              <a:ext cx="374853" cy="374853"/>
              <a:chOff x="0" y="0"/>
              <a:chExt cx="812800" cy="812800"/>
            </a:xfrm>
          </p:grpSpPr>
          <p:sp>
            <p:nvSpPr>
              <p:cNvPr id="13" name="Freeform 15">
                <a:extLst>
                  <a:ext uri="{FF2B5EF4-FFF2-40B4-BE49-F238E27FC236}">
                    <a16:creationId xmlns:a16="http://schemas.microsoft.com/office/drawing/2014/main" id="{CA5EB70D-CDB0-8BB7-CC8F-EA0A38054041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D6D6D6"/>
              </a:solidFill>
              <a:ln w="85725" cap="sq">
                <a:solidFill>
                  <a:srgbClr val="D6D6D6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 sz="800">
                  <a:latin typeface="UTM Avo" panose="02040603050506020204" pitchFamily="18"/>
                  <a:cs typeface="+mn-ea"/>
                  <a:sym typeface="+mn-lt"/>
                </a:endParaRPr>
              </a:p>
            </p:txBody>
          </p:sp>
          <p:sp>
            <p:nvSpPr>
              <p:cNvPr id="14" name="TextBox 16">
                <a:extLst>
                  <a:ext uri="{FF2B5EF4-FFF2-40B4-BE49-F238E27FC236}">
                    <a16:creationId xmlns:a16="http://schemas.microsoft.com/office/drawing/2014/main" id="{F9B8B63D-6A96-6A14-4D2B-31F980002803}"/>
                  </a:ext>
                </a:extLst>
              </p:cNvPr>
              <p:cNvSpPr txBox="1"/>
              <p:nvPr/>
            </p:nvSpPr>
            <p:spPr>
              <a:xfrm>
                <a:off x="76200" y="-171450"/>
                <a:ext cx="660400" cy="90805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3642"/>
                  </a:lnSpc>
                  <a:spcBef>
                    <a:spcPct val="0"/>
                  </a:spcBef>
                </a:pPr>
                <a:endParaRPr sz="800">
                  <a:latin typeface="UTM Avo" panose="02040603050506020204" pitchFamily="18"/>
                  <a:cs typeface="+mn-ea"/>
                  <a:sym typeface="+mn-lt"/>
                </a:endParaRPr>
              </a:p>
            </p:txBody>
          </p:sp>
        </p:grp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6031D076-DC09-CC9C-6C69-587A007A84A0}"/>
              </a:ext>
            </a:extLst>
          </p:cNvPr>
          <p:cNvSpPr txBox="1"/>
          <p:nvPr/>
        </p:nvSpPr>
        <p:spPr>
          <a:xfrm>
            <a:off x="355600" y="841102"/>
            <a:ext cx="11480800" cy="5157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vi-VN" sz="2800" b="1" dirty="0">
                <a:solidFill>
                  <a:schemeClr val="accent4">
                    <a:lumMod val="50000"/>
                  </a:schemeClr>
                </a:solidFill>
                <a:latin typeface="UTM Avo" panose="02040603050506020204" pitchFamily="18"/>
                <a:cs typeface="+mn-ea"/>
                <a:sym typeface="+mn-lt"/>
              </a:rPr>
              <a:t>Tập hợp, phân loại sản phẩm mĩ thuật để trưng bày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FA33895-B53F-2CCA-1D28-0D86BCFE6722}"/>
              </a:ext>
            </a:extLst>
          </p:cNvPr>
          <p:cNvGrpSpPr/>
          <p:nvPr/>
        </p:nvGrpSpPr>
        <p:grpSpPr>
          <a:xfrm>
            <a:off x="1093423" y="2641669"/>
            <a:ext cx="4698571" cy="1264605"/>
            <a:chOff x="1651134" y="4172680"/>
            <a:chExt cx="7023475" cy="2298400"/>
          </a:xfrm>
        </p:grpSpPr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A6863B85-3F57-3595-0E86-C4BA6E6F163C}"/>
                </a:ext>
              </a:extLst>
            </p:cNvPr>
            <p:cNvSpPr/>
            <p:nvPr/>
          </p:nvSpPr>
          <p:spPr>
            <a:xfrm>
              <a:off x="1651134" y="4172680"/>
              <a:ext cx="7023475" cy="2298400"/>
            </a:xfrm>
            <a:custGeom>
              <a:avLst/>
              <a:gdLst/>
              <a:ahLst/>
              <a:cxnLst/>
              <a:rect l="l" t="t" r="r" b="b"/>
              <a:pathLst>
                <a:path w="7023475" h="3906544">
                  <a:moveTo>
                    <a:pt x="0" y="0"/>
                  </a:moveTo>
                  <a:lnTo>
                    <a:pt x="7023475" y="0"/>
                  </a:lnTo>
                  <a:lnTo>
                    <a:pt x="7023475" y="3906544"/>
                  </a:lnTo>
                  <a:lnTo>
                    <a:pt x="0" y="39065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209550" cap="sq">
              <a:solidFill>
                <a:srgbClr val="D6D6D6"/>
              </a:solidFill>
              <a:prstDash val="solid"/>
              <a:miter/>
            </a:ln>
          </p:spPr>
          <p:txBody>
            <a:bodyPr/>
            <a:lstStyle/>
            <a:p>
              <a:endParaRPr lang="vi-VN" sz="800" dirty="0">
                <a:latin typeface="UTM Avo" panose="02040603050506020204" pitchFamily="18"/>
                <a:cs typeface="+mn-ea"/>
                <a:sym typeface="+mn-lt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ED669FD-B258-069C-04CF-EF77C921CC90}"/>
                </a:ext>
              </a:extLst>
            </p:cNvPr>
            <p:cNvSpPr txBox="1"/>
            <p:nvPr/>
          </p:nvSpPr>
          <p:spPr>
            <a:xfrm>
              <a:off x="2587699" y="4842094"/>
              <a:ext cx="5176612" cy="95956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07000"/>
                </a:lnSpc>
              </a:pPr>
              <a:r>
                <a:rPr lang="vi-VN" sz="2933" dirty="0">
                  <a:solidFill>
                    <a:srgbClr val="000000"/>
                  </a:solidFill>
                  <a:latin typeface="UTM Avo" panose="02040603050506020204" pitchFamily="18"/>
                  <a:cs typeface="+mn-ea"/>
                  <a:sym typeface="+mn-lt"/>
                </a:rPr>
                <a:t>Mĩ thuật tạo hình</a:t>
              </a:r>
              <a:endParaRPr lang="vi-VN" sz="2933" dirty="0">
                <a:latin typeface="UTM Avo" panose="02040603050506020204" pitchFamily="18"/>
                <a:cs typeface="+mn-ea"/>
                <a:sym typeface="+mn-lt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D88A33B-7A7F-ACBA-FB13-64F04A926B4F}"/>
              </a:ext>
            </a:extLst>
          </p:cNvPr>
          <p:cNvGrpSpPr/>
          <p:nvPr/>
        </p:nvGrpSpPr>
        <p:grpSpPr>
          <a:xfrm>
            <a:off x="6401595" y="2641669"/>
            <a:ext cx="4698571" cy="1264605"/>
            <a:chOff x="9613391" y="4172680"/>
            <a:chExt cx="7023475" cy="2298400"/>
          </a:xfrm>
        </p:grpSpPr>
        <p:sp>
          <p:nvSpPr>
            <p:cNvPr id="20" name="Freeform 10">
              <a:extLst>
                <a:ext uri="{FF2B5EF4-FFF2-40B4-BE49-F238E27FC236}">
                  <a16:creationId xmlns:a16="http://schemas.microsoft.com/office/drawing/2014/main" id="{9FCA610C-3162-59AA-5AC6-C67835296F71}"/>
                </a:ext>
              </a:extLst>
            </p:cNvPr>
            <p:cNvSpPr/>
            <p:nvPr/>
          </p:nvSpPr>
          <p:spPr>
            <a:xfrm>
              <a:off x="9613391" y="4172680"/>
              <a:ext cx="7023475" cy="2298400"/>
            </a:xfrm>
            <a:custGeom>
              <a:avLst/>
              <a:gdLst/>
              <a:ahLst/>
              <a:cxnLst/>
              <a:rect l="l" t="t" r="r" b="b"/>
              <a:pathLst>
                <a:path w="7023475" h="3906544">
                  <a:moveTo>
                    <a:pt x="0" y="0"/>
                  </a:moveTo>
                  <a:lnTo>
                    <a:pt x="7023475" y="0"/>
                  </a:lnTo>
                  <a:lnTo>
                    <a:pt x="7023475" y="3906544"/>
                  </a:lnTo>
                  <a:lnTo>
                    <a:pt x="0" y="39065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209550" cap="sq">
              <a:solidFill>
                <a:srgbClr val="D6D6D6"/>
              </a:solidFill>
              <a:prstDash val="solid"/>
              <a:miter/>
            </a:ln>
          </p:spPr>
          <p:txBody>
            <a:bodyPr/>
            <a:lstStyle/>
            <a:p>
              <a:endParaRPr lang="en-US" sz="800">
                <a:latin typeface="UTM Avo" panose="02040603050506020204" pitchFamily="18"/>
                <a:cs typeface="+mn-ea"/>
                <a:sym typeface="+mn-lt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E1CB08B-4F99-56A3-6356-44665FA24655}"/>
                </a:ext>
              </a:extLst>
            </p:cNvPr>
            <p:cNvSpPr txBox="1"/>
            <p:nvPr/>
          </p:nvSpPr>
          <p:spPr>
            <a:xfrm>
              <a:off x="10470285" y="4833572"/>
              <a:ext cx="5537137" cy="9594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07000"/>
                </a:lnSpc>
              </a:pPr>
              <a:r>
                <a:rPr lang="vi-VN" sz="2933" dirty="0">
                  <a:solidFill>
                    <a:srgbClr val="000000"/>
                  </a:solidFill>
                  <a:latin typeface="UTM Avo" panose="02040603050506020204" pitchFamily="18"/>
                  <a:cs typeface="+mn-ea"/>
                  <a:sym typeface="+mn-lt"/>
                </a:rPr>
                <a:t>Mĩ thuật ứng dụng</a:t>
              </a:r>
              <a:endParaRPr lang="vi-VN" sz="2933" dirty="0">
                <a:latin typeface="UTM Avo" panose="02040603050506020204" pitchFamily="18"/>
                <a:cs typeface="+mn-ea"/>
                <a:sym typeface="+mn-lt"/>
              </a:endParaRPr>
            </a:p>
          </p:txBody>
        </p:sp>
      </p:grpSp>
      <p:sp>
        <p:nvSpPr>
          <p:cNvPr id="22" name="Freeform 48">
            <a:extLst>
              <a:ext uri="{FF2B5EF4-FFF2-40B4-BE49-F238E27FC236}">
                <a16:creationId xmlns:a16="http://schemas.microsoft.com/office/drawing/2014/main" id="{EAE5BD3B-E970-E0B2-C43F-2F8C292BAF0B}"/>
              </a:ext>
            </a:extLst>
          </p:cNvPr>
          <p:cNvSpPr/>
          <p:nvPr/>
        </p:nvSpPr>
        <p:spPr>
          <a:xfrm>
            <a:off x="3451495" y="3757444"/>
            <a:ext cx="5290599" cy="3762938"/>
          </a:xfrm>
          <a:custGeom>
            <a:avLst/>
            <a:gdLst/>
            <a:ahLst/>
            <a:cxnLst/>
            <a:rect l="l" t="t" r="r" b="b"/>
            <a:pathLst>
              <a:path w="1691973" h="1203416">
                <a:moveTo>
                  <a:pt x="0" y="0"/>
                </a:moveTo>
                <a:lnTo>
                  <a:pt x="1691973" y="0"/>
                </a:lnTo>
                <a:lnTo>
                  <a:pt x="1691973" y="1203415"/>
                </a:lnTo>
                <a:lnTo>
                  <a:pt x="0" y="120341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vi-VN" sz="800">
              <a:latin typeface="UTM Avo" panose="02040603050506020204" pitchFamily="18"/>
              <a:cs typeface="+mn-ea"/>
              <a:sym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81845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B37A3FF-C7BB-745A-166A-8236EAB222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">
            <a:extLst>
              <a:ext uri="{FF2B5EF4-FFF2-40B4-BE49-F238E27FC236}">
                <a16:creationId xmlns:a16="http://schemas.microsoft.com/office/drawing/2014/main" id="{34A6A5D3-8F50-9B91-CF26-770F852D05D0}"/>
              </a:ext>
            </a:extLst>
          </p:cNvPr>
          <p:cNvSpPr/>
          <p:nvPr/>
        </p:nvSpPr>
        <p:spPr>
          <a:xfrm>
            <a:off x="794" y="5704979"/>
            <a:ext cx="12192000" cy="3960932"/>
          </a:xfrm>
          <a:custGeom>
            <a:avLst/>
            <a:gdLst/>
            <a:ahLst/>
            <a:cxnLst/>
            <a:rect l="l" t="t" r="r" b="b"/>
            <a:pathLst>
              <a:path w="18288000" h="5941398">
                <a:moveTo>
                  <a:pt x="0" y="0"/>
                </a:moveTo>
                <a:lnTo>
                  <a:pt x="18288000" y="0"/>
                </a:lnTo>
                <a:lnTo>
                  <a:pt x="18288000" y="5941398"/>
                </a:lnTo>
                <a:lnTo>
                  <a:pt x="0" y="594139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207806"/>
            </a:stretch>
          </a:blipFill>
        </p:spPr>
        <p:txBody>
          <a:bodyPr/>
          <a:lstStyle/>
          <a:p>
            <a:endParaRPr lang="en-US" sz="800">
              <a:latin typeface="UTM Avo" panose="02040603050506020204" pitchFamily="18"/>
              <a:cs typeface="+mn-ea"/>
              <a:sym typeface="+mn-lt"/>
            </a:endParaRPr>
          </a:p>
        </p:txBody>
      </p:sp>
      <p:sp>
        <p:nvSpPr>
          <p:cNvPr id="3" name="Freeform 4">
            <a:extLst>
              <a:ext uri="{FF2B5EF4-FFF2-40B4-BE49-F238E27FC236}">
                <a16:creationId xmlns:a16="http://schemas.microsoft.com/office/drawing/2014/main" id="{918891D8-CDE5-7F60-97FF-FA3E9E46601F}"/>
              </a:ext>
            </a:extLst>
          </p:cNvPr>
          <p:cNvSpPr/>
          <p:nvPr/>
        </p:nvSpPr>
        <p:spPr>
          <a:xfrm>
            <a:off x="-1683031" y="685800"/>
            <a:ext cx="2982007" cy="4353598"/>
          </a:xfrm>
          <a:custGeom>
            <a:avLst/>
            <a:gdLst/>
            <a:ahLst/>
            <a:cxnLst/>
            <a:rect l="l" t="t" r="r" b="b"/>
            <a:pathLst>
              <a:path w="4473010" h="6530397">
                <a:moveTo>
                  <a:pt x="0" y="0"/>
                </a:moveTo>
                <a:lnTo>
                  <a:pt x="4473010" y="0"/>
                </a:lnTo>
                <a:lnTo>
                  <a:pt x="4473010" y="6530397"/>
                </a:lnTo>
                <a:lnTo>
                  <a:pt x="0" y="653039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1711" r="-6821" b="-3481"/>
            </a:stretch>
          </a:blipFill>
          <a:ln w="209550" cap="sq">
            <a:solidFill>
              <a:srgbClr val="D6D6D6"/>
            </a:solidFill>
            <a:prstDash val="solid"/>
            <a:miter/>
          </a:ln>
        </p:spPr>
        <p:txBody>
          <a:bodyPr/>
          <a:lstStyle/>
          <a:p>
            <a:endParaRPr lang="en-US" sz="800">
              <a:latin typeface="UTM Avo" panose="02040603050506020204" pitchFamily="18"/>
              <a:cs typeface="+mn-ea"/>
              <a:sym typeface="+mn-lt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59A4D02-5D21-0C23-7072-2DB9FB4AD070}"/>
              </a:ext>
            </a:extLst>
          </p:cNvPr>
          <p:cNvSpPr/>
          <p:nvPr/>
        </p:nvSpPr>
        <p:spPr>
          <a:xfrm>
            <a:off x="1804310" y="1298978"/>
            <a:ext cx="6578272" cy="3127241"/>
          </a:xfrm>
          <a:prstGeom prst="rect">
            <a:avLst/>
          </a:prstGeom>
          <a:solidFill>
            <a:srgbClr val="674D2B"/>
          </a:solidFill>
          <a:ln w="381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000" bIns="120000" rtlCol="0" anchor="ctr"/>
          <a:lstStyle/>
          <a:p>
            <a:pPr algn="ctr">
              <a:lnSpc>
                <a:spcPct val="150000"/>
              </a:lnSpc>
            </a:pPr>
            <a:r>
              <a:rPr lang="vi-VN" sz="4400" b="1" dirty="0">
                <a:latin typeface="UTM Avo" panose="02040603050506020204" pitchFamily="18"/>
                <a:cs typeface="+mn-ea"/>
                <a:sym typeface="+mn-lt"/>
              </a:rPr>
              <a:t>03</a:t>
            </a:r>
          </a:p>
          <a:p>
            <a:pPr algn="ctr">
              <a:lnSpc>
                <a:spcPct val="150000"/>
              </a:lnSpc>
            </a:pPr>
            <a:r>
              <a:rPr lang="vi-VN" sz="4400" b="1" dirty="0">
                <a:latin typeface="UTM Avo" panose="02040603050506020204" pitchFamily="18"/>
                <a:cs typeface="+mn-ea"/>
                <a:sym typeface="+mn-lt"/>
              </a:rPr>
              <a:t>TRƯNG BÀY </a:t>
            </a:r>
          </a:p>
          <a:p>
            <a:pPr algn="ctr">
              <a:lnSpc>
                <a:spcPct val="150000"/>
              </a:lnSpc>
            </a:pPr>
            <a:r>
              <a:rPr lang="vi-VN" sz="4400" b="1" dirty="0">
                <a:latin typeface="UTM Avo" panose="02040603050506020204" pitchFamily="18"/>
                <a:cs typeface="+mn-ea"/>
                <a:sym typeface="+mn-lt"/>
              </a:rPr>
              <a:t>SẢN PHẨM MĨ THUẬT</a:t>
            </a:r>
          </a:p>
        </p:txBody>
      </p:sp>
      <p:pic>
        <p:nvPicPr>
          <p:cNvPr id="6" name="Picture 2" descr="iDesign | Claude Monet - cha đẻ của hội họa ấn tượng">
            <a:extLst>
              <a:ext uri="{FF2B5EF4-FFF2-40B4-BE49-F238E27FC236}">
                <a16:creationId xmlns:a16="http://schemas.microsoft.com/office/drawing/2014/main" id="{3CAEAADC-2297-2E8C-83FF-58C48AFE60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8967" y="1000798"/>
            <a:ext cx="2728784" cy="4038600"/>
          </a:xfrm>
          <a:prstGeom prst="rect">
            <a:avLst/>
          </a:prstGeom>
          <a:noFill/>
          <a:ln w="15240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67332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E9FF078-08CA-4B16-5D0E-CDBACA103D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">
            <a:extLst>
              <a:ext uri="{FF2B5EF4-FFF2-40B4-BE49-F238E27FC236}">
                <a16:creationId xmlns:a16="http://schemas.microsoft.com/office/drawing/2014/main" id="{0E09E39E-F600-37D6-C8EA-F021DA076ABE}"/>
              </a:ext>
            </a:extLst>
          </p:cNvPr>
          <p:cNvSpPr>
            <a:spLocks noChangeAspect="1"/>
          </p:cNvSpPr>
          <p:nvPr/>
        </p:nvSpPr>
        <p:spPr>
          <a:xfrm>
            <a:off x="0" y="608248"/>
            <a:ext cx="4745974" cy="8004703"/>
          </a:xfrm>
          <a:custGeom>
            <a:avLst/>
            <a:gdLst/>
            <a:ahLst/>
            <a:cxnLst/>
            <a:rect l="l" t="t" r="r" b="b"/>
            <a:pathLst>
              <a:path w="7691653" h="12972975">
                <a:moveTo>
                  <a:pt x="0" y="0"/>
                </a:moveTo>
                <a:lnTo>
                  <a:pt x="7691653" y="0"/>
                </a:lnTo>
                <a:lnTo>
                  <a:pt x="7691653" y="12972975"/>
                </a:lnTo>
                <a:lnTo>
                  <a:pt x="0" y="1297297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75000"/>
            </a:blip>
            <a:stretch>
              <a:fillRect r="-12442"/>
            </a:stretch>
          </a:blipFill>
        </p:spPr>
        <p:txBody>
          <a:bodyPr/>
          <a:lstStyle/>
          <a:p>
            <a:endParaRPr lang="en-US" sz="2600">
              <a:latin typeface="UTM Avo" panose="02040603050506020204" pitchFamily="18"/>
              <a:cs typeface="+mn-ea"/>
              <a:sym typeface="+mn-lt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0FA9641-0535-FACA-3ACB-6A5EAD58E6D2}"/>
              </a:ext>
            </a:extLst>
          </p:cNvPr>
          <p:cNvSpPr/>
          <p:nvPr/>
        </p:nvSpPr>
        <p:spPr>
          <a:xfrm>
            <a:off x="5894062" y="825000"/>
            <a:ext cx="5484669" cy="785360"/>
          </a:xfrm>
          <a:prstGeom prst="rect">
            <a:avLst/>
          </a:prstGeom>
          <a:solidFill>
            <a:srgbClr val="674D2B"/>
          </a:solidFill>
          <a:ln w="762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000" rIns="120000" bIns="48000" rtlCol="0" anchor="ctr"/>
          <a:lstStyle/>
          <a:p>
            <a:pPr algn="ctr"/>
            <a:r>
              <a:rPr lang="vi-VN" sz="2600" b="1">
                <a:solidFill>
                  <a:schemeClr val="bg1"/>
                </a:solidFill>
                <a:latin typeface="UTM Avo" panose="02040603050506020204" pitchFamily="18"/>
                <a:cs typeface="+mn-ea"/>
                <a:sym typeface="+mn-lt"/>
              </a:rPr>
              <a:t>HOẠT ĐỘNG THEO NHÓM</a:t>
            </a:r>
            <a:endParaRPr lang="vi-VN" sz="2600" b="1" dirty="0">
              <a:solidFill>
                <a:schemeClr val="bg1"/>
              </a:solidFill>
              <a:latin typeface="UTM Avo" panose="02040603050506020204" pitchFamily="18"/>
              <a:cs typeface="+mn-ea"/>
              <a:sym typeface="+mn-lt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E9469F0-5B18-34FB-DA0F-310EB6BC92F7}"/>
              </a:ext>
            </a:extLst>
          </p:cNvPr>
          <p:cNvSpPr/>
          <p:nvPr/>
        </p:nvSpPr>
        <p:spPr>
          <a:xfrm>
            <a:off x="5385594" y="1898552"/>
            <a:ext cx="6501606" cy="1320800"/>
          </a:xfrm>
          <a:prstGeom prst="rect">
            <a:avLst/>
          </a:prstGeom>
          <a:solidFill>
            <a:schemeClr val="bg1"/>
          </a:solidFill>
          <a:ln w="38100">
            <a:solidFill>
              <a:srgbClr val="6F532E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000" rIns="120000" bIns="120000" rtlCol="0" anchor="ctr"/>
          <a:lstStyle/>
          <a:p>
            <a:pPr algn="ctr">
              <a:lnSpc>
                <a:spcPct val="150000"/>
              </a:lnSpc>
            </a:pPr>
            <a:r>
              <a:rPr lang="vi-VN" sz="2600" dirty="0">
                <a:solidFill>
                  <a:schemeClr val="tx1"/>
                </a:solidFill>
                <a:latin typeface="UTM Avo" panose="02040603050506020204" pitchFamily="18"/>
                <a:cs typeface="+mn-ea"/>
                <a:sym typeface="+mn-lt"/>
              </a:rPr>
              <a:t>Viết ra ý tưởng của cá nhân </a:t>
            </a:r>
          </a:p>
          <a:p>
            <a:pPr algn="ctr">
              <a:lnSpc>
                <a:spcPct val="150000"/>
              </a:lnSpc>
            </a:pPr>
            <a:r>
              <a:rPr lang="vi-VN" sz="2600" dirty="0">
                <a:solidFill>
                  <a:schemeClr val="tx1"/>
                </a:solidFill>
                <a:latin typeface="UTM Avo" panose="02040603050506020204" pitchFamily="18"/>
                <a:cs typeface="+mn-ea"/>
                <a:sym typeface="+mn-lt"/>
              </a:rPr>
              <a:t>hoặc nhóm theo ba bước trên.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B08D4F1-E069-CB6D-8F7C-44E1F5DCB40B}"/>
              </a:ext>
            </a:extLst>
          </p:cNvPr>
          <p:cNvSpPr/>
          <p:nvPr/>
        </p:nvSpPr>
        <p:spPr>
          <a:xfrm>
            <a:off x="5385594" y="3568200"/>
            <a:ext cx="6501606" cy="1320800"/>
          </a:xfrm>
          <a:prstGeom prst="rect">
            <a:avLst/>
          </a:prstGeom>
          <a:solidFill>
            <a:schemeClr val="bg1"/>
          </a:solidFill>
          <a:ln w="38100">
            <a:solidFill>
              <a:srgbClr val="6F532E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000" rIns="120000" bIns="120000" rtlCol="0" anchor="ctr"/>
          <a:lstStyle/>
          <a:p>
            <a:pPr algn="ctr">
              <a:lnSpc>
                <a:spcPct val="150000"/>
              </a:lnSpc>
            </a:pPr>
            <a:r>
              <a:rPr lang="vi-VN" sz="2600" dirty="0">
                <a:solidFill>
                  <a:schemeClr val="tx1"/>
                </a:solidFill>
                <a:latin typeface="UTM Avo" panose="02040603050506020204" pitchFamily="18"/>
                <a:cs typeface="+mn-ea"/>
                <a:sym typeface="+mn-lt"/>
              </a:rPr>
              <a:t>Trình bày ngắn gọn theo </a:t>
            </a:r>
          </a:p>
          <a:p>
            <a:pPr algn="ctr">
              <a:lnSpc>
                <a:spcPct val="150000"/>
              </a:lnSpc>
            </a:pPr>
            <a:r>
              <a:rPr lang="vi-VN" sz="2600" dirty="0">
                <a:solidFill>
                  <a:schemeClr val="tx1"/>
                </a:solidFill>
                <a:latin typeface="UTM Avo" panose="02040603050506020204" pitchFamily="18"/>
                <a:cs typeface="+mn-ea"/>
                <a:sym typeface="+mn-lt"/>
              </a:rPr>
              <a:t>yêu cầu của GV.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B37C5C2-F57C-E1AF-7BB7-32320F2A4687}"/>
              </a:ext>
            </a:extLst>
          </p:cNvPr>
          <p:cNvSpPr/>
          <p:nvPr/>
        </p:nvSpPr>
        <p:spPr>
          <a:xfrm>
            <a:off x="5385594" y="5232400"/>
            <a:ext cx="6501606" cy="1320800"/>
          </a:xfrm>
          <a:prstGeom prst="rect">
            <a:avLst/>
          </a:prstGeom>
          <a:solidFill>
            <a:schemeClr val="bg1"/>
          </a:solidFill>
          <a:ln w="38100">
            <a:solidFill>
              <a:srgbClr val="6F532E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000" rIns="120000" bIns="120000" rtlCol="0" anchor="ctr"/>
          <a:lstStyle/>
          <a:p>
            <a:pPr algn="ctr">
              <a:lnSpc>
                <a:spcPct val="150000"/>
              </a:lnSpc>
            </a:pPr>
            <a:r>
              <a:rPr lang="vi-VN" sz="2600" dirty="0">
                <a:solidFill>
                  <a:schemeClr val="tx1"/>
                </a:solidFill>
                <a:latin typeface="UTM Avo" panose="02040603050506020204" pitchFamily="18"/>
                <a:cs typeface="+mn-ea"/>
                <a:sym typeface="+mn-lt"/>
              </a:rPr>
              <a:t>Thực hiện trưng bày trực tiếp và thuyết trình ngắn gọn về sản phẩm, dự án.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02862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1ECDF64-D020-59B4-C52F-6FCFEAB7ED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">
            <a:extLst>
              <a:ext uri="{FF2B5EF4-FFF2-40B4-BE49-F238E27FC236}">
                <a16:creationId xmlns:a16="http://schemas.microsoft.com/office/drawing/2014/main" id="{3DD8C82A-434C-95A9-FD81-FFE265AA1B8D}"/>
              </a:ext>
            </a:extLst>
          </p:cNvPr>
          <p:cNvSpPr/>
          <p:nvPr/>
        </p:nvSpPr>
        <p:spPr>
          <a:xfrm>
            <a:off x="794" y="5704979"/>
            <a:ext cx="12192000" cy="3960932"/>
          </a:xfrm>
          <a:custGeom>
            <a:avLst/>
            <a:gdLst/>
            <a:ahLst/>
            <a:cxnLst/>
            <a:rect l="l" t="t" r="r" b="b"/>
            <a:pathLst>
              <a:path w="18288000" h="5941398">
                <a:moveTo>
                  <a:pt x="0" y="0"/>
                </a:moveTo>
                <a:lnTo>
                  <a:pt x="18288000" y="0"/>
                </a:lnTo>
                <a:lnTo>
                  <a:pt x="18288000" y="5941398"/>
                </a:lnTo>
                <a:lnTo>
                  <a:pt x="0" y="594139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207806"/>
            </a:stretch>
          </a:blipFill>
        </p:spPr>
        <p:txBody>
          <a:bodyPr/>
          <a:lstStyle/>
          <a:p>
            <a:endParaRPr lang="en-US" sz="800">
              <a:latin typeface="UTM Avo" panose="02040603050506020204" pitchFamily="18"/>
              <a:cs typeface="+mn-ea"/>
              <a:sym typeface="+mn-lt"/>
            </a:endParaRPr>
          </a:p>
        </p:txBody>
      </p:sp>
      <p:sp>
        <p:nvSpPr>
          <p:cNvPr id="3" name="Freeform 4">
            <a:extLst>
              <a:ext uri="{FF2B5EF4-FFF2-40B4-BE49-F238E27FC236}">
                <a16:creationId xmlns:a16="http://schemas.microsoft.com/office/drawing/2014/main" id="{AB019CA1-70FB-1133-B0BC-64C3320B07C4}"/>
              </a:ext>
            </a:extLst>
          </p:cNvPr>
          <p:cNvSpPr/>
          <p:nvPr/>
        </p:nvSpPr>
        <p:spPr>
          <a:xfrm>
            <a:off x="-1676400" y="848249"/>
            <a:ext cx="2982007" cy="4353598"/>
          </a:xfrm>
          <a:custGeom>
            <a:avLst/>
            <a:gdLst/>
            <a:ahLst/>
            <a:cxnLst/>
            <a:rect l="l" t="t" r="r" b="b"/>
            <a:pathLst>
              <a:path w="4473010" h="6530397">
                <a:moveTo>
                  <a:pt x="0" y="0"/>
                </a:moveTo>
                <a:lnTo>
                  <a:pt x="4473010" y="0"/>
                </a:lnTo>
                <a:lnTo>
                  <a:pt x="4473010" y="6530397"/>
                </a:lnTo>
                <a:lnTo>
                  <a:pt x="0" y="653039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1711" r="-6821" b="-3481"/>
            </a:stretch>
          </a:blipFill>
          <a:ln w="209550" cap="sq">
            <a:solidFill>
              <a:srgbClr val="D6D6D6"/>
            </a:solidFill>
            <a:prstDash val="solid"/>
            <a:miter/>
          </a:ln>
        </p:spPr>
        <p:txBody>
          <a:bodyPr/>
          <a:lstStyle/>
          <a:p>
            <a:endParaRPr lang="en-US" sz="800">
              <a:latin typeface="UTM Avo" panose="02040603050506020204" pitchFamily="18"/>
              <a:cs typeface="+mn-ea"/>
              <a:sym typeface="+mn-lt"/>
            </a:endParaRPr>
          </a:p>
        </p:txBody>
      </p:sp>
      <p:sp>
        <p:nvSpPr>
          <p:cNvPr id="5" name="Freeform 9">
            <a:extLst>
              <a:ext uri="{FF2B5EF4-FFF2-40B4-BE49-F238E27FC236}">
                <a16:creationId xmlns:a16="http://schemas.microsoft.com/office/drawing/2014/main" id="{9D581513-17AF-6DE5-7A4D-6774DC813BCE}"/>
              </a:ext>
            </a:extLst>
          </p:cNvPr>
          <p:cNvSpPr/>
          <p:nvPr/>
        </p:nvSpPr>
        <p:spPr>
          <a:xfrm>
            <a:off x="8948718" y="1253978"/>
            <a:ext cx="2677941" cy="3542140"/>
          </a:xfrm>
          <a:custGeom>
            <a:avLst/>
            <a:gdLst/>
            <a:ahLst/>
            <a:cxnLst/>
            <a:rect l="l" t="t" r="r" b="b"/>
            <a:pathLst>
              <a:path w="4016912" h="5313210">
                <a:moveTo>
                  <a:pt x="0" y="0"/>
                </a:moveTo>
                <a:lnTo>
                  <a:pt x="4016912" y="0"/>
                </a:lnTo>
                <a:lnTo>
                  <a:pt x="4016912" y="5313210"/>
                </a:lnTo>
                <a:lnTo>
                  <a:pt x="0" y="531321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3790" r="-3790"/>
            </a:stretch>
          </a:blipFill>
          <a:ln w="209550" cap="sq">
            <a:solidFill>
              <a:srgbClr val="D6D6D6"/>
            </a:solidFill>
            <a:prstDash val="solid"/>
            <a:miter/>
          </a:ln>
        </p:spPr>
        <p:txBody>
          <a:bodyPr/>
          <a:lstStyle/>
          <a:p>
            <a:endParaRPr lang="en-US" sz="800">
              <a:latin typeface="UTM Avo" panose="02040603050506020204" pitchFamily="18"/>
              <a:cs typeface="+mn-ea"/>
              <a:sym typeface="+mn-lt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AFF20D9-924F-9CB8-A240-4EBE1676EC13}"/>
              </a:ext>
            </a:extLst>
          </p:cNvPr>
          <p:cNvSpPr/>
          <p:nvPr/>
        </p:nvSpPr>
        <p:spPr>
          <a:xfrm>
            <a:off x="2209800" y="1497462"/>
            <a:ext cx="6044502" cy="2730273"/>
          </a:xfrm>
          <a:prstGeom prst="rect">
            <a:avLst/>
          </a:prstGeom>
          <a:solidFill>
            <a:srgbClr val="674D2B"/>
          </a:solidFill>
          <a:ln w="381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0000" bIns="120000" rtlCol="0" anchor="ctr"/>
          <a:lstStyle/>
          <a:p>
            <a:pPr algn="ctr">
              <a:lnSpc>
                <a:spcPct val="150000"/>
              </a:lnSpc>
            </a:pPr>
            <a:r>
              <a:rPr lang="vi-VN" sz="4400" b="1" dirty="0">
                <a:latin typeface="UTM Avo" panose="02040603050506020204" pitchFamily="18"/>
                <a:cs typeface="+mn-ea"/>
                <a:sym typeface="+mn-lt"/>
              </a:rPr>
              <a:t>04</a:t>
            </a:r>
          </a:p>
          <a:p>
            <a:pPr algn="ctr">
              <a:lnSpc>
                <a:spcPct val="150000"/>
              </a:lnSpc>
            </a:pPr>
            <a:r>
              <a:rPr lang="vi-VN" sz="4400" b="1" dirty="0">
                <a:latin typeface="UTM Avo" panose="02040603050506020204" pitchFamily="18"/>
                <a:cs typeface="+mn-ea"/>
                <a:sym typeface="+mn-lt"/>
              </a:rPr>
              <a:t>TỔNG KẾT BÀI HỌC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84402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992B5F1-A7C3-D361-954E-F01C38004E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">
            <a:extLst>
              <a:ext uri="{FF2B5EF4-FFF2-40B4-BE49-F238E27FC236}">
                <a16:creationId xmlns:a16="http://schemas.microsoft.com/office/drawing/2014/main" id="{E82C10CF-3797-94D5-E153-903DC69EDFFE}"/>
              </a:ext>
            </a:extLst>
          </p:cNvPr>
          <p:cNvSpPr/>
          <p:nvPr/>
        </p:nvSpPr>
        <p:spPr>
          <a:xfrm>
            <a:off x="1067594" y="1193800"/>
            <a:ext cx="9160205" cy="3694861"/>
          </a:xfrm>
          <a:custGeom>
            <a:avLst/>
            <a:gdLst/>
            <a:ahLst/>
            <a:cxnLst/>
            <a:rect l="l" t="t" r="r" b="b"/>
            <a:pathLst>
              <a:path w="13740307" h="6121286">
                <a:moveTo>
                  <a:pt x="0" y="0"/>
                </a:moveTo>
                <a:lnTo>
                  <a:pt x="13740308" y="0"/>
                </a:lnTo>
                <a:lnTo>
                  <a:pt x="13740308" y="6121286"/>
                </a:lnTo>
                <a:lnTo>
                  <a:pt x="0" y="612128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8327" b="-41224"/>
            </a:stretch>
          </a:blipFill>
          <a:ln w="209550" cap="sq">
            <a:solidFill>
              <a:srgbClr val="D6D6D6"/>
            </a:solidFill>
            <a:prstDash val="solid"/>
            <a:miter/>
          </a:ln>
        </p:spPr>
        <p:txBody>
          <a:bodyPr/>
          <a:lstStyle/>
          <a:p>
            <a:endParaRPr lang="en-US" sz="800">
              <a:cs typeface="+mn-ea"/>
              <a:sym typeface="+mn-lt"/>
            </a:endParaRPr>
          </a:p>
        </p:txBody>
      </p:sp>
      <p:grpSp>
        <p:nvGrpSpPr>
          <p:cNvPr id="3" name="Group 4">
            <a:extLst>
              <a:ext uri="{FF2B5EF4-FFF2-40B4-BE49-F238E27FC236}">
                <a16:creationId xmlns:a16="http://schemas.microsoft.com/office/drawing/2014/main" id="{61BACFAD-5CDF-7304-20E7-B35DEE848686}"/>
              </a:ext>
            </a:extLst>
          </p:cNvPr>
          <p:cNvGrpSpPr>
            <a:grpSpLocks noChangeAspect="1"/>
          </p:cNvGrpSpPr>
          <p:nvPr/>
        </p:nvGrpSpPr>
        <p:grpSpPr>
          <a:xfrm>
            <a:off x="9052803" y="1407474"/>
            <a:ext cx="2805604" cy="3267512"/>
            <a:chOff x="0" y="0"/>
            <a:chExt cx="13561060" cy="15793720"/>
          </a:xfrm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B29E623D-31CE-7282-E10B-DF2998BD885C}"/>
                </a:ext>
              </a:extLst>
            </p:cNvPr>
            <p:cNvSpPr/>
            <p:nvPr/>
          </p:nvSpPr>
          <p:spPr>
            <a:xfrm>
              <a:off x="508000" y="508000"/>
              <a:ext cx="12052300" cy="14707870"/>
            </a:xfrm>
            <a:custGeom>
              <a:avLst/>
              <a:gdLst/>
              <a:ahLst/>
              <a:cxnLst/>
              <a:rect l="l" t="t" r="r" b="b"/>
              <a:pathLst>
                <a:path w="12052300" h="14707870">
                  <a:moveTo>
                    <a:pt x="10295890" y="14707870"/>
                  </a:moveTo>
                  <a:lnTo>
                    <a:pt x="0" y="13376911"/>
                  </a:lnTo>
                  <a:lnTo>
                    <a:pt x="1756410" y="0"/>
                  </a:lnTo>
                  <a:lnTo>
                    <a:pt x="12052300" y="1330960"/>
                  </a:lnTo>
                  <a:lnTo>
                    <a:pt x="10295890" y="14707870"/>
                  </a:lnTo>
                  <a:close/>
                </a:path>
              </a:pathLst>
            </a:custGeom>
            <a:blipFill>
              <a:blip r:embed="rId5"/>
              <a:stretch>
                <a:fillRect l="-31355" r="-31355"/>
              </a:stretch>
            </a:blipFill>
          </p:spPr>
          <p:txBody>
            <a:bodyPr/>
            <a:lstStyle/>
            <a:p>
              <a:endParaRPr lang="en-US" sz="800">
                <a:cs typeface="+mn-ea"/>
                <a:sym typeface="+mn-lt"/>
              </a:endParaRPr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F4DFCF97-AA26-14E7-0A24-DF3B7B359D63}"/>
                </a:ext>
              </a:extLst>
            </p:cNvPr>
            <p:cNvSpPr/>
            <p:nvPr/>
          </p:nvSpPr>
          <p:spPr>
            <a:xfrm>
              <a:off x="0" y="-21590"/>
              <a:ext cx="13561061" cy="15815310"/>
            </a:xfrm>
            <a:custGeom>
              <a:avLst/>
              <a:gdLst/>
              <a:ahLst/>
              <a:cxnLst/>
              <a:rect l="l" t="t" r="r" b="b"/>
              <a:pathLst>
                <a:path w="13561061" h="15815310">
                  <a:moveTo>
                    <a:pt x="13561061" y="15815310"/>
                  </a:moveTo>
                  <a:lnTo>
                    <a:pt x="0" y="15815310"/>
                  </a:lnTo>
                  <a:lnTo>
                    <a:pt x="0" y="0"/>
                  </a:lnTo>
                  <a:lnTo>
                    <a:pt x="13561061" y="0"/>
                  </a:lnTo>
                  <a:lnTo>
                    <a:pt x="13561061" y="15815310"/>
                  </a:lnTo>
                  <a:close/>
                </a:path>
              </a:pathLst>
            </a:custGeom>
            <a:blipFill>
              <a:blip r:embed="rId6"/>
              <a:stretch>
                <a:fillRect t="-144" b="-144"/>
              </a:stretch>
            </a:blipFill>
          </p:spPr>
          <p:txBody>
            <a:bodyPr/>
            <a:lstStyle/>
            <a:p>
              <a:endParaRPr lang="en-US" sz="800">
                <a:cs typeface="+mn-ea"/>
                <a:sym typeface="+mn-lt"/>
              </a:endParaRPr>
            </a:p>
          </p:txBody>
        </p:sp>
      </p:grpSp>
      <p:sp>
        <p:nvSpPr>
          <p:cNvPr id="6" name="Freeform 9">
            <a:extLst>
              <a:ext uri="{FF2B5EF4-FFF2-40B4-BE49-F238E27FC236}">
                <a16:creationId xmlns:a16="http://schemas.microsoft.com/office/drawing/2014/main" id="{A93139F7-3C73-4A72-F37F-21640A7516F1}"/>
              </a:ext>
            </a:extLst>
          </p:cNvPr>
          <p:cNvSpPr/>
          <p:nvPr/>
        </p:nvSpPr>
        <p:spPr>
          <a:xfrm>
            <a:off x="794" y="5704979"/>
            <a:ext cx="12192000" cy="3960932"/>
          </a:xfrm>
          <a:custGeom>
            <a:avLst/>
            <a:gdLst/>
            <a:ahLst/>
            <a:cxnLst/>
            <a:rect l="l" t="t" r="r" b="b"/>
            <a:pathLst>
              <a:path w="18288000" h="5941398">
                <a:moveTo>
                  <a:pt x="0" y="0"/>
                </a:moveTo>
                <a:lnTo>
                  <a:pt x="18288000" y="0"/>
                </a:lnTo>
                <a:lnTo>
                  <a:pt x="18288000" y="5941398"/>
                </a:lnTo>
                <a:lnTo>
                  <a:pt x="0" y="594139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207806"/>
            </a:stretch>
          </a:blipFill>
        </p:spPr>
        <p:txBody>
          <a:bodyPr/>
          <a:lstStyle/>
          <a:p>
            <a:endParaRPr lang="en-US" sz="800">
              <a:cs typeface="+mn-ea"/>
              <a:sym typeface="+mn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E3ACD3F-5D3C-A0FE-D414-68C15945AB6F}"/>
              </a:ext>
            </a:extLst>
          </p:cNvPr>
          <p:cNvSpPr txBox="1"/>
          <p:nvPr/>
        </p:nvSpPr>
        <p:spPr>
          <a:xfrm>
            <a:off x="1442880" y="1829988"/>
            <a:ext cx="7588468" cy="2408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1019" indent="-381019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600" dirty="0">
                <a:latin typeface="UTM Avo" panose="02040603050506020204" pitchFamily="18"/>
                <a:cs typeface="+mn-ea"/>
                <a:sym typeface="+mn-lt"/>
              </a:rPr>
              <a:t>Chia sẻ cảm nghĩ của em về một sản phẩm, một ý tưởng trưng bày mà em thích.</a:t>
            </a:r>
          </a:p>
          <a:p>
            <a:pPr marL="381019" indent="-381019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600" dirty="0">
                <a:latin typeface="UTM Avo" panose="02040603050506020204" pitchFamily="18"/>
                <a:cs typeface="+mn-ea"/>
                <a:sym typeface="+mn-lt"/>
              </a:rPr>
              <a:t>Qua bài học, em sẽ vận dụng kiến thức của môn học vào cuộc sống như thế nào?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10321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BA94523-9EE5-4980-A783-A0DD48F39A46}"/>
              </a:ext>
            </a:extLst>
          </p:cNvPr>
          <p:cNvSpPr/>
          <p:nvPr/>
        </p:nvSpPr>
        <p:spPr>
          <a:xfrm>
            <a:off x="3617277" y="821826"/>
            <a:ext cx="4957445" cy="6604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Hướng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dẫn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về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36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nhà</a:t>
            </a:r>
            <a:endParaRPr kumimoji="0" lang="en-US" sz="3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6CD40E24-477D-ACD3-C1CF-8D3292807892}"/>
              </a:ext>
            </a:extLst>
          </p:cNvPr>
          <p:cNvSpPr/>
          <p:nvPr/>
        </p:nvSpPr>
        <p:spPr>
          <a:xfrm>
            <a:off x="794" y="5704979"/>
            <a:ext cx="12192000" cy="3960932"/>
          </a:xfrm>
          <a:custGeom>
            <a:avLst/>
            <a:gdLst/>
            <a:ahLst/>
            <a:cxnLst/>
            <a:rect l="l" t="t" r="r" b="b"/>
            <a:pathLst>
              <a:path w="18288000" h="5941398">
                <a:moveTo>
                  <a:pt x="0" y="0"/>
                </a:moveTo>
                <a:lnTo>
                  <a:pt x="18288000" y="0"/>
                </a:lnTo>
                <a:lnTo>
                  <a:pt x="18288000" y="5941398"/>
                </a:lnTo>
                <a:lnTo>
                  <a:pt x="0" y="594139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207806"/>
            </a:stretch>
          </a:blipFill>
        </p:spPr>
        <p:txBody>
          <a:bodyPr/>
          <a:lstStyle/>
          <a:p>
            <a:endParaRPr lang="en-US" sz="800">
              <a:cs typeface="+mn-ea"/>
              <a:sym typeface="+mn-lt"/>
            </a:endParaRPr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B9C6359C-A0A4-E3BF-B5F6-D769F61FEBEE}"/>
              </a:ext>
            </a:extLst>
          </p:cNvPr>
          <p:cNvSpPr/>
          <p:nvPr/>
        </p:nvSpPr>
        <p:spPr>
          <a:xfrm>
            <a:off x="3473858" y="5795161"/>
            <a:ext cx="5229841" cy="377039"/>
          </a:xfrm>
          <a:custGeom>
            <a:avLst/>
            <a:gdLst/>
            <a:ahLst/>
            <a:cxnLst/>
            <a:rect l="l" t="t" r="r" b="b"/>
            <a:pathLst>
              <a:path w="7844761" h="565558">
                <a:moveTo>
                  <a:pt x="0" y="0"/>
                </a:moveTo>
                <a:lnTo>
                  <a:pt x="7844761" y="0"/>
                </a:lnTo>
                <a:lnTo>
                  <a:pt x="7844761" y="565558"/>
                </a:lnTo>
                <a:lnTo>
                  <a:pt x="0" y="56555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173949"/>
            </a:stretch>
          </a:blipFill>
        </p:spPr>
        <p:txBody>
          <a:bodyPr/>
          <a:lstStyle/>
          <a:p>
            <a:endParaRPr lang="en-US" sz="800">
              <a:cs typeface="+mn-ea"/>
              <a:sym typeface="+mn-lt"/>
            </a:endParaRPr>
          </a:p>
        </p:txBody>
      </p:sp>
      <p:sp>
        <p:nvSpPr>
          <p:cNvPr id="6" name="AutoShape 17">
            <a:extLst>
              <a:ext uri="{FF2B5EF4-FFF2-40B4-BE49-F238E27FC236}">
                <a16:creationId xmlns:a16="http://schemas.microsoft.com/office/drawing/2014/main" id="{66E60722-B917-B879-A0AC-BA0521A0CC62}"/>
              </a:ext>
            </a:extLst>
          </p:cNvPr>
          <p:cNvSpPr/>
          <p:nvPr/>
        </p:nvSpPr>
        <p:spPr>
          <a:xfrm>
            <a:off x="686595" y="685800"/>
            <a:ext cx="10759155" cy="0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sz="800">
              <a:cs typeface="+mn-ea"/>
              <a:sym typeface="+mn-lt"/>
            </a:endParaRPr>
          </a:p>
        </p:txBody>
      </p:sp>
      <p:sp>
        <p:nvSpPr>
          <p:cNvPr id="7" name="Freeform 3">
            <a:extLst>
              <a:ext uri="{FF2B5EF4-FFF2-40B4-BE49-F238E27FC236}">
                <a16:creationId xmlns:a16="http://schemas.microsoft.com/office/drawing/2014/main" id="{C8FED426-D17C-8D55-C193-43E6A151D299}"/>
              </a:ext>
            </a:extLst>
          </p:cNvPr>
          <p:cNvSpPr/>
          <p:nvPr/>
        </p:nvSpPr>
        <p:spPr>
          <a:xfrm>
            <a:off x="4910302" y="2413802"/>
            <a:ext cx="5910098" cy="2416229"/>
          </a:xfrm>
          <a:custGeom>
            <a:avLst/>
            <a:gdLst/>
            <a:ahLst/>
            <a:cxnLst/>
            <a:rect l="l" t="t" r="r" b="b"/>
            <a:pathLst>
              <a:path w="13740307" h="6121286">
                <a:moveTo>
                  <a:pt x="0" y="0"/>
                </a:moveTo>
                <a:lnTo>
                  <a:pt x="13740308" y="0"/>
                </a:lnTo>
                <a:lnTo>
                  <a:pt x="13740308" y="6121286"/>
                </a:lnTo>
                <a:lnTo>
                  <a:pt x="0" y="612128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8327" b="-41224"/>
            </a:stretch>
          </a:blipFill>
          <a:ln w="209550" cap="sq">
            <a:solidFill>
              <a:srgbClr val="D6D6D6"/>
            </a:solidFill>
            <a:prstDash val="solid"/>
            <a:miter/>
          </a:ln>
        </p:spPr>
        <p:txBody>
          <a:bodyPr bIns="96000" anchor="ctr"/>
          <a:lstStyle/>
          <a:p>
            <a:pPr algn="ctr">
              <a:lnSpc>
                <a:spcPct val="150000"/>
              </a:lnSpc>
            </a:pPr>
            <a:r>
              <a:rPr lang="vi-VN" sz="2933" dirty="0">
                <a:latin typeface="UTM Avo" panose="02040603050506020204" pitchFamily="18"/>
                <a:cs typeface="+mn-ea"/>
                <a:sym typeface="+mn-lt"/>
              </a:rPr>
              <a:t>Ôn lại các kiến thức đã học </a:t>
            </a:r>
          </a:p>
          <a:p>
            <a:pPr algn="ctr">
              <a:lnSpc>
                <a:spcPct val="150000"/>
              </a:lnSpc>
            </a:pPr>
            <a:r>
              <a:rPr lang="vi-VN" sz="2933" dirty="0">
                <a:latin typeface="UTM Avo" panose="02040603050506020204" pitchFamily="18"/>
                <a:cs typeface="+mn-ea"/>
                <a:sym typeface="+mn-lt"/>
              </a:rPr>
              <a:t>về các chủ đề trong năm học.</a:t>
            </a:r>
          </a:p>
        </p:txBody>
      </p:sp>
      <p:sp>
        <p:nvSpPr>
          <p:cNvPr id="8" name="Freeform 16">
            <a:extLst>
              <a:ext uri="{FF2B5EF4-FFF2-40B4-BE49-F238E27FC236}">
                <a16:creationId xmlns:a16="http://schemas.microsoft.com/office/drawing/2014/main" id="{7F1C342D-0B48-8D9D-A45D-4B1548CC6AA2}"/>
              </a:ext>
            </a:extLst>
          </p:cNvPr>
          <p:cNvSpPr>
            <a:spLocks noChangeAspect="1"/>
          </p:cNvSpPr>
          <p:nvPr/>
        </p:nvSpPr>
        <p:spPr>
          <a:xfrm>
            <a:off x="1371600" y="1791633"/>
            <a:ext cx="2437605" cy="3660568"/>
          </a:xfrm>
          <a:custGeom>
            <a:avLst/>
            <a:gdLst/>
            <a:ahLst/>
            <a:cxnLst/>
            <a:rect l="l" t="t" r="r" b="b"/>
            <a:pathLst>
              <a:path w="3527082" h="5296642">
                <a:moveTo>
                  <a:pt x="0" y="0"/>
                </a:moveTo>
                <a:lnTo>
                  <a:pt x="3527083" y="0"/>
                </a:lnTo>
                <a:lnTo>
                  <a:pt x="3527083" y="5296643"/>
                </a:lnTo>
                <a:lnTo>
                  <a:pt x="0" y="529664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19" r="-119"/>
            </a:stretch>
          </a:blipFill>
          <a:ln w="209550" cap="sq">
            <a:solidFill>
              <a:srgbClr val="D6D6D6"/>
            </a:solidFill>
            <a:prstDash val="solid"/>
            <a:miter/>
          </a:ln>
        </p:spPr>
        <p:txBody>
          <a:bodyPr/>
          <a:lstStyle/>
          <a:p>
            <a:endParaRPr lang="en-US" sz="800">
              <a:cs typeface="+mn-ea"/>
              <a:sym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11290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2717458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3D843B6E-C6CF-F98D-3ED2-341A276AA929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7F1CF8E-2EFE-2CA1-8F9C-C3DD2F9E5ADF}"/>
              </a:ext>
            </a:extLst>
          </p:cNvPr>
          <p:cNvSpPr txBox="1"/>
          <p:nvPr/>
        </p:nvSpPr>
        <p:spPr>
          <a:xfrm>
            <a:off x="462105" y="912740"/>
            <a:ext cx="11367083" cy="950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Like fanpage Hoc10 - Học 1 biết 10 để nhận thêm nhiều tài liệu giảng dạy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theo đường link: 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055AB28-D19E-DBE1-7A00-77F9775B10F1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Hoặc truy cập qua QR code</a:t>
            </a:r>
          </a:p>
        </p:txBody>
      </p:sp>
      <p:pic>
        <p:nvPicPr>
          <p:cNvPr id="7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9DF9280A-6B68-BED8-52FB-495176EB34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5A33AFE-8F1E-55DB-D9FE-E5E404897DB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  <p:pic>
        <p:nvPicPr>
          <p:cNvPr id="12" name="Picture 11">
            <a:hlinkClick r:id="rId7"/>
            <a:extLst>
              <a:ext uri="{FF2B5EF4-FFF2-40B4-BE49-F238E27FC236}">
                <a16:creationId xmlns:a16="http://schemas.microsoft.com/office/drawing/2014/main" id="{2F19C799-C73C-B923-F19B-97D359DD291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62449" y="1855382"/>
            <a:ext cx="7419475" cy="65232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57035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  <p:tag name="ARTICULATE_SLIDE_COUNT" val="15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_Tin học 4.potx" id="{B31132BE-9B1E-4740-8A6C-BEDFD421B589}" vid="{30DA43B8-8E28-426A-8218-D5FF1104A920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_Công nghệ 6.potx" id="{9FEEEFF5-8124-493B-B0C3-F6F2642525B0}" vid="{205F2644-E347-4C32-B2D6-8EA4ABB308E5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_Tin học 4.potx" id="{B31132BE-9B1E-4740-8A6C-BEDFD421B589}" vid="{080FC9BA-86F2-46ED-A952-732DCCABEF8F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26</TotalTime>
  <Words>387</Words>
  <Application>Microsoft Office PowerPoint</Application>
  <PresentationFormat>Widescreen</PresentationFormat>
  <Paragraphs>60</Paragraphs>
  <Slides>16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UTM Avo</vt:lpstr>
      <vt:lpstr>Calibri</vt:lpstr>
      <vt:lpstr>Arial</vt:lpstr>
      <vt:lpstr>Office Theme</vt:lpstr>
      <vt:lpstr>2_Office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9Slide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Thuynt</dc:creator>
  <cp:lastModifiedBy>Thuynt</cp:lastModifiedBy>
  <cp:revision>21</cp:revision>
  <dcterms:created xsi:type="dcterms:W3CDTF">2023-12-08T10:28:03Z</dcterms:created>
  <dcterms:modified xsi:type="dcterms:W3CDTF">2024-02-20T02:42:38Z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1D3360D0-629B-4407-AD94-2BD281A5E7D9</vt:lpwstr>
  </property>
  <property fmtid="{D5CDD505-2E9C-101B-9397-08002B2CF9AE}" pid="3" name="ArticulatePath">
    <vt:lpwstr>Presentation22</vt:lpwstr>
  </property>
</Properties>
</file>