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2" r:id="rId6"/>
    <p:sldId id="277" r:id="rId7"/>
    <p:sldId id="278" r:id="rId8"/>
    <p:sldId id="266" r:id="rId9"/>
    <p:sldId id="267" r:id="rId10"/>
    <p:sldId id="268" r:id="rId11"/>
    <p:sldId id="279" r:id="rId12"/>
    <p:sldId id="280" r:id="rId13"/>
    <p:sldId id="272" r:id="rId14"/>
    <p:sldId id="273" r:id="rId15"/>
    <p:sldId id="275" r:id="rId16"/>
    <p:sldId id="276" r:id="rId17"/>
  </p:sldIdLst>
  <p:sldSz cx="12192000" cy="6858000"/>
  <p:notesSz cx="6858000" cy="9144000"/>
  <p:embeddedFontLst>
    <p:embeddedFont>
      <p:font typeface="UTM Avo" panose="02040603050506020204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8"/>
    <p:restoredTop sz="94687"/>
  </p:normalViewPr>
  <p:slideViewPr>
    <p:cSldViewPr snapToGrid="0">
      <p:cViewPr varScale="1">
        <p:scale>
          <a:sx n="104" d="100"/>
          <a:sy n="104" d="100"/>
        </p:scale>
        <p:origin x="49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CEED8C-3437-49DE-A57E-CC1209946635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F683DD1-FB81-4954-B197-4345FDA589F3}">
      <dgm:prSet phldrT="[Text]"/>
      <dgm:spPr>
        <a:xfrm>
          <a:off x="4805" y="1178147"/>
          <a:ext cx="2311226" cy="157086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vi-VN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Xác định nội dung của biên bản, thể hiện nội dung đó ở tên của biên bản.</a:t>
          </a:r>
          <a:endParaRPr lang="en-US" dirty="0">
            <a:latin typeface="UTM Avo" panose="02040603050506020204" pitchFamily="18"/>
            <a:ea typeface="+mn-ea"/>
            <a:cs typeface="+mn-cs"/>
          </a:endParaRPr>
        </a:p>
      </dgm:t>
    </dgm:pt>
    <dgm:pt modelId="{4F48D046-AF1F-4C56-A937-734AEC638298}" type="parTrans" cxnId="{55659FB7-22D7-4FB8-A1A2-C09586724EA5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7C49054E-E11B-472F-9B98-E17B596F6E90}" type="sibTrans" cxnId="{55659FB7-22D7-4FB8-A1A2-C09586724EA5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B1665BE1-4C1F-429C-B582-515A84FB588A}">
      <dgm:prSet phldrT="[Text]"/>
      <dgm:spPr>
        <a:xfrm>
          <a:off x="2431592" y="1178147"/>
          <a:ext cx="2311226" cy="1570862"/>
        </a:xfrm>
        <a:prstGeom prst="roundRect">
          <a:avLst/>
        </a:prstGeom>
      </dgm:spPr>
      <dgm:t>
        <a:bodyPr/>
        <a:lstStyle/>
        <a:p>
          <a:pPr algn="ctr">
            <a:buNone/>
          </a:pPr>
          <a:r>
            <a:rPr lang="vi-VN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Thu thập thông tin liên quan đến sự việc để viết nội dung của biên bản.</a:t>
          </a:r>
          <a:endParaRPr lang="en-US" dirty="0">
            <a:latin typeface="UTM Avo" panose="02040603050506020204" pitchFamily="18"/>
            <a:ea typeface="+mn-ea"/>
            <a:cs typeface="+mn-cs"/>
          </a:endParaRPr>
        </a:p>
      </dgm:t>
    </dgm:pt>
    <dgm:pt modelId="{F981B2FC-41E6-4BCD-A90F-293EA3B772C3}" type="parTrans" cxnId="{F1520352-6DB0-464B-A6FC-C63823DF5EAD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9775F8A1-2172-4AD7-BBFA-410BD65C9C7F}" type="sibTrans" cxnId="{F1520352-6DB0-464B-A6FC-C63823DF5EAD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B8849908-0C65-4979-8A79-5A96FA7EE066}">
      <dgm:prSet phldrT="[Text]"/>
      <dgm:spPr>
        <a:xfrm>
          <a:off x="4858380" y="1178147"/>
          <a:ext cx="2311226" cy="157086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vi-VN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Tiến hành viết biên bản theo mẫu.</a:t>
          </a:r>
          <a:endParaRPr lang="en-US" dirty="0">
            <a:latin typeface="UTM Avo" panose="02040603050506020204" pitchFamily="18"/>
            <a:ea typeface="+mn-ea"/>
            <a:cs typeface="+mn-cs"/>
          </a:endParaRPr>
        </a:p>
      </dgm:t>
    </dgm:pt>
    <dgm:pt modelId="{1042F6D6-E2F9-4FDB-A413-9AE1DFFED5DE}" type="parTrans" cxnId="{52911863-B5E8-4149-8C67-27E40832FA8D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7135EC79-EF44-4341-8B3B-40742B7FA2BF}" type="sibTrans" cxnId="{52911863-B5E8-4149-8C67-27E40832FA8D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2CF4B45A-F76B-4B28-AC80-96EB9FF2820C}">
      <dgm:prSet phldrT="[Text]"/>
      <dgm:spPr>
        <a:xfrm>
          <a:off x="7285168" y="1178147"/>
          <a:ext cx="2311226" cy="1570862"/>
        </a:xfrm>
        <a:prstGeom prst="roundRect">
          <a:avLst/>
        </a:prstGeom>
      </dgm:spPr>
      <dgm:t>
        <a:bodyPr/>
        <a:lstStyle/>
        <a:p>
          <a:pPr>
            <a:buNone/>
          </a:pPr>
          <a:r>
            <a:rPr lang="vi-VN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Đọc, rà soát và chỉnh sửa biên bản.</a:t>
          </a:r>
          <a:endParaRPr lang="en-US" dirty="0">
            <a:latin typeface="UTM Avo" panose="02040603050506020204" pitchFamily="18"/>
            <a:ea typeface="+mn-ea"/>
            <a:cs typeface="+mn-cs"/>
          </a:endParaRPr>
        </a:p>
      </dgm:t>
    </dgm:pt>
    <dgm:pt modelId="{49701F0F-CEAD-4F65-B951-7EC079222579}" type="sibTrans" cxnId="{B8A91B44-33A0-4F05-B1A8-6B932CB9A5FC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F2FA4164-083B-4D34-87DD-5632118BA007}" type="parTrans" cxnId="{B8A91B44-33A0-4F05-B1A8-6B932CB9A5FC}">
      <dgm:prSet/>
      <dgm:spPr/>
      <dgm:t>
        <a:bodyPr/>
        <a:lstStyle/>
        <a:p>
          <a:endParaRPr lang="en-US">
            <a:solidFill>
              <a:schemeClr val="bg1"/>
            </a:solidFill>
            <a:latin typeface="UTM Avo" panose="02040603050506020204" pitchFamily="18"/>
          </a:endParaRPr>
        </a:p>
      </dgm:t>
    </dgm:pt>
    <dgm:pt modelId="{1315E833-186A-4CC4-8A45-5AE0211B343B}" type="pres">
      <dgm:prSet presAssocID="{60CEED8C-3437-49DE-A57E-CC1209946635}" presName="CompostProcess" presStyleCnt="0">
        <dgm:presLayoutVars>
          <dgm:dir/>
          <dgm:resizeHandles val="exact"/>
        </dgm:presLayoutVars>
      </dgm:prSet>
      <dgm:spPr/>
    </dgm:pt>
    <dgm:pt modelId="{694BBC16-F852-4B48-9584-784AF392A79E}" type="pres">
      <dgm:prSet presAssocID="{60CEED8C-3437-49DE-A57E-CC1209946635}" presName="arrow" presStyleLbl="bgShp" presStyleIdx="0" presStyleCnt="1"/>
      <dgm:spPr>
        <a:xfrm>
          <a:off x="720089" y="0"/>
          <a:ext cx="8161020" cy="3927157"/>
        </a:xfrm>
        <a:prstGeom prst="rightArrow">
          <a:avLst/>
        </a:prstGeom>
      </dgm:spPr>
    </dgm:pt>
    <dgm:pt modelId="{16FEED6C-7CD5-44CB-A4C1-2A237920A0C4}" type="pres">
      <dgm:prSet presAssocID="{60CEED8C-3437-49DE-A57E-CC1209946635}" presName="linearProcess" presStyleCnt="0"/>
      <dgm:spPr/>
    </dgm:pt>
    <dgm:pt modelId="{399DFA2C-4036-422C-A3BE-6BFB36FA9872}" type="pres">
      <dgm:prSet presAssocID="{8F683DD1-FB81-4954-B197-4345FDA589F3}" presName="textNode" presStyleLbl="node1" presStyleIdx="0" presStyleCnt="4">
        <dgm:presLayoutVars>
          <dgm:bulletEnabled val="1"/>
        </dgm:presLayoutVars>
      </dgm:prSet>
      <dgm:spPr/>
    </dgm:pt>
    <dgm:pt modelId="{F3072F01-F629-4255-9EC4-6AAB1F3B1902}" type="pres">
      <dgm:prSet presAssocID="{7C49054E-E11B-472F-9B98-E17B596F6E90}" presName="sibTrans" presStyleCnt="0"/>
      <dgm:spPr/>
    </dgm:pt>
    <dgm:pt modelId="{E8F8FB75-3650-4D40-9635-CE166300788B}" type="pres">
      <dgm:prSet presAssocID="{B1665BE1-4C1F-429C-B582-515A84FB588A}" presName="textNode" presStyleLbl="node1" presStyleIdx="1" presStyleCnt="4">
        <dgm:presLayoutVars>
          <dgm:bulletEnabled val="1"/>
        </dgm:presLayoutVars>
      </dgm:prSet>
      <dgm:spPr/>
    </dgm:pt>
    <dgm:pt modelId="{6F119765-8395-498C-B613-F75E62AA2537}" type="pres">
      <dgm:prSet presAssocID="{9775F8A1-2172-4AD7-BBFA-410BD65C9C7F}" presName="sibTrans" presStyleCnt="0"/>
      <dgm:spPr/>
    </dgm:pt>
    <dgm:pt modelId="{6F00C4F4-FB5A-465D-B4DA-6F0B86A5EEEE}" type="pres">
      <dgm:prSet presAssocID="{B8849908-0C65-4979-8A79-5A96FA7EE066}" presName="textNode" presStyleLbl="node1" presStyleIdx="2" presStyleCnt="4">
        <dgm:presLayoutVars>
          <dgm:bulletEnabled val="1"/>
        </dgm:presLayoutVars>
      </dgm:prSet>
      <dgm:spPr/>
    </dgm:pt>
    <dgm:pt modelId="{6D11F558-94C8-4348-B935-9584B602C735}" type="pres">
      <dgm:prSet presAssocID="{7135EC79-EF44-4341-8B3B-40742B7FA2BF}" presName="sibTrans" presStyleCnt="0"/>
      <dgm:spPr/>
    </dgm:pt>
    <dgm:pt modelId="{7CAECFE3-674D-41AB-9B3D-903F4E94087F}" type="pres">
      <dgm:prSet presAssocID="{2CF4B45A-F76B-4B28-AC80-96EB9FF2820C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137F1804-704F-4BD1-B3A8-4B9993C90600}" type="presOf" srcId="{B1665BE1-4C1F-429C-B582-515A84FB588A}" destId="{E8F8FB75-3650-4D40-9635-CE166300788B}" srcOrd="0" destOrd="0" presId="urn:microsoft.com/office/officeart/2005/8/layout/hProcess9"/>
    <dgm:cxn modelId="{2C6E0F2C-9950-4D41-BF4C-99B07653B4DE}" type="presOf" srcId="{2CF4B45A-F76B-4B28-AC80-96EB9FF2820C}" destId="{7CAECFE3-674D-41AB-9B3D-903F4E94087F}" srcOrd="0" destOrd="0" presId="urn:microsoft.com/office/officeart/2005/8/layout/hProcess9"/>
    <dgm:cxn modelId="{52911863-B5E8-4149-8C67-27E40832FA8D}" srcId="{60CEED8C-3437-49DE-A57E-CC1209946635}" destId="{B8849908-0C65-4979-8A79-5A96FA7EE066}" srcOrd="2" destOrd="0" parTransId="{1042F6D6-E2F9-4FDB-A413-9AE1DFFED5DE}" sibTransId="{7135EC79-EF44-4341-8B3B-40742B7FA2BF}"/>
    <dgm:cxn modelId="{B8A91B44-33A0-4F05-B1A8-6B932CB9A5FC}" srcId="{60CEED8C-3437-49DE-A57E-CC1209946635}" destId="{2CF4B45A-F76B-4B28-AC80-96EB9FF2820C}" srcOrd="3" destOrd="0" parTransId="{F2FA4164-083B-4D34-87DD-5632118BA007}" sibTransId="{49701F0F-CEAD-4F65-B951-7EC079222579}"/>
    <dgm:cxn modelId="{F1520352-6DB0-464B-A6FC-C63823DF5EAD}" srcId="{60CEED8C-3437-49DE-A57E-CC1209946635}" destId="{B1665BE1-4C1F-429C-B582-515A84FB588A}" srcOrd="1" destOrd="0" parTransId="{F981B2FC-41E6-4BCD-A90F-293EA3B772C3}" sibTransId="{9775F8A1-2172-4AD7-BBFA-410BD65C9C7F}"/>
    <dgm:cxn modelId="{70C734B4-B354-41D6-9ACD-0C81044B87FB}" type="presOf" srcId="{60CEED8C-3437-49DE-A57E-CC1209946635}" destId="{1315E833-186A-4CC4-8A45-5AE0211B343B}" srcOrd="0" destOrd="0" presId="urn:microsoft.com/office/officeart/2005/8/layout/hProcess9"/>
    <dgm:cxn modelId="{55659FB7-22D7-4FB8-A1A2-C09586724EA5}" srcId="{60CEED8C-3437-49DE-A57E-CC1209946635}" destId="{8F683DD1-FB81-4954-B197-4345FDA589F3}" srcOrd="0" destOrd="0" parTransId="{4F48D046-AF1F-4C56-A937-734AEC638298}" sibTransId="{7C49054E-E11B-472F-9B98-E17B596F6E90}"/>
    <dgm:cxn modelId="{EC613ECE-E1DD-4AA4-A369-B97F61C2E37D}" type="presOf" srcId="{8F683DD1-FB81-4954-B197-4345FDA589F3}" destId="{399DFA2C-4036-422C-A3BE-6BFB36FA9872}" srcOrd="0" destOrd="0" presId="urn:microsoft.com/office/officeart/2005/8/layout/hProcess9"/>
    <dgm:cxn modelId="{82AA85DE-A09A-4E4A-9A90-6C4F64EEF9AB}" type="presOf" srcId="{B8849908-0C65-4979-8A79-5A96FA7EE066}" destId="{6F00C4F4-FB5A-465D-B4DA-6F0B86A5EEEE}" srcOrd="0" destOrd="0" presId="urn:microsoft.com/office/officeart/2005/8/layout/hProcess9"/>
    <dgm:cxn modelId="{8E139A3E-3DFD-40A5-A1D6-6C16EE2ADDCB}" type="presParOf" srcId="{1315E833-186A-4CC4-8A45-5AE0211B343B}" destId="{694BBC16-F852-4B48-9584-784AF392A79E}" srcOrd="0" destOrd="0" presId="urn:microsoft.com/office/officeart/2005/8/layout/hProcess9"/>
    <dgm:cxn modelId="{6164DF9E-11BE-4B74-979D-BBCB56F54472}" type="presParOf" srcId="{1315E833-186A-4CC4-8A45-5AE0211B343B}" destId="{16FEED6C-7CD5-44CB-A4C1-2A237920A0C4}" srcOrd="1" destOrd="0" presId="urn:microsoft.com/office/officeart/2005/8/layout/hProcess9"/>
    <dgm:cxn modelId="{6D43C9C8-157A-42B5-A0BA-7E62506AE5F4}" type="presParOf" srcId="{16FEED6C-7CD5-44CB-A4C1-2A237920A0C4}" destId="{399DFA2C-4036-422C-A3BE-6BFB36FA9872}" srcOrd="0" destOrd="0" presId="urn:microsoft.com/office/officeart/2005/8/layout/hProcess9"/>
    <dgm:cxn modelId="{D709CB55-6E08-440A-8E23-417DE8908535}" type="presParOf" srcId="{16FEED6C-7CD5-44CB-A4C1-2A237920A0C4}" destId="{F3072F01-F629-4255-9EC4-6AAB1F3B1902}" srcOrd="1" destOrd="0" presId="urn:microsoft.com/office/officeart/2005/8/layout/hProcess9"/>
    <dgm:cxn modelId="{0B6B6A99-44B7-4495-B7A2-53479724131F}" type="presParOf" srcId="{16FEED6C-7CD5-44CB-A4C1-2A237920A0C4}" destId="{E8F8FB75-3650-4D40-9635-CE166300788B}" srcOrd="2" destOrd="0" presId="urn:microsoft.com/office/officeart/2005/8/layout/hProcess9"/>
    <dgm:cxn modelId="{572B534A-5677-408A-8D90-B59C0879D64D}" type="presParOf" srcId="{16FEED6C-7CD5-44CB-A4C1-2A237920A0C4}" destId="{6F119765-8395-498C-B613-F75E62AA2537}" srcOrd="3" destOrd="0" presId="urn:microsoft.com/office/officeart/2005/8/layout/hProcess9"/>
    <dgm:cxn modelId="{3DE33E6B-2202-494A-91A6-E8D2BFE7AB27}" type="presParOf" srcId="{16FEED6C-7CD5-44CB-A4C1-2A237920A0C4}" destId="{6F00C4F4-FB5A-465D-B4DA-6F0B86A5EEEE}" srcOrd="4" destOrd="0" presId="urn:microsoft.com/office/officeart/2005/8/layout/hProcess9"/>
    <dgm:cxn modelId="{F43F66FD-7CC5-4442-84F9-B43A17D24AF9}" type="presParOf" srcId="{16FEED6C-7CD5-44CB-A4C1-2A237920A0C4}" destId="{6D11F558-94C8-4348-B935-9584B602C735}" srcOrd="5" destOrd="0" presId="urn:microsoft.com/office/officeart/2005/8/layout/hProcess9"/>
    <dgm:cxn modelId="{63423827-D553-4BD3-93C0-A9C250E301F8}" type="presParOf" srcId="{16FEED6C-7CD5-44CB-A4C1-2A237920A0C4}" destId="{7CAECFE3-674D-41AB-9B3D-903F4E94087F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4BBC16-F852-4B48-9584-784AF392A79E}">
      <dsp:nvSpPr>
        <dsp:cNvPr id="0" name=""/>
        <dsp:cNvSpPr/>
      </dsp:nvSpPr>
      <dsp:spPr>
        <a:xfrm>
          <a:off x="720089" y="0"/>
          <a:ext cx="8161020" cy="392715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9DFA2C-4036-422C-A3BE-6BFB36FA9872}">
      <dsp:nvSpPr>
        <dsp:cNvPr id="0" name=""/>
        <dsp:cNvSpPr/>
      </dsp:nvSpPr>
      <dsp:spPr>
        <a:xfrm>
          <a:off x="4805" y="1178147"/>
          <a:ext cx="2311226" cy="15708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kern="1200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Xác định nội dung của biên bản, thể hiện nội dung đó ở tên của biên bản.</a:t>
          </a:r>
          <a:endParaRPr lang="en-US" sz="1600" kern="1200" dirty="0">
            <a:latin typeface="UTM Avo" panose="02040603050506020204" pitchFamily="18"/>
            <a:ea typeface="+mn-ea"/>
            <a:cs typeface="+mn-cs"/>
          </a:endParaRPr>
        </a:p>
      </dsp:txBody>
      <dsp:txXfrm>
        <a:off x="81488" y="1254830"/>
        <a:ext cx="2157860" cy="1417496"/>
      </dsp:txXfrm>
    </dsp:sp>
    <dsp:sp modelId="{E8F8FB75-3650-4D40-9635-CE166300788B}">
      <dsp:nvSpPr>
        <dsp:cNvPr id="0" name=""/>
        <dsp:cNvSpPr/>
      </dsp:nvSpPr>
      <dsp:spPr>
        <a:xfrm>
          <a:off x="2431592" y="1178147"/>
          <a:ext cx="2311226" cy="15708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kern="1200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Thu thập thông tin liên quan đến sự việc để viết nội dung của biên bản.</a:t>
          </a:r>
          <a:endParaRPr lang="en-US" sz="1600" kern="1200" dirty="0">
            <a:latin typeface="UTM Avo" panose="02040603050506020204" pitchFamily="18"/>
            <a:ea typeface="+mn-ea"/>
            <a:cs typeface="+mn-cs"/>
          </a:endParaRPr>
        </a:p>
      </dsp:txBody>
      <dsp:txXfrm>
        <a:off x="2508275" y="1254830"/>
        <a:ext cx="2157860" cy="1417496"/>
      </dsp:txXfrm>
    </dsp:sp>
    <dsp:sp modelId="{6F00C4F4-FB5A-465D-B4DA-6F0B86A5EEEE}">
      <dsp:nvSpPr>
        <dsp:cNvPr id="0" name=""/>
        <dsp:cNvSpPr/>
      </dsp:nvSpPr>
      <dsp:spPr>
        <a:xfrm>
          <a:off x="4858380" y="1178147"/>
          <a:ext cx="2311226" cy="15708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kern="1200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Tiến hành viết biên bản theo mẫu.</a:t>
          </a:r>
          <a:endParaRPr lang="en-US" sz="1600" kern="1200" dirty="0">
            <a:latin typeface="UTM Avo" panose="02040603050506020204" pitchFamily="18"/>
            <a:ea typeface="+mn-ea"/>
            <a:cs typeface="+mn-cs"/>
          </a:endParaRPr>
        </a:p>
      </dsp:txBody>
      <dsp:txXfrm>
        <a:off x="4935063" y="1254830"/>
        <a:ext cx="2157860" cy="1417496"/>
      </dsp:txXfrm>
    </dsp:sp>
    <dsp:sp modelId="{7CAECFE3-674D-41AB-9B3D-903F4E94087F}">
      <dsp:nvSpPr>
        <dsp:cNvPr id="0" name=""/>
        <dsp:cNvSpPr/>
      </dsp:nvSpPr>
      <dsp:spPr>
        <a:xfrm>
          <a:off x="7285168" y="1178147"/>
          <a:ext cx="2311226" cy="15708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kern="1200">
              <a:effectLst/>
              <a:latin typeface="UTM Avo" panose="02040603050506020204" pitchFamily="18"/>
              <a:ea typeface="+mn-ea"/>
              <a:cs typeface="Arial" panose="020B0604020202020204" pitchFamily="34" charset="0"/>
            </a:rPr>
            <a:t>Đọc, rà soát và chỉnh sửa biên bản.</a:t>
          </a:r>
          <a:endParaRPr lang="en-US" sz="1600" kern="1200" dirty="0">
            <a:latin typeface="UTM Avo" panose="02040603050506020204" pitchFamily="18"/>
            <a:ea typeface="+mn-ea"/>
            <a:cs typeface="+mn-cs"/>
          </a:endParaRPr>
        </a:p>
      </dsp:txBody>
      <dsp:txXfrm>
        <a:off x="7361851" y="1254830"/>
        <a:ext cx="2157860" cy="1417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3316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670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3787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0350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2/1/23/10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2/1/23/104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2/1/23/106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2/1/23/104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">
            <a:extLst>
              <a:ext uri="{FF2B5EF4-FFF2-40B4-BE49-F238E27FC236}">
                <a16:creationId xmlns:a16="http://schemas.microsoft.com/office/drawing/2014/main" id="{38848762-BDAA-E391-1E37-5CCD3E8E1464}"/>
              </a:ext>
            </a:extLst>
          </p:cNvPr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Bài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10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/>
              </a:rPr>
              <a:t>Viết: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/>
              </a:rPr>
              <a:t> Viết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/>
              </a:rPr>
              <a:t>biên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/>
              </a:rPr>
              <a:t>bản</a:t>
            </a:r>
            <a:endParaRPr lang="en-US" sz="5400" dirty="0">
              <a:latin typeface="UTM Avo" panose="02040603050506020204" pitchFamily="18"/>
            </a:endParaRPr>
          </a:p>
        </p:txBody>
      </p:sp>
      <p:sp>
        <p:nvSpPr>
          <p:cNvPr id="3" name="Google Shape;163;p1">
            <a:extLst>
              <a:ext uri="{FF2B5EF4-FFF2-40B4-BE49-F238E27FC236}">
                <a16:creationId xmlns:a16="http://schemas.microsoft.com/office/drawing/2014/main" id="{646B1BE7-4BB8-D5A0-F7B6-93513C177785}"/>
              </a:ext>
            </a:extLst>
          </p:cNvPr>
          <p:cNvSpPr txBox="1"/>
          <p:nvPr/>
        </p:nvSpPr>
        <p:spPr>
          <a:xfrm>
            <a:off x="9423400" y="0"/>
            <a:ext cx="276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/>
                <a:sym typeface="Arial"/>
              </a:rPr>
              <a:t>NGỮ VĂN 6</a:t>
            </a:r>
            <a:endParaRPr dirty="0">
              <a:latin typeface="UTM Avo" panose="02040603050506020204" pitchFamily="18"/>
            </a:endParaRPr>
          </a:p>
        </p:txBody>
      </p:sp>
      <p:sp>
        <p:nvSpPr>
          <p:cNvPr id="4" name="Google Shape;164;p1">
            <a:extLst>
              <a:ext uri="{FF2B5EF4-FFF2-40B4-BE49-F238E27FC236}">
                <a16:creationId xmlns:a16="http://schemas.microsoft.com/office/drawing/2014/main" id="{2637BAC1-16CB-BA75-7383-ADB39CC1017B}"/>
              </a:ext>
            </a:extLst>
          </p:cNvPr>
          <p:cNvSpPr/>
          <p:nvPr/>
        </p:nvSpPr>
        <p:spPr>
          <a:xfrm>
            <a:off x="10698870" y="646331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err="1">
                <a:solidFill>
                  <a:srgbClr val="FFFFFF"/>
                </a:solidFill>
                <a:latin typeface="UTM Avo" panose="02040603050506020204" pitchFamily="18"/>
                <a:sym typeface="Arial"/>
              </a:rPr>
              <a:t>Tập</a:t>
            </a: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/>
                <a:sym typeface="Arial"/>
              </a:rPr>
              <a:t> 2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DDD4D21C-3C7D-5326-DF71-AF4B9F8A7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15453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802913BA-9855-0490-90B3-69A92D36E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1594" y="2205827"/>
            <a:ext cx="2444505" cy="4652173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5865B02C-7FCE-1051-E518-9D637BDB86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45503" y="3937000"/>
            <a:ext cx="1989370" cy="2464309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0C7234B-5C2E-731B-0A8A-4DD0A23736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75102">
            <a:off x="2444705" y="2293233"/>
            <a:ext cx="6631702" cy="45171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E822C2F-B383-5364-0B9B-C0AAA8F9F396}"/>
              </a:ext>
            </a:extLst>
          </p:cNvPr>
          <p:cNvSpPr/>
          <p:nvPr/>
        </p:nvSpPr>
        <p:spPr>
          <a:xfrm rot="21446526">
            <a:off x="2855406" y="2739635"/>
            <a:ext cx="5910240" cy="2140731"/>
          </a:xfrm>
          <a:prstGeom prst="rect">
            <a:avLst/>
          </a:prstGeom>
          <a:solidFill>
            <a:srgbClr val="EFE8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defRPr/>
            </a:pPr>
            <a:r>
              <a:rPr lang="en-US" sz="2400" b="1" dirty="0">
                <a:solidFill>
                  <a:srgbClr val="DB363D"/>
                </a:solidFill>
                <a:latin typeface="UTM Avo" panose="02040603050506020204" pitchFamily="18"/>
              </a:rPr>
              <a:t>TẬP LÀM THƯ KÍ</a:t>
            </a:r>
          </a:p>
          <a:p>
            <a:pPr algn="just">
              <a:lnSpc>
                <a:spcPct val="150000"/>
              </a:lnSpc>
              <a:defRPr/>
            </a:pPr>
            <a:r>
              <a:rPr lang="vi-VN" sz="2400" i="1" kern="100" dirty="0">
                <a:solidFill>
                  <a:srgbClr val="000000"/>
                </a:solidFill>
                <a:latin typeface="UTM Avo" panose="02040603050506020204" pitchFamily="18"/>
                <a:ea typeface="SimSun" panose="02010600030101010101" pitchFamily="2" charset="-122"/>
              </a:rPr>
              <a:t>Em đã từng tham gia viết biên bản bao giờ chưa?</a:t>
            </a:r>
            <a:endParaRPr lang="en-US" sz="2400" b="1" dirty="0">
              <a:solidFill>
                <a:srgbClr val="DB363D"/>
              </a:solidFill>
              <a:latin typeface="UTM Avo" panose="02040603050506020204" pitchFamily="1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A239E25-EC8C-1471-6667-98B713855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80767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B03963-8675-67DF-C6C5-C22023083DC6}"/>
              </a:ext>
            </a:extLst>
          </p:cNvPr>
          <p:cNvSpPr txBox="1"/>
          <p:nvPr/>
        </p:nvSpPr>
        <p:spPr>
          <a:xfrm>
            <a:off x="800512" y="3199809"/>
            <a:ext cx="5816600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Tùy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biên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ghi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chép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vụ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hay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cuộc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họp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2A105-EB5C-E2BD-1798-51F116A491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9" r="1083"/>
          <a:stretch/>
        </p:blipFill>
        <p:spPr>
          <a:xfrm>
            <a:off x="7530687" y="1900941"/>
            <a:ext cx="3860801" cy="48341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FBC640-AE44-49D4-B3BE-055A68F8DA60}"/>
              </a:ext>
            </a:extLst>
          </p:cNvPr>
          <p:cNvSpPr txBox="1"/>
          <p:nvPr/>
        </p:nvSpPr>
        <p:spPr>
          <a:xfrm>
            <a:off x="835091" y="1782272"/>
            <a:ext cx="6138003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Ví dụ một biên bản thường được sử dụng trong nhà trường: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F9B479-E06D-DE9F-1F33-BCE25F0A17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43" r="1579" b="1882"/>
          <a:stretch/>
        </p:blipFill>
        <p:spPr>
          <a:xfrm>
            <a:off x="7247164" y="1782272"/>
            <a:ext cx="4109745" cy="4856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1D88B-EB34-62D1-DBDB-9E755D2215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844" y="2914120"/>
            <a:ext cx="3214495" cy="394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8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AAB1D6-12CB-7DF2-3CDE-276F8CF74B0A}"/>
              </a:ext>
            </a:extLst>
          </p:cNvPr>
          <p:cNvSpPr/>
          <p:nvPr/>
        </p:nvSpPr>
        <p:spPr>
          <a:xfrm>
            <a:off x="3297381" y="1981200"/>
            <a:ext cx="55972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buClrTx/>
              <a:buFontTx/>
              <a:buNone/>
            </a:pPr>
            <a:r>
              <a:rPr lang="en-US" sz="2400" b="1" kern="1200" dirty="0">
                <a:solidFill>
                  <a:srgbClr val="FF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QUY TRÌNH ĐỂ VIẾT MỘT BIÊN BẢN</a:t>
            </a:r>
            <a:r>
              <a:rPr lang="vi-VN" sz="2400" b="1" kern="1200" dirty="0">
                <a:solidFill>
                  <a:srgbClr val="FF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1D511BA-C84C-506E-FAD4-9F3185FE28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137760"/>
              </p:ext>
            </p:extLst>
          </p:nvPr>
        </p:nvGraphicFramePr>
        <p:xfrm>
          <a:off x="1295400" y="2694661"/>
          <a:ext cx="9601200" cy="3927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5195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FD82B1E7-FDCC-6848-2DD8-A0536AC818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80767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9CF626-1D42-3A0E-3F48-6673A968B82E}"/>
              </a:ext>
            </a:extLst>
          </p:cNvPr>
          <p:cNvSpPr/>
          <p:nvPr/>
        </p:nvSpPr>
        <p:spPr>
          <a:xfrm>
            <a:off x="1270000" y="2032079"/>
            <a:ext cx="9652000" cy="279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hưởng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Ngày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đất 22-4, lớp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đã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tổ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chức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về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"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Hạn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chế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bao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bì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ni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lông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chất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thải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nhựa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trong 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giờ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sinh </a:t>
            </a:r>
            <a:r>
              <a:rPr lang="en-US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en-US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lớp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". </a:t>
            </a:r>
            <a:endParaRPr lang="vi-VN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ghi lại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biên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bản của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thảo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Có thể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tay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hoặc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văn bản trên máy tính.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F758AAD2-41F5-DFA2-C319-5790132418C5}"/>
              </a:ext>
            </a:extLst>
          </p:cNvPr>
          <p:cNvGrpSpPr/>
          <p:nvPr/>
        </p:nvGrpSpPr>
        <p:grpSpPr>
          <a:xfrm>
            <a:off x="685800" y="1816100"/>
            <a:ext cx="10820400" cy="5486400"/>
            <a:chOff x="0" y="0"/>
            <a:chExt cx="5490351" cy="2783840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CB2EE257-9BE0-FCF4-33C2-8ACDB67E8419}"/>
                </a:ext>
              </a:extLst>
            </p:cNvPr>
            <p:cNvSpPr/>
            <p:nvPr/>
          </p:nvSpPr>
          <p:spPr>
            <a:xfrm>
              <a:off x="0" y="0"/>
              <a:ext cx="5490351" cy="2783840"/>
            </a:xfrm>
            <a:custGeom>
              <a:avLst/>
              <a:gdLst/>
              <a:ahLst/>
              <a:cxnLst/>
              <a:rect l="l" t="t" r="r" b="b"/>
              <a:pathLst>
                <a:path w="5490351" h="2783840">
                  <a:moveTo>
                    <a:pt x="5365891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2659380"/>
                  </a:lnTo>
                  <a:cubicBezTo>
                    <a:pt x="5490351" y="2727960"/>
                    <a:pt x="5434471" y="2783840"/>
                    <a:pt x="5365891" y="2783840"/>
                  </a:cubicBezTo>
                  <a:close/>
                </a:path>
              </a:pathLst>
            </a:custGeom>
            <a:solidFill>
              <a:srgbClr val="F3E4DF"/>
            </a:solidFill>
          </p:spPr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3B1358F-9E5D-ECA5-33EF-A286FD1927D3}"/>
              </a:ext>
            </a:extLst>
          </p:cNvPr>
          <p:cNvSpPr txBox="1"/>
          <p:nvPr/>
        </p:nvSpPr>
        <p:spPr>
          <a:xfrm>
            <a:off x="5032033" y="1987173"/>
            <a:ext cx="200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CHUẨN BỊ</a:t>
            </a:r>
            <a:endParaRPr lang="en-US" sz="28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C034CC-A446-BCEB-2F9B-7C093AAF754D}"/>
              </a:ext>
            </a:extLst>
          </p:cNvPr>
          <p:cNvSpPr/>
          <p:nvPr/>
        </p:nvSpPr>
        <p:spPr>
          <a:xfrm>
            <a:off x="1269999" y="2541171"/>
            <a:ext cx="9652000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định được mục đích ghi biên bản, ghi chép về nội dung buổi thảo luận.</a:t>
            </a:r>
            <a:endParaRPr lang="en-US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Chuẩn bị phương tiện ghi biên bản.</a:t>
            </a:r>
            <a:endParaRPr lang="en-US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Xem trước mẫu </a:t>
            </a: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biên bản để nắm được bố cục của một biên bản.</a:t>
            </a:r>
            <a:endParaRPr lang="en-US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Chọn vị trí ngồi dễ quan sát, lắng nghe mọi người để thu thập thông tin phục vụ công việc ghi biên bản.</a:t>
            </a:r>
            <a:endParaRPr lang="en-US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F758AAD2-41F5-DFA2-C319-5790132418C5}"/>
              </a:ext>
            </a:extLst>
          </p:cNvPr>
          <p:cNvGrpSpPr/>
          <p:nvPr/>
        </p:nvGrpSpPr>
        <p:grpSpPr>
          <a:xfrm>
            <a:off x="685800" y="1816100"/>
            <a:ext cx="10820400" cy="5486400"/>
            <a:chOff x="0" y="0"/>
            <a:chExt cx="5490351" cy="2783840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CB2EE257-9BE0-FCF4-33C2-8ACDB67E8419}"/>
                </a:ext>
              </a:extLst>
            </p:cNvPr>
            <p:cNvSpPr/>
            <p:nvPr/>
          </p:nvSpPr>
          <p:spPr>
            <a:xfrm>
              <a:off x="0" y="0"/>
              <a:ext cx="5490351" cy="2783840"/>
            </a:xfrm>
            <a:custGeom>
              <a:avLst/>
              <a:gdLst/>
              <a:ahLst/>
              <a:cxnLst/>
              <a:rect l="l" t="t" r="r" b="b"/>
              <a:pathLst>
                <a:path w="5490351" h="2783840">
                  <a:moveTo>
                    <a:pt x="5365891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2659380"/>
                  </a:lnTo>
                  <a:cubicBezTo>
                    <a:pt x="5490351" y="2727960"/>
                    <a:pt x="5434471" y="2783840"/>
                    <a:pt x="5365891" y="2783840"/>
                  </a:cubicBezTo>
                  <a:close/>
                </a:path>
              </a:pathLst>
            </a:custGeom>
            <a:solidFill>
              <a:srgbClr val="F3E4DF"/>
            </a:solidFill>
          </p:spPr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CBC2E4C-964C-FA14-9FF3-3F752A031FB4}"/>
              </a:ext>
            </a:extLst>
          </p:cNvPr>
          <p:cNvSpPr txBox="1"/>
          <p:nvPr/>
        </p:nvSpPr>
        <p:spPr>
          <a:xfrm>
            <a:off x="4296938" y="2255308"/>
            <a:ext cx="3256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THỰC HÀNH VIẾT</a:t>
            </a:r>
            <a:endParaRPr lang="en-US" sz="28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3136EE-2261-F48F-0730-7BECA30CAC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495" y="3337256"/>
            <a:ext cx="5472906" cy="34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565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F758AAD2-41F5-DFA2-C319-5790132418C5}"/>
              </a:ext>
            </a:extLst>
          </p:cNvPr>
          <p:cNvGrpSpPr/>
          <p:nvPr/>
        </p:nvGrpSpPr>
        <p:grpSpPr>
          <a:xfrm>
            <a:off x="685800" y="1816100"/>
            <a:ext cx="10820400" cy="5486400"/>
            <a:chOff x="0" y="0"/>
            <a:chExt cx="5490351" cy="2783840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CB2EE257-9BE0-FCF4-33C2-8ACDB67E8419}"/>
                </a:ext>
              </a:extLst>
            </p:cNvPr>
            <p:cNvSpPr/>
            <p:nvPr/>
          </p:nvSpPr>
          <p:spPr>
            <a:xfrm>
              <a:off x="0" y="0"/>
              <a:ext cx="5490351" cy="2783840"/>
            </a:xfrm>
            <a:custGeom>
              <a:avLst/>
              <a:gdLst/>
              <a:ahLst/>
              <a:cxnLst/>
              <a:rect l="l" t="t" r="r" b="b"/>
              <a:pathLst>
                <a:path w="5490351" h="2783840">
                  <a:moveTo>
                    <a:pt x="5365891" y="2783840"/>
                  </a:moveTo>
                  <a:lnTo>
                    <a:pt x="124460" y="2783840"/>
                  </a:lnTo>
                  <a:cubicBezTo>
                    <a:pt x="55880" y="2783840"/>
                    <a:pt x="0" y="2727960"/>
                    <a:pt x="0" y="26593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5365891" y="0"/>
                  </a:lnTo>
                  <a:cubicBezTo>
                    <a:pt x="5434471" y="0"/>
                    <a:pt x="5490351" y="55880"/>
                    <a:pt x="5490351" y="124460"/>
                  </a:cubicBezTo>
                  <a:lnTo>
                    <a:pt x="5490351" y="2659380"/>
                  </a:lnTo>
                  <a:cubicBezTo>
                    <a:pt x="5490351" y="2727960"/>
                    <a:pt x="5434471" y="2783840"/>
                    <a:pt x="5365891" y="2783840"/>
                  </a:cubicBezTo>
                  <a:close/>
                </a:path>
              </a:pathLst>
            </a:custGeom>
            <a:solidFill>
              <a:srgbClr val="F3E4DF"/>
            </a:solidFill>
          </p:spPr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63CA9DB-0FED-E1F5-307D-C92FB849584A}"/>
              </a:ext>
            </a:extLst>
          </p:cNvPr>
          <p:cNvSpPr txBox="1"/>
          <p:nvPr/>
        </p:nvSpPr>
        <p:spPr>
          <a:xfrm>
            <a:off x="3844582" y="2051316"/>
            <a:ext cx="46522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b="1" dirty="0">
                <a:solidFill>
                  <a:srgbClr val="FF0000"/>
                </a:solidFill>
                <a:latin typeface="UTM Avo" panose="02040603050506020204" pitchFamily="18"/>
              </a:rPr>
              <a:t>KIỂM TRA VÀ CHỈNH SỬA</a:t>
            </a:r>
            <a:endParaRPr lang="en-US" sz="2800" b="1" dirty="0">
              <a:solidFill>
                <a:srgbClr val="FF0000"/>
              </a:solidFill>
              <a:latin typeface="UTM Avo" panose="02040603050506020204" pitchFamily="1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6909C9-2598-AEF0-B820-1D911FB349F2}"/>
              </a:ext>
            </a:extLst>
          </p:cNvPr>
          <p:cNvSpPr/>
          <p:nvPr/>
        </p:nvSpPr>
        <p:spPr>
          <a:xfrm>
            <a:off x="1651000" y="2706551"/>
            <a:ext cx="8890000" cy="395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2728" lvl="1" algn="ctr">
              <a:lnSpc>
                <a:spcPts val="2319"/>
              </a:lnSpc>
              <a:spcBef>
                <a:spcPct val="0"/>
              </a:spcBef>
            </a:pP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Chỉnh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sửa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bài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rút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kinh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nghiệm</a:t>
            </a:r>
            <a:r>
              <a:rPr lang="en-US" sz="2400" b="1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9A68A8-AB52-33B2-D101-B6B1D82B7F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6" b="10330"/>
          <a:stretch/>
        </p:blipFill>
        <p:spPr>
          <a:xfrm>
            <a:off x="3844582" y="3301102"/>
            <a:ext cx="4502836" cy="329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938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1237CED-D778-2158-BEF6-9977FBA0B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80767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224AD8-A9FD-B8A7-857C-14ABCEB3013D}"/>
              </a:ext>
            </a:extLst>
          </p:cNvPr>
          <p:cNvSpPr txBox="1"/>
          <p:nvPr/>
        </p:nvSpPr>
        <p:spPr>
          <a:xfrm>
            <a:off x="3467100" y="2223178"/>
            <a:ext cx="5257800" cy="29288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latin typeface="UTM Avo" panose="02040603050506020204" pitchFamily="18"/>
              </a:rPr>
              <a:t>Hoàn thành </a:t>
            </a:r>
            <a:r>
              <a:rPr lang="vi-VN" sz="2400">
                <a:latin typeface="UTM Avo" panose="02040603050506020204" pitchFamily="18"/>
              </a:rPr>
              <a:t>bài tập</a:t>
            </a:r>
            <a:endParaRPr lang="vi-VN" sz="2400" dirty="0">
              <a:latin typeface="UTM Avo" panose="02040603050506020204" pitchFamily="18"/>
            </a:endParaRPr>
          </a:p>
          <a:p>
            <a:pPr marL="381019" indent="-381019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latin typeface="UTM Avo" panose="02040603050506020204" pitchFamily="18"/>
              </a:rPr>
              <a:t>Ôn lại nội dung </a:t>
            </a:r>
            <a:r>
              <a:rPr lang="vi-VN" sz="2400">
                <a:latin typeface="UTM Avo" panose="02040603050506020204" pitchFamily="18"/>
              </a:rPr>
              <a:t>bài học</a:t>
            </a:r>
            <a:endParaRPr lang="vi-VN" sz="2400" dirty="0">
              <a:latin typeface="UTM Avo" panose="02040603050506020204" pitchFamily="18"/>
            </a:endParaRPr>
          </a:p>
          <a:p>
            <a:pPr marL="381019" indent="-381019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latin typeface="UTM Avo" panose="02040603050506020204" pitchFamily="18"/>
              </a:rPr>
              <a:t>Học và chuẩn bị bài mới: </a:t>
            </a:r>
          </a:p>
          <a:p>
            <a:pPr algn="just">
              <a:lnSpc>
                <a:spcPct val="200000"/>
              </a:lnSpc>
            </a:pPr>
            <a:r>
              <a:rPr lang="vi-VN" sz="2400" b="1" dirty="0">
                <a:latin typeface="UTM Avo" panose="02040603050506020204" pitchFamily="18"/>
              </a:rPr>
              <a:t>Thảo luận nhóm về một </a:t>
            </a:r>
            <a:r>
              <a:rPr lang="vi-VN" sz="2400" b="1">
                <a:latin typeface="UTM Avo" panose="02040603050506020204" pitchFamily="18"/>
              </a:rPr>
              <a:t>vấn đề</a:t>
            </a:r>
            <a:endParaRPr lang="en-US" sz="2400" b="1" dirty="0">
              <a:latin typeface="UTM Avo" panose="02040603050506020204" pitchFamily="1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E0F8732D-AA67-55E1-327E-A00E4BE2E67E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454BE0-2CBC-1A29-FF67-8EAE2910374E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150EC2D1-D2A5-5152-DFB8-41A72534A03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33640418-C335-EBE2-AF7A-01AE482D217A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5696E-5DA2-55C5-804A-DE7C4D68EC1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1D69BF80-8D00-C1CB-1A45-86C9A067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65DEB1-0FD1-74F7-AEC6-FC0888C8CF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341</Words>
  <Application>Microsoft Office PowerPoint</Application>
  <PresentationFormat>Widescreen</PresentationFormat>
  <Paragraphs>31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UTM Avo</vt:lpstr>
      <vt:lpstr>Calibri</vt:lpstr>
      <vt:lpstr>Wingdings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7</cp:revision>
  <dcterms:created xsi:type="dcterms:W3CDTF">2023-10-19T01:39:18Z</dcterms:created>
  <dcterms:modified xsi:type="dcterms:W3CDTF">2024-02-21T02:10:19Z</dcterms:modified>
</cp:coreProperties>
</file>