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84" r:id="rId2"/>
    <p:sldMasterId id="2147483696" r:id="rId3"/>
  </p:sldMasterIdLst>
  <p:sldIdLst>
    <p:sldId id="318" r:id="rId4"/>
    <p:sldId id="281" r:id="rId5"/>
    <p:sldId id="282" r:id="rId6"/>
    <p:sldId id="284" r:id="rId7"/>
    <p:sldId id="323" r:id="rId8"/>
    <p:sldId id="349" r:id="rId9"/>
    <p:sldId id="350" r:id="rId10"/>
    <p:sldId id="351" r:id="rId11"/>
    <p:sldId id="352" r:id="rId12"/>
    <p:sldId id="328" r:id="rId13"/>
    <p:sldId id="285" r:id="rId14"/>
    <p:sldId id="353" r:id="rId15"/>
    <p:sldId id="354" r:id="rId16"/>
    <p:sldId id="355" r:id="rId17"/>
    <p:sldId id="356" r:id="rId18"/>
    <p:sldId id="357" r:id="rId19"/>
    <p:sldId id="361" r:id="rId20"/>
    <p:sldId id="359" r:id="rId21"/>
    <p:sldId id="360" r:id="rId22"/>
    <p:sldId id="362" r:id="rId23"/>
    <p:sldId id="363" r:id="rId24"/>
    <p:sldId id="364" r:id="rId25"/>
    <p:sldId id="365" r:id="rId26"/>
    <p:sldId id="366" r:id="rId27"/>
    <p:sldId id="367" r:id="rId28"/>
    <p:sldId id="368" r:id="rId29"/>
    <p:sldId id="369" r:id="rId30"/>
    <p:sldId id="370" r:id="rId31"/>
    <p:sldId id="371" r:id="rId32"/>
    <p:sldId id="372" r:id="rId33"/>
    <p:sldId id="373" r:id="rId34"/>
    <p:sldId id="302" r:id="rId35"/>
    <p:sldId id="374" r:id="rId36"/>
    <p:sldId id="375" r:id="rId37"/>
    <p:sldId id="380" r:id="rId38"/>
    <p:sldId id="376" r:id="rId39"/>
    <p:sldId id="381" r:id="rId40"/>
    <p:sldId id="378" r:id="rId41"/>
    <p:sldId id="379" r:id="rId42"/>
    <p:sldId id="296" r:id="rId43"/>
    <p:sldId id="297" r:id="rId44"/>
    <p:sldId id="279" r:id="rId45"/>
    <p:sldId id="300" r:id="rId46"/>
  </p:sldIdLst>
  <p:sldSz cx="12192000" cy="6858000"/>
  <p:notesSz cx="6858000" cy="9144000"/>
  <p:embeddedFontLst>
    <p:embeddedFont>
      <p:font typeface="UTM Avo" panose="02040603050506020204" pitchFamily="18" charset="0"/>
      <p:regular r:id="rId47"/>
      <p:bold r:id="rId48"/>
      <p:italic r:id="rId49"/>
      <p:boldItalic r:id="rId50"/>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66" autoAdjust="0"/>
    <p:restoredTop sz="94660"/>
  </p:normalViewPr>
  <p:slideViewPr>
    <p:cSldViewPr snapToGrid="0">
      <p:cViewPr varScale="1">
        <p:scale>
          <a:sx n="110" d="100"/>
          <a:sy n="110" d="100"/>
        </p:scale>
        <p:origin x="450"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3.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2.fntdata"/><Relationship Id="rId8" Type="http://schemas.openxmlformats.org/officeDocument/2006/relationships/slide" Target="slides/slide5.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2/22/2024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2/22/2024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2/22/2024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2/22/2024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9031569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2/22/2024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771724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2/22/2024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165832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2/22/2024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307632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2/22/2024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569951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2/22/2024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686231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2/22/2024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1825592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2/22/2024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98726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2/22/2024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9881034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2/22/2024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264488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2/22/2024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78687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8404295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6515626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37581977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903573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2/22/2024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7353732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2/22/2024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99128613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2/22/2024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9109574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0429088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83376984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5380671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2974967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F318DBF-D05F-4398-985E-87E7B6934AD9}"/>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2/22/2024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7159AADA-F7D0-43F0-8CF3-28D22557F227}"/>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2/22/2024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4605891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ACAD562C-8029-44C4-9675-99C7BF3E6B45}"/>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2/22/2024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1891883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8-tap-1/1/412/5/"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8-tap-1/1/412/5/" TargetMode="Externa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2.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s://hoc10.vn/doc-sach/ngu-van-8-tap-1/1/412/5/" TargetMode="External"/><Relationship Id="rId2" Type="http://schemas.openxmlformats.org/officeDocument/2006/relationships/image" Target="../media/image5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slides/_rels/slide42.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8.jpg"/><Relationship Id="rId7" Type="http://schemas.openxmlformats.org/officeDocument/2006/relationships/image" Target="../media/image70.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69.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DE19A8-D672-4408-81C4-869139498D82}"/>
              </a:ext>
            </a:extLst>
          </p:cNvPr>
          <p:cNvSpPr txBox="1"/>
          <p:nvPr/>
        </p:nvSpPr>
        <p:spPr>
          <a:xfrm>
            <a:off x="9510944"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Ngữ văn 8</a:t>
            </a:r>
            <a:endPar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5" name="Google Shape;54;p1">
            <a:extLst>
              <a:ext uri="{FF2B5EF4-FFF2-40B4-BE49-F238E27FC236}">
                <a16:creationId xmlns:a16="http://schemas.microsoft.com/office/drawing/2014/main" id="{2B7B8113-7616-4C94-84EE-276037928582}"/>
              </a:ext>
            </a:extLst>
          </p:cNvPr>
          <p:cNvSpPr txBox="1">
            <a:spLocks/>
          </p:cNvSpPr>
          <p:nvPr/>
        </p:nvSpPr>
        <p:spPr>
          <a:xfrm>
            <a:off x="1937222" y="1741018"/>
            <a:ext cx="8317554" cy="104520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endParaRPr kumimoji="0" lang="en-US" sz="6000" b="1" i="0" u="none" strike="noStrike" kern="1200" cap="none" spc="0" normalizeH="0" baseline="0" noProof="0" dirty="0">
              <a:ln>
                <a:noFill/>
              </a:ln>
              <a:solidFill>
                <a:srgbClr val="002060"/>
              </a:solidFill>
              <a:effectLst/>
              <a:uLnTx/>
              <a:uFillTx/>
              <a:latin typeface="UTM Avo" panose="02040603050506020204" pitchFamily="18" charset="0"/>
              <a:cs typeface="Calibri"/>
              <a:sym typeface="Calibri"/>
            </a:endParaRPr>
          </a:p>
        </p:txBody>
      </p:sp>
      <p:sp>
        <p:nvSpPr>
          <p:cNvPr id="6" name="Google Shape;54;p1">
            <a:extLst>
              <a:ext uri="{FF2B5EF4-FFF2-40B4-BE49-F238E27FC236}">
                <a16:creationId xmlns:a16="http://schemas.microsoft.com/office/drawing/2014/main" id="{DC3627D1-3883-449F-BA96-6005A235DABA}"/>
              </a:ext>
            </a:extLst>
          </p:cNvPr>
          <p:cNvSpPr txBox="1">
            <a:spLocks/>
          </p:cNvSpPr>
          <p:nvPr/>
        </p:nvSpPr>
        <p:spPr>
          <a:xfrm>
            <a:off x="1225453" y="2727317"/>
            <a:ext cx="9741091" cy="1403366"/>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6900" b="1" i="0" u="none" strike="noStrike" kern="120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mở đầu</a:t>
            </a:r>
            <a:endParaRPr kumimoji="0" lang="en-US" sz="6900" b="1" i="0" u="none" strike="noStrike" kern="120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2" name="TextBox 1">
            <a:extLst>
              <a:ext uri="{FF2B5EF4-FFF2-40B4-BE49-F238E27FC236}">
                <a16:creationId xmlns:a16="http://schemas.microsoft.com/office/drawing/2014/main" id="{2E61D2EE-1986-DDF0-A3A4-754D7FD748FE}"/>
              </a:ext>
            </a:extLst>
          </p:cNvPr>
          <p:cNvSpPr txBox="1"/>
          <p:nvPr/>
        </p:nvSpPr>
        <p:spPr>
          <a:xfrm>
            <a:off x="10192073" y="847255"/>
            <a:ext cx="2681056"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7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Tập 1</a:t>
            </a:r>
            <a:endParaRPr kumimoji="0" lang="en-US" sz="27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2262058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F63651E-3744-41C2-A809-FE831F944085}"/>
              </a:ext>
            </a:extLst>
          </p:cNvPr>
          <p:cNvPicPr>
            <a:picLocks noChangeAspect="1"/>
          </p:cNvPicPr>
          <p:nvPr/>
        </p:nvPicPr>
        <p:blipFill>
          <a:blip r:embed="rId4"/>
          <a:stretch>
            <a:fillRect/>
          </a:stretch>
        </p:blipFill>
        <p:spPr>
          <a:xfrm>
            <a:off x="4501082" y="3203022"/>
            <a:ext cx="3189835" cy="1764777"/>
          </a:xfrm>
          <a:prstGeom prst="rect">
            <a:avLst/>
          </a:prstGeom>
        </p:spPr>
      </p:pic>
    </p:spTree>
    <p:extLst>
      <p:ext uri="{BB962C8B-B14F-4D97-AF65-F5344CB8AC3E}">
        <p14:creationId xmlns:p14="http://schemas.microsoft.com/office/powerpoint/2010/main" val="9762210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689C373-F6CC-0C6D-1577-B5F2912BD150}"/>
              </a:ext>
            </a:extLst>
          </p:cNvPr>
          <p:cNvSpPr txBox="1"/>
          <p:nvPr/>
        </p:nvSpPr>
        <p:spPr>
          <a:xfrm>
            <a:off x="5674991" y="2069292"/>
            <a:ext cx="5802906" cy="2919069"/>
          </a:xfrm>
          <a:prstGeom prst="rect">
            <a:avLst/>
          </a:prstGeom>
          <a:noFill/>
        </p:spPr>
        <p:txBody>
          <a:bodyPr wrap="square" rtlCol="0">
            <a:spAutoFit/>
          </a:bodyPr>
          <a:lstStyle/>
          <a:p>
            <a:pPr algn="ctr">
              <a:lnSpc>
                <a:spcPct val="150000"/>
              </a:lnSpc>
            </a:pPr>
            <a:r>
              <a:rPr lang="en-US" sz="2600" b="1" dirty="0">
                <a:latin typeface="UTM Avo" panose="02040603050506020204" pitchFamily="18"/>
                <a:cs typeface="Arial" panose="020B0604020202020204" pitchFamily="34" charset="0"/>
              </a:rPr>
              <a:t>Em hãy trả lời câu hỏi sau:</a:t>
            </a:r>
          </a:p>
          <a:p>
            <a:pPr algn="ctr">
              <a:lnSpc>
                <a:spcPct val="150000"/>
              </a:lnSpc>
            </a:pPr>
            <a:r>
              <a:rPr lang="vi-VN" sz="2500" dirty="0">
                <a:latin typeface="UTM Avo" panose="02040603050506020204" pitchFamily="18"/>
                <a:cs typeface="Arial" panose="020B0604020202020204" pitchFamily="34" charset="0"/>
              </a:rPr>
              <a:t>Em đã học chương trình </a:t>
            </a:r>
            <a:r>
              <a:rPr lang="vi-VN" sz="2500" i="1">
                <a:latin typeface="UTM Avo" panose="02040603050506020204" pitchFamily="18"/>
                <a:cs typeface="Arial" panose="020B0604020202020204" pitchFamily="34" charset="0"/>
              </a:rPr>
              <a:t>Ngữ văn</a:t>
            </a:r>
            <a:r>
              <a:rPr lang="en-US" sz="2500" i="1">
                <a:latin typeface="UTM Avo" panose="02040603050506020204" pitchFamily="18"/>
                <a:cs typeface="Arial" panose="020B0604020202020204" pitchFamily="34" charset="0"/>
              </a:rPr>
              <a:t> </a:t>
            </a:r>
            <a:r>
              <a:rPr lang="vi-VN" sz="2500" i="1">
                <a:latin typeface="UTM Avo" panose="02040603050506020204" pitchFamily="18"/>
                <a:cs typeface="Arial" panose="020B0604020202020204" pitchFamily="34" charset="0"/>
              </a:rPr>
              <a:t>7 Cánh diều</a:t>
            </a:r>
            <a:r>
              <a:rPr lang="en-US" sz="2500">
                <a:latin typeface="UTM Avo" panose="02040603050506020204" pitchFamily="18"/>
                <a:cs typeface="Arial" panose="020B0604020202020204" pitchFamily="34" charset="0"/>
              </a:rPr>
              <a:t>, vậy em</a:t>
            </a:r>
            <a:r>
              <a:rPr lang="vi-VN" sz="2500">
                <a:latin typeface="UTM Avo" panose="02040603050506020204" pitchFamily="18"/>
                <a:cs typeface="Arial" panose="020B0604020202020204" pitchFamily="34" charset="0"/>
              </a:rPr>
              <a:t> </a:t>
            </a:r>
            <a:r>
              <a:rPr lang="vi-VN" sz="2500" dirty="0">
                <a:latin typeface="UTM Avo" panose="02040603050506020204" pitchFamily="18"/>
                <a:cs typeface="Arial" panose="020B0604020202020204" pitchFamily="34" charset="0"/>
              </a:rPr>
              <a:t>hãy cho biết cấu trúc của một cuốn sách gồm những gì?</a:t>
            </a:r>
            <a:endParaRPr lang="en-US" sz="2500" dirty="0">
              <a:latin typeface="UTM Avo" panose="02040603050506020204" pitchFamily="18"/>
              <a:cs typeface="Arial" panose="020B0604020202020204" pitchFamily="34" charset="0"/>
            </a:endParaRPr>
          </a:p>
        </p:txBody>
      </p:sp>
      <p:pic>
        <p:nvPicPr>
          <p:cNvPr id="8" name="Picture 7">
            <a:extLst>
              <a:ext uri="{FF2B5EF4-FFF2-40B4-BE49-F238E27FC236}">
                <a16:creationId xmlns:a16="http://schemas.microsoft.com/office/drawing/2014/main" id="{17A0A8D9-53AE-340C-FC6D-12511FD8F529}"/>
              </a:ext>
            </a:extLst>
          </p:cNvPr>
          <p:cNvPicPr>
            <a:picLocks noChangeAspect="1"/>
          </p:cNvPicPr>
          <p:nvPr/>
        </p:nvPicPr>
        <p:blipFill>
          <a:blip r:embed="rId3"/>
          <a:stretch>
            <a:fillRect/>
          </a:stretch>
        </p:blipFill>
        <p:spPr>
          <a:xfrm rot="21170065">
            <a:off x="1346158" y="2049660"/>
            <a:ext cx="2386539" cy="3347477"/>
          </a:xfrm>
          <a:prstGeom prst="rect">
            <a:avLst/>
          </a:prstGeom>
        </p:spPr>
      </p:pic>
      <p:pic>
        <p:nvPicPr>
          <p:cNvPr id="9" name="Picture 8">
            <a:extLst>
              <a:ext uri="{FF2B5EF4-FFF2-40B4-BE49-F238E27FC236}">
                <a16:creationId xmlns:a16="http://schemas.microsoft.com/office/drawing/2014/main" id="{4150D08F-7672-3EB4-CBDE-DF71BC9A38E5}"/>
              </a:ext>
            </a:extLst>
          </p:cNvPr>
          <p:cNvPicPr>
            <a:picLocks noChangeAspect="1"/>
          </p:cNvPicPr>
          <p:nvPr/>
        </p:nvPicPr>
        <p:blipFill>
          <a:blip r:embed="rId4"/>
          <a:stretch>
            <a:fillRect/>
          </a:stretch>
        </p:blipFill>
        <p:spPr>
          <a:xfrm rot="405864">
            <a:off x="2220615" y="3190815"/>
            <a:ext cx="2139225" cy="3002496"/>
          </a:xfrm>
          <a:prstGeom prst="rect">
            <a:avLst/>
          </a:prstGeom>
        </p:spPr>
      </p:pic>
    </p:spTree>
    <p:extLst>
      <p:ext uri="{BB962C8B-B14F-4D97-AF65-F5344CB8AC3E}">
        <p14:creationId xmlns:p14="http://schemas.microsoft.com/office/powerpoint/2010/main" val="32622335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 calcmode="lin" valueType="num">
                                      <p:cBhvr>
                                        <p:cTn id="13" dur="500" fill="hold"/>
                                        <p:tgtEl>
                                          <p:spTgt spid="8"/>
                                        </p:tgtEl>
                                        <p:attrNameLst>
                                          <p:attrName>style.rotation</p:attrName>
                                        </p:attrNameLst>
                                      </p:cBhvr>
                                      <p:tavLst>
                                        <p:tav tm="0">
                                          <p:val>
                                            <p:fltVal val="90"/>
                                          </p:val>
                                        </p:tav>
                                        <p:tav tm="100000">
                                          <p:val>
                                            <p:fltVal val="0"/>
                                          </p:val>
                                        </p:tav>
                                      </p:tavLst>
                                    </p:anim>
                                    <p:animEffect transition="in" filter="fade">
                                      <p:cBhvr>
                                        <p:cTn id="14" dur="500"/>
                                        <p:tgtEl>
                                          <p:spTgt spid="8"/>
                                        </p:tgtEl>
                                      </p:cBhvr>
                                    </p:animEffect>
                                  </p:childTnLst>
                                </p:cTn>
                              </p:par>
                              <p:par>
                                <p:cTn id="15" presetID="3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 calcmode="lin" valueType="num">
                                      <p:cBhvr>
                                        <p:cTn id="19" dur="500" fill="hold"/>
                                        <p:tgtEl>
                                          <p:spTgt spid="9"/>
                                        </p:tgtEl>
                                        <p:attrNameLst>
                                          <p:attrName>style.rotation</p:attrName>
                                        </p:attrNameLst>
                                      </p:cBhvr>
                                      <p:tavLst>
                                        <p:tav tm="0">
                                          <p:val>
                                            <p:fltVal val="90"/>
                                          </p:val>
                                        </p:tav>
                                        <p:tav tm="100000">
                                          <p:val>
                                            <p:fltVal val="0"/>
                                          </p:val>
                                        </p:tav>
                                      </p:tavLst>
                                    </p:anim>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03894CC-FA19-FFD0-84BE-44F2620B97EF}"/>
              </a:ext>
            </a:extLst>
          </p:cNvPr>
          <p:cNvPicPr>
            <a:picLocks noChangeAspect="1"/>
          </p:cNvPicPr>
          <p:nvPr/>
        </p:nvPicPr>
        <p:blipFill>
          <a:blip r:embed="rId4"/>
          <a:stretch>
            <a:fillRect/>
          </a:stretch>
        </p:blipFill>
        <p:spPr>
          <a:xfrm>
            <a:off x="4501082" y="3203022"/>
            <a:ext cx="3189835" cy="1764777"/>
          </a:xfrm>
          <a:prstGeom prst="rect">
            <a:avLst/>
          </a:prstGeom>
        </p:spPr>
      </p:pic>
    </p:spTree>
    <p:extLst>
      <p:ext uri="{BB962C8B-B14F-4D97-AF65-F5344CB8AC3E}">
        <p14:creationId xmlns:p14="http://schemas.microsoft.com/office/powerpoint/2010/main" val="278967193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BEA7F8-ABD8-1DF8-F3E9-4D165C10A0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927225" y="1810708"/>
            <a:ext cx="8337549" cy="3971473"/>
          </a:xfrm>
          <a:prstGeom prst="rect">
            <a:avLst/>
          </a:prstGeom>
        </p:spPr>
      </p:pic>
      <p:pic>
        <p:nvPicPr>
          <p:cNvPr id="4" name="Picture 3">
            <a:extLst>
              <a:ext uri="{FF2B5EF4-FFF2-40B4-BE49-F238E27FC236}">
                <a16:creationId xmlns:a16="http://schemas.microsoft.com/office/drawing/2014/main" id="{BDB4E473-C625-3824-0B77-A54F8156ED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066185" y="3591739"/>
            <a:ext cx="1324320" cy="3266261"/>
          </a:xfrm>
          <a:prstGeom prst="rect">
            <a:avLst/>
          </a:prstGeom>
        </p:spPr>
      </p:pic>
      <p:pic>
        <p:nvPicPr>
          <p:cNvPr id="5" name="Picture 8">
            <a:extLst>
              <a:ext uri="{FF2B5EF4-FFF2-40B4-BE49-F238E27FC236}">
                <a16:creationId xmlns:a16="http://schemas.microsoft.com/office/drawing/2014/main" id="{7815C648-0774-AD2A-2C9D-8943753D0F4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06997" y="2927764"/>
            <a:ext cx="1423809" cy="3882663"/>
          </a:xfrm>
          <a:prstGeom prst="rect">
            <a:avLst/>
          </a:prstGeom>
        </p:spPr>
      </p:pic>
      <p:sp>
        <p:nvSpPr>
          <p:cNvPr id="9" name="Hộp Văn bản 29">
            <a:extLst>
              <a:ext uri="{FF2B5EF4-FFF2-40B4-BE49-F238E27FC236}">
                <a16:creationId xmlns:a16="http://schemas.microsoft.com/office/drawing/2014/main" id="{4C4AE7C1-8A0E-DDB8-13B4-5E65B6E55AB1}"/>
              </a:ext>
            </a:extLst>
          </p:cNvPr>
          <p:cNvSpPr txBox="1"/>
          <p:nvPr/>
        </p:nvSpPr>
        <p:spPr>
          <a:xfrm>
            <a:off x="2828535" y="2532696"/>
            <a:ext cx="6534928" cy="1792607"/>
          </a:xfrm>
          <a:prstGeom prst="rect">
            <a:avLst/>
          </a:prstGeom>
          <a:noFill/>
        </p:spPr>
        <p:txBody>
          <a:bodyPr wrap="square" rtlCol="0">
            <a:spAutoFit/>
          </a:bodyPr>
          <a:lstStyle/>
          <a:p>
            <a:pPr algn="ctr">
              <a:lnSpc>
                <a:spcPct val="130000"/>
              </a:lnSpc>
            </a:pPr>
            <a:r>
              <a:rPr lang="en-US" sz="4500" b="1" dirty="0">
                <a:solidFill>
                  <a:schemeClr val="bg1"/>
                </a:solidFill>
                <a:latin typeface="UTM Avo" panose="02040603050506020204" pitchFamily="18"/>
              </a:rPr>
              <a:t>A. </a:t>
            </a:r>
          </a:p>
          <a:p>
            <a:pPr algn="ctr">
              <a:lnSpc>
                <a:spcPct val="130000"/>
              </a:lnSpc>
            </a:pPr>
            <a:r>
              <a:rPr lang="en-US" sz="4500" b="1" dirty="0">
                <a:solidFill>
                  <a:schemeClr val="bg1"/>
                </a:solidFill>
                <a:latin typeface="UTM Avo" panose="02040603050506020204" pitchFamily="18"/>
              </a:rPr>
              <a:t>GIỚI THIỆU CHUNG</a:t>
            </a:r>
          </a:p>
        </p:txBody>
      </p:sp>
    </p:spTree>
    <p:extLst>
      <p:ext uri="{BB962C8B-B14F-4D97-AF65-F5344CB8AC3E}">
        <p14:creationId xmlns:p14="http://schemas.microsoft.com/office/powerpoint/2010/main" val="283507471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CA0DE6-B944-25A8-C867-1A4699B60428}"/>
              </a:ext>
            </a:extLst>
          </p:cNvPr>
          <p:cNvPicPr>
            <a:picLocks noChangeAspect="1"/>
          </p:cNvPicPr>
          <p:nvPr/>
        </p:nvPicPr>
        <p:blipFill>
          <a:blip r:embed="rId3"/>
          <a:stretch>
            <a:fillRect/>
          </a:stretch>
        </p:blipFill>
        <p:spPr>
          <a:xfrm rot="1023622">
            <a:off x="8904410" y="4052766"/>
            <a:ext cx="2252159" cy="2701270"/>
          </a:xfrm>
          <a:prstGeom prst="rect">
            <a:avLst/>
          </a:prstGeom>
        </p:spPr>
      </p:pic>
      <p:pic>
        <p:nvPicPr>
          <p:cNvPr id="3" name="Picture 2">
            <a:extLst>
              <a:ext uri="{FF2B5EF4-FFF2-40B4-BE49-F238E27FC236}">
                <a16:creationId xmlns:a16="http://schemas.microsoft.com/office/drawing/2014/main" id="{DDBF5E2E-2C40-BE4F-58B4-BB54689D07C5}"/>
              </a:ext>
            </a:extLst>
          </p:cNvPr>
          <p:cNvPicPr>
            <a:picLocks noChangeAspect="1"/>
          </p:cNvPicPr>
          <p:nvPr/>
        </p:nvPicPr>
        <p:blipFill>
          <a:blip r:embed="rId4"/>
          <a:stretch>
            <a:fillRect/>
          </a:stretch>
        </p:blipFill>
        <p:spPr>
          <a:xfrm>
            <a:off x="1348154" y="2004859"/>
            <a:ext cx="2482681" cy="3475754"/>
          </a:xfrm>
          <a:prstGeom prst="rect">
            <a:avLst/>
          </a:prstGeom>
          <a:ln>
            <a:noFill/>
          </a:ln>
          <a:effectLst>
            <a:outerShdw blurRad="190500" algn="tl" rotWithShape="0">
              <a:srgbClr val="000000">
                <a:alpha val="70000"/>
              </a:srgbClr>
            </a:outerShdw>
          </a:effectLst>
        </p:spPr>
      </p:pic>
      <p:sp>
        <p:nvSpPr>
          <p:cNvPr id="4" name="Rounded Rectangle 3">
            <a:extLst>
              <a:ext uri="{FF2B5EF4-FFF2-40B4-BE49-F238E27FC236}">
                <a16:creationId xmlns:a16="http://schemas.microsoft.com/office/drawing/2014/main" id="{60DAA07B-AB98-D91D-528E-5A6DC4AE92D4}"/>
              </a:ext>
            </a:extLst>
          </p:cNvPr>
          <p:cNvSpPr/>
          <p:nvPr/>
        </p:nvSpPr>
        <p:spPr>
          <a:xfrm>
            <a:off x="6276779" y="1685795"/>
            <a:ext cx="4168775" cy="7429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709" b="1" dirty="0">
                <a:solidFill>
                  <a:schemeClr val="tx1"/>
                </a:solidFill>
                <a:latin typeface="UTM Avo" panose="02040603050506020204" pitchFamily="18"/>
                <a:cs typeface="Arial" panose="020B0604020202020204" pitchFamily="34" charset="0"/>
              </a:rPr>
              <a:t>HOẠT ĐỘNG NHÓM</a:t>
            </a:r>
          </a:p>
        </p:txBody>
      </p:sp>
      <p:pic>
        <p:nvPicPr>
          <p:cNvPr id="5" name="Picture 4">
            <a:extLst>
              <a:ext uri="{FF2B5EF4-FFF2-40B4-BE49-F238E27FC236}">
                <a16:creationId xmlns:a16="http://schemas.microsoft.com/office/drawing/2014/main" id="{A1BC9E5E-3568-A3FC-E5D7-6E03D13B1C95}"/>
              </a:ext>
            </a:extLst>
          </p:cNvPr>
          <p:cNvPicPr>
            <a:picLocks noChangeAspect="1"/>
          </p:cNvPicPr>
          <p:nvPr/>
        </p:nvPicPr>
        <p:blipFill>
          <a:blip r:embed="rId5"/>
          <a:stretch>
            <a:fillRect/>
          </a:stretch>
        </p:blipFill>
        <p:spPr>
          <a:xfrm>
            <a:off x="2554172" y="3061373"/>
            <a:ext cx="2500575" cy="3462334"/>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BCFC8516-2A01-E7FB-A012-6894FAA10F80}"/>
              </a:ext>
            </a:extLst>
          </p:cNvPr>
          <p:cNvSpPr txBox="1"/>
          <p:nvPr/>
        </p:nvSpPr>
        <p:spPr>
          <a:xfrm>
            <a:off x="6077632" y="2508242"/>
            <a:ext cx="5365473" cy="1741823"/>
          </a:xfrm>
          <a:prstGeom prst="rect">
            <a:avLst/>
          </a:prstGeom>
          <a:noFill/>
        </p:spPr>
        <p:txBody>
          <a:bodyPr wrap="square" rtlCol="0">
            <a:spAutoFit/>
          </a:bodyPr>
          <a:lstStyle/>
          <a:p>
            <a:pPr algn="ctr">
              <a:lnSpc>
                <a:spcPct val="150000"/>
              </a:lnSpc>
            </a:pPr>
            <a:r>
              <a:rPr lang="en-US" sz="2500" b="1" dirty="0">
                <a:latin typeface="UTM Avo" panose="02040603050506020204" pitchFamily="18"/>
                <a:cs typeface="Arial" panose="020B0604020202020204" pitchFamily="34" charset="0"/>
              </a:rPr>
              <a:t>Em hãy trả lời câu hỏi sau:</a:t>
            </a:r>
          </a:p>
          <a:p>
            <a:pPr algn="ctr">
              <a:lnSpc>
                <a:spcPct val="150000"/>
              </a:lnSpc>
            </a:pPr>
            <a:r>
              <a:rPr lang="en-US" sz="2500" dirty="0">
                <a:latin typeface="UTM Avo" panose="02040603050506020204" pitchFamily="18"/>
                <a:cs typeface="Arial" panose="020B0604020202020204" pitchFamily="34" charset="0"/>
              </a:rPr>
              <a:t>Nhận xét về hình thức và bố cục của cuốn sách này?</a:t>
            </a:r>
          </a:p>
        </p:txBody>
      </p:sp>
      <p:pic>
        <p:nvPicPr>
          <p:cNvPr id="7" name="Picture 6">
            <a:extLst>
              <a:ext uri="{FF2B5EF4-FFF2-40B4-BE49-F238E27FC236}">
                <a16:creationId xmlns:a16="http://schemas.microsoft.com/office/drawing/2014/main" id="{3811D685-933E-55C0-D6D7-F5D62EB2126C}"/>
              </a:ext>
            </a:extLst>
          </p:cNvPr>
          <p:cNvPicPr>
            <a:picLocks noChangeAspect="1"/>
          </p:cNvPicPr>
          <p:nvPr/>
        </p:nvPicPr>
        <p:blipFill>
          <a:blip r:embed="rId6"/>
          <a:stretch>
            <a:fillRect/>
          </a:stretch>
        </p:blipFill>
        <p:spPr>
          <a:xfrm>
            <a:off x="10219193" y="1401782"/>
            <a:ext cx="1612016" cy="1206154"/>
          </a:xfrm>
          <a:prstGeom prst="rect">
            <a:avLst/>
          </a:prstGeom>
        </p:spPr>
      </p:pic>
    </p:spTree>
    <p:extLst>
      <p:ext uri="{BB962C8B-B14F-4D97-AF65-F5344CB8AC3E}">
        <p14:creationId xmlns:p14="http://schemas.microsoft.com/office/powerpoint/2010/main" val="7340415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90"/>
                                          </p:val>
                                        </p:tav>
                                        <p:tav tm="100000">
                                          <p:val>
                                            <p:fltVal val="0"/>
                                          </p:val>
                                        </p:tav>
                                      </p:tavLst>
                                    </p:anim>
                                    <p:animEffect transition="in" filter="fade">
                                      <p:cBhvr>
                                        <p:cTn id="28" dur="500"/>
                                        <p:tgtEl>
                                          <p:spTgt spid="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9E4F74-D2A4-A662-0DB5-9CB3DB2727E0}"/>
              </a:ext>
            </a:extLst>
          </p:cNvPr>
          <p:cNvPicPr>
            <a:picLocks noChangeAspect="1"/>
          </p:cNvPicPr>
          <p:nvPr/>
        </p:nvPicPr>
        <p:blipFill>
          <a:blip r:embed="rId3"/>
          <a:stretch>
            <a:fillRect/>
          </a:stretch>
        </p:blipFill>
        <p:spPr>
          <a:xfrm>
            <a:off x="9367502" y="582671"/>
            <a:ext cx="3120660" cy="2380948"/>
          </a:xfrm>
          <a:prstGeom prst="rect">
            <a:avLst/>
          </a:prstGeom>
        </p:spPr>
      </p:pic>
      <p:grpSp>
        <p:nvGrpSpPr>
          <p:cNvPr id="3" name="Group 2">
            <a:extLst>
              <a:ext uri="{FF2B5EF4-FFF2-40B4-BE49-F238E27FC236}">
                <a16:creationId xmlns:a16="http://schemas.microsoft.com/office/drawing/2014/main" id="{570D5EFE-E027-6DB1-8901-4EBE31F39C30}"/>
              </a:ext>
            </a:extLst>
          </p:cNvPr>
          <p:cNvGrpSpPr/>
          <p:nvPr/>
        </p:nvGrpSpPr>
        <p:grpSpPr>
          <a:xfrm>
            <a:off x="3860427" y="2297823"/>
            <a:ext cx="4471146" cy="3716632"/>
            <a:chOff x="4927035" y="2400300"/>
            <a:chExt cx="8254423" cy="6861474"/>
          </a:xfrm>
        </p:grpSpPr>
        <p:pic>
          <p:nvPicPr>
            <p:cNvPr id="4" name="Picture 3">
              <a:extLst>
                <a:ext uri="{FF2B5EF4-FFF2-40B4-BE49-F238E27FC236}">
                  <a16:creationId xmlns:a16="http://schemas.microsoft.com/office/drawing/2014/main" id="{C8D44FF0-9B71-0DEE-A1E6-483FA7B8BC4F}"/>
                </a:ext>
              </a:extLst>
            </p:cNvPr>
            <p:cNvPicPr>
              <a:picLocks noChangeAspect="1"/>
            </p:cNvPicPr>
            <p:nvPr/>
          </p:nvPicPr>
          <p:blipFill>
            <a:blip r:embed="rId4"/>
            <a:stretch>
              <a:fillRect/>
            </a:stretch>
          </p:blipFill>
          <p:spPr>
            <a:xfrm>
              <a:off x="4927035" y="2400300"/>
              <a:ext cx="3921828" cy="5322481"/>
            </a:xfrm>
            <a:prstGeom prst="rect">
              <a:avLst/>
            </a:prstGeom>
          </p:spPr>
        </p:pic>
        <p:pic>
          <p:nvPicPr>
            <p:cNvPr id="5" name="Picture 4">
              <a:extLst>
                <a:ext uri="{FF2B5EF4-FFF2-40B4-BE49-F238E27FC236}">
                  <a16:creationId xmlns:a16="http://schemas.microsoft.com/office/drawing/2014/main" id="{A84EA3A6-C2AF-0C7C-8B93-5EF415D2929A}"/>
                </a:ext>
              </a:extLst>
            </p:cNvPr>
            <p:cNvPicPr>
              <a:picLocks noChangeAspect="1"/>
            </p:cNvPicPr>
            <p:nvPr/>
          </p:nvPicPr>
          <p:blipFill>
            <a:blip r:embed="rId5"/>
            <a:stretch>
              <a:fillRect/>
            </a:stretch>
          </p:blipFill>
          <p:spPr>
            <a:xfrm>
              <a:off x="9200524" y="2400300"/>
              <a:ext cx="3980934" cy="5464698"/>
            </a:xfrm>
            <a:prstGeom prst="rect">
              <a:avLst/>
            </a:prstGeom>
          </p:spPr>
        </p:pic>
        <p:sp>
          <p:nvSpPr>
            <p:cNvPr id="6" name="Rounded Rectangle 5">
              <a:extLst>
                <a:ext uri="{FF2B5EF4-FFF2-40B4-BE49-F238E27FC236}">
                  <a16:creationId xmlns:a16="http://schemas.microsoft.com/office/drawing/2014/main" id="{1EE0BAD2-EE2F-773B-3823-FA44BFD12068}"/>
                </a:ext>
              </a:extLst>
            </p:cNvPr>
            <p:cNvSpPr/>
            <p:nvPr/>
          </p:nvSpPr>
          <p:spPr>
            <a:xfrm>
              <a:off x="4927035" y="7129976"/>
              <a:ext cx="8163560" cy="2131798"/>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dirty="0">
                  <a:solidFill>
                    <a:schemeClr val="tx1"/>
                  </a:solidFill>
                  <a:latin typeface="UTM Avo" panose="02040603050506020204" pitchFamily="18"/>
                  <a:cs typeface="Arial" panose="020B0604020202020204" pitchFamily="34" charset="0"/>
                </a:rPr>
                <a:t>Sách gồm 2 tập, </a:t>
              </a:r>
              <a:r>
                <a:rPr lang="en-US" sz="2167">
                  <a:solidFill>
                    <a:schemeClr val="tx1"/>
                  </a:solidFill>
                  <a:latin typeface="UTM Avo" panose="02040603050506020204" pitchFamily="18"/>
                  <a:cs typeface="Arial" panose="020B0604020202020204" pitchFamily="34" charset="0"/>
                </a:rPr>
                <a:t>khổ </a:t>
              </a:r>
            </a:p>
            <a:p>
              <a:pPr algn="ctr">
                <a:lnSpc>
                  <a:spcPct val="150000"/>
                </a:lnSpc>
              </a:pPr>
              <a:r>
                <a:rPr lang="en-US" sz="2167">
                  <a:solidFill>
                    <a:schemeClr val="tx1"/>
                  </a:solidFill>
                  <a:latin typeface="UTM Avo" panose="02040603050506020204" pitchFamily="18"/>
                  <a:cs typeface="Arial" panose="020B0604020202020204" pitchFamily="34" charset="0"/>
                </a:rPr>
                <a:t>19 </a:t>
              </a:r>
              <a:r>
                <a:rPr lang="en-US" sz="2167" dirty="0">
                  <a:solidFill>
                    <a:schemeClr val="tx1"/>
                  </a:solidFill>
                  <a:latin typeface="UTM Avo" panose="02040603050506020204" pitchFamily="18"/>
                  <a:cs typeface="Arial" panose="020B0604020202020204" pitchFamily="34" charset="0"/>
                </a:rPr>
                <a:t>x 26,5cm, nhiều màu</a:t>
              </a:r>
            </a:p>
          </p:txBody>
        </p:sp>
      </p:grpSp>
      <p:sp>
        <p:nvSpPr>
          <p:cNvPr id="7" name="TextBox 6">
            <a:extLst>
              <a:ext uri="{FF2B5EF4-FFF2-40B4-BE49-F238E27FC236}">
                <a16:creationId xmlns:a16="http://schemas.microsoft.com/office/drawing/2014/main" id="{739AF525-E716-AD64-B948-C1B4445F6BE7}"/>
              </a:ext>
            </a:extLst>
          </p:cNvPr>
          <p:cNvSpPr txBox="1"/>
          <p:nvPr/>
        </p:nvSpPr>
        <p:spPr>
          <a:xfrm>
            <a:off x="1179872" y="1701070"/>
            <a:ext cx="2124324" cy="1031051"/>
          </a:xfrm>
          <a:prstGeom prst="rect">
            <a:avLst/>
          </a:prstGeom>
          <a:noFill/>
        </p:spPr>
        <p:txBody>
          <a:bodyPr wrap="square" rtlCol="0">
            <a:spAutoFit/>
          </a:bodyPr>
          <a:lstStyle/>
          <a:p>
            <a:pPr algn="ctr">
              <a:lnSpc>
                <a:spcPct val="150000"/>
              </a:lnSpc>
            </a:pPr>
            <a:r>
              <a:rPr lang="vi-VN" sz="2167" dirty="0">
                <a:latin typeface="UTM Avo" panose="02040603050506020204" pitchFamily="18"/>
                <a:cs typeface="Arial" panose="020B0604020202020204" pitchFamily="34" charset="0"/>
              </a:rPr>
              <a:t>Tập một dày 147 trang</a:t>
            </a:r>
            <a:endParaRPr lang="en-US" sz="2167" dirty="0">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E2E253D3-BD30-E21E-6932-5CE6644CB127}"/>
              </a:ext>
            </a:extLst>
          </p:cNvPr>
          <p:cNvSpPr txBox="1"/>
          <p:nvPr/>
        </p:nvSpPr>
        <p:spPr>
          <a:xfrm>
            <a:off x="9116210" y="3122298"/>
            <a:ext cx="2961905" cy="2522870"/>
          </a:xfrm>
          <a:prstGeom prst="rect">
            <a:avLst/>
          </a:prstGeom>
          <a:noFill/>
        </p:spPr>
        <p:txBody>
          <a:bodyPr wrap="square" rtlCol="0">
            <a:spAutoFit/>
          </a:bodyPr>
          <a:lstStyle/>
          <a:p>
            <a:pPr algn="ctr">
              <a:lnSpc>
                <a:spcPct val="150000"/>
              </a:lnSpc>
            </a:pPr>
            <a:r>
              <a:rPr lang="vi-VN" sz="2167" dirty="0">
                <a:latin typeface="UTM Avo" panose="02040603050506020204" pitchFamily="18"/>
                <a:cs typeface="Arial" panose="020B0604020202020204" pitchFamily="34" charset="0"/>
              </a:rPr>
              <a:t>Bìa sách là</a:t>
            </a:r>
            <a:r>
              <a:rPr lang="en-US" sz="2167" dirty="0">
                <a:latin typeface="UTM Avo" panose="02040603050506020204" pitchFamily="18"/>
                <a:cs typeface="Arial" panose="020B0604020202020204" pitchFamily="34" charset="0"/>
              </a:rPr>
              <a:t> </a:t>
            </a:r>
            <a:r>
              <a:rPr lang="vi-VN" sz="2167" dirty="0">
                <a:latin typeface="UTM Avo" panose="02040603050506020204" pitchFamily="18"/>
                <a:cs typeface="Arial" panose="020B0604020202020204" pitchFamily="34" charset="0"/>
              </a:rPr>
              <a:t>hình ảnh thầy trò Đôn Ki-hô-tê trong tác phẩm cùng tên của nhà văn Xec-van-tet</a:t>
            </a:r>
            <a:endParaRPr lang="en-US" sz="2167" dirty="0">
              <a:latin typeface="UTM Avo" panose="02040603050506020204" pitchFamily="18"/>
              <a:cs typeface="Arial" panose="020B0604020202020204" pitchFamily="34" charset="0"/>
            </a:endParaRPr>
          </a:p>
        </p:txBody>
      </p:sp>
      <p:sp>
        <p:nvSpPr>
          <p:cNvPr id="9" name="TextBox 8">
            <a:extLst>
              <a:ext uri="{FF2B5EF4-FFF2-40B4-BE49-F238E27FC236}">
                <a16:creationId xmlns:a16="http://schemas.microsoft.com/office/drawing/2014/main" id="{A9CE6CA9-6352-2FC9-EE8F-39A350F8027E}"/>
              </a:ext>
            </a:extLst>
          </p:cNvPr>
          <p:cNvSpPr txBox="1"/>
          <p:nvPr/>
        </p:nvSpPr>
        <p:spPr>
          <a:xfrm>
            <a:off x="239850" y="3122298"/>
            <a:ext cx="3006006" cy="2522870"/>
          </a:xfrm>
          <a:prstGeom prst="rect">
            <a:avLst/>
          </a:prstGeom>
          <a:noFill/>
        </p:spPr>
        <p:txBody>
          <a:bodyPr wrap="square" rtlCol="0">
            <a:spAutoFit/>
          </a:bodyPr>
          <a:lstStyle/>
          <a:p>
            <a:pPr algn="ctr">
              <a:lnSpc>
                <a:spcPct val="150000"/>
              </a:lnSpc>
            </a:pPr>
            <a:r>
              <a:rPr lang="vi-VN" sz="2167" dirty="0">
                <a:latin typeface="UTM Avo" panose="02040603050506020204" pitchFamily="18"/>
                <a:cs typeface="Arial" panose="020B0604020202020204" pitchFamily="34" charset="0"/>
              </a:rPr>
              <a:t>Bìa sách là</a:t>
            </a:r>
            <a:r>
              <a:rPr lang="en-US" sz="2167" dirty="0">
                <a:latin typeface="UTM Avo" panose="02040603050506020204" pitchFamily="18"/>
                <a:cs typeface="Arial" panose="020B0604020202020204" pitchFamily="34" charset="0"/>
              </a:rPr>
              <a:t> </a:t>
            </a:r>
            <a:r>
              <a:rPr lang="vi-VN" sz="2167" dirty="0">
                <a:latin typeface="UTM Avo" panose="02040603050506020204" pitchFamily="18"/>
                <a:cs typeface="Arial" panose="020B0604020202020204" pitchFamily="34" charset="0"/>
              </a:rPr>
              <a:t>hình ảnh người mẹ đang phơi chiếc áo đỏ trong bài thơ </a:t>
            </a:r>
            <a:r>
              <a:rPr lang="vi-VN" sz="2167" i="1" dirty="0">
                <a:latin typeface="UTM Avo" panose="02040603050506020204" pitchFamily="18"/>
                <a:cs typeface="Arial" panose="020B0604020202020204" pitchFamily="34" charset="0"/>
              </a:rPr>
              <a:t>Nắng mới </a:t>
            </a:r>
            <a:r>
              <a:rPr lang="vi-VN" sz="2167" dirty="0">
                <a:latin typeface="UTM Avo" panose="02040603050506020204" pitchFamily="18"/>
                <a:cs typeface="Arial" panose="020B0604020202020204" pitchFamily="34" charset="0"/>
              </a:rPr>
              <a:t>(Lưu Trọng Lư)</a:t>
            </a:r>
            <a:endParaRPr lang="en-US" sz="2167" dirty="0">
              <a:latin typeface="UTM Avo" panose="02040603050506020204" pitchFamily="18"/>
              <a:cs typeface="Arial" panose="020B0604020202020204" pitchFamily="34" charset="0"/>
            </a:endParaRPr>
          </a:p>
        </p:txBody>
      </p:sp>
      <p:sp>
        <p:nvSpPr>
          <p:cNvPr id="10" name="TextBox 9">
            <a:extLst>
              <a:ext uri="{FF2B5EF4-FFF2-40B4-BE49-F238E27FC236}">
                <a16:creationId xmlns:a16="http://schemas.microsoft.com/office/drawing/2014/main" id="{F31C97D5-41D5-DC17-5F92-911C08BDD17F}"/>
              </a:ext>
            </a:extLst>
          </p:cNvPr>
          <p:cNvSpPr txBox="1"/>
          <p:nvPr/>
        </p:nvSpPr>
        <p:spPr>
          <a:xfrm>
            <a:off x="7076000" y="1065255"/>
            <a:ext cx="1898650" cy="1031051"/>
          </a:xfrm>
          <a:prstGeom prst="rect">
            <a:avLst/>
          </a:prstGeom>
          <a:noFill/>
        </p:spPr>
        <p:txBody>
          <a:bodyPr wrap="square" rtlCol="0">
            <a:spAutoFit/>
          </a:bodyPr>
          <a:lstStyle/>
          <a:p>
            <a:pPr algn="ctr">
              <a:lnSpc>
                <a:spcPct val="150000"/>
              </a:lnSpc>
            </a:pPr>
            <a:r>
              <a:rPr lang="vi-VN" sz="2167" dirty="0">
                <a:latin typeface="UTM Avo" panose="02040603050506020204" pitchFamily="18"/>
                <a:cs typeface="Arial" panose="020B0604020202020204" pitchFamily="34" charset="0"/>
              </a:rPr>
              <a:t>Tập hai dày 140 trang</a:t>
            </a:r>
            <a:endParaRPr lang="en-US" sz="2167" dirty="0">
              <a:latin typeface="UTM Avo" panose="02040603050506020204" pitchFamily="18"/>
              <a:cs typeface="Arial" panose="020B0604020202020204" pitchFamily="34" charset="0"/>
            </a:endParaRPr>
          </a:p>
        </p:txBody>
      </p:sp>
      <p:pic>
        <p:nvPicPr>
          <p:cNvPr id="11" name="Picture 10">
            <a:extLst>
              <a:ext uri="{FF2B5EF4-FFF2-40B4-BE49-F238E27FC236}">
                <a16:creationId xmlns:a16="http://schemas.microsoft.com/office/drawing/2014/main" id="{6DC33DF3-7C3D-30F6-A10F-9AF5D4230BBD}"/>
              </a:ext>
            </a:extLst>
          </p:cNvPr>
          <p:cNvPicPr>
            <a:picLocks noChangeAspect="1"/>
          </p:cNvPicPr>
          <p:nvPr/>
        </p:nvPicPr>
        <p:blipFill>
          <a:blip r:embed="rId6"/>
          <a:stretch>
            <a:fillRect/>
          </a:stretch>
        </p:blipFill>
        <p:spPr>
          <a:xfrm rot="4415611" flipH="1">
            <a:off x="8257133" y="1898208"/>
            <a:ext cx="861884" cy="555164"/>
          </a:xfrm>
          <a:prstGeom prst="rect">
            <a:avLst/>
          </a:prstGeom>
        </p:spPr>
      </p:pic>
      <p:pic>
        <p:nvPicPr>
          <p:cNvPr id="12" name="Picture 11">
            <a:extLst>
              <a:ext uri="{FF2B5EF4-FFF2-40B4-BE49-F238E27FC236}">
                <a16:creationId xmlns:a16="http://schemas.microsoft.com/office/drawing/2014/main" id="{ACA7989A-F1EC-3EF1-C530-C1D8305E9D2B}"/>
              </a:ext>
            </a:extLst>
          </p:cNvPr>
          <p:cNvPicPr>
            <a:picLocks noChangeAspect="1"/>
          </p:cNvPicPr>
          <p:nvPr/>
        </p:nvPicPr>
        <p:blipFill>
          <a:blip r:embed="rId6"/>
          <a:stretch>
            <a:fillRect/>
          </a:stretch>
        </p:blipFill>
        <p:spPr>
          <a:xfrm rot="19851993" flipV="1">
            <a:off x="8282000" y="3691713"/>
            <a:ext cx="812150" cy="532495"/>
          </a:xfrm>
          <a:prstGeom prst="rect">
            <a:avLst/>
          </a:prstGeom>
        </p:spPr>
      </p:pic>
      <p:pic>
        <p:nvPicPr>
          <p:cNvPr id="13" name="Picture 12">
            <a:extLst>
              <a:ext uri="{FF2B5EF4-FFF2-40B4-BE49-F238E27FC236}">
                <a16:creationId xmlns:a16="http://schemas.microsoft.com/office/drawing/2014/main" id="{AA451157-96EB-7690-B212-AE1287323480}"/>
              </a:ext>
            </a:extLst>
          </p:cNvPr>
          <p:cNvPicPr>
            <a:picLocks noChangeAspect="1"/>
          </p:cNvPicPr>
          <p:nvPr/>
        </p:nvPicPr>
        <p:blipFill>
          <a:blip r:embed="rId6"/>
          <a:stretch>
            <a:fillRect/>
          </a:stretch>
        </p:blipFill>
        <p:spPr>
          <a:xfrm rot="20295311" flipH="1">
            <a:off x="3245311" y="1808118"/>
            <a:ext cx="707430" cy="674347"/>
          </a:xfrm>
          <a:prstGeom prst="rect">
            <a:avLst/>
          </a:prstGeom>
        </p:spPr>
      </p:pic>
      <p:pic>
        <p:nvPicPr>
          <p:cNvPr id="14" name="Picture 13">
            <a:extLst>
              <a:ext uri="{FF2B5EF4-FFF2-40B4-BE49-F238E27FC236}">
                <a16:creationId xmlns:a16="http://schemas.microsoft.com/office/drawing/2014/main" id="{176A0F5C-ABA9-8010-7826-544D77161F78}"/>
              </a:ext>
            </a:extLst>
          </p:cNvPr>
          <p:cNvPicPr>
            <a:picLocks noChangeAspect="1"/>
          </p:cNvPicPr>
          <p:nvPr/>
        </p:nvPicPr>
        <p:blipFill>
          <a:blip r:embed="rId6"/>
          <a:stretch>
            <a:fillRect/>
          </a:stretch>
        </p:blipFill>
        <p:spPr>
          <a:xfrm rot="12106606">
            <a:off x="3248896" y="3058187"/>
            <a:ext cx="640667" cy="680283"/>
          </a:xfrm>
          <a:prstGeom prst="rect">
            <a:avLst/>
          </a:prstGeom>
        </p:spPr>
      </p:pic>
    </p:spTree>
    <p:extLst>
      <p:ext uri="{BB962C8B-B14F-4D97-AF65-F5344CB8AC3E}">
        <p14:creationId xmlns:p14="http://schemas.microsoft.com/office/powerpoint/2010/main" val="35576148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anim calcmode="lin" valueType="num">
                                      <p:cBhvr>
                                        <p:cTn id="16" dur="500" fill="hold"/>
                                        <p:tgtEl>
                                          <p:spTgt spid="7"/>
                                        </p:tgtEl>
                                        <p:attrNameLst>
                                          <p:attrName>ppt_x</p:attrName>
                                        </p:attrNameLst>
                                      </p:cBhvr>
                                      <p:tavLst>
                                        <p:tav tm="0">
                                          <p:val>
                                            <p:strVal val="#ppt_x"/>
                                          </p:val>
                                        </p:tav>
                                        <p:tav tm="100000">
                                          <p:val>
                                            <p:strVal val="#ppt_x"/>
                                          </p:val>
                                        </p:tav>
                                      </p:tavLst>
                                    </p:anim>
                                    <p:anim calcmode="lin" valueType="num">
                                      <p:cBhvr>
                                        <p:cTn id="17"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anim calcmode="lin" valueType="num">
                                      <p:cBhvr>
                                        <p:cTn id="26" dur="500" fill="hold"/>
                                        <p:tgtEl>
                                          <p:spTgt spid="9"/>
                                        </p:tgtEl>
                                        <p:attrNameLst>
                                          <p:attrName>ppt_x</p:attrName>
                                        </p:attrNameLst>
                                      </p:cBhvr>
                                      <p:tavLst>
                                        <p:tav tm="0">
                                          <p:val>
                                            <p:strVal val="#ppt_x"/>
                                          </p:val>
                                        </p:tav>
                                        <p:tav tm="100000">
                                          <p:val>
                                            <p:strVal val="#ppt_x"/>
                                          </p:val>
                                        </p:tav>
                                      </p:tavLst>
                                    </p:anim>
                                    <p:anim calcmode="lin" valueType="num">
                                      <p:cBhvr>
                                        <p:cTn id="27"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strVal val="#ppt_x"/>
                                          </p:val>
                                        </p:tav>
                                        <p:tav tm="100000">
                                          <p:val>
                                            <p:strVal val="#ppt_x"/>
                                          </p:val>
                                        </p:tav>
                                      </p:tavLst>
                                    </p:anim>
                                    <p:anim calcmode="lin" valueType="num">
                                      <p:cBhvr>
                                        <p:cTn id="37"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500"/>
                                        <p:tgtEl>
                                          <p:spTgt spid="12"/>
                                        </p:tgtEl>
                                      </p:cBhvr>
                                    </p:animEffect>
                                  </p:childTnLst>
                                </p:cTn>
                              </p:par>
                              <p:par>
                                <p:cTn id="43" presetID="42"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anim calcmode="lin" valueType="num">
                                      <p:cBhvr>
                                        <p:cTn id="46" dur="500" fill="hold"/>
                                        <p:tgtEl>
                                          <p:spTgt spid="8"/>
                                        </p:tgtEl>
                                        <p:attrNameLst>
                                          <p:attrName>ppt_x</p:attrName>
                                        </p:attrNameLst>
                                      </p:cBhvr>
                                      <p:tavLst>
                                        <p:tav tm="0">
                                          <p:val>
                                            <p:strVal val="#ppt_x"/>
                                          </p:val>
                                        </p:tav>
                                        <p:tav tm="100000">
                                          <p:val>
                                            <p:strVal val="#ppt_x"/>
                                          </p:val>
                                        </p:tav>
                                      </p:tavLst>
                                    </p:anim>
                                    <p:anim calcmode="lin" valueType="num">
                                      <p:cBhvr>
                                        <p:cTn id="47"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BB5984D-74D0-BF1E-965C-8028DE0C5C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927225" y="1810708"/>
            <a:ext cx="8337549" cy="3971473"/>
          </a:xfrm>
          <a:prstGeom prst="rect">
            <a:avLst/>
          </a:prstGeom>
        </p:spPr>
      </p:pic>
      <p:pic>
        <p:nvPicPr>
          <p:cNvPr id="3" name="Picture 3">
            <a:extLst>
              <a:ext uri="{FF2B5EF4-FFF2-40B4-BE49-F238E27FC236}">
                <a16:creationId xmlns:a16="http://schemas.microsoft.com/office/drawing/2014/main" id="{081D5E06-B180-14AC-2957-68EF285D11B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066185" y="3591739"/>
            <a:ext cx="1324320" cy="3266261"/>
          </a:xfrm>
          <a:prstGeom prst="rect">
            <a:avLst/>
          </a:prstGeom>
        </p:spPr>
      </p:pic>
      <p:pic>
        <p:nvPicPr>
          <p:cNvPr id="4" name="Picture 8">
            <a:extLst>
              <a:ext uri="{FF2B5EF4-FFF2-40B4-BE49-F238E27FC236}">
                <a16:creationId xmlns:a16="http://schemas.microsoft.com/office/drawing/2014/main" id="{BDB390E8-9B09-6A5E-AE7F-679B29087AB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06997" y="2927764"/>
            <a:ext cx="1423809" cy="3882663"/>
          </a:xfrm>
          <a:prstGeom prst="rect">
            <a:avLst/>
          </a:prstGeom>
        </p:spPr>
      </p:pic>
      <p:sp>
        <p:nvSpPr>
          <p:cNvPr id="5" name="Hộp Văn bản 29">
            <a:extLst>
              <a:ext uri="{FF2B5EF4-FFF2-40B4-BE49-F238E27FC236}">
                <a16:creationId xmlns:a16="http://schemas.microsoft.com/office/drawing/2014/main" id="{101F8D20-DEA8-063F-FCA6-A36EBDB690EA}"/>
              </a:ext>
            </a:extLst>
          </p:cNvPr>
          <p:cNvSpPr txBox="1"/>
          <p:nvPr/>
        </p:nvSpPr>
        <p:spPr>
          <a:xfrm>
            <a:off x="2828535" y="2695435"/>
            <a:ext cx="6534928" cy="1792607"/>
          </a:xfrm>
          <a:prstGeom prst="rect">
            <a:avLst/>
          </a:prstGeom>
          <a:noFill/>
        </p:spPr>
        <p:txBody>
          <a:bodyPr wrap="square" rtlCol="0">
            <a:spAutoFit/>
          </a:bodyPr>
          <a:lstStyle/>
          <a:p>
            <a:pPr algn="ctr">
              <a:lnSpc>
                <a:spcPct val="130000"/>
              </a:lnSpc>
            </a:pPr>
            <a:r>
              <a:rPr lang="en-US" sz="4500" b="1" dirty="0">
                <a:solidFill>
                  <a:schemeClr val="bg1"/>
                </a:solidFill>
                <a:latin typeface="UTM Avo" panose="02040603050506020204" pitchFamily="18"/>
              </a:rPr>
              <a:t>B. KHÁM PHÁ </a:t>
            </a:r>
          </a:p>
          <a:p>
            <a:pPr algn="ctr">
              <a:lnSpc>
                <a:spcPct val="130000"/>
              </a:lnSpc>
            </a:pPr>
            <a:r>
              <a:rPr lang="en-US" sz="4500" b="1" dirty="0">
                <a:solidFill>
                  <a:schemeClr val="bg1"/>
                </a:solidFill>
                <a:latin typeface="UTM Avo" panose="02040603050506020204" pitchFamily="18"/>
              </a:rPr>
              <a:t>NỘI DUNG SÁCH</a:t>
            </a:r>
          </a:p>
        </p:txBody>
      </p:sp>
    </p:spTree>
    <p:extLst>
      <p:ext uri="{BB962C8B-B14F-4D97-AF65-F5344CB8AC3E}">
        <p14:creationId xmlns:p14="http://schemas.microsoft.com/office/powerpoint/2010/main" val="327495794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F70719-5291-7150-9E4A-0930ACD5E296}"/>
              </a:ext>
            </a:extLst>
          </p:cNvPr>
          <p:cNvPicPr>
            <a:picLocks noChangeAspect="1"/>
          </p:cNvPicPr>
          <p:nvPr/>
        </p:nvPicPr>
        <p:blipFill>
          <a:blip r:embed="rId3"/>
          <a:stretch>
            <a:fillRect/>
          </a:stretch>
        </p:blipFill>
        <p:spPr>
          <a:xfrm>
            <a:off x="9999282" y="4112437"/>
            <a:ext cx="2192718" cy="2846570"/>
          </a:xfrm>
          <a:prstGeom prst="rect">
            <a:avLst/>
          </a:prstGeom>
        </p:spPr>
      </p:pic>
      <p:sp>
        <p:nvSpPr>
          <p:cNvPr id="3" name="Rounded Rectangle 2">
            <a:extLst>
              <a:ext uri="{FF2B5EF4-FFF2-40B4-BE49-F238E27FC236}">
                <a16:creationId xmlns:a16="http://schemas.microsoft.com/office/drawing/2014/main" id="{525550DE-E6B2-80CB-4836-A0C20AB53EC9}"/>
              </a:ext>
            </a:extLst>
          </p:cNvPr>
          <p:cNvSpPr/>
          <p:nvPr/>
        </p:nvSpPr>
        <p:spPr>
          <a:xfrm>
            <a:off x="3371850" y="1479051"/>
            <a:ext cx="5448300" cy="1075032"/>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lnSpc>
                <a:spcPct val="150000"/>
              </a:lnSpc>
            </a:pPr>
            <a:r>
              <a:rPr lang="en-US" sz="3000" b="1" dirty="0">
                <a:solidFill>
                  <a:schemeClr val="tx1"/>
                </a:solidFill>
                <a:latin typeface="UTM Avo" panose="02040603050506020204" pitchFamily="18"/>
                <a:cs typeface="Arial" panose="020B0604020202020204" pitchFamily="34" charset="0"/>
              </a:rPr>
              <a:t>I. HỌC ĐỌC </a:t>
            </a:r>
          </a:p>
        </p:txBody>
      </p:sp>
      <p:pic>
        <p:nvPicPr>
          <p:cNvPr id="4" name="Picture 3">
            <a:extLst>
              <a:ext uri="{FF2B5EF4-FFF2-40B4-BE49-F238E27FC236}">
                <a16:creationId xmlns:a16="http://schemas.microsoft.com/office/drawing/2014/main" id="{0AA471E5-3599-03AA-6635-429670735EA2}"/>
              </a:ext>
            </a:extLst>
          </p:cNvPr>
          <p:cNvPicPr>
            <a:picLocks noChangeAspect="1"/>
          </p:cNvPicPr>
          <p:nvPr/>
        </p:nvPicPr>
        <p:blipFill rotWithShape="1">
          <a:blip r:embed="rId4"/>
          <a:srcRect b="27089"/>
          <a:stretch/>
        </p:blipFill>
        <p:spPr>
          <a:xfrm>
            <a:off x="973014" y="2795744"/>
            <a:ext cx="3467100" cy="4099257"/>
          </a:xfrm>
          <a:prstGeom prst="rect">
            <a:avLst/>
          </a:prstGeom>
        </p:spPr>
      </p:pic>
      <p:sp>
        <p:nvSpPr>
          <p:cNvPr id="5" name="TextBox 4">
            <a:extLst>
              <a:ext uri="{FF2B5EF4-FFF2-40B4-BE49-F238E27FC236}">
                <a16:creationId xmlns:a16="http://schemas.microsoft.com/office/drawing/2014/main" id="{7A1805CD-FEA3-0D9B-CD55-68BC4BB2E139}"/>
              </a:ext>
            </a:extLst>
          </p:cNvPr>
          <p:cNvSpPr txBox="1"/>
          <p:nvPr/>
        </p:nvSpPr>
        <p:spPr>
          <a:xfrm>
            <a:off x="5597843" y="3044484"/>
            <a:ext cx="4812079" cy="2830005"/>
          </a:xfrm>
          <a:prstGeom prst="rect">
            <a:avLst/>
          </a:prstGeom>
          <a:noFill/>
        </p:spPr>
        <p:txBody>
          <a:bodyPr wrap="square" rtlCol="0">
            <a:spAutoFit/>
          </a:bodyPr>
          <a:lstStyle/>
          <a:p>
            <a:pPr algn="ctr">
              <a:lnSpc>
                <a:spcPct val="150000"/>
              </a:lnSpc>
            </a:pPr>
            <a:r>
              <a:rPr lang="en-US" sz="2600" b="1" dirty="0">
                <a:latin typeface="UTM Avo" panose="02040603050506020204" pitchFamily="18"/>
                <a:cs typeface="Arial" panose="020B0604020202020204" pitchFamily="34" charset="0"/>
              </a:rPr>
              <a:t>Em hãy trả lời câu hỏi sau:</a:t>
            </a:r>
          </a:p>
          <a:p>
            <a:pPr algn="ctr">
              <a:lnSpc>
                <a:spcPct val="150000"/>
              </a:lnSpc>
            </a:pPr>
            <a:r>
              <a:rPr lang="en-US" sz="2400" dirty="0">
                <a:latin typeface="UTM Avo" panose="02040603050506020204" pitchFamily="18"/>
                <a:cs typeface="Arial" panose="020B0604020202020204" pitchFamily="34" charset="0"/>
              </a:rPr>
              <a:t>Sách </a:t>
            </a:r>
            <a:r>
              <a:rPr lang="en-US" sz="2400" i="1" dirty="0">
                <a:latin typeface="UTM Avo" panose="02040603050506020204" pitchFamily="18"/>
                <a:cs typeface="Arial" panose="020B0604020202020204" pitchFamily="34" charset="0"/>
              </a:rPr>
              <a:t>Ngữ văn 8 </a:t>
            </a:r>
            <a:r>
              <a:rPr lang="en-US" sz="2400" dirty="0">
                <a:latin typeface="UTM Avo" panose="02040603050506020204" pitchFamily="18"/>
                <a:cs typeface="Arial" panose="020B0604020202020204" pitchFamily="34" charset="0"/>
              </a:rPr>
              <a:t>tập trung về các văn bản thuộc thể loại nào? Nêu yêu cầu cần đạt của mỗi thể loại?</a:t>
            </a:r>
          </a:p>
        </p:txBody>
      </p:sp>
      <p:sp>
        <p:nvSpPr>
          <p:cNvPr id="6" name="Rounded Rectangle 5">
            <a:extLst>
              <a:ext uri="{FF2B5EF4-FFF2-40B4-BE49-F238E27FC236}">
                <a16:creationId xmlns:a16="http://schemas.microsoft.com/office/drawing/2014/main" id="{B7A00446-1CF9-130F-8F32-71622265F55E}"/>
              </a:ext>
            </a:extLst>
          </p:cNvPr>
          <p:cNvSpPr/>
          <p:nvPr/>
        </p:nvSpPr>
        <p:spPr>
          <a:xfrm>
            <a:off x="5919496" y="2424269"/>
            <a:ext cx="4168775" cy="7429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709" b="1" dirty="0">
                <a:solidFill>
                  <a:schemeClr val="tx1"/>
                </a:solidFill>
                <a:latin typeface="UTM Avo" panose="02040603050506020204" pitchFamily="18"/>
                <a:cs typeface="Arial" panose="020B0604020202020204" pitchFamily="34" charset="0"/>
              </a:rPr>
              <a:t>HOẠT ĐỘNG CẶP ĐÔI</a:t>
            </a:r>
          </a:p>
        </p:txBody>
      </p:sp>
    </p:spTree>
    <p:extLst>
      <p:ext uri="{BB962C8B-B14F-4D97-AF65-F5344CB8AC3E}">
        <p14:creationId xmlns:p14="http://schemas.microsoft.com/office/powerpoint/2010/main" val="10385042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90"/>
                                          </p:val>
                                        </p:tav>
                                        <p:tav tm="100000">
                                          <p:val>
                                            <p:fltVal val="0"/>
                                          </p:val>
                                        </p:tav>
                                      </p:tavLst>
                                    </p:anim>
                                    <p:animEffect transition="in" filter="fade">
                                      <p:cBhvr>
                                        <p:cTn id="15" dur="500"/>
                                        <p:tgtEl>
                                          <p:spTgt spid="4"/>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00D3E9-71F0-FB8F-342B-B6CBB5E8611B}"/>
              </a:ext>
            </a:extLst>
          </p:cNvPr>
          <p:cNvPicPr>
            <a:picLocks noChangeAspect="1"/>
          </p:cNvPicPr>
          <p:nvPr/>
        </p:nvPicPr>
        <p:blipFill>
          <a:blip r:embed="rId3"/>
          <a:stretch>
            <a:fillRect/>
          </a:stretch>
        </p:blipFill>
        <p:spPr>
          <a:xfrm>
            <a:off x="9847908" y="4179253"/>
            <a:ext cx="2252159" cy="2701270"/>
          </a:xfrm>
          <a:prstGeom prst="rect">
            <a:avLst/>
          </a:prstGeom>
        </p:spPr>
      </p:pic>
      <p:pic>
        <p:nvPicPr>
          <p:cNvPr id="7" name="Picture 6">
            <a:extLst>
              <a:ext uri="{FF2B5EF4-FFF2-40B4-BE49-F238E27FC236}">
                <a16:creationId xmlns:a16="http://schemas.microsoft.com/office/drawing/2014/main" id="{EC89E107-77F1-F383-191C-A6D4F506B30F}"/>
              </a:ext>
            </a:extLst>
          </p:cNvPr>
          <p:cNvPicPr>
            <a:picLocks noChangeAspect="1"/>
          </p:cNvPicPr>
          <p:nvPr/>
        </p:nvPicPr>
        <p:blipFill>
          <a:blip r:embed="rId4"/>
          <a:stretch>
            <a:fillRect/>
          </a:stretch>
        </p:blipFill>
        <p:spPr>
          <a:xfrm>
            <a:off x="105335" y="1492295"/>
            <a:ext cx="2470110" cy="2856478"/>
          </a:xfrm>
          <a:prstGeom prst="rect">
            <a:avLst/>
          </a:prstGeom>
        </p:spPr>
      </p:pic>
      <p:sp>
        <p:nvSpPr>
          <p:cNvPr id="8" name="Rounded Rectangle 7">
            <a:extLst>
              <a:ext uri="{FF2B5EF4-FFF2-40B4-BE49-F238E27FC236}">
                <a16:creationId xmlns:a16="http://schemas.microsoft.com/office/drawing/2014/main" id="{ED6549F9-495E-DCCE-CD4E-00DC9E149505}"/>
              </a:ext>
            </a:extLst>
          </p:cNvPr>
          <p:cNvSpPr/>
          <p:nvPr/>
        </p:nvSpPr>
        <p:spPr>
          <a:xfrm>
            <a:off x="1784441" y="3262110"/>
            <a:ext cx="2342305" cy="1046957"/>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en-US" sz="2167" dirty="0">
                <a:solidFill>
                  <a:schemeClr val="tx1"/>
                </a:solidFill>
                <a:latin typeface="UTM Avo" panose="02040603050506020204" pitchFamily="18"/>
                <a:cs typeface="Arial" panose="020B0604020202020204" pitchFamily="34" charset="0"/>
              </a:rPr>
              <a:t>Văn bản truyện</a:t>
            </a:r>
          </a:p>
        </p:txBody>
      </p:sp>
      <p:sp>
        <p:nvSpPr>
          <p:cNvPr id="9" name="Rounded Rectangle 8">
            <a:extLst>
              <a:ext uri="{FF2B5EF4-FFF2-40B4-BE49-F238E27FC236}">
                <a16:creationId xmlns:a16="http://schemas.microsoft.com/office/drawing/2014/main" id="{36BB33DD-DF1B-0DC3-D605-3731EFFC288E}"/>
              </a:ext>
            </a:extLst>
          </p:cNvPr>
          <p:cNvSpPr/>
          <p:nvPr/>
        </p:nvSpPr>
        <p:spPr>
          <a:xfrm>
            <a:off x="4739015" y="1785566"/>
            <a:ext cx="2276515" cy="822800"/>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en-US" sz="2167" dirty="0">
                <a:solidFill>
                  <a:schemeClr val="tx1"/>
                </a:solidFill>
                <a:latin typeface="UTM Avo" panose="02040603050506020204" pitchFamily="18"/>
                <a:cs typeface="Arial" panose="020B0604020202020204" pitchFamily="34" charset="0"/>
              </a:rPr>
              <a:t>Văn bản thơ</a:t>
            </a:r>
          </a:p>
        </p:txBody>
      </p:sp>
      <p:sp>
        <p:nvSpPr>
          <p:cNvPr id="10" name="Rounded Rectangle 9">
            <a:extLst>
              <a:ext uri="{FF2B5EF4-FFF2-40B4-BE49-F238E27FC236}">
                <a16:creationId xmlns:a16="http://schemas.microsoft.com/office/drawing/2014/main" id="{8BFA4D88-8E81-B76E-2ABA-FB1E19FD224F}"/>
              </a:ext>
            </a:extLst>
          </p:cNvPr>
          <p:cNvSpPr/>
          <p:nvPr/>
        </p:nvSpPr>
        <p:spPr>
          <a:xfrm>
            <a:off x="8460156" y="3486268"/>
            <a:ext cx="1785814" cy="942928"/>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en-US" sz="2167" dirty="0">
                <a:solidFill>
                  <a:schemeClr val="tx1"/>
                </a:solidFill>
                <a:latin typeface="UTM Avo" panose="02040603050506020204" pitchFamily="18"/>
                <a:cs typeface="Arial" panose="020B0604020202020204" pitchFamily="34" charset="0"/>
              </a:rPr>
              <a:t>Văn bản hài kịch</a:t>
            </a:r>
          </a:p>
        </p:txBody>
      </p:sp>
      <p:sp>
        <p:nvSpPr>
          <p:cNvPr id="11" name="Rounded Rectangle 10">
            <a:extLst>
              <a:ext uri="{FF2B5EF4-FFF2-40B4-BE49-F238E27FC236}">
                <a16:creationId xmlns:a16="http://schemas.microsoft.com/office/drawing/2014/main" id="{B59F2DC6-58F6-53D6-5C48-E5724AF0E596}"/>
              </a:ext>
            </a:extLst>
          </p:cNvPr>
          <p:cNvSpPr/>
          <p:nvPr/>
        </p:nvSpPr>
        <p:spPr>
          <a:xfrm>
            <a:off x="7015530" y="5390878"/>
            <a:ext cx="1964347" cy="1046957"/>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en-US" sz="2167" dirty="0">
                <a:solidFill>
                  <a:schemeClr val="tx1"/>
                </a:solidFill>
                <a:latin typeface="UTM Avo" panose="02040603050506020204" pitchFamily="18"/>
                <a:cs typeface="Arial" panose="020B0604020202020204" pitchFamily="34" charset="0"/>
              </a:rPr>
              <a:t>Văn bản nghị luận</a:t>
            </a:r>
          </a:p>
        </p:txBody>
      </p:sp>
      <p:sp>
        <p:nvSpPr>
          <p:cNvPr id="12" name="Rounded Rectangle 11">
            <a:extLst>
              <a:ext uri="{FF2B5EF4-FFF2-40B4-BE49-F238E27FC236}">
                <a16:creationId xmlns:a16="http://schemas.microsoft.com/office/drawing/2014/main" id="{610181D3-7554-436F-DF6C-A90D5C0A5AAF}"/>
              </a:ext>
            </a:extLst>
          </p:cNvPr>
          <p:cNvSpPr/>
          <p:nvPr/>
        </p:nvSpPr>
        <p:spPr>
          <a:xfrm>
            <a:off x="2109581" y="5243677"/>
            <a:ext cx="2134173" cy="1046957"/>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en-US" sz="2167" dirty="0">
                <a:solidFill>
                  <a:schemeClr val="tx1"/>
                </a:solidFill>
                <a:latin typeface="UTM Avo" panose="02040603050506020204" pitchFamily="18"/>
                <a:cs typeface="Arial" panose="020B0604020202020204" pitchFamily="34" charset="0"/>
              </a:rPr>
              <a:t>Văn bản thông tin</a:t>
            </a:r>
          </a:p>
        </p:txBody>
      </p:sp>
      <p:sp>
        <p:nvSpPr>
          <p:cNvPr id="13" name="Oval 12">
            <a:extLst>
              <a:ext uri="{FF2B5EF4-FFF2-40B4-BE49-F238E27FC236}">
                <a16:creationId xmlns:a16="http://schemas.microsoft.com/office/drawing/2014/main" id="{1A0D7F89-7FD8-46B0-21E6-FD05B19516F4}"/>
              </a:ext>
            </a:extLst>
          </p:cNvPr>
          <p:cNvSpPr/>
          <p:nvPr/>
        </p:nvSpPr>
        <p:spPr>
          <a:xfrm>
            <a:off x="5041653" y="3440723"/>
            <a:ext cx="2480230" cy="1816100"/>
          </a:xfrm>
          <a:prstGeom prst="ellipse">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en-US" sz="2438" b="1" dirty="0">
                <a:solidFill>
                  <a:schemeClr val="tx1"/>
                </a:solidFill>
                <a:latin typeface="UTM Avo" panose="02040603050506020204" pitchFamily="18"/>
                <a:cs typeface="Arial" panose="020B0604020202020204" pitchFamily="34" charset="0"/>
              </a:rPr>
              <a:t>VĂN BẢN</a:t>
            </a:r>
          </a:p>
        </p:txBody>
      </p:sp>
      <p:pic>
        <p:nvPicPr>
          <p:cNvPr id="14" name="Picture 13">
            <a:extLst>
              <a:ext uri="{FF2B5EF4-FFF2-40B4-BE49-F238E27FC236}">
                <a16:creationId xmlns:a16="http://schemas.microsoft.com/office/drawing/2014/main" id="{84ACDCBC-C4EB-3888-7839-F04C1F568967}"/>
              </a:ext>
            </a:extLst>
          </p:cNvPr>
          <p:cNvPicPr>
            <a:picLocks noChangeAspect="1"/>
          </p:cNvPicPr>
          <p:nvPr/>
        </p:nvPicPr>
        <p:blipFill>
          <a:blip r:embed="rId5"/>
          <a:stretch>
            <a:fillRect/>
          </a:stretch>
        </p:blipFill>
        <p:spPr>
          <a:xfrm rot="10330291">
            <a:off x="7701582" y="3585031"/>
            <a:ext cx="880629" cy="436914"/>
          </a:xfrm>
          <a:prstGeom prst="rect">
            <a:avLst/>
          </a:prstGeom>
        </p:spPr>
      </p:pic>
      <p:pic>
        <p:nvPicPr>
          <p:cNvPr id="15" name="Picture 14">
            <a:extLst>
              <a:ext uri="{FF2B5EF4-FFF2-40B4-BE49-F238E27FC236}">
                <a16:creationId xmlns:a16="http://schemas.microsoft.com/office/drawing/2014/main" id="{1EB598D8-DA99-D077-5D38-333E5444C919}"/>
              </a:ext>
            </a:extLst>
          </p:cNvPr>
          <p:cNvPicPr>
            <a:picLocks noChangeAspect="1"/>
          </p:cNvPicPr>
          <p:nvPr/>
        </p:nvPicPr>
        <p:blipFill>
          <a:blip r:embed="rId5"/>
          <a:stretch>
            <a:fillRect/>
          </a:stretch>
        </p:blipFill>
        <p:spPr>
          <a:xfrm rot="13631092">
            <a:off x="7644958" y="4839967"/>
            <a:ext cx="880629" cy="436914"/>
          </a:xfrm>
          <a:prstGeom prst="rect">
            <a:avLst/>
          </a:prstGeom>
        </p:spPr>
      </p:pic>
      <p:pic>
        <p:nvPicPr>
          <p:cNvPr id="16" name="Picture 15">
            <a:extLst>
              <a:ext uri="{FF2B5EF4-FFF2-40B4-BE49-F238E27FC236}">
                <a16:creationId xmlns:a16="http://schemas.microsoft.com/office/drawing/2014/main" id="{0491220C-9838-8A31-1447-0115B987A8DE}"/>
              </a:ext>
            </a:extLst>
          </p:cNvPr>
          <p:cNvPicPr>
            <a:picLocks noChangeAspect="1"/>
          </p:cNvPicPr>
          <p:nvPr/>
        </p:nvPicPr>
        <p:blipFill>
          <a:blip r:embed="rId5"/>
          <a:stretch>
            <a:fillRect/>
          </a:stretch>
        </p:blipFill>
        <p:spPr>
          <a:xfrm rot="5087865">
            <a:off x="5346797" y="2629901"/>
            <a:ext cx="880629" cy="436914"/>
          </a:xfrm>
          <a:prstGeom prst="rect">
            <a:avLst/>
          </a:prstGeom>
        </p:spPr>
      </p:pic>
      <p:pic>
        <p:nvPicPr>
          <p:cNvPr id="17" name="Picture 16">
            <a:extLst>
              <a:ext uri="{FF2B5EF4-FFF2-40B4-BE49-F238E27FC236}">
                <a16:creationId xmlns:a16="http://schemas.microsoft.com/office/drawing/2014/main" id="{79AF8382-EC5A-A0AC-3822-01CC951853E8}"/>
              </a:ext>
            </a:extLst>
          </p:cNvPr>
          <p:cNvPicPr>
            <a:picLocks noChangeAspect="1"/>
          </p:cNvPicPr>
          <p:nvPr/>
        </p:nvPicPr>
        <p:blipFill>
          <a:blip r:embed="rId5"/>
          <a:stretch>
            <a:fillRect/>
          </a:stretch>
        </p:blipFill>
        <p:spPr>
          <a:xfrm rot="991516" flipV="1">
            <a:off x="4011105" y="3413738"/>
            <a:ext cx="880629" cy="485520"/>
          </a:xfrm>
          <a:prstGeom prst="rect">
            <a:avLst/>
          </a:prstGeom>
        </p:spPr>
      </p:pic>
      <p:pic>
        <p:nvPicPr>
          <p:cNvPr id="18" name="Picture 17">
            <a:extLst>
              <a:ext uri="{FF2B5EF4-FFF2-40B4-BE49-F238E27FC236}">
                <a16:creationId xmlns:a16="http://schemas.microsoft.com/office/drawing/2014/main" id="{3F70B775-B36F-BFB9-5A7C-459EC0DF7340}"/>
              </a:ext>
            </a:extLst>
          </p:cNvPr>
          <p:cNvPicPr>
            <a:picLocks noChangeAspect="1"/>
          </p:cNvPicPr>
          <p:nvPr/>
        </p:nvPicPr>
        <p:blipFill>
          <a:blip r:embed="rId5"/>
          <a:stretch>
            <a:fillRect/>
          </a:stretch>
        </p:blipFill>
        <p:spPr>
          <a:xfrm rot="19550063">
            <a:off x="4538243" y="5160110"/>
            <a:ext cx="880629" cy="373635"/>
          </a:xfrm>
          <a:prstGeom prst="rect">
            <a:avLst/>
          </a:prstGeom>
        </p:spPr>
      </p:pic>
    </p:spTree>
    <p:extLst>
      <p:ext uri="{BB962C8B-B14F-4D97-AF65-F5344CB8AC3E}">
        <p14:creationId xmlns:p14="http://schemas.microsoft.com/office/powerpoint/2010/main" val="2377149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anim calcmode="lin" valueType="num">
                                      <p:cBhvr>
                                        <p:cTn id="16" dur="500" fill="hold"/>
                                        <p:tgtEl>
                                          <p:spTgt spid="8"/>
                                        </p:tgtEl>
                                        <p:attrNameLst>
                                          <p:attrName>ppt_x</p:attrName>
                                        </p:attrNameLst>
                                      </p:cBhvr>
                                      <p:tavLst>
                                        <p:tav tm="0">
                                          <p:val>
                                            <p:strVal val="#ppt_x"/>
                                          </p:val>
                                        </p:tav>
                                        <p:tav tm="100000">
                                          <p:val>
                                            <p:strVal val="#ppt_x"/>
                                          </p:val>
                                        </p:tav>
                                      </p:tavLst>
                                    </p:anim>
                                    <p:anim calcmode="lin" valueType="num">
                                      <p:cBhvr>
                                        <p:cTn id="17"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anim calcmode="lin" valueType="num">
                                      <p:cBhvr>
                                        <p:cTn id="26" dur="500" fill="hold"/>
                                        <p:tgtEl>
                                          <p:spTgt spid="9"/>
                                        </p:tgtEl>
                                        <p:attrNameLst>
                                          <p:attrName>ppt_x</p:attrName>
                                        </p:attrNameLst>
                                      </p:cBhvr>
                                      <p:tavLst>
                                        <p:tav tm="0">
                                          <p:val>
                                            <p:strVal val="#ppt_x"/>
                                          </p:val>
                                        </p:tav>
                                        <p:tav tm="100000">
                                          <p:val>
                                            <p:strVal val="#ppt_x"/>
                                          </p:val>
                                        </p:tav>
                                      </p:tavLst>
                                    </p:anim>
                                    <p:anim calcmode="lin" valueType="num">
                                      <p:cBhvr>
                                        <p:cTn id="27"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strVal val="#ppt_x"/>
                                          </p:val>
                                        </p:tav>
                                        <p:tav tm="100000">
                                          <p:val>
                                            <p:strVal val="#ppt_x"/>
                                          </p:val>
                                        </p:tav>
                                      </p:tavLst>
                                    </p:anim>
                                    <p:anim calcmode="lin" valueType="num">
                                      <p:cBhvr>
                                        <p:cTn id="37"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par>
                                <p:cTn id="43" presetID="42"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anim calcmode="lin" valueType="num">
                                      <p:cBhvr>
                                        <p:cTn id="46" dur="500" fill="hold"/>
                                        <p:tgtEl>
                                          <p:spTgt spid="11"/>
                                        </p:tgtEl>
                                        <p:attrNameLst>
                                          <p:attrName>ppt_x</p:attrName>
                                        </p:attrNameLst>
                                      </p:cBhvr>
                                      <p:tavLst>
                                        <p:tav tm="0">
                                          <p:val>
                                            <p:strVal val="#ppt_x"/>
                                          </p:val>
                                        </p:tav>
                                        <p:tav tm="100000">
                                          <p:val>
                                            <p:strVal val="#ppt_x"/>
                                          </p:val>
                                        </p:tav>
                                      </p:tavLst>
                                    </p:anim>
                                    <p:anim calcmode="lin" valueType="num">
                                      <p:cBhvr>
                                        <p:cTn id="47"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500"/>
                                        <p:tgtEl>
                                          <p:spTgt spid="18"/>
                                        </p:tgtEl>
                                      </p:cBhvr>
                                    </p:animEffect>
                                  </p:childTnLst>
                                </p:cTn>
                              </p:par>
                              <p:par>
                                <p:cTn id="53" presetID="42"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strVal val="#ppt_x"/>
                                          </p:val>
                                        </p:tav>
                                        <p:tav tm="100000">
                                          <p:val>
                                            <p:strVal val="#ppt_x"/>
                                          </p:val>
                                        </p:tav>
                                      </p:tavLst>
                                    </p:anim>
                                    <p:anim calcmode="lin" valueType="num">
                                      <p:cBhvr>
                                        <p:cTn id="57"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218BE54-68D4-C84F-645D-38921D1E0448}"/>
              </a:ext>
            </a:extLst>
          </p:cNvPr>
          <p:cNvSpPr txBox="1"/>
          <p:nvPr/>
        </p:nvSpPr>
        <p:spPr>
          <a:xfrm>
            <a:off x="3178299" y="1659893"/>
            <a:ext cx="5835402" cy="636521"/>
          </a:xfrm>
          <a:prstGeom prst="rect">
            <a:avLst/>
          </a:prstGeom>
          <a:noFill/>
        </p:spPr>
        <p:txBody>
          <a:bodyPr wrap="square" rtlCol="0">
            <a:spAutoFit/>
          </a:bodyPr>
          <a:lstStyle/>
          <a:p>
            <a:pPr algn="ctr">
              <a:lnSpc>
                <a:spcPct val="150000"/>
              </a:lnSpc>
            </a:pPr>
            <a:r>
              <a:rPr lang="en-US" sz="2709" b="1" dirty="0">
                <a:latin typeface="UTM Avo" panose="02040603050506020204" pitchFamily="18"/>
                <a:cs typeface="Arial" panose="020B0604020202020204" pitchFamily="34" charset="0"/>
              </a:rPr>
              <a:t>1. Đọc hiểu văn bản truyện </a:t>
            </a:r>
          </a:p>
        </p:txBody>
      </p:sp>
      <p:sp>
        <p:nvSpPr>
          <p:cNvPr id="8" name="Rounded Rectangle 7">
            <a:extLst>
              <a:ext uri="{FF2B5EF4-FFF2-40B4-BE49-F238E27FC236}">
                <a16:creationId xmlns:a16="http://schemas.microsoft.com/office/drawing/2014/main" id="{DB90DD68-C982-B8BA-248E-46581A74F02B}"/>
              </a:ext>
            </a:extLst>
          </p:cNvPr>
          <p:cNvSpPr/>
          <p:nvPr/>
        </p:nvSpPr>
        <p:spPr>
          <a:xfrm>
            <a:off x="4585745" y="2403902"/>
            <a:ext cx="3017336" cy="822800"/>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en-US" sz="2438" b="1" dirty="0">
                <a:solidFill>
                  <a:schemeClr val="tx1"/>
                </a:solidFill>
                <a:latin typeface="UTM Avo" panose="02040603050506020204" pitchFamily="18"/>
                <a:cs typeface="Arial" panose="020B0604020202020204" pitchFamily="34" charset="0"/>
              </a:rPr>
              <a:t>Văn bản truyện</a:t>
            </a:r>
          </a:p>
        </p:txBody>
      </p:sp>
      <p:sp>
        <p:nvSpPr>
          <p:cNvPr id="9" name="Rounded Rectangle 8">
            <a:extLst>
              <a:ext uri="{FF2B5EF4-FFF2-40B4-BE49-F238E27FC236}">
                <a16:creationId xmlns:a16="http://schemas.microsoft.com/office/drawing/2014/main" id="{344CC37D-B7A1-DACC-F622-D7952683DDF0}"/>
              </a:ext>
            </a:extLst>
          </p:cNvPr>
          <p:cNvSpPr/>
          <p:nvPr/>
        </p:nvSpPr>
        <p:spPr>
          <a:xfrm>
            <a:off x="1307007" y="4274870"/>
            <a:ext cx="2228850" cy="1031875"/>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en-US" sz="2167" b="1" dirty="0">
                <a:solidFill>
                  <a:schemeClr val="tx1"/>
                </a:solidFill>
                <a:latin typeface="UTM Avo" panose="02040603050506020204" pitchFamily="18"/>
                <a:cs typeface="Arial" panose="020B0604020202020204" pitchFamily="34" charset="0"/>
              </a:rPr>
              <a:t>Truyện ngắn</a:t>
            </a:r>
          </a:p>
        </p:txBody>
      </p:sp>
      <p:sp>
        <p:nvSpPr>
          <p:cNvPr id="10" name="Rounded Rectangle 9">
            <a:extLst>
              <a:ext uri="{FF2B5EF4-FFF2-40B4-BE49-F238E27FC236}">
                <a16:creationId xmlns:a16="http://schemas.microsoft.com/office/drawing/2014/main" id="{1311AED9-F1D4-4665-2555-855A9F28D74E}"/>
              </a:ext>
            </a:extLst>
          </p:cNvPr>
          <p:cNvSpPr/>
          <p:nvPr/>
        </p:nvSpPr>
        <p:spPr>
          <a:xfrm>
            <a:off x="3687198" y="4268394"/>
            <a:ext cx="2228850" cy="1031875"/>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en-US" sz="2167" b="1" dirty="0">
                <a:solidFill>
                  <a:schemeClr val="tx1"/>
                </a:solidFill>
                <a:latin typeface="UTM Avo" panose="02040603050506020204" pitchFamily="18"/>
                <a:cs typeface="Arial" panose="020B0604020202020204" pitchFamily="34" charset="0"/>
              </a:rPr>
              <a:t>Tiểu thuyết</a:t>
            </a:r>
          </a:p>
        </p:txBody>
      </p:sp>
      <p:sp>
        <p:nvSpPr>
          <p:cNvPr id="11" name="Rounded Rectangle 10">
            <a:extLst>
              <a:ext uri="{FF2B5EF4-FFF2-40B4-BE49-F238E27FC236}">
                <a16:creationId xmlns:a16="http://schemas.microsoft.com/office/drawing/2014/main" id="{0B171465-CF90-51E3-773E-2B1CBC0D11EB}"/>
              </a:ext>
            </a:extLst>
          </p:cNvPr>
          <p:cNvSpPr/>
          <p:nvPr/>
        </p:nvSpPr>
        <p:spPr>
          <a:xfrm>
            <a:off x="6080211" y="4261032"/>
            <a:ext cx="2228850" cy="1031875"/>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en-US" sz="2167" b="1" dirty="0">
                <a:solidFill>
                  <a:schemeClr val="tx1"/>
                </a:solidFill>
                <a:latin typeface="UTM Avo" panose="02040603050506020204" pitchFamily="18"/>
                <a:cs typeface="Arial" panose="020B0604020202020204" pitchFamily="34" charset="0"/>
              </a:rPr>
              <a:t>Truyện lịch sử</a:t>
            </a:r>
          </a:p>
        </p:txBody>
      </p:sp>
      <p:sp>
        <p:nvSpPr>
          <p:cNvPr id="12" name="Rounded Rectangle 11">
            <a:extLst>
              <a:ext uri="{FF2B5EF4-FFF2-40B4-BE49-F238E27FC236}">
                <a16:creationId xmlns:a16="http://schemas.microsoft.com/office/drawing/2014/main" id="{E64EFBEB-C261-CB4B-1A71-7BA593C1CB43}"/>
              </a:ext>
            </a:extLst>
          </p:cNvPr>
          <p:cNvSpPr/>
          <p:nvPr/>
        </p:nvSpPr>
        <p:spPr>
          <a:xfrm>
            <a:off x="8447580" y="4266128"/>
            <a:ext cx="2228850" cy="1031875"/>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en-US" sz="2167" b="1" dirty="0">
                <a:solidFill>
                  <a:schemeClr val="tx1"/>
                </a:solidFill>
                <a:latin typeface="UTM Avo" panose="02040603050506020204" pitchFamily="18"/>
                <a:cs typeface="Arial" panose="020B0604020202020204" pitchFamily="34" charset="0"/>
              </a:rPr>
              <a:t>Truyện cười</a:t>
            </a:r>
          </a:p>
        </p:txBody>
      </p:sp>
      <p:grpSp>
        <p:nvGrpSpPr>
          <p:cNvPr id="13" name="Group 12">
            <a:extLst>
              <a:ext uri="{FF2B5EF4-FFF2-40B4-BE49-F238E27FC236}">
                <a16:creationId xmlns:a16="http://schemas.microsoft.com/office/drawing/2014/main" id="{EB38B8C6-DC70-BEBE-EA70-8F5B00369603}"/>
              </a:ext>
            </a:extLst>
          </p:cNvPr>
          <p:cNvGrpSpPr/>
          <p:nvPr/>
        </p:nvGrpSpPr>
        <p:grpSpPr>
          <a:xfrm>
            <a:off x="2422808" y="3226702"/>
            <a:ext cx="7139198" cy="1027916"/>
            <a:chOff x="2740660" y="3352054"/>
            <a:chExt cx="13180058" cy="2304528"/>
          </a:xfrm>
        </p:grpSpPr>
        <p:cxnSp>
          <p:nvCxnSpPr>
            <p:cNvPr id="14" name="Straight Connector 13">
              <a:extLst>
                <a:ext uri="{FF2B5EF4-FFF2-40B4-BE49-F238E27FC236}">
                  <a16:creationId xmlns:a16="http://schemas.microsoft.com/office/drawing/2014/main" id="{2A3864D6-3BE5-985C-35F4-AE9CAC6138D9}"/>
                </a:ext>
              </a:extLst>
            </p:cNvPr>
            <p:cNvCxnSpPr>
              <a:cxnSpLocks/>
              <a:stCxn id="8" idx="2"/>
            </p:cNvCxnSpPr>
            <p:nvPr/>
          </p:nvCxnSpPr>
          <p:spPr>
            <a:xfrm>
              <a:off x="9519008" y="3352054"/>
              <a:ext cx="0" cy="1316085"/>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23CD5FF-B04A-6730-FDF4-ABCF1855D837}"/>
                </a:ext>
              </a:extLst>
            </p:cNvPr>
            <p:cNvCxnSpPr/>
            <p:nvPr/>
          </p:nvCxnSpPr>
          <p:spPr>
            <a:xfrm>
              <a:off x="2740660" y="4713543"/>
              <a:ext cx="13180058" cy="0"/>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A5D59DD-AF1B-48B5-83F4-125DF1861E38}"/>
                </a:ext>
              </a:extLst>
            </p:cNvPr>
            <p:cNvCxnSpPr/>
            <p:nvPr/>
          </p:nvCxnSpPr>
          <p:spPr>
            <a:xfrm>
              <a:off x="2740660" y="4758948"/>
              <a:ext cx="0" cy="897634"/>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41F0AD1-0739-6B90-BC21-F3EFB83C2BDE}"/>
                </a:ext>
              </a:extLst>
            </p:cNvPr>
            <p:cNvCxnSpPr/>
            <p:nvPr/>
          </p:nvCxnSpPr>
          <p:spPr>
            <a:xfrm flipH="1">
              <a:off x="7132319" y="4744433"/>
              <a:ext cx="5081" cy="912148"/>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98A67AD-4AC6-1DA0-2B85-DEEAF7AF13AD}"/>
                </a:ext>
              </a:extLst>
            </p:cNvPr>
            <p:cNvCxnSpPr/>
            <p:nvPr/>
          </p:nvCxnSpPr>
          <p:spPr>
            <a:xfrm flipH="1">
              <a:off x="11529058" y="4727925"/>
              <a:ext cx="2" cy="928657"/>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DBD57ED-A43F-D557-822F-0AD86BE71619}"/>
                </a:ext>
              </a:extLst>
            </p:cNvPr>
            <p:cNvCxnSpPr/>
            <p:nvPr/>
          </p:nvCxnSpPr>
          <p:spPr>
            <a:xfrm flipH="1">
              <a:off x="15920717" y="4739353"/>
              <a:ext cx="1" cy="917227"/>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grpSp>
      <p:pic>
        <p:nvPicPr>
          <p:cNvPr id="25" name="Picture 24">
            <a:extLst>
              <a:ext uri="{FF2B5EF4-FFF2-40B4-BE49-F238E27FC236}">
                <a16:creationId xmlns:a16="http://schemas.microsoft.com/office/drawing/2014/main" id="{0B3E913C-BCFA-0DBE-8AD3-D87E7085A5D1}"/>
              </a:ext>
            </a:extLst>
          </p:cNvPr>
          <p:cNvPicPr>
            <a:picLocks noChangeAspect="1"/>
          </p:cNvPicPr>
          <p:nvPr/>
        </p:nvPicPr>
        <p:blipFill>
          <a:blip r:embed="rId3"/>
          <a:stretch>
            <a:fillRect/>
          </a:stretch>
        </p:blipFill>
        <p:spPr>
          <a:xfrm rot="17053115">
            <a:off x="10172820" y="1213427"/>
            <a:ext cx="3120660" cy="2380948"/>
          </a:xfrm>
          <a:prstGeom prst="rect">
            <a:avLst/>
          </a:prstGeom>
        </p:spPr>
      </p:pic>
    </p:spTree>
    <p:extLst>
      <p:ext uri="{BB962C8B-B14F-4D97-AF65-F5344CB8AC3E}">
        <p14:creationId xmlns:p14="http://schemas.microsoft.com/office/powerpoint/2010/main" val="516279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0"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508157F-31AA-D5A7-301C-C5A06BB0732E}"/>
              </a:ext>
            </a:extLst>
          </p:cNvPr>
          <p:cNvPicPr>
            <a:picLocks noChangeAspect="1"/>
          </p:cNvPicPr>
          <p:nvPr/>
        </p:nvPicPr>
        <p:blipFill>
          <a:blip r:embed="rId3"/>
          <a:stretch>
            <a:fillRect/>
          </a:stretch>
        </p:blipFill>
        <p:spPr>
          <a:xfrm>
            <a:off x="10548175" y="4194740"/>
            <a:ext cx="2192718" cy="2846570"/>
          </a:xfrm>
          <a:prstGeom prst="rect">
            <a:avLst/>
          </a:prstGeom>
        </p:spPr>
      </p:pic>
      <p:pic>
        <p:nvPicPr>
          <p:cNvPr id="16" name="Picture 15">
            <a:extLst>
              <a:ext uri="{FF2B5EF4-FFF2-40B4-BE49-F238E27FC236}">
                <a16:creationId xmlns:a16="http://schemas.microsoft.com/office/drawing/2014/main" id="{06C6A41E-E7C6-D479-74C7-F2F8B55D6C9F}"/>
              </a:ext>
            </a:extLst>
          </p:cNvPr>
          <p:cNvPicPr>
            <a:picLocks noChangeAspect="1"/>
          </p:cNvPicPr>
          <p:nvPr/>
        </p:nvPicPr>
        <p:blipFill rotWithShape="1">
          <a:blip r:embed="rId4"/>
          <a:srcRect r="10883"/>
          <a:stretch/>
        </p:blipFill>
        <p:spPr>
          <a:xfrm>
            <a:off x="547466" y="3737158"/>
            <a:ext cx="3173114" cy="2649054"/>
          </a:xfrm>
          <a:prstGeom prst="rect">
            <a:avLst/>
          </a:prstGeom>
          <a:ln>
            <a:noFill/>
          </a:ln>
          <a:effectLst>
            <a:softEdge rad="112500"/>
          </a:effectLst>
        </p:spPr>
      </p:pic>
      <p:sp>
        <p:nvSpPr>
          <p:cNvPr id="17" name="Rounded Rectangle 16">
            <a:extLst>
              <a:ext uri="{FF2B5EF4-FFF2-40B4-BE49-F238E27FC236}">
                <a16:creationId xmlns:a16="http://schemas.microsoft.com/office/drawing/2014/main" id="{1E98C459-CEA6-B4DC-DEC8-2B102A332DC5}"/>
              </a:ext>
            </a:extLst>
          </p:cNvPr>
          <p:cNvSpPr/>
          <p:nvPr/>
        </p:nvSpPr>
        <p:spPr>
          <a:xfrm>
            <a:off x="1019598" y="2367880"/>
            <a:ext cx="2228850" cy="1031875"/>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38" b="1" dirty="0">
                <a:solidFill>
                  <a:schemeClr val="tx1"/>
                </a:solidFill>
                <a:latin typeface="UTM Avo" panose="02040603050506020204" pitchFamily="18"/>
                <a:cs typeface="Arial" panose="020B0604020202020204" pitchFamily="34" charset="0"/>
              </a:rPr>
              <a:t>Truyện ngắn</a:t>
            </a:r>
          </a:p>
        </p:txBody>
      </p:sp>
      <p:sp>
        <p:nvSpPr>
          <p:cNvPr id="18" name="Rounded Rectangle 17">
            <a:extLst>
              <a:ext uri="{FF2B5EF4-FFF2-40B4-BE49-F238E27FC236}">
                <a16:creationId xmlns:a16="http://schemas.microsoft.com/office/drawing/2014/main" id="{13071E6E-1E2A-F545-F02E-1BC3EED857BF}"/>
              </a:ext>
            </a:extLst>
          </p:cNvPr>
          <p:cNvSpPr/>
          <p:nvPr/>
        </p:nvSpPr>
        <p:spPr>
          <a:xfrm>
            <a:off x="4648200" y="1708785"/>
            <a:ext cx="6096000" cy="571644"/>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167" i="1" dirty="0">
                <a:solidFill>
                  <a:schemeClr val="tx1"/>
                </a:solidFill>
                <a:latin typeface="UTM Avo" panose="02040603050506020204" pitchFamily="18"/>
                <a:cs typeface="Arial" panose="020B0604020202020204" pitchFamily="34" charset="0"/>
              </a:rPr>
              <a:t>Tôi đi học </a:t>
            </a:r>
            <a:r>
              <a:rPr lang="en-US" sz="2167" dirty="0">
                <a:solidFill>
                  <a:schemeClr val="tx1"/>
                </a:solidFill>
                <a:latin typeface="UTM Avo" panose="02040603050506020204" pitchFamily="18"/>
                <a:cs typeface="Arial" panose="020B0604020202020204" pitchFamily="34" charset="0"/>
              </a:rPr>
              <a:t>(Thanh Tịnh)</a:t>
            </a:r>
          </a:p>
        </p:txBody>
      </p:sp>
      <p:sp>
        <p:nvSpPr>
          <p:cNvPr id="19" name="Rounded Rectangle 18">
            <a:extLst>
              <a:ext uri="{FF2B5EF4-FFF2-40B4-BE49-F238E27FC236}">
                <a16:creationId xmlns:a16="http://schemas.microsoft.com/office/drawing/2014/main" id="{C1441160-1DBE-D8F7-8685-0DDF0ED61B6B}"/>
              </a:ext>
            </a:extLst>
          </p:cNvPr>
          <p:cNvSpPr/>
          <p:nvPr/>
        </p:nvSpPr>
        <p:spPr>
          <a:xfrm>
            <a:off x="4648200" y="2396176"/>
            <a:ext cx="6096000" cy="597280"/>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167" i="1" dirty="0">
                <a:solidFill>
                  <a:schemeClr val="tx1"/>
                </a:solidFill>
                <a:latin typeface="UTM Avo" panose="02040603050506020204" pitchFamily="18"/>
                <a:cs typeface="Arial" panose="020B0604020202020204" pitchFamily="34" charset="0"/>
              </a:rPr>
              <a:t>Gió lạnh đầu mùa </a:t>
            </a:r>
            <a:r>
              <a:rPr lang="en-US" sz="2167" dirty="0">
                <a:solidFill>
                  <a:schemeClr val="tx1"/>
                </a:solidFill>
                <a:latin typeface="UTM Avo" panose="02040603050506020204" pitchFamily="18"/>
                <a:cs typeface="Arial" panose="020B0604020202020204" pitchFamily="34" charset="0"/>
              </a:rPr>
              <a:t>(Thạch Lam)</a:t>
            </a:r>
          </a:p>
        </p:txBody>
      </p:sp>
      <p:sp>
        <p:nvSpPr>
          <p:cNvPr id="20" name="Rounded Rectangle 19">
            <a:extLst>
              <a:ext uri="{FF2B5EF4-FFF2-40B4-BE49-F238E27FC236}">
                <a16:creationId xmlns:a16="http://schemas.microsoft.com/office/drawing/2014/main" id="{E2456DB4-6946-386E-2D53-DD925836371C}"/>
              </a:ext>
            </a:extLst>
          </p:cNvPr>
          <p:cNvSpPr/>
          <p:nvPr/>
        </p:nvSpPr>
        <p:spPr>
          <a:xfrm>
            <a:off x="4648200" y="3109202"/>
            <a:ext cx="6096000" cy="581106"/>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67" i="1" dirty="0">
                <a:solidFill>
                  <a:schemeClr val="tx1"/>
                </a:solidFill>
                <a:latin typeface="UTM Avo" panose="02040603050506020204" pitchFamily="18"/>
                <a:cs typeface="Arial" panose="020B0604020202020204" pitchFamily="34" charset="0"/>
              </a:rPr>
              <a:t>Người mẹ vườn cau </a:t>
            </a:r>
            <a:r>
              <a:rPr lang="vi-VN" sz="2167" dirty="0">
                <a:solidFill>
                  <a:schemeClr val="tx1"/>
                </a:solidFill>
                <a:latin typeface="UTM Avo" panose="02040603050506020204" pitchFamily="18"/>
                <a:cs typeface="Arial" panose="020B0604020202020204" pitchFamily="34" charset="0"/>
              </a:rPr>
              <a:t>(Nguyễn Ngọc Tư)</a:t>
            </a:r>
            <a:endParaRPr lang="en-US" sz="2167" dirty="0">
              <a:solidFill>
                <a:schemeClr val="tx1"/>
              </a:solidFill>
              <a:latin typeface="UTM Avo" panose="02040603050506020204" pitchFamily="18"/>
              <a:cs typeface="Arial" panose="020B0604020202020204" pitchFamily="34" charset="0"/>
            </a:endParaRPr>
          </a:p>
        </p:txBody>
      </p:sp>
      <p:sp>
        <p:nvSpPr>
          <p:cNvPr id="21" name="Rounded Rectangle 20">
            <a:extLst>
              <a:ext uri="{FF2B5EF4-FFF2-40B4-BE49-F238E27FC236}">
                <a16:creationId xmlns:a16="http://schemas.microsoft.com/office/drawing/2014/main" id="{B663A2A3-1AAA-E62C-045A-555E4E036E03}"/>
              </a:ext>
            </a:extLst>
          </p:cNvPr>
          <p:cNvSpPr/>
          <p:nvPr/>
        </p:nvSpPr>
        <p:spPr>
          <a:xfrm>
            <a:off x="4659207" y="3811114"/>
            <a:ext cx="6181060" cy="598488"/>
          </a:xfrm>
          <a:prstGeom prst="roundRect">
            <a:avLst>
              <a:gd name="adj" fmla="val 16835"/>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67" i="1" dirty="0">
                <a:solidFill>
                  <a:schemeClr val="tx1"/>
                </a:solidFill>
                <a:latin typeface="UTM Avo" panose="02040603050506020204" pitchFamily="18"/>
                <a:cs typeface="Arial" panose="020B0604020202020204" pitchFamily="34" charset="0"/>
              </a:rPr>
              <a:t>Chuỗi hạt cườm màu xám </a:t>
            </a:r>
            <a:r>
              <a:rPr lang="vi-VN" sz="2167" dirty="0">
                <a:solidFill>
                  <a:schemeClr val="tx1"/>
                </a:solidFill>
                <a:latin typeface="UTM Avo" panose="02040603050506020204" pitchFamily="18"/>
                <a:cs typeface="Arial" panose="020B0604020202020204" pitchFamily="34" charset="0"/>
              </a:rPr>
              <a:t>(Đỗ Bích Thuỷ)</a:t>
            </a:r>
            <a:endParaRPr lang="en-US" sz="2167" dirty="0">
              <a:solidFill>
                <a:schemeClr val="tx1"/>
              </a:solidFill>
              <a:latin typeface="UTM Avo" panose="02040603050506020204" pitchFamily="18"/>
              <a:cs typeface="Arial" panose="020B0604020202020204" pitchFamily="34" charset="0"/>
            </a:endParaRPr>
          </a:p>
        </p:txBody>
      </p:sp>
      <p:sp>
        <p:nvSpPr>
          <p:cNvPr id="22" name="Rounded Rectangle 21">
            <a:extLst>
              <a:ext uri="{FF2B5EF4-FFF2-40B4-BE49-F238E27FC236}">
                <a16:creationId xmlns:a16="http://schemas.microsoft.com/office/drawing/2014/main" id="{0FF02339-3F5D-2A64-F93F-C445EF437EA6}"/>
              </a:ext>
            </a:extLst>
          </p:cNvPr>
          <p:cNvSpPr/>
          <p:nvPr/>
        </p:nvSpPr>
        <p:spPr>
          <a:xfrm>
            <a:off x="4648200" y="4528626"/>
            <a:ext cx="6193662" cy="620501"/>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167" i="1" dirty="0">
                <a:solidFill>
                  <a:schemeClr val="tx1"/>
                </a:solidFill>
                <a:latin typeface="UTM Avo" panose="02040603050506020204" pitchFamily="18"/>
                <a:cs typeface="Arial" panose="020B0604020202020204" pitchFamily="34" charset="0"/>
              </a:rPr>
              <a:t>Lão Hạc </a:t>
            </a:r>
            <a:r>
              <a:rPr lang="en-US" sz="2167" dirty="0">
                <a:solidFill>
                  <a:schemeClr val="tx1"/>
                </a:solidFill>
                <a:latin typeface="UTM Avo" panose="02040603050506020204" pitchFamily="18"/>
                <a:cs typeface="Arial" panose="020B0604020202020204" pitchFamily="34" charset="0"/>
              </a:rPr>
              <a:t>(Nam Cao)</a:t>
            </a:r>
          </a:p>
        </p:txBody>
      </p:sp>
      <p:sp>
        <p:nvSpPr>
          <p:cNvPr id="23" name="Rounded Rectangle 22">
            <a:extLst>
              <a:ext uri="{FF2B5EF4-FFF2-40B4-BE49-F238E27FC236}">
                <a16:creationId xmlns:a16="http://schemas.microsoft.com/office/drawing/2014/main" id="{86417FCD-3579-1F93-6993-1EBD1A0D49C5}"/>
              </a:ext>
            </a:extLst>
          </p:cNvPr>
          <p:cNvSpPr/>
          <p:nvPr/>
        </p:nvSpPr>
        <p:spPr>
          <a:xfrm>
            <a:off x="4648199" y="5268150"/>
            <a:ext cx="6277147" cy="679661"/>
          </a:xfrm>
          <a:prstGeom prst="roundRect">
            <a:avLst>
              <a:gd name="adj" fmla="val 27132"/>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67" i="1" dirty="0">
                <a:solidFill>
                  <a:schemeClr val="tx1"/>
                </a:solidFill>
                <a:latin typeface="UTM Avo" panose="02040603050506020204" pitchFamily="18"/>
                <a:cs typeface="Arial" panose="020B0604020202020204" pitchFamily="34" charset="0"/>
              </a:rPr>
              <a:t>Người thầy đầu tiên</a:t>
            </a:r>
            <a:r>
              <a:rPr lang="en-US" sz="2167" i="1" dirty="0">
                <a:solidFill>
                  <a:schemeClr val="tx1"/>
                </a:solidFill>
                <a:latin typeface="UTM Avo" panose="02040603050506020204" pitchFamily="18"/>
                <a:cs typeface="Arial" panose="020B0604020202020204" pitchFamily="34" charset="0"/>
              </a:rPr>
              <a:t> </a:t>
            </a:r>
            <a:r>
              <a:rPr lang="vi-VN" sz="2167" dirty="0">
                <a:solidFill>
                  <a:schemeClr val="tx1"/>
                </a:solidFill>
                <a:latin typeface="UTM Avo" panose="02040603050506020204" pitchFamily="18"/>
                <a:cs typeface="Arial" panose="020B0604020202020204" pitchFamily="34" charset="0"/>
              </a:rPr>
              <a:t>(Chingiz Aimatov</a:t>
            </a:r>
            <a:r>
              <a:rPr lang="en-US" sz="2167" dirty="0">
                <a:solidFill>
                  <a:schemeClr val="tx1"/>
                </a:solidFill>
                <a:latin typeface="UTM Avo" panose="02040603050506020204" pitchFamily="18"/>
                <a:cs typeface="Arial" panose="020B0604020202020204" pitchFamily="34" charset="0"/>
              </a:rPr>
              <a:t>)</a:t>
            </a:r>
          </a:p>
        </p:txBody>
      </p:sp>
      <p:sp>
        <p:nvSpPr>
          <p:cNvPr id="24" name="Rounded Rectangle 23">
            <a:extLst>
              <a:ext uri="{FF2B5EF4-FFF2-40B4-BE49-F238E27FC236}">
                <a16:creationId xmlns:a16="http://schemas.microsoft.com/office/drawing/2014/main" id="{FE2A7EA7-02DB-114C-BA3C-393249F8D5C1}"/>
              </a:ext>
            </a:extLst>
          </p:cNvPr>
          <p:cNvSpPr/>
          <p:nvPr/>
        </p:nvSpPr>
        <p:spPr>
          <a:xfrm>
            <a:off x="4659207" y="6066835"/>
            <a:ext cx="6264546" cy="574410"/>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167" i="1" dirty="0">
                <a:solidFill>
                  <a:schemeClr val="tx1"/>
                </a:solidFill>
                <a:latin typeface="UTM Avo" panose="02040603050506020204" pitchFamily="18"/>
                <a:cs typeface="Arial" panose="020B0604020202020204" pitchFamily="34" charset="0"/>
              </a:rPr>
              <a:t>Cố hương </a:t>
            </a:r>
            <a:r>
              <a:rPr lang="en-US" sz="2167" dirty="0">
                <a:solidFill>
                  <a:schemeClr val="tx1"/>
                </a:solidFill>
                <a:latin typeface="UTM Avo" panose="02040603050506020204" pitchFamily="18"/>
                <a:cs typeface="Arial" panose="020B0604020202020204" pitchFamily="34" charset="0"/>
              </a:rPr>
              <a:t>(Lỗ Tấn)</a:t>
            </a:r>
          </a:p>
        </p:txBody>
      </p:sp>
      <p:cxnSp>
        <p:nvCxnSpPr>
          <p:cNvPr id="25" name="Straight Arrow Connector 24">
            <a:extLst>
              <a:ext uri="{FF2B5EF4-FFF2-40B4-BE49-F238E27FC236}">
                <a16:creationId xmlns:a16="http://schemas.microsoft.com/office/drawing/2014/main" id="{CDABB65D-B1BF-33FC-BFCC-9B0587ECB97D}"/>
              </a:ext>
            </a:extLst>
          </p:cNvPr>
          <p:cNvCxnSpPr>
            <a:cxnSpLocks/>
            <a:stCxn id="17" idx="3"/>
            <a:endCxn id="18" idx="1"/>
          </p:cNvCxnSpPr>
          <p:nvPr/>
        </p:nvCxnSpPr>
        <p:spPr>
          <a:xfrm flipV="1">
            <a:off x="3248448" y="1994607"/>
            <a:ext cx="1399752" cy="889211"/>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64D9EDB-6763-C2A3-1193-90D06646FA65}"/>
              </a:ext>
            </a:extLst>
          </p:cNvPr>
          <p:cNvCxnSpPr>
            <a:cxnSpLocks/>
            <a:stCxn id="17" idx="3"/>
            <a:endCxn id="19" idx="1"/>
          </p:cNvCxnSpPr>
          <p:nvPr/>
        </p:nvCxnSpPr>
        <p:spPr>
          <a:xfrm flipV="1">
            <a:off x="3248448" y="2694816"/>
            <a:ext cx="1399752" cy="189002"/>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48657CB-0E19-EE57-D63A-B2B58DE6A8A8}"/>
              </a:ext>
            </a:extLst>
          </p:cNvPr>
          <p:cNvCxnSpPr>
            <a:cxnSpLocks/>
            <a:stCxn id="17" idx="3"/>
            <a:endCxn id="20" idx="1"/>
          </p:cNvCxnSpPr>
          <p:nvPr/>
        </p:nvCxnSpPr>
        <p:spPr>
          <a:xfrm>
            <a:off x="3248448" y="2883818"/>
            <a:ext cx="1399752" cy="515937"/>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55F75C8-803F-DA5E-D5A1-492E35361CEA}"/>
              </a:ext>
            </a:extLst>
          </p:cNvPr>
          <p:cNvCxnSpPr>
            <a:cxnSpLocks/>
            <a:stCxn id="17" idx="3"/>
            <a:endCxn id="21" idx="1"/>
          </p:cNvCxnSpPr>
          <p:nvPr/>
        </p:nvCxnSpPr>
        <p:spPr>
          <a:xfrm>
            <a:off x="3248448" y="2883818"/>
            <a:ext cx="1410759" cy="1226540"/>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0F3D0A7-8BBC-452B-B85C-32BBA9364195}"/>
              </a:ext>
            </a:extLst>
          </p:cNvPr>
          <p:cNvCxnSpPr>
            <a:cxnSpLocks/>
            <a:stCxn id="17" idx="3"/>
            <a:endCxn id="22" idx="1"/>
          </p:cNvCxnSpPr>
          <p:nvPr/>
        </p:nvCxnSpPr>
        <p:spPr>
          <a:xfrm>
            <a:off x="3248448" y="2883818"/>
            <a:ext cx="1399752" cy="1955059"/>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DB2CAA3-5A3C-6610-3C37-75A953B9AB9A}"/>
              </a:ext>
            </a:extLst>
          </p:cNvPr>
          <p:cNvCxnSpPr>
            <a:cxnSpLocks/>
            <a:stCxn id="17" idx="3"/>
            <a:endCxn id="23" idx="1"/>
          </p:cNvCxnSpPr>
          <p:nvPr/>
        </p:nvCxnSpPr>
        <p:spPr>
          <a:xfrm>
            <a:off x="3248448" y="2883818"/>
            <a:ext cx="1399751" cy="2724163"/>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D4B0295-CB45-3DD1-71E2-E237AD8304A0}"/>
              </a:ext>
            </a:extLst>
          </p:cNvPr>
          <p:cNvCxnSpPr>
            <a:cxnSpLocks/>
            <a:stCxn id="17" idx="3"/>
            <a:endCxn id="24" idx="1"/>
          </p:cNvCxnSpPr>
          <p:nvPr/>
        </p:nvCxnSpPr>
        <p:spPr>
          <a:xfrm>
            <a:off x="3248448" y="2883818"/>
            <a:ext cx="1410759" cy="3470222"/>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453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500"/>
                                        <p:tgtEl>
                                          <p:spTgt spid="17"/>
                                        </p:tgtEl>
                                      </p:cBhvr>
                                    </p:animEffect>
                                  </p:childTnLst>
                                </p:cTn>
                              </p:par>
                              <p:par>
                                <p:cTn id="8" presetID="6" presetClass="entr" presetSubtype="16"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down)">
                                      <p:cBhvr>
                                        <p:cTn id="30" dur="500"/>
                                        <p:tgtEl>
                                          <p:spTgt spid="23"/>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down)">
                                      <p:cBhvr>
                                        <p:cTn id="33" dur="500"/>
                                        <p:tgtEl>
                                          <p:spTgt spid="24"/>
                                        </p:tgtEl>
                                      </p:cBhvr>
                                    </p:animEffect>
                                  </p:childTnLst>
                                </p:cTn>
                              </p:par>
                              <p:par>
                                <p:cTn id="34" presetID="22" presetClass="entr" presetSubtype="4"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down)">
                                      <p:cBhvr>
                                        <p:cTn id="36" dur="500"/>
                                        <p:tgtEl>
                                          <p:spTgt spid="25"/>
                                        </p:tgtEl>
                                      </p:cBhvr>
                                    </p:animEffect>
                                  </p:childTnLst>
                                </p:cTn>
                              </p:par>
                              <p:par>
                                <p:cTn id="37" presetID="22" presetClass="entr" presetSubtype="4"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down)">
                                      <p:cBhvr>
                                        <p:cTn id="39" dur="500"/>
                                        <p:tgtEl>
                                          <p:spTgt spid="26"/>
                                        </p:tgtEl>
                                      </p:cBhvr>
                                    </p:animEffect>
                                  </p:childTnLst>
                                </p:cTn>
                              </p:par>
                              <p:par>
                                <p:cTn id="40" presetID="22" presetClass="entr" presetSubtype="4"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down)">
                                      <p:cBhvr>
                                        <p:cTn id="42" dur="500"/>
                                        <p:tgtEl>
                                          <p:spTgt spid="27"/>
                                        </p:tgtEl>
                                      </p:cBhvr>
                                    </p:animEffect>
                                  </p:childTnLst>
                                </p:cTn>
                              </p:par>
                              <p:par>
                                <p:cTn id="43" presetID="22" presetClass="entr" presetSubtype="4"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down)">
                                      <p:cBhvr>
                                        <p:cTn id="45" dur="500"/>
                                        <p:tgtEl>
                                          <p:spTgt spid="28"/>
                                        </p:tgtEl>
                                      </p:cBhvr>
                                    </p:animEffect>
                                  </p:childTnLst>
                                </p:cTn>
                              </p:par>
                              <p:par>
                                <p:cTn id="46" presetID="22" presetClass="entr" presetSubtype="4"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down)">
                                      <p:cBhvr>
                                        <p:cTn id="48" dur="500"/>
                                        <p:tgtEl>
                                          <p:spTgt spid="29"/>
                                        </p:tgtEl>
                                      </p:cBhvr>
                                    </p:animEffect>
                                  </p:childTnLst>
                                </p:cTn>
                              </p:par>
                              <p:par>
                                <p:cTn id="49" presetID="22" presetClass="entr" presetSubtype="4"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down)">
                                      <p:cBhvr>
                                        <p:cTn id="51" dur="500"/>
                                        <p:tgtEl>
                                          <p:spTgt spid="30"/>
                                        </p:tgtEl>
                                      </p:cBhvr>
                                    </p:animEffect>
                                  </p:childTnLst>
                                </p:cTn>
                              </p:par>
                              <p:par>
                                <p:cTn id="52" presetID="22" presetClass="entr" presetSubtype="4" fill="hold"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down)">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8CAE07-C8D3-1737-E1E3-AE800BFF8CDF}"/>
              </a:ext>
            </a:extLst>
          </p:cNvPr>
          <p:cNvPicPr>
            <a:picLocks noChangeAspect="1"/>
          </p:cNvPicPr>
          <p:nvPr/>
        </p:nvPicPr>
        <p:blipFill>
          <a:blip r:embed="rId3"/>
          <a:stretch>
            <a:fillRect/>
          </a:stretch>
        </p:blipFill>
        <p:spPr>
          <a:xfrm rot="13850121">
            <a:off x="9799136" y="771147"/>
            <a:ext cx="3120660" cy="2380948"/>
          </a:xfrm>
          <a:prstGeom prst="rect">
            <a:avLst/>
          </a:prstGeom>
        </p:spPr>
      </p:pic>
      <p:sp>
        <p:nvSpPr>
          <p:cNvPr id="3" name="TextBox 2">
            <a:extLst>
              <a:ext uri="{FF2B5EF4-FFF2-40B4-BE49-F238E27FC236}">
                <a16:creationId xmlns:a16="http://schemas.microsoft.com/office/drawing/2014/main" id="{36BDD1AC-AE07-6033-202B-32BED4A26740}"/>
              </a:ext>
            </a:extLst>
          </p:cNvPr>
          <p:cNvSpPr txBox="1"/>
          <p:nvPr/>
        </p:nvSpPr>
        <p:spPr>
          <a:xfrm>
            <a:off x="5013960" y="1144270"/>
            <a:ext cx="1939925" cy="585610"/>
          </a:xfrm>
          <a:prstGeom prst="rect">
            <a:avLst/>
          </a:prstGeom>
          <a:noFill/>
        </p:spPr>
        <p:txBody>
          <a:bodyPr wrap="square" rtlCol="0">
            <a:spAutoFit/>
          </a:bodyPr>
          <a:lstStyle/>
          <a:p>
            <a:pPr algn="just">
              <a:lnSpc>
                <a:spcPct val="150000"/>
              </a:lnSpc>
            </a:pPr>
            <a:r>
              <a:rPr lang="en-US" sz="2438" b="1" dirty="0">
                <a:latin typeface="UTM Avo" panose="02040603050506020204" pitchFamily="18"/>
                <a:cs typeface="Arial" panose="020B0604020202020204" pitchFamily="34" charset="0"/>
              </a:rPr>
              <a:t>Tiểu thuyết</a:t>
            </a:r>
          </a:p>
        </p:txBody>
      </p:sp>
      <p:grpSp>
        <p:nvGrpSpPr>
          <p:cNvPr id="4" name="Group 3">
            <a:extLst>
              <a:ext uri="{FF2B5EF4-FFF2-40B4-BE49-F238E27FC236}">
                <a16:creationId xmlns:a16="http://schemas.microsoft.com/office/drawing/2014/main" id="{4A5F22A8-7BEE-A938-5712-155AB4FF2461}"/>
              </a:ext>
            </a:extLst>
          </p:cNvPr>
          <p:cNvGrpSpPr/>
          <p:nvPr/>
        </p:nvGrpSpPr>
        <p:grpSpPr>
          <a:xfrm>
            <a:off x="2661629" y="1705290"/>
            <a:ext cx="6644587" cy="828439"/>
            <a:chOff x="2740660" y="3799270"/>
            <a:chExt cx="13180058" cy="1857312"/>
          </a:xfrm>
        </p:grpSpPr>
        <p:cxnSp>
          <p:nvCxnSpPr>
            <p:cNvPr id="5" name="Straight Connector 4">
              <a:extLst>
                <a:ext uri="{FF2B5EF4-FFF2-40B4-BE49-F238E27FC236}">
                  <a16:creationId xmlns:a16="http://schemas.microsoft.com/office/drawing/2014/main" id="{1556E44B-240A-5011-3549-D4ADCDB922FC}"/>
                </a:ext>
              </a:extLst>
            </p:cNvPr>
            <p:cNvCxnSpPr/>
            <p:nvPr/>
          </p:nvCxnSpPr>
          <p:spPr>
            <a:xfrm flipH="1">
              <a:off x="9322750" y="3799270"/>
              <a:ext cx="7939" cy="934858"/>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222CEDD-B477-3128-C5AB-20E7093F4D05}"/>
                </a:ext>
              </a:extLst>
            </p:cNvPr>
            <p:cNvCxnSpPr/>
            <p:nvPr/>
          </p:nvCxnSpPr>
          <p:spPr>
            <a:xfrm>
              <a:off x="2740660" y="4739352"/>
              <a:ext cx="13180058" cy="0"/>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D806D6F-100F-625E-8708-4B19865D1108}"/>
                </a:ext>
              </a:extLst>
            </p:cNvPr>
            <p:cNvCxnSpPr/>
            <p:nvPr/>
          </p:nvCxnSpPr>
          <p:spPr>
            <a:xfrm>
              <a:off x="2740660" y="4758948"/>
              <a:ext cx="0" cy="897634"/>
            </a:xfrm>
            <a:prstGeom prst="line">
              <a:avLst/>
            </a:prstGeom>
            <a:ln w="5715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8B481E1-AE4B-5700-97E8-15875286E572}"/>
                </a:ext>
              </a:extLst>
            </p:cNvPr>
            <p:cNvCxnSpPr/>
            <p:nvPr/>
          </p:nvCxnSpPr>
          <p:spPr>
            <a:xfrm flipH="1">
              <a:off x="9328148" y="4727925"/>
              <a:ext cx="5081" cy="912148"/>
            </a:xfrm>
            <a:prstGeom prst="line">
              <a:avLst/>
            </a:prstGeom>
            <a:ln w="5715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BEE37D-7B87-CA6C-7278-535A5506D221}"/>
                </a:ext>
              </a:extLst>
            </p:cNvPr>
            <p:cNvCxnSpPr/>
            <p:nvPr/>
          </p:nvCxnSpPr>
          <p:spPr>
            <a:xfrm flipH="1">
              <a:off x="15920717" y="4739353"/>
              <a:ext cx="1" cy="917227"/>
            </a:xfrm>
            <a:prstGeom prst="line">
              <a:avLst/>
            </a:prstGeom>
            <a:ln w="57150">
              <a:solidFill>
                <a:srgbClr val="7B424F"/>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3E12CC62-9F70-D3DA-06B1-28E6DD0F2432}"/>
              </a:ext>
            </a:extLst>
          </p:cNvPr>
          <p:cNvSpPr txBox="1"/>
          <p:nvPr/>
        </p:nvSpPr>
        <p:spPr>
          <a:xfrm>
            <a:off x="8050294" y="2465927"/>
            <a:ext cx="2432002" cy="2022541"/>
          </a:xfrm>
          <a:prstGeom prst="rect">
            <a:avLst/>
          </a:prstGeom>
          <a:noFill/>
        </p:spPr>
        <p:txBody>
          <a:bodyPr wrap="square" rtlCol="0">
            <a:spAutoFit/>
          </a:bodyPr>
          <a:lstStyle/>
          <a:p>
            <a:pPr algn="ctr">
              <a:lnSpc>
                <a:spcPct val="150000"/>
              </a:lnSpc>
            </a:pPr>
            <a:r>
              <a:rPr lang="vi-VN" sz="2167" i="1" dirty="0">
                <a:latin typeface="UTM Avo" panose="02040603050506020204" pitchFamily="18"/>
                <a:cs typeface="Arial" panose="020B0604020202020204" pitchFamily="34" charset="0"/>
              </a:rPr>
              <a:t>Tức nước vỡ bờ </a:t>
            </a:r>
            <a:endParaRPr lang="en-US" sz="2167" i="1" dirty="0">
              <a:latin typeface="UTM Avo" panose="02040603050506020204" pitchFamily="18"/>
              <a:cs typeface="Arial" panose="020B0604020202020204" pitchFamily="34" charset="0"/>
            </a:endParaRPr>
          </a:p>
          <a:p>
            <a:pPr algn="ctr">
              <a:lnSpc>
                <a:spcPct val="150000"/>
              </a:lnSpc>
            </a:pPr>
            <a:r>
              <a:rPr lang="vi-VN" sz="2167" dirty="0">
                <a:latin typeface="UTM Avo" panose="02040603050506020204" pitchFamily="18"/>
                <a:cs typeface="Arial" panose="020B0604020202020204" pitchFamily="34" charset="0"/>
              </a:rPr>
              <a:t>(trích tiểu thuyết </a:t>
            </a:r>
            <a:r>
              <a:rPr lang="vi-VN" sz="2167" i="1" dirty="0">
                <a:latin typeface="UTM Avo" panose="02040603050506020204" pitchFamily="18"/>
                <a:cs typeface="Arial" panose="020B0604020202020204" pitchFamily="34" charset="0"/>
              </a:rPr>
              <a:t>Tắt đèn </a:t>
            </a:r>
            <a:r>
              <a:rPr lang="vi-VN" sz="2167" dirty="0">
                <a:latin typeface="UTM Avo" panose="02040603050506020204" pitchFamily="18"/>
                <a:cs typeface="Arial" panose="020B0604020202020204" pitchFamily="34" charset="0"/>
              </a:rPr>
              <a:t>của Ngô Tất Tố)</a:t>
            </a:r>
            <a:endParaRPr lang="en-US" sz="2167" dirty="0">
              <a:latin typeface="UTM Avo" panose="02040603050506020204" pitchFamily="18"/>
              <a:cs typeface="Arial" panose="020B0604020202020204" pitchFamily="34" charset="0"/>
            </a:endParaRPr>
          </a:p>
        </p:txBody>
      </p:sp>
      <p:sp>
        <p:nvSpPr>
          <p:cNvPr id="11" name="TextBox 10">
            <a:extLst>
              <a:ext uri="{FF2B5EF4-FFF2-40B4-BE49-F238E27FC236}">
                <a16:creationId xmlns:a16="http://schemas.microsoft.com/office/drawing/2014/main" id="{8A07FB42-6AC6-EC76-9286-60A157AFE0EF}"/>
              </a:ext>
            </a:extLst>
          </p:cNvPr>
          <p:cNvSpPr txBox="1"/>
          <p:nvPr/>
        </p:nvSpPr>
        <p:spPr>
          <a:xfrm>
            <a:off x="4369598" y="2465928"/>
            <a:ext cx="3283654" cy="2022541"/>
          </a:xfrm>
          <a:prstGeom prst="rect">
            <a:avLst/>
          </a:prstGeom>
          <a:noFill/>
        </p:spPr>
        <p:txBody>
          <a:bodyPr wrap="square" rtlCol="0">
            <a:spAutoFit/>
          </a:bodyPr>
          <a:lstStyle/>
          <a:p>
            <a:pPr algn="ctr">
              <a:lnSpc>
                <a:spcPct val="150000"/>
              </a:lnSpc>
            </a:pPr>
            <a:r>
              <a:rPr lang="vi-VN" sz="2167" i="1" dirty="0">
                <a:latin typeface="UTM Avo" panose="02040603050506020204" pitchFamily="18"/>
                <a:cs typeface="Arial" panose="020B0604020202020204" pitchFamily="34" charset="0"/>
              </a:rPr>
              <a:t>Đánh nhau với cối xay gió </a:t>
            </a:r>
            <a:r>
              <a:rPr lang="vi-VN" sz="2167" dirty="0">
                <a:latin typeface="UTM Avo" panose="02040603050506020204" pitchFamily="18"/>
                <a:cs typeface="Arial" panose="020B0604020202020204" pitchFamily="34" charset="0"/>
              </a:rPr>
              <a:t>(trích tiểu thuyết </a:t>
            </a:r>
            <a:r>
              <a:rPr lang="vi-VN" sz="2167" i="1" dirty="0">
                <a:latin typeface="UTM Avo" panose="02040603050506020204" pitchFamily="18"/>
                <a:cs typeface="Arial" panose="020B0604020202020204" pitchFamily="34" charset="0"/>
              </a:rPr>
              <a:t>Don Quixote</a:t>
            </a:r>
            <a:r>
              <a:rPr lang="en-US" sz="2167" i="1" dirty="0">
                <a:latin typeface="UTM Avo" panose="02040603050506020204" pitchFamily="18"/>
                <a:cs typeface="Arial" panose="020B0604020202020204" pitchFamily="34" charset="0"/>
              </a:rPr>
              <a:t> </a:t>
            </a:r>
            <a:r>
              <a:rPr lang="vi-VN" sz="2167" dirty="0">
                <a:latin typeface="UTM Avo" panose="02040603050506020204" pitchFamily="18"/>
                <a:cs typeface="Arial" panose="020B0604020202020204" pitchFamily="34" charset="0"/>
              </a:rPr>
              <a:t>của Miguel de Cervantes</a:t>
            </a:r>
            <a:r>
              <a:rPr lang="en-US" sz="2167" dirty="0">
                <a:latin typeface="UTM Avo" panose="02040603050506020204" pitchFamily="18"/>
                <a:cs typeface="Arial" panose="020B0604020202020204" pitchFamily="34" charset="0"/>
              </a:rPr>
              <a:t>)</a:t>
            </a:r>
          </a:p>
        </p:txBody>
      </p:sp>
      <p:sp>
        <p:nvSpPr>
          <p:cNvPr id="12" name="TextBox 11">
            <a:extLst>
              <a:ext uri="{FF2B5EF4-FFF2-40B4-BE49-F238E27FC236}">
                <a16:creationId xmlns:a16="http://schemas.microsoft.com/office/drawing/2014/main" id="{4B4C36B4-6291-57FE-5DD7-8257417134F4}"/>
              </a:ext>
            </a:extLst>
          </p:cNvPr>
          <p:cNvSpPr txBox="1"/>
          <p:nvPr/>
        </p:nvSpPr>
        <p:spPr>
          <a:xfrm>
            <a:off x="1177574" y="2465927"/>
            <a:ext cx="2916866" cy="2022541"/>
          </a:xfrm>
          <a:prstGeom prst="rect">
            <a:avLst/>
          </a:prstGeom>
          <a:noFill/>
        </p:spPr>
        <p:txBody>
          <a:bodyPr wrap="square" rtlCol="0">
            <a:spAutoFit/>
          </a:bodyPr>
          <a:lstStyle/>
          <a:p>
            <a:pPr algn="ctr">
              <a:lnSpc>
                <a:spcPct val="150000"/>
              </a:lnSpc>
            </a:pPr>
            <a:r>
              <a:rPr lang="vi-VN" sz="2167" i="1" dirty="0">
                <a:latin typeface="UTM Avo" panose="02040603050506020204" pitchFamily="18"/>
                <a:cs typeface="Arial" panose="020B0604020202020204" pitchFamily="34" charset="0"/>
              </a:rPr>
              <a:t>Trong mắt trẻ </a:t>
            </a:r>
            <a:r>
              <a:rPr lang="vi-VN" sz="2167" dirty="0">
                <a:latin typeface="UTM Avo" panose="02040603050506020204" pitchFamily="18"/>
                <a:cs typeface="Arial" panose="020B0604020202020204" pitchFamily="34" charset="0"/>
              </a:rPr>
              <a:t>(trích tiểu thuyết </a:t>
            </a:r>
            <a:r>
              <a:rPr lang="vi-VN" sz="2167" i="1" dirty="0">
                <a:latin typeface="UTM Avo" panose="02040603050506020204" pitchFamily="18"/>
                <a:cs typeface="Arial" panose="020B0604020202020204" pitchFamily="34" charset="0"/>
              </a:rPr>
              <a:t>Hoàng tử bé</a:t>
            </a:r>
            <a:r>
              <a:rPr lang="vi-VN" sz="2167" dirty="0">
                <a:latin typeface="UTM Avo" panose="02040603050506020204" pitchFamily="18"/>
                <a:cs typeface="Arial" panose="020B0604020202020204" pitchFamily="34" charset="0"/>
              </a:rPr>
              <a:t> của Antoine de Saint-Exupéry</a:t>
            </a:r>
            <a:r>
              <a:rPr lang="en-US" sz="2167" dirty="0">
                <a:latin typeface="UTM Avo" panose="02040603050506020204" pitchFamily="18"/>
                <a:cs typeface="Arial" panose="020B0604020202020204" pitchFamily="34" charset="0"/>
              </a:rPr>
              <a:t>)</a:t>
            </a:r>
            <a:r>
              <a:rPr lang="vi-VN" sz="2167" dirty="0">
                <a:latin typeface="UTM Avo" panose="02040603050506020204" pitchFamily="18"/>
                <a:cs typeface="Arial" panose="020B0604020202020204" pitchFamily="34" charset="0"/>
              </a:rPr>
              <a:t> </a:t>
            </a:r>
            <a:endParaRPr lang="en-US" sz="2167" dirty="0">
              <a:latin typeface="UTM Avo" panose="02040603050506020204" pitchFamily="18"/>
              <a:cs typeface="Arial" panose="020B0604020202020204" pitchFamily="34" charset="0"/>
            </a:endParaRPr>
          </a:p>
        </p:txBody>
      </p:sp>
      <p:pic>
        <p:nvPicPr>
          <p:cNvPr id="13" name="Picture 12">
            <a:extLst>
              <a:ext uri="{FF2B5EF4-FFF2-40B4-BE49-F238E27FC236}">
                <a16:creationId xmlns:a16="http://schemas.microsoft.com/office/drawing/2014/main" id="{DD400AE1-FDCD-5F48-2697-C70944626D81}"/>
              </a:ext>
            </a:extLst>
          </p:cNvPr>
          <p:cNvPicPr>
            <a:picLocks noChangeAspect="1"/>
          </p:cNvPicPr>
          <p:nvPr/>
        </p:nvPicPr>
        <p:blipFill rotWithShape="1">
          <a:blip r:embed="rId4"/>
          <a:srcRect l="20826" t="4632" r="22188" b="27530"/>
          <a:stretch/>
        </p:blipFill>
        <p:spPr>
          <a:xfrm>
            <a:off x="1615793" y="4445736"/>
            <a:ext cx="2091672" cy="2095154"/>
          </a:xfrm>
          <a:prstGeom prst="rect">
            <a:avLst/>
          </a:prstGeom>
          <a:ln>
            <a:noFill/>
          </a:ln>
          <a:effectLst>
            <a:softEdge rad="112500"/>
          </a:effectLst>
        </p:spPr>
      </p:pic>
      <p:pic>
        <p:nvPicPr>
          <p:cNvPr id="14" name="Picture 13">
            <a:extLst>
              <a:ext uri="{FF2B5EF4-FFF2-40B4-BE49-F238E27FC236}">
                <a16:creationId xmlns:a16="http://schemas.microsoft.com/office/drawing/2014/main" id="{B5262B2F-4F2B-4619-F6F5-6B1CF6AB331F}"/>
              </a:ext>
            </a:extLst>
          </p:cNvPr>
          <p:cNvPicPr>
            <a:picLocks noChangeAspect="1"/>
          </p:cNvPicPr>
          <p:nvPr/>
        </p:nvPicPr>
        <p:blipFill rotWithShape="1">
          <a:blip r:embed="rId5"/>
          <a:srcRect l="4667" t="4783" r="4667" b="6521"/>
          <a:stretch/>
        </p:blipFill>
        <p:spPr>
          <a:xfrm>
            <a:off x="4747639" y="4488468"/>
            <a:ext cx="2696722" cy="2022541"/>
          </a:xfrm>
          <a:prstGeom prst="rect">
            <a:avLst/>
          </a:prstGeom>
          <a:ln>
            <a:noFill/>
          </a:ln>
          <a:effectLst>
            <a:softEdge rad="112500"/>
          </a:effectLst>
        </p:spPr>
      </p:pic>
      <p:pic>
        <p:nvPicPr>
          <p:cNvPr id="15" name="Picture 14">
            <a:extLst>
              <a:ext uri="{FF2B5EF4-FFF2-40B4-BE49-F238E27FC236}">
                <a16:creationId xmlns:a16="http://schemas.microsoft.com/office/drawing/2014/main" id="{7049C3F0-227F-B8BD-7DFD-96CE696C0F75}"/>
              </a:ext>
            </a:extLst>
          </p:cNvPr>
          <p:cNvPicPr>
            <a:picLocks noChangeAspect="1"/>
          </p:cNvPicPr>
          <p:nvPr/>
        </p:nvPicPr>
        <p:blipFill rotWithShape="1">
          <a:blip r:embed="rId6"/>
          <a:srcRect l="15622" r="7665"/>
          <a:stretch/>
        </p:blipFill>
        <p:spPr>
          <a:xfrm>
            <a:off x="8031293" y="4488468"/>
            <a:ext cx="2790142" cy="1900705"/>
          </a:xfrm>
          <a:prstGeom prst="rect">
            <a:avLst/>
          </a:prstGeom>
          <a:ln>
            <a:noFill/>
          </a:ln>
          <a:effectLst>
            <a:softEdge rad="112500"/>
          </a:effectLst>
        </p:spPr>
      </p:pic>
    </p:spTree>
    <p:extLst>
      <p:ext uri="{BB962C8B-B14F-4D97-AF65-F5344CB8AC3E}">
        <p14:creationId xmlns:p14="http://schemas.microsoft.com/office/powerpoint/2010/main" val="3805526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anim calcmode="lin" valueType="num">
                                      <p:cBhvr>
                                        <p:cTn id="16" dur="500" fill="hold"/>
                                        <p:tgtEl>
                                          <p:spTgt spid="12"/>
                                        </p:tgtEl>
                                        <p:attrNameLst>
                                          <p:attrName>ppt_x</p:attrName>
                                        </p:attrNameLst>
                                      </p:cBhvr>
                                      <p:tavLst>
                                        <p:tav tm="0">
                                          <p:val>
                                            <p:strVal val="#ppt_x"/>
                                          </p:val>
                                        </p:tav>
                                        <p:tav tm="100000">
                                          <p:val>
                                            <p:strVal val="#ppt_x"/>
                                          </p:val>
                                        </p:tav>
                                      </p:tavLst>
                                    </p:anim>
                                    <p:anim calcmode="lin" valueType="num">
                                      <p:cBhvr>
                                        <p:cTn id="17" dur="500" fill="hold"/>
                                        <p:tgtEl>
                                          <p:spTgt spid="12"/>
                                        </p:tgtEl>
                                        <p:attrNameLst>
                                          <p:attrName>ppt_y</p:attrName>
                                        </p:attrNameLst>
                                      </p:cBhvr>
                                      <p:tavLst>
                                        <p:tav tm="0">
                                          <p:val>
                                            <p:strVal val="#ppt_y+.1"/>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strVal val="#ppt_x"/>
                                          </p:val>
                                        </p:tav>
                                        <p:tav tm="100000">
                                          <p:val>
                                            <p:strVal val="#ppt_x"/>
                                          </p:val>
                                        </p:tav>
                                      </p:tavLst>
                                    </p:anim>
                                    <p:anim calcmode="lin" valueType="num">
                                      <p:cBhvr>
                                        <p:cTn id="39" dur="500" fill="hold"/>
                                        <p:tgtEl>
                                          <p:spTgt spid="10"/>
                                        </p:tgtEl>
                                        <p:attrNameLst>
                                          <p:attrName>ppt_y</p:attrName>
                                        </p:attrNameLst>
                                      </p:cBhvr>
                                      <p:tavLst>
                                        <p:tav tm="0">
                                          <p:val>
                                            <p:strVal val="#ppt_y+.1"/>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D32764-481F-5694-F336-D59A155E5616}"/>
              </a:ext>
            </a:extLst>
          </p:cNvPr>
          <p:cNvPicPr>
            <a:picLocks noChangeAspect="1"/>
          </p:cNvPicPr>
          <p:nvPr/>
        </p:nvPicPr>
        <p:blipFill>
          <a:blip r:embed="rId3"/>
          <a:stretch>
            <a:fillRect/>
          </a:stretch>
        </p:blipFill>
        <p:spPr>
          <a:xfrm>
            <a:off x="-98995" y="1562755"/>
            <a:ext cx="2470110" cy="2856478"/>
          </a:xfrm>
          <a:prstGeom prst="rect">
            <a:avLst/>
          </a:prstGeom>
        </p:spPr>
      </p:pic>
      <p:pic>
        <p:nvPicPr>
          <p:cNvPr id="3" name="Picture 2">
            <a:extLst>
              <a:ext uri="{FF2B5EF4-FFF2-40B4-BE49-F238E27FC236}">
                <a16:creationId xmlns:a16="http://schemas.microsoft.com/office/drawing/2014/main" id="{CADD8494-E96B-2713-F8FA-CE70BE7C20B4}"/>
              </a:ext>
            </a:extLst>
          </p:cNvPr>
          <p:cNvPicPr>
            <a:picLocks noChangeAspect="1"/>
          </p:cNvPicPr>
          <p:nvPr/>
        </p:nvPicPr>
        <p:blipFill>
          <a:blip r:embed="rId4"/>
          <a:stretch>
            <a:fillRect/>
          </a:stretch>
        </p:blipFill>
        <p:spPr>
          <a:xfrm>
            <a:off x="9861937" y="4293081"/>
            <a:ext cx="2252159" cy="2701270"/>
          </a:xfrm>
          <a:prstGeom prst="rect">
            <a:avLst/>
          </a:prstGeom>
        </p:spPr>
      </p:pic>
      <p:sp>
        <p:nvSpPr>
          <p:cNvPr id="4" name="Rounded Rectangle 3">
            <a:extLst>
              <a:ext uri="{FF2B5EF4-FFF2-40B4-BE49-F238E27FC236}">
                <a16:creationId xmlns:a16="http://schemas.microsoft.com/office/drawing/2014/main" id="{F945BCE7-4C75-61D6-3200-03E0A180AD55}"/>
              </a:ext>
            </a:extLst>
          </p:cNvPr>
          <p:cNvSpPr/>
          <p:nvPr/>
        </p:nvSpPr>
        <p:spPr>
          <a:xfrm>
            <a:off x="5707184" y="1301583"/>
            <a:ext cx="2633789" cy="825500"/>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38" b="1" dirty="0">
                <a:solidFill>
                  <a:schemeClr val="tx1"/>
                </a:solidFill>
                <a:latin typeface="UTM Avo" panose="02040603050506020204" pitchFamily="18"/>
                <a:cs typeface="Arial" panose="020B0604020202020204" pitchFamily="34" charset="0"/>
              </a:rPr>
              <a:t>Truyện lịch sử</a:t>
            </a:r>
          </a:p>
        </p:txBody>
      </p:sp>
      <p:sp>
        <p:nvSpPr>
          <p:cNvPr id="5" name="Rounded Rectangle 4">
            <a:extLst>
              <a:ext uri="{FF2B5EF4-FFF2-40B4-BE49-F238E27FC236}">
                <a16:creationId xmlns:a16="http://schemas.microsoft.com/office/drawing/2014/main" id="{C85BFA7D-F2F0-0957-8976-0AE427B15756}"/>
              </a:ext>
            </a:extLst>
          </p:cNvPr>
          <p:cNvSpPr/>
          <p:nvPr/>
        </p:nvSpPr>
        <p:spPr>
          <a:xfrm>
            <a:off x="1704340" y="2587400"/>
            <a:ext cx="5016500" cy="1569330"/>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i="1" dirty="0">
                <a:solidFill>
                  <a:schemeClr val="tx1"/>
                </a:solidFill>
                <a:latin typeface="UTM Avo" panose="02040603050506020204" pitchFamily="18"/>
                <a:cs typeface="Arial" panose="020B0604020202020204" pitchFamily="34" charset="0"/>
              </a:rPr>
              <a:t>Quang Trung đại phá quân Thanh </a:t>
            </a:r>
            <a:r>
              <a:rPr lang="en-US" sz="2167" dirty="0">
                <a:solidFill>
                  <a:schemeClr val="tx1"/>
                </a:solidFill>
                <a:latin typeface="UTM Avo" panose="02040603050506020204" pitchFamily="18"/>
                <a:cs typeface="Arial" panose="020B0604020202020204" pitchFamily="34" charset="0"/>
              </a:rPr>
              <a:t>(trích </a:t>
            </a:r>
            <a:r>
              <a:rPr lang="en-US" sz="2167" i="1" dirty="0">
                <a:solidFill>
                  <a:schemeClr val="tx1"/>
                </a:solidFill>
                <a:latin typeface="UTM Avo" panose="02040603050506020204" pitchFamily="18"/>
                <a:cs typeface="Arial" panose="020B0604020202020204" pitchFamily="34" charset="0"/>
              </a:rPr>
              <a:t>Hoàng Lê nhất thống chí </a:t>
            </a:r>
            <a:r>
              <a:rPr lang="en-US" sz="2167" dirty="0">
                <a:solidFill>
                  <a:schemeClr val="tx1"/>
                </a:solidFill>
                <a:latin typeface="UTM Avo" panose="02040603050506020204" pitchFamily="18"/>
                <a:cs typeface="Arial" panose="020B0604020202020204" pitchFamily="34" charset="0"/>
              </a:rPr>
              <a:t>của Ngô gia văn phái)</a:t>
            </a:r>
          </a:p>
        </p:txBody>
      </p:sp>
      <p:sp>
        <p:nvSpPr>
          <p:cNvPr id="6" name="Rounded Rectangle 5">
            <a:extLst>
              <a:ext uri="{FF2B5EF4-FFF2-40B4-BE49-F238E27FC236}">
                <a16:creationId xmlns:a16="http://schemas.microsoft.com/office/drawing/2014/main" id="{747F203A-B451-98DF-3100-57D6BCBFC11D}"/>
              </a:ext>
            </a:extLst>
          </p:cNvPr>
          <p:cNvSpPr/>
          <p:nvPr/>
        </p:nvSpPr>
        <p:spPr>
          <a:xfrm>
            <a:off x="7529443" y="2587399"/>
            <a:ext cx="3172847" cy="1569330"/>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i="1" dirty="0">
                <a:solidFill>
                  <a:schemeClr val="tx1"/>
                </a:solidFill>
                <a:latin typeface="UTM Avo" panose="02040603050506020204" pitchFamily="18"/>
                <a:cs typeface="Arial" panose="020B0604020202020204" pitchFamily="34" charset="0"/>
              </a:rPr>
              <a:t>Bên bờ Thiên Mạc </a:t>
            </a:r>
            <a:r>
              <a:rPr lang="en-US" sz="2167" dirty="0">
                <a:solidFill>
                  <a:schemeClr val="tx1"/>
                </a:solidFill>
                <a:latin typeface="UTM Avo" panose="02040603050506020204" pitchFamily="18"/>
                <a:cs typeface="Arial" panose="020B0604020202020204" pitchFamily="34" charset="0"/>
              </a:rPr>
              <a:t>(Hà Ân)</a:t>
            </a:r>
          </a:p>
        </p:txBody>
      </p:sp>
      <p:cxnSp>
        <p:nvCxnSpPr>
          <p:cNvPr id="7" name="Straight Arrow Connector 6">
            <a:extLst>
              <a:ext uri="{FF2B5EF4-FFF2-40B4-BE49-F238E27FC236}">
                <a16:creationId xmlns:a16="http://schemas.microsoft.com/office/drawing/2014/main" id="{64B3EF89-BBE5-E284-6DFD-E1C9D3C97867}"/>
              </a:ext>
            </a:extLst>
          </p:cNvPr>
          <p:cNvCxnSpPr>
            <a:cxnSpLocks/>
            <a:stCxn id="4" idx="2"/>
            <a:endCxn id="5" idx="0"/>
          </p:cNvCxnSpPr>
          <p:nvPr/>
        </p:nvCxnSpPr>
        <p:spPr>
          <a:xfrm flipH="1">
            <a:off x="4212590" y="2127083"/>
            <a:ext cx="2811489" cy="460317"/>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9230C94B-EB51-0E1A-A68F-A1AAE903360E}"/>
              </a:ext>
            </a:extLst>
          </p:cNvPr>
          <p:cNvCxnSpPr>
            <a:cxnSpLocks/>
            <a:stCxn id="4" idx="2"/>
            <a:endCxn id="6" idx="0"/>
          </p:cNvCxnSpPr>
          <p:nvPr/>
        </p:nvCxnSpPr>
        <p:spPr>
          <a:xfrm>
            <a:off x="7024079" y="2127083"/>
            <a:ext cx="2091788" cy="460316"/>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AF77B87F-1492-4161-5127-AD961C926A2D}"/>
              </a:ext>
            </a:extLst>
          </p:cNvPr>
          <p:cNvPicPr>
            <a:picLocks noChangeAspect="1"/>
          </p:cNvPicPr>
          <p:nvPr/>
        </p:nvPicPr>
        <p:blipFill>
          <a:blip r:embed="rId5"/>
          <a:stretch>
            <a:fillRect/>
          </a:stretch>
        </p:blipFill>
        <p:spPr>
          <a:xfrm>
            <a:off x="8125266" y="4251862"/>
            <a:ext cx="1981200" cy="2511003"/>
          </a:xfrm>
          <a:prstGeom prst="rect">
            <a:avLst/>
          </a:prstGeom>
          <a:ln>
            <a:noFill/>
          </a:ln>
          <a:effectLst>
            <a:softEdge rad="112500"/>
          </a:effectLst>
        </p:spPr>
      </p:pic>
      <p:pic>
        <p:nvPicPr>
          <p:cNvPr id="10" name="Picture 9">
            <a:extLst>
              <a:ext uri="{FF2B5EF4-FFF2-40B4-BE49-F238E27FC236}">
                <a16:creationId xmlns:a16="http://schemas.microsoft.com/office/drawing/2014/main" id="{EFB8AE30-103B-3461-EC6B-24E2462FB9B0}"/>
              </a:ext>
            </a:extLst>
          </p:cNvPr>
          <p:cNvPicPr>
            <a:picLocks noChangeAspect="1"/>
          </p:cNvPicPr>
          <p:nvPr/>
        </p:nvPicPr>
        <p:blipFill rotWithShape="1">
          <a:blip r:embed="rId6"/>
          <a:srcRect l="5993" t="3198" r="4419" b="22532"/>
          <a:stretch/>
        </p:blipFill>
        <p:spPr>
          <a:xfrm>
            <a:off x="3146009" y="4293081"/>
            <a:ext cx="2133161" cy="2428567"/>
          </a:xfrm>
          <a:prstGeom prst="rect">
            <a:avLst/>
          </a:prstGeom>
          <a:ln>
            <a:noFill/>
          </a:ln>
          <a:effectLst>
            <a:softEdge rad="112500"/>
          </a:effectLst>
        </p:spPr>
      </p:pic>
    </p:spTree>
    <p:extLst>
      <p:ext uri="{BB962C8B-B14F-4D97-AF65-F5344CB8AC3E}">
        <p14:creationId xmlns:p14="http://schemas.microsoft.com/office/powerpoint/2010/main" val="1940367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par>
                                <p:cTn id="16" presetID="6" presetClass="entr" presetSubtype="16"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par>
                                <p:cTn id="27" presetID="6" presetClass="entr" presetSubtype="16"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ircle(in)">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5A4225-7224-78A0-190C-5EE9080A2DC9}"/>
              </a:ext>
            </a:extLst>
          </p:cNvPr>
          <p:cNvPicPr>
            <a:picLocks noChangeAspect="1"/>
          </p:cNvPicPr>
          <p:nvPr/>
        </p:nvPicPr>
        <p:blipFill>
          <a:blip r:embed="rId3"/>
          <a:stretch>
            <a:fillRect/>
          </a:stretch>
        </p:blipFill>
        <p:spPr>
          <a:xfrm>
            <a:off x="9306770" y="663535"/>
            <a:ext cx="3120660" cy="2380948"/>
          </a:xfrm>
          <a:prstGeom prst="rect">
            <a:avLst/>
          </a:prstGeom>
        </p:spPr>
      </p:pic>
      <p:sp>
        <p:nvSpPr>
          <p:cNvPr id="3" name="Rounded Rectangle 2">
            <a:extLst>
              <a:ext uri="{FF2B5EF4-FFF2-40B4-BE49-F238E27FC236}">
                <a16:creationId xmlns:a16="http://schemas.microsoft.com/office/drawing/2014/main" id="{29D0543E-990B-2074-6C8A-83DC1D1BDA27}"/>
              </a:ext>
            </a:extLst>
          </p:cNvPr>
          <p:cNvSpPr/>
          <p:nvPr/>
        </p:nvSpPr>
        <p:spPr>
          <a:xfrm>
            <a:off x="4654011" y="1854009"/>
            <a:ext cx="2633789" cy="671830"/>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38" b="1" dirty="0">
                <a:solidFill>
                  <a:schemeClr val="tx1"/>
                </a:solidFill>
                <a:latin typeface="UTM Avo" panose="02040603050506020204" pitchFamily="18"/>
                <a:cs typeface="Arial" panose="020B0604020202020204" pitchFamily="34" charset="0"/>
              </a:rPr>
              <a:t>Truyện cười</a:t>
            </a:r>
          </a:p>
        </p:txBody>
      </p:sp>
      <p:sp>
        <p:nvSpPr>
          <p:cNvPr id="4" name="Rounded Rectangle 3">
            <a:extLst>
              <a:ext uri="{FF2B5EF4-FFF2-40B4-BE49-F238E27FC236}">
                <a16:creationId xmlns:a16="http://schemas.microsoft.com/office/drawing/2014/main" id="{841D6868-6AF5-7441-6C8D-87462478B19B}"/>
              </a:ext>
            </a:extLst>
          </p:cNvPr>
          <p:cNvSpPr/>
          <p:nvPr/>
        </p:nvSpPr>
        <p:spPr>
          <a:xfrm>
            <a:off x="1249046" y="3184858"/>
            <a:ext cx="2971799" cy="970502"/>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i="1" dirty="0">
                <a:solidFill>
                  <a:schemeClr val="tx1"/>
                </a:solidFill>
                <a:latin typeface="UTM Avo" panose="02040603050506020204" pitchFamily="18"/>
                <a:cs typeface="Arial" panose="020B0604020202020204" pitchFamily="34" charset="0"/>
              </a:rPr>
              <a:t>Cái kính </a:t>
            </a:r>
            <a:r>
              <a:rPr lang="en-US" sz="2167" dirty="0">
                <a:solidFill>
                  <a:schemeClr val="tx1"/>
                </a:solidFill>
                <a:latin typeface="UTM Avo" panose="02040603050506020204" pitchFamily="18"/>
                <a:cs typeface="Arial" panose="020B0604020202020204" pitchFamily="34" charset="0"/>
              </a:rPr>
              <a:t>(Aziz Nesin)</a:t>
            </a:r>
          </a:p>
        </p:txBody>
      </p:sp>
      <p:cxnSp>
        <p:nvCxnSpPr>
          <p:cNvPr id="5" name="Straight Arrow Connector 4">
            <a:extLst>
              <a:ext uri="{FF2B5EF4-FFF2-40B4-BE49-F238E27FC236}">
                <a16:creationId xmlns:a16="http://schemas.microsoft.com/office/drawing/2014/main" id="{5FB37691-6ACE-AAB2-CEFC-3C4B97207A2E}"/>
              </a:ext>
            </a:extLst>
          </p:cNvPr>
          <p:cNvCxnSpPr>
            <a:cxnSpLocks/>
            <a:stCxn id="3" idx="2"/>
            <a:endCxn id="4" idx="0"/>
          </p:cNvCxnSpPr>
          <p:nvPr/>
        </p:nvCxnSpPr>
        <p:spPr>
          <a:xfrm flipH="1">
            <a:off x="2734946" y="2525839"/>
            <a:ext cx="3235960" cy="659019"/>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2E2E418F-0D4D-D9DC-8BBD-DC23878F347A}"/>
              </a:ext>
            </a:extLst>
          </p:cNvPr>
          <p:cNvCxnSpPr>
            <a:cxnSpLocks/>
            <a:stCxn id="3" idx="2"/>
            <a:endCxn id="8" idx="0"/>
          </p:cNvCxnSpPr>
          <p:nvPr/>
        </p:nvCxnSpPr>
        <p:spPr>
          <a:xfrm>
            <a:off x="5970906" y="2525839"/>
            <a:ext cx="3235960" cy="659019"/>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sp>
        <p:nvSpPr>
          <p:cNvPr id="7" name="Rounded Rectangle 6">
            <a:extLst>
              <a:ext uri="{FF2B5EF4-FFF2-40B4-BE49-F238E27FC236}">
                <a16:creationId xmlns:a16="http://schemas.microsoft.com/office/drawing/2014/main" id="{5785ACB2-C9F9-0EC5-3A32-7C20CA92DC62}"/>
              </a:ext>
            </a:extLst>
          </p:cNvPr>
          <p:cNvSpPr/>
          <p:nvPr/>
        </p:nvSpPr>
        <p:spPr>
          <a:xfrm>
            <a:off x="4485006" y="3184858"/>
            <a:ext cx="2971799" cy="970502"/>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i="1" dirty="0">
                <a:solidFill>
                  <a:schemeClr val="tx1"/>
                </a:solidFill>
                <a:latin typeface="UTM Avo" panose="02040603050506020204" pitchFamily="18"/>
                <a:cs typeface="Arial" panose="020B0604020202020204" pitchFamily="34" charset="0"/>
              </a:rPr>
              <a:t>Thi nói khoác</a:t>
            </a:r>
            <a:endParaRPr lang="en-US" sz="2167" dirty="0">
              <a:solidFill>
                <a:schemeClr val="tx1"/>
              </a:solidFill>
              <a:latin typeface="UTM Avo" panose="02040603050506020204" pitchFamily="18"/>
              <a:cs typeface="Arial" panose="020B0604020202020204" pitchFamily="34" charset="0"/>
            </a:endParaRPr>
          </a:p>
        </p:txBody>
      </p:sp>
      <p:sp>
        <p:nvSpPr>
          <p:cNvPr id="8" name="Rounded Rectangle 7">
            <a:extLst>
              <a:ext uri="{FF2B5EF4-FFF2-40B4-BE49-F238E27FC236}">
                <a16:creationId xmlns:a16="http://schemas.microsoft.com/office/drawing/2014/main" id="{ED4DB9FD-BA6B-A5E1-6AFC-962C386FCAB5}"/>
              </a:ext>
            </a:extLst>
          </p:cNvPr>
          <p:cNvSpPr/>
          <p:nvPr/>
        </p:nvSpPr>
        <p:spPr>
          <a:xfrm>
            <a:off x="7720966" y="3184858"/>
            <a:ext cx="2971799" cy="970502"/>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i="1" dirty="0">
                <a:solidFill>
                  <a:schemeClr val="tx1"/>
                </a:solidFill>
                <a:latin typeface="UTM Avo" panose="02040603050506020204" pitchFamily="18"/>
                <a:cs typeface="Arial" panose="020B0604020202020204" pitchFamily="34" charset="0"/>
              </a:rPr>
              <a:t>Treo biển</a:t>
            </a:r>
            <a:endParaRPr lang="en-US" sz="2167" dirty="0">
              <a:solidFill>
                <a:schemeClr val="tx1"/>
              </a:solidFill>
              <a:latin typeface="UTM Avo" panose="02040603050506020204" pitchFamily="18"/>
              <a:cs typeface="Arial" panose="020B0604020202020204" pitchFamily="34" charset="0"/>
            </a:endParaRPr>
          </a:p>
        </p:txBody>
      </p:sp>
      <p:cxnSp>
        <p:nvCxnSpPr>
          <p:cNvPr id="9" name="Straight Arrow Connector 8">
            <a:extLst>
              <a:ext uri="{FF2B5EF4-FFF2-40B4-BE49-F238E27FC236}">
                <a16:creationId xmlns:a16="http://schemas.microsoft.com/office/drawing/2014/main" id="{F2CBB54A-6773-F905-E12F-7F283A61387F}"/>
              </a:ext>
            </a:extLst>
          </p:cNvPr>
          <p:cNvCxnSpPr>
            <a:cxnSpLocks/>
            <a:stCxn id="3" idx="2"/>
            <a:endCxn id="7" idx="0"/>
          </p:cNvCxnSpPr>
          <p:nvPr/>
        </p:nvCxnSpPr>
        <p:spPr>
          <a:xfrm>
            <a:off x="5970906" y="2525839"/>
            <a:ext cx="0" cy="659019"/>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C4494F9-C080-100E-6B14-53D2C97007EB}"/>
              </a:ext>
            </a:extLst>
          </p:cNvPr>
          <p:cNvPicPr>
            <a:picLocks noChangeAspect="1"/>
          </p:cNvPicPr>
          <p:nvPr/>
        </p:nvPicPr>
        <p:blipFill>
          <a:blip r:embed="rId4"/>
          <a:stretch>
            <a:fillRect/>
          </a:stretch>
        </p:blipFill>
        <p:spPr>
          <a:xfrm>
            <a:off x="1352233" y="4436110"/>
            <a:ext cx="2765424" cy="1870728"/>
          </a:xfrm>
          <a:prstGeom prst="rect">
            <a:avLst/>
          </a:prstGeom>
        </p:spPr>
      </p:pic>
      <p:pic>
        <p:nvPicPr>
          <p:cNvPr id="11" name="Picture 10">
            <a:extLst>
              <a:ext uri="{FF2B5EF4-FFF2-40B4-BE49-F238E27FC236}">
                <a16:creationId xmlns:a16="http://schemas.microsoft.com/office/drawing/2014/main" id="{3170F6EC-8FC0-C242-09F3-1F0E75E7564A}"/>
              </a:ext>
            </a:extLst>
          </p:cNvPr>
          <p:cNvPicPr>
            <a:picLocks noChangeAspect="1"/>
          </p:cNvPicPr>
          <p:nvPr/>
        </p:nvPicPr>
        <p:blipFill>
          <a:blip r:embed="rId5"/>
          <a:stretch>
            <a:fillRect/>
          </a:stretch>
        </p:blipFill>
        <p:spPr>
          <a:xfrm>
            <a:off x="4518678" y="4377706"/>
            <a:ext cx="2904454" cy="2046451"/>
          </a:xfrm>
          <a:prstGeom prst="rect">
            <a:avLst/>
          </a:prstGeom>
        </p:spPr>
      </p:pic>
      <p:pic>
        <p:nvPicPr>
          <p:cNvPr id="12" name="Picture 11">
            <a:extLst>
              <a:ext uri="{FF2B5EF4-FFF2-40B4-BE49-F238E27FC236}">
                <a16:creationId xmlns:a16="http://schemas.microsoft.com/office/drawing/2014/main" id="{929EF6CC-862E-709A-5E2D-3D8615C41644}"/>
              </a:ext>
            </a:extLst>
          </p:cNvPr>
          <p:cNvPicPr>
            <a:picLocks noChangeAspect="1"/>
          </p:cNvPicPr>
          <p:nvPr/>
        </p:nvPicPr>
        <p:blipFill rotWithShape="1">
          <a:blip r:embed="rId6"/>
          <a:srcRect l="7884"/>
          <a:stretch/>
        </p:blipFill>
        <p:spPr>
          <a:xfrm>
            <a:off x="7665951" y="4356163"/>
            <a:ext cx="3271859" cy="2046450"/>
          </a:xfrm>
          <a:prstGeom prst="rect">
            <a:avLst/>
          </a:prstGeom>
          <a:ln>
            <a:noFill/>
          </a:ln>
          <a:effectLst>
            <a:softEdge rad="112500"/>
          </a:effectLst>
        </p:spPr>
      </p:pic>
    </p:spTree>
    <p:extLst>
      <p:ext uri="{BB962C8B-B14F-4D97-AF65-F5344CB8AC3E}">
        <p14:creationId xmlns:p14="http://schemas.microsoft.com/office/powerpoint/2010/main" val="22796110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6" presetClass="entr" presetSubtype="16"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par>
                                <p:cTn id="27" presetID="6" presetClass="entr" presetSubtype="16"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circle(in)">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barn(inVertical)">
                                      <p:cBhvr>
                                        <p:cTn id="34" dur="500"/>
                                        <p:tgtEl>
                                          <p:spTgt spid="6"/>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par>
                                <p:cTn id="38" presetID="6" presetClass="entr" presetSubtype="16"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circle(in)">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833FF5-19A2-4053-5D8B-AF1778BBB84B}"/>
              </a:ext>
            </a:extLst>
          </p:cNvPr>
          <p:cNvPicPr>
            <a:picLocks noChangeAspect="1"/>
          </p:cNvPicPr>
          <p:nvPr/>
        </p:nvPicPr>
        <p:blipFill>
          <a:blip r:embed="rId3"/>
          <a:stretch>
            <a:fillRect/>
          </a:stretch>
        </p:blipFill>
        <p:spPr>
          <a:xfrm>
            <a:off x="9507115" y="3589886"/>
            <a:ext cx="2600705" cy="3376216"/>
          </a:xfrm>
          <a:prstGeom prst="rect">
            <a:avLst/>
          </a:prstGeom>
        </p:spPr>
      </p:pic>
      <p:sp>
        <p:nvSpPr>
          <p:cNvPr id="6" name="Rounded Rectangle 5">
            <a:extLst>
              <a:ext uri="{FF2B5EF4-FFF2-40B4-BE49-F238E27FC236}">
                <a16:creationId xmlns:a16="http://schemas.microsoft.com/office/drawing/2014/main" id="{DF4CD5CF-6428-73CB-9CB8-310B6382AB3C}"/>
              </a:ext>
            </a:extLst>
          </p:cNvPr>
          <p:cNvSpPr/>
          <p:nvPr/>
        </p:nvSpPr>
        <p:spPr>
          <a:xfrm>
            <a:off x="495300" y="2627725"/>
            <a:ext cx="9265918" cy="1091011"/>
          </a:xfrm>
          <a:prstGeom prst="roundRect">
            <a:avLst/>
          </a:prstGeom>
          <a:solidFill>
            <a:srgbClr val="DCBEC5"/>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dirty="0">
                <a:solidFill>
                  <a:schemeClr val="tx1"/>
                </a:solidFill>
                <a:latin typeface="UTM Avo" panose="02040603050506020204" pitchFamily="18"/>
                <a:cs typeface="Arial" panose="020B0604020202020204" pitchFamily="34" charset="0"/>
              </a:rPr>
              <a:t>Cần k</a:t>
            </a:r>
            <a:r>
              <a:rPr lang="vi-VN" sz="2167" dirty="0">
                <a:solidFill>
                  <a:schemeClr val="tx1"/>
                </a:solidFill>
                <a:latin typeface="UTM Avo" panose="02040603050506020204" pitchFamily="18"/>
                <a:cs typeface="Arial" panose="020B0604020202020204" pitchFamily="34" charset="0"/>
              </a:rPr>
              <a:t>ể lại được cốt truyện, nhận biết được các chi tiết tiêu biểu, đề tài, </a:t>
            </a:r>
            <a:r>
              <a:rPr lang="vi-VN" sz="2167">
                <a:solidFill>
                  <a:schemeClr val="tx1"/>
                </a:solidFill>
                <a:latin typeface="UTM Avo" panose="02040603050506020204" pitchFamily="18"/>
                <a:cs typeface="Arial" panose="020B0604020202020204" pitchFamily="34" charset="0"/>
              </a:rPr>
              <a:t>nhân vật</a:t>
            </a:r>
            <a:r>
              <a:rPr lang="en-US" sz="2167">
                <a:solidFill>
                  <a:schemeClr val="tx1"/>
                </a:solidFill>
                <a:latin typeface="UTM Avo" panose="02040603050506020204" pitchFamily="18"/>
                <a:cs typeface="Arial" panose="020B0604020202020204" pitchFamily="34" charset="0"/>
              </a:rPr>
              <a:t>,</a:t>
            </a:r>
            <a:r>
              <a:rPr lang="vi-VN" sz="2167">
                <a:solidFill>
                  <a:schemeClr val="tx1"/>
                </a:solidFill>
                <a:latin typeface="UTM Avo" panose="02040603050506020204" pitchFamily="18"/>
                <a:cs typeface="Arial" panose="020B0604020202020204" pitchFamily="34" charset="0"/>
              </a:rPr>
              <a:t>… </a:t>
            </a:r>
            <a:endParaRPr lang="en-US" sz="2167" dirty="0">
              <a:solidFill>
                <a:schemeClr val="tx1"/>
              </a:solidFill>
              <a:latin typeface="UTM Avo" panose="02040603050506020204" pitchFamily="18"/>
              <a:cs typeface="Arial" panose="020B0604020202020204" pitchFamily="34" charset="0"/>
            </a:endParaRPr>
          </a:p>
        </p:txBody>
      </p:sp>
      <p:sp>
        <p:nvSpPr>
          <p:cNvPr id="7" name="Rounded Rectangle 6">
            <a:extLst>
              <a:ext uri="{FF2B5EF4-FFF2-40B4-BE49-F238E27FC236}">
                <a16:creationId xmlns:a16="http://schemas.microsoft.com/office/drawing/2014/main" id="{71C69FE2-C542-F4AE-750D-3DE489B79C8F}"/>
              </a:ext>
            </a:extLst>
          </p:cNvPr>
          <p:cNvSpPr/>
          <p:nvPr/>
        </p:nvSpPr>
        <p:spPr>
          <a:xfrm>
            <a:off x="495299" y="3868915"/>
            <a:ext cx="9265919" cy="1518507"/>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Nhận biết và phân tích được chủ đề, tư tưởng, thông đ</a:t>
            </a:r>
            <a:r>
              <a:rPr lang="en-US" sz="2167" dirty="0">
                <a:solidFill>
                  <a:schemeClr val="tx1"/>
                </a:solidFill>
                <a:latin typeface="UTM Avo" panose="02040603050506020204" pitchFamily="18"/>
                <a:cs typeface="Arial" panose="020B0604020202020204" pitchFamily="34" charset="0"/>
              </a:rPr>
              <a:t>iệ</a:t>
            </a:r>
            <a:r>
              <a:rPr lang="vi-VN" sz="2167" dirty="0">
                <a:solidFill>
                  <a:schemeClr val="tx1"/>
                </a:solidFill>
                <a:latin typeface="UTM Avo" panose="02040603050506020204" pitchFamily="18"/>
                <a:cs typeface="Arial" panose="020B0604020202020204" pitchFamily="34" charset="0"/>
              </a:rPr>
              <a:t>p mà văn bản muốn gửi đến người đọc thông qua hình thức nghệ thuật của </a:t>
            </a:r>
            <a:r>
              <a:rPr lang="vi-VN" sz="2167">
                <a:solidFill>
                  <a:schemeClr val="tx1"/>
                </a:solidFill>
                <a:latin typeface="UTM Avo" panose="02040603050506020204" pitchFamily="18"/>
                <a:cs typeface="Arial" panose="020B0604020202020204" pitchFamily="34" charset="0"/>
              </a:rPr>
              <a:t>văn bản</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
        <p:nvSpPr>
          <p:cNvPr id="8" name="Rounded Rectangle 7">
            <a:extLst>
              <a:ext uri="{FF2B5EF4-FFF2-40B4-BE49-F238E27FC236}">
                <a16:creationId xmlns:a16="http://schemas.microsoft.com/office/drawing/2014/main" id="{44D7229B-87BD-C0D6-A5E6-5CE6E906883F}"/>
              </a:ext>
            </a:extLst>
          </p:cNvPr>
          <p:cNvSpPr/>
          <p:nvPr/>
        </p:nvSpPr>
        <p:spPr>
          <a:xfrm>
            <a:off x="495299" y="5537600"/>
            <a:ext cx="9265919" cy="811625"/>
          </a:xfrm>
          <a:prstGeom prst="roundRect">
            <a:avLst/>
          </a:prstGeom>
          <a:solidFill>
            <a:srgbClr val="DCBEC5"/>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Bước đầu nhận biết được đặc điểm của mỗi </a:t>
            </a:r>
            <a:r>
              <a:rPr lang="vi-VN" sz="2167">
                <a:solidFill>
                  <a:schemeClr val="tx1"/>
                </a:solidFill>
                <a:latin typeface="UTM Avo" panose="02040603050506020204" pitchFamily="18"/>
                <a:cs typeface="Arial" panose="020B0604020202020204" pitchFamily="34" charset="0"/>
              </a:rPr>
              <a:t>thể loại</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grpSp>
        <p:nvGrpSpPr>
          <p:cNvPr id="3" name="Group 2">
            <a:extLst>
              <a:ext uri="{FF2B5EF4-FFF2-40B4-BE49-F238E27FC236}">
                <a16:creationId xmlns:a16="http://schemas.microsoft.com/office/drawing/2014/main" id="{B31761F7-2DB3-FB7C-C1E7-D3486607AE43}"/>
              </a:ext>
            </a:extLst>
          </p:cNvPr>
          <p:cNvGrpSpPr/>
          <p:nvPr/>
        </p:nvGrpSpPr>
        <p:grpSpPr>
          <a:xfrm>
            <a:off x="8115935" y="849648"/>
            <a:ext cx="3580765" cy="1918688"/>
            <a:chOff x="6934200" y="3162300"/>
            <a:chExt cx="4541761" cy="3276600"/>
          </a:xfrm>
        </p:grpSpPr>
        <p:pic>
          <p:nvPicPr>
            <p:cNvPr id="4" name="Picture 3">
              <a:extLst>
                <a:ext uri="{FF2B5EF4-FFF2-40B4-BE49-F238E27FC236}">
                  <a16:creationId xmlns:a16="http://schemas.microsoft.com/office/drawing/2014/main" id="{D210E2FF-09E5-9BF9-67AA-4934BC3A9419}"/>
                </a:ext>
              </a:extLst>
            </p:cNvPr>
            <p:cNvPicPr>
              <a:picLocks noChangeAspect="1"/>
            </p:cNvPicPr>
            <p:nvPr/>
          </p:nvPicPr>
          <p:blipFill>
            <a:blip r:embed="rId4"/>
            <a:stretch>
              <a:fillRect/>
            </a:stretch>
          </p:blipFill>
          <p:spPr>
            <a:xfrm>
              <a:off x="6934200" y="3162300"/>
              <a:ext cx="4541761" cy="3276600"/>
            </a:xfrm>
            <a:prstGeom prst="rect">
              <a:avLst/>
            </a:prstGeom>
          </p:spPr>
        </p:pic>
        <p:sp>
          <p:nvSpPr>
            <p:cNvPr id="5" name="TextBox 4">
              <a:extLst>
                <a:ext uri="{FF2B5EF4-FFF2-40B4-BE49-F238E27FC236}">
                  <a16:creationId xmlns:a16="http://schemas.microsoft.com/office/drawing/2014/main" id="{93B63077-CBEE-3328-D2AE-DCBEFD62AB5A}"/>
                </a:ext>
              </a:extLst>
            </p:cNvPr>
            <p:cNvSpPr txBox="1"/>
            <p:nvPr/>
          </p:nvSpPr>
          <p:spPr>
            <a:xfrm>
              <a:off x="8062079" y="4032245"/>
              <a:ext cx="2286000" cy="1087006"/>
            </a:xfrm>
            <a:prstGeom prst="rect">
              <a:avLst/>
            </a:prstGeom>
            <a:noFill/>
          </p:spPr>
          <p:txBody>
            <a:bodyPr wrap="square" rtlCol="0">
              <a:spAutoFit/>
            </a:bodyPr>
            <a:lstStyle/>
            <a:p>
              <a:pPr algn="ctr">
                <a:lnSpc>
                  <a:spcPct val="150000"/>
                </a:lnSpc>
              </a:pPr>
              <a:r>
                <a:rPr lang="en-US" sz="2709" b="1" dirty="0">
                  <a:latin typeface="UTM Avo" panose="02040603050506020204" pitchFamily="18"/>
                  <a:cs typeface="Arial" panose="020B0604020202020204" pitchFamily="34" charset="0"/>
                </a:rPr>
                <a:t>CHÚ Ý</a:t>
              </a:r>
            </a:p>
          </p:txBody>
        </p:sp>
      </p:grpSp>
    </p:spTree>
    <p:extLst>
      <p:ext uri="{BB962C8B-B14F-4D97-AF65-F5344CB8AC3E}">
        <p14:creationId xmlns:p14="http://schemas.microsoft.com/office/powerpoint/2010/main" val="41655213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2D71A59-0FAB-CA5C-CBAA-B8D7ABD87037}"/>
              </a:ext>
            </a:extLst>
          </p:cNvPr>
          <p:cNvPicPr>
            <a:picLocks noChangeAspect="1"/>
          </p:cNvPicPr>
          <p:nvPr/>
        </p:nvPicPr>
        <p:blipFill>
          <a:blip r:embed="rId3"/>
          <a:stretch>
            <a:fillRect/>
          </a:stretch>
        </p:blipFill>
        <p:spPr>
          <a:xfrm>
            <a:off x="9109958" y="852331"/>
            <a:ext cx="3120660" cy="2380948"/>
          </a:xfrm>
          <a:prstGeom prst="rect">
            <a:avLst/>
          </a:prstGeom>
        </p:spPr>
      </p:pic>
      <p:sp>
        <p:nvSpPr>
          <p:cNvPr id="27" name="TextBox 26">
            <a:extLst>
              <a:ext uri="{FF2B5EF4-FFF2-40B4-BE49-F238E27FC236}">
                <a16:creationId xmlns:a16="http://schemas.microsoft.com/office/drawing/2014/main" id="{A05D674C-02FF-500B-9813-D37BBDD552C9}"/>
              </a:ext>
            </a:extLst>
          </p:cNvPr>
          <p:cNvSpPr txBox="1"/>
          <p:nvPr/>
        </p:nvSpPr>
        <p:spPr>
          <a:xfrm>
            <a:off x="3830195" y="1705106"/>
            <a:ext cx="4531609" cy="640432"/>
          </a:xfrm>
          <a:prstGeom prst="rect">
            <a:avLst/>
          </a:prstGeom>
          <a:noFill/>
        </p:spPr>
        <p:txBody>
          <a:bodyPr wrap="square" rtlCol="0">
            <a:spAutoFit/>
          </a:bodyPr>
          <a:lstStyle/>
          <a:p>
            <a:pPr algn="just">
              <a:lnSpc>
                <a:spcPct val="150000"/>
              </a:lnSpc>
            </a:pPr>
            <a:r>
              <a:rPr lang="en-US" sz="2709" b="1" dirty="0">
                <a:latin typeface="UTM Avo" panose="02040603050506020204" pitchFamily="18"/>
                <a:cs typeface="Arial" panose="020B0604020202020204" pitchFamily="34" charset="0"/>
              </a:rPr>
              <a:t>2. Đọc hiểu văn bản thơ </a:t>
            </a:r>
          </a:p>
        </p:txBody>
      </p:sp>
      <p:sp>
        <p:nvSpPr>
          <p:cNvPr id="28" name="Rounded Rectangle 27">
            <a:extLst>
              <a:ext uri="{FF2B5EF4-FFF2-40B4-BE49-F238E27FC236}">
                <a16:creationId xmlns:a16="http://schemas.microsoft.com/office/drawing/2014/main" id="{5E1AB6D3-BE6E-2067-28F8-99A51B7FB048}"/>
              </a:ext>
            </a:extLst>
          </p:cNvPr>
          <p:cNvSpPr/>
          <p:nvPr/>
        </p:nvSpPr>
        <p:spPr>
          <a:xfrm>
            <a:off x="4792301" y="2424971"/>
            <a:ext cx="2607398" cy="822800"/>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38" b="1" dirty="0">
                <a:solidFill>
                  <a:schemeClr val="tx1"/>
                </a:solidFill>
                <a:latin typeface="UTM Avo" panose="02040603050506020204" pitchFamily="18"/>
                <a:cs typeface="Arial" panose="020B0604020202020204" pitchFamily="34" charset="0"/>
              </a:rPr>
              <a:t>Văn bản thơ</a:t>
            </a:r>
          </a:p>
        </p:txBody>
      </p:sp>
      <p:sp>
        <p:nvSpPr>
          <p:cNvPr id="29" name="Rounded Rectangle 28">
            <a:extLst>
              <a:ext uri="{FF2B5EF4-FFF2-40B4-BE49-F238E27FC236}">
                <a16:creationId xmlns:a16="http://schemas.microsoft.com/office/drawing/2014/main" id="{AA530B87-8D56-8A9B-2DB9-78380A64F887}"/>
              </a:ext>
            </a:extLst>
          </p:cNvPr>
          <p:cNvSpPr/>
          <p:nvPr/>
        </p:nvSpPr>
        <p:spPr>
          <a:xfrm>
            <a:off x="2970663" y="4121019"/>
            <a:ext cx="2228850" cy="1031875"/>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Thơ sáu chữ, bảy chữ </a:t>
            </a:r>
            <a:endParaRPr lang="en-US" sz="2167" dirty="0">
              <a:solidFill>
                <a:schemeClr val="tx1"/>
              </a:solidFill>
              <a:latin typeface="UTM Avo" panose="02040603050506020204" pitchFamily="18"/>
              <a:cs typeface="Arial" panose="020B0604020202020204" pitchFamily="34" charset="0"/>
            </a:endParaRPr>
          </a:p>
        </p:txBody>
      </p:sp>
      <p:sp>
        <p:nvSpPr>
          <p:cNvPr id="30" name="Rounded Rectangle 29">
            <a:extLst>
              <a:ext uri="{FF2B5EF4-FFF2-40B4-BE49-F238E27FC236}">
                <a16:creationId xmlns:a16="http://schemas.microsoft.com/office/drawing/2014/main" id="{DA7484B4-471C-974C-1E5A-7BA4F6E43014}"/>
              </a:ext>
            </a:extLst>
          </p:cNvPr>
          <p:cNvSpPr/>
          <p:nvPr/>
        </p:nvSpPr>
        <p:spPr>
          <a:xfrm>
            <a:off x="7053713" y="4121019"/>
            <a:ext cx="2228850" cy="1031875"/>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Thơ Đường luật </a:t>
            </a:r>
            <a:endParaRPr lang="en-US" sz="2167" dirty="0">
              <a:solidFill>
                <a:schemeClr val="tx1"/>
              </a:solidFill>
              <a:latin typeface="UTM Avo" panose="02040603050506020204" pitchFamily="18"/>
              <a:cs typeface="Arial" panose="020B0604020202020204" pitchFamily="34" charset="0"/>
            </a:endParaRPr>
          </a:p>
        </p:txBody>
      </p:sp>
      <p:grpSp>
        <p:nvGrpSpPr>
          <p:cNvPr id="31" name="Group 30">
            <a:extLst>
              <a:ext uri="{FF2B5EF4-FFF2-40B4-BE49-F238E27FC236}">
                <a16:creationId xmlns:a16="http://schemas.microsoft.com/office/drawing/2014/main" id="{51983569-EFD0-A510-4706-5581EE94FF35}"/>
              </a:ext>
            </a:extLst>
          </p:cNvPr>
          <p:cNvGrpSpPr/>
          <p:nvPr/>
        </p:nvGrpSpPr>
        <p:grpSpPr>
          <a:xfrm>
            <a:off x="4065654" y="3258610"/>
            <a:ext cx="4127500" cy="826108"/>
            <a:chOff x="2740660" y="3963683"/>
            <a:chExt cx="13180058" cy="1852086"/>
          </a:xfrm>
        </p:grpSpPr>
        <p:cxnSp>
          <p:nvCxnSpPr>
            <p:cNvPr id="32" name="Straight Connector 31">
              <a:extLst>
                <a:ext uri="{FF2B5EF4-FFF2-40B4-BE49-F238E27FC236}">
                  <a16:creationId xmlns:a16="http://schemas.microsoft.com/office/drawing/2014/main" id="{32A30939-E04E-9035-678C-CDDD613DCA20}"/>
                </a:ext>
              </a:extLst>
            </p:cNvPr>
            <p:cNvCxnSpPr>
              <a:cxnSpLocks/>
            </p:cNvCxnSpPr>
            <p:nvPr/>
          </p:nvCxnSpPr>
          <p:spPr>
            <a:xfrm flipH="1">
              <a:off x="9330689" y="3963683"/>
              <a:ext cx="7938" cy="934858"/>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60753C4-1632-0720-8061-172A117E3800}"/>
                </a:ext>
              </a:extLst>
            </p:cNvPr>
            <p:cNvCxnSpPr/>
            <p:nvPr/>
          </p:nvCxnSpPr>
          <p:spPr>
            <a:xfrm>
              <a:off x="2740660" y="4898541"/>
              <a:ext cx="13180058" cy="0"/>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07A8653-B2E2-9060-2473-AEE3A36F804A}"/>
                </a:ext>
              </a:extLst>
            </p:cNvPr>
            <p:cNvCxnSpPr/>
            <p:nvPr/>
          </p:nvCxnSpPr>
          <p:spPr>
            <a:xfrm>
              <a:off x="2802717" y="4908339"/>
              <a:ext cx="0" cy="897633"/>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4FE235A-C894-153A-5AB7-A71F96855981}"/>
                </a:ext>
              </a:extLst>
            </p:cNvPr>
            <p:cNvCxnSpPr/>
            <p:nvPr/>
          </p:nvCxnSpPr>
          <p:spPr>
            <a:xfrm flipH="1">
              <a:off x="15840836" y="4898541"/>
              <a:ext cx="0" cy="917228"/>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grpSp>
      <p:pic>
        <p:nvPicPr>
          <p:cNvPr id="36" name="Picture 35">
            <a:extLst>
              <a:ext uri="{FF2B5EF4-FFF2-40B4-BE49-F238E27FC236}">
                <a16:creationId xmlns:a16="http://schemas.microsoft.com/office/drawing/2014/main" id="{89544145-7778-3D78-C8A7-665B99C70B8C}"/>
              </a:ext>
            </a:extLst>
          </p:cNvPr>
          <p:cNvPicPr>
            <a:picLocks noChangeAspect="1"/>
          </p:cNvPicPr>
          <p:nvPr/>
        </p:nvPicPr>
        <p:blipFill>
          <a:blip r:embed="rId4"/>
          <a:stretch>
            <a:fillRect/>
          </a:stretch>
        </p:blipFill>
        <p:spPr>
          <a:xfrm rot="7326160">
            <a:off x="43574" y="2657083"/>
            <a:ext cx="2879292" cy="3453462"/>
          </a:xfrm>
          <a:prstGeom prst="rect">
            <a:avLst/>
          </a:prstGeom>
        </p:spPr>
      </p:pic>
    </p:spTree>
    <p:extLst>
      <p:ext uri="{BB962C8B-B14F-4D97-AF65-F5344CB8AC3E}">
        <p14:creationId xmlns:p14="http://schemas.microsoft.com/office/powerpoint/2010/main" val="42515895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ircle(i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circle(in)">
                                      <p:cBhvr>
                                        <p:cTn id="12" dur="500"/>
                                        <p:tgtEl>
                                          <p:spTgt spid="28"/>
                                        </p:tgtEl>
                                      </p:cBhvr>
                                    </p:animEffect>
                                  </p:childTnLst>
                                </p:cTn>
                              </p:par>
                              <p:par>
                                <p:cTn id="13" presetID="16" presetClass="entr" presetSubtype="21"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barn(inVertical)">
                                      <p:cBhvr>
                                        <p:cTn id="15" dur="500"/>
                                        <p:tgtEl>
                                          <p:spTgt spid="31"/>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barn(inVertical)">
                                      <p:cBhvr>
                                        <p:cTn id="18" dur="500"/>
                                        <p:tgtEl>
                                          <p:spTgt spid="2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barn(inVertical)">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495455A-A7C0-8806-EB3A-E60427AD5061}"/>
              </a:ext>
            </a:extLst>
          </p:cNvPr>
          <p:cNvPicPr>
            <a:picLocks noChangeAspect="1"/>
          </p:cNvPicPr>
          <p:nvPr/>
        </p:nvPicPr>
        <p:blipFill>
          <a:blip r:embed="rId3"/>
          <a:stretch>
            <a:fillRect/>
          </a:stretch>
        </p:blipFill>
        <p:spPr>
          <a:xfrm rot="21189659">
            <a:off x="-61858" y="1705355"/>
            <a:ext cx="2634503" cy="3046585"/>
          </a:xfrm>
          <a:prstGeom prst="rect">
            <a:avLst/>
          </a:prstGeom>
        </p:spPr>
      </p:pic>
      <p:sp>
        <p:nvSpPr>
          <p:cNvPr id="3" name="Rounded Rectangle 2">
            <a:extLst>
              <a:ext uri="{FF2B5EF4-FFF2-40B4-BE49-F238E27FC236}">
                <a16:creationId xmlns:a16="http://schemas.microsoft.com/office/drawing/2014/main" id="{3FC7EA3E-403D-7923-CC3A-330974F0DC93}"/>
              </a:ext>
            </a:extLst>
          </p:cNvPr>
          <p:cNvSpPr/>
          <p:nvPr/>
        </p:nvSpPr>
        <p:spPr>
          <a:xfrm>
            <a:off x="2010712" y="2651125"/>
            <a:ext cx="2456392" cy="1357045"/>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38" b="1" dirty="0">
                <a:solidFill>
                  <a:schemeClr val="tx1"/>
                </a:solidFill>
                <a:latin typeface="UTM Avo" panose="02040603050506020204" pitchFamily="18"/>
                <a:cs typeface="Arial" panose="020B0604020202020204" pitchFamily="34" charset="0"/>
              </a:rPr>
              <a:t>Thơ sáu chữ, bảy chữ</a:t>
            </a:r>
            <a:endParaRPr lang="en-US" sz="2438" b="1" dirty="0">
              <a:solidFill>
                <a:schemeClr val="tx1"/>
              </a:solidFill>
              <a:latin typeface="UTM Avo" panose="02040603050506020204" pitchFamily="18"/>
              <a:cs typeface="Arial" panose="020B0604020202020204" pitchFamily="34" charset="0"/>
            </a:endParaRPr>
          </a:p>
        </p:txBody>
      </p:sp>
      <p:sp>
        <p:nvSpPr>
          <p:cNvPr id="4" name="Rounded Rectangle 3">
            <a:extLst>
              <a:ext uri="{FF2B5EF4-FFF2-40B4-BE49-F238E27FC236}">
                <a16:creationId xmlns:a16="http://schemas.microsoft.com/office/drawing/2014/main" id="{D8E92601-84D5-B338-5E54-5052D5D776E4}"/>
              </a:ext>
            </a:extLst>
          </p:cNvPr>
          <p:cNvSpPr/>
          <p:nvPr/>
        </p:nvSpPr>
        <p:spPr>
          <a:xfrm>
            <a:off x="5539105" y="1930196"/>
            <a:ext cx="5324475" cy="571644"/>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67" i="1" dirty="0">
                <a:solidFill>
                  <a:schemeClr val="tx1"/>
                </a:solidFill>
                <a:latin typeface="UTM Avo" panose="02040603050506020204" pitchFamily="18"/>
                <a:cs typeface="Arial" panose="020B0604020202020204" pitchFamily="34" charset="0"/>
              </a:rPr>
              <a:t>Nắng mới </a:t>
            </a:r>
            <a:r>
              <a:rPr lang="vi-VN" sz="2167" dirty="0">
                <a:solidFill>
                  <a:schemeClr val="tx1"/>
                </a:solidFill>
                <a:latin typeface="UTM Avo" panose="02040603050506020204" pitchFamily="18"/>
                <a:cs typeface="Arial" panose="020B0604020202020204" pitchFamily="34" charset="0"/>
              </a:rPr>
              <a:t>(Lưu Trọng Lư)</a:t>
            </a:r>
            <a:endParaRPr lang="en-US" sz="2167" dirty="0">
              <a:solidFill>
                <a:schemeClr val="tx1"/>
              </a:solidFill>
              <a:latin typeface="UTM Avo" panose="02040603050506020204" pitchFamily="18"/>
              <a:cs typeface="Arial" panose="020B0604020202020204" pitchFamily="34" charset="0"/>
            </a:endParaRPr>
          </a:p>
        </p:txBody>
      </p:sp>
      <p:sp>
        <p:nvSpPr>
          <p:cNvPr id="5" name="Rounded Rectangle 4">
            <a:extLst>
              <a:ext uri="{FF2B5EF4-FFF2-40B4-BE49-F238E27FC236}">
                <a16:creationId xmlns:a16="http://schemas.microsoft.com/office/drawing/2014/main" id="{4E882C5C-8347-3D57-EFE3-29499E470039}"/>
              </a:ext>
            </a:extLst>
          </p:cNvPr>
          <p:cNvSpPr/>
          <p:nvPr/>
        </p:nvSpPr>
        <p:spPr>
          <a:xfrm>
            <a:off x="5534305" y="2650583"/>
            <a:ext cx="5324475" cy="597280"/>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167" i="1" dirty="0">
                <a:solidFill>
                  <a:schemeClr val="tx1"/>
                </a:solidFill>
                <a:latin typeface="UTM Avo" panose="02040603050506020204" pitchFamily="18"/>
                <a:cs typeface="Arial" panose="020B0604020202020204" pitchFamily="34" charset="0"/>
              </a:rPr>
              <a:t>Nếu mai em về Chiêm Hoá </a:t>
            </a:r>
            <a:r>
              <a:rPr lang="en-US" sz="2167" dirty="0">
                <a:solidFill>
                  <a:schemeClr val="tx1"/>
                </a:solidFill>
                <a:latin typeface="UTM Avo" panose="02040603050506020204" pitchFamily="18"/>
                <a:cs typeface="Arial" panose="020B0604020202020204" pitchFamily="34" charset="0"/>
              </a:rPr>
              <a:t>(Mai Liễu)</a:t>
            </a:r>
          </a:p>
        </p:txBody>
      </p:sp>
      <p:sp>
        <p:nvSpPr>
          <p:cNvPr id="6" name="Rounded Rectangle 5">
            <a:extLst>
              <a:ext uri="{FF2B5EF4-FFF2-40B4-BE49-F238E27FC236}">
                <a16:creationId xmlns:a16="http://schemas.microsoft.com/office/drawing/2014/main" id="{AF38E05A-47F2-50EF-F862-CD1182067462}"/>
              </a:ext>
            </a:extLst>
          </p:cNvPr>
          <p:cNvSpPr/>
          <p:nvPr/>
        </p:nvSpPr>
        <p:spPr>
          <a:xfrm>
            <a:off x="5534306" y="3338339"/>
            <a:ext cx="5324475" cy="581106"/>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67" i="1" dirty="0">
                <a:solidFill>
                  <a:schemeClr val="tx1"/>
                </a:solidFill>
                <a:latin typeface="UTM Avo" panose="02040603050506020204" pitchFamily="18"/>
                <a:cs typeface="Arial" panose="020B0604020202020204" pitchFamily="34" charset="0"/>
              </a:rPr>
              <a:t>Đường về quê mẹ </a:t>
            </a:r>
            <a:r>
              <a:rPr lang="vi-VN" sz="2167" dirty="0">
                <a:solidFill>
                  <a:schemeClr val="tx1"/>
                </a:solidFill>
                <a:latin typeface="UTM Avo" panose="02040603050506020204" pitchFamily="18"/>
                <a:cs typeface="Arial" panose="020B0604020202020204" pitchFamily="34" charset="0"/>
              </a:rPr>
              <a:t>(Đoàn Văn Cừ)</a:t>
            </a:r>
            <a:endParaRPr lang="en-US" sz="2167" dirty="0">
              <a:solidFill>
                <a:schemeClr val="tx1"/>
              </a:solidFill>
              <a:latin typeface="UTM Avo" panose="02040603050506020204" pitchFamily="18"/>
              <a:cs typeface="Arial" panose="020B0604020202020204" pitchFamily="34" charset="0"/>
            </a:endParaRPr>
          </a:p>
        </p:txBody>
      </p:sp>
      <p:sp>
        <p:nvSpPr>
          <p:cNvPr id="7" name="Rounded Rectangle 6">
            <a:extLst>
              <a:ext uri="{FF2B5EF4-FFF2-40B4-BE49-F238E27FC236}">
                <a16:creationId xmlns:a16="http://schemas.microsoft.com/office/drawing/2014/main" id="{D19664FE-B4DF-496F-B79A-0F606727F65C}"/>
              </a:ext>
            </a:extLst>
          </p:cNvPr>
          <p:cNvSpPr/>
          <p:nvPr/>
        </p:nvSpPr>
        <p:spPr>
          <a:xfrm>
            <a:off x="5550112" y="4083015"/>
            <a:ext cx="5308668" cy="598488"/>
          </a:xfrm>
          <a:prstGeom prst="roundRect">
            <a:avLst>
              <a:gd name="adj" fmla="val 16835"/>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167" i="1" dirty="0">
                <a:solidFill>
                  <a:schemeClr val="tx1"/>
                </a:solidFill>
                <a:latin typeface="UTM Avo" panose="02040603050506020204" pitchFamily="18"/>
                <a:cs typeface="Arial" panose="020B0604020202020204" pitchFamily="34" charset="0"/>
              </a:rPr>
              <a:t>Quê </a:t>
            </a:r>
            <a:r>
              <a:rPr lang="en-US" sz="2167" i="1" dirty="0">
                <a:solidFill>
                  <a:schemeClr val="tx1"/>
                </a:solidFill>
                <a:latin typeface="UTM Avo" panose="02040603050506020204" pitchFamily="18"/>
                <a:cs typeface="Arial" panose="020B0604020202020204" pitchFamily="34" charset="0"/>
              </a:rPr>
              <a:t>người</a:t>
            </a:r>
            <a:r>
              <a:rPr lang="vi-VN" sz="2167" i="1" dirty="0">
                <a:solidFill>
                  <a:schemeClr val="tx1"/>
                </a:solidFill>
                <a:latin typeface="UTM Avo" panose="02040603050506020204" pitchFamily="18"/>
                <a:cs typeface="Arial" panose="020B0604020202020204" pitchFamily="34" charset="0"/>
              </a:rPr>
              <a:t> </a:t>
            </a:r>
            <a:r>
              <a:rPr lang="vi-VN" sz="2167" dirty="0">
                <a:solidFill>
                  <a:schemeClr val="tx1"/>
                </a:solidFill>
                <a:latin typeface="UTM Avo" panose="02040603050506020204" pitchFamily="18"/>
                <a:cs typeface="Arial" panose="020B0604020202020204" pitchFamily="34" charset="0"/>
              </a:rPr>
              <a:t>(Vũ Quần Phương)</a:t>
            </a:r>
            <a:endParaRPr lang="en-US" sz="2167" dirty="0">
              <a:solidFill>
                <a:schemeClr val="tx1"/>
              </a:solidFill>
              <a:latin typeface="UTM Avo" panose="02040603050506020204" pitchFamily="18"/>
              <a:cs typeface="Arial" panose="020B0604020202020204" pitchFamily="34" charset="0"/>
            </a:endParaRPr>
          </a:p>
        </p:txBody>
      </p:sp>
      <p:cxnSp>
        <p:nvCxnSpPr>
          <p:cNvPr id="8" name="Straight Arrow Connector 7">
            <a:extLst>
              <a:ext uri="{FF2B5EF4-FFF2-40B4-BE49-F238E27FC236}">
                <a16:creationId xmlns:a16="http://schemas.microsoft.com/office/drawing/2014/main" id="{86722755-4818-2DD5-C598-E2D4FCB9B91F}"/>
              </a:ext>
            </a:extLst>
          </p:cNvPr>
          <p:cNvCxnSpPr>
            <a:cxnSpLocks/>
            <a:stCxn id="3" idx="3"/>
            <a:endCxn id="4" idx="1"/>
          </p:cNvCxnSpPr>
          <p:nvPr/>
        </p:nvCxnSpPr>
        <p:spPr>
          <a:xfrm flipV="1">
            <a:off x="4467104" y="2216018"/>
            <a:ext cx="1072001" cy="1113630"/>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A51E3C0-FF33-4548-FC18-2D222EF9980E}"/>
              </a:ext>
            </a:extLst>
          </p:cNvPr>
          <p:cNvCxnSpPr>
            <a:cxnSpLocks/>
            <a:stCxn id="3" idx="3"/>
            <a:endCxn id="5" idx="1"/>
          </p:cNvCxnSpPr>
          <p:nvPr/>
        </p:nvCxnSpPr>
        <p:spPr>
          <a:xfrm flipV="1">
            <a:off x="4467104" y="2949223"/>
            <a:ext cx="1067201" cy="380425"/>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4DE2357-72EA-99C0-0D67-2489FFA82579}"/>
              </a:ext>
            </a:extLst>
          </p:cNvPr>
          <p:cNvCxnSpPr>
            <a:cxnSpLocks/>
            <a:stCxn id="3" idx="3"/>
            <a:endCxn id="6" idx="1"/>
          </p:cNvCxnSpPr>
          <p:nvPr/>
        </p:nvCxnSpPr>
        <p:spPr>
          <a:xfrm>
            <a:off x="4467104" y="3329648"/>
            <a:ext cx="1067202" cy="299244"/>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F1CC627-7C36-843D-EFD0-C938908EC088}"/>
              </a:ext>
            </a:extLst>
          </p:cNvPr>
          <p:cNvCxnSpPr>
            <a:cxnSpLocks/>
            <a:stCxn id="3" idx="3"/>
            <a:endCxn id="7" idx="1"/>
          </p:cNvCxnSpPr>
          <p:nvPr/>
        </p:nvCxnSpPr>
        <p:spPr>
          <a:xfrm>
            <a:off x="4467104" y="3329648"/>
            <a:ext cx="1083008" cy="1052611"/>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3AEBA852-C1EF-9C97-78AA-8B65900FD14C}"/>
              </a:ext>
            </a:extLst>
          </p:cNvPr>
          <p:cNvPicPr>
            <a:picLocks noChangeAspect="1"/>
          </p:cNvPicPr>
          <p:nvPr/>
        </p:nvPicPr>
        <p:blipFill>
          <a:blip r:embed="rId4"/>
          <a:stretch>
            <a:fillRect/>
          </a:stretch>
        </p:blipFill>
        <p:spPr>
          <a:xfrm>
            <a:off x="1255395" y="4927804"/>
            <a:ext cx="2395054" cy="1705743"/>
          </a:xfrm>
          <a:prstGeom prst="rect">
            <a:avLst/>
          </a:prstGeom>
        </p:spPr>
      </p:pic>
      <p:pic>
        <p:nvPicPr>
          <p:cNvPr id="13" name="Picture 12">
            <a:extLst>
              <a:ext uri="{FF2B5EF4-FFF2-40B4-BE49-F238E27FC236}">
                <a16:creationId xmlns:a16="http://schemas.microsoft.com/office/drawing/2014/main" id="{3A86B9EA-47C8-2931-574B-A2ADD34B3F99}"/>
              </a:ext>
            </a:extLst>
          </p:cNvPr>
          <p:cNvPicPr>
            <a:picLocks noChangeAspect="1"/>
          </p:cNvPicPr>
          <p:nvPr/>
        </p:nvPicPr>
        <p:blipFill rotWithShape="1">
          <a:blip r:embed="rId5"/>
          <a:srcRect r="5468"/>
          <a:stretch/>
        </p:blipFill>
        <p:spPr>
          <a:xfrm>
            <a:off x="3650450" y="4935427"/>
            <a:ext cx="2620978" cy="1727964"/>
          </a:xfrm>
          <a:prstGeom prst="rect">
            <a:avLst/>
          </a:prstGeom>
          <a:ln>
            <a:noFill/>
          </a:ln>
          <a:effectLst>
            <a:softEdge rad="112500"/>
          </a:effectLst>
        </p:spPr>
      </p:pic>
      <p:pic>
        <p:nvPicPr>
          <p:cNvPr id="14" name="Picture 13">
            <a:extLst>
              <a:ext uri="{FF2B5EF4-FFF2-40B4-BE49-F238E27FC236}">
                <a16:creationId xmlns:a16="http://schemas.microsoft.com/office/drawing/2014/main" id="{0B1A40FB-2618-77C9-D94D-1F6E889A6ADE}"/>
              </a:ext>
            </a:extLst>
          </p:cNvPr>
          <p:cNvPicPr>
            <a:picLocks noChangeAspect="1"/>
          </p:cNvPicPr>
          <p:nvPr/>
        </p:nvPicPr>
        <p:blipFill rotWithShape="1">
          <a:blip r:embed="rId6"/>
          <a:srcRect l="9324" r="10953"/>
          <a:stretch/>
        </p:blipFill>
        <p:spPr>
          <a:xfrm>
            <a:off x="6271428" y="4935427"/>
            <a:ext cx="2330917" cy="1649284"/>
          </a:xfrm>
          <a:prstGeom prst="rect">
            <a:avLst/>
          </a:prstGeom>
          <a:ln>
            <a:noFill/>
          </a:ln>
          <a:effectLst>
            <a:softEdge rad="112500"/>
          </a:effectLst>
        </p:spPr>
      </p:pic>
      <p:pic>
        <p:nvPicPr>
          <p:cNvPr id="15" name="Picture 14">
            <a:extLst>
              <a:ext uri="{FF2B5EF4-FFF2-40B4-BE49-F238E27FC236}">
                <a16:creationId xmlns:a16="http://schemas.microsoft.com/office/drawing/2014/main" id="{649D57C2-05F1-79E2-7CE0-161CAE84B6D8}"/>
              </a:ext>
            </a:extLst>
          </p:cNvPr>
          <p:cNvPicPr>
            <a:picLocks noChangeAspect="1"/>
          </p:cNvPicPr>
          <p:nvPr/>
        </p:nvPicPr>
        <p:blipFill rotWithShape="1">
          <a:blip r:embed="rId7"/>
          <a:srcRect l="10784" t="6910" r="4248" b="10656"/>
          <a:stretch/>
        </p:blipFill>
        <p:spPr>
          <a:xfrm>
            <a:off x="8602345" y="4935428"/>
            <a:ext cx="2311400" cy="1649284"/>
          </a:xfrm>
          <a:prstGeom prst="rect">
            <a:avLst/>
          </a:prstGeom>
          <a:ln>
            <a:noFill/>
          </a:ln>
          <a:effectLst>
            <a:softEdge rad="112500"/>
          </a:effectLst>
        </p:spPr>
      </p:pic>
    </p:spTree>
    <p:extLst>
      <p:ext uri="{BB962C8B-B14F-4D97-AF65-F5344CB8AC3E}">
        <p14:creationId xmlns:p14="http://schemas.microsoft.com/office/powerpoint/2010/main" val="13526682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par>
                                <p:cTn id="18" presetID="6" presetClass="entr" presetSubtype="16"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circle(in)">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par>
                                <p:cTn id="29" presetID="6" presetClass="entr" presetSubtype="16"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circle(in)">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500"/>
                                        <p:tgtEl>
                                          <p:spTgt spid="10"/>
                                        </p:tgtEl>
                                      </p:cBhvr>
                                    </p:animEffect>
                                  </p:childTnLst>
                                </p:cTn>
                              </p:par>
                              <p:par>
                                <p:cTn id="37" presetID="6" presetClass="entr" presetSubtype="16"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circle(in)">
                                      <p:cBhvr>
                                        <p:cTn id="39" dur="500"/>
                                        <p:tgtEl>
                                          <p:spTgt spid="14"/>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arn(inVertical)">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barn(inVertical)">
                                      <p:cBhvr>
                                        <p:cTn id="50" dur="500"/>
                                        <p:tgtEl>
                                          <p:spTgt spid="7"/>
                                        </p:tgtEl>
                                      </p:cBhvr>
                                    </p:animEffect>
                                  </p:childTnLst>
                                </p:cTn>
                              </p:par>
                              <p:par>
                                <p:cTn id="51" presetID="6" presetClass="entr" presetSubtype="16"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circle(in)">
                                      <p:cBhvr>
                                        <p:cTn id="5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84BC1A7C-CBD2-4CF2-CFAF-DBC312A308C8}"/>
              </a:ext>
            </a:extLst>
          </p:cNvPr>
          <p:cNvSpPr/>
          <p:nvPr/>
        </p:nvSpPr>
        <p:spPr>
          <a:xfrm>
            <a:off x="4823994" y="1414145"/>
            <a:ext cx="2878243" cy="674052"/>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38" b="1" dirty="0">
                <a:solidFill>
                  <a:schemeClr val="tx1"/>
                </a:solidFill>
                <a:latin typeface="UTM Avo" panose="02040603050506020204" pitchFamily="18"/>
                <a:cs typeface="Arial" panose="020B0604020202020204" pitchFamily="34" charset="0"/>
              </a:rPr>
              <a:t>Thơ Đường luật</a:t>
            </a:r>
          </a:p>
        </p:txBody>
      </p:sp>
      <p:sp>
        <p:nvSpPr>
          <p:cNvPr id="3" name="Rounded Rectangle 2">
            <a:extLst>
              <a:ext uri="{FF2B5EF4-FFF2-40B4-BE49-F238E27FC236}">
                <a16:creationId xmlns:a16="http://schemas.microsoft.com/office/drawing/2014/main" id="{8B032112-E171-73D8-C00E-135257497315}"/>
              </a:ext>
            </a:extLst>
          </p:cNvPr>
          <p:cNvSpPr/>
          <p:nvPr/>
        </p:nvSpPr>
        <p:spPr>
          <a:xfrm>
            <a:off x="948691" y="2684677"/>
            <a:ext cx="1591844" cy="1464413"/>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i="1" dirty="0">
                <a:solidFill>
                  <a:schemeClr val="tx1"/>
                </a:solidFill>
                <a:latin typeface="UTM Avo" panose="02040603050506020204" pitchFamily="18"/>
                <a:cs typeface="Arial" panose="020B0604020202020204" pitchFamily="34" charset="0"/>
              </a:rPr>
              <a:t>Mời trầu </a:t>
            </a:r>
            <a:r>
              <a:rPr lang="vi-VN" sz="2167" dirty="0">
                <a:solidFill>
                  <a:schemeClr val="tx1"/>
                </a:solidFill>
                <a:latin typeface="UTM Avo" panose="02040603050506020204" pitchFamily="18"/>
                <a:cs typeface="Arial" panose="020B0604020202020204" pitchFamily="34" charset="0"/>
              </a:rPr>
              <a:t>(Hồ Xuân Hương)</a:t>
            </a:r>
            <a:endParaRPr lang="en-US" sz="2167" dirty="0">
              <a:solidFill>
                <a:schemeClr val="tx1"/>
              </a:solidFill>
              <a:latin typeface="UTM Avo" panose="02040603050506020204" pitchFamily="18"/>
              <a:cs typeface="Arial" panose="020B0604020202020204" pitchFamily="34" charset="0"/>
            </a:endParaRPr>
          </a:p>
        </p:txBody>
      </p:sp>
      <p:sp>
        <p:nvSpPr>
          <p:cNvPr id="4" name="Rounded Rectangle 3">
            <a:extLst>
              <a:ext uri="{FF2B5EF4-FFF2-40B4-BE49-F238E27FC236}">
                <a16:creationId xmlns:a16="http://schemas.microsoft.com/office/drawing/2014/main" id="{35CD8487-2627-F336-0A8C-4A231D7D04AA}"/>
              </a:ext>
            </a:extLst>
          </p:cNvPr>
          <p:cNvSpPr/>
          <p:nvPr/>
        </p:nvSpPr>
        <p:spPr>
          <a:xfrm>
            <a:off x="2737096" y="2684677"/>
            <a:ext cx="2086898" cy="1464413"/>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i="1" dirty="0">
                <a:solidFill>
                  <a:schemeClr val="tx1"/>
                </a:solidFill>
                <a:latin typeface="UTM Avo" panose="02040603050506020204" pitchFamily="18"/>
                <a:cs typeface="Arial" panose="020B0604020202020204" pitchFamily="34" charset="0"/>
              </a:rPr>
              <a:t>Vịnh khoa thi hương </a:t>
            </a:r>
            <a:r>
              <a:rPr lang="vi-VN" sz="2167" dirty="0">
                <a:solidFill>
                  <a:schemeClr val="tx1"/>
                </a:solidFill>
                <a:latin typeface="UTM Avo" panose="02040603050506020204" pitchFamily="18"/>
                <a:cs typeface="Arial" panose="020B0604020202020204" pitchFamily="34" charset="0"/>
              </a:rPr>
              <a:t>(Trần Tế Xương)</a:t>
            </a:r>
            <a:endParaRPr lang="en-US" sz="2167" dirty="0">
              <a:solidFill>
                <a:schemeClr val="tx1"/>
              </a:solidFill>
              <a:latin typeface="UTM Avo" panose="02040603050506020204" pitchFamily="18"/>
              <a:cs typeface="Arial" panose="020B0604020202020204" pitchFamily="34" charset="0"/>
            </a:endParaRPr>
          </a:p>
        </p:txBody>
      </p:sp>
      <p:sp>
        <p:nvSpPr>
          <p:cNvPr id="5" name="Rounded Rectangle 4">
            <a:extLst>
              <a:ext uri="{FF2B5EF4-FFF2-40B4-BE49-F238E27FC236}">
                <a16:creationId xmlns:a16="http://schemas.microsoft.com/office/drawing/2014/main" id="{020A120E-AC5A-365E-1A62-2DCA3EE821AB}"/>
              </a:ext>
            </a:extLst>
          </p:cNvPr>
          <p:cNvSpPr/>
          <p:nvPr/>
        </p:nvSpPr>
        <p:spPr>
          <a:xfrm>
            <a:off x="4921695" y="2684677"/>
            <a:ext cx="1810575" cy="1464413"/>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i="1" dirty="0">
                <a:solidFill>
                  <a:schemeClr val="tx1"/>
                </a:solidFill>
                <a:latin typeface="UTM Avo" panose="02040603050506020204" pitchFamily="18"/>
                <a:cs typeface="Arial" panose="020B0604020202020204" pitchFamily="34" charset="0"/>
              </a:rPr>
              <a:t>Xa ngắm thác núi Lư </a:t>
            </a:r>
            <a:r>
              <a:rPr lang="vi-VN" sz="2167" dirty="0">
                <a:solidFill>
                  <a:schemeClr val="tx1"/>
                </a:solidFill>
                <a:latin typeface="UTM Avo" panose="02040603050506020204" pitchFamily="18"/>
                <a:cs typeface="Arial" panose="020B0604020202020204" pitchFamily="34" charset="0"/>
              </a:rPr>
              <a:t>(Lý Bạch)</a:t>
            </a:r>
            <a:endParaRPr lang="en-US" sz="2167" dirty="0">
              <a:solidFill>
                <a:schemeClr val="tx1"/>
              </a:solidFill>
              <a:latin typeface="UTM Avo" panose="02040603050506020204" pitchFamily="18"/>
              <a:cs typeface="Arial" panose="020B0604020202020204" pitchFamily="34" charset="0"/>
            </a:endParaRPr>
          </a:p>
        </p:txBody>
      </p:sp>
      <p:sp>
        <p:nvSpPr>
          <p:cNvPr id="6" name="Rounded Rectangle 5">
            <a:extLst>
              <a:ext uri="{FF2B5EF4-FFF2-40B4-BE49-F238E27FC236}">
                <a16:creationId xmlns:a16="http://schemas.microsoft.com/office/drawing/2014/main" id="{D97DE629-5A22-0E1A-99D9-440B14552681}"/>
              </a:ext>
            </a:extLst>
          </p:cNvPr>
          <p:cNvSpPr/>
          <p:nvPr/>
        </p:nvSpPr>
        <p:spPr>
          <a:xfrm>
            <a:off x="6883768" y="2674620"/>
            <a:ext cx="1712371" cy="1464413"/>
          </a:xfrm>
          <a:prstGeom prst="roundRect">
            <a:avLst>
              <a:gd name="adj" fmla="val 16835"/>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i="1" dirty="0">
                <a:solidFill>
                  <a:schemeClr val="tx1"/>
                </a:solidFill>
                <a:latin typeface="UTM Avo" panose="02040603050506020204" pitchFamily="18"/>
                <a:cs typeface="Arial" panose="020B0604020202020204" pitchFamily="34" charset="0"/>
              </a:rPr>
              <a:t>Cảnh khuya </a:t>
            </a:r>
            <a:r>
              <a:rPr lang="vi-VN" sz="2167" dirty="0">
                <a:solidFill>
                  <a:schemeClr val="tx1"/>
                </a:solidFill>
                <a:latin typeface="UTM Avo" panose="02040603050506020204" pitchFamily="18"/>
                <a:cs typeface="Arial" panose="020B0604020202020204" pitchFamily="34" charset="0"/>
              </a:rPr>
              <a:t>(Hồ Chí Minh)</a:t>
            </a:r>
            <a:endParaRPr lang="en-US" sz="2167" dirty="0">
              <a:solidFill>
                <a:schemeClr val="tx1"/>
              </a:solidFill>
              <a:latin typeface="UTM Avo" panose="02040603050506020204" pitchFamily="18"/>
              <a:cs typeface="Arial" panose="020B0604020202020204" pitchFamily="34" charset="0"/>
            </a:endParaRPr>
          </a:p>
        </p:txBody>
      </p:sp>
      <p:sp>
        <p:nvSpPr>
          <p:cNvPr id="7" name="Rounded Rectangle 6">
            <a:extLst>
              <a:ext uri="{FF2B5EF4-FFF2-40B4-BE49-F238E27FC236}">
                <a16:creationId xmlns:a16="http://schemas.microsoft.com/office/drawing/2014/main" id="{6F30068C-5379-6B4F-6117-EBD8EA18E9FA}"/>
              </a:ext>
            </a:extLst>
          </p:cNvPr>
          <p:cNvSpPr/>
          <p:nvPr/>
        </p:nvSpPr>
        <p:spPr>
          <a:xfrm>
            <a:off x="8778708" y="2674620"/>
            <a:ext cx="2594142" cy="1464413"/>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i="1" dirty="0">
                <a:solidFill>
                  <a:schemeClr val="tx1"/>
                </a:solidFill>
                <a:latin typeface="UTM Avo" panose="02040603050506020204" pitchFamily="18"/>
                <a:cs typeface="Arial" panose="020B0604020202020204" pitchFamily="34" charset="0"/>
              </a:rPr>
              <a:t>Qua Đèo Ngang </a:t>
            </a:r>
            <a:r>
              <a:rPr lang="en-US" sz="2167" dirty="0">
                <a:solidFill>
                  <a:schemeClr val="tx1"/>
                </a:solidFill>
                <a:latin typeface="UTM Avo" panose="02040603050506020204" pitchFamily="18"/>
                <a:cs typeface="Arial" panose="020B0604020202020204" pitchFamily="34" charset="0"/>
              </a:rPr>
              <a:t>(Bà </a:t>
            </a:r>
            <a:r>
              <a:rPr lang="en-US" sz="2167" dirty="0" err="1">
                <a:solidFill>
                  <a:schemeClr val="tx1"/>
                </a:solidFill>
                <a:latin typeface="UTM Avo" panose="02040603050506020204" pitchFamily="18"/>
                <a:cs typeface="Arial" panose="020B0604020202020204" pitchFamily="34" charset="0"/>
              </a:rPr>
              <a:t>Huyện</a:t>
            </a:r>
            <a:r>
              <a:rPr lang="en-US" sz="2167" dirty="0">
                <a:solidFill>
                  <a:schemeClr val="tx1"/>
                </a:solidFill>
                <a:latin typeface="UTM Avo" panose="02040603050506020204" pitchFamily="18"/>
                <a:cs typeface="Arial" panose="020B0604020202020204" pitchFamily="34" charset="0"/>
              </a:rPr>
              <a:t> </a:t>
            </a:r>
          </a:p>
          <a:p>
            <a:pPr algn="ctr">
              <a:lnSpc>
                <a:spcPct val="150000"/>
              </a:lnSpc>
            </a:pPr>
            <a:r>
              <a:rPr lang="en-US" sz="2167" dirty="0">
                <a:solidFill>
                  <a:schemeClr val="tx1"/>
                </a:solidFill>
                <a:latin typeface="UTM Avo" panose="02040603050506020204" pitchFamily="18"/>
                <a:cs typeface="Arial" panose="020B0604020202020204" pitchFamily="34" charset="0"/>
              </a:rPr>
              <a:t>Thanh Quan)</a:t>
            </a:r>
          </a:p>
        </p:txBody>
      </p:sp>
      <p:cxnSp>
        <p:nvCxnSpPr>
          <p:cNvPr id="8" name="Straight Arrow Connector 7">
            <a:extLst>
              <a:ext uri="{FF2B5EF4-FFF2-40B4-BE49-F238E27FC236}">
                <a16:creationId xmlns:a16="http://schemas.microsoft.com/office/drawing/2014/main" id="{3471B512-5B41-973D-C508-0E50B055704D}"/>
              </a:ext>
            </a:extLst>
          </p:cNvPr>
          <p:cNvCxnSpPr>
            <a:cxnSpLocks/>
            <a:stCxn id="2" idx="2"/>
            <a:endCxn id="3" idx="0"/>
          </p:cNvCxnSpPr>
          <p:nvPr/>
        </p:nvCxnSpPr>
        <p:spPr>
          <a:xfrm flipH="1">
            <a:off x="1744613" y="2088197"/>
            <a:ext cx="4518503" cy="596480"/>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024E836-6E42-EAD5-355A-94C96D2FD53F}"/>
              </a:ext>
            </a:extLst>
          </p:cNvPr>
          <p:cNvCxnSpPr>
            <a:cxnSpLocks/>
            <a:stCxn id="2" idx="2"/>
            <a:endCxn id="4" idx="0"/>
          </p:cNvCxnSpPr>
          <p:nvPr/>
        </p:nvCxnSpPr>
        <p:spPr>
          <a:xfrm flipH="1">
            <a:off x="3780545" y="2088197"/>
            <a:ext cx="2482571" cy="596480"/>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FD3FBDF-E35D-1BDB-52B7-FC25D2FF1F21}"/>
              </a:ext>
            </a:extLst>
          </p:cNvPr>
          <p:cNvCxnSpPr>
            <a:cxnSpLocks/>
            <a:stCxn id="2" idx="2"/>
            <a:endCxn id="5" idx="0"/>
          </p:cNvCxnSpPr>
          <p:nvPr/>
        </p:nvCxnSpPr>
        <p:spPr>
          <a:xfrm flipH="1">
            <a:off x="5826983" y="2088197"/>
            <a:ext cx="436133" cy="596480"/>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C12B28B-BD14-66F9-9A64-08EEFA8F9511}"/>
              </a:ext>
            </a:extLst>
          </p:cNvPr>
          <p:cNvCxnSpPr>
            <a:cxnSpLocks/>
            <a:stCxn id="2" idx="2"/>
            <a:endCxn id="6" idx="0"/>
          </p:cNvCxnSpPr>
          <p:nvPr/>
        </p:nvCxnSpPr>
        <p:spPr>
          <a:xfrm>
            <a:off x="6263116" y="2088197"/>
            <a:ext cx="1476838" cy="586423"/>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7E336AA-5DF5-8B9D-E998-758967869549}"/>
              </a:ext>
            </a:extLst>
          </p:cNvPr>
          <p:cNvCxnSpPr>
            <a:cxnSpLocks/>
            <a:stCxn id="2" idx="2"/>
            <a:endCxn id="7" idx="0"/>
          </p:cNvCxnSpPr>
          <p:nvPr/>
        </p:nvCxnSpPr>
        <p:spPr>
          <a:xfrm>
            <a:off x="6263116" y="2088197"/>
            <a:ext cx="3812663" cy="586423"/>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DE7F9B26-A168-3E0A-5A06-6F0266332734}"/>
              </a:ext>
            </a:extLst>
          </p:cNvPr>
          <p:cNvPicPr>
            <a:picLocks noChangeAspect="1"/>
          </p:cNvPicPr>
          <p:nvPr/>
        </p:nvPicPr>
        <p:blipFill rotWithShape="1">
          <a:blip r:embed="rId3"/>
          <a:srcRect b="3114"/>
          <a:stretch/>
        </p:blipFill>
        <p:spPr>
          <a:xfrm>
            <a:off x="2802625" y="4262119"/>
            <a:ext cx="1965728" cy="2419931"/>
          </a:xfrm>
          <a:prstGeom prst="rect">
            <a:avLst/>
          </a:prstGeom>
          <a:ln>
            <a:noFill/>
          </a:ln>
          <a:effectLst>
            <a:softEdge rad="112500"/>
          </a:effectLst>
        </p:spPr>
      </p:pic>
      <p:pic>
        <p:nvPicPr>
          <p:cNvPr id="14" name="Picture 13">
            <a:extLst>
              <a:ext uri="{FF2B5EF4-FFF2-40B4-BE49-F238E27FC236}">
                <a16:creationId xmlns:a16="http://schemas.microsoft.com/office/drawing/2014/main" id="{4A49D412-5DB9-D542-E6B2-FB4350A3BD4B}"/>
              </a:ext>
            </a:extLst>
          </p:cNvPr>
          <p:cNvPicPr>
            <a:picLocks noChangeAspect="1"/>
          </p:cNvPicPr>
          <p:nvPr/>
        </p:nvPicPr>
        <p:blipFill>
          <a:blip r:embed="rId4"/>
          <a:stretch>
            <a:fillRect/>
          </a:stretch>
        </p:blipFill>
        <p:spPr>
          <a:xfrm>
            <a:off x="867679" y="4262119"/>
            <a:ext cx="1753867" cy="2419931"/>
          </a:xfrm>
          <a:prstGeom prst="rect">
            <a:avLst/>
          </a:prstGeom>
          <a:ln>
            <a:noFill/>
          </a:ln>
          <a:effectLst>
            <a:softEdge rad="112500"/>
          </a:effectLst>
        </p:spPr>
      </p:pic>
      <p:pic>
        <p:nvPicPr>
          <p:cNvPr id="15" name="Picture 14">
            <a:extLst>
              <a:ext uri="{FF2B5EF4-FFF2-40B4-BE49-F238E27FC236}">
                <a16:creationId xmlns:a16="http://schemas.microsoft.com/office/drawing/2014/main" id="{9DEB5848-E7BC-D971-E255-DF26CC5B9270}"/>
              </a:ext>
            </a:extLst>
          </p:cNvPr>
          <p:cNvPicPr>
            <a:picLocks noChangeAspect="1"/>
          </p:cNvPicPr>
          <p:nvPr/>
        </p:nvPicPr>
        <p:blipFill rotWithShape="1">
          <a:blip r:embed="rId5"/>
          <a:srcRect l="20000" r="12500" b="4856"/>
          <a:stretch/>
        </p:blipFill>
        <p:spPr>
          <a:xfrm>
            <a:off x="5080261" y="4262119"/>
            <a:ext cx="1493442" cy="2415201"/>
          </a:xfrm>
          <a:prstGeom prst="rect">
            <a:avLst/>
          </a:prstGeom>
          <a:ln>
            <a:noFill/>
          </a:ln>
          <a:effectLst>
            <a:softEdge rad="112500"/>
          </a:effectLst>
        </p:spPr>
      </p:pic>
      <p:pic>
        <p:nvPicPr>
          <p:cNvPr id="16" name="Picture 15">
            <a:extLst>
              <a:ext uri="{FF2B5EF4-FFF2-40B4-BE49-F238E27FC236}">
                <a16:creationId xmlns:a16="http://schemas.microsoft.com/office/drawing/2014/main" id="{B453DE25-01C9-15DC-1D48-D463CAF3EE0C}"/>
              </a:ext>
            </a:extLst>
          </p:cNvPr>
          <p:cNvPicPr>
            <a:picLocks noChangeAspect="1"/>
          </p:cNvPicPr>
          <p:nvPr/>
        </p:nvPicPr>
        <p:blipFill>
          <a:blip r:embed="rId6"/>
          <a:stretch>
            <a:fillRect/>
          </a:stretch>
        </p:blipFill>
        <p:spPr>
          <a:xfrm>
            <a:off x="6885611" y="4262119"/>
            <a:ext cx="1712371" cy="2413825"/>
          </a:xfrm>
          <a:prstGeom prst="rect">
            <a:avLst/>
          </a:prstGeom>
          <a:ln>
            <a:noFill/>
          </a:ln>
          <a:effectLst>
            <a:softEdge rad="112500"/>
          </a:effectLst>
        </p:spPr>
      </p:pic>
      <p:pic>
        <p:nvPicPr>
          <p:cNvPr id="17" name="Picture 16">
            <a:extLst>
              <a:ext uri="{FF2B5EF4-FFF2-40B4-BE49-F238E27FC236}">
                <a16:creationId xmlns:a16="http://schemas.microsoft.com/office/drawing/2014/main" id="{00F5B73F-221B-4710-1C2B-FEAB52E6B73F}"/>
              </a:ext>
            </a:extLst>
          </p:cNvPr>
          <p:cNvPicPr>
            <a:picLocks noChangeAspect="1"/>
          </p:cNvPicPr>
          <p:nvPr/>
        </p:nvPicPr>
        <p:blipFill rotWithShape="1">
          <a:blip r:embed="rId7"/>
          <a:srcRect l="8579" t="8928" r="12783" b="-1994"/>
          <a:stretch/>
        </p:blipFill>
        <p:spPr>
          <a:xfrm>
            <a:off x="8679035" y="4262119"/>
            <a:ext cx="2793488" cy="2413825"/>
          </a:xfrm>
          <a:prstGeom prst="rect">
            <a:avLst/>
          </a:prstGeom>
          <a:ln>
            <a:noFill/>
          </a:ln>
          <a:effectLst>
            <a:softEdge rad="112500"/>
          </a:effectLst>
        </p:spPr>
      </p:pic>
    </p:spTree>
    <p:extLst>
      <p:ext uri="{BB962C8B-B14F-4D97-AF65-F5344CB8AC3E}">
        <p14:creationId xmlns:p14="http://schemas.microsoft.com/office/powerpoint/2010/main" val="40956765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par>
                                <p:cTn id="16" presetID="6" presetClass="entr" presetSubtype="16"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circle(in)">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500"/>
                                        <p:tgtEl>
                                          <p:spTgt spid="4"/>
                                        </p:tgtEl>
                                      </p:cBhvr>
                                    </p:animEffect>
                                  </p:childTnLst>
                                </p:cTn>
                              </p:par>
                              <p:par>
                                <p:cTn id="27" presetID="6" presetClass="entr" presetSubtype="16"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circle(in)">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arn(inVertical)">
                                      <p:cBhvr>
                                        <p:cTn id="37" dur="500"/>
                                        <p:tgtEl>
                                          <p:spTgt spid="5"/>
                                        </p:tgtEl>
                                      </p:cBhvr>
                                    </p:animEffect>
                                  </p:childTnLst>
                                </p:cTn>
                              </p:par>
                              <p:par>
                                <p:cTn id="38" presetID="6" presetClass="entr" presetSubtype="16"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circle(in)">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down)">
                                      <p:cBhvr>
                                        <p:cTn id="45" dur="500"/>
                                        <p:tgtEl>
                                          <p:spTgt spid="11"/>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barn(inVertical)">
                                      <p:cBhvr>
                                        <p:cTn id="48" dur="500"/>
                                        <p:tgtEl>
                                          <p:spTgt spid="6"/>
                                        </p:tgtEl>
                                      </p:cBhvr>
                                    </p:animEffect>
                                  </p:childTnLst>
                                </p:cTn>
                              </p:par>
                              <p:par>
                                <p:cTn id="49" presetID="6" presetClass="entr" presetSubtype="16"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circle(in)">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down)">
                                      <p:cBhvr>
                                        <p:cTn id="56" dur="500"/>
                                        <p:tgtEl>
                                          <p:spTgt spid="12"/>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barn(inVertical)">
                                      <p:cBhvr>
                                        <p:cTn id="59" dur="500"/>
                                        <p:tgtEl>
                                          <p:spTgt spid="7"/>
                                        </p:tgtEl>
                                      </p:cBhvr>
                                    </p:animEffect>
                                  </p:childTnLst>
                                </p:cTn>
                              </p:par>
                              <p:par>
                                <p:cTn id="60" presetID="6" presetClass="entr" presetSubtype="16" fill="hold"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circle(in)">
                                      <p:cBhvr>
                                        <p:cTn id="6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9FCFBF-CEC9-BA33-B9F0-490A3B9B3313}"/>
              </a:ext>
            </a:extLst>
          </p:cNvPr>
          <p:cNvPicPr>
            <a:picLocks noChangeAspect="1"/>
          </p:cNvPicPr>
          <p:nvPr/>
        </p:nvPicPr>
        <p:blipFill>
          <a:blip r:embed="rId3"/>
          <a:stretch>
            <a:fillRect/>
          </a:stretch>
        </p:blipFill>
        <p:spPr>
          <a:xfrm>
            <a:off x="9511663" y="3760919"/>
            <a:ext cx="2507030" cy="3254607"/>
          </a:xfrm>
          <a:prstGeom prst="rect">
            <a:avLst/>
          </a:prstGeom>
        </p:spPr>
      </p:pic>
      <p:sp>
        <p:nvSpPr>
          <p:cNvPr id="3" name="Rounded Rectangle 2">
            <a:extLst>
              <a:ext uri="{FF2B5EF4-FFF2-40B4-BE49-F238E27FC236}">
                <a16:creationId xmlns:a16="http://schemas.microsoft.com/office/drawing/2014/main" id="{59BA47D6-519A-C494-4B98-8C469AAEE1CF}"/>
              </a:ext>
            </a:extLst>
          </p:cNvPr>
          <p:cNvSpPr/>
          <p:nvPr/>
        </p:nvSpPr>
        <p:spPr>
          <a:xfrm>
            <a:off x="472440" y="2137519"/>
            <a:ext cx="9039225" cy="1035586"/>
          </a:xfrm>
          <a:prstGeom prst="roundRect">
            <a:avLst/>
          </a:prstGeom>
          <a:solidFill>
            <a:srgbClr val="E3CBD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Nhận biết và phân tích được tình cảm, cảm xúc, cảm hứng chủ đạo của người viết thể hiện qua </a:t>
            </a:r>
            <a:r>
              <a:rPr lang="vi-VN" sz="2167">
                <a:solidFill>
                  <a:schemeClr val="tx1"/>
                </a:solidFill>
                <a:latin typeface="UTM Avo" panose="02040603050506020204" pitchFamily="18"/>
                <a:cs typeface="Arial" panose="020B0604020202020204" pitchFamily="34" charset="0"/>
              </a:rPr>
              <a:t>văn bản</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
        <p:nvSpPr>
          <p:cNvPr id="4" name="Rounded Rectangle 3">
            <a:extLst>
              <a:ext uri="{FF2B5EF4-FFF2-40B4-BE49-F238E27FC236}">
                <a16:creationId xmlns:a16="http://schemas.microsoft.com/office/drawing/2014/main" id="{5BE9BF2C-EEBB-B29A-A745-4AAC3C5B8CDF}"/>
              </a:ext>
            </a:extLst>
          </p:cNvPr>
          <p:cNvSpPr/>
          <p:nvPr/>
        </p:nvSpPr>
        <p:spPr>
          <a:xfrm>
            <a:off x="472439" y="3281709"/>
            <a:ext cx="9039225" cy="1011242"/>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Nhận biết và phân tích được nét độc đáo của bài thơ thể hiện qua từ ngữ, hình ảnh, bố cục, mạch </a:t>
            </a:r>
            <a:r>
              <a:rPr lang="vi-VN" sz="2167">
                <a:solidFill>
                  <a:schemeClr val="tx1"/>
                </a:solidFill>
                <a:latin typeface="UTM Avo" panose="02040603050506020204" pitchFamily="18"/>
                <a:cs typeface="Arial" panose="020B0604020202020204" pitchFamily="34" charset="0"/>
              </a:rPr>
              <a:t>cảm xúc</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
        <p:nvSpPr>
          <p:cNvPr id="5" name="Rounded Rectangle 4">
            <a:extLst>
              <a:ext uri="{FF2B5EF4-FFF2-40B4-BE49-F238E27FC236}">
                <a16:creationId xmlns:a16="http://schemas.microsoft.com/office/drawing/2014/main" id="{4F4AB889-2187-E4BE-44E8-467E20445DA6}"/>
              </a:ext>
            </a:extLst>
          </p:cNvPr>
          <p:cNvSpPr/>
          <p:nvPr/>
        </p:nvSpPr>
        <p:spPr>
          <a:xfrm>
            <a:off x="472438" y="4401555"/>
            <a:ext cx="9039225" cy="1011824"/>
          </a:xfrm>
          <a:prstGeom prst="roundRect">
            <a:avLst/>
          </a:prstGeom>
          <a:solidFill>
            <a:srgbClr val="E3CBD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Nhận biết một số yếu tố luật thơ thể thất ngôn bát cú và thơ tứ tuyệt Đường luật như: bố cục, niêm, luật, vần, nhịp</a:t>
            </a:r>
            <a:r>
              <a:rPr lang="vi-VN" sz="2167">
                <a:solidFill>
                  <a:schemeClr val="tx1"/>
                </a:solidFill>
                <a:latin typeface="UTM Avo" panose="02040603050506020204" pitchFamily="18"/>
                <a:cs typeface="Arial" panose="020B0604020202020204" pitchFamily="34" charset="0"/>
              </a:rPr>
              <a:t>, đối</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
        <p:nvSpPr>
          <p:cNvPr id="6" name="Rounded Rectangle 5">
            <a:extLst>
              <a:ext uri="{FF2B5EF4-FFF2-40B4-BE49-F238E27FC236}">
                <a16:creationId xmlns:a16="http://schemas.microsoft.com/office/drawing/2014/main" id="{43307F33-3454-CC27-4C59-9F29DAF67B25}"/>
              </a:ext>
            </a:extLst>
          </p:cNvPr>
          <p:cNvSpPr/>
          <p:nvPr/>
        </p:nvSpPr>
        <p:spPr>
          <a:xfrm>
            <a:off x="472440" y="5523055"/>
            <a:ext cx="9039225" cy="1030254"/>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Nhận biết và phân tích được tác dụng của một số thủ pháp nghệ thuật chính trong thơ </a:t>
            </a:r>
            <a:r>
              <a:rPr lang="vi-VN" sz="2167">
                <a:solidFill>
                  <a:schemeClr val="tx1"/>
                </a:solidFill>
                <a:latin typeface="UTM Avo" panose="02040603050506020204" pitchFamily="18"/>
                <a:cs typeface="Arial" panose="020B0604020202020204" pitchFamily="34" charset="0"/>
              </a:rPr>
              <a:t>trào phúng</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grpSp>
        <p:nvGrpSpPr>
          <p:cNvPr id="7" name="Group 6">
            <a:extLst>
              <a:ext uri="{FF2B5EF4-FFF2-40B4-BE49-F238E27FC236}">
                <a16:creationId xmlns:a16="http://schemas.microsoft.com/office/drawing/2014/main" id="{EBADDB85-B604-B2B1-996D-74E960F7DA8D}"/>
              </a:ext>
            </a:extLst>
          </p:cNvPr>
          <p:cNvGrpSpPr/>
          <p:nvPr/>
        </p:nvGrpSpPr>
        <p:grpSpPr>
          <a:xfrm>
            <a:off x="8931073" y="819818"/>
            <a:ext cx="3200017" cy="1835494"/>
            <a:chOff x="6934200" y="3162300"/>
            <a:chExt cx="5105400" cy="3006416"/>
          </a:xfrm>
        </p:grpSpPr>
        <p:pic>
          <p:nvPicPr>
            <p:cNvPr id="8" name="Picture 7">
              <a:extLst>
                <a:ext uri="{FF2B5EF4-FFF2-40B4-BE49-F238E27FC236}">
                  <a16:creationId xmlns:a16="http://schemas.microsoft.com/office/drawing/2014/main" id="{7A399E2F-AB9C-3867-F991-71D0948FAA70}"/>
                </a:ext>
              </a:extLst>
            </p:cNvPr>
            <p:cNvPicPr>
              <a:picLocks noChangeAspect="1"/>
            </p:cNvPicPr>
            <p:nvPr/>
          </p:nvPicPr>
          <p:blipFill>
            <a:blip r:embed="rId4"/>
            <a:stretch>
              <a:fillRect/>
            </a:stretch>
          </p:blipFill>
          <p:spPr>
            <a:xfrm>
              <a:off x="6934200" y="3162300"/>
              <a:ext cx="5105400" cy="2623622"/>
            </a:xfrm>
            <a:prstGeom prst="rect">
              <a:avLst/>
            </a:prstGeom>
          </p:spPr>
        </p:pic>
        <p:sp>
          <p:nvSpPr>
            <p:cNvPr id="9" name="TextBox 8">
              <a:extLst>
                <a:ext uri="{FF2B5EF4-FFF2-40B4-BE49-F238E27FC236}">
                  <a16:creationId xmlns:a16="http://schemas.microsoft.com/office/drawing/2014/main" id="{6C46CC1B-93E9-3EBA-5C7B-613E7FE552DD}"/>
                </a:ext>
              </a:extLst>
            </p:cNvPr>
            <p:cNvSpPr txBox="1"/>
            <p:nvPr/>
          </p:nvSpPr>
          <p:spPr>
            <a:xfrm>
              <a:off x="8343901" y="3831863"/>
              <a:ext cx="2286000" cy="2336853"/>
            </a:xfrm>
            <a:prstGeom prst="rect">
              <a:avLst/>
            </a:prstGeom>
            <a:noFill/>
          </p:spPr>
          <p:txBody>
            <a:bodyPr wrap="square" rtlCol="0">
              <a:spAutoFit/>
            </a:bodyPr>
            <a:lstStyle/>
            <a:p>
              <a:pPr algn="just">
                <a:lnSpc>
                  <a:spcPct val="150000"/>
                </a:lnSpc>
              </a:pPr>
              <a:r>
                <a:rPr lang="en-US" sz="2709" b="1" dirty="0">
                  <a:latin typeface="UTM Avo" panose="02040603050506020204" pitchFamily="18"/>
                  <a:cs typeface="Arial" panose="020B0604020202020204" pitchFamily="34" charset="0"/>
                </a:rPr>
                <a:t>CHÚ Ý</a:t>
              </a:r>
            </a:p>
          </p:txBody>
        </p:sp>
      </p:grpSp>
    </p:spTree>
    <p:extLst>
      <p:ext uri="{BB962C8B-B14F-4D97-AF65-F5344CB8AC3E}">
        <p14:creationId xmlns:p14="http://schemas.microsoft.com/office/powerpoint/2010/main" val="1743149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90"/>
                                          </p:val>
                                        </p:tav>
                                        <p:tav tm="100000">
                                          <p:val>
                                            <p:fltVal val="0"/>
                                          </p:val>
                                        </p:tav>
                                      </p:tavLst>
                                    </p:anim>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arn(inVertical)">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52D432-0AEE-1C86-3524-7E969106DE45}"/>
              </a:ext>
            </a:extLst>
          </p:cNvPr>
          <p:cNvPicPr>
            <a:picLocks noChangeAspect="1"/>
          </p:cNvPicPr>
          <p:nvPr/>
        </p:nvPicPr>
        <p:blipFill>
          <a:blip r:embed="rId3"/>
          <a:stretch>
            <a:fillRect/>
          </a:stretch>
        </p:blipFill>
        <p:spPr>
          <a:xfrm>
            <a:off x="10103552" y="1261863"/>
            <a:ext cx="2192718" cy="2846570"/>
          </a:xfrm>
          <a:prstGeom prst="rect">
            <a:avLst/>
          </a:prstGeom>
        </p:spPr>
      </p:pic>
      <p:sp>
        <p:nvSpPr>
          <p:cNvPr id="3" name="TextBox 2">
            <a:extLst>
              <a:ext uri="{FF2B5EF4-FFF2-40B4-BE49-F238E27FC236}">
                <a16:creationId xmlns:a16="http://schemas.microsoft.com/office/drawing/2014/main" id="{CC8F05E5-EF8C-9F36-832B-194356FF3D45}"/>
              </a:ext>
            </a:extLst>
          </p:cNvPr>
          <p:cNvSpPr txBox="1"/>
          <p:nvPr/>
        </p:nvSpPr>
        <p:spPr>
          <a:xfrm>
            <a:off x="3292617" y="1629504"/>
            <a:ext cx="5598897" cy="636521"/>
          </a:xfrm>
          <a:prstGeom prst="rect">
            <a:avLst/>
          </a:prstGeom>
          <a:noFill/>
        </p:spPr>
        <p:txBody>
          <a:bodyPr wrap="square" rtlCol="0">
            <a:spAutoFit/>
          </a:bodyPr>
          <a:lstStyle/>
          <a:p>
            <a:pPr algn="ctr">
              <a:lnSpc>
                <a:spcPct val="150000"/>
              </a:lnSpc>
            </a:pPr>
            <a:r>
              <a:rPr lang="en-US" sz="2709" b="1" dirty="0">
                <a:latin typeface="UTM Avo" panose="02040603050506020204" pitchFamily="18"/>
                <a:cs typeface="Arial" panose="020B0604020202020204" pitchFamily="34" charset="0"/>
              </a:rPr>
              <a:t>3. Đọc hiểu văn bản hài kịch</a:t>
            </a:r>
          </a:p>
        </p:txBody>
      </p:sp>
      <p:sp>
        <p:nvSpPr>
          <p:cNvPr id="4" name="Rounded Rectangle 3">
            <a:extLst>
              <a:ext uri="{FF2B5EF4-FFF2-40B4-BE49-F238E27FC236}">
                <a16:creationId xmlns:a16="http://schemas.microsoft.com/office/drawing/2014/main" id="{FD85A9E1-F4F0-9DC3-45F9-FC1A1C97F3D2}"/>
              </a:ext>
            </a:extLst>
          </p:cNvPr>
          <p:cNvSpPr/>
          <p:nvPr/>
        </p:nvSpPr>
        <p:spPr>
          <a:xfrm>
            <a:off x="4512521" y="2338148"/>
            <a:ext cx="3166956" cy="694000"/>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38" b="1" dirty="0">
                <a:solidFill>
                  <a:schemeClr val="tx1"/>
                </a:solidFill>
                <a:latin typeface="UTM Avo" panose="02040603050506020204" pitchFamily="18"/>
                <a:cs typeface="Arial" panose="020B0604020202020204" pitchFamily="34" charset="0"/>
              </a:rPr>
              <a:t>Văn bản hài kịch</a:t>
            </a:r>
          </a:p>
        </p:txBody>
      </p:sp>
      <p:sp>
        <p:nvSpPr>
          <p:cNvPr id="5" name="Rounded Rectangle 4">
            <a:extLst>
              <a:ext uri="{FF2B5EF4-FFF2-40B4-BE49-F238E27FC236}">
                <a16:creationId xmlns:a16="http://schemas.microsoft.com/office/drawing/2014/main" id="{38EEF45B-E556-86A1-0F85-16916479F152}"/>
              </a:ext>
            </a:extLst>
          </p:cNvPr>
          <p:cNvSpPr/>
          <p:nvPr/>
        </p:nvSpPr>
        <p:spPr>
          <a:xfrm>
            <a:off x="1055265" y="3559312"/>
            <a:ext cx="4122263" cy="1160400"/>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i="1" dirty="0">
                <a:solidFill>
                  <a:schemeClr val="tx1"/>
                </a:solidFill>
                <a:latin typeface="UTM Avo" panose="02040603050506020204" pitchFamily="18"/>
                <a:cs typeface="Arial" panose="020B0604020202020204" pitchFamily="34" charset="0"/>
              </a:rPr>
              <a:t>Đổi tên cho xã </a:t>
            </a:r>
            <a:r>
              <a:rPr lang="vi-VN" sz="2167" dirty="0">
                <a:solidFill>
                  <a:schemeClr val="tx1"/>
                </a:solidFill>
                <a:latin typeface="UTM Avo" panose="02040603050506020204" pitchFamily="18"/>
                <a:cs typeface="Arial" panose="020B0604020202020204" pitchFamily="34" charset="0"/>
              </a:rPr>
              <a:t>(Trích vở kịch </a:t>
            </a:r>
            <a:r>
              <a:rPr lang="vi-VN" sz="2167" i="1" dirty="0">
                <a:solidFill>
                  <a:schemeClr val="tx1"/>
                </a:solidFill>
                <a:latin typeface="UTM Avo" panose="02040603050506020204" pitchFamily="18"/>
                <a:cs typeface="Arial" panose="020B0604020202020204" pitchFamily="34" charset="0"/>
              </a:rPr>
              <a:t>Bệnh sĩ </a:t>
            </a:r>
            <a:r>
              <a:rPr lang="vi-VN" sz="2167" dirty="0">
                <a:solidFill>
                  <a:schemeClr val="tx1"/>
                </a:solidFill>
                <a:latin typeface="UTM Avo" panose="02040603050506020204" pitchFamily="18"/>
                <a:cs typeface="Arial" panose="020B0604020202020204" pitchFamily="34" charset="0"/>
              </a:rPr>
              <a:t>– Lưu Quang Vũ)</a:t>
            </a:r>
            <a:endParaRPr lang="en-US" sz="2167" dirty="0">
              <a:solidFill>
                <a:schemeClr val="tx1"/>
              </a:solidFill>
              <a:latin typeface="UTM Avo" panose="02040603050506020204" pitchFamily="18"/>
              <a:cs typeface="Arial" panose="020B0604020202020204" pitchFamily="34" charset="0"/>
            </a:endParaRPr>
          </a:p>
        </p:txBody>
      </p:sp>
      <p:sp>
        <p:nvSpPr>
          <p:cNvPr id="6" name="Rounded Rectangle 5">
            <a:extLst>
              <a:ext uri="{FF2B5EF4-FFF2-40B4-BE49-F238E27FC236}">
                <a16:creationId xmlns:a16="http://schemas.microsoft.com/office/drawing/2014/main" id="{89BFCD8D-FDA4-EBBF-E470-593E336B2EBF}"/>
              </a:ext>
            </a:extLst>
          </p:cNvPr>
          <p:cNvSpPr/>
          <p:nvPr/>
        </p:nvSpPr>
        <p:spPr>
          <a:xfrm>
            <a:off x="7187248" y="3567381"/>
            <a:ext cx="3761101" cy="2001101"/>
          </a:xfrm>
          <a:prstGeom prst="roundRect">
            <a:avLst/>
          </a:prstGeom>
          <a:solidFill>
            <a:schemeClr val="bg1"/>
          </a:solidFill>
          <a:ln>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i="1" dirty="0">
                <a:solidFill>
                  <a:schemeClr val="tx1"/>
                </a:solidFill>
                <a:latin typeface="UTM Avo" panose="02040603050506020204" pitchFamily="18"/>
                <a:cs typeface="Arial" panose="020B0604020202020204" pitchFamily="34" charset="0"/>
              </a:rPr>
              <a:t>Ông Giuốc-đanh mặc lễ phục </a:t>
            </a:r>
            <a:r>
              <a:rPr lang="vi-VN" sz="2167" dirty="0">
                <a:solidFill>
                  <a:schemeClr val="tx1"/>
                </a:solidFill>
                <a:latin typeface="UTM Avo" panose="02040603050506020204" pitchFamily="18"/>
                <a:cs typeface="Arial" panose="020B0604020202020204" pitchFamily="34" charset="0"/>
              </a:rPr>
              <a:t>(trích vở kịch </a:t>
            </a:r>
            <a:r>
              <a:rPr lang="vi-VN" sz="2167" i="1" dirty="0">
                <a:solidFill>
                  <a:schemeClr val="tx1"/>
                </a:solidFill>
                <a:latin typeface="UTM Avo" panose="02040603050506020204" pitchFamily="18"/>
                <a:cs typeface="Arial" panose="020B0604020202020204" pitchFamily="34" charset="0"/>
              </a:rPr>
              <a:t>Trưởng giả học làm sang </a:t>
            </a:r>
            <a:r>
              <a:rPr lang="vi-VN" sz="2167">
                <a:solidFill>
                  <a:schemeClr val="tx1"/>
                </a:solidFill>
                <a:latin typeface="UTM Avo" panose="02040603050506020204" pitchFamily="18"/>
                <a:cs typeface="Arial" panose="020B0604020202020204" pitchFamily="34" charset="0"/>
              </a:rPr>
              <a:t>– </a:t>
            </a:r>
            <a:r>
              <a:rPr lang="en-US" sz="2167">
                <a:solidFill>
                  <a:schemeClr val="tx1"/>
                </a:solidFill>
                <a:latin typeface="UTM Avo" panose="02040603050506020204" pitchFamily="18"/>
                <a:cs typeface="Arial" panose="020B0604020202020204" pitchFamily="34" charset="0"/>
              </a:rPr>
              <a:t> </a:t>
            </a:r>
            <a:r>
              <a:rPr lang="vi-VN" sz="2167">
                <a:solidFill>
                  <a:schemeClr val="tx1"/>
                </a:solidFill>
                <a:latin typeface="UTM Avo" panose="02040603050506020204" pitchFamily="18"/>
                <a:cs typeface="Arial" panose="020B0604020202020204" pitchFamily="34" charset="0"/>
              </a:rPr>
              <a:t>M</a:t>
            </a:r>
            <a:r>
              <a:rPr lang="en-US" sz="2167">
                <a:solidFill>
                  <a:schemeClr val="tx1"/>
                </a:solidFill>
                <a:latin typeface="UTM Avo" panose="02040603050506020204" pitchFamily="18"/>
                <a:cs typeface="Arial" panose="020B0604020202020204" pitchFamily="34" charset="0"/>
              </a:rPr>
              <a:t>ô-li-e</a:t>
            </a:r>
            <a:r>
              <a:rPr lang="vi-VN"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grpSp>
        <p:nvGrpSpPr>
          <p:cNvPr id="7" name="Group 6">
            <a:extLst>
              <a:ext uri="{FF2B5EF4-FFF2-40B4-BE49-F238E27FC236}">
                <a16:creationId xmlns:a16="http://schemas.microsoft.com/office/drawing/2014/main" id="{B72ECB08-07D0-638C-D26B-BBBF42D0399C}"/>
              </a:ext>
            </a:extLst>
          </p:cNvPr>
          <p:cNvGrpSpPr/>
          <p:nvPr/>
        </p:nvGrpSpPr>
        <p:grpSpPr>
          <a:xfrm>
            <a:off x="3124199" y="3032148"/>
            <a:ext cx="5943600" cy="502184"/>
            <a:chOff x="2740660" y="3830263"/>
            <a:chExt cx="13180058" cy="1826319"/>
          </a:xfrm>
        </p:grpSpPr>
        <p:cxnSp>
          <p:nvCxnSpPr>
            <p:cNvPr id="8" name="Straight Connector 7">
              <a:extLst>
                <a:ext uri="{FF2B5EF4-FFF2-40B4-BE49-F238E27FC236}">
                  <a16:creationId xmlns:a16="http://schemas.microsoft.com/office/drawing/2014/main" id="{B966BF37-7246-1BF0-12C2-530E975EB6B9}"/>
                </a:ext>
              </a:extLst>
            </p:cNvPr>
            <p:cNvCxnSpPr/>
            <p:nvPr/>
          </p:nvCxnSpPr>
          <p:spPr>
            <a:xfrm>
              <a:off x="9302911" y="3830263"/>
              <a:ext cx="1420" cy="926717"/>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D35791-8281-E082-313A-C427B33ACDA2}"/>
                </a:ext>
              </a:extLst>
            </p:cNvPr>
            <p:cNvCxnSpPr/>
            <p:nvPr/>
          </p:nvCxnSpPr>
          <p:spPr>
            <a:xfrm>
              <a:off x="2740660" y="4739352"/>
              <a:ext cx="13180058" cy="0"/>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565AEC8-D3F6-1AA2-FB86-4224154E30D7}"/>
                </a:ext>
              </a:extLst>
            </p:cNvPr>
            <p:cNvCxnSpPr/>
            <p:nvPr/>
          </p:nvCxnSpPr>
          <p:spPr>
            <a:xfrm>
              <a:off x="2740660" y="4758948"/>
              <a:ext cx="0" cy="897634"/>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A3AE3B9-2587-2100-6B5A-F872469AFC1F}"/>
                </a:ext>
              </a:extLst>
            </p:cNvPr>
            <p:cNvCxnSpPr/>
            <p:nvPr/>
          </p:nvCxnSpPr>
          <p:spPr>
            <a:xfrm flipH="1">
              <a:off x="15920717" y="4739353"/>
              <a:ext cx="1" cy="917227"/>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grpSp>
      <p:pic>
        <p:nvPicPr>
          <p:cNvPr id="12" name="Picture 11">
            <a:extLst>
              <a:ext uri="{FF2B5EF4-FFF2-40B4-BE49-F238E27FC236}">
                <a16:creationId xmlns:a16="http://schemas.microsoft.com/office/drawing/2014/main" id="{4292F1D4-11F2-5A2D-04DA-051309B6E8B9}"/>
              </a:ext>
            </a:extLst>
          </p:cNvPr>
          <p:cNvPicPr>
            <a:picLocks noChangeAspect="1"/>
          </p:cNvPicPr>
          <p:nvPr/>
        </p:nvPicPr>
        <p:blipFill>
          <a:blip r:embed="rId4"/>
          <a:stretch>
            <a:fillRect/>
          </a:stretch>
        </p:blipFill>
        <p:spPr>
          <a:xfrm>
            <a:off x="1576541" y="4770495"/>
            <a:ext cx="3095315" cy="1971146"/>
          </a:xfrm>
          <a:prstGeom prst="rect">
            <a:avLst/>
          </a:prstGeom>
        </p:spPr>
      </p:pic>
      <p:pic>
        <p:nvPicPr>
          <p:cNvPr id="13" name="Picture 12">
            <a:extLst>
              <a:ext uri="{FF2B5EF4-FFF2-40B4-BE49-F238E27FC236}">
                <a16:creationId xmlns:a16="http://schemas.microsoft.com/office/drawing/2014/main" id="{E4C709FB-F988-DE40-5C79-3E5260B77974}"/>
              </a:ext>
            </a:extLst>
          </p:cNvPr>
          <p:cNvPicPr>
            <a:picLocks noChangeAspect="1"/>
          </p:cNvPicPr>
          <p:nvPr/>
        </p:nvPicPr>
        <p:blipFill rotWithShape="1">
          <a:blip r:embed="rId5"/>
          <a:srcRect t="10890" b="1997"/>
          <a:stretch/>
        </p:blipFill>
        <p:spPr>
          <a:xfrm>
            <a:off x="5159844" y="4446129"/>
            <a:ext cx="2075290" cy="2306796"/>
          </a:xfrm>
          <a:prstGeom prst="rect">
            <a:avLst/>
          </a:prstGeom>
          <a:ln>
            <a:noFill/>
          </a:ln>
          <a:effectLst>
            <a:softEdge rad="112500"/>
          </a:effectLst>
        </p:spPr>
      </p:pic>
    </p:spTree>
    <p:extLst>
      <p:ext uri="{BB962C8B-B14F-4D97-AF65-F5344CB8AC3E}">
        <p14:creationId xmlns:p14="http://schemas.microsoft.com/office/powerpoint/2010/main" val="4190024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500"/>
                                        <p:tgtEl>
                                          <p:spTgt spid="4"/>
                                        </p:tgtEl>
                                      </p:cBhvr>
                                    </p:animEffect>
                                  </p:childTnLst>
                                </p:cTn>
                              </p:par>
                              <p:par>
                                <p:cTn id="14" presetID="16" presetClass="entr" presetSubtype="21"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42"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anim calcmode="lin" valueType="num">
                                      <p:cBhvr>
                                        <p:cTn id="25" dur="500" fill="hold"/>
                                        <p:tgtEl>
                                          <p:spTgt spid="12"/>
                                        </p:tgtEl>
                                        <p:attrNameLst>
                                          <p:attrName>ppt_x</p:attrName>
                                        </p:attrNameLst>
                                      </p:cBhvr>
                                      <p:tavLst>
                                        <p:tav tm="0">
                                          <p:val>
                                            <p:strVal val="#ppt_x"/>
                                          </p:val>
                                        </p:tav>
                                        <p:tav tm="100000">
                                          <p:val>
                                            <p:strVal val="#ppt_x"/>
                                          </p:val>
                                        </p:tav>
                                      </p:tavLst>
                                    </p:anim>
                                    <p:anim calcmode="lin" valueType="num">
                                      <p:cBhvr>
                                        <p:cTn id="26"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42"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anim calcmode="lin" valueType="num">
                                      <p:cBhvr>
                                        <p:cTn id="35" dur="500" fill="hold"/>
                                        <p:tgtEl>
                                          <p:spTgt spid="13"/>
                                        </p:tgtEl>
                                        <p:attrNameLst>
                                          <p:attrName>ppt_x</p:attrName>
                                        </p:attrNameLst>
                                      </p:cBhvr>
                                      <p:tavLst>
                                        <p:tav tm="0">
                                          <p:val>
                                            <p:strVal val="#ppt_x"/>
                                          </p:val>
                                        </p:tav>
                                        <p:tav tm="100000">
                                          <p:val>
                                            <p:strVal val="#ppt_x"/>
                                          </p:val>
                                        </p:tav>
                                      </p:tavLst>
                                    </p:anim>
                                    <p:anim calcmode="lin" valueType="num">
                                      <p:cBhvr>
                                        <p:cTn id="36"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F0AF29-DC90-4857-7051-73D0883E863B}"/>
              </a:ext>
            </a:extLst>
          </p:cNvPr>
          <p:cNvPicPr>
            <a:picLocks noChangeAspect="1"/>
          </p:cNvPicPr>
          <p:nvPr/>
        </p:nvPicPr>
        <p:blipFill>
          <a:blip r:embed="rId3"/>
          <a:stretch>
            <a:fillRect/>
          </a:stretch>
        </p:blipFill>
        <p:spPr>
          <a:xfrm>
            <a:off x="8830394" y="722457"/>
            <a:ext cx="3120660" cy="2380948"/>
          </a:xfrm>
          <a:prstGeom prst="rect">
            <a:avLst/>
          </a:prstGeom>
        </p:spPr>
      </p:pic>
      <p:grpSp>
        <p:nvGrpSpPr>
          <p:cNvPr id="3" name="Group 2">
            <a:extLst>
              <a:ext uri="{FF2B5EF4-FFF2-40B4-BE49-F238E27FC236}">
                <a16:creationId xmlns:a16="http://schemas.microsoft.com/office/drawing/2014/main" id="{89641203-FAE9-736E-7B7E-7D88BB7C8E98}"/>
              </a:ext>
            </a:extLst>
          </p:cNvPr>
          <p:cNvGrpSpPr/>
          <p:nvPr/>
        </p:nvGrpSpPr>
        <p:grpSpPr>
          <a:xfrm>
            <a:off x="4876379" y="1100590"/>
            <a:ext cx="2439242" cy="1581848"/>
            <a:chOff x="5555488" y="190970"/>
            <a:chExt cx="3771809" cy="2920336"/>
          </a:xfrm>
        </p:grpSpPr>
        <p:pic>
          <p:nvPicPr>
            <p:cNvPr id="4" name="Picture 3">
              <a:extLst>
                <a:ext uri="{FF2B5EF4-FFF2-40B4-BE49-F238E27FC236}">
                  <a16:creationId xmlns:a16="http://schemas.microsoft.com/office/drawing/2014/main" id="{DB862E14-4870-7C1B-2C71-B26B7D0372FC}"/>
                </a:ext>
              </a:extLst>
            </p:cNvPr>
            <p:cNvPicPr>
              <a:picLocks noChangeAspect="1"/>
            </p:cNvPicPr>
            <p:nvPr/>
          </p:nvPicPr>
          <p:blipFill>
            <a:blip r:embed="rId4"/>
            <a:stretch>
              <a:fillRect/>
            </a:stretch>
          </p:blipFill>
          <p:spPr>
            <a:xfrm rot="19149304">
              <a:off x="5555488" y="190970"/>
              <a:ext cx="2470998" cy="1381564"/>
            </a:xfrm>
            <a:prstGeom prst="rect">
              <a:avLst/>
            </a:prstGeom>
          </p:spPr>
        </p:pic>
        <p:sp>
          <p:nvSpPr>
            <p:cNvPr id="5" name="TextBox 4">
              <a:extLst>
                <a:ext uri="{FF2B5EF4-FFF2-40B4-BE49-F238E27FC236}">
                  <a16:creationId xmlns:a16="http://schemas.microsoft.com/office/drawing/2014/main" id="{187738F7-0416-75BD-4C62-C01868095CA8}"/>
                </a:ext>
              </a:extLst>
            </p:cNvPr>
            <p:cNvSpPr txBox="1"/>
            <p:nvPr/>
          </p:nvSpPr>
          <p:spPr>
            <a:xfrm>
              <a:off x="6662368" y="774451"/>
              <a:ext cx="2286000" cy="2336855"/>
            </a:xfrm>
            <a:prstGeom prst="rect">
              <a:avLst/>
            </a:prstGeom>
            <a:noFill/>
          </p:spPr>
          <p:txBody>
            <a:bodyPr wrap="square" rtlCol="0">
              <a:spAutoFit/>
            </a:bodyPr>
            <a:lstStyle/>
            <a:p>
              <a:pPr algn="just">
                <a:lnSpc>
                  <a:spcPct val="150000"/>
                </a:lnSpc>
              </a:pPr>
              <a:r>
                <a:rPr lang="en-US" sz="2709" b="1" dirty="0">
                  <a:latin typeface="UTM Avo" panose="02040603050506020204" pitchFamily="18"/>
                  <a:cs typeface="Arial" panose="020B0604020202020204" pitchFamily="34" charset="0"/>
                </a:rPr>
                <a:t>CHÚ Ý</a:t>
              </a:r>
            </a:p>
          </p:txBody>
        </p:sp>
        <p:pic>
          <p:nvPicPr>
            <p:cNvPr id="6" name="Picture 5">
              <a:extLst>
                <a:ext uri="{FF2B5EF4-FFF2-40B4-BE49-F238E27FC236}">
                  <a16:creationId xmlns:a16="http://schemas.microsoft.com/office/drawing/2014/main" id="{A457190A-5184-5F88-EDD3-480F1B34AA92}"/>
                </a:ext>
              </a:extLst>
            </p:cNvPr>
            <p:cNvPicPr>
              <a:picLocks noChangeAspect="1"/>
            </p:cNvPicPr>
            <p:nvPr/>
          </p:nvPicPr>
          <p:blipFill>
            <a:blip r:embed="rId4"/>
            <a:stretch>
              <a:fillRect/>
            </a:stretch>
          </p:blipFill>
          <p:spPr>
            <a:xfrm rot="7766736">
              <a:off x="7414670" y="1110747"/>
              <a:ext cx="2443689" cy="1381564"/>
            </a:xfrm>
            <a:prstGeom prst="rect">
              <a:avLst/>
            </a:prstGeom>
          </p:spPr>
        </p:pic>
      </p:grpSp>
      <p:sp>
        <p:nvSpPr>
          <p:cNvPr id="7" name="Rounded Rectangle 6">
            <a:extLst>
              <a:ext uri="{FF2B5EF4-FFF2-40B4-BE49-F238E27FC236}">
                <a16:creationId xmlns:a16="http://schemas.microsoft.com/office/drawing/2014/main" id="{9D01F888-9D02-1FE0-3E55-151952B55ECE}"/>
              </a:ext>
            </a:extLst>
          </p:cNvPr>
          <p:cNvSpPr/>
          <p:nvPr/>
        </p:nvSpPr>
        <p:spPr>
          <a:xfrm>
            <a:off x="1051561" y="2682438"/>
            <a:ext cx="4251570" cy="1352700"/>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Nhận biết được đề tài và kể lại cốt truyện của </a:t>
            </a:r>
            <a:r>
              <a:rPr lang="vi-VN" sz="2167">
                <a:solidFill>
                  <a:schemeClr val="tx1"/>
                </a:solidFill>
                <a:latin typeface="UTM Avo" panose="02040603050506020204" pitchFamily="18"/>
                <a:cs typeface="Arial" panose="020B0604020202020204" pitchFamily="34" charset="0"/>
              </a:rPr>
              <a:t>văn bản</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
        <p:nvSpPr>
          <p:cNvPr id="8" name="Rounded Rectangle 7">
            <a:extLst>
              <a:ext uri="{FF2B5EF4-FFF2-40B4-BE49-F238E27FC236}">
                <a16:creationId xmlns:a16="http://schemas.microsoft.com/office/drawing/2014/main" id="{F9AC1C69-4319-A837-B53B-8408F9477D31}"/>
              </a:ext>
            </a:extLst>
          </p:cNvPr>
          <p:cNvSpPr/>
          <p:nvPr/>
        </p:nvSpPr>
        <p:spPr>
          <a:xfrm>
            <a:off x="1051560" y="4240359"/>
            <a:ext cx="4251569" cy="2150913"/>
          </a:xfrm>
          <a:prstGeom prst="roundRect">
            <a:avLst/>
          </a:prstGeom>
          <a:solidFill>
            <a:srgbClr val="E3CBD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Phân biệt được cách trình bày trong văn </a:t>
            </a:r>
            <a:r>
              <a:rPr lang="vi-VN" sz="2167">
                <a:solidFill>
                  <a:schemeClr val="tx1"/>
                </a:solidFill>
                <a:latin typeface="UTM Avo" panose="02040603050506020204" pitchFamily="18"/>
                <a:cs typeface="Arial" panose="020B0604020202020204" pitchFamily="34" charset="0"/>
              </a:rPr>
              <a:t>bản kịch</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
        <p:nvSpPr>
          <p:cNvPr id="9" name="Rounded Rectangle 8">
            <a:extLst>
              <a:ext uri="{FF2B5EF4-FFF2-40B4-BE49-F238E27FC236}">
                <a16:creationId xmlns:a16="http://schemas.microsoft.com/office/drawing/2014/main" id="{850A8D99-9539-0037-8E53-9F7ED8DF50A7}"/>
              </a:ext>
            </a:extLst>
          </p:cNvPr>
          <p:cNvSpPr/>
          <p:nvPr/>
        </p:nvSpPr>
        <p:spPr>
          <a:xfrm>
            <a:off x="5483074" y="4240359"/>
            <a:ext cx="5524016" cy="2150913"/>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Nhận biết được mục đích, nội dung và ý nghĩa của tiếng cười phê phán mà văn bản hài kịch hướng tới. Liên hệ và rút ra bài học cho </a:t>
            </a:r>
            <a:r>
              <a:rPr lang="vi-VN" sz="2167">
                <a:solidFill>
                  <a:schemeClr val="tx1"/>
                </a:solidFill>
                <a:latin typeface="UTM Avo" panose="02040603050506020204" pitchFamily="18"/>
                <a:cs typeface="Arial" panose="020B0604020202020204" pitchFamily="34" charset="0"/>
              </a:rPr>
              <a:t>người đọc</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
        <p:nvSpPr>
          <p:cNvPr id="10" name="Rounded Rectangle 9">
            <a:extLst>
              <a:ext uri="{FF2B5EF4-FFF2-40B4-BE49-F238E27FC236}">
                <a16:creationId xmlns:a16="http://schemas.microsoft.com/office/drawing/2014/main" id="{483B89F8-A51B-560D-72A9-12D1A6F0FF44}"/>
              </a:ext>
            </a:extLst>
          </p:cNvPr>
          <p:cNvSpPr/>
          <p:nvPr/>
        </p:nvSpPr>
        <p:spPr>
          <a:xfrm>
            <a:off x="5483074" y="2682438"/>
            <a:ext cx="5524016" cy="1352700"/>
          </a:xfrm>
          <a:prstGeom prst="roundRect">
            <a:avLst/>
          </a:prstGeom>
          <a:solidFill>
            <a:srgbClr val="E3CBD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Nhận biết và phân tích được một số yếu tố của </a:t>
            </a:r>
            <a:r>
              <a:rPr lang="vi-VN" sz="2167">
                <a:solidFill>
                  <a:schemeClr val="tx1"/>
                </a:solidFill>
                <a:latin typeface="UTM Avo" panose="02040603050506020204" pitchFamily="18"/>
                <a:cs typeface="Arial" panose="020B0604020202020204" pitchFamily="34" charset="0"/>
              </a:rPr>
              <a:t>hài kịch</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448671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randombar(horizontal)">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CF581D8-0174-4767-6EFD-BA846AAFFDFE}"/>
              </a:ext>
            </a:extLst>
          </p:cNvPr>
          <p:cNvPicPr>
            <a:picLocks noChangeAspect="1"/>
          </p:cNvPicPr>
          <p:nvPr/>
        </p:nvPicPr>
        <p:blipFill>
          <a:blip r:embed="rId3"/>
          <a:stretch>
            <a:fillRect/>
          </a:stretch>
        </p:blipFill>
        <p:spPr>
          <a:xfrm>
            <a:off x="31567" y="1643871"/>
            <a:ext cx="2470110" cy="2856478"/>
          </a:xfrm>
          <a:prstGeom prst="rect">
            <a:avLst/>
          </a:prstGeom>
        </p:spPr>
      </p:pic>
      <p:pic>
        <p:nvPicPr>
          <p:cNvPr id="13" name="Picture 12">
            <a:extLst>
              <a:ext uri="{FF2B5EF4-FFF2-40B4-BE49-F238E27FC236}">
                <a16:creationId xmlns:a16="http://schemas.microsoft.com/office/drawing/2014/main" id="{2B20CA35-DC13-EB50-0969-E072938F3694}"/>
              </a:ext>
            </a:extLst>
          </p:cNvPr>
          <p:cNvPicPr>
            <a:picLocks noChangeAspect="1"/>
          </p:cNvPicPr>
          <p:nvPr/>
        </p:nvPicPr>
        <p:blipFill>
          <a:blip r:embed="rId4"/>
          <a:stretch>
            <a:fillRect/>
          </a:stretch>
        </p:blipFill>
        <p:spPr>
          <a:xfrm>
            <a:off x="9939841" y="3956050"/>
            <a:ext cx="2252159" cy="2701270"/>
          </a:xfrm>
          <a:prstGeom prst="rect">
            <a:avLst/>
          </a:prstGeom>
        </p:spPr>
      </p:pic>
      <p:sp>
        <p:nvSpPr>
          <p:cNvPr id="14" name="TextBox 13">
            <a:extLst>
              <a:ext uri="{FF2B5EF4-FFF2-40B4-BE49-F238E27FC236}">
                <a16:creationId xmlns:a16="http://schemas.microsoft.com/office/drawing/2014/main" id="{4121D124-F1CD-64EC-A035-460A2C5973E3}"/>
              </a:ext>
            </a:extLst>
          </p:cNvPr>
          <p:cNvSpPr txBox="1"/>
          <p:nvPr/>
        </p:nvSpPr>
        <p:spPr>
          <a:xfrm>
            <a:off x="3145398" y="1654618"/>
            <a:ext cx="5901204" cy="636521"/>
          </a:xfrm>
          <a:prstGeom prst="rect">
            <a:avLst/>
          </a:prstGeom>
          <a:noFill/>
        </p:spPr>
        <p:txBody>
          <a:bodyPr wrap="square" rtlCol="0">
            <a:spAutoFit/>
          </a:bodyPr>
          <a:lstStyle/>
          <a:p>
            <a:pPr algn="ctr">
              <a:lnSpc>
                <a:spcPct val="150000"/>
              </a:lnSpc>
            </a:pPr>
            <a:r>
              <a:rPr lang="en-US" sz="2709" b="1" dirty="0">
                <a:latin typeface="UTM Avo" panose="02040603050506020204" pitchFamily="18"/>
                <a:cs typeface="Arial" panose="020B0604020202020204" pitchFamily="34" charset="0"/>
              </a:rPr>
              <a:t>4. Đọc hiểu văn bản nghị luận</a:t>
            </a:r>
          </a:p>
        </p:txBody>
      </p:sp>
      <p:sp>
        <p:nvSpPr>
          <p:cNvPr id="15" name="Rounded Rectangle 14">
            <a:extLst>
              <a:ext uri="{FF2B5EF4-FFF2-40B4-BE49-F238E27FC236}">
                <a16:creationId xmlns:a16="http://schemas.microsoft.com/office/drawing/2014/main" id="{4773C8B8-78BA-87AB-FB71-CF8B83872534}"/>
              </a:ext>
            </a:extLst>
          </p:cNvPr>
          <p:cNvSpPr/>
          <p:nvPr/>
        </p:nvSpPr>
        <p:spPr>
          <a:xfrm>
            <a:off x="4438015" y="2461197"/>
            <a:ext cx="3315970" cy="674052"/>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38" b="1" dirty="0">
                <a:solidFill>
                  <a:schemeClr val="tx1"/>
                </a:solidFill>
                <a:latin typeface="UTM Avo" panose="02040603050506020204" pitchFamily="18"/>
                <a:cs typeface="Arial" panose="020B0604020202020204" pitchFamily="34" charset="0"/>
              </a:rPr>
              <a:t>Văn bản nghị luận</a:t>
            </a:r>
          </a:p>
        </p:txBody>
      </p:sp>
      <p:sp>
        <p:nvSpPr>
          <p:cNvPr id="16" name="Rounded Rectangle 15">
            <a:extLst>
              <a:ext uri="{FF2B5EF4-FFF2-40B4-BE49-F238E27FC236}">
                <a16:creationId xmlns:a16="http://schemas.microsoft.com/office/drawing/2014/main" id="{BFDCA970-9590-6494-3439-AD75DD38BB60}"/>
              </a:ext>
            </a:extLst>
          </p:cNvPr>
          <p:cNvSpPr/>
          <p:nvPr/>
        </p:nvSpPr>
        <p:spPr>
          <a:xfrm>
            <a:off x="1605267" y="3541970"/>
            <a:ext cx="2940875" cy="660401"/>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dirty="0">
                <a:solidFill>
                  <a:schemeClr val="tx1"/>
                </a:solidFill>
                <a:latin typeface="UTM Avo" panose="02040603050506020204" pitchFamily="18"/>
                <a:cs typeface="Arial" panose="020B0604020202020204" pitchFamily="34" charset="0"/>
              </a:rPr>
              <a:t>Nghị luận xã hội</a:t>
            </a:r>
          </a:p>
        </p:txBody>
      </p:sp>
      <p:sp>
        <p:nvSpPr>
          <p:cNvPr id="17" name="Rounded Rectangle 16">
            <a:extLst>
              <a:ext uri="{FF2B5EF4-FFF2-40B4-BE49-F238E27FC236}">
                <a16:creationId xmlns:a16="http://schemas.microsoft.com/office/drawing/2014/main" id="{0AD4CF01-F9A1-AD35-377C-F9B4A10745B0}"/>
              </a:ext>
            </a:extLst>
          </p:cNvPr>
          <p:cNvSpPr/>
          <p:nvPr/>
        </p:nvSpPr>
        <p:spPr>
          <a:xfrm>
            <a:off x="7645860" y="3507709"/>
            <a:ext cx="2847975" cy="670457"/>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dirty="0">
                <a:solidFill>
                  <a:schemeClr val="tx1"/>
                </a:solidFill>
                <a:latin typeface="UTM Avo" panose="02040603050506020204" pitchFamily="18"/>
                <a:cs typeface="Arial" panose="020B0604020202020204" pitchFamily="34" charset="0"/>
              </a:rPr>
              <a:t>Nghị luận văn học</a:t>
            </a:r>
          </a:p>
        </p:txBody>
      </p:sp>
      <p:cxnSp>
        <p:nvCxnSpPr>
          <p:cNvPr id="18" name="Straight Arrow Connector 17">
            <a:extLst>
              <a:ext uri="{FF2B5EF4-FFF2-40B4-BE49-F238E27FC236}">
                <a16:creationId xmlns:a16="http://schemas.microsoft.com/office/drawing/2014/main" id="{072FCA8A-936B-3671-2102-31FD1B614B16}"/>
              </a:ext>
            </a:extLst>
          </p:cNvPr>
          <p:cNvCxnSpPr>
            <a:cxnSpLocks/>
            <a:stCxn id="15" idx="2"/>
            <a:endCxn id="16" idx="0"/>
          </p:cNvCxnSpPr>
          <p:nvPr/>
        </p:nvCxnSpPr>
        <p:spPr>
          <a:xfrm flipH="1">
            <a:off x="3075705" y="3135249"/>
            <a:ext cx="3020295" cy="406721"/>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758D69D-DAED-6B47-5B68-A889C77FDD76}"/>
              </a:ext>
            </a:extLst>
          </p:cNvPr>
          <p:cNvCxnSpPr>
            <a:cxnSpLocks/>
            <a:stCxn id="15" idx="2"/>
            <a:endCxn id="17" idx="0"/>
          </p:cNvCxnSpPr>
          <p:nvPr/>
        </p:nvCxnSpPr>
        <p:spPr>
          <a:xfrm>
            <a:off x="6096000" y="3135249"/>
            <a:ext cx="2973848" cy="372460"/>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B7DE43D1-31A6-ACBE-4C19-FF625A7BC164}"/>
              </a:ext>
            </a:extLst>
          </p:cNvPr>
          <p:cNvPicPr>
            <a:picLocks noChangeAspect="1"/>
          </p:cNvPicPr>
          <p:nvPr/>
        </p:nvPicPr>
        <p:blipFill>
          <a:blip r:embed="rId5"/>
          <a:stretch>
            <a:fillRect/>
          </a:stretch>
        </p:blipFill>
        <p:spPr>
          <a:xfrm>
            <a:off x="1621632" y="4421263"/>
            <a:ext cx="2816383" cy="2037611"/>
          </a:xfrm>
          <a:prstGeom prst="rect">
            <a:avLst/>
          </a:prstGeom>
          <a:ln>
            <a:noFill/>
          </a:ln>
          <a:effectLst>
            <a:softEdge rad="112500"/>
          </a:effectLst>
        </p:spPr>
      </p:pic>
      <p:pic>
        <p:nvPicPr>
          <p:cNvPr id="21" name="Picture 20">
            <a:extLst>
              <a:ext uri="{FF2B5EF4-FFF2-40B4-BE49-F238E27FC236}">
                <a16:creationId xmlns:a16="http://schemas.microsoft.com/office/drawing/2014/main" id="{49EEA30A-4BE9-4BAF-C357-60AC48414FBF}"/>
              </a:ext>
            </a:extLst>
          </p:cNvPr>
          <p:cNvPicPr>
            <a:picLocks noChangeAspect="1"/>
          </p:cNvPicPr>
          <p:nvPr/>
        </p:nvPicPr>
        <p:blipFill>
          <a:blip r:embed="rId6"/>
          <a:stretch>
            <a:fillRect/>
          </a:stretch>
        </p:blipFill>
        <p:spPr>
          <a:xfrm>
            <a:off x="8220129" y="4256867"/>
            <a:ext cx="1699436" cy="2400453"/>
          </a:xfrm>
          <a:prstGeom prst="rect">
            <a:avLst/>
          </a:prstGeom>
          <a:ln>
            <a:noFill/>
          </a:ln>
          <a:effectLst>
            <a:softEdge rad="112500"/>
          </a:effectLst>
        </p:spPr>
      </p:pic>
    </p:spTree>
    <p:extLst>
      <p:ext uri="{BB962C8B-B14F-4D97-AF65-F5344CB8AC3E}">
        <p14:creationId xmlns:p14="http://schemas.microsoft.com/office/powerpoint/2010/main" val="38436061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circle(in)">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par>
                                <p:cTn id="22" presetID="6" presetClass="entr" presetSubtype="16"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circle(in)">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inVertical)">
                                      <p:cBhvr>
                                        <p:cTn id="29" dur="500"/>
                                        <p:tgtEl>
                                          <p:spTgt spid="19"/>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par>
                                <p:cTn id="33" presetID="6" presetClass="entr" presetSubtype="16"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circle(in)">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73102C82-972C-2C7A-D948-EA7199F13A2A}"/>
              </a:ext>
            </a:extLst>
          </p:cNvPr>
          <p:cNvSpPr/>
          <p:nvPr/>
        </p:nvSpPr>
        <p:spPr>
          <a:xfrm>
            <a:off x="1172735" y="3635778"/>
            <a:ext cx="1500082" cy="2615857"/>
          </a:xfrm>
          <a:prstGeom prst="roundRect">
            <a:avLst>
              <a:gd name="adj" fmla="val 7392"/>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4" i="1" dirty="0">
                <a:solidFill>
                  <a:schemeClr val="tx1"/>
                </a:solidFill>
                <a:latin typeface="UTM Avo" panose="02040603050506020204" pitchFamily="18"/>
                <a:cs typeface="Arial" panose="020B0604020202020204" pitchFamily="34" charset="0"/>
              </a:rPr>
              <a:t>Hịch tướng sĩ </a:t>
            </a:r>
            <a:r>
              <a:rPr lang="vi-VN" sz="2004" dirty="0">
                <a:solidFill>
                  <a:schemeClr val="tx1"/>
                </a:solidFill>
                <a:latin typeface="UTM Avo" panose="02040603050506020204" pitchFamily="18"/>
                <a:cs typeface="Arial" panose="020B0604020202020204" pitchFamily="34" charset="0"/>
              </a:rPr>
              <a:t>(Trần Quốc Tuấn)</a:t>
            </a:r>
            <a:endParaRPr lang="en-US" sz="2004" dirty="0">
              <a:solidFill>
                <a:schemeClr val="tx1"/>
              </a:solidFill>
              <a:latin typeface="UTM Avo" panose="02040603050506020204" pitchFamily="18"/>
              <a:cs typeface="Arial" panose="020B0604020202020204" pitchFamily="34" charset="0"/>
            </a:endParaRPr>
          </a:p>
        </p:txBody>
      </p:sp>
      <p:sp>
        <p:nvSpPr>
          <p:cNvPr id="3" name="Rounded Rectangle 2">
            <a:extLst>
              <a:ext uri="{FF2B5EF4-FFF2-40B4-BE49-F238E27FC236}">
                <a16:creationId xmlns:a16="http://schemas.microsoft.com/office/drawing/2014/main" id="{9D3E99AF-EA87-6349-F9DD-FF8A6206634A}"/>
              </a:ext>
            </a:extLst>
          </p:cNvPr>
          <p:cNvSpPr/>
          <p:nvPr/>
        </p:nvSpPr>
        <p:spPr>
          <a:xfrm>
            <a:off x="2984445" y="3635621"/>
            <a:ext cx="2049886" cy="2616171"/>
          </a:xfrm>
          <a:prstGeom prst="roundRect">
            <a:avLst>
              <a:gd name="adj" fmla="val 5558"/>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4" dirty="0">
                <a:solidFill>
                  <a:schemeClr val="tx1"/>
                </a:solidFill>
                <a:latin typeface="UTM Avo" panose="02040603050506020204" pitchFamily="18"/>
                <a:cs typeface="Arial" panose="020B0604020202020204" pitchFamily="34" charset="0"/>
              </a:rPr>
              <a:t>Đoạn trích </a:t>
            </a:r>
            <a:r>
              <a:rPr lang="vi-VN" sz="2004" i="1" dirty="0">
                <a:solidFill>
                  <a:schemeClr val="tx1"/>
                </a:solidFill>
                <a:latin typeface="UTM Avo" panose="02040603050506020204" pitchFamily="18"/>
                <a:cs typeface="Arial" panose="020B0604020202020204" pitchFamily="34" charset="0"/>
              </a:rPr>
              <a:t>Nước Đại Việt ta </a:t>
            </a:r>
            <a:r>
              <a:rPr lang="vi-VN" sz="2004" dirty="0">
                <a:solidFill>
                  <a:schemeClr val="tx1"/>
                </a:solidFill>
                <a:latin typeface="UTM Avo" panose="02040603050506020204" pitchFamily="18"/>
                <a:cs typeface="Arial" panose="020B0604020202020204" pitchFamily="34" charset="0"/>
              </a:rPr>
              <a:t>(trích </a:t>
            </a:r>
            <a:r>
              <a:rPr lang="vi-VN" sz="2004" i="1" dirty="0">
                <a:solidFill>
                  <a:schemeClr val="tx1"/>
                </a:solidFill>
                <a:latin typeface="UTM Avo" panose="02040603050506020204" pitchFamily="18"/>
                <a:cs typeface="Arial" panose="020B0604020202020204" pitchFamily="34" charset="0"/>
              </a:rPr>
              <a:t>Đại cáo bình Ngô </a:t>
            </a:r>
            <a:r>
              <a:rPr lang="vi-VN" sz="2004" dirty="0">
                <a:solidFill>
                  <a:schemeClr val="tx1"/>
                </a:solidFill>
                <a:latin typeface="UTM Avo" panose="02040603050506020204" pitchFamily="18"/>
                <a:cs typeface="Arial" panose="020B0604020202020204" pitchFamily="34" charset="0"/>
              </a:rPr>
              <a:t>– Nguyễn Trãi)</a:t>
            </a:r>
            <a:endParaRPr lang="en-US" sz="2004" dirty="0">
              <a:solidFill>
                <a:schemeClr val="tx1"/>
              </a:solidFill>
              <a:latin typeface="UTM Avo" panose="02040603050506020204" pitchFamily="18"/>
              <a:cs typeface="Arial" panose="020B0604020202020204" pitchFamily="34" charset="0"/>
            </a:endParaRPr>
          </a:p>
        </p:txBody>
      </p:sp>
      <p:sp>
        <p:nvSpPr>
          <p:cNvPr id="4" name="Rounded Rectangle 3">
            <a:extLst>
              <a:ext uri="{FF2B5EF4-FFF2-40B4-BE49-F238E27FC236}">
                <a16:creationId xmlns:a16="http://schemas.microsoft.com/office/drawing/2014/main" id="{342543FF-CFAB-1B7B-CD96-937E9061E488}"/>
              </a:ext>
            </a:extLst>
          </p:cNvPr>
          <p:cNvSpPr/>
          <p:nvPr/>
        </p:nvSpPr>
        <p:spPr>
          <a:xfrm>
            <a:off x="9366934" y="3654802"/>
            <a:ext cx="1652331" cy="2596833"/>
          </a:xfrm>
          <a:prstGeom prst="roundRect">
            <a:avLst>
              <a:gd name="adj" fmla="val 5846"/>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4" i="1" dirty="0">
                <a:solidFill>
                  <a:schemeClr val="tx1"/>
                </a:solidFill>
                <a:latin typeface="UTM Avo" panose="02040603050506020204" pitchFamily="18"/>
                <a:cs typeface="Arial" panose="020B0604020202020204" pitchFamily="34" charset="0"/>
              </a:rPr>
              <a:t>Chuẩn bị hành trang vào thế kỉ mới </a:t>
            </a:r>
            <a:r>
              <a:rPr lang="vi-VN" sz="2004" dirty="0">
                <a:solidFill>
                  <a:schemeClr val="tx1"/>
                </a:solidFill>
                <a:latin typeface="UTM Avo" panose="02040603050506020204" pitchFamily="18"/>
                <a:cs typeface="Arial" panose="020B0604020202020204" pitchFamily="34" charset="0"/>
              </a:rPr>
              <a:t>(Vũ Khoan)</a:t>
            </a:r>
            <a:endParaRPr lang="en-US" sz="2004" dirty="0">
              <a:solidFill>
                <a:schemeClr val="tx1"/>
              </a:solidFill>
              <a:latin typeface="UTM Avo" panose="02040603050506020204" pitchFamily="18"/>
              <a:cs typeface="Arial" panose="020B0604020202020204" pitchFamily="34" charset="0"/>
            </a:endParaRPr>
          </a:p>
        </p:txBody>
      </p:sp>
      <p:sp>
        <p:nvSpPr>
          <p:cNvPr id="5" name="Rounded Rectangle 4">
            <a:extLst>
              <a:ext uri="{FF2B5EF4-FFF2-40B4-BE49-F238E27FC236}">
                <a16:creationId xmlns:a16="http://schemas.microsoft.com/office/drawing/2014/main" id="{A950FA5D-70FA-560D-ED37-F3D122C168A1}"/>
              </a:ext>
            </a:extLst>
          </p:cNvPr>
          <p:cNvSpPr/>
          <p:nvPr/>
        </p:nvSpPr>
        <p:spPr>
          <a:xfrm>
            <a:off x="5340254" y="3640104"/>
            <a:ext cx="1437005" cy="2626228"/>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4" i="1" dirty="0">
                <a:solidFill>
                  <a:schemeClr val="tx1"/>
                </a:solidFill>
                <a:latin typeface="UTM Avo" panose="02040603050506020204" pitchFamily="18"/>
                <a:cs typeface="Arial" panose="020B0604020202020204" pitchFamily="34" charset="0"/>
              </a:rPr>
              <a:t>Chiếu dời đô </a:t>
            </a:r>
            <a:r>
              <a:rPr lang="vi-VN" sz="2004" dirty="0">
                <a:solidFill>
                  <a:schemeClr val="tx1"/>
                </a:solidFill>
                <a:latin typeface="UTM Avo" panose="02040603050506020204" pitchFamily="18"/>
                <a:cs typeface="Arial" panose="020B0604020202020204" pitchFamily="34" charset="0"/>
              </a:rPr>
              <a:t>(Lý Công Uẩn)</a:t>
            </a:r>
            <a:endParaRPr lang="en-US" sz="2004" dirty="0">
              <a:solidFill>
                <a:schemeClr val="tx1"/>
              </a:solidFill>
              <a:latin typeface="UTM Avo" panose="02040603050506020204" pitchFamily="18"/>
              <a:cs typeface="Arial" panose="020B0604020202020204" pitchFamily="34" charset="0"/>
            </a:endParaRPr>
          </a:p>
        </p:txBody>
      </p:sp>
      <p:sp>
        <p:nvSpPr>
          <p:cNvPr id="6" name="Rounded Rectangle 5">
            <a:extLst>
              <a:ext uri="{FF2B5EF4-FFF2-40B4-BE49-F238E27FC236}">
                <a16:creationId xmlns:a16="http://schemas.microsoft.com/office/drawing/2014/main" id="{78AB4655-6115-20A3-418A-02218336F146}"/>
              </a:ext>
            </a:extLst>
          </p:cNvPr>
          <p:cNvSpPr/>
          <p:nvPr/>
        </p:nvSpPr>
        <p:spPr>
          <a:xfrm>
            <a:off x="7039167" y="3650705"/>
            <a:ext cx="2030508" cy="2586001"/>
          </a:xfrm>
          <a:prstGeom prst="roundRect">
            <a:avLst>
              <a:gd name="adj" fmla="val 7943"/>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4" i="1" dirty="0">
                <a:solidFill>
                  <a:schemeClr val="tx1"/>
                </a:solidFill>
                <a:latin typeface="UTM Avo" panose="02040603050506020204" pitchFamily="18"/>
                <a:cs typeface="Arial" panose="020B0604020202020204" pitchFamily="34" charset="0"/>
              </a:rPr>
              <a:t>Nước Việt Nam ta nhỏ hay không nhỏ? </a:t>
            </a:r>
            <a:r>
              <a:rPr lang="vi-VN" sz="2004" dirty="0">
                <a:solidFill>
                  <a:schemeClr val="tx1"/>
                </a:solidFill>
                <a:latin typeface="UTM Avo" panose="02040603050506020204" pitchFamily="18"/>
                <a:cs typeface="Arial" panose="020B0604020202020204" pitchFamily="34" charset="0"/>
              </a:rPr>
              <a:t>(Dương Trung Quốc)</a:t>
            </a:r>
            <a:endParaRPr lang="en-US" sz="2004" dirty="0">
              <a:solidFill>
                <a:schemeClr val="tx1"/>
              </a:solidFill>
              <a:latin typeface="UTM Avo" panose="02040603050506020204" pitchFamily="18"/>
              <a:cs typeface="Arial" panose="020B0604020202020204" pitchFamily="34" charset="0"/>
            </a:endParaRPr>
          </a:p>
        </p:txBody>
      </p:sp>
      <p:sp>
        <p:nvSpPr>
          <p:cNvPr id="7" name="Rounded Rectangle 6">
            <a:extLst>
              <a:ext uri="{FF2B5EF4-FFF2-40B4-BE49-F238E27FC236}">
                <a16:creationId xmlns:a16="http://schemas.microsoft.com/office/drawing/2014/main" id="{BD232DB0-EA61-DC4C-DF8B-C84E86031642}"/>
              </a:ext>
            </a:extLst>
          </p:cNvPr>
          <p:cNvSpPr/>
          <p:nvPr/>
        </p:nvSpPr>
        <p:spPr>
          <a:xfrm>
            <a:off x="4625562" y="1861185"/>
            <a:ext cx="2940875" cy="908050"/>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38" b="1" dirty="0">
                <a:solidFill>
                  <a:schemeClr val="tx1"/>
                </a:solidFill>
                <a:latin typeface="UTM Avo" panose="02040603050506020204" pitchFamily="18"/>
                <a:cs typeface="Arial" panose="020B0604020202020204" pitchFamily="34" charset="0"/>
              </a:rPr>
              <a:t>Nghị luận xã hội</a:t>
            </a:r>
          </a:p>
        </p:txBody>
      </p:sp>
      <p:cxnSp>
        <p:nvCxnSpPr>
          <p:cNvPr id="8" name="Straight Arrow Connector 7">
            <a:extLst>
              <a:ext uri="{FF2B5EF4-FFF2-40B4-BE49-F238E27FC236}">
                <a16:creationId xmlns:a16="http://schemas.microsoft.com/office/drawing/2014/main" id="{6AEAA902-0020-4554-BF47-0776B24ED8A7}"/>
              </a:ext>
            </a:extLst>
          </p:cNvPr>
          <p:cNvCxnSpPr>
            <a:cxnSpLocks/>
            <a:stCxn id="7" idx="2"/>
            <a:endCxn id="2" idx="0"/>
          </p:cNvCxnSpPr>
          <p:nvPr/>
        </p:nvCxnSpPr>
        <p:spPr>
          <a:xfrm flipH="1">
            <a:off x="1922776" y="2769235"/>
            <a:ext cx="4173224" cy="866543"/>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9057875-B824-2AC4-0C42-0C52AA981279}"/>
              </a:ext>
            </a:extLst>
          </p:cNvPr>
          <p:cNvCxnSpPr>
            <a:cxnSpLocks/>
            <a:stCxn id="7" idx="2"/>
            <a:endCxn id="3" idx="0"/>
          </p:cNvCxnSpPr>
          <p:nvPr/>
        </p:nvCxnSpPr>
        <p:spPr>
          <a:xfrm flipH="1">
            <a:off x="4009388" y="2769235"/>
            <a:ext cx="2086612" cy="866386"/>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5D697BA-0E18-DF4F-9A0B-0A4CE83F4858}"/>
              </a:ext>
            </a:extLst>
          </p:cNvPr>
          <p:cNvCxnSpPr>
            <a:cxnSpLocks/>
            <a:stCxn id="7" idx="2"/>
            <a:endCxn id="5" idx="0"/>
          </p:cNvCxnSpPr>
          <p:nvPr/>
        </p:nvCxnSpPr>
        <p:spPr>
          <a:xfrm flipH="1">
            <a:off x="6058757" y="2769235"/>
            <a:ext cx="37243" cy="870869"/>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219DA6C-6D97-EA91-4549-1FA6B0604F85}"/>
              </a:ext>
            </a:extLst>
          </p:cNvPr>
          <p:cNvCxnSpPr>
            <a:cxnSpLocks/>
            <a:stCxn id="7" idx="2"/>
            <a:endCxn id="6" idx="0"/>
          </p:cNvCxnSpPr>
          <p:nvPr/>
        </p:nvCxnSpPr>
        <p:spPr>
          <a:xfrm>
            <a:off x="6096000" y="2769235"/>
            <a:ext cx="1958421" cy="881470"/>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CD0F4A5-5E1D-0C7F-37EF-14BB39FAA006}"/>
              </a:ext>
            </a:extLst>
          </p:cNvPr>
          <p:cNvCxnSpPr>
            <a:stCxn id="7" idx="2"/>
            <a:endCxn id="4" idx="0"/>
          </p:cNvCxnSpPr>
          <p:nvPr/>
        </p:nvCxnSpPr>
        <p:spPr>
          <a:xfrm>
            <a:off x="6096000" y="2769235"/>
            <a:ext cx="4097100" cy="885567"/>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66B74BAC-7B02-5106-DFE6-38526D9E70A9}"/>
              </a:ext>
            </a:extLst>
          </p:cNvPr>
          <p:cNvPicPr>
            <a:picLocks noChangeAspect="1"/>
          </p:cNvPicPr>
          <p:nvPr/>
        </p:nvPicPr>
        <p:blipFill>
          <a:blip r:embed="rId3"/>
          <a:stretch>
            <a:fillRect/>
          </a:stretch>
        </p:blipFill>
        <p:spPr>
          <a:xfrm rot="15587779">
            <a:off x="9503531" y="827509"/>
            <a:ext cx="3120660" cy="2380948"/>
          </a:xfrm>
          <a:prstGeom prst="rect">
            <a:avLst/>
          </a:prstGeom>
        </p:spPr>
      </p:pic>
    </p:spTree>
    <p:extLst>
      <p:ext uri="{BB962C8B-B14F-4D97-AF65-F5344CB8AC3E}">
        <p14:creationId xmlns:p14="http://schemas.microsoft.com/office/powerpoint/2010/main" val="23467725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22" presetClass="entr" presetSubtype="4"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22" presetClass="entr" presetSubtype="4"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par>
                                <p:cTn id="34" presetID="22" presetClass="entr" presetSubtype="4"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500"/>
                                        <p:tgtEl>
                                          <p:spTgt spid="11"/>
                                        </p:tgtEl>
                                      </p:cBhvr>
                                    </p:animEffect>
                                  </p:childTnLst>
                                </p:cTn>
                              </p:par>
                              <p:par>
                                <p:cTn id="37" presetID="22" presetClass="entr" presetSubtype="4"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F3C4833-594B-F966-EE8D-86AF0D5E9E59}"/>
              </a:ext>
            </a:extLst>
          </p:cNvPr>
          <p:cNvPicPr>
            <a:picLocks noChangeAspect="1"/>
          </p:cNvPicPr>
          <p:nvPr/>
        </p:nvPicPr>
        <p:blipFill>
          <a:blip r:embed="rId3"/>
          <a:stretch>
            <a:fillRect/>
          </a:stretch>
        </p:blipFill>
        <p:spPr>
          <a:xfrm rot="20602087">
            <a:off x="9863106" y="1120776"/>
            <a:ext cx="2192718" cy="2846570"/>
          </a:xfrm>
          <a:prstGeom prst="rect">
            <a:avLst/>
          </a:prstGeom>
        </p:spPr>
      </p:pic>
      <p:sp>
        <p:nvSpPr>
          <p:cNvPr id="3" name="Rounded Rectangle 2">
            <a:extLst>
              <a:ext uri="{FF2B5EF4-FFF2-40B4-BE49-F238E27FC236}">
                <a16:creationId xmlns:a16="http://schemas.microsoft.com/office/drawing/2014/main" id="{85F73B0F-CC48-4AB1-525A-6DBE845F3A16}"/>
              </a:ext>
            </a:extLst>
          </p:cNvPr>
          <p:cNvSpPr/>
          <p:nvPr/>
        </p:nvSpPr>
        <p:spPr>
          <a:xfrm>
            <a:off x="469896" y="3485070"/>
            <a:ext cx="2169433" cy="2616171"/>
          </a:xfrm>
          <a:prstGeom prst="roundRect">
            <a:avLst>
              <a:gd name="adj" fmla="val 10318"/>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4" i="1" dirty="0">
                <a:solidFill>
                  <a:schemeClr val="tx1"/>
                </a:solidFill>
                <a:latin typeface="UTM Avo" panose="02040603050506020204" pitchFamily="18"/>
                <a:cs typeface="Arial" panose="020B0604020202020204" pitchFamily="34" charset="0"/>
              </a:rPr>
              <a:t>Vẻ đẹp của bài </a:t>
            </a:r>
            <a:r>
              <a:rPr lang="vi-VN" sz="2004" i="1">
                <a:solidFill>
                  <a:schemeClr val="tx1"/>
                </a:solidFill>
                <a:latin typeface="UTM Avo" panose="02040603050506020204" pitchFamily="18"/>
                <a:cs typeface="Arial" panose="020B0604020202020204" pitchFamily="34" charset="0"/>
              </a:rPr>
              <a:t>thơ </a:t>
            </a:r>
            <a:endParaRPr lang="en-US" sz="2004" i="1">
              <a:solidFill>
                <a:schemeClr val="tx1"/>
              </a:solidFill>
              <a:latin typeface="UTM Avo" panose="02040603050506020204" pitchFamily="18"/>
              <a:cs typeface="Arial" panose="020B0604020202020204" pitchFamily="34" charset="0"/>
            </a:endParaRPr>
          </a:p>
          <a:p>
            <a:pPr algn="ctr">
              <a:lnSpc>
                <a:spcPct val="150000"/>
              </a:lnSpc>
            </a:pPr>
            <a:r>
              <a:rPr lang="en-US" sz="2004" i="1">
                <a:solidFill>
                  <a:schemeClr val="tx1"/>
                </a:solidFill>
                <a:latin typeface="UTM Avo" panose="02040603050506020204" pitchFamily="18"/>
                <a:cs typeface="Arial" panose="020B0604020202020204" pitchFamily="34" charset="0"/>
              </a:rPr>
              <a:t>“</a:t>
            </a:r>
            <a:r>
              <a:rPr lang="vi-VN" sz="2004" i="1" dirty="0">
                <a:solidFill>
                  <a:schemeClr val="tx1"/>
                </a:solidFill>
                <a:latin typeface="UTM Avo" panose="02040603050506020204" pitchFamily="18"/>
                <a:cs typeface="Arial" panose="020B0604020202020204" pitchFamily="34" charset="0"/>
              </a:rPr>
              <a:t>Cảnh khuya</a:t>
            </a:r>
            <a:r>
              <a:rPr lang="en-US" sz="2004" i="1" dirty="0">
                <a:solidFill>
                  <a:schemeClr val="tx1"/>
                </a:solidFill>
                <a:latin typeface="UTM Avo" panose="02040603050506020204" pitchFamily="18"/>
                <a:cs typeface="Arial" panose="020B0604020202020204" pitchFamily="34" charset="0"/>
              </a:rPr>
              <a:t>”</a:t>
            </a:r>
            <a:r>
              <a:rPr lang="vi-VN" sz="2004" dirty="0">
                <a:solidFill>
                  <a:schemeClr val="tx1"/>
                </a:solidFill>
                <a:latin typeface="UTM Avo" panose="02040603050506020204" pitchFamily="18"/>
                <a:cs typeface="Arial" panose="020B0604020202020204" pitchFamily="34" charset="0"/>
              </a:rPr>
              <a:t> (Lê Trí Viễn)</a:t>
            </a:r>
            <a:endParaRPr lang="en-US" sz="2004" dirty="0">
              <a:solidFill>
                <a:schemeClr val="tx1"/>
              </a:solidFill>
              <a:latin typeface="UTM Avo" panose="02040603050506020204" pitchFamily="18"/>
              <a:cs typeface="Arial" panose="020B0604020202020204" pitchFamily="34" charset="0"/>
            </a:endParaRPr>
          </a:p>
        </p:txBody>
      </p:sp>
      <p:sp>
        <p:nvSpPr>
          <p:cNvPr id="4" name="Rounded Rectangle 3">
            <a:extLst>
              <a:ext uri="{FF2B5EF4-FFF2-40B4-BE49-F238E27FC236}">
                <a16:creationId xmlns:a16="http://schemas.microsoft.com/office/drawing/2014/main" id="{306AEC5E-4B34-E6C4-8F92-929F0CEA424E}"/>
              </a:ext>
            </a:extLst>
          </p:cNvPr>
          <p:cNvSpPr/>
          <p:nvPr/>
        </p:nvSpPr>
        <p:spPr>
          <a:xfrm>
            <a:off x="8882166" y="3429000"/>
            <a:ext cx="2410674" cy="2596833"/>
          </a:xfrm>
          <a:prstGeom prst="roundRect">
            <a:avLst>
              <a:gd name="adj" fmla="val 10509"/>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4" i="1" dirty="0">
                <a:solidFill>
                  <a:schemeClr val="tx1"/>
                </a:solidFill>
                <a:latin typeface="UTM Avo" panose="02040603050506020204" pitchFamily="18"/>
                <a:cs typeface="Arial" panose="020B0604020202020204" pitchFamily="34" charset="0"/>
              </a:rPr>
              <a:t>Hoàng tử bé – một cuốn sách diệu kì </a:t>
            </a:r>
            <a:r>
              <a:rPr lang="vi-VN" sz="2004" dirty="0">
                <a:solidFill>
                  <a:schemeClr val="tx1"/>
                </a:solidFill>
                <a:latin typeface="UTM Avo" panose="02040603050506020204" pitchFamily="18"/>
                <a:cs typeface="Arial" panose="020B0604020202020204" pitchFamily="34" charset="0"/>
              </a:rPr>
              <a:t>(theo taodan.com.vn)</a:t>
            </a:r>
            <a:endParaRPr lang="en-US" sz="2004" dirty="0">
              <a:solidFill>
                <a:schemeClr val="tx1"/>
              </a:solidFill>
              <a:latin typeface="UTM Avo" panose="02040603050506020204" pitchFamily="18"/>
              <a:cs typeface="Arial" panose="020B0604020202020204" pitchFamily="34" charset="0"/>
            </a:endParaRPr>
          </a:p>
        </p:txBody>
      </p:sp>
      <p:sp>
        <p:nvSpPr>
          <p:cNvPr id="5" name="Rounded Rectangle 4">
            <a:extLst>
              <a:ext uri="{FF2B5EF4-FFF2-40B4-BE49-F238E27FC236}">
                <a16:creationId xmlns:a16="http://schemas.microsoft.com/office/drawing/2014/main" id="{343D62C6-04E7-C3FE-88DC-9A4A78BFE849}"/>
              </a:ext>
            </a:extLst>
          </p:cNvPr>
          <p:cNvSpPr/>
          <p:nvPr/>
        </p:nvSpPr>
        <p:spPr>
          <a:xfrm>
            <a:off x="2990488" y="3475013"/>
            <a:ext cx="2006588" cy="2626228"/>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4" i="1" dirty="0">
                <a:solidFill>
                  <a:schemeClr val="tx1"/>
                </a:solidFill>
                <a:latin typeface="UTM Avo" panose="02040603050506020204" pitchFamily="18"/>
                <a:cs typeface="Arial" panose="020B0604020202020204" pitchFamily="34" charset="0"/>
              </a:rPr>
              <a:t>Chiều sâu của truyện “Lão Hạc”</a:t>
            </a:r>
            <a:r>
              <a:rPr lang="vi-VN" sz="2004" dirty="0">
                <a:solidFill>
                  <a:schemeClr val="tx1"/>
                </a:solidFill>
                <a:latin typeface="UTM Avo" panose="02040603050506020204" pitchFamily="18"/>
                <a:cs typeface="Arial" panose="020B0604020202020204" pitchFamily="34" charset="0"/>
              </a:rPr>
              <a:t> (Văn Giá)</a:t>
            </a:r>
            <a:endParaRPr lang="en-US" sz="2004" dirty="0">
              <a:solidFill>
                <a:schemeClr val="tx1"/>
              </a:solidFill>
              <a:latin typeface="UTM Avo" panose="02040603050506020204" pitchFamily="18"/>
              <a:cs typeface="Arial" panose="020B0604020202020204" pitchFamily="34" charset="0"/>
            </a:endParaRPr>
          </a:p>
        </p:txBody>
      </p:sp>
      <p:sp>
        <p:nvSpPr>
          <p:cNvPr id="6" name="Rounded Rectangle 5">
            <a:extLst>
              <a:ext uri="{FF2B5EF4-FFF2-40B4-BE49-F238E27FC236}">
                <a16:creationId xmlns:a16="http://schemas.microsoft.com/office/drawing/2014/main" id="{33A0F32F-2B53-3CF7-BF51-60F4FC3C9925}"/>
              </a:ext>
            </a:extLst>
          </p:cNvPr>
          <p:cNvSpPr/>
          <p:nvPr/>
        </p:nvSpPr>
        <p:spPr>
          <a:xfrm>
            <a:off x="5316745" y="3475013"/>
            <a:ext cx="3214262" cy="2586001"/>
          </a:xfrm>
          <a:prstGeom prst="roundRect">
            <a:avLst>
              <a:gd name="adj" fmla="val 12674"/>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4" i="1" dirty="0">
                <a:solidFill>
                  <a:schemeClr val="tx1"/>
                </a:solidFill>
                <a:latin typeface="UTM Avo" panose="02040603050506020204" pitchFamily="18"/>
                <a:cs typeface="Arial" panose="020B0604020202020204" pitchFamily="34" charset="0"/>
              </a:rPr>
              <a:t>Nắng mới, áo đỏ và nét cười đen nhánh (Về bài </a:t>
            </a:r>
            <a:r>
              <a:rPr lang="vi-VN" sz="2004" i="1">
                <a:solidFill>
                  <a:schemeClr val="tx1"/>
                </a:solidFill>
                <a:latin typeface="UTM Avo" panose="02040603050506020204" pitchFamily="18"/>
                <a:cs typeface="Arial" panose="020B0604020202020204" pitchFamily="34" charset="0"/>
              </a:rPr>
              <a:t>thơ “</a:t>
            </a:r>
            <a:r>
              <a:rPr lang="vi-VN" sz="2004" i="1" dirty="0">
                <a:solidFill>
                  <a:schemeClr val="tx1"/>
                </a:solidFill>
                <a:latin typeface="UTM Avo" panose="02040603050506020204" pitchFamily="18"/>
                <a:cs typeface="Arial" panose="020B0604020202020204" pitchFamily="34" charset="0"/>
              </a:rPr>
              <a:t>Nắng mới” của Lưu Trọng Lư)</a:t>
            </a:r>
            <a:r>
              <a:rPr lang="vi-VN" sz="2004" dirty="0">
                <a:solidFill>
                  <a:schemeClr val="tx1"/>
                </a:solidFill>
                <a:latin typeface="UTM Avo" panose="02040603050506020204" pitchFamily="18"/>
                <a:cs typeface="Arial" panose="020B0604020202020204" pitchFamily="34" charset="0"/>
              </a:rPr>
              <a:t> (Quang Hưng)</a:t>
            </a:r>
            <a:endParaRPr lang="en-US" sz="2004" dirty="0">
              <a:solidFill>
                <a:schemeClr val="tx1"/>
              </a:solidFill>
              <a:latin typeface="UTM Avo" panose="02040603050506020204" pitchFamily="18"/>
              <a:cs typeface="Arial" panose="020B0604020202020204" pitchFamily="34" charset="0"/>
            </a:endParaRPr>
          </a:p>
        </p:txBody>
      </p:sp>
      <p:sp>
        <p:nvSpPr>
          <p:cNvPr id="7" name="Rounded Rectangle 6">
            <a:extLst>
              <a:ext uri="{FF2B5EF4-FFF2-40B4-BE49-F238E27FC236}">
                <a16:creationId xmlns:a16="http://schemas.microsoft.com/office/drawing/2014/main" id="{FFE2910A-E391-0C72-29B2-10FA262B3206}"/>
              </a:ext>
            </a:extLst>
          </p:cNvPr>
          <p:cNvSpPr/>
          <p:nvPr/>
        </p:nvSpPr>
        <p:spPr>
          <a:xfrm>
            <a:off x="4446270" y="2030095"/>
            <a:ext cx="3299460" cy="758825"/>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en-US" sz="2438" b="1" dirty="0">
                <a:solidFill>
                  <a:schemeClr val="tx1"/>
                </a:solidFill>
                <a:latin typeface="UTM Avo" panose="02040603050506020204" pitchFamily="18"/>
                <a:cs typeface="Arial" panose="020B0604020202020204" pitchFamily="34" charset="0"/>
              </a:rPr>
              <a:t>Nghị luận văn học</a:t>
            </a:r>
          </a:p>
        </p:txBody>
      </p:sp>
      <p:cxnSp>
        <p:nvCxnSpPr>
          <p:cNvPr id="8" name="Straight Arrow Connector 7">
            <a:extLst>
              <a:ext uri="{FF2B5EF4-FFF2-40B4-BE49-F238E27FC236}">
                <a16:creationId xmlns:a16="http://schemas.microsoft.com/office/drawing/2014/main" id="{DD65CC4D-B171-D339-72DA-DD2A0B6BD9D7}"/>
              </a:ext>
            </a:extLst>
          </p:cNvPr>
          <p:cNvCxnSpPr>
            <a:cxnSpLocks/>
            <a:stCxn id="7" idx="2"/>
            <a:endCxn id="3" idx="0"/>
          </p:cNvCxnSpPr>
          <p:nvPr/>
        </p:nvCxnSpPr>
        <p:spPr>
          <a:xfrm flipH="1">
            <a:off x="1554613" y="2788920"/>
            <a:ext cx="4541387" cy="696150"/>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2805D4D1-42D9-D40F-2741-68FAE95B525E}"/>
              </a:ext>
            </a:extLst>
          </p:cNvPr>
          <p:cNvCxnSpPr>
            <a:cxnSpLocks/>
            <a:stCxn id="7" idx="2"/>
            <a:endCxn id="5" idx="0"/>
          </p:cNvCxnSpPr>
          <p:nvPr/>
        </p:nvCxnSpPr>
        <p:spPr>
          <a:xfrm flipH="1">
            <a:off x="3993782" y="2788920"/>
            <a:ext cx="2102218" cy="686093"/>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9644EA2-408D-BA2B-1FC4-8E7E77BCDA16}"/>
              </a:ext>
            </a:extLst>
          </p:cNvPr>
          <p:cNvCxnSpPr>
            <a:cxnSpLocks/>
            <a:stCxn id="7" idx="2"/>
            <a:endCxn id="6" idx="0"/>
          </p:cNvCxnSpPr>
          <p:nvPr/>
        </p:nvCxnSpPr>
        <p:spPr>
          <a:xfrm>
            <a:off x="6096000" y="2788920"/>
            <a:ext cx="827876" cy="686093"/>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38585B8-50B2-B3E3-E376-C0992B08B30D}"/>
              </a:ext>
            </a:extLst>
          </p:cNvPr>
          <p:cNvCxnSpPr>
            <a:cxnSpLocks/>
            <a:stCxn id="7" idx="2"/>
            <a:endCxn id="4" idx="0"/>
          </p:cNvCxnSpPr>
          <p:nvPr/>
        </p:nvCxnSpPr>
        <p:spPr>
          <a:xfrm>
            <a:off x="6096000" y="2788920"/>
            <a:ext cx="3991503" cy="640080"/>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94240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par>
                                <p:cTn id="22" presetID="22" presetClass="entr" presetSubtype="4"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par>
                                <p:cTn id="25" presetID="22" presetClass="entr" presetSubtype="4"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2" presetClass="entr" presetSubtype="4"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704082-D42A-8361-23C2-4C5352EB9A55}"/>
              </a:ext>
            </a:extLst>
          </p:cNvPr>
          <p:cNvPicPr>
            <a:picLocks noChangeAspect="1"/>
          </p:cNvPicPr>
          <p:nvPr/>
        </p:nvPicPr>
        <p:blipFill>
          <a:blip r:embed="rId3"/>
          <a:stretch>
            <a:fillRect/>
          </a:stretch>
        </p:blipFill>
        <p:spPr>
          <a:xfrm>
            <a:off x="9071340" y="693525"/>
            <a:ext cx="3120660" cy="2380948"/>
          </a:xfrm>
          <a:prstGeom prst="rect">
            <a:avLst/>
          </a:prstGeom>
        </p:spPr>
      </p:pic>
      <p:grpSp>
        <p:nvGrpSpPr>
          <p:cNvPr id="3" name="Group 2">
            <a:extLst>
              <a:ext uri="{FF2B5EF4-FFF2-40B4-BE49-F238E27FC236}">
                <a16:creationId xmlns:a16="http://schemas.microsoft.com/office/drawing/2014/main" id="{D72E920D-B28D-8058-3067-4932A5163810}"/>
              </a:ext>
            </a:extLst>
          </p:cNvPr>
          <p:cNvGrpSpPr/>
          <p:nvPr/>
        </p:nvGrpSpPr>
        <p:grpSpPr>
          <a:xfrm>
            <a:off x="4787717" y="1371874"/>
            <a:ext cx="2616565" cy="1581848"/>
            <a:chOff x="5555488" y="190970"/>
            <a:chExt cx="3771809" cy="2920336"/>
          </a:xfrm>
        </p:grpSpPr>
        <p:pic>
          <p:nvPicPr>
            <p:cNvPr id="4" name="Picture 3">
              <a:extLst>
                <a:ext uri="{FF2B5EF4-FFF2-40B4-BE49-F238E27FC236}">
                  <a16:creationId xmlns:a16="http://schemas.microsoft.com/office/drawing/2014/main" id="{9916C7C5-844F-5791-B65C-093D8764F1CE}"/>
                </a:ext>
              </a:extLst>
            </p:cNvPr>
            <p:cNvPicPr>
              <a:picLocks noChangeAspect="1"/>
            </p:cNvPicPr>
            <p:nvPr/>
          </p:nvPicPr>
          <p:blipFill>
            <a:blip r:embed="rId4"/>
            <a:stretch>
              <a:fillRect/>
            </a:stretch>
          </p:blipFill>
          <p:spPr>
            <a:xfrm rot="19149304">
              <a:off x="5555488" y="190970"/>
              <a:ext cx="2470998" cy="1381564"/>
            </a:xfrm>
            <a:prstGeom prst="rect">
              <a:avLst/>
            </a:prstGeom>
          </p:spPr>
        </p:pic>
        <p:sp>
          <p:nvSpPr>
            <p:cNvPr id="5" name="TextBox 4">
              <a:extLst>
                <a:ext uri="{FF2B5EF4-FFF2-40B4-BE49-F238E27FC236}">
                  <a16:creationId xmlns:a16="http://schemas.microsoft.com/office/drawing/2014/main" id="{A429A893-66DA-7263-1DDE-AD04AE701728}"/>
                </a:ext>
              </a:extLst>
            </p:cNvPr>
            <p:cNvSpPr txBox="1"/>
            <p:nvPr/>
          </p:nvSpPr>
          <p:spPr>
            <a:xfrm>
              <a:off x="6662368" y="774451"/>
              <a:ext cx="2286000" cy="2336855"/>
            </a:xfrm>
            <a:prstGeom prst="rect">
              <a:avLst/>
            </a:prstGeom>
            <a:noFill/>
          </p:spPr>
          <p:txBody>
            <a:bodyPr wrap="square" rtlCol="0">
              <a:spAutoFit/>
            </a:bodyPr>
            <a:lstStyle/>
            <a:p>
              <a:pPr algn="just">
                <a:lnSpc>
                  <a:spcPct val="150000"/>
                </a:lnSpc>
              </a:pPr>
              <a:r>
                <a:rPr lang="en-US" sz="2709" b="1" dirty="0">
                  <a:latin typeface="UTM Avo" panose="02040603050506020204" pitchFamily="18"/>
                  <a:cs typeface="Arial" panose="020B0604020202020204" pitchFamily="34" charset="0"/>
                </a:rPr>
                <a:t>CHÚ Ý</a:t>
              </a:r>
            </a:p>
          </p:txBody>
        </p:sp>
        <p:pic>
          <p:nvPicPr>
            <p:cNvPr id="6" name="Picture 5">
              <a:extLst>
                <a:ext uri="{FF2B5EF4-FFF2-40B4-BE49-F238E27FC236}">
                  <a16:creationId xmlns:a16="http://schemas.microsoft.com/office/drawing/2014/main" id="{E261AF09-5AD2-A045-FEB6-D3A8C01F6CC9}"/>
                </a:ext>
              </a:extLst>
            </p:cNvPr>
            <p:cNvPicPr>
              <a:picLocks noChangeAspect="1"/>
            </p:cNvPicPr>
            <p:nvPr/>
          </p:nvPicPr>
          <p:blipFill>
            <a:blip r:embed="rId4"/>
            <a:stretch>
              <a:fillRect/>
            </a:stretch>
          </p:blipFill>
          <p:spPr>
            <a:xfrm rot="7766736">
              <a:off x="7414670" y="1110747"/>
              <a:ext cx="2443689" cy="1381564"/>
            </a:xfrm>
            <a:prstGeom prst="rect">
              <a:avLst/>
            </a:prstGeom>
          </p:spPr>
        </p:pic>
      </p:grpSp>
      <p:sp>
        <p:nvSpPr>
          <p:cNvPr id="7" name="Rounded Rectangle 6">
            <a:extLst>
              <a:ext uri="{FF2B5EF4-FFF2-40B4-BE49-F238E27FC236}">
                <a16:creationId xmlns:a16="http://schemas.microsoft.com/office/drawing/2014/main" id="{1902F2AA-DF63-BE42-69E1-7FC6F0BDCF3C}"/>
              </a:ext>
            </a:extLst>
          </p:cNvPr>
          <p:cNvSpPr/>
          <p:nvPr/>
        </p:nvSpPr>
        <p:spPr>
          <a:xfrm>
            <a:off x="891540" y="2715329"/>
            <a:ext cx="5405843" cy="1568216"/>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Nhận biết được luận đề, luận điểm, lí lẽ, bằng chứng </a:t>
            </a:r>
            <a:r>
              <a:rPr lang="vi-VN" sz="2167">
                <a:solidFill>
                  <a:schemeClr val="tx1"/>
                </a:solidFill>
                <a:latin typeface="UTM Avo" panose="02040603050506020204" pitchFamily="18"/>
                <a:cs typeface="Arial" panose="020B0604020202020204" pitchFamily="34" charset="0"/>
              </a:rPr>
              <a:t>tiêu biểu</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
        <p:nvSpPr>
          <p:cNvPr id="8" name="Rounded Rectangle 7">
            <a:extLst>
              <a:ext uri="{FF2B5EF4-FFF2-40B4-BE49-F238E27FC236}">
                <a16:creationId xmlns:a16="http://schemas.microsoft.com/office/drawing/2014/main" id="{5FCB6ECC-6CD6-B103-BC87-DEB45390AEE6}"/>
              </a:ext>
            </a:extLst>
          </p:cNvPr>
          <p:cNvSpPr/>
          <p:nvPr/>
        </p:nvSpPr>
        <p:spPr>
          <a:xfrm>
            <a:off x="891540" y="4387223"/>
            <a:ext cx="5405843" cy="2084130"/>
          </a:xfrm>
          <a:prstGeom prst="roundRect">
            <a:avLst/>
          </a:prstGeom>
          <a:solidFill>
            <a:srgbClr val="E3CBD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Phân tích được mối liên hệ giữa luận đề, luận điểm, lí lẽ và bằng chứng; vai trò của luận điểm, lí lẽ và bằng chứng trong việc thể hiện </a:t>
            </a:r>
            <a:r>
              <a:rPr lang="vi-VN" sz="2167">
                <a:solidFill>
                  <a:schemeClr val="tx1"/>
                </a:solidFill>
                <a:latin typeface="UTM Avo" panose="02040603050506020204" pitchFamily="18"/>
                <a:cs typeface="Arial" panose="020B0604020202020204" pitchFamily="34" charset="0"/>
              </a:rPr>
              <a:t>luận đề</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
        <p:nvSpPr>
          <p:cNvPr id="9" name="Rounded Rectangle 8">
            <a:extLst>
              <a:ext uri="{FF2B5EF4-FFF2-40B4-BE49-F238E27FC236}">
                <a16:creationId xmlns:a16="http://schemas.microsoft.com/office/drawing/2014/main" id="{BC619EAB-747A-6ED5-4F87-FE2D890534F4}"/>
              </a:ext>
            </a:extLst>
          </p:cNvPr>
          <p:cNvSpPr/>
          <p:nvPr/>
        </p:nvSpPr>
        <p:spPr>
          <a:xfrm>
            <a:off x="6473190" y="4387223"/>
            <a:ext cx="4785360" cy="2084130"/>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Liên hệ được nội dung nêu trong </a:t>
            </a:r>
            <a:r>
              <a:rPr lang="vi-VN" sz="2167">
                <a:solidFill>
                  <a:schemeClr val="tx1"/>
                </a:solidFill>
                <a:latin typeface="UTM Avo" panose="02040603050506020204" pitchFamily="18"/>
                <a:cs typeface="Arial" panose="020B0604020202020204" pitchFamily="34" charset="0"/>
              </a:rPr>
              <a:t>văn bản</a:t>
            </a:r>
            <a:r>
              <a:rPr lang="en-US" sz="2167">
                <a:solidFill>
                  <a:schemeClr val="tx1"/>
                </a:solidFill>
                <a:latin typeface="UTM Avo" panose="02040603050506020204" pitchFamily="18"/>
                <a:cs typeface="Arial" panose="020B0604020202020204" pitchFamily="34" charset="0"/>
              </a:rPr>
              <a:t> </a:t>
            </a:r>
            <a:r>
              <a:rPr lang="vi-VN" sz="2167">
                <a:solidFill>
                  <a:schemeClr val="tx1"/>
                </a:solidFill>
                <a:latin typeface="UTM Avo" panose="02040603050506020204" pitchFamily="18"/>
                <a:cs typeface="Arial" panose="020B0604020202020204" pitchFamily="34" charset="0"/>
              </a:rPr>
              <a:t>với </a:t>
            </a:r>
            <a:r>
              <a:rPr lang="vi-VN" sz="2167" dirty="0">
                <a:solidFill>
                  <a:schemeClr val="tx1"/>
                </a:solidFill>
                <a:latin typeface="UTM Avo" panose="02040603050506020204" pitchFamily="18"/>
                <a:cs typeface="Arial" panose="020B0604020202020204" pitchFamily="34" charset="0"/>
              </a:rPr>
              <a:t>những vấn đề của xã hội </a:t>
            </a:r>
            <a:r>
              <a:rPr lang="vi-VN" sz="2167">
                <a:solidFill>
                  <a:schemeClr val="tx1"/>
                </a:solidFill>
                <a:latin typeface="UTM Avo" panose="02040603050506020204" pitchFamily="18"/>
                <a:cs typeface="Arial" panose="020B0604020202020204" pitchFamily="34" charset="0"/>
              </a:rPr>
              <a:t>đương đại</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
        <p:nvSpPr>
          <p:cNvPr id="10" name="Rounded Rectangle 9">
            <a:extLst>
              <a:ext uri="{FF2B5EF4-FFF2-40B4-BE49-F238E27FC236}">
                <a16:creationId xmlns:a16="http://schemas.microsoft.com/office/drawing/2014/main" id="{C867768B-6754-C630-737C-E23895EB64D6}"/>
              </a:ext>
            </a:extLst>
          </p:cNvPr>
          <p:cNvSpPr/>
          <p:nvPr/>
        </p:nvSpPr>
        <p:spPr>
          <a:xfrm>
            <a:off x="6473189" y="2715329"/>
            <a:ext cx="4785361" cy="1568216"/>
          </a:xfrm>
          <a:prstGeom prst="roundRect">
            <a:avLst/>
          </a:prstGeom>
          <a:solidFill>
            <a:srgbClr val="E3CBD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Phân biệt được </a:t>
            </a:r>
            <a:r>
              <a:rPr lang="en-US" sz="2167" dirty="0">
                <a:solidFill>
                  <a:schemeClr val="tx1"/>
                </a:solidFill>
                <a:latin typeface="UTM Avo" panose="02040603050506020204" pitchFamily="18"/>
                <a:cs typeface="Arial" panose="020B0604020202020204" pitchFamily="34" charset="0"/>
              </a:rPr>
              <a:t>lí</a:t>
            </a:r>
            <a:r>
              <a:rPr lang="vi-VN" sz="2167" dirty="0">
                <a:solidFill>
                  <a:schemeClr val="tx1"/>
                </a:solidFill>
                <a:latin typeface="UTM Avo" panose="02040603050506020204" pitchFamily="18"/>
                <a:cs typeface="Arial" panose="020B0604020202020204" pitchFamily="34" charset="0"/>
              </a:rPr>
              <a:t> lẽ, bằng chứng khách quan với ý kiến, đánh giá chủ quan của </a:t>
            </a:r>
            <a:r>
              <a:rPr lang="vi-VN" sz="2167">
                <a:solidFill>
                  <a:schemeClr val="tx1"/>
                </a:solidFill>
                <a:latin typeface="UTM Avo" panose="02040603050506020204" pitchFamily="18"/>
                <a:cs typeface="Arial" panose="020B0604020202020204" pitchFamily="34" charset="0"/>
              </a:rPr>
              <a:t>người viết</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091494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randombar(horizontal)">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E41794-E434-3866-B4BC-8B784CA04BFB}"/>
              </a:ext>
            </a:extLst>
          </p:cNvPr>
          <p:cNvPicPr>
            <a:picLocks noChangeAspect="1"/>
          </p:cNvPicPr>
          <p:nvPr/>
        </p:nvPicPr>
        <p:blipFill>
          <a:blip r:embed="rId3"/>
          <a:stretch>
            <a:fillRect/>
          </a:stretch>
        </p:blipFill>
        <p:spPr>
          <a:xfrm>
            <a:off x="9071340" y="737605"/>
            <a:ext cx="3120660" cy="2380948"/>
          </a:xfrm>
          <a:prstGeom prst="rect">
            <a:avLst/>
          </a:prstGeom>
        </p:spPr>
      </p:pic>
      <p:sp>
        <p:nvSpPr>
          <p:cNvPr id="3" name="TextBox 2">
            <a:extLst>
              <a:ext uri="{FF2B5EF4-FFF2-40B4-BE49-F238E27FC236}">
                <a16:creationId xmlns:a16="http://schemas.microsoft.com/office/drawing/2014/main" id="{6C828D05-3246-D1E5-56D1-64C19F50F985}"/>
              </a:ext>
            </a:extLst>
          </p:cNvPr>
          <p:cNvSpPr txBox="1"/>
          <p:nvPr/>
        </p:nvSpPr>
        <p:spPr>
          <a:xfrm>
            <a:off x="3375856" y="1669428"/>
            <a:ext cx="5440288" cy="636521"/>
          </a:xfrm>
          <a:prstGeom prst="rect">
            <a:avLst/>
          </a:prstGeom>
          <a:noFill/>
        </p:spPr>
        <p:txBody>
          <a:bodyPr wrap="square" rtlCol="0">
            <a:spAutoFit/>
          </a:bodyPr>
          <a:lstStyle/>
          <a:p>
            <a:pPr algn="ctr">
              <a:lnSpc>
                <a:spcPct val="150000"/>
              </a:lnSpc>
            </a:pPr>
            <a:r>
              <a:rPr lang="en-US" sz="2709" b="1" dirty="0">
                <a:latin typeface="UTM Avo" panose="02040603050506020204" pitchFamily="18"/>
                <a:cs typeface="Arial" panose="020B0604020202020204" pitchFamily="34" charset="0"/>
              </a:rPr>
              <a:t>5. Đọc hiểu văn bản thông tin</a:t>
            </a:r>
          </a:p>
        </p:txBody>
      </p:sp>
      <p:sp>
        <p:nvSpPr>
          <p:cNvPr id="4" name="Rounded Rectangle 3">
            <a:extLst>
              <a:ext uri="{FF2B5EF4-FFF2-40B4-BE49-F238E27FC236}">
                <a16:creationId xmlns:a16="http://schemas.microsoft.com/office/drawing/2014/main" id="{8418633A-1C32-F2B7-A3B1-886400085169}"/>
              </a:ext>
            </a:extLst>
          </p:cNvPr>
          <p:cNvSpPr/>
          <p:nvPr/>
        </p:nvSpPr>
        <p:spPr>
          <a:xfrm>
            <a:off x="4488464" y="2432074"/>
            <a:ext cx="3215071" cy="558178"/>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08000" rtlCol="0" anchor="ctr"/>
          <a:lstStyle/>
          <a:p>
            <a:pPr algn="ctr">
              <a:lnSpc>
                <a:spcPct val="150000"/>
              </a:lnSpc>
            </a:pPr>
            <a:r>
              <a:rPr lang="en-US" sz="2438" b="1" dirty="0">
                <a:solidFill>
                  <a:schemeClr val="tx1"/>
                </a:solidFill>
                <a:latin typeface="UTM Avo" panose="02040603050506020204" pitchFamily="18"/>
                <a:cs typeface="Arial" panose="020B0604020202020204" pitchFamily="34" charset="0"/>
              </a:rPr>
              <a:t>Văn bản thông tin</a:t>
            </a:r>
          </a:p>
        </p:txBody>
      </p:sp>
      <p:sp>
        <p:nvSpPr>
          <p:cNvPr id="5" name="Rounded Rectangle 4">
            <a:extLst>
              <a:ext uri="{FF2B5EF4-FFF2-40B4-BE49-F238E27FC236}">
                <a16:creationId xmlns:a16="http://schemas.microsoft.com/office/drawing/2014/main" id="{720DE0E6-FC36-46DA-AC82-5E16B7E95315}"/>
              </a:ext>
            </a:extLst>
          </p:cNvPr>
          <p:cNvSpPr/>
          <p:nvPr/>
        </p:nvSpPr>
        <p:spPr>
          <a:xfrm>
            <a:off x="1493611" y="3344259"/>
            <a:ext cx="2936417" cy="1128043"/>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Giải thích một hiện tượng tự nhiên</a:t>
            </a:r>
            <a:endParaRPr lang="en-US" sz="2167" dirty="0">
              <a:solidFill>
                <a:schemeClr val="tx1"/>
              </a:solidFill>
              <a:latin typeface="UTM Avo" panose="02040603050506020204" pitchFamily="18"/>
              <a:cs typeface="Arial" panose="020B0604020202020204" pitchFamily="34" charset="0"/>
            </a:endParaRPr>
          </a:p>
        </p:txBody>
      </p:sp>
      <p:sp>
        <p:nvSpPr>
          <p:cNvPr id="6" name="Rounded Rectangle 5">
            <a:extLst>
              <a:ext uri="{FF2B5EF4-FFF2-40B4-BE49-F238E27FC236}">
                <a16:creationId xmlns:a16="http://schemas.microsoft.com/office/drawing/2014/main" id="{3B88EAFA-AB44-2CA2-28D1-3C34CC4EE221}"/>
              </a:ext>
            </a:extLst>
          </p:cNvPr>
          <p:cNvSpPr/>
          <p:nvPr/>
        </p:nvSpPr>
        <p:spPr>
          <a:xfrm>
            <a:off x="7412785" y="3344259"/>
            <a:ext cx="3120660" cy="1163537"/>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dirty="0">
                <a:solidFill>
                  <a:schemeClr val="tx1"/>
                </a:solidFill>
                <a:latin typeface="UTM Avo" panose="02040603050506020204" pitchFamily="18"/>
                <a:cs typeface="Arial" panose="020B0604020202020204" pitchFamily="34" charset="0"/>
              </a:rPr>
              <a:t>Giới thiệu một cuốn sách hoặc bộ phim</a:t>
            </a:r>
          </a:p>
        </p:txBody>
      </p:sp>
      <p:cxnSp>
        <p:nvCxnSpPr>
          <p:cNvPr id="7" name="Straight Arrow Connector 6">
            <a:extLst>
              <a:ext uri="{FF2B5EF4-FFF2-40B4-BE49-F238E27FC236}">
                <a16:creationId xmlns:a16="http://schemas.microsoft.com/office/drawing/2014/main" id="{81934F47-0C05-D56F-C93C-EA1F2BF89ACD}"/>
              </a:ext>
            </a:extLst>
          </p:cNvPr>
          <p:cNvCxnSpPr>
            <a:cxnSpLocks/>
            <a:stCxn id="4" idx="2"/>
            <a:endCxn id="5" idx="0"/>
          </p:cNvCxnSpPr>
          <p:nvPr/>
        </p:nvCxnSpPr>
        <p:spPr>
          <a:xfrm flipH="1">
            <a:off x="2961820" y="2990252"/>
            <a:ext cx="3134180" cy="354007"/>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92CCF14-2A41-36B9-6202-4378E6AFF3D3}"/>
              </a:ext>
            </a:extLst>
          </p:cNvPr>
          <p:cNvCxnSpPr>
            <a:cxnSpLocks/>
            <a:stCxn id="4" idx="2"/>
            <a:endCxn id="6" idx="0"/>
          </p:cNvCxnSpPr>
          <p:nvPr/>
        </p:nvCxnSpPr>
        <p:spPr>
          <a:xfrm>
            <a:off x="6096000" y="2990252"/>
            <a:ext cx="2877115" cy="354007"/>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C344F671-C683-44EB-BC5B-69D5BEFE0168}"/>
              </a:ext>
            </a:extLst>
          </p:cNvPr>
          <p:cNvPicPr>
            <a:picLocks noChangeAspect="1"/>
          </p:cNvPicPr>
          <p:nvPr/>
        </p:nvPicPr>
        <p:blipFill>
          <a:blip r:embed="rId4"/>
          <a:stretch>
            <a:fillRect/>
          </a:stretch>
        </p:blipFill>
        <p:spPr>
          <a:xfrm>
            <a:off x="1316357" y="4622139"/>
            <a:ext cx="3290926" cy="1981388"/>
          </a:xfrm>
          <a:prstGeom prst="rect">
            <a:avLst/>
          </a:prstGeom>
          <a:ln>
            <a:noFill/>
          </a:ln>
          <a:effectLst>
            <a:softEdge rad="112500"/>
          </a:effectLst>
        </p:spPr>
      </p:pic>
      <p:pic>
        <p:nvPicPr>
          <p:cNvPr id="10" name="Picture 9">
            <a:extLst>
              <a:ext uri="{FF2B5EF4-FFF2-40B4-BE49-F238E27FC236}">
                <a16:creationId xmlns:a16="http://schemas.microsoft.com/office/drawing/2014/main" id="{BA88B2E2-917F-5093-123B-6F90F96DD301}"/>
              </a:ext>
            </a:extLst>
          </p:cNvPr>
          <p:cNvPicPr>
            <a:picLocks noChangeAspect="1"/>
          </p:cNvPicPr>
          <p:nvPr/>
        </p:nvPicPr>
        <p:blipFill>
          <a:blip r:embed="rId5"/>
          <a:stretch>
            <a:fillRect/>
          </a:stretch>
        </p:blipFill>
        <p:spPr>
          <a:xfrm>
            <a:off x="7953202" y="4622139"/>
            <a:ext cx="2039825" cy="1981389"/>
          </a:xfrm>
          <a:prstGeom prst="rect">
            <a:avLst/>
          </a:prstGeom>
          <a:ln>
            <a:noFill/>
          </a:ln>
          <a:effectLst>
            <a:softEdge rad="112500"/>
          </a:effectLst>
        </p:spPr>
      </p:pic>
    </p:spTree>
    <p:extLst>
      <p:ext uri="{BB962C8B-B14F-4D97-AF65-F5344CB8AC3E}">
        <p14:creationId xmlns:p14="http://schemas.microsoft.com/office/powerpoint/2010/main" val="40018864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500"/>
                                        <p:tgtEl>
                                          <p:spTgt spid="7"/>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1)">
                                      <p:cBhvr>
                                        <p:cTn id="21" dur="500"/>
                                        <p:tgtEl>
                                          <p:spTgt spid="5"/>
                                        </p:tgtEl>
                                      </p:cBhvr>
                                    </p:animEffect>
                                  </p:childTnLst>
                                </p:cTn>
                              </p:par>
                              <p:par>
                                <p:cTn id="22" presetID="42"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500"/>
                                        <p:tgtEl>
                                          <p:spTgt spid="6"/>
                                        </p:tgtEl>
                                      </p:cBhvr>
                                    </p:animEffect>
                                  </p:childTnLst>
                                </p:cTn>
                              </p:par>
                              <p:par>
                                <p:cTn id="35" presetID="42"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strVal val="#ppt_x"/>
                                          </p:val>
                                        </p:tav>
                                        <p:tav tm="100000">
                                          <p:val>
                                            <p:strVal val="#ppt_x"/>
                                          </p:val>
                                        </p:tav>
                                      </p:tavLst>
                                    </p:anim>
                                    <p:anim calcmode="lin" valueType="num">
                                      <p:cBhvr>
                                        <p:cTn id="3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EC2C10-6A42-680D-B2D8-B6F99B872B94}"/>
              </a:ext>
            </a:extLst>
          </p:cNvPr>
          <p:cNvPicPr>
            <a:picLocks noChangeAspect="1"/>
          </p:cNvPicPr>
          <p:nvPr/>
        </p:nvPicPr>
        <p:blipFill>
          <a:blip r:embed="rId3"/>
          <a:stretch>
            <a:fillRect/>
          </a:stretch>
        </p:blipFill>
        <p:spPr>
          <a:xfrm>
            <a:off x="9743849" y="579140"/>
            <a:ext cx="2252159" cy="2701270"/>
          </a:xfrm>
          <a:prstGeom prst="rect">
            <a:avLst/>
          </a:prstGeom>
        </p:spPr>
      </p:pic>
      <p:sp>
        <p:nvSpPr>
          <p:cNvPr id="4" name="Rounded Rectangle 3">
            <a:extLst>
              <a:ext uri="{FF2B5EF4-FFF2-40B4-BE49-F238E27FC236}">
                <a16:creationId xmlns:a16="http://schemas.microsoft.com/office/drawing/2014/main" id="{81B3CD97-F411-4E13-B915-7DB1E16B536B}"/>
              </a:ext>
            </a:extLst>
          </p:cNvPr>
          <p:cNvSpPr/>
          <p:nvPr/>
        </p:nvSpPr>
        <p:spPr>
          <a:xfrm>
            <a:off x="4157981" y="1839314"/>
            <a:ext cx="3590925" cy="1088410"/>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bIns="180000" rtlCol="0" anchor="ctr"/>
          <a:lstStyle/>
          <a:p>
            <a:pPr algn="ctr">
              <a:lnSpc>
                <a:spcPct val="150000"/>
              </a:lnSpc>
            </a:pPr>
            <a:r>
              <a:rPr lang="vi-VN" sz="2438" dirty="0">
                <a:solidFill>
                  <a:schemeClr val="tx1"/>
                </a:solidFill>
                <a:latin typeface="UTM Avo" panose="02040603050506020204" pitchFamily="18"/>
                <a:cs typeface="Arial" panose="020B0604020202020204" pitchFamily="34" charset="0"/>
              </a:rPr>
              <a:t>Giải thích một hiện tượng tự nhiên</a:t>
            </a:r>
            <a:endParaRPr lang="en-US" sz="2438" dirty="0">
              <a:solidFill>
                <a:schemeClr val="tx1"/>
              </a:solidFill>
              <a:latin typeface="UTM Avo" panose="02040603050506020204" pitchFamily="18"/>
              <a:cs typeface="Arial" panose="020B0604020202020204" pitchFamily="34" charset="0"/>
            </a:endParaRPr>
          </a:p>
        </p:txBody>
      </p:sp>
      <p:sp>
        <p:nvSpPr>
          <p:cNvPr id="5" name="Rounded Rectangle 4">
            <a:extLst>
              <a:ext uri="{FF2B5EF4-FFF2-40B4-BE49-F238E27FC236}">
                <a16:creationId xmlns:a16="http://schemas.microsoft.com/office/drawing/2014/main" id="{B033E564-D6B8-AA71-B976-68350E036183}"/>
              </a:ext>
            </a:extLst>
          </p:cNvPr>
          <p:cNvSpPr/>
          <p:nvPr/>
        </p:nvSpPr>
        <p:spPr>
          <a:xfrm>
            <a:off x="1298728" y="3417148"/>
            <a:ext cx="1373263" cy="3069088"/>
          </a:xfrm>
          <a:prstGeom prst="roundRect">
            <a:avLst>
              <a:gd name="adj" fmla="val 7392"/>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i="1" dirty="0">
                <a:solidFill>
                  <a:schemeClr val="tx1"/>
                </a:solidFill>
                <a:latin typeface="UTM Avo" panose="02040603050506020204" pitchFamily="18"/>
                <a:cs typeface="Arial" panose="020B0604020202020204" pitchFamily="34" charset="0"/>
              </a:rPr>
              <a:t>Sao băng </a:t>
            </a:r>
            <a:r>
              <a:rPr lang="vi-VN" sz="2167" dirty="0">
                <a:solidFill>
                  <a:schemeClr val="tx1"/>
                </a:solidFill>
                <a:latin typeface="UTM Avo" panose="02040603050506020204" pitchFamily="18"/>
                <a:cs typeface="Arial" panose="020B0604020202020204" pitchFamily="34" charset="0"/>
              </a:rPr>
              <a:t>(theo Hồng Nhung)</a:t>
            </a:r>
            <a:endParaRPr lang="en-US" sz="2167" dirty="0">
              <a:solidFill>
                <a:schemeClr val="tx1"/>
              </a:solidFill>
              <a:latin typeface="UTM Avo" panose="02040603050506020204" pitchFamily="18"/>
              <a:cs typeface="Arial" panose="020B0604020202020204" pitchFamily="34" charset="0"/>
            </a:endParaRPr>
          </a:p>
        </p:txBody>
      </p:sp>
      <p:sp>
        <p:nvSpPr>
          <p:cNvPr id="6" name="Rounded Rectangle 5">
            <a:extLst>
              <a:ext uri="{FF2B5EF4-FFF2-40B4-BE49-F238E27FC236}">
                <a16:creationId xmlns:a16="http://schemas.microsoft.com/office/drawing/2014/main" id="{58EB797C-9967-4F1E-6F77-B8A6CCA27E26}"/>
              </a:ext>
            </a:extLst>
          </p:cNvPr>
          <p:cNvSpPr/>
          <p:nvPr/>
        </p:nvSpPr>
        <p:spPr>
          <a:xfrm>
            <a:off x="3137799" y="3417148"/>
            <a:ext cx="2356120" cy="3069088"/>
          </a:xfrm>
          <a:prstGeom prst="roundRect">
            <a:avLst>
              <a:gd name="adj" fmla="val 6833"/>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i="1" dirty="0">
                <a:solidFill>
                  <a:schemeClr val="tx1"/>
                </a:solidFill>
                <a:latin typeface="UTM Avo" panose="02040603050506020204" pitchFamily="18"/>
                <a:cs typeface="Arial" panose="020B0604020202020204" pitchFamily="34" charset="0"/>
              </a:rPr>
              <a:t>Nước biển dâng: bài toán khó cần giải trong thế kỉ XXI </a:t>
            </a:r>
            <a:r>
              <a:rPr lang="vi-VN" sz="2167" dirty="0">
                <a:solidFill>
                  <a:schemeClr val="tx1"/>
                </a:solidFill>
                <a:latin typeface="UTM Avo" panose="02040603050506020204" pitchFamily="18"/>
                <a:cs typeface="Arial" panose="020B0604020202020204" pitchFamily="34" charset="0"/>
              </a:rPr>
              <a:t>(theo Lưu Quang Hưng)</a:t>
            </a:r>
            <a:endParaRPr lang="en-US" sz="2167" dirty="0">
              <a:solidFill>
                <a:schemeClr val="tx1"/>
              </a:solidFill>
              <a:latin typeface="UTM Avo" panose="02040603050506020204" pitchFamily="18"/>
              <a:cs typeface="Arial" panose="020B0604020202020204" pitchFamily="34" charset="0"/>
            </a:endParaRPr>
          </a:p>
        </p:txBody>
      </p:sp>
      <p:sp>
        <p:nvSpPr>
          <p:cNvPr id="7" name="Rounded Rectangle 6">
            <a:extLst>
              <a:ext uri="{FF2B5EF4-FFF2-40B4-BE49-F238E27FC236}">
                <a16:creationId xmlns:a16="http://schemas.microsoft.com/office/drawing/2014/main" id="{A2838AB7-3102-1DB3-EC1A-BF9EA48D27C0}"/>
              </a:ext>
            </a:extLst>
          </p:cNvPr>
          <p:cNvSpPr/>
          <p:nvPr/>
        </p:nvSpPr>
        <p:spPr>
          <a:xfrm>
            <a:off x="8313672" y="3429000"/>
            <a:ext cx="2556257" cy="3090569"/>
          </a:xfrm>
          <a:prstGeom prst="roundRect">
            <a:avLst>
              <a:gd name="adj" fmla="val 2386"/>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i="1" dirty="0">
                <a:solidFill>
                  <a:schemeClr val="tx1"/>
                </a:solidFill>
                <a:latin typeface="UTM Avo" panose="02040603050506020204" pitchFamily="18"/>
                <a:cs typeface="Arial" panose="020B0604020202020204" pitchFamily="34" charset="0"/>
              </a:rPr>
              <a:t>Vì sao chim bồ câu không bị lạc đường? </a:t>
            </a:r>
            <a:r>
              <a:rPr lang="vi-VN" sz="2167" dirty="0">
                <a:solidFill>
                  <a:schemeClr val="tx1"/>
                </a:solidFill>
                <a:latin typeface="UTM Avo" panose="02040603050506020204" pitchFamily="18"/>
                <a:cs typeface="Arial" panose="020B0604020202020204" pitchFamily="34" charset="0"/>
              </a:rPr>
              <a:t>(theo Hoàng Tần, Trần Thuỷ Hoa)</a:t>
            </a:r>
            <a:endParaRPr lang="en-US" sz="2167" dirty="0">
              <a:solidFill>
                <a:schemeClr val="tx1"/>
              </a:solidFill>
              <a:latin typeface="UTM Avo" panose="02040603050506020204" pitchFamily="18"/>
              <a:cs typeface="Arial" panose="020B0604020202020204" pitchFamily="34" charset="0"/>
            </a:endParaRPr>
          </a:p>
        </p:txBody>
      </p:sp>
      <p:sp>
        <p:nvSpPr>
          <p:cNvPr id="8" name="Rounded Rectangle 7">
            <a:extLst>
              <a:ext uri="{FF2B5EF4-FFF2-40B4-BE49-F238E27FC236}">
                <a16:creationId xmlns:a16="http://schemas.microsoft.com/office/drawing/2014/main" id="{33BE25FB-2A96-7041-4BA0-BCD93B09092F}"/>
              </a:ext>
            </a:extLst>
          </p:cNvPr>
          <p:cNvSpPr/>
          <p:nvPr/>
        </p:nvSpPr>
        <p:spPr>
          <a:xfrm>
            <a:off x="5953444" y="3417612"/>
            <a:ext cx="1900704" cy="3090568"/>
          </a:xfrm>
          <a:prstGeom prst="roundRect">
            <a:avLst>
              <a:gd name="adj" fmla="val 3893"/>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i="1" dirty="0">
                <a:solidFill>
                  <a:schemeClr val="tx1"/>
                </a:solidFill>
                <a:latin typeface="UTM Avo" panose="02040603050506020204" pitchFamily="18"/>
                <a:cs typeface="Arial" panose="020B0604020202020204" pitchFamily="34" charset="0"/>
              </a:rPr>
              <a:t>Lũ lụt là gì? – Nguyên nhân và tác hại (</a:t>
            </a:r>
            <a:r>
              <a:rPr lang="vi-VN" sz="2167" dirty="0">
                <a:solidFill>
                  <a:schemeClr val="tx1"/>
                </a:solidFill>
                <a:latin typeface="UTM Avo" panose="02040603050506020204" pitchFamily="18"/>
                <a:cs typeface="Arial" panose="020B0604020202020204" pitchFamily="34" charset="0"/>
              </a:rPr>
              <a:t>theo Mơ Kiều)</a:t>
            </a:r>
            <a:endParaRPr lang="en-US" sz="2167" dirty="0">
              <a:solidFill>
                <a:schemeClr val="tx1"/>
              </a:solidFill>
              <a:latin typeface="UTM Avo" panose="02040603050506020204" pitchFamily="18"/>
              <a:cs typeface="Arial" panose="020B0604020202020204" pitchFamily="34" charset="0"/>
            </a:endParaRPr>
          </a:p>
        </p:txBody>
      </p:sp>
      <p:cxnSp>
        <p:nvCxnSpPr>
          <p:cNvPr id="9" name="Straight Arrow Connector 8">
            <a:extLst>
              <a:ext uri="{FF2B5EF4-FFF2-40B4-BE49-F238E27FC236}">
                <a16:creationId xmlns:a16="http://schemas.microsoft.com/office/drawing/2014/main" id="{1C8DF236-8D43-19D6-D6B6-40C5CCD9A6DB}"/>
              </a:ext>
            </a:extLst>
          </p:cNvPr>
          <p:cNvCxnSpPr>
            <a:cxnSpLocks/>
            <a:stCxn id="4" idx="2"/>
            <a:endCxn id="5" idx="0"/>
          </p:cNvCxnSpPr>
          <p:nvPr/>
        </p:nvCxnSpPr>
        <p:spPr>
          <a:xfrm flipH="1">
            <a:off x="1985360" y="2927724"/>
            <a:ext cx="3968084" cy="489424"/>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B5111A0-8427-DA10-B3CE-18C8E00B0EEA}"/>
              </a:ext>
            </a:extLst>
          </p:cNvPr>
          <p:cNvCxnSpPr>
            <a:cxnSpLocks/>
            <a:stCxn id="4" idx="2"/>
            <a:endCxn id="6" idx="0"/>
          </p:cNvCxnSpPr>
          <p:nvPr/>
        </p:nvCxnSpPr>
        <p:spPr>
          <a:xfrm flipH="1">
            <a:off x="4315859" y="2927724"/>
            <a:ext cx="1637585" cy="489424"/>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6423332-ED48-8854-BFE2-128A1613E8F4}"/>
              </a:ext>
            </a:extLst>
          </p:cNvPr>
          <p:cNvCxnSpPr>
            <a:cxnSpLocks/>
            <a:stCxn id="4" idx="2"/>
            <a:endCxn id="8" idx="0"/>
          </p:cNvCxnSpPr>
          <p:nvPr/>
        </p:nvCxnSpPr>
        <p:spPr>
          <a:xfrm>
            <a:off x="5953444" y="2927724"/>
            <a:ext cx="950352" cy="489888"/>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6A11F74-3A00-BDDD-9989-9E32D034D685}"/>
              </a:ext>
            </a:extLst>
          </p:cNvPr>
          <p:cNvCxnSpPr>
            <a:cxnSpLocks/>
            <a:stCxn id="4" idx="2"/>
            <a:endCxn id="7" idx="0"/>
          </p:cNvCxnSpPr>
          <p:nvPr/>
        </p:nvCxnSpPr>
        <p:spPr>
          <a:xfrm>
            <a:off x="5953444" y="2927724"/>
            <a:ext cx="3638357" cy="501276"/>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7B5D17BB-8FB2-1EDD-4342-173294D5A1C1}"/>
              </a:ext>
            </a:extLst>
          </p:cNvPr>
          <p:cNvPicPr>
            <a:picLocks noChangeAspect="1"/>
          </p:cNvPicPr>
          <p:nvPr/>
        </p:nvPicPr>
        <p:blipFill>
          <a:blip r:embed="rId4"/>
          <a:stretch>
            <a:fillRect/>
          </a:stretch>
        </p:blipFill>
        <p:spPr>
          <a:xfrm>
            <a:off x="-88375" y="1988909"/>
            <a:ext cx="2470110" cy="2856478"/>
          </a:xfrm>
          <a:prstGeom prst="rect">
            <a:avLst/>
          </a:prstGeom>
        </p:spPr>
      </p:pic>
    </p:spTree>
    <p:extLst>
      <p:ext uri="{BB962C8B-B14F-4D97-AF65-F5344CB8AC3E}">
        <p14:creationId xmlns:p14="http://schemas.microsoft.com/office/powerpoint/2010/main" val="18279261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par>
                                <p:cTn id="22" presetID="22" presetClass="entr" presetSubtype="4"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par>
                                <p:cTn id="25" presetID="22" presetClass="entr" presetSubtype="4"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par>
                                <p:cTn id="28" presetID="22" presetClass="entr" presetSubtype="4"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par>
                                <p:cTn id="31" presetID="22" presetClass="entr" presetSubtype="4"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24C594F-DF65-A79B-D144-A6A15947D4CA}"/>
              </a:ext>
            </a:extLst>
          </p:cNvPr>
          <p:cNvSpPr/>
          <p:nvPr/>
        </p:nvSpPr>
        <p:spPr>
          <a:xfrm>
            <a:off x="4403725" y="1901825"/>
            <a:ext cx="3384550" cy="1251242"/>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38" dirty="0">
                <a:solidFill>
                  <a:schemeClr val="tx1"/>
                </a:solidFill>
                <a:latin typeface="UTM Avo" panose="02040603050506020204" pitchFamily="18"/>
                <a:cs typeface="Arial" panose="020B0604020202020204" pitchFamily="34" charset="0"/>
              </a:rPr>
              <a:t>Giới thiệu một cuốn sách hoặc bộ phim</a:t>
            </a:r>
          </a:p>
        </p:txBody>
      </p:sp>
      <p:sp>
        <p:nvSpPr>
          <p:cNvPr id="3" name="Rounded Rectangle 2">
            <a:extLst>
              <a:ext uri="{FF2B5EF4-FFF2-40B4-BE49-F238E27FC236}">
                <a16:creationId xmlns:a16="http://schemas.microsoft.com/office/drawing/2014/main" id="{506E00D9-2A72-CCCF-C053-C5500033C8C5}"/>
              </a:ext>
            </a:extLst>
          </p:cNvPr>
          <p:cNvSpPr/>
          <p:nvPr/>
        </p:nvSpPr>
        <p:spPr>
          <a:xfrm>
            <a:off x="1887090" y="3821568"/>
            <a:ext cx="1822187" cy="2406321"/>
          </a:xfrm>
          <a:prstGeom prst="roundRect">
            <a:avLst>
              <a:gd name="adj" fmla="val 2386"/>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Truyện</a:t>
            </a:r>
            <a:r>
              <a:rPr lang="vi-VN" sz="2167" i="1" dirty="0">
                <a:solidFill>
                  <a:schemeClr val="tx1"/>
                </a:solidFill>
                <a:latin typeface="UTM Avo" panose="02040603050506020204" pitchFamily="18"/>
                <a:cs typeface="Arial" panose="020B0604020202020204" pitchFamily="34" charset="0"/>
              </a:rPr>
              <a:t> Lá cờ thêu sáu chữ vàng</a:t>
            </a:r>
            <a:endParaRPr lang="en-US" sz="2167" dirty="0">
              <a:solidFill>
                <a:schemeClr val="tx1"/>
              </a:solidFill>
              <a:latin typeface="UTM Avo" panose="02040603050506020204" pitchFamily="18"/>
              <a:cs typeface="Arial" panose="020B0604020202020204" pitchFamily="34" charset="0"/>
            </a:endParaRPr>
          </a:p>
        </p:txBody>
      </p:sp>
      <p:sp>
        <p:nvSpPr>
          <p:cNvPr id="4" name="Rounded Rectangle 3">
            <a:extLst>
              <a:ext uri="{FF2B5EF4-FFF2-40B4-BE49-F238E27FC236}">
                <a16:creationId xmlns:a16="http://schemas.microsoft.com/office/drawing/2014/main" id="{D6F28EAF-EBC9-D8A0-6347-806C6E05ECFA}"/>
              </a:ext>
            </a:extLst>
          </p:cNvPr>
          <p:cNvSpPr/>
          <p:nvPr/>
        </p:nvSpPr>
        <p:spPr>
          <a:xfrm>
            <a:off x="4197571" y="3804064"/>
            <a:ext cx="1375844" cy="2423825"/>
          </a:xfrm>
          <a:prstGeom prst="roundRect">
            <a:avLst>
              <a:gd name="adj" fmla="val 2386"/>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Phim </a:t>
            </a:r>
            <a:r>
              <a:rPr lang="vi-VN" sz="2167" i="1" dirty="0">
                <a:solidFill>
                  <a:schemeClr val="tx1"/>
                </a:solidFill>
                <a:latin typeface="UTM Avo" panose="02040603050506020204" pitchFamily="18"/>
                <a:cs typeface="Arial" panose="020B0604020202020204" pitchFamily="34" charset="0"/>
              </a:rPr>
              <a:t>Người cha và con gái</a:t>
            </a:r>
            <a:endParaRPr lang="en-US" sz="2167" i="1" dirty="0">
              <a:solidFill>
                <a:schemeClr val="tx1"/>
              </a:solidFill>
              <a:latin typeface="UTM Avo" panose="02040603050506020204" pitchFamily="18"/>
              <a:cs typeface="Arial" panose="020B0604020202020204" pitchFamily="34" charset="0"/>
            </a:endParaRPr>
          </a:p>
        </p:txBody>
      </p:sp>
      <p:sp>
        <p:nvSpPr>
          <p:cNvPr id="5" name="Rounded Rectangle 4">
            <a:extLst>
              <a:ext uri="{FF2B5EF4-FFF2-40B4-BE49-F238E27FC236}">
                <a16:creationId xmlns:a16="http://schemas.microsoft.com/office/drawing/2014/main" id="{B1999A61-B140-8C78-D9E5-D1D3B863C0A3}"/>
              </a:ext>
            </a:extLst>
          </p:cNvPr>
          <p:cNvSpPr/>
          <p:nvPr/>
        </p:nvSpPr>
        <p:spPr>
          <a:xfrm>
            <a:off x="6061710" y="3848078"/>
            <a:ext cx="2461049" cy="2409741"/>
          </a:xfrm>
          <a:prstGeom prst="roundRect">
            <a:avLst>
              <a:gd name="adj" fmla="val 2386"/>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Sách khoa học </a:t>
            </a:r>
            <a:r>
              <a:rPr lang="vi-VN" sz="2167" i="1" dirty="0">
                <a:solidFill>
                  <a:schemeClr val="tx1"/>
                </a:solidFill>
                <a:latin typeface="UTM Avo" panose="02040603050506020204" pitchFamily="18"/>
                <a:cs typeface="Arial" panose="020B0604020202020204" pitchFamily="34" charset="0"/>
              </a:rPr>
              <a:t>Chìa khoá vũ trụ của Gioóc-giơ</a:t>
            </a:r>
            <a:endParaRPr lang="en-US" sz="2167" i="1" dirty="0">
              <a:solidFill>
                <a:schemeClr val="tx1"/>
              </a:solidFill>
              <a:latin typeface="UTM Avo" panose="02040603050506020204" pitchFamily="18"/>
              <a:cs typeface="Arial" panose="020B0604020202020204" pitchFamily="34" charset="0"/>
            </a:endParaRPr>
          </a:p>
        </p:txBody>
      </p:sp>
      <p:sp>
        <p:nvSpPr>
          <p:cNvPr id="6" name="Rounded Rectangle 5">
            <a:extLst>
              <a:ext uri="{FF2B5EF4-FFF2-40B4-BE49-F238E27FC236}">
                <a16:creationId xmlns:a16="http://schemas.microsoft.com/office/drawing/2014/main" id="{B6860415-FE1F-2F5B-8206-841B4E572F5F}"/>
              </a:ext>
            </a:extLst>
          </p:cNvPr>
          <p:cNvSpPr/>
          <p:nvPr/>
        </p:nvSpPr>
        <p:spPr>
          <a:xfrm>
            <a:off x="9011054" y="3825516"/>
            <a:ext cx="1362075" cy="2422333"/>
          </a:xfrm>
          <a:prstGeom prst="roundRect">
            <a:avLst>
              <a:gd name="adj" fmla="val 2386"/>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dirty="0">
                <a:solidFill>
                  <a:schemeClr val="tx1"/>
                </a:solidFill>
                <a:latin typeface="UTM Avo" panose="02040603050506020204" pitchFamily="18"/>
                <a:cs typeface="Arial" panose="020B0604020202020204" pitchFamily="34" charset="0"/>
              </a:rPr>
              <a:t>Tập t</a:t>
            </a:r>
            <a:r>
              <a:rPr lang="vi-VN" sz="2167" dirty="0">
                <a:solidFill>
                  <a:schemeClr val="tx1"/>
                </a:solidFill>
                <a:latin typeface="UTM Avo" panose="02040603050506020204" pitchFamily="18"/>
                <a:cs typeface="Arial" panose="020B0604020202020204" pitchFamily="34" charset="0"/>
              </a:rPr>
              <a:t>ruyện </a:t>
            </a:r>
            <a:r>
              <a:rPr lang="vi-VN" sz="2167" i="1" dirty="0">
                <a:solidFill>
                  <a:schemeClr val="tx1"/>
                </a:solidFill>
                <a:latin typeface="UTM Avo" panose="02040603050506020204" pitchFamily="18"/>
                <a:cs typeface="Arial" panose="020B0604020202020204" pitchFamily="34" charset="0"/>
              </a:rPr>
              <a:t>Quê mẹ</a:t>
            </a:r>
            <a:endParaRPr lang="en-US" sz="2167" i="1" dirty="0">
              <a:solidFill>
                <a:schemeClr val="tx1"/>
              </a:solidFill>
              <a:latin typeface="UTM Avo" panose="02040603050506020204" pitchFamily="18"/>
              <a:cs typeface="Arial" panose="020B0604020202020204" pitchFamily="34" charset="0"/>
            </a:endParaRPr>
          </a:p>
        </p:txBody>
      </p:sp>
      <p:cxnSp>
        <p:nvCxnSpPr>
          <p:cNvPr id="7" name="Straight Arrow Connector 6">
            <a:extLst>
              <a:ext uri="{FF2B5EF4-FFF2-40B4-BE49-F238E27FC236}">
                <a16:creationId xmlns:a16="http://schemas.microsoft.com/office/drawing/2014/main" id="{4498A2D4-D657-29D9-0259-97BF8587393D}"/>
              </a:ext>
            </a:extLst>
          </p:cNvPr>
          <p:cNvCxnSpPr>
            <a:cxnSpLocks/>
            <a:endCxn id="3" idx="0"/>
          </p:cNvCxnSpPr>
          <p:nvPr/>
        </p:nvCxnSpPr>
        <p:spPr>
          <a:xfrm flipH="1">
            <a:off x="2798184" y="3153067"/>
            <a:ext cx="3263526" cy="668501"/>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042CDEB-A4B7-E4C3-05E0-22E863D00D96}"/>
              </a:ext>
            </a:extLst>
          </p:cNvPr>
          <p:cNvCxnSpPr>
            <a:cxnSpLocks/>
            <a:endCxn id="4" idx="0"/>
          </p:cNvCxnSpPr>
          <p:nvPr/>
        </p:nvCxnSpPr>
        <p:spPr>
          <a:xfrm flipH="1">
            <a:off x="4885493" y="3153067"/>
            <a:ext cx="1176217" cy="650997"/>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CF6EDB7-36B1-93BB-40A2-B45C8CC01318}"/>
              </a:ext>
            </a:extLst>
          </p:cNvPr>
          <p:cNvCxnSpPr>
            <a:cxnSpLocks/>
            <a:endCxn id="5" idx="0"/>
          </p:cNvCxnSpPr>
          <p:nvPr/>
        </p:nvCxnSpPr>
        <p:spPr>
          <a:xfrm>
            <a:off x="6061710" y="3153067"/>
            <a:ext cx="1230525" cy="695011"/>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351DCA5-C96A-9F74-A5EB-7FC76B50591C}"/>
              </a:ext>
            </a:extLst>
          </p:cNvPr>
          <p:cNvCxnSpPr>
            <a:cxnSpLocks/>
            <a:endCxn id="6" idx="0"/>
          </p:cNvCxnSpPr>
          <p:nvPr/>
        </p:nvCxnSpPr>
        <p:spPr>
          <a:xfrm>
            <a:off x="6061710" y="3153067"/>
            <a:ext cx="3630382" cy="672449"/>
          </a:xfrm>
          <a:prstGeom prst="straightConnector1">
            <a:avLst/>
          </a:prstGeom>
          <a:ln w="38100">
            <a:solidFill>
              <a:srgbClr val="7B424F"/>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CEE7582F-E322-9888-3DBA-96823A75C3F3}"/>
              </a:ext>
            </a:extLst>
          </p:cNvPr>
          <p:cNvPicPr>
            <a:picLocks noChangeAspect="1"/>
          </p:cNvPicPr>
          <p:nvPr/>
        </p:nvPicPr>
        <p:blipFill>
          <a:blip r:embed="rId3"/>
          <a:stretch>
            <a:fillRect/>
          </a:stretch>
        </p:blipFill>
        <p:spPr>
          <a:xfrm>
            <a:off x="9742229" y="777295"/>
            <a:ext cx="2252159" cy="2701270"/>
          </a:xfrm>
          <a:prstGeom prst="rect">
            <a:avLst/>
          </a:prstGeom>
        </p:spPr>
      </p:pic>
      <p:pic>
        <p:nvPicPr>
          <p:cNvPr id="20" name="Picture 19">
            <a:extLst>
              <a:ext uri="{FF2B5EF4-FFF2-40B4-BE49-F238E27FC236}">
                <a16:creationId xmlns:a16="http://schemas.microsoft.com/office/drawing/2014/main" id="{D35648D5-411F-5331-8C54-972BD2D3773C}"/>
              </a:ext>
            </a:extLst>
          </p:cNvPr>
          <p:cNvPicPr>
            <a:picLocks noChangeAspect="1"/>
          </p:cNvPicPr>
          <p:nvPr/>
        </p:nvPicPr>
        <p:blipFill>
          <a:blip r:embed="rId4"/>
          <a:stretch>
            <a:fillRect/>
          </a:stretch>
        </p:blipFill>
        <p:spPr>
          <a:xfrm>
            <a:off x="-66735" y="1988909"/>
            <a:ext cx="2644625" cy="3058290"/>
          </a:xfrm>
          <a:prstGeom prst="rect">
            <a:avLst/>
          </a:prstGeom>
        </p:spPr>
      </p:pic>
    </p:spTree>
    <p:extLst>
      <p:ext uri="{BB962C8B-B14F-4D97-AF65-F5344CB8AC3E}">
        <p14:creationId xmlns:p14="http://schemas.microsoft.com/office/powerpoint/2010/main" val="40256369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par>
                                <p:cTn id="22" presetID="22" presetClass="entr" presetSubtype="4"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par>
                                <p:cTn id="25" presetID="2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22" presetClass="entr" presetSubtype="4"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22" presetClass="entr" presetSubtype="4"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F094C8-FF76-26BD-6A35-B1E2E747BF4E}"/>
              </a:ext>
            </a:extLst>
          </p:cNvPr>
          <p:cNvPicPr>
            <a:picLocks noChangeAspect="1"/>
          </p:cNvPicPr>
          <p:nvPr/>
        </p:nvPicPr>
        <p:blipFill>
          <a:blip r:embed="rId3"/>
          <a:stretch>
            <a:fillRect/>
          </a:stretch>
        </p:blipFill>
        <p:spPr>
          <a:xfrm>
            <a:off x="9999282" y="913623"/>
            <a:ext cx="2192718" cy="2846570"/>
          </a:xfrm>
          <a:prstGeom prst="rect">
            <a:avLst/>
          </a:prstGeom>
        </p:spPr>
      </p:pic>
      <p:sp>
        <p:nvSpPr>
          <p:cNvPr id="3" name="Rounded Rectangle 2">
            <a:extLst>
              <a:ext uri="{FF2B5EF4-FFF2-40B4-BE49-F238E27FC236}">
                <a16:creationId xmlns:a16="http://schemas.microsoft.com/office/drawing/2014/main" id="{9250E0F3-1A58-4A1F-6DF8-9744F1F5D3EE}"/>
              </a:ext>
            </a:extLst>
          </p:cNvPr>
          <p:cNvSpPr/>
          <p:nvPr/>
        </p:nvSpPr>
        <p:spPr>
          <a:xfrm>
            <a:off x="1279948" y="2640331"/>
            <a:ext cx="9632103" cy="2122856"/>
          </a:xfrm>
          <a:prstGeom prst="roundRect">
            <a:avLst/>
          </a:prstGeom>
          <a:solidFill>
            <a:srgbClr val="E3CBD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Nhận biết và phân tích được đặc điểm của kiểu văn bản giải thích một hiện tượng tự nhiên, văn bản giới thiệu một cuốn sách hoặc bộ phim đã xem, </a:t>
            </a:r>
            <a:r>
              <a:rPr lang="vi-VN" sz="2167">
                <a:solidFill>
                  <a:schemeClr val="tx1"/>
                </a:solidFill>
                <a:latin typeface="UTM Avo" panose="02040603050506020204" pitchFamily="18"/>
                <a:cs typeface="Arial" panose="020B0604020202020204" pitchFamily="34" charset="0"/>
              </a:rPr>
              <a:t>chỉ </a:t>
            </a:r>
            <a:r>
              <a:rPr lang="en-US" sz="2167">
                <a:solidFill>
                  <a:schemeClr val="tx1"/>
                </a:solidFill>
                <a:latin typeface="UTM Avo" panose="02040603050506020204" pitchFamily="18"/>
                <a:cs typeface="Arial" panose="020B0604020202020204" pitchFamily="34" charset="0"/>
              </a:rPr>
              <a:t>ra</a:t>
            </a:r>
            <a:r>
              <a:rPr lang="vi-VN" sz="2167">
                <a:solidFill>
                  <a:schemeClr val="tx1"/>
                </a:solidFill>
                <a:latin typeface="UTM Avo" panose="02040603050506020204" pitchFamily="18"/>
                <a:cs typeface="Arial" panose="020B0604020202020204" pitchFamily="34" charset="0"/>
              </a:rPr>
              <a:t> </a:t>
            </a:r>
            <a:r>
              <a:rPr lang="vi-VN" sz="2167" dirty="0">
                <a:solidFill>
                  <a:schemeClr val="tx1"/>
                </a:solidFill>
                <a:latin typeface="UTM Avo" panose="02040603050506020204" pitchFamily="18"/>
                <a:cs typeface="Arial" panose="020B0604020202020204" pitchFamily="34" charset="0"/>
              </a:rPr>
              <a:t>được mối quan hệ giữa đặc điểm văn bản với mục đích </a:t>
            </a:r>
            <a:r>
              <a:rPr lang="vi-VN" sz="2167">
                <a:solidFill>
                  <a:schemeClr val="tx1"/>
                </a:solidFill>
                <a:latin typeface="UTM Avo" panose="02040603050506020204" pitchFamily="18"/>
                <a:cs typeface="Arial" panose="020B0604020202020204" pitchFamily="34" charset="0"/>
              </a:rPr>
              <a:t>của nó</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sp>
        <p:nvSpPr>
          <p:cNvPr id="4" name="Rounded Rectangle 3">
            <a:extLst>
              <a:ext uri="{FF2B5EF4-FFF2-40B4-BE49-F238E27FC236}">
                <a16:creationId xmlns:a16="http://schemas.microsoft.com/office/drawing/2014/main" id="{5DE278D3-7038-4D68-0DD2-67E3BE5CFB20}"/>
              </a:ext>
            </a:extLst>
          </p:cNvPr>
          <p:cNvSpPr/>
          <p:nvPr/>
        </p:nvSpPr>
        <p:spPr>
          <a:xfrm>
            <a:off x="1279948" y="5066610"/>
            <a:ext cx="9632103" cy="1133720"/>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Nhận biết và phân tích được cách trình bày thông tin trong </a:t>
            </a:r>
            <a:r>
              <a:rPr lang="vi-VN" sz="2167">
                <a:solidFill>
                  <a:schemeClr val="tx1"/>
                </a:solidFill>
                <a:latin typeface="UTM Avo" panose="02040603050506020204" pitchFamily="18"/>
                <a:cs typeface="Arial" panose="020B0604020202020204" pitchFamily="34" charset="0"/>
              </a:rPr>
              <a:t>văn bản</a:t>
            </a:r>
            <a:r>
              <a:rPr lang="en-US" sz="2167">
                <a:solidFill>
                  <a:schemeClr val="tx1"/>
                </a:solidFill>
                <a:latin typeface="UTM Avo" panose="02040603050506020204" pitchFamily="18"/>
                <a:cs typeface="Arial" panose="020B0604020202020204" pitchFamily="34" charset="0"/>
              </a:rPr>
              <a:t>.</a:t>
            </a:r>
            <a:endParaRPr lang="en-US" sz="2167" dirty="0">
              <a:solidFill>
                <a:schemeClr val="tx1"/>
              </a:solidFill>
              <a:latin typeface="UTM Avo" panose="02040603050506020204" pitchFamily="18"/>
              <a:cs typeface="Arial" panose="020B0604020202020204" pitchFamily="34" charset="0"/>
            </a:endParaRPr>
          </a:p>
        </p:txBody>
      </p:sp>
      <p:grpSp>
        <p:nvGrpSpPr>
          <p:cNvPr id="5" name="Group 4">
            <a:extLst>
              <a:ext uri="{FF2B5EF4-FFF2-40B4-BE49-F238E27FC236}">
                <a16:creationId xmlns:a16="http://schemas.microsoft.com/office/drawing/2014/main" id="{1DDEE6B3-14E8-3573-B390-CE1C54B0ECBB}"/>
              </a:ext>
            </a:extLst>
          </p:cNvPr>
          <p:cNvGrpSpPr/>
          <p:nvPr/>
        </p:nvGrpSpPr>
        <p:grpSpPr>
          <a:xfrm>
            <a:off x="4787716" y="1257574"/>
            <a:ext cx="2616565" cy="1581848"/>
            <a:chOff x="5555488" y="190970"/>
            <a:chExt cx="3771809" cy="2920336"/>
          </a:xfrm>
        </p:grpSpPr>
        <p:pic>
          <p:nvPicPr>
            <p:cNvPr id="6" name="Picture 5">
              <a:extLst>
                <a:ext uri="{FF2B5EF4-FFF2-40B4-BE49-F238E27FC236}">
                  <a16:creationId xmlns:a16="http://schemas.microsoft.com/office/drawing/2014/main" id="{6294896E-6044-A577-9E2C-50072E9829B8}"/>
                </a:ext>
              </a:extLst>
            </p:cNvPr>
            <p:cNvPicPr>
              <a:picLocks noChangeAspect="1"/>
            </p:cNvPicPr>
            <p:nvPr/>
          </p:nvPicPr>
          <p:blipFill>
            <a:blip r:embed="rId4"/>
            <a:stretch>
              <a:fillRect/>
            </a:stretch>
          </p:blipFill>
          <p:spPr>
            <a:xfrm rot="19149304">
              <a:off x="5555488" y="190970"/>
              <a:ext cx="2470998" cy="1381564"/>
            </a:xfrm>
            <a:prstGeom prst="rect">
              <a:avLst/>
            </a:prstGeom>
          </p:spPr>
        </p:pic>
        <p:sp>
          <p:nvSpPr>
            <p:cNvPr id="7" name="TextBox 6">
              <a:extLst>
                <a:ext uri="{FF2B5EF4-FFF2-40B4-BE49-F238E27FC236}">
                  <a16:creationId xmlns:a16="http://schemas.microsoft.com/office/drawing/2014/main" id="{5F858078-C146-92A2-A988-AF4CA3410C24}"/>
                </a:ext>
              </a:extLst>
            </p:cNvPr>
            <p:cNvSpPr txBox="1"/>
            <p:nvPr/>
          </p:nvSpPr>
          <p:spPr>
            <a:xfrm>
              <a:off x="6662368" y="774451"/>
              <a:ext cx="2286000" cy="2336855"/>
            </a:xfrm>
            <a:prstGeom prst="rect">
              <a:avLst/>
            </a:prstGeom>
            <a:noFill/>
          </p:spPr>
          <p:txBody>
            <a:bodyPr wrap="square" rtlCol="0">
              <a:spAutoFit/>
            </a:bodyPr>
            <a:lstStyle/>
            <a:p>
              <a:pPr algn="just">
                <a:lnSpc>
                  <a:spcPct val="150000"/>
                </a:lnSpc>
              </a:pPr>
              <a:r>
                <a:rPr lang="en-US" sz="2709" b="1" dirty="0">
                  <a:latin typeface="UTM Avo" panose="02040603050506020204" pitchFamily="18"/>
                  <a:cs typeface="Arial" panose="020B0604020202020204" pitchFamily="34" charset="0"/>
                </a:rPr>
                <a:t>CHÚ Ý</a:t>
              </a:r>
            </a:p>
          </p:txBody>
        </p:sp>
        <p:pic>
          <p:nvPicPr>
            <p:cNvPr id="8" name="Picture 7">
              <a:extLst>
                <a:ext uri="{FF2B5EF4-FFF2-40B4-BE49-F238E27FC236}">
                  <a16:creationId xmlns:a16="http://schemas.microsoft.com/office/drawing/2014/main" id="{4D5F172F-01C2-78B7-C050-4FE812F8A2DF}"/>
                </a:ext>
              </a:extLst>
            </p:cNvPr>
            <p:cNvPicPr>
              <a:picLocks noChangeAspect="1"/>
            </p:cNvPicPr>
            <p:nvPr/>
          </p:nvPicPr>
          <p:blipFill>
            <a:blip r:embed="rId4"/>
            <a:stretch>
              <a:fillRect/>
            </a:stretch>
          </p:blipFill>
          <p:spPr>
            <a:xfrm rot="7766736">
              <a:off x="7414670" y="1110747"/>
              <a:ext cx="2443689" cy="1381564"/>
            </a:xfrm>
            <a:prstGeom prst="rect">
              <a:avLst/>
            </a:prstGeom>
          </p:spPr>
        </p:pic>
      </p:grpSp>
    </p:spTree>
    <p:extLst>
      <p:ext uri="{BB962C8B-B14F-4D97-AF65-F5344CB8AC3E}">
        <p14:creationId xmlns:p14="http://schemas.microsoft.com/office/powerpoint/2010/main" val="8535104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90"/>
                                          </p:val>
                                        </p:tav>
                                        <p:tav tm="100000">
                                          <p:val>
                                            <p:fltVal val="0"/>
                                          </p:val>
                                        </p:tav>
                                      </p:tavLst>
                                    </p:anim>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randombar(horizont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790365-CACF-43A0-FACE-3EA190A15CE3}"/>
              </a:ext>
            </a:extLst>
          </p:cNvPr>
          <p:cNvPicPr>
            <a:picLocks noChangeAspect="1"/>
          </p:cNvPicPr>
          <p:nvPr/>
        </p:nvPicPr>
        <p:blipFill>
          <a:blip r:embed="rId3"/>
          <a:stretch>
            <a:fillRect/>
          </a:stretch>
        </p:blipFill>
        <p:spPr>
          <a:xfrm rot="367561">
            <a:off x="10096288" y="4091440"/>
            <a:ext cx="2192718" cy="2846570"/>
          </a:xfrm>
          <a:prstGeom prst="rect">
            <a:avLst/>
          </a:prstGeom>
        </p:spPr>
      </p:pic>
      <p:sp>
        <p:nvSpPr>
          <p:cNvPr id="3" name="Rounded Rectangle 2">
            <a:extLst>
              <a:ext uri="{FF2B5EF4-FFF2-40B4-BE49-F238E27FC236}">
                <a16:creationId xmlns:a16="http://schemas.microsoft.com/office/drawing/2014/main" id="{F0B227C7-3C62-45DD-7CDC-6767588F2BE3}"/>
              </a:ext>
            </a:extLst>
          </p:cNvPr>
          <p:cNvSpPr/>
          <p:nvPr/>
        </p:nvSpPr>
        <p:spPr>
          <a:xfrm>
            <a:off x="1643803" y="2097818"/>
            <a:ext cx="8904393" cy="1251172"/>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Phân tích được thông tin cơ bản trong văn bản, vai trò của các chi tiết trong việc thể hiện thông tin đó của văn bản</a:t>
            </a:r>
          </a:p>
        </p:txBody>
      </p:sp>
      <p:sp>
        <p:nvSpPr>
          <p:cNvPr id="4" name="Rounded Rectangle 3">
            <a:extLst>
              <a:ext uri="{FF2B5EF4-FFF2-40B4-BE49-F238E27FC236}">
                <a16:creationId xmlns:a16="http://schemas.microsoft.com/office/drawing/2014/main" id="{C3751418-41E3-5A51-27EB-0992D5FF0B96}"/>
              </a:ext>
            </a:extLst>
          </p:cNvPr>
          <p:cNvSpPr/>
          <p:nvPr/>
        </p:nvSpPr>
        <p:spPr>
          <a:xfrm>
            <a:off x="1643803" y="3600423"/>
            <a:ext cx="8904393" cy="1234541"/>
          </a:xfrm>
          <a:prstGeom prst="roundRect">
            <a:avLst/>
          </a:prstGeom>
          <a:solidFill>
            <a:srgbClr val="E3CBD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Đánh giá được hiệu quả biểu đạt của một kiểu phương tiện phi ngôn ngữ trong văn bản cụ thể</a:t>
            </a:r>
            <a:endParaRPr lang="en-US" sz="2167" dirty="0">
              <a:solidFill>
                <a:schemeClr val="tx1"/>
              </a:solidFill>
              <a:latin typeface="UTM Avo" panose="02040603050506020204" pitchFamily="18"/>
              <a:cs typeface="Arial" panose="020B0604020202020204" pitchFamily="34" charset="0"/>
            </a:endParaRPr>
          </a:p>
        </p:txBody>
      </p:sp>
      <p:sp>
        <p:nvSpPr>
          <p:cNvPr id="5" name="Rounded Rectangle 4">
            <a:extLst>
              <a:ext uri="{FF2B5EF4-FFF2-40B4-BE49-F238E27FC236}">
                <a16:creationId xmlns:a16="http://schemas.microsoft.com/office/drawing/2014/main" id="{34AB6845-3F8D-A90E-B1FD-7855C11F82F3}"/>
              </a:ext>
            </a:extLst>
          </p:cNvPr>
          <p:cNvSpPr/>
          <p:nvPr/>
        </p:nvSpPr>
        <p:spPr>
          <a:xfrm>
            <a:off x="1652058" y="5087773"/>
            <a:ext cx="8898890" cy="1168622"/>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dirty="0">
                <a:solidFill>
                  <a:schemeClr val="tx1"/>
                </a:solidFill>
                <a:latin typeface="UTM Avo" panose="02040603050506020204" pitchFamily="18"/>
                <a:cs typeface="Arial" panose="020B0604020202020204" pitchFamily="34" charset="0"/>
              </a:rPr>
              <a:t>Liên hệ được thông tin trong văn bản với những vấn đề của xã hội đương đại</a:t>
            </a:r>
            <a:endParaRPr lang="en-US" sz="2167"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1229810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42C100-9EC2-EF9B-7868-FF8130EEFBF1}"/>
              </a:ext>
            </a:extLst>
          </p:cNvPr>
          <p:cNvPicPr>
            <a:picLocks noChangeAspect="1"/>
          </p:cNvPicPr>
          <p:nvPr/>
        </p:nvPicPr>
        <p:blipFill>
          <a:blip r:embed="rId3"/>
          <a:stretch>
            <a:fillRect/>
          </a:stretch>
        </p:blipFill>
        <p:spPr>
          <a:xfrm rot="19449665">
            <a:off x="9693003" y="510066"/>
            <a:ext cx="2190738" cy="2844000"/>
          </a:xfrm>
          <a:prstGeom prst="rect">
            <a:avLst/>
          </a:prstGeom>
          <a:noFill/>
          <a:ln>
            <a:noFill/>
          </a:ln>
        </p:spPr>
        <p:style>
          <a:lnRef idx="0">
            <a:scrgbClr r="0" g="0" b="0"/>
          </a:lnRef>
          <a:fillRef idx="0">
            <a:scrgbClr r="0" g="0" b="0"/>
          </a:fillRef>
          <a:effectRef idx="0">
            <a:scrgbClr r="0" g="0" b="0"/>
          </a:effectRef>
          <a:fontRef idx="minor">
            <a:schemeClr val="dk1"/>
          </a:fontRef>
        </p:style>
      </p:pic>
      <p:sp>
        <p:nvSpPr>
          <p:cNvPr id="3" name="Rounded Rectangle 2">
            <a:extLst>
              <a:ext uri="{FF2B5EF4-FFF2-40B4-BE49-F238E27FC236}">
                <a16:creationId xmlns:a16="http://schemas.microsoft.com/office/drawing/2014/main" id="{95FAB0F2-D7D0-849D-9B7A-D754DCE5D80E}"/>
              </a:ext>
            </a:extLst>
          </p:cNvPr>
          <p:cNvSpPr/>
          <p:nvPr/>
        </p:nvSpPr>
        <p:spPr>
          <a:xfrm>
            <a:off x="3124200" y="1488988"/>
            <a:ext cx="5943600" cy="1075032"/>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lnSpc>
                <a:spcPct val="150000"/>
              </a:lnSpc>
            </a:pPr>
            <a:r>
              <a:rPr lang="en-US" sz="3000" b="1" dirty="0">
                <a:solidFill>
                  <a:schemeClr val="tx1"/>
                </a:solidFill>
                <a:latin typeface="UTM Avo" panose="02040603050506020204" pitchFamily="18"/>
                <a:cs typeface="Arial" panose="020B0604020202020204" pitchFamily="34" charset="0"/>
              </a:rPr>
              <a:t>II. THỰC HÀNH TIẾNG VIỆT</a:t>
            </a:r>
          </a:p>
        </p:txBody>
      </p:sp>
      <p:sp>
        <p:nvSpPr>
          <p:cNvPr id="7" name="TextBox 6">
            <a:extLst>
              <a:ext uri="{FF2B5EF4-FFF2-40B4-BE49-F238E27FC236}">
                <a16:creationId xmlns:a16="http://schemas.microsoft.com/office/drawing/2014/main" id="{8191EEB3-F11D-B1E8-47C7-FEE25330EDD6}"/>
              </a:ext>
            </a:extLst>
          </p:cNvPr>
          <p:cNvSpPr txBox="1"/>
          <p:nvPr/>
        </p:nvSpPr>
        <p:spPr>
          <a:xfrm>
            <a:off x="5281513" y="3116020"/>
            <a:ext cx="4845467" cy="176490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lnSpc>
                <a:spcPct val="150000"/>
              </a:lnSpc>
            </a:pPr>
            <a:r>
              <a:rPr lang="en-US" sz="2600" b="1" dirty="0">
                <a:solidFill>
                  <a:schemeClr val="tx1"/>
                </a:solidFill>
                <a:latin typeface="UTM Avo" panose="02040603050506020204" pitchFamily="18"/>
                <a:cs typeface="Arial" panose="020B0604020202020204" pitchFamily="34" charset="0"/>
              </a:rPr>
              <a:t>Em hãy trả lời câu hỏi sau:</a:t>
            </a:r>
          </a:p>
          <a:p>
            <a:pPr algn="ctr">
              <a:lnSpc>
                <a:spcPct val="150000"/>
              </a:lnSpc>
            </a:pPr>
            <a:r>
              <a:rPr lang="en-US" sz="2500" dirty="0">
                <a:solidFill>
                  <a:schemeClr val="tx1"/>
                </a:solidFill>
                <a:latin typeface="UTM Avo" panose="02040603050506020204" pitchFamily="18"/>
                <a:cs typeface="Arial" panose="020B0604020202020204" pitchFamily="34" charset="0"/>
              </a:rPr>
              <a:t>Khi học phần thực </a:t>
            </a:r>
            <a:r>
              <a:rPr lang="en-US" sz="2500" dirty="0" err="1">
                <a:solidFill>
                  <a:schemeClr val="tx1"/>
                </a:solidFill>
                <a:latin typeface="UTM Avo" panose="02040603050506020204" pitchFamily="18"/>
                <a:cs typeface="Arial" panose="020B0604020202020204" pitchFamily="34" charset="0"/>
              </a:rPr>
              <a:t>hành</a:t>
            </a:r>
            <a:r>
              <a:rPr lang="en-US" sz="2500" dirty="0">
                <a:solidFill>
                  <a:schemeClr val="tx1"/>
                </a:solidFill>
                <a:latin typeface="UTM Avo" panose="02040603050506020204" pitchFamily="18"/>
                <a:cs typeface="Arial" panose="020B0604020202020204" pitchFamily="34" charset="0"/>
              </a:rPr>
              <a:t> </a:t>
            </a:r>
          </a:p>
          <a:p>
            <a:pPr algn="ctr">
              <a:lnSpc>
                <a:spcPct val="150000"/>
              </a:lnSpc>
            </a:pPr>
            <a:r>
              <a:rPr lang="en-US" sz="2500" dirty="0" err="1">
                <a:solidFill>
                  <a:schemeClr val="tx1"/>
                </a:solidFill>
                <a:latin typeface="UTM Avo" panose="02040603050506020204" pitchFamily="18"/>
                <a:cs typeface="Arial" panose="020B0604020202020204" pitchFamily="34" charset="0"/>
              </a:rPr>
              <a:t>tiếng</a:t>
            </a:r>
            <a:r>
              <a:rPr lang="en-US" sz="2500" dirty="0">
                <a:solidFill>
                  <a:schemeClr val="tx1"/>
                </a:solidFill>
                <a:latin typeface="UTM Avo" panose="02040603050506020204" pitchFamily="18"/>
                <a:cs typeface="Arial" panose="020B0604020202020204" pitchFamily="34" charset="0"/>
              </a:rPr>
              <a:t> Việt cần chú ý điều gì?</a:t>
            </a:r>
          </a:p>
        </p:txBody>
      </p:sp>
      <p:sp>
        <p:nvSpPr>
          <p:cNvPr id="8" name="Rounded Rectangle 7">
            <a:extLst>
              <a:ext uri="{FF2B5EF4-FFF2-40B4-BE49-F238E27FC236}">
                <a16:creationId xmlns:a16="http://schemas.microsoft.com/office/drawing/2014/main" id="{087A3C9C-847A-1C59-E29B-7286C11FE3AF}"/>
              </a:ext>
            </a:extLst>
          </p:cNvPr>
          <p:cNvSpPr/>
          <p:nvPr/>
        </p:nvSpPr>
        <p:spPr>
          <a:xfrm>
            <a:off x="5533739" y="2373070"/>
            <a:ext cx="4168775" cy="742950"/>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lnSpc>
                <a:spcPct val="150000"/>
              </a:lnSpc>
            </a:pPr>
            <a:r>
              <a:rPr lang="en-US" sz="2709" b="1" dirty="0">
                <a:solidFill>
                  <a:schemeClr val="tx1"/>
                </a:solidFill>
                <a:latin typeface="UTM Avo" panose="02040603050506020204" pitchFamily="18"/>
                <a:cs typeface="Arial" panose="020B0604020202020204" pitchFamily="34" charset="0"/>
              </a:rPr>
              <a:t>HOẠT ĐỘNG CẶP ĐÔI</a:t>
            </a:r>
          </a:p>
        </p:txBody>
      </p:sp>
      <p:pic>
        <p:nvPicPr>
          <p:cNvPr id="9" name="Picture 8">
            <a:extLst>
              <a:ext uri="{FF2B5EF4-FFF2-40B4-BE49-F238E27FC236}">
                <a16:creationId xmlns:a16="http://schemas.microsoft.com/office/drawing/2014/main" id="{1BDBB69E-F881-C3EE-2304-C5573A7EEA8D}"/>
              </a:ext>
            </a:extLst>
          </p:cNvPr>
          <p:cNvPicPr>
            <a:picLocks noChangeAspect="1"/>
          </p:cNvPicPr>
          <p:nvPr/>
        </p:nvPicPr>
        <p:blipFill>
          <a:blip r:embed="rId4"/>
          <a:stretch>
            <a:fillRect/>
          </a:stretch>
        </p:blipFill>
        <p:spPr>
          <a:xfrm>
            <a:off x="601232" y="2744545"/>
            <a:ext cx="3581813" cy="3098871"/>
          </a:xfrm>
          <a:prstGeom prst="rect">
            <a:avLst/>
          </a:prstGeom>
          <a:noFill/>
          <a:ln>
            <a:noFill/>
          </a:ln>
        </p:spPr>
        <p:style>
          <a:lnRef idx="0">
            <a:scrgbClr r="0" g="0" b="0"/>
          </a:lnRef>
          <a:fillRef idx="0">
            <a:scrgbClr r="0" g="0" b="0"/>
          </a:fillRef>
          <a:effectRef idx="0">
            <a:scrgbClr r="0" g="0" b="0"/>
          </a:effectRef>
          <a:fontRef idx="minor">
            <a:schemeClr val="dk1"/>
          </a:fontRef>
        </p:style>
      </p:pic>
    </p:spTree>
    <p:extLst>
      <p:ext uri="{BB962C8B-B14F-4D97-AF65-F5344CB8AC3E}">
        <p14:creationId xmlns:p14="http://schemas.microsoft.com/office/powerpoint/2010/main" val="21897409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 calcmode="lin" valueType="num">
                                      <p:cBhvr>
                                        <p:cTn id="14" dur="500" fill="hold"/>
                                        <p:tgtEl>
                                          <p:spTgt spid="9"/>
                                        </p:tgtEl>
                                        <p:attrNameLst>
                                          <p:attrName>style.rotation</p:attrName>
                                        </p:attrNameLst>
                                      </p:cBhvr>
                                      <p:tavLst>
                                        <p:tav tm="0">
                                          <p:val>
                                            <p:fltVal val="90"/>
                                          </p:val>
                                        </p:tav>
                                        <p:tav tm="100000">
                                          <p:val>
                                            <p:fltVal val="0"/>
                                          </p:val>
                                        </p:tav>
                                      </p:tavLst>
                                    </p:anim>
                                    <p:animEffect transition="in" filter="fade">
                                      <p:cBhvr>
                                        <p:cTn id="15" dur="500"/>
                                        <p:tgtEl>
                                          <p:spTgt spid="9"/>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186EB-B6CC-1843-FC47-8E53F5205F77}"/>
              </a:ext>
            </a:extLst>
          </p:cNvPr>
          <p:cNvSpPr txBox="1"/>
          <p:nvPr/>
        </p:nvSpPr>
        <p:spPr>
          <a:xfrm>
            <a:off x="2938145" y="1619025"/>
            <a:ext cx="6315710" cy="574388"/>
          </a:xfrm>
          <a:prstGeom prst="rect">
            <a:avLst/>
          </a:prstGeom>
          <a:noFill/>
        </p:spPr>
        <p:txBody>
          <a:bodyPr wrap="square" rtlCol="0">
            <a:spAutoFit/>
          </a:bodyPr>
          <a:lstStyle/>
          <a:p>
            <a:pPr algn="ctr">
              <a:lnSpc>
                <a:spcPct val="150000"/>
              </a:lnSpc>
            </a:pPr>
            <a:r>
              <a:rPr lang="en-US" sz="2400" b="1" dirty="0">
                <a:latin typeface="UTM Avo" panose="02040603050506020204" pitchFamily="18"/>
                <a:cs typeface="Arial" panose="020B0604020202020204" pitchFamily="34" charset="0"/>
              </a:rPr>
              <a:t>Nội dung Thực hành tiếng Việt</a:t>
            </a:r>
          </a:p>
        </p:txBody>
      </p:sp>
      <p:graphicFrame>
        <p:nvGraphicFramePr>
          <p:cNvPr id="3" name="Table 2">
            <a:extLst>
              <a:ext uri="{FF2B5EF4-FFF2-40B4-BE49-F238E27FC236}">
                <a16:creationId xmlns:a16="http://schemas.microsoft.com/office/drawing/2014/main" id="{67EF23A7-AC5A-B08B-B02E-E25CA7C9FA94}"/>
              </a:ext>
            </a:extLst>
          </p:cNvPr>
          <p:cNvGraphicFramePr>
            <a:graphicFrameLocks noGrp="1"/>
          </p:cNvGraphicFramePr>
          <p:nvPr>
            <p:extLst>
              <p:ext uri="{D42A27DB-BD31-4B8C-83A1-F6EECF244321}">
                <p14:modId xmlns:p14="http://schemas.microsoft.com/office/powerpoint/2010/main" val="127790054"/>
              </p:ext>
            </p:extLst>
          </p:nvPr>
        </p:nvGraphicFramePr>
        <p:xfrm>
          <a:off x="758190" y="2297430"/>
          <a:ext cx="10675619" cy="4304648"/>
        </p:xfrm>
        <a:graphic>
          <a:graphicData uri="http://schemas.openxmlformats.org/drawingml/2006/table">
            <a:tbl>
              <a:tblPr firstRow="1" bandRow="1">
                <a:tableStyleId>{5DA37D80-6434-44D0-A028-1B22A696006F}</a:tableStyleId>
              </a:tblPr>
              <a:tblGrid>
                <a:gridCol w="1811043">
                  <a:extLst>
                    <a:ext uri="{9D8B030D-6E8A-4147-A177-3AD203B41FA5}">
                      <a16:colId xmlns:a16="http://schemas.microsoft.com/office/drawing/2014/main" val="1759539037"/>
                    </a:ext>
                  </a:extLst>
                </a:gridCol>
                <a:gridCol w="8864576">
                  <a:extLst>
                    <a:ext uri="{9D8B030D-6E8A-4147-A177-3AD203B41FA5}">
                      <a16:colId xmlns:a16="http://schemas.microsoft.com/office/drawing/2014/main" val="2020736214"/>
                    </a:ext>
                  </a:extLst>
                </a:gridCol>
              </a:tblGrid>
              <a:tr h="582930">
                <a:tc>
                  <a:txBody>
                    <a:bodyPr/>
                    <a:lstStyle/>
                    <a:p>
                      <a:pPr algn="ctr">
                        <a:lnSpc>
                          <a:spcPct val="150000"/>
                        </a:lnSpc>
                      </a:pPr>
                      <a:r>
                        <a:rPr lang="en-US" sz="2000" dirty="0">
                          <a:latin typeface="UTM Avo" panose="02040603050506020204" pitchFamily="18"/>
                          <a:cs typeface="Arial" panose="020B0604020202020204" pitchFamily="34" charset="0"/>
                        </a:rPr>
                        <a:t>Nội dung lớn</a:t>
                      </a:r>
                    </a:p>
                  </a:txBody>
                  <a:tcPr marL="49530" marR="49530" marT="24765" marB="72000" anchor="ctr"/>
                </a:tc>
                <a:tc>
                  <a:txBody>
                    <a:bodyPr/>
                    <a:lstStyle/>
                    <a:p>
                      <a:pPr algn="ctr">
                        <a:lnSpc>
                          <a:spcPct val="150000"/>
                        </a:lnSpc>
                      </a:pPr>
                      <a:r>
                        <a:rPr lang="en-US" sz="2000" dirty="0">
                          <a:latin typeface="UTM Avo" panose="02040603050506020204" pitchFamily="18"/>
                          <a:cs typeface="Arial" panose="020B0604020202020204" pitchFamily="34" charset="0"/>
                        </a:rPr>
                        <a:t>Nội dung cụ thể</a:t>
                      </a:r>
                    </a:p>
                  </a:txBody>
                  <a:tcPr marL="49530" marR="49530" marT="24765" marB="72000" anchor="ctr"/>
                </a:tc>
                <a:extLst>
                  <a:ext uri="{0D108BD9-81ED-4DB2-BD59-A6C34878D82A}">
                    <a16:rowId xmlns:a16="http://schemas.microsoft.com/office/drawing/2014/main" val="1931727052"/>
                  </a:ext>
                </a:extLst>
              </a:tr>
              <a:tr h="1650982">
                <a:tc>
                  <a:txBody>
                    <a:bodyPr/>
                    <a:lstStyle/>
                    <a:p>
                      <a:pPr algn="ctr">
                        <a:lnSpc>
                          <a:spcPct val="150000"/>
                        </a:lnSpc>
                      </a:pPr>
                      <a:r>
                        <a:rPr lang="en-US" sz="2000" b="1" dirty="0">
                          <a:latin typeface="UTM Avo" panose="02040603050506020204" pitchFamily="18"/>
                          <a:cs typeface="Arial" panose="020B0604020202020204" pitchFamily="34" charset="0"/>
                        </a:rPr>
                        <a:t>1. Từ ngữ</a:t>
                      </a:r>
                    </a:p>
                  </a:txBody>
                  <a:tcPr marL="49530" marR="49530" marT="24765" marB="72000" anchor="ctr"/>
                </a:tc>
                <a:tc>
                  <a:txBody>
                    <a:bodyPr/>
                    <a:lstStyle/>
                    <a:p>
                      <a:pPr marL="285750" indent="-285750" algn="just">
                        <a:lnSpc>
                          <a:spcPct val="150000"/>
                        </a:lnSpc>
                        <a:buFont typeface="Arial" panose="020B0604020202020204" pitchFamily="34" charset="0"/>
                        <a:buChar char="•"/>
                      </a:pPr>
                      <a:r>
                        <a:rPr lang="vi-VN" sz="2000" dirty="0">
                          <a:latin typeface="UTM Avo" panose="02040603050506020204" pitchFamily="18"/>
                          <a:cs typeface="Arial" panose="020B0604020202020204" pitchFamily="34" charset="0"/>
                        </a:rPr>
                        <a:t>Từ tượng hình và từ tượng thanh: đặc điểm và </a:t>
                      </a:r>
                      <a:r>
                        <a:rPr lang="en-US" sz="2000">
                          <a:latin typeface="UTM Avo" panose="02040603050506020204" pitchFamily="18"/>
                          <a:cs typeface="Arial" panose="020B0604020202020204" pitchFamily="34" charset="0"/>
                        </a:rPr>
                        <a:t>tác</a:t>
                      </a:r>
                      <a:r>
                        <a:rPr lang="vi-VN" sz="2000">
                          <a:latin typeface="UTM Avo" panose="02040603050506020204" pitchFamily="18"/>
                          <a:cs typeface="Arial" panose="020B0604020202020204" pitchFamily="34" charset="0"/>
                        </a:rPr>
                        <a:t> dụng</a:t>
                      </a:r>
                      <a:r>
                        <a:rPr lang="en-US" sz="2000">
                          <a:latin typeface="UTM Avo" panose="02040603050506020204" pitchFamily="18"/>
                          <a:cs typeface="Arial" panose="020B0604020202020204" pitchFamily="34" charset="0"/>
                        </a:rPr>
                        <a:t>.</a:t>
                      </a:r>
                      <a:endParaRPr lang="vi-VN" sz="2000" dirty="0">
                        <a:latin typeface="UTM Avo" panose="02040603050506020204" pitchFamily="18"/>
                        <a:cs typeface="Arial" panose="020B0604020202020204" pitchFamily="34" charset="0"/>
                      </a:endParaRPr>
                    </a:p>
                    <a:p>
                      <a:pPr marL="285750" indent="-285750" algn="just">
                        <a:lnSpc>
                          <a:spcPct val="150000"/>
                        </a:lnSpc>
                        <a:buFont typeface="Arial" panose="020B0604020202020204" pitchFamily="34" charset="0"/>
                        <a:buChar char="•"/>
                      </a:pPr>
                      <a:r>
                        <a:rPr lang="vi-VN" sz="2000" dirty="0">
                          <a:latin typeface="UTM Avo" panose="02040603050506020204" pitchFamily="18"/>
                          <a:cs typeface="Arial" panose="020B0604020202020204" pitchFamily="34" charset="0"/>
                        </a:rPr>
                        <a:t>Sắc thái nghĩa của từ ngữ và việc lựa chọn </a:t>
                      </a:r>
                      <a:r>
                        <a:rPr lang="vi-VN" sz="2000">
                          <a:latin typeface="UTM Avo" panose="02040603050506020204" pitchFamily="18"/>
                          <a:cs typeface="Arial" panose="020B0604020202020204" pitchFamily="34" charset="0"/>
                        </a:rPr>
                        <a:t>từ ngữ</a:t>
                      </a:r>
                      <a:r>
                        <a:rPr lang="en-US" sz="2000">
                          <a:latin typeface="UTM Avo" panose="02040603050506020204" pitchFamily="18"/>
                          <a:cs typeface="Arial" panose="020B0604020202020204" pitchFamily="34" charset="0"/>
                        </a:rPr>
                        <a:t>.</a:t>
                      </a:r>
                      <a:endParaRPr lang="vi-VN" sz="2000" dirty="0">
                        <a:latin typeface="UTM Avo" panose="02040603050506020204" pitchFamily="18"/>
                        <a:cs typeface="Arial" panose="020B0604020202020204" pitchFamily="34" charset="0"/>
                      </a:endParaRPr>
                    </a:p>
                    <a:p>
                      <a:pPr marL="285750" indent="-285750" algn="just">
                        <a:lnSpc>
                          <a:spcPct val="150000"/>
                        </a:lnSpc>
                        <a:buFont typeface="Arial" panose="020B0604020202020204" pitchFamily="34" charset="0"/>
                        <a:buChar char="•"/>
                      </a:pPr>
                      <a:r>
                        <a:rPr lang="vi-VN" sz="2000" dirty="0">
                          <a:latin typeface="UTM Avo" panose="02040603050506020204" pitchFamily="18"/>
                          <a:cs typeface="Arial" panose="020B0604020202020204" pitchFamily="34" charset="0"/>
                        </a:rPr>
                        <a:t>Nghĩa của một số yếu tố Hán Việt </a:t>
                      </a:r>
                      <a:r>
                        <a:rPr lang="vi-VN" sz="2000">
                          <a:latin typeface="UTM Avo" panose="02040603050506020204" pitchFamily="18"/>
                          <a:cs typeface="Arial" panose="020B0604020202020204" pitchFamily="34" charset="0"/>
                        </a:rPr>
                        <a:t>thông dụng</a:t>
                      </a:r>
                      <a:r>
                        <a:rPr lang="en-US" sz="2000">
                          <a:latin typeface="UTM Avo" panose="02040603050506020204" pitchFamily="18"/>
                          <a:cs typeface="Arial" panose="020B0604020202020204" pitchFamily="34" charset="0"/>
                        </a:rPr>
                        <a:t>.</a:t>
                      </a:r>
                      <a:endParaRPr lang="vi-VN" sz="2000" dirty="0">
                        <a:latin typeface="UTM Avo" panose="02040603050506020204" pitchFamily="18"/>
                        <a:cs typeface="Arial" panose="020B0604020202020204" pitchFamily="34" charset="0"/>
                      </a:endParaRPr>
                    </a:p>
                    <a:p>
                      <a:pPr marL="285750" indent="-285750" algn="just">
                        <a:lnSpc>
                          <a:spcPct val="150000"/>
                        </a:lnSpc>
                        <a:buFont typeface="Arial" panose="020B0604020202020204" pitchFamily="34" charset="0"/>
                        <a:buChar char="•"/>
                      </a:pPr>
                      <a:r>
                        <a:rPr lang="vi-VN" sz="2000" dirty="0">
                          <a:latin typeface="UTM Avo" panose="02040603050506020204" pitchFamily="18"/>
                          <a:cs typeface="Arial" panose="020B0604020202020204" pitchFamily="34" charset="0"/>
                        </a:rPr>
                        <a:t>Nghĩa của một số thành ngữ và tục ngữ tương đối </a:t>
                      </a:r>
                      <a:r>
                        <a:rPr lang="vi-VN" sz="2000">
                          <a:latin typeface="UTM Avo" panose="02040603050506020204" pitchFamily="18"/>
                          <a:cs typeface="Arial" panose="020B0604020202020204" pitchFamily="34" charset="0"/>
                        </a:rPr>
                        <a:t>thông dụng</a:t>
                      </a:r>
                      <a:r>
                        <a:rPr lang="en-US" sz="2000">
                          <a:latin typeface="UTM Avo" panose="02040603050506020204" pitchFamily="18"/>
                          <a:cs typeface="Arial" panose="020B0604020202020204" pitchFamily="34" charset="0"/>
                        </a:rPr>
                        <a:t>.</a:t>
                      </a:r>
                      <a:endParaRPr lang="vi-VN" sz="2000" dirty="0">
                        <a:latin typeface="UTM Avo" panose="02040603050506020204" pitchFamily="18"/>
                        <a:cs typeface="Arial" panose="020B0604020202020204" pitchFamily="34" charset="0"/>
                      </a:endParaRPr>
                    </a:p>
                  </a:txBody>
                  <a:tcPr marL="49530" marR="49530" marT="24765" marB="72000" anchor="ctr"/>
                </a:tc>
                <a:extLst>
                  <a:ext uri="{0D108BD9-81ED-4DB2-BD59-A6C34878D82A}">
                    <a16:rowId xmlns:a16="http://schemas.microsoft.com/office/drawing/2014/main" val="1404728593"/>
                  </a:ext>
                </a:extLst>
              </a:tr>
              <a:tr h="1757662">
                <a:tc>
                  <a:txBody>
                    <a:bodyPr/>
                    <a:lstStyle/>
                    <a:p>
                      <a:pPr algn="ctr">
                        <a:lnSpc>
                          <a:spcPct val="150000"/>
                        </a:lnSpc>
                      </a:pPr>
                      <a:r>
                        <a:rPr lang="en-US" sz="2000" b="1" dirty="0">
                          <a:latin typeface="UTM Avo" panose="02040603050506020204" pitchFamily="18"/>
                          <a:cs typeface="Arial" panose="020B0604020202020204" pitchFamily="34" charset="0"/>
                        </a:rPr>
                        <a:t>2. Ngữ pháp</a:t>
                      </a:r>
                    </a:p>
                  </a:txBody>
                  <a:tcPr marL="49530" marR="49530" marT="24765" marB="72000" anchor="ctr"/>
                </a:tc>
                <a:tc>
                  <a:txBody>
                    <a:bodyPr/>
                    <a:lstStyle/>
                    <a:p>
                      <a:pPr marL="571500" indent="-571500" algn="just">
                        <a:lnSpc>
                          <a:spcPct val="150000"/>
                        </a:lnSpc>
                        <a:buFont typeface="Arial" panose="020B0604020202020204" pitchFamily="34" charset="0"/>
                        <a:buChar char="•"/>
                      </a:pPr>
                      <a:r>
                        <a:rPr lang="en-US" sz="2000" dirty="0">
                          <a:latin typeface="UTM Avo" panose="02040603050506020204" pitchFamily="18"/>
                          <a:cs typeface="Arial" panose="020B0604020202020204" pitchFamily="34" charset="0"/>
                        </a:rPr>
                        <a:t>Trợ từ và thán từ: đặc điểm và </a:t>
                      </a:r>
                      <a:r>
                        <a:rPr lang="en-US" sz="2000">
                          <a:latin typeface="UTM Avo" panose="02040603050506020204" pitchFamily="18"/>
                          <a:cs typeface="Arial" panose="020B0604020202020204" pitchFamily="34" charset="0"/>
                        </a:rPr>
                        <a:t>chức năng.</a:t>
                      </a:r>
                      <a:endParaRPr lang="en-US" sz="2000" dirty="0">
                        <a:latin typeface="UTM Avo" panose="02040603050506020204" pitchFamily="18"/>
                        <a:cs typeface="Arial" panose="020B0604020202020204" pitchFamily="34" charset="0"/>
                      </a:endParaRPr>
                    </a:p>
                    <a:p>
                      <a:pPr marL="571500" indent="-571500" algn="just">
                        <a:lnSpc>
                          <a:spcPct val="150000"/>
                        </a:lnSpc>
                        <a:buFont typeface="Arial" panose="020B0604020202020204" pitchFamily="34" charset="0"/>
                        <a:buChar char="•"/>
                      </a:pPr>
                      <a:r>
                        <a:rPr lang="en-US" sz="2000" dirty="0">
                          <a:latin typeface="UTM Avo" panose="02040603050506020204" pitchFamily="18"/>
                          <a:cs typeface="Arial" panose="020B0604020202020204" pitchFamily="34" charset="0"/>
                        </a:rPr>
                        <a:t>Thành phần biệt lập trong câu: đặc điểm và </a:t>
                      </a:r>
                      <a:r>
                        <a:rPr lang="en-US" sz="2000">
                          <a:latin typeface="UTM Avo" panose="02040603050506020204" pitchFamily="18"/>
                          <a:cs typeface="Arial" panose="020B0604020202020204" pitchFamily="34" charset="0"/>
                        </a:rPr>
                        <a:t>chức năng.</a:t>
                      </a:r>
                      <a:endParaRPr lang="en-US" sz="2000" dirty="0">
                        <a:latin typeface="UTM Avo" panose="02040603050506020204" pitchFamily="18"/>
                        <a:cs typeface="Arial" panose="020B0604020202020204" pitchFamily="34" charset="0"/>
                      </a:endParaRPr>
                    </a:p>
                    <a:p>
                      <a:pPr marL="571500" indent="-571500" algn="just">
                        <a:lnSpc>
                          <a:spcPct val="150000"/>
                        </a:lnSpc>
                        <a:buFont typeface="Arial" panose="020B0604020202020204" pitchFamily="34" charset="0"/>
                        <a:buChar char="•"/>
                      </a:pPr>
                      <a:r>
                        <a:rPr lang="en-US" sz="2000" dirty="0">
                          <a:latin typeface="UTM Avo" panose="02040603050506020204" pitchFamily="18"/>
                          <a:cs typeface="Arial" panose="020B0604020202020204" pitchFamily="34" charset="0"/>
                        </a:rPr>
                        <a:t>Đặc điểm và chức năng của câu kể, câu hỏi, câu khiến, câu cảm, câu khẳng định và câu </a:t>
                      </a:r>
                      <a:r>
                        <a:rPr lang="en-US" sz="2000">
                          <a:latin typeface="UTM Avo" panose="02040603050506020204" pitchFamily="18"/>
                          <a:cs typeface="Arial" panose="020B0604020202020204" pitchFamily="34" charset="0"/>
                        </a:rPr>
                        <a:t>phủ định.</a:t>
                      </a:r>
                      <a:endParaRPr lang="en-US" sz="2000" dirty="0">
                        <a:latin typeface="UTM Avo" panose="02040603050506020204" pitchFamily="18"/>
                        <a:cs typeface="Arial" panose="020B0604020202020204" pitchFamily="34" charset="0"/>
                      </a:endParaRPr>
                    </a:p>
                  </a:txBody>
                  <a:tcPr marL="72000" marR="216000" marT="24765" marB="72000" anchor="ctr"/>
                </a:tc>
                <a:extLst>
                  <a:ext uri="{0D108BD9-81ED-4DB2-BD59-A6C34878D82A}">
                    <a16:rowId xmlns:a16="http://schemas.microsoft.com/office/drawing/2014/main" val="2462427788"/>
                  </a:ext>
                </a:extLst>
              </a:tr>
            </a:tbl>
          </a:graphicData>
        </a:graphic>
      </p:graphicFrame>
    </p:spTree>
    <p:extLst>
      <p:ext uri="{BB962C8B-B14F-4D97-AF65-F5344CB8AC3E}">
        <p14:creationId xmlns:p14="http://schemas.microsoft.com/office/powerpoint/2010/main" val="35941633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F4A6841-89A5-9F6F-99F7-612B3893393E}"/>
              </a:ext>
            </a:extLst>
          </p:cNvPr>
          <p:cNvGraphicFramePr>
            <a:graphicFrameLocks noGrp="1"/>
          </p:cNvGraphicFramePr>
          <p:nvPr>
            <p:extLst>
              <p:ext uri="{D42A27DB-BD31-4B8C-83A1-F6EECF244321}">
                <p14:modId xmlns:p14="http://schemas.microsoft.com/office/powerpoint/2010/main" val="2539035331"/>
              </p:ext>
            </p:extLst>
          </p:nvPr>
        </p:nvGraphicFramePr>
        <p:xfrm>
          <a:off x="829309" y="1983107"/>
          <a:ext cx="10533381" cy="4680584"/>
        </p:xfrm>
        <a:graphic>
          <a:graphicData uri="http://schemas.openxmlformats.org/drawingml/2006/table">
            <a:tbl>
              <a:tblPr firstRow="1" bandRow="1">
                <a:tableStyleId>{5DA37D80-6434-44D0-A028-1B22A696006F}</a:tableStyleId>
              </a:tblPr>
              <a:tblGrid>
                <a:gridCol w="1861503">
                  <a:extLst>
                    <a:ext uri="{9D8B030D-6E8A-4147-A177-3AD203B41FA5}">
                      <a16:colId xmlns:a16="http://schemas.microsoft.com/office/drawing/2014/main" val="2896283112"/>
                    </a:ext>
                  </a:extLst>
                </a:gridCol>
                <a:gridCol w="8671878">
                  <a:extLst>
                    <a:ext uri="{9D8B030D-6E8A-4147-A177-3AD203B41FA5}">
                      <a16:colId xmlns:a16="http://schemas.microsoft.com/office/drawing/2014/main" val="716370075"/>
                    </a:ext>
                  </a:extLst>
                </a:gridCol>
              </a:tblGrid>
              <a:tr h="594703">
                <a:tc>
                  <a:txBody>
                    <a:bodyPr/>
                    <a:lstStyle/>
                    <a:p>
                      <a:pPr algn="ctr">
                        <a:lnSpc>
                          <a:spcPct val="150000"/>
                        </a:lnSpc>
                      </a:pPr>
                      <a:r>
                        <a:rPr lang="en-US" sz="2000" dirty="0">
                          <a:latin typeface="UTM Avo" panose="02040603050506020204" pitchFamily="18"/>
                          <a:cs typeface="Arial" panose="020B0604020202020204" pitchFamily="34" charset="0"/>
                        </a:rPr>
                        <a:t>Nội dung lớn</a:t>
                      </a:r>
                    </a:p>
                  </a:txBody>
                  <a:tcPr marL="49530" marR="49530" marT="24765" marB="24765" anchor="ctr"/>
                </a:tc>
                <a:tc>
                  <a:txBody>
                    <a:bodyPr/>
                    <a:lstStyle/>
                    <a:p>
                      <a:pPr algn="ctr">
                        <a:lnSpc>
                          <a:spcPct val="150000"/>
                        </a:lnSpc>
                      </a:pPr>
                      <a:r>
                        <a:rPr lang="en-US" sz="2000" dirty="0">
                          <a:latin typeface="UTM Avo" panose="02040603050506020204" pitchFamily="18"/>
                          <a:cs typeface="Arial" panose="020B0604020202020204" pitchFamily="34" charset="0"/>
                        </a:rPr>
                        <a:t>Nội dung cụ thể</a:t>
                      </a:r>
                    </a:p>
                  </a:txBody>
                  <a:tcPr marL="49530" marR="49530" marT="24765" marB="24765" anchor="ctr"/>
                </a:tc>
                <a:extLst>
                  <a:ext uri="{0D108BD9-81ED-4DB2-BD59-A6C34878D82A}">
                    <a16:rowId xmlns:a16="http://schemas.microsoft.com/office/drawing/2014/main" val="3741663882"/>
                  </a:ext>
                </a:extLst>
              </a:tr>
              <a:tr h="2367698">
                <a:tc>
                  <a:txBody>
                    <a:bodyPr/>
                    <a:lstStyle/>
                    <a:p>
                      <a:pPr algn="ctr">
                        <a:lnSpc>
                          <a:spcPct val="150000"/>
                        </a:lnSpc>
                      </a:pPr>
                      <a:r>
                        <a:rPr lang="en-US" sz="2000" b="1" dirty="0">
                          <a:latin typeface="UTM Avo" panose="02040603050506020204" pitchFamily="18"/>
                          <a:cs typeface="Arial" panose="020B0604020202020204" pitchFamily="34" charset="0"/>
                        </a:rPr>
                        <a:t>3. Hoạt động giao tiếp</a:t>
                      </a:r>
                    </a:p>
                  </a:txBody>
                  <a:tcPr marL="49530" marR="49530" marT="24765" marB="24765" anchor="ctr"/>
                </a:tc>
                <a:tc>
                  <a:txBody>
                    <a:bodyPr/>
                    <a:lstStyle/>
                    <a:p>
                      <a:pPr marL="285750" indent="-285750" algn="just">
                        <a:lnSpc>
                          <a:spcPct val="150000"/>
                        </a:lnSpc>
                        <a:buFont typeface="Arial" panose="020B0604020202020204" pitchFamily="34" charset="0"/>
                        <a:buChar char="•"/>
                      </a:pPr>
                      <a:r>
                        <a:rPr lang="vi-VN" sz="2000" dirty="0">
                          <a:latin typeface="UTM Avo" panose="02040603050506020204" pitchFamily="18"/>
                          <a:cs typeface="Arial" panose="020B0604020202020204" pitchFamily="34" charset="0"/>
                        </a:rPr>
                        <a:t>Biện pháp tu từ đảo ngữ, câu </a:t>
                      </a:r>
                      <a:r>
                        <a:rPr lang="vi-VN" sz="2000">
                          <a:latin typeface="UTM Avo" panose="02040603050506020204" pitchFamily="18"/>
                          <a:cs typeface="Arial" panose="020B0604020202020204" pitchFamily="34" charset="0"/>
                        </a:rPr>
                        <a:t>hỏi t</a:t>
                      </a:r>
                      <a:r>
                        <a:rPr lang="en-US" sz="2000">
                          <a:latin typeface="UTM Avo" panose="02040603050506020204" pitchFamily="18"/>
                          <a:cs typeface="Arial" panose="020B0604020202020204" pitchFamily="34" charset="0"/>
                        </a:rPr>
                        <a:t>u</a:t>
                      </a:r>
                      <a:r>
                        <a:rPr lang="vi-VN" sz="2000">
                          <a:latin typeface="UTM Avo" panose="02040603050506020204" pitchFamily="18"/>
                          <a:cs typeface="Arial" panose="020B0604020202020204" pitchFamily="34" charset="0"/>
                        </a:rPr>
                        <a:t> </a:t>
                      </a:r>
                      <a:r>
                        <a:rPr lang="vi-VN" sz="2000" dirty="0">
                          <a:latin typeface="UTM Avo" panose="02040603050506020204" pitchFamily="18"/>
                          <a:cs typeface="Arial" panose="020B0604020202020204" pitchFamily="34" charset="0"/>
                        </a:rPr>
                        <a:t>từ; đặc điểm và </a:t>
                      </a:r>
                      <a:r>
                        <a:rPr lang="vi-VN" sz="2000">
                          <a:latin typeface="UTM Avo" panose="02040603050506020204" pitchFamily="18"/>
                          <a:cs typeface="Arial" panose="020B0604020202020204" pitchFamily="34" charset="0"/>
                        </a:rPr>
                        <a:t>tác dụng</a:t>
                      </a:r>
                      <a:r>
                        <a:rPr lang="en-US" sz="2000">
                          <a:latin typeface="UTM Avo" panose="02040603050506020204" pitchFamily="18"/>
                          <a:cs typeface="Arial" panose="020B0604020202020204" pitchFamily="34" charset="0"/>
                        </a:rPr>
                        <a:t>.</a:t>
                      </a:r>
                      <a:endParaRPr lang="vi-VN" sz="2000" dirty="0">
                        <a:latin typeface="UTM Avo" panose="02040603050506020204" pitchFamily="18"/>
                        <a:cs typeface="Arial" panose="020B0604020202020204" pitchFamily="34" charset="0"/>
                      </a:endParaRPr>
                    </a:p>
                    <a:p>
                      <a:pPr marL="285750" indent="-285750" algn="just">
                        <a:lnSpc>
                          <a:spcPct val="150000"/>
                        </a:lnSpc>
                        <a:buFont typeface="Arial" panose="020B0604020202020204" pitchFamily="34" charset="0"/>
                        <a:buChar char="•"/>
                      </a:pPr>
                      <a:r>
                        <a:rPr lang="vi-VN" sz="2000" dirty="0">
                          <a:latin typeface="UTM Avo" panose="02040603050506020204" pitchFamily="18"/>
                          <a:cs typeface="Arial" panose="020B0604020202020204" pitchFamily="34" charset="0"/>
                        </a:rPr>
                        <a:t>Nghĩa tường minh và nghĩa hàm ẩn </a:t>
                      </a:r>
                      <a:r>
                        <a:rPr lang="vi-VN" sz="2000">
                          <a:latin typeface="UTM Avo" panose="02040603050506020204" pitchFamily="18"/>
                          <a:cs typeface="Arial" panose="020B0604020202020204" pitchFamily="34" charset="0"/>
                        </a:rPr>
                        <a:t>của câu</a:t>
                      </a:r>
                      <a:r>
                        <a:rPr lang="en-US" sz="2000">
                          <a:latin typeface="UTM Avo" panose="02040603050506020204" pitchFamily="18"/>
                          <a:cs typeface="Arial" panose="020B0604020202020204" pitchFamily="34" charset="0"/>
                        </a:rPr>
                        <a:t>.</a:t>
                      </a:r>
                      <a:endParaRPr lang="vi-VN" sz="2000" dirty="0">
                        <a:latin typeface="UTM Avo" panose="02040603050506020204" pitchFamily="18"/>
                        <a:cs typeface="Arial" panose="020B0604020202020204" pitchFamily="34" charset="0"/>
                      </a:endParaRPr>
                    </a:p>
                    <a:p>
                      <a:pPr marL="285750" indent="-285750" algn="just">
                        <a:lnSpc>
                          <a:spcPct val="150000"/>
                        </a:lnSpc>
                        <a:buFont typeface="Arial" panose="020B0604020202020204" pitchFamily="34" charset="0"/>
                        <a:buChar char="•"/>
                      </a:pPr>
                      <a:r>
                        <a:rPr lang="vi-VN" sz="2000" dirty="0">
                          <a:latin typeface="UTM Avo" panose="02040603050506020204" pitchFamily="18"/>
                          <a:cs typeface="Arial" panose="020B0604020202020204" pitchFamily="34" charset="0"/>
                        </a:rPr>
                        <a:t>Các đoạn văn diễn dịch, quy nạp, song song, phối hợp: đặc điểm và </a:t>
                      </a:r>
                      <a:r>
                        <a:rPr lang="vi-VN" sz="2000">
                          <a:latin typeface="UTM Avo" panose="02040603050506020204" pitchFamily="18"/>
                          <a:cs typeface="Arial" panose="020B0604020202020204" pitchFamily="34" charset="0"/>
                        </a:rPr>
                        <a:t>chức năng</a:t>
                      </a:r>
                      <a:r>
                        <a:rPr lang="en-US" sz="2000">
                          <a:latin typeface="UTM Avo" panose="02040603050506020204" pitchFamily="18"/>
                          <a:cs typeface="Arial" panose="020B0604020202020204" pitchFamily="34" charset="0"/>
                        </a:rPr>
                        <a:t>.</a:t>
                      </a:r>
                      <a:endParaRPr lang="vi-VN" sz="2000" dirty="0">
                        <a:latin typeface="UTM Avo" panose="02040603050506020204" pitchFamily="18"/>
                        <a:cs typeface="Arial" panose="020B0604020202020204" pitchFamily="34" charset="0"/>
                      </a:endParaRPr>
                    </a:p>
                    <a:p>
                      <a:pPr marL="285750" indent="-285750" algn="just">
                        <a:lnSpc>
                          <a:spcPct val="150000"/>
                        </a:lnSpc>
                        <a:buFont typeface="Arial" panose="020B0604020202020204" pitchFamily="34" charset="0"/>
                        <a:buChar char="•"/>
                      </a:pPr>
                      <a:r>
                        <a:rPr lang="vi-VN" sz="2000" dirty="0">
                          <a:latin typeface="UTM Avo" panose="02040603050506020204" pitchFamily="18"/>
                          <a:cs typeface="Arial" panose="020B0604020202020204" pitchFamily="34" charset="0"/>
                        </a:rPr>
                        <a:t>Kiểu văn bản và </a:t>
                      </a:r>
                      <a:r>
                        <a:rPr lang="vi-VN" sz="2000">
                          <a:latin typeface="UTM Avo" panose="02040603050506020204" pitchFamily="18"/>
                          <a:cs typeface="Arial" panose="020B0604020202020204" pitchFamily="34" charset="0"/>
                        </a:rPr>
                        <a:t>thể loại</a:t>
                      </a:r>
                      <a:r>
                        <a:rPr lang="en-US" sz="2000">
                          <a:latin typeface="UTM Avo" panose="02040603050506020204" pitchFamily="18"/>
                          <a:cs typeface="Arial" panose="020B0604020202020204" pitchFamily="34" charset="0"/>
                        </a:rPr>
                        <a:t>.</a:t>
                      </a:r>
                      <a:endParaRPr lang="vi-VN" sz="2000" dirty="0">
                        <a:latin typeface="UTM Avo" panose="02040603050506020204" pitchFamily="18"/>
                        <a:cs typeface="Arial" panose="020B0604020202020204" pitchFamily="34" charset="0"/>
                      </a:endParaRPr>
                    </a:p>
                  </a:txBody>
                  <a:tcPr marL="49530" marR="49530" marT="24765" marB="24765" anchor="ctr"/>
                </a:tc>
                <a:extLst>
                  <a:ext uri="{0D108BD9-81ED-4DB2-BD59-A6C34878D82A}">
                    <a16:rowId xmlns:a16="http://schemas.microsoft.com/office/drawing/2014/main" val="2823647071"/>
                  </a:ext>
                </a:extLst>
              </a:tr>
              <a:tr h="1718183">
                <a:tc>
                  <a:txBody>
                    <a:bodyPr/>
                    <a:lstStyle/>
                    <a:p>
                      <a:pPr algn="ctr">
                        <a:lnSpc>
                          <a:spcPct val="150000"/>
                        </a:lnSpc>
                      </a:pPr>
                      <a:r>
                        <a:rPr lang="en-US" sz="2000" b="1" dirty="0">
                          <a:latin typeface="UTM Avo" panose="02040603050506020204" pitchFamily="18"/>
                          <a:cs typeface="Arial" panose="020B0604020202020204" pitchFamily="34" charset="0"/>
                        </a:rPr>
                        <a:t>4. Sự phát triển của ngôn ngữ</a:t>
                      </a:r>
                    </a:p>
                  </a:txBody>
                  <a:tcPr marL="49530" marR="49530" marT="24765" marB="24765" anchor="ctr"/>
                </a:tc>
                <a:tc>
                  <a:txBody>
                    <a:bodyPr/>
                    <a:lstStyle/>
                    <a:p>
                      <a:pPr marL="571500" indent="-571500" algn="just">
                        <a:lnSpc>
                          <a:spcPct val="150000"/>
                        </a:lnSpc>
                        <a:buFont typeface="Arial" panose="020B0604020202020204" pitchFamily="34" charset="0"/>
                        <a:buChar char="•"/>
                      </a:pPr>
                      <a:r>
                        <a:rPr lang="vi-VN" sz="2000" dirty="0">
                          <a:latin typeface="UTM Avo" panose="02040603050506020204" pitchFamily="18"/>
                          <a:cs typeface="Arial" panose="020B0604020202020204" pitchFamily="34" charset="0"/>
                        </a:rPr>
                        <a:t>Từ ngữ toàn dân, từ ngữ địa phương, biệt ngữ xã hội: chức năng và </a:t>
                      </a:r>
                      <a:r>
                        <a:rPr lang="vi-VN" sz="2000">
                          <a:latin typeface="UTM Avo" panose="02040603050506020204" pitchFamily="18"/>
                          <a:cs typeface="Arial" panose="020B0604020202020204" pitchFamily="34" charset="0"/>
                        </a:rPr>
                        <a:t>giá trị</a:t>
                      </a:r>
                      <a:r>
                        <a:rPr lang="en-US" sz="2000">
                          <a:latin typeface="UTM Avo" panose="02040603050506020204" pitchFamily="18"/>
                          <a:cs typeface="Arial" panose="020B0604020202020204" pitchFamily="34" charset="0"/>
                        </a:rPr>
                        <a:t>.</a:t>
                      </a:r>
                      <a:endParaRPr lang="vi-VN" sz="2000" dirty="0">
                        <a:latin typeface="UTM Avo" panose="02040603050506020204" pitchFamily="18"/>
                        <a:cs typeface="Arial" panose="020B0604020202020204" pitchFamily="34" charset="0"/>
                      </a:endParaRPr>
                    </a:p>
                    <a:p>
                      <a:pPr marL="571500" indent="-571500" algn="just">
                        <a:lnSpc>
                          <a:spcPct val="150000"/>
                        </a:lnSpc>
                        <a:buFont typeface="Arial" panose="020B0604020202020204" pitchFamily="34" charset="0"/>
                        <a:buChar char="•"/>
                      </a:pPr>
                      <a:r>
                        <a:rPr lang="vi-VN" sz="2000" dirty="0">
                          <a:latin typeface="UTM Avo" panose="02040603050506020204" pitchFamily="18"/>
                          <a:cs typeface="Arial" panose="020B0604020202020204" pitchFamily="34" charset="0"/>
                        </a:rPr>
                        <a:t>Phương tiện giao tiếp phi ngôn ngữ: hình ảnh, số liệu, </a:t>
                      </a:r>
                      <a:r>
                        <a:rPr lang="vi-VN" sz="2000">
                          <a:latin typeface="UTM Avo" panose="02040603050506020204" pitchFamily="18"/>
                          <a:cs typeface="Arial" panose="020B0604020202020204" pitchFamily="34" charset="0"/>
                        </a:rPr>
                        <a:t>biểu đồ</a:t>
                      </a:r>
                      <a:r>
                        <a:rPr lang="en-US" sz="2000">
                          <a:latin typeface="UTM Avo" panose="02040603050506020204" pitchFamily="18"/>
                          <a:cs typeface="Arial" panose="020B0604020202020204" pitchFamily="34" charset="0"/>
                        </a:rPr>
                        <a:t>.</a:t>
                      </a:r>
                      <a:endParaRPr lang="vi-VN" sz="2000" dirty="0">
                        <a:latin typeface="UTM Avo" panose="02040603050506020204" pitchFamily="18"/>
                        <a:cs typeface="Arial" panose="020B0604020202020204" pitchFamily="34" charset="0"/>
                      </a:endParaRPr>
                    </a:p>
                  </a:txBody>
                  <a:tcPr marL="49530" marR="49530" marT="24765" marB="24765" anchor="ctr"/>
                </a:tc>
                <a:extLst>
                  <a:ext uri="{0D108BD9-81ED-4DB2-BD59-A6C34878D82A}">
                    <a16:rowId xmlns:a16="http://schemas.microsoft.com/office/drawing/2014/main" val="2275092193"/>
                  </a:ext>
                </a:extLst>
              </a:tr>
            </a:tbl>
          </a:graphicData>
        </a:graphic>
      </p:graphicFrame>
    </p:spTree>
    <p:extLst>
      <p:ext uri="{BB962C8B-B14F-4D97-AF65-F5344CB8AC3E}">
        <p14:creationId xmlns:p14="http://schemas.microsoft.com/office/powerpoint/2010/main" val="6080259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42C100-9EC2-EF9B-7868-FF8130EEFBF1}"/>
              </a:ext>
            </a:extLst>
          </p:cNvPr>
          <p:cNvPicPr>
            <a:picLocks noChangeAspect="1"/>
          </p:cNvPicPr>
          <p:nvPr/>
        </p:nvPicPr>
        <p:blipFill>
          <a:blip r:embed="rId3"/>
          <a:stretch>
            <a:fillRect/>
          </a:stretch>
        </p:blipFill>
        <p:spPr>
          <a:xfrm rot="19449665">
            <a:off x="9693003" y="510066"/>
            <a:ext cx="2190738" cy="2844000"/>
          </a:xfrm>
          <a:prstGeom prst="rect">
            <a:avLst/>
          </a:prstGeom>
          <a:noFill/>
          <a:ln>
            <a:noFill/>
          </a:ln>
        </p:spPr>
        <p:style>
          <a:lnRef idx="0">
            <a:scrgbClr r="0" g="0" b="0"/>
          </a:lnRef>
          <a:fillRef idx="0">
            <a:scrgbClr r="0" g="0" b="0"/>
          </a:fillRef>
          <a:effectRef idx="0">
            <a:scrgbClr r="0" g="0" b="0"/>
          </a:effectRef>
          <a:fontRef idx="minor">
            <a:schemeClr val="dk1"/>
          </a:fontRef>
        </p:style>
      </p:pic>
      <p:sp>
        <p:nvSpPr>
          <p:cNvPr id="6" name="TextBox 5">
            <a:extLst>
              <a:ext uri="{FF2B5EF4-FFF2-40B4-BE49-F238E27FC236}">
                <a16:creationId xmlns:a16="http://schemas.microsoft.com/office/drawing/2014/main" id="{BA0169CA-9265-80E5-7E19-36256C1F1C7A}"/>
              </a:ext>
            </a:extLst>
          </p:cNvPr>
          <p:cNvSpPr txBox="1"/>
          <p:nvPr/>
        </p:nvSpPr>
        <p:spPr>
          <a:xfrm>
            <a:off x="1221778" y="3256484"/>
            <a:ext cx="3413422" cy="636521"/>
          </a:xfrm>
          <a:prstGeom prst="rect">
            <a:avLst/>
          </a:prstGeom>
          <a:noFill/>
        </p:spPr>
        <p:txBody>
          <a:bodyPr wrap="square" rtlCol="0">
            <a:spAutoFit/>
          </a:bodyPr>
          <a:lstStyle/>
          <a:p>
            <a:pPr algn="ctr">
              <a:lnSpc>
                <a:spcPct val="150000"/>
              </a:lnSpc>
            </a:pPr>
            <a:r>
              <a:rPr lang="en-US" sz="2709" b="1" dirty="0">
                <a:latin typeface="UTM Avo" panose="02040603050506020204" pitchFamily="18"/>
                <a:cs typeface="Arial" panose="020B0604020202020204" pitchFamily="34" charset="0"/>
              </a:rPr>
              <a:t>Các loại bài tập</a:t>
            </a:r>
          </a:p>
        </p:txBody>
      </p:sp>
      <p:grpSp>
        <p:nvGrpSpPr>
          <p:cNvPr id="10" name="Group 9">
            <a:extLst>
              <a:ext uri="{FF2B5EF4-FFF2-40B4-BE49-F238E27FC236}">
                <a16:creationId xmlns:a16="http://schemas.microsoft.com/office/drawing/2014/main" id="{3FFDA9AC-12EF-DB3B-B4D8-2949CB4DEDB5}"/>
              </a:ext>
            </a:extLst>
          </p:cNvPr>
          <p:cNvGrpSpPr/>
          <p:nvPr/>
        </p:nvGrpSpPr>
        <p:grpSpPr>
          <a:xfrm rot="16200000">
            <a:off x="3477770" y="3334713"/>
            <a:ext cx="3413634" cy="828657"/>
            <a:chOff x="2740660" y="3798781"/>
            <a:chExt cx="13180058" cy="1857801"/>
          </a:xfrm>
        </p:grpSpPr>
        <p:cxnSp>
          <p:nvCxnSpPr>
            <p:cNvPr id="11" name="Straight Connector 10">
              <a:extLst>
                <a:ext uri="{FF2B5EF4-FFF2-40B4-BE49-F238E27FC236}">
                  <a16:creationId xmlns:a16="http://schemas.microsoft.com/office/drawing/2014/main" id="{67FAEB0E-C950-47DD-D91D-8AD02B5004B1}"/>
                </a:ext>
              </a:extLst>
            </p:cNvPr>
            <p:cNvCxnSpPr/>
            <p:nvPr/>
          </p:nvCxnSpPr>
          <p:spPr>
            <a:xfrm flipH="1">
              <a:off x="9334658" y="3798781"/>
              <a:ext cx="7939" cy="934858"/>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D517972-FC90-F673-2702-C22BBF18AB5D}"/>
                </a:ext>
              </a:extLst>
            </p:cNvPr>
            <p:cNvCxnSpPr/>
            <p:nvPr/>
          </p:nvCxnSpPr>
          <p:spPr>
            <a:xfrm>
              <a:off x="2740660" y="4739352"/>
              <a:ext cx="13180058" cy="0"/>
            </a:xfrm>
            <a:prstGeom prst="line">
              <a:avLst/>
            </a:prstGeom>
            <a:ln w="57150">
              <a:solidFill>
                <a:srgbClr val="7B424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8951BFF-D753-D58A-B1F0-B6011B890DBF}"/>
                </a:ext>
              </a:extLst>
            </p:cNvPr>
            <p:cNvCxnSpPr/>
            <p:nvPr/>
          </p:nvCxnSpPr>
          <p:spPr>
            <a:xfrm>
              <a:off x="2740660" y="4758948"/>
              <a:ext cx="0" cy="897634"/>
            </a:xfrm>
            <a:prstGeom prst="line">
              <a:avLst/>
            </a:prstGeom>
            <a:ln w="5715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C44356A-5B46-4774-FA8A-3E58331EFC12}"/>
                </a:ext>
              </a:extLst>
            </p:cNvPr>
            <p:cNvCxnSpPr/>
            <p:nvPr/>
          </p:nvCxnSpPr>
          <p:spPr>
            <a:xfrm flipH="1">
              <a:off x="9328148" y="4727925"/>
              <a:ext cx="5081" cy="912148"/>
            </a:xfrm>
            <a:prstGeom prst="line">
              <a:avLst/>
            </a:prstGeom>
            <a:ln w="57150">
              <a:solidFill>
                <a:srgbClr val="7B424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94ED69B-C29E-19E2-5544-D91DAA0179E0}"/>
                </a:ext>
              </a:extLst>
            </p:cNvPr>
            <p:cNvCxnSpPr/>
            <p:nvPr/>
          </p:nvCxnSpPr>
          <p:spPr>
            <a:xfrm flipH="1">
              <a:off x="15920717" y="4739353"/>
              <a:ext cx="1" cy="917227"/>
            </a:xfrm>
            <a:prstGeom prst="line">
              <a:avLst/>
            </a:prstGeom>
            <a:ln w="57150">
              <a:solidFill>
                <a:srgbClr val="7B424F"/>
              </a:solidFill>
              <a:tailEnd type="triangle"/>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CC84D85C-CB8A-E11B-CAA6-9096D9E47978}"/>
              </a:ext>
            </a:extLst>
          </p:cNvPr>
          <p:cNvSpPr txBox="1"/>
          <p:nvPr/>
        </p:nvSpPr>
        <p:spPr>
          <a:xfrm>
            <a:off x="5724525" y="1725167"/>
            <a:ext cx="3343275" cy="1531317"/>
          </a:xfrm>
          <a:prstGeom prst="rect">
            <a:avLst/>
          </a:prstGeom>
          <a:noFill/>
        </p:spPr>
        <p:txBody>
          <a:bodyPr wrap="square" rtlCol="0">
            <a:spAutoFit/>
          </a:bodyPr>
          <a:lstStyle/>
          <a:p>
            <a:pPr algn="just">
              <a:lnSpc>
                <a:spcPct val="150000"/>
              </a:lnSpc>
            </a:pPr>
            <a:r>
              <a:rPr lang="vi-VN" sz="2167" dirty="0">
                <a:latin typeface="UTM Avo" panose="02040603050506020204" pitchFamily="18"/>
                <a:cs typeface="Arial" panose="020B0604020202020204" pitchFamily="34" charset="0"/>
              </a:rPr>
              <a:t>Bài tập nhận biết các hiện tượng và đơn vị </a:t>
            </a:r>
            <a:r>
              <a:rPr lang="vi-VN" sz="2167">
                <a:latin typeface="UTM Avo" panose="02040603050506020204" pitchFamily="18"/>
                <a:cs typeface="Arial" panose="020B0604020202020204" pitchFamily="34" charset="0"/>
              </a:rPr>
              <a:t>tiếng Việt</a:t>
            </a:r>
            <a:r>
              <a:rPr lang="en-US" sz="2167">
                <a:latin typeface="UTM Avo" panose="02040603050506020204" pitchFamily="18"/>
                <a:cs typeface="Arial" panose="020B0604020202020204" pitchFamily="34" charset="0"/>
              </a:rPr>
              <a:t>.</a:t>
            </a:r>
            <a:endParaRPr lang="en-US" sz="2167" dirty="0">
              <a:latin typeface="UTM Avo" panose="02040603050506020204" pitchFamily="18"/>
              <a:cs typeface="Arial" panose="020B0604020202020204" pitchFamily="34" charset="0"/>
            </a:endParaRPr>
          </a:p>
        </p:txBody>
      </p:sp>
      <p:sp>
        <p:nvSpPr>
          <p:cNvPr id="17" name="TextBox 16">
            <a:extLst>
              <a:ext uri="{FF2B5EF4-FFF2-40B4-BE49-F238E27FC236}">
                <a16:creationId xmlns:a16="http://schemas.microsoft.com/office/drawing/2014/main" id="{902B3E8F-70FD-7474-413A-F4257D1D1E34}"/>
              </a:ext>
            </a:extLst>
          </p:cNvPr>
          <p:cNvSpPr txBox="1"/>
          <p:nvPr/>
        </p:nvSpPr>
        <p:spPr>
          <a:xfrm>
            <a:off x="5715699" y="3425677"/>
            <a:ext cx="3662605" cy="1522276"/>
          </a:xfrm>
          <a:prstGeom prst="rect">
            <a:avLst/>
          </a:prstGeom>
          <a:noFill/>
        </p:spPr>
        <p:txBody>
          <a:bodyPr wrap="square" rtlCol="0">
            <a:spAutoFit/>
          </a:bodyPr>
          <a:lstStyle/>
          <a:p>
            <a:pPr algn="just">
              <a:lnSpc>
                <a:spcPct val="150000"/>
              </a:lnSpc>
            </a:pPr>
            <a:r>
              <a:rPr lang="vi-VN" sz="2167" dirty="0">
                <a:latin typeface="UTM Avo" panose="02040603050506020204" pitchFamily="18"/>
                <a:cs typeface="Arial" panose="020B0604020202020204" pitchFamily="34" charset="0"/>
              </a:rPr>
              <a:t>Bài tập phân tích tác dụng của các hiện tượng và đơn vị </a:t>
            </a:r>
            <a:r>
              <a:rPr lang="vi-VN" sz="2167">
                <a:latin typeface="UTM Avo" panose="02040603050506020204" pitchFamily="18"/>
                <a:cs typeface="Arial" panose="020B0604020202020204" pitchFamily="34" charset="0"/>
              </a:rPr>
              <a:t>tiếng Việt</a:t>
            </a:r>
            <a:r>
              <a:rPr lang="en-US" sz="2167">
                <a:latin typeface="UTM Avo" panose="02040603050506020204" pitchFamily="18"/>
                <a:cs typeface="Arial" panose="020B0604020202020204" pitchFamily="34" charset="0"/>
              </a:rPr>
              <a:t>.</a:t>
            </a:r>
            <a:endParaRPr lang="en-US" sz="2167" dirty="0">
              <a:latin typeface="UTM Avo" panose="02040603050506020204" pitchFamily="18"/>
              <a:cs typeface="Arial" panose="020B0604020202020204" pitchFamily="34" charset="0"/>
            </a:endParaRPr>
          </a:p>
        </p:txBody>
      </p:sp>
      <p:sp>
        <p:nvSpPr>
          <p:cNvPr id="18" name="TextBox 17">
            <a:extLst>
              <a:ext uri="{FF2B5EF4-FFF2-40B4-BE49-F238E27FC236}">
                <a16:creationId xmlns:a16="http://schemas.microsoft.com/office/drawing/2014/main" id="{202A2C1F-533C-71DF-9664-AA673259BC82}"/>
              </a:ext>
            </a:extLst>
          </p:cNvPr>
          <p:cNvSpPr txBox="1"/>
          <p:nvPr/>
        </p:nvSpPr>
        <p:spPr>
          <a:xfrm>
            <a:off x="5695480" y="5143645"/>
            <a:ext cx="3343275" cy="1031051"/>
          </a:xfrm>
          <a:prstGeom prst="rect">
            <a:avLst/>
          </a:prstGeom>
          <a:noFill/>
        </p:spPr>
        <p:txBody>
          <a:bodyPr wrap="square" rtlCol="0">
            <a:spAutoFit/>
          </a:bodyPr>
          <a:lstStyle/>
          <a:p>
            <a:pPr algn="just">
              <a:lnSpc>
                <a:spcPct val="150000"/>
              </a:lnSpc>
            </a:pPr>
            <a:r>
              <a:rPr lang="vi-VN" sz="2167" dirty="0">
                <a:latin typeface="UTM Avo" panose="02040603050506020204" pitchFamily="18"/>
                <a:cs typeface="Arial" panose="020B0604020202020204" pitchFamily="34" charset="0"/>
              </a:rPr>
              <a:t>Bài tập tạo lập đơn vị </a:t>
            </a:r>
            <a:r>
              <a:rPr lang="vi-VN" sz="2167">
                <a:latin typeface="UTM Avo" panose="02040603050506020204" pitchFamily="18"/>
                <a:cs typeface="Arial" panose="020B0604020202020204" pitchFamily="34" charset="0"/>
              </a:rPr>
              <a:t>tiếng Việt</a:t>
            </a:r>
            <a:r>
              <a:rPr lang="en-US" sz="2167">
                <a:latin typeface="UTM Avo" panose="02040603050506020204" pitchFamily="18"/>
                <a:cs typeface="Arial" panose="020B0604020202020204" pitchFamily="34" charset="0"/>
              </a:rPr>
              <a:t>.</a:t>
            </a:r>
            <a:endParaRPr lang="en-US" sz="2167" dirty="0">
              <a:latin typeface="UTM Avo" panose="02040603050506020204" pitchFamily="18"/>
              <a:cs typeface="Arial" panose="020B0604020202020204" pitchFamily="34" charset="0"/>
            </a:endParaRPr>
          </a:p>
        </p:txBody>
      </p:sp>
      <p:pic>
        <p:nvPicPr>
          <p:cNvPr id="19" name="Picture 8">
            <a:extLst>
              <a:ext uri="{FF2B5EF4-FFF2-40B4-BE49-F238E27FC236}">
                <a16:creationId xmlns:a16="http://schemas.microsoft.com/office/drawing/2014/main" id="{08675562-483E-60A5-F256-4156C3F05384}"/>
              </a:ext>
            </a:extLst>
          </p:cNvPr>
          <p:cNvPicPr>
            <a:picLocks noChangeAspect="1"/>
          </p:cNvPicPr>
          <p:nvPr/>
        </p:nvPicPr>
        <p:blipFill>
          <a:blip r:embed="rId4"/>
          <a:srcRect/>
          <a:stretch>
            <a:fillRect/>
          </a:stretch>
        </p:blipFill>
        <p:spPr>
          <a:xfrm>
            <a:off x="215266" y="4563156"/>
            <a:ext cx="2926666" cy="2229144"/>
          </a:xfrm>
          <a:prstGeom prst="rect">
            <a:avLst/>
          </a:prstGeom>
        </p:spPr>
      </p:pic>
    </p:spTree>
    <p:extLst>
      <p:ext uri="{BB962C8B-B14F-4D97-AF65-F5344CB8AC3E}">
        <p14:creationId xmlns:p14="http://schemas.microsoft.com/office/powerpoint/2010/main" val="39877253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arn(inVertical)">
                                      <p:cBhvr>
                                        <p:cTn id="20" dur="500"/>
                                        <p:tgtEl>
                                          <p:spTgt spid="17"/>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inVertical)">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7" grpId="0"/>
      <p:bldP spid="18"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B84D59-7314-9E47-AA54-CF3F8387F8CC}"/>
              </a:ext>
            </a:extLst>
          </p:cNvPr>
          <p:cNvPicPr>
            <a:picLocks noChangeAspect="1"/>
          </p:cNvPicPr>
          <p:nvPr/>
        </p:nvPicPr>
        <p:blipFill>
          <a:blip r:embed="rId3"/>
          <a:stretch>
            <a:fillRect/>
          </a:stretch>
        </p:blipFill>
        <p:spPr>
          <a:xfrm rot="20897099" flipH="1">
            <a:off x="57147" y="3902927"/>
            <a:ext cx="1939925" cy="2846570"/>
          </a:xfrm>
          <a:prstGeom prst="rect">
            <a:avLst/>
          </a:prstGeom>
          <a:noFill/>
          <a:ln>
            <a:noFill/>
          </a:ln>
        </p:spPr>
        <p:style>
          <a:lnRef idx="0">
            <a:scrgbClr r="0" g="0" b="0"/>
          </a:lnRef>
          <a:fillRef idx="0">
            <a:scrgbClr r="0" g="0" b="0"/>
          </a:fillRef>
          <a:effectRef idx="0">
            <a:scrgbClr r="0" g="0" b="0"/>
          </a:effectRef>
          <a:fontRef idx="minor">
            <a:schemeClr val="dk1"/>
          </a:fontRef>
        </p:style>
      </p:pic>
      <p:sp>
        <p:nvSpPr>
          <p:cNvPr id="4" name="Rounded Rectangle 3">
            <a:extLst>
              <a:ext uri="{FF2B5EF4-FFF2-40B4-BE49-F238E27FC236}">
                <a16:creationId xmlns:a16="http://schemas.microsoft.com/office/drawing/2014/main" id="{B7FBB11C-253E-F67C-70A1-A853736EED0E}"/>
              </a:ext>
            </a:extLst>
          </p:cNvPr>
          <p:cNvSpPr/>
          <p:nvPr/>
        </p:nvSpPr>
        <p:spPr>
          <a:xfrm>
            <a:off x="3124200" y="1531788"/>
            <a:ext cx="5943600" cy="1075032"/>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3000" b="1" dirty="0">
                <a:solidFill>
                  <a:schemeClr val="tx1"/>
                </a:solidFill>
                <a:latin typeface="UTM Avo" panose="02040603050506020204" pitchFamily="18"/>
                <a:cs typeface="Arial" panose="020B0604020202020204" pitchFamily="34" charset="0"/>
              </a:rPr>
              <a:t>III. HỌC VIẾT</a:t>
            </a:r>
          </a:p>
        </p:txBody>
      </p:sp>
      <p:sp>
        <p:nvSpPr>
          <p:cNvPr id="5" name="TextBox 4">
            <a:extLst>
              <a:ext uri="{FF2B5EF4-FFF2-40B4-BE49-F238E27FC236}">
                <a16:creationId xmlns:a16="http://schemas.microsoft.com/office/drawing/2014/main" id="{DCAA2001-C4D8-275A-C1DE-FCC0D58BD400}"/>
              </a:ext>
            </a:extLst>
          </p:cNvPr>
          <p:cNvSpPr txBox="1"/>
          <p:nvPr/>
        </p:nvSpPr>
        <p:spPr>
          <a:xfrm>
            <a:off x="1506853" y="2984224"/>
            <a:ext cx="4977548" cy="2341988"/>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lnSpc>
                <a:spcPct val="150000"/>
              </a:lnSpc>
            </a:pPr>
            <a:r>
              <a:rPr lang="en-US" sz="2600" b="1" dirty="0">
                <a:solidFill>
                  <a:schemeClr val="tx1"/>
                </a:solidFill>
                <a:latin typeface="UTM Avo" panose="02040603050506020204" pitchFamily="18"/>
                <a:cs typeface="Arial" panose="020B0604020202020204" pitchFamily="34" charset="0"/>
              </a:rPr>
              <a:t>Em hãy trả lời câu hỏi sau:</a:t>
            </a:r>
          </a:p>
          <a:p>
            <a:pPr algn="ctr">
              <a:lnSpc>
                <a:spcPct val="150000"/>
              </a:lnSpc>
            </a:pPr>
            <a:r>
              <a:rPr lang="vi-VN" sz="2500" dirty="0">
                <a:solidFill>
                  <a:schemeClr val="tx1"/>
                </a:solidFill>
                <a:latin typeface="UTM Avo" panose="02040603050506020204" pitchFamily="18"/>
                <a:cs typeface="Arial" panose="020B0604020202020204" pitchFamily="34" charset="0"/>
              </a:rPr>
              <a:t>Khi học phần Viết bạn cần thực hiện theo các bước nào và yêu cầu gì?</a:t>
            </a:r>
            <a:endParaRPr lang="en-US" sz="2500" dirty="0">
              <a:solidFill>
                <a:schemeClr val="tx1"/>
              </a:solidFill>
              <a:latin typeface="UTM Avo" panose="02040603050506020204" pitchFamily="18"/>
              <a:cs typeface="Arial" panose="020B0604020202020204" pitchFamily="34" charset="0"/>
            </a:endParaRPr>
          </a:p>
        </p:txBody>
      </p:sp>
      <p:sp>
        <p:nvSpPr>
          <p:cNvPr id="6" name="Rounded Rectangle 5">
            <a:extLst>
              <a:ext uri="{FF2B5EF4-FFF2-40B4-BE49-F238E27FC236}">
                <a16:creationId xmlns:a16="http://schemas.microsoft.com/office/drawing/2014/main" id="{F035A9CD-8CC4-7988-5DC3-92F34B638732}"/>
              </a:ext>
            </a:extLst>
          </p:cNvPr>
          <p:cNvSpPr/>
          <p:nvPr/>
        </p:nvSpPr>
        <p:spPr>
          <a:xfrm>
            <a:off x="1911240" y="2284720"/>
            <a:ext cx="4168775" cy="742950"/>
          </a:xfrm>
          <a:prstGeom prst="round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lnSpc>
                <a:spcPct val="150000"/>
              </a:lnSpc>
            </a:pPr>
            <a:r>
              <a:rPr lang="en-US" sz="2709" b="1" dirty="0">
                <a:solidFill>
                  <a:schemeClr val="tx1"/>
                </a:solidFill>
                <a:latin typeface="UTM Avo" panose="02040603050506020204" pitchFamily="18"/>
                <a:cs typeface="Arial" panose="020B0604020202020204" pitchFamily="34" charset="0"/>
              </a:rPr>
              <a:t>HOẠT ĐỘNG CẶP ĐÔI</a:t>
            </a:r>
          </a:p>
        </p:txBody>
      </p:sp>
      <p:pic>
        <p:nvPicPr>
          <p:cNvPr id="7" name="Picture 6">
            <a:extLst>
              <a:ext uri="{FF2B5EF4-FFF2-40B4-BE49-F238E27FC236}">
                <a16:creationId xmlns:a16="http://schemas.microsoft.com/office/drawing/2014/main" id="{7A943E3F-47F3-360F-DDA2-4C926B9AAB47}"/>
              </a:ext>
            </a:extLst>
          </p:cNvPr>
          <p:cNvPicPr>
            <a:picLocks noChangeAspect="1"/>
          </p:cNvPicPr>
          <p:nvPr/>
        </p:nvPicPr>
        <p:blipFill>
          <a:blip r:embed="rId4"/>
          <a:stretch>
            <a:fillRect/>
          </a:stretch>
        </p:blipFill>
        <p:spPr>
          <a:xfrm>
            <a:off x="7749541" y="3092899"/>
            <a:ext cx="3901848" cy="3765101"/>
          </a:xfrm>
          <a:prstGeom prst="rect">
            <a:avLst/>
          </a:prstGeom>
          <a:noFill/>
          <a:ln>
            <a:noFill/>
          </a:ln>
        </p:spPr>
        <p:style>
          <a:lnRef idx="0">
            <a:scrgbClr r="0" g="0" b="0"/>
          </a:lnRef>
          <a:fillRef idx="0">
            <a:scrgbClr r="0" g="0" b="0"/>
          </a:fillRef>
          <a:effectRef idx="0">
            <a:scrgbClr r="0" g="0" b="0"/>
          </a:effectRef>
          <a:fontRef idx="minor">
            <a:schemeClr val="dk1"/>
          </a:fontRef>
        </p:style>
      </p:pic>
    </p:spTree>
    <p:extLst>
      <p:ext uri="{BB962C8B-B14F-4D97-AF65-F5344CB8AC3E}">
        <p14:creationId xmlns:p14="http://schemas.microsoft.com/office/powerpoint/2010/main" val="5983976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90"/>
                                          </p:val>
                                        </p:tav>
                                        <p:tav tm="100000">
                                          <p:val>
                                            <p:fltVal val="0"/>
                                          </p:val>
                                        </p:tav>
                                      </p:tavLst>
                                    </p:anim>
                                    <p:animEffect transition="in" filter="fade">
                                      <p:cBhvr>
                                        <p:cTn id="10" dur="500"/>
                                        <p:tgtEl>
                                          <p:spTgt spid="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E4118C-2AA6-C723-7EC9-C37983EFB264}"/>
              </a:ext>
            </a:extLst>
          </p:cNvPr>
          <p:cNvPicPr>
            <a:picLocks noChangeAspect="1"/>
          </p:cNvPicPr>
          <p:nvPr/>
        </p:nvPicPr>
        <p:blipFill>
          <a:blip r:embed="rId3"/>
          <a:stretch>
            <a:fillRect/>
          </a:stretch>
        </p:blipFill>
        <p:spPr>
          <a:xfrm>
            <a:off x="9320741" y="610356"/>
            <a:ext cx="3120660" cy="2380948"/>
          </a:xfrm>
          <a:prstGeom prst="rect">
            <a:avLst/>
          </a:prstGeom>
        </p:spPr>
      </p:pic>
      <p:sp>
        <p:nvSpPr>
          <p:cNvPr id="4" name="Rounded Rectangle 3">
            <a:extLst>
              <a:ext uri="{FF2B5EF4-FFF2-40B4-BE49-F238E27FC236}">
                <a16:creationId xmlns:a16="http://schemas.microsoft.com/office/drawing/2014/main" id="{FC14AC49-1724-6812-CCB3-60A8387E2578}"/>
              </a:ext>
            </a:extLst>
          </p:cNvPr>
          <p:cNvSpPr/>
          <p:nvPr/>
        </p:nvSpPr>
        <p:spPr>
          <a:xfrm>
            <a:off x="2098091" y="2681800"/>
            <a:ext cx="3178176" cy="1334379"/>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dirty="0">
                <a:solidFill>
                  <a:schemeClr val="tx1"/>
                </a:solidFill>
                <a:latin typeface="UTM Avo" panose="02040603050506020204" pitchFamily="18"/>
                <a:cs typeface="Arial" panose="020B0604020202020204" pitchFamily="34" charset="0"/>
              </a:rPr>
              <a:t>1. </a:t>
            </a:r>
            <a:r>
              <a:rPr lang="vi-VN" sz="2600" dirty="0">
                <a:solidFill>
                  <a:schemeClr val="tx1"/>
                </a:solidFill>
                <a:latin typeface="UTM Avo" panose="02040603050506020204" pitchFamily="18"/>
                <a:cs typeface="Arial" panose="020B0604020202020204" pitchFamily="34" charset="0"/>
              </a:rPr>
              <a:t>Chuẩn bị</a:t>
            </a:r>
            <a:endParaRPr lang="en-US" sz="2600" dirty="0">
              <a:solidFill>
                <a:schemeClr val="tx1"/>
              </a:solidFill>
              <a:latin typeface="UTM Avo" panose="02040603050506020204" pitchFamily="18"/>
              <a:cs typeface="Arial" panose="020B0604020202020204" pitchFamily="34" charset="0"/>
            </a:endParaRPr>
          </a:p>
        </p:txBody>
      </p:sp>
      <p:sp>
        <p:nvSpPr>
          <p:cNvPr id="5" name="Rounded Rectangle 4">
            <a:extLst>
              <a:ext uri="{FF2B5EF4-FFF2-40B4-BE49-F238E27FC236}">
                <a16:creationId xmlns:a16="http://schemas.microsoft.com/office/drawing/2014/main" id="{DA41893E-74F5-7132-8003-A818802A2986}"/>
              </a:ext>
            </a:extLst>
          </p:cNvPr>
          <p:cNvSpPr/>
          <p:nvPr/>
        </p:nvSpPr>
        <p:spPr>
          <a:xfrm>
            <a:off x="2329920" y="4488880"/>
            <a:ext cx="3178176" cy="1417162"/>
          </a:xfrm>
          <a:prstGeom prst="roundRect">
            <a:avLst/>
          </a:prstGeom>
          <a:solidFill>
            <a:srgbClr val="E3CBD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dirty="0">
                <a:solidFill>
                  <a:schemeClr val="tx1"/>
                </a:solidFill>
                <a:latin typeface="UTM Avo" panose="02040603050506020204" pitchFamily="18"/>
                <a:cs typeface="Arial" panose="020B0604020202020204" pitchFamily="34" charset="0"/>
              </a:rPr>
              <a:t>2. </a:t>
            </a:r>
            <a:r>
              <a:rPr lang="vi-VN" sz="2600" dirty="0">
                <a:solidFill>
                  <a:schemeClr val="tx1"/>
                </a:solidFill>
                <a:latin typeface="UTM Avo" panose="02040603050506020204" pitchFamily="18"/>
                <a:cs typeface="Arial" panose="020B0604020202020204" pitchFamily="34" charset="0"/>
              </a:rPr>
              <a:t>Tìm ý và </a:t>
            </a:r>
          </a:p>
          <a:p>
            <a:pPr algn="ctr">
              <a:lnSpc>
                <a:spcPct val="150000"/>
              </a:lnSpc>
            </a:pPr>
            <a:r>
              <a:rPr lang="vi-VN" sz="2600" dirty="0">
                <a:solidFill>
                  <a:schemeClr val="tx1"/>
                </a:solidFill>
                <a:latin typeface="UTM Avo" panose="02040603050506020204" pitchFamily="18"/>
                <a:cs typeface="Arial" panose="020B0604020202020204" pitchFamily="34" charset="0"/>
              </a:rPr>
              <a:t>lập dàn ý</a:t>
            </a:r>
            <a:endParaRPr lang="en-US" sz="2600" dirty="0">
              <a:solidFill>
                <a:schemeClr val="tx1"/>
              </a:solidFill>
              <a:latin typeface="UTM Avo" panose="02040603050506020204" pitchFamily="18"/>
              <a:cs typeface="Arial" panose="020B0604020202020204" pitchFamily="34" charset="0"/>
            </a:endParaRPr>
          </a:p>
        </p:txBody>
      </p:sp>
      <p:sp>
        <p:nvSpPr>
          <p:cNvPr id="7" name="Rounded Rectangle 6">
            <a:extLst>
              <a:ext uri="{FF2B5EF4-FFF2-40B4-BE49-F238E27FC236}">
                <a16:creationId xmlns:a16="http://schemas.microsoft.com/office/drawing/2014/main" id="{AEFB8B8C-F7BA-F161-5962-6DC2FF66BC51}"/>
              </a:ext>
            </a:extLst>
          </p:cNvPr>
          <p:cNvSpPr/>
          <p:nvPr/>
        </p:nvSpPr>
        <p:spPr>
          <a:xfrm>
            <a:off x="6940472" y="4476497"/>
            <a:ext cx="3136901" cy="1417162"/>
          </a:xfrm>
          <a:prstGeom prst="roundRect">
            <a:avLst/>
          </a:prstGeom>
          <a:solidFill>
            <a:schemeClr val="bg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dirty="0">
                <a:solidFill>
                  <a:schemeClr val="tx1"/>
                </a:solidFill>
                <a:latin typeface="UTM Avo" panose="02040603050506020204" pitchFamily="18"/>
                <a:cs typeface="Arial" panose="020B0604020202020204" pitchFamily="34" charset="0"/>
              </a:rPr>
              <a:t>4. </a:t>
            </a:r>
            <a:r>
              <a:rPr lang="vi-VN" sz="2600" dirty="0">
                <a:solidFill>
                  <a:schemeClr val="tx1"/>
                </a:solidFill>
                <a:latin typeface="UTM Avo" panose="02040603050506020204" pitchFamily="18"/>
                <a:cs typeface="Arial" panose="020B0604020202020204" pitchFamily="34" charset="0"/>
              </a:rPr>
              <a:t>Kiểm tra </a:t>
            </a:r>
          </a:p>
          <a:p>
            <a:pPr algn="ctr">
              <a:lnSpc>
                <a:spcPct val="150000"/>
              </a:lnSpc>
            </a:pPr>
            <a:r>
              <a:rPr lang="vi-VN" sz="2600" dirty="0">
                <a:solidFill>
                  <a:schemeClr val="tx1"/>
                </a:solidFill>
                <a:latin typeface="UTM Avo" panose="02040603050506020204" pitchFamily="18"/>
                <a:cs typeface="Arial" panose="020B0604020202020204" pitchFamily="34" charset="0"/>
              </a:rPr>
              <a:t>chỉnh sửa</a:t>
            </a:r>
            <a:endParaRPr lang="en-US" sz="2600" dirty="0">
              <a:solidFill>
                <a:schemeClr val="tx1"/>
              </a:solidFill>
              <a:latin typeface="UTM Avo" panose="02040603050506020204" pitchFamily="18"/>
              <a:cs typeface="Arial" panose="020B0604020202020204" pitchFamily="34" charset="0"/>
            </a:endParaRPr>
          </a:p>
        </p:txBody>
      </p:sp>
      <p:sp>
        <p:nvSpPr>
          <p:cNvPr id="8" name="Rounded Rectangle 7">
            <a:extLst>
              <a:ext uri="{FF2B5EF4-FFF2-40B4-BE49-F238E27FC236}">
                <a16:creationId xmlns:a16="http://schemas.microsoft.com/office/drawing/2014/main" id="{294B98F4-5ED8-99B1-7A7F-6941F7897DFC}"/>
              </a:ext>
            </a:extLst>
          </p:cNvPr>
          <p:cNvSpPr/>
          <p:nvPr/>
        </p:nvSpPr>
        <p:spPr>
          <a:xfrm>
            <a:off x="6392756" y="2681800"/>
            <a:ext cx="3136900" cy="1334379"/>
          </a:xfrm>
          <a:prstGeom prst="roundRect">
            <a:avLst/>
          </a:prstGeom>
          <a:solidFill>
            <a:srgbClr val="E3CBD1"/>
          </a:solidFill>
          <a:ln w="38100">
            <a:solidFill>
              <a:srgbClr val="7B42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00" dirty="0">
                <a:solidFill>
                  <a:schemeClr val="tx1"/>
                </a:solidFill>
                <a:latin typeface="UTM Avo" panose="02040603050506020204" pitchFamily="18"/>
                <a:cs typeface="Arial" panose="020B0604020202020204" pitchFamily="34" charset="0"/>
              </a:rPr>
              <a:t>3. </a:t>
            </a:r>
            <a:r>
              <a:rPr lang="vi-VN" sz="2600" dirty="0">
                <a:solidFill>
                  <a:schemeClr val="tx1"/>
                </a:solidFill>
                <a:latin typeface="UTM Avo" panose="02040603050506020204" pitchFamily="18"/>
                <a:cs typeface="Arial" panose="020B0604020202020204" pitchFamily="34" charset="0"/>
              </a:rPr>
              <a:t>Viết bài</a:t>
            </a:r>
            <a:endParaRPr lang="en-US" sz="2600" dirty="0">
              <a:solidFill>
                <a:schemeClr val="tx1"/>
              </a:solidFill>
              <a:latin typeface="UTM Avo" panose="02040603050506020204" pitchFamily="18"/>
              <a:cs typeface="Arial" panose="020B0604020202020204" pitchFamily="34" charset="0"/>
            </a:endParaRPr>
          </a:p>
        </p:txBody>
      </p:sp>
      <p:sp>
        <p:nvSpPr>
          <p:cNvPr id="9" name="TextBox 8">
            <a:extLst>
              <a:ext uri="{FF2B5EF4-FFF2-40B4-BE49-F238E27FC236}">
                <a16:creationId xmlns:a16="http://schemas.microsoft.com/office/drawing/2014/main" id="{CB11A046-880C-6A15-A090-3C390DAB5E87}"/>
              </a:ext>
            </a:extLst>
          </p:cNvPr>
          <p:cNvSpPr txBox="1"/>
          <p:nvPr/>
        </p:nvSpPr>
        <p:spPr>
          <a:xfrm>
            <a:off x="3611878" y="1800830"/>
            <a:ext cx="4699953" cy="636521"/>
          </a:xfrm>
          <a:prstGeom prst="rect">
            <a:avLst/>
          </a:prstGeom>
          <a:noFill/>
        </p:spPr>
        <p:txBody>
          <a:bodyPr wrap="square" rtlCol="0">
            <a:spAutoFit/>
          </a:bodyPr>
          <a:lstStyle/>
          <a:p>
            <a:pPr algn="ctr">
              <a:lnSpc>
                <a:spcPct val="150000"/>
              </a:lnSpc>
            </a:pPr>
            <a:r>
              <a:rPr lang="en-US" sz="2709" b="1" dirty="0">
                <a:latin typeface="UTM Avo" panose="02040603050506020204" pitchFamily="18"/>
                <a:cs typeface="Arial" panose="020B0604020202020204" pitchFamily="34" charset="0"/>
              </a:rPr>
              <a:t>Các bước viết văn bản</a:t>
            </a:r>
          </a:p>
        </p:txBody>
      </p:sp>
      <p:cxnSp>
        <p:nvCxnSpPr>
          <p:cNvPr id="20" name="Straight Arrow Connector 19">
            <a:extLst>
              <a:ext uri="{FF2B5EF4-FFF2-40B4-BE49-F238E27FC236}">
                <a16:creationId xmlns:a16="http://schemas.microsoft.com/office/drawing/2014/main" id="{351ABE6C-AE0B-8537-5222-DEBAA86B3166}"/>
              </a:ext>
            </a:extLst>
          </p:cNvPr>
          <p:cNvCxnSpPr>
            <a:stCxn id="4" idx="2"/>
            <a:endCxn id="5" idx="0"/>
          </p:cNvCxnSpPr>
          <p:nvPr/>
        </p:nvCxnSpPr>
        <p:spPr>
          <a:xfrm>
            <a:off x="3687179" y="4016179"/>
            <a:ext cx="231829" cy="472701"/>
          </a:xfrm>
          <a:prstGeom prst="straightConnector1">
            <a:avLst/>
          </a:prstGeom>
          <a:ln w="38100">
            <a:solidFill>
              <a:srgbClr val="7B424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0009C08-D93C-A581-6946-A3E553534787}"/>
              </a:ext>
            </a:extLst>
          </p:cNvPr>
          <p:cNvCxnSpPr>
            <a:stCxn id="5" idx="3"/>
            <a:endCxn id="8" idx="1"/>
          </p:cNvCxnSpPr>
          <p:nvPr/>
        </p:nvCxnSpPr>
        <p:spPr>
          <a:xfrm flipV="1">
            <a:off x="5508095" y="3348989"/>
            <a:ext cx="884661" cy="1848472"/>
          </a:xfrm>
          <a:prstGeom prst="straightConnector1">
            <a:avLst/>
          </a:prstGeom>
          <a:ln w="38100">
            <a:solidFill>
              <a:srgbClr val="7B424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7A1A2F5-DF31-0DFC-F0AA-2810C3941C0E}"/>
              </a:ext>
            </a:extLst>
          </p:cNvPr>
          <p:cNvCxnSpPr>
            <a:stCxn id="8" idx="2"/>
            <a:endCxn id="7" idx="0"/>
          </p:cNvCxnSpPr>
          <p:nvPr/>
        </p:nvCxnSpPr>
        <p:spPr>
          <a:xfrm>
            <a:off x="7961206" y="4016178"/>
            <a:ext cx="547717" cy="460318"/>
          </a:xfrm>
          <a:prstGeom prst="straightConnector1">
            <a:avLst/>
          </a:prstGeom>
          <a:ln w="38100">
            <a:solidFill>
              <a:srgbClr val="7B424F"/>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F045B153-0149-7F10-41B7-5D44E686C45E}"/>
              </a:ext>
            </a:extLst>
          </p:cNvPr>
          <p:cNvPicPr>
            <a:picLocks noChangeAspect="1"/>
          </p:cNvPicPr>
          <p:nvPr/>
        </p:nvPicPr>
        <p:blipFill>
          <a:blip r:embed="rId4"/>
          <a:stretch>
            <a:fillRect/>
          </a:stretch>
        </p:blipFill>
        <p:spPr>
          <a:xfrm>
            <a:off x="580405" y="1977922"/>
            <a:ext cx="970872" cy="1188823"/>
          </a:xfrm>
          <a:prstGeom prst="rect">
            <a:avLst/>
          </a:prstGeom>
        </p:spPr>
      </p:pic>
    </p:spTree>
    <p:extLst>
      <p:ext uri="{BB962C8B-B14F-4D97-AF65-F5344CB8AC3E}">
        <p14:creationId xmlns:p14="http://schemas.microsoft.com/office/powerpoint/2010/main" val="30207737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31"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500" fill="hold"/>
                                        <p:tgtEl>
                                          <p:spTgt spid="23"/>
                                        </p:tgtEl>
                                        <p:attrNameLst>
                                          <p:attrName>ppt_w</p:attrName>
                                        </p:attrNameLst>
                                      </p:cBhvr>
                                      <p:tavLst>
                                        <p:tav tm="0">
                                          <p:val>
                                            <p:fltVal val="0"/>
                                          </p:val>
                                        </p:tav>
                                        <p:tav tm="100000">
                                          <p:val>
                                            <p:strVal val="#ppt_w"/>
                                          </p:val>
                                        </p:tav>
                                      </p:tavLst>
                                    </p:anim>
                                    <p:anim calcmode="lin" valueType="num">
                                      <p:cBhvr>
                                        <p:cTn id="11" dur="500" fill="hold"/>
                                        <p:tgtEl>
                                          <p:spTgt spid="23"/>
                                        </p:tgtEl>
                                        <p:attrNameLst>
                                          <p:attrName>ppt_h</p:attrName>
                                        </p:attrNameLst>
                                      </p:cBhvr>
                                      <p:tavLst>
                                        <p:tav tm="0">
                                          <p:val>
                                            <p:fltVal val="0"/>
                                          </p:val>
                                        </p:tav>
                                        <p:tav tm="100000">
                                          <p:val>
                                            <p:strVal val="#ppt_h"/>
                                          </p:val>
                                        </p:tav>
                                      </p:tavLst>
                                    </p:anim>
                                    <p:anim calcmode="lin" valueType="num">
                                      <p:cBhvr>
                                        <p:cTn id="12" dur="500" fill="hold"/>
                                        <p:tgtEl>
                                          <p:spTgt spid="23"/>
                                        </p:tgtEl>
                                        <p:attrNameLst>
                                          <p:attrName>style.rotation</p:attrName>
                                        </p:attrNameLst>
                                      </p:cBhvr>
                                      <p:tavLst>
                                        <p:tav tm="0">
                                          <p:val>
                                            <p:fltVal val="90"/>
                                          </p:val>
                                        </p:tav>
                                        <p:tav tm="100000">
                                          <p:val>
                                            <p:fltVal val="0"/>
                                          </p:val>
                                        </p:tav>
                                      </p:tavLst>
                                    </p:anim>
                                    <p:animEffect transition="in" filter="fade">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randombar(horizontal)">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randombar(horizont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00"/>
                                        <p:tgtEl>
                                          <p:spTgt spid="22"/>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randombar(horizontal)">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29589B-EC24-E378-0AA0-1581736C9039}"/>
              </a:ext>
            </a:extLst>
          </p:cNvPr>
          <p:cNvSpPr txBox="1"/>
          <p:nvPr/>
        </p:nvSpPr>
        <p:spPr>
          <a:xfrm>
            <a:off x="2743878" y="1706129"/>
            <a:ext cx="6704243" cy="636521"/>
          </a:xfrm>
          <a:prstGeom prst="rect">
            <a:avLst/>
          </a:prstGeom>
          <a:noFill/>
        </p:spPr>
        <p:txBody>
          <a:bodyPr wrap="square" rtlCol="0">
            <a:spAutoFit/>
          </a:bodyPr>
          <a:lstStyle/>
          <a:p>
            <a:pPr algn="ctr">
              <a:lnSpc>
                <a:spcPct val="150000"/>
              </a:lnSpc>
            </a:pPr>
            <a:r>
              <a:rPr lang="en-US" sz="2600" b="1" dirty="0">
                <a:latin typeface="UTM Avo" panose="02040603050506020204" pitchFamily="18"/>
                <a:cs typeface="Arial" panose="020B0604020202020204" pitchFamily="34" charset="0"/>
              </a:rPr>
              <a:t>Nội dung tạo lập từng kiểu văn bản</a:t>
            </a:r>
          </a:p>
        </p:txBody>
      </p:sp>
      <p:graphicFrame>
        <p:nvGraphicFramePr>
          <p:cNvPr id="3" name="Table 2">
            <a:extLst>
              <a:ext uri="{FF2B5EF4-FFF2-40B4-BE49-F238E27FC236}">
                <a16:creationId xmlns:a16="http://schemas.microsoft.com/office/drawing/2014/main" id="{4D8A084D-DFDF-16A5-2C1C-4BA1598CDC5D}"/>
              </a:ext>
            </a:extLst>
          </p:cNvPr>
          <p:cNvGraphicFramePr>
            <a:graphicFrameLocks noGrp="1"/>
          </p:cNvGraphicFramePr>
          <p:nvPr>
            <p:extLst>
              <p:ext uri="{D42A27DB-BD31-4B8C-83A1-F6EECF244321}">
                <p14:modId xmlns:p14="http://schemas.microsoft.com/office/powerpoint/2010/main" val="1014178179"/>
              </p:ext>
            </p:extLst>
          </p:nvPr>
        </p:nvGraphicFramePr>
        <p:xfrm>
          <a:off x="949006" y="2482850"/>
          <a:ext cx="10293985" cy="3860800"/>
        </p:xfrm>
        <a:graphic>
          <a:graphicData uri="http://schemas.openxmlformats.org/drawingml/2006/table">
            <a:tbl>
              <a:tblPr firstRow="1" bandRow="1">
                <a:tableStyleId>{5DA37D80-6434-44D0-A028-1B22A696006F}</a:tableStyleId>
              </a:tblPr>
              <a:tblGrid>
                <a:gridCol w="2267894">
                  <a:extLst>
                    <a:ext uri="{9D8B030D-6E8A-4147-A177-3AD203B41FA5}">
                      <a16:colId xmlns:a16="http://schemas.microsoft.com/office/drawing/2014/main" val="4090463500"/>
                    </a:ext>
                  </a:extLst>
                </a:gridCol>
                <a:gridCol w="8026091">
                  <a:extLst>
                    <a:ext uri="{9D8B030D-6E8A-4147-A177-3AD203B41FA5}">
                      <a16:colId xmlns:a16="http://schemas.microsoft.com/office/drawing/2014/main" val="499468940"/>
                    </a:ext>
                  </a:extLst>
                </a:gridCol>
              </a:tblGrid>
              <a:tr h="754597">
                <a:tc>
                  <a:txBody>
                    <a:bodyPr/>
                    <a:lstStyle/>
                    <a:p>
                      <a:pPr algn="ctr">
                        <a:lnSpc>
                          <a:spcPct val="150000"/>
                        </a:lnSpc>
                      </a:pPr>
                      <a:r>
                        <a:rPr lang="en-US" sz="2400" dirty="0">
                          <a:latin typeface="UTM Avo" panose="02040603050506020204" pitchFamily="18"/>
                          <a:cs typeface="Arial" panose="020B0604020202020204" pitchFamily="34" charset="0"/>
                        </a:rPr>
                        <a:t>Kiểu văn bản</a:t>
                      </a:r>
                    </a:p>
                  </a:txBody>
                  <a:tcPr marL="49530" marR="49530" marT="24765" marB="24765" anchor="ctr"/>
                </a:tc>
                <a:tc>
                  <a:txBody>
                    <a:bodyPr/>
                    <a:lstStyle/>
                    <a:p>
                      <a:pPr algn="ctr">
                        <a:lnSpc>
                          <a:spcPct val="150000"/>
                        </a:lnSpc>
                      </a:pPr>
                      <a:r>
                        <a:rPr lang="en-US" sz="2400" dirty="0">
                          <a:latin typeface="UTM Avo" panose="02040603050506020204" pitchFamily="18"/>
                          <a:cs typeface="Arial" panose="020B0604020202020204" pitchFamily="34" charset="0"/>
                        </a:rPr>
                        <a:t>Nội dung cụ thể</a:t>
                      </a:r>
                    </a:p>
                  </a:txBody>
                  <a:tcPr marL="49530" marR="49530" marT="24765" marB="24765" anchor="ctr"/>
                </a:tc>
                <a:extLst>
                  <a:ext uri="{0D108BD9-81ED-4DB2-BD59-A6C34878D82A}">
                    <a16:rowId xmlns:a16="http://schemas.microsoft.com/office/drawing/2014/main" val="3084474398"/>
                  </a:ext>
                </a:extLst>
              </a:tr>
              <a:tr h="1431630">
                <a:tc>
                  <a:txBody>
                    <a:bodyPr/>
                    <a:lstStyle/>
                    <a:p>
                      <a:pPr algn="ctr">
                        <a:lnSpc>
                          <a:spcPct val="150000"/>
                        </a:lnSpc>
                      </a:pPr>
                      <a:r>
                        <a:rPr lang="en-US" sz="2400" b="1" dirty="0">
                          <a:latin typeface="UTM Avo" panose="02040603050506020204" pitchFamily="18"/>
                          <a:cs typeface="Arial" panose="020B0604020202020204" pitchFamily="34" charset="0"/>
                        </a:rPr>
                        <a:t>TỰ SỰ</a:t>
                      </a:r>
                    </a:p>
                  </a:txBody>
                  <a:tcPr marL="49530" marR="49530" marT="24765" marB="24765" anchor="ctr"/>
                </a:tc>
                <a:tc>
                  <a:txBody>
                    <a:bodyPr/>
                    <a:lstStyle/>
                    <a:p>
                      <a:pPr marL="0" indent="0" algn="just">
                        <a:lnSpc>
                          <a:spcPct val="150000"/>
                        </a:lnSpc>
                        <a:buFont typeface="Arial" panose="020B0604020202020204" pitchFamily="34" charset="0"/>
                        <a:buNone/>
                      </a:pPr>
                      <a:r>
                        <a:rPr lang="vi-VN" sz="2400" dirty="0">
                          <a:latin typeface="UTM Avo" panose="02040603050506020204" pitchFamily="18"/>
                          <a:cs typeface="Arial" panose="020B0604020202020204" pitchFamily="34" charset="0"/>
                        </a:rPr>
                        <a:t>Kể lại một chuyến đi hay một hoạt động xã hội, có dùng yếu tố miêu tả, </a:t>
                      </a:r>
                      <a:r>
                        <a:rPr lang="vi-VN" sz="2400">
                          <a:latin typeface="UTM Avo" panose="02040603050506020204" pitchFamily="18"/>
                          <a:cs typeface="Arial" panose="020B0604020202020204" pitchFamily="34" charset="0"/>
                        </a:rPr>
                        <a:t>biểu cảm</a:t>
                      </a:r>
                      <a:r>
                        <a:rPr lang="en-US" sz="2400">
                          <a:latin typeface="UTM Avo" panose="02040603050506020204" pitchFamily="18"/>
                          <a:cs typeface="Arial" panose="020B0604020202020204" pitchFamily="34" charset="0"/>
                        </a:rPr>
                        <a:t>.</a:t>
                      </a:r>
                      <a:endParaRPr lang="vi-VN" sz="2400" dirty="0">
                        <a:latin typeface="UTM Avo" panose="02040603050506020204" pitchFamily="18"/>
                        <a:cs typeface="Arial" panose="020B0604020202020204" pitchFamily="34" charset="0"/>
                      </a:endParaRPr>
                    </a:p>
                  </a:txBody>
                  <a:tcPr marL="49530" marR="49530" marT="24765" marB="24765" anchor="ctr"/>
                </a:tc>
                <a:extLst>
                  <a:ext uri="{0D108BD9-81ED-4DB2-BD59-A6C34878D82A}">
                    <a16:rowId xmlns:a16="http://schemas.microsoft.com/office/drawing/2014/main" val="2034048874"/>
                  </a:ext>
                </a:extLst>
              </a:tr>
              <a:tr h="1674573">
                <a:tc>
                  <a:txBody>
                    <a:bodyPr/>
                    <a:lstStyle/>
                    <a:p>
                      <a:pPr algn="ctr">
                        <a:lnSpc>
                          <a:spcPct val="150000"/>
                        </a:lnSpc>
                      </a:pPr>
                      <a:r>
                        <a:rPr lang="en-US" sz="2400" b="1" dirty="0">
                          <a:latin typeface="UTM Avo" panose="02040603050506020204" pitchFamily="18"/>
                          <a:cs typeface="Arial" panose="020B0604020202020204" pitchFamily="34" charset="0"/>
                        </a:rPr>
                        <a:t>BIỂU CẢM</a:t>
                      </a:r>
                    </a:p>
                  </a:txBody>
                  <a:tcPr marL="49530" marR="49530" marT="24765" marB="24765" anchor="ctr"/>
                </a:tc>
                <a:tc>
                  <a:txBody>
                    <a:bodyPr/>
                    <a:lstStyle/>
                    <a:p>
                      <a:pPr marL="0" indent="0" algn="just">
                        <a:lnSpc>
                          <a:spcPct val="150000"/>
                        </a:lnSpc>
                        <a:buFont typeface="Arial" panose="020B0604020202020204" pitchFamily="34" charset="0"/>
                        <a:buNone/>
                      </a:pPr>
                      <a:r>
                        <a:rPr lang="vi-VN" sz="2400" dirty="0">
                          <a:latin typeface="UTM Avo" panose="02040603050506020204" pitchFamily="18"/>
                          <a:cs typeface="Arial" panose="020B0604020202020204" pitchFamily="34" charset="0"/>
                        </a:rPr>
                        <a:t>Bước đầu biết làm một bài thơ sáu chữ, bảy chữ. Viết đoạn văn ghi lại cảm nghĩ về một bài thơ sáu chữ, </a:t>
                      </a:r>
                      <a:r>
                        <a:rPr lang="vi-VN" sz="2400">
                          <a:latin typeface="UTM Avo" panose="02040603050506020204" pitchFamily="18"/>
                          <a:cs typeface="Arial" panose="020B0604020202020204" pitchFamily="34" charset="0"/>
                        </a:rPr>
                        <a:t>bảy chữ</a:t>
                      </a:r>
                      <a:r>
                        <a:rPr lang="en-US" sz="2400">
                          <a:latin typeface="UTM Avo" panose="02040603050506020204" pitchFamily="18"/>
                          <a:cs typeface="Arial" panose="020B0604020202020204" pitchFamily="34" charset="0"/>
                        </a:rPr>
                        <a:t>.</a:t>
                      </a:r>
                      <a:endParaRPr lang="en-US" sz="2400" dirty="0">
                        <a:latin typeface="UTM Avo" panose="02040603050506020204" pitchFamily="18"/>
                        <a:cs typeface="Arial" panose="020B0604020202020204" pitchFamily="34" charset="0"/>
                      </a:endParaRPr>
                    </a:p>
                  </a:txBody>
                  <a:tcPr marL="49530" marR="49530" marT="24765" marB="24765" anchor="ctr"/>
                </a:tc>
                <a:extLst>
                  <a:ext uri="{0D108BD9-81ED-4DB2-BD59-A6C34878D82A}">
                    <a16:rowId xmlns:a16="http://schemas.microsoft.com/office/drawing/2014/main" val="4134121119"/>
                  </a:ext>
                </a:extLst>
              </a:tr>
            </a:tbl>
          </a:graphicData>
        </a:graphic>
      </p:graphicFrame>
    </p:spTree>
    <p:extLst>
      <p:ext uri="{BB962C8B-B14F-4D97-AF65-F5344CB8AC3E}">
        <p14:creationId xmlns:p14="http://schemas.microsoft.com/office/powerpoint/2010/main" val="35008669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9E70F53-B76C-4C62-F0FF-16D2DCB12E2C}"/>
              </a:ext>
            </a:extLst>
          </p:cNvPr>
          <p:cNvGraphicFramePr>
            <a:graphicFrameLocks noGrp="1"/>
          </p:cNvGraphicFramePr>
          <p:nvPr>
            <p:extLst>
              <p:ext uri="{D42A27DB-BD31-4B8C-83A1-F6EECF244321}">
                <p14:modId xmlns:p14="http://schemas.microsoft.com/office/powerpoint/2010/main" val="3785162263"/>
              </p:ext>
            </p:extLst>
          </p:nvPr>
        </p:nvGraphicFramePr>
        <p:xfrm>
          <a:off x="1122997" y="2034541"/>
          <a:ext cx="9946005" cy="4423409"/>
        </p:xfrm>
        <a:graphic>
          <a:graphicData uri="http://schemas.openxmlformats.org/drawingml/2006/table">
            <a:tbl>
              <a:tblPr firstRow="1" bandRow="1">
                <a:tableStyleId>{5DA37D80-6434-44D0-A028-1B22A696006F}</a:tableStyleId>
              </a:tblPr>
              <a:tblGrid>
                <a:gridCol w="2377717">
                  <a:extLst>
                    <a:ext uri="{9D8B030D-6E8A-4147-A177-3AD203B41FA5}">
                      <a16:colId xmlns:a16="http://schemas.microsoft.com/office/drawing/2014/main" val="4090463500"/>
                    </a:ext>
                  </a:extLst>
                </a:gridCol>
                <a:gridCol w="7568288">
                  <a:extLst>
                    <a:ext uri="{9D8B030D-6E8A-4147-A177-3AD203B41FA5}">
                      <a16:colId xmlns:a16="http://schemas.microsoft.com/office/drawing/2014/main" val="499468940"/>
                    </a:ext>
                  </a:extLst>
                </a:gridCol>
              </a:tblGrid>
              <a:tr h="696635">
                <a:tc>
                  <a:txBody>
                    <a:bodyPr/>
                    <a:lstStyle/>
                    <a:p>
                      <a:pPr algn="ctr">
                        <a:lnSpc>
                          <a:spcPct val="150000"/>
                        </a:lnSpc>
                      </a:pPr>
                      <a:r>
                        <a:rPr lang="en-US" sz="2200" dirty="0">
                          <a:latin typeface="UTM Avo" panose="02040603050506020204" pitchFamily="18"/>
                          <a:cs typeface="Arial" panose="020B0604020202020204" pitchFamily="34" charset="0"/>
                        </a:rPr>
                        <a:t>Kiểu văn bản</a:t>
                      </a:r>
                    </a:p>
                  </a:txBody>
                  <a:tcPr marL="49530" marR="49530" marT="24765" marB="24765" anchor="ctr"/>
                </a:tc>
                <a:tc>
                  <a:txBody>
                    <a:bodyPr/>
                    <a:lstStyle/>
                    <a:p>
                      <a:pPr algn="ctr">
                        <a:lnSpc>
                          <a:spcPct val="150000"/>
                        </a:lnSpc>
                      </a:pPr>
                      <a:r>
                        <a:rPr lang="en-US" sz="2200" dirty="0">
                          <a:latin typeface="UTM Avo" panose="02040603050506020204" pitchFamily="18"/>
                          <a:cs typeface="Arial" panose="020B0604020202020204" pitchFamily="34" charset="0"/>
                        </a:rPr>
                        <a:t>Nội dung cụ thể</a:t>
                      </a:r>
                    </a:p>
                  </a:txBody>
                  <a:tcPr marL="49530" marR="49530" marT="24765" marB="24765" anchor="ctr"/>
                </a:tc>
                <a:extLst>
                  <a:ext uri="{0D108BD9-81ED-4DB2-BD59-A6C34878D82A}">
                    <a16:rowId xmlns:a16="http://schemas.microsoft.com/office/drawing/2014/main" val="3084474398"/>
                  </a:ext>
                </a:extLst>
              </a:tr>
              <a:tr h="1242258">
                <a:tc>
                  <a:txBody>
                    <a:bodyPr/>
                    <a:lstStyle/>
                    <a:p>
                      <a:pPr algn="ctr">
                        <a:lnSpc>
                          <a:spcPct val="150000"/>
                        </a:lnSpc>
                      </a:pPr>
                      <a:r>
                        <a:rPr lang="en-US" sz="2200" b="1" dirty="0">
                          <a:latin typeface="UTM Avo" panose="02040603050506020204" pitchFamily="18"/>
                          <a:cs typeface="Arial" panose="020B0604020202020204" pitchFamily="34" charset="0"/>
                        </a:rPr>
                        <a:t>NGHỊ LUẬN</a:t>
                      </a:r>
                    </a:p>
                  </a:txBody>
                  <a:tcPr marL="49530" marR="49530" marT="24765" marB="24765" anchor="ctr"/>
                </a:tc>
                <a:tc>
                  <a:txBody>
                    <a:bodyPr/>
                    <a:lstStyle/>
                    <a:p>
                      <a:pPr marL="0" indent="0" algn="just">
                        <a:lnSpc>
                          <a:spcPct val="150000"/>
                        </a:lnSpc>
                        <a:buFont typeface="Arial" panose="020B0604020202020204" pitchFamily="34" charset="0"/>
                        <a:buNone/>
                      </a:pPr>
                      <a:r>
                        <a:rPr lang="vi-VN" sz="2200" dirty="0">
                          <a:latin typeface="UTM Avo" panose="02040603050506020204" pitchFamily="18"/>
                          <a:cs typeface="Arial" panose="020B0604020202020204" pitchFamily="34" charset="0"/>
                        </a:rPr>
                        <a:t>Viết bài nghị luận về một vấn đề của đời sống và bài phân tích một tác phẩm </a:t>
                      </a:r>
                      <a:r>
                        <a:rPr lang="vi-VN" sz="2200">
                          <a:latin typeface="UTM Avo" panose="02040603050506020204" pitchFamily="18"/>
                          <a:cs typeface="Arial" panose="020B0604020202020204" pitchFamily="34" charset="0"/>
                        </a:rPr>
                        <a:t>văn học</a:t>
                      </a:r>
                      <a:r>
                        <a:rPr lang="en-US" sz="2200">
                          <a:latin typeface="UTM Avo" panose="02040603050506020204" pitchFamily="18"/>
                          <a:cs typeface="Arial" panose="020B0604020202020204" pitchFamily="34" charset="0"/>
                        </a:rPr>
                        <a:t>.</a:t>
                      </a:r>
                      <a:endParaRPr lang="vi-VN" sz="2200" dirty="0">
                        <a:latin typeface="UTM Avo" panose="02040603050506020204" pitchFamily="18"/>
                        <a:cs typeface="Arial" panose="020B0604020202020204" pitchFamily="34" charset="0"/>
                      </a:endParaRPr>
                    </a:p>
                  </a:txBody>
                  <a:tcPr marL="49530" marR="49530" marT="24765" marB="24765" anchor="ctr"/>
                </a:tc>
                <a:extLst>
                  <a:ext uri="{0D108BD9-81ED-4DB2-BD59-A6C34878D82A}">
                    <a16:rowId xmlns:a16="http://schemas.microsoft.com/office/drawing/2014/main" val="2034048874"/>
                  </a:ext>
                </a:extLst>
              </a:tr>
              <a:tr h="1242258">
                <a:tc>
                  <a:txBody>
                    <a:bodyPr/>
                    <a:lstStyle/>
                    <a:p>
                      <a:pPr algn="ctr">
                        <a:lnSpc>
                          <a:spcPct val="150000"/>
                        </a:lnSpc>
                      </a:pPr>
                      <a:r>
                        <a:rPr lang="en-US" sz="2200" b="1" dirty="0">
                          <a:latin typeface="UTM Avo" panose="02040603050506020204" pitchFamily="18"/>
                          <a:cs typeface="Arial" panose="020B0604020202020204" pitchFamily="34" charset="0"/>
                        </a:rPr>
                        <a:t>THUYẾT MINH</a:t>
                      </a:r>
                    </a:p>
                  </a:txBody>
                  <a:tcPr marL="49530" marR="49530" marT="24765" marB="24765" anchor="ctr"/>
                </a:tc>
                <a:tc>
                  <a:txBody>
                    <a:bodyPr/>
                    <a:lstStyle/>
                    <a:p>
                      <a:pPr marL="0" indent="0" algn="just">
                        <a:lnSpc>
                          <a:spcPct val="150000"/>
                        </a:lnSpc>
                        <a:buFont typeface="Arial" panose="020B0604020202020204" pitchFamily="34" charset="0"/>
                        <a:buNone/>
                      </a:pPr>
                      <a:r>
                        <a:rPr lang="vi-VN" sz="2200" dirty="0">
                          <a:latin typeface="UTM Avo" panose="02040603050506020204" pitchFamily="18"/>
                          <a:cs typeface="Arial" panose="020B0604020202020204" pitchFamily="34" charset="0"/>
                        </a:rPr>
                        <a:t>Giải thích một hiện tượng tự nhiên hoặc giới thiệu một </a:t>
                      </a:r>
                      <a:r>
                        <a:rPr lang="vi-VN" sz="2200">
                          <a:latin typeface="UTM Avo" panose="02040603050506020204" pitchFamily="18"/>
                          <a:cs typeface="Arial" panose="020B0604020202020204" pitchFamily="34" charset="0"/>
                        </a:rPr>
                        <a:t>cuốn sách</a:t>
                      </a:r>
                      <a:r>
                        <a:rPr lang="en-US" sz="2200">
                          <a:latin typeface="UTM Avo" panose="02040603050506020204" pitchFamily="18"/>
                          <a:cs typeface="Arial" panose="020B0604020202020204" pitchFamily="34" charset="0"/>
                        </a:rPr>
                        <a:t>.</a:t>
                      </a:r>
                      <a:endParaRPr lang="en-US" sz="2200" dirty="0">
                        <a:latin typeface="UTM Avo" panose="02040603050506020204" pitchFamily="18"/>
                        <a:cs typeface="Arial" panose="020B0604020202020204" pitchFamily="34" charset="0"/>
                      </a:endParaRPr>
                    </a:p>
                  </a:txBody>
                  <a:tcPr marL="49530" marR="49530" marT="24765" marB="24765" anchor="ctr"/>
                </a:tc>
                <a:extLst>
                  <a:ext uri="{0D108BD9-81ED-4DB2-BD59-A6C34878D82A}">
                    <a16:rowId xmlns:a16="http://schemas.microsoft.com/office/drawing/2014/main" val="4134121119"/>
                  </a:ext>
                </a:extLst>
              </a:tr>
              <a:tr h="1242258">
                <a:tc>
                  <a:txBody>
                    <a:bodyPr/>
                    <a:lstStyle/>
                    <a:p>
                      <a:pPr algn="ctr">
                        <a:lnSpc>
                          <a:spcPct val="150000"/>
                        </a:lnSpc>
                      </a:pPr>
                      <a:r>
                        <a:rPr lang="en-US" sz="2200" b="1" dirty="0">
                          <a:latin typeface="UTM Avo" panose="02040603050506020204" pitchFamily="18"/>
                          <a:cs typeface="Arial" panose="020B0604020202020204" pitchFamily="34" charset="0"/>
                        </a:rPr>
                        <a:t>NHẬT DỤNG</a:t>
                      </a:r>
                    </a:p>
                  </a:txBody>
                  <a:tcPr marL="49530" marR="49530" marT="24765" marB="24765" anchor="ctr"/>
                </a:tc>
                <a:tc>
                  <a:txBody>
                    <a:bodyPr/>
                    <a:lstStyle/>
                    <a:p>
                      <a:pPr marL="0" indent="0" algn="just">
                        <a:lnSpc>
                          <a:spcPct val="150000"/>
                        </a:lnSpc>
                        <a:buFont typeface="Arial" panose="020B0604020202020204" pitchFamily="34" charset="0"/>
                        <a:buNone/>
                      </a:pPr>
                      <a:r>
                        <a:rPr lang="en-US" sz="2200" dirty="0">
                          <a:latin typeface="UTM Avo" panose="02040603050506020204" pitchFamily="18"/>
                          <a:cs typeface="Arial" panose="020B0604020202020204" pitchFamily="34" charset="0"/>
                        </a:rPr>
                        <a:t>Kiến nghị về một vấn đề </a:t>
                      </a:r>
                      <a:r>
                        <a:rPr lang="en-US" sz="2200">
                          <a:latin typeface="UTM Avo" panose="02040603050506020204" pitchFamily="18"/>
                          <a:cs typeface="Arial" panose="020B0604020202020204" pitchFamily="34" charset="0"/>
                        </a:rPr>
                        <a:t>đời sống.</a:t>
                      </a:r>
                      <a:endParaRPr lang="en-US" sz="2200" dirty="0">
                        <a:latin typeface="UTM Avo" panose="02040603050506020204" pitchFamily="18"/>
                        <a:cs typeface="Arial" panose="020B0604020202020204" pitchFamily="34" charset="0"/>
                      </a:endParaRPr>
                    </a:p>
                  </a:txBody>
                  <a:tcPr marL="49530" marR="49530" marT="24765" marB="24765" anchor="ctr"/>
                </a:tc>
                <a:extLst>
                  <a:ext uri="{0D108BD9-81ED-4DB2-BD59-A6C34878D82A}">
                    <a16:rowId xmlns:a16="http://schemas.microsoft.com/office/drawing/2014/main" val="780923808"/>
                  </a:ext>
                </a:extLst>
              </a:tr>
            </a:tbl>
          </a:graphicData>
        </a:graphic>
      </p:graphicFrame>
    </p:spTree>
    <p:extLst>
      <p:ext uri="{BB962C8B-B14F-4D97-AF65-F5344CB8AC3E}">
        <p14:creationId xmlns:p14="http://schemas.microsoft.com/office/powerpoint/2010/main" val="34826432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51CD91F5-35B3-8F02-49D9-B4319CC96AF5}"/>
              </a:ext>
            </a:extLst>
          </p:cNvPr>
          <p:cNvPicPr>
            <a:picLocks noChangeAspect="1"/>
          </p:cNvPicPr>
          <p:nvPr/>
        </p:nvPicPr>
        <p:blipFill>
          <a:blip r:embed="rId4"/>
          <a:stretch>
            <a:fillRect/>
          </a:stretch>
        </p:blipFill>
        <p:spPr>
          <a:xfrm>
            <a:off x="4501082" y="3203022"/>
            <a:ext cx="3189835" cy="1764777"/>
          </a:xfrm>
          <a:prstGeom prst="rect">
            <a:avLst/>
          </a:prstGeom>
        </p:spPr>
      </p:pic>
    </p:spTree>
    <p:extLst>
      <p:ext uri="{BB962C8B-B14F-4D97-AF65-F5344CB8AC3E}">
        <p14:creationId xmlns:p14="http://schemas.microsoft.com/office/powerpoint/2010/main" val="132993002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Picture 3">
            <a:extLst>
              <a:ext uri="{FF2B5EF4-FFF2-40B4-BE49-F238E27FC236}">
                <a16:creationId xmlns:a16="http://schemas.microsoft.com/office/drawing/2014/main" id="{0841FB7B-AD3D-446D-A951-FDF1DF9B16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77340" y="2139087"/>
            <a:ext cx="4086531" cy="2781237"/>
          </a:xfrm>
          <a:prstGeom prst="rect">
            <a:avLst/>
          </a:prstGeom>
        </p:spPr>
      </p:pic>
      <p:sp>
        <p:nvSpPr>
          <p:cNvPr id="24" name="TextBox 23">
            <a:extLst>
              <a:ext uri="{FF2B5EF4-FFF2-40B4-BE49-F238E27FC236}">
                <a16:creationId xmlns:a16="http://schemas.microsoft.com/office/drawing/2014/main" id="{DE48A399-5D38-4E50-B54F-BADBBA2D8A2C}"/>
              </a:ext>
            </a:extLst>
          </p:cNvPr>
          <p:cNvSpPr txBox="1"/>
          <p:nvPr/>
        </p:nvSpPr>
        <p:spPr>
          <a:xfrm>
            <a:off x="2109698" y="2414783"/>
            <a:ext cx="3442323" cy="2229841"/>
          </a:xfrm>
          <a:prstGeom prst="rect">
            <a:avLst/>
          </a:prstGeom>
          <a:noFill/>
        </p:spPr>
        <p:txBody>
          <a:bodyPr wrap="square">
            <a:spAutoFit/>
          </a:bodyPr>
          <a:lstStyle/>
          <a:p>
            <a:pPr algn="ctr">
              <a:lnSpc>
                <a:spcPct val="150000"/>
              </a:lnSpc>
            </a:pPr>
            <a:r>
              <a:rPr lang="en-US" sz="2400" b="1" dirty="0" err="1">
                <a:latin typeface="UTM Avo" panose="02040603050506020204" pitchFamily="18" charset="0"/>
              </a:rPr>
              <a:t>Ôn</a:t>
            </a:r>
            <a:r>
              <a:rPr lang="en-US" sz="2400" b="1" dirty="0">
                <a:latin typeface="UTM Avo" panose="02040603050506020204" pitchFamily="18" charset="0"/>
              </a:rPr>
              <a:t> </a:t>
            </a:r>
            <a:r>
              <a:rPr lang="en-US" sz="2400" b="1" dirty="0" err="1">
                <a:latin typeface="UTM Avo" panose="02040603050506020204" pitchFamily="18" charset="0"/>
              </a:rPr>
              <a:t>tập</a:t>
            </a:r>
            <a:r>
              <a:rPr lang="en-US" sz="2400" b="1" dirty="0">
                <a:latin typeface="UTM Avo" panose="02040603050506020204" pitchFamily="18" charset="0"/>
              </a:rPr>
              <a:t> </a:t>
            </a:r>
            <a:r>
              <a:rPr lang="en-US" sz="2400" b="1" dirty="0" err="1">
                <a:latin typeface="UTM Avo" panose="02040603050506020204" pitchFamily="18" charset="0"/>
              </a:rPr>
              <a:t>nội</a:t>
            </a:r>
            <a:r>
              <a:rPr lang="en-US" sz="2400" b="1" dirty="0">
                <a:latin typeface="UTM Avo" panose="02040603050506020204" pitchFamily="18" charset="0"/>
              </a:rPr>
              <a:t> dung</a:t>
            </a:r>
          </a:p>
          <a:p>
            <a:pPr algn="ctr">
              <a:lnSpc>
                <a:spcPct val="150000"/>
              </a:lnSpc>
            </a:pPr>
            <a:r>
              <a:rPr lang="en-US" sz="2400" i="1" dirty="0" err="1">
                <a:latin typeface="UTM Avo" panose="02040603050506020204" pitchFamily="18" charset="0"/>
              </a:rPr>
              <a:t>Bài</a:t>
            </a:r>
            <a:r>
              <a:rPr lang="en-US" sz="2400" i="1" dirty="0">
                <a:latin typeface="UTM Avo" panose="02040603050506020204" pitchFamily="18" charset="0"/>
              </a:rPr>
              <a:t> </a:t>
            </a:r>
            <a:r>
              <a:rPr lang="en-US" sz="2400" i="1" dirty="0" err="1">
                <a:latin typeface="UTM Avo" panose="02040603050506020204" pitchFamily="18" charset="0"/>
              </a:rPr>
              <a:t>mở</a:t>
            </a:r>
            <a:r>
              <a:rPr lang="en-US" sz="2400" i="1" dirty="0">
                <a:latin typeface="UTM Avo" panose="02040603050506020204" pitchFamily="18" charset="0"/>
              </a:rPr>
              <a:t> </a:t>
            </a:r>
            <a:r>
              <a:rPr lang="en-US" sz="2400" i="1" dirty="0" err="1">
                <a:latin typeface="UTM Avo" panose="02040603050506020204" pitchFamily="18" charset="0"/>
              </a:rPr>
              <a:t>đầu</a:t>
            </a:r>
            <a:r>
              <a:rPr lang="en-US" sz="2400" i="1" dirty="0">
                <a:latin typeface="UTM Avo" panose="02040603050506020204" pitchFamily="18" charset="0"/>
              </a:rPr>
              <a:t> </a:t>
            </a:r>
            <a:r>
              <a:rPr lang="en-US" sz="2400" dirty="0">
                <a:latin typeface="UTM Avo" panose="02040603050506020204" pitchFamily="18" charset="0"/>
              </a:rPr>
              <a:t>(</a:t>
            </a:r>
            <a:r>
              <a:rPr lang="en-US" sz="2400" dirty="0" err="1">
                <a:latin typeface="UTM Avo" panose="02040603050506020204" pitchFamily="18" charset="0"/>
              </a:rPr>
              <a:t>Nội</a:t>
            </a:r>
            <a:r>
              <a:rPr lang="en-US" sz="2400" dirty="0">
                <a:latin typeface="UTM Avo" panose="02040603050506020204" pitchFamily="18" charset="0"/>
              </a:rPr>
              <a:t> dung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cấu</a:t>
            </a:r>
            <a:r>
              <a:rPr lang="en-US" sz="2400" dirty="0">
                <a:latin typeface="UTM Avo" panose="02040603050506020204" pitchFamily="18" charset="0"/>
              </a:rPr>
              <a:t> </a:t>
            </a:r>
            <a:r>
              <a:rPr lang="en-US" sz="2400" err="1">
                <a:latin typeface="UTM Avo" panose="02040603050506020204" pitchFamily="18" charset="0"/>
              </a:rPr>
              <a:t>trúc</a:t>
            </a:r>
            <a:r>
              <a:rPr lang="en-US" sz="2400">
                <a:latin typeface="UTM Avo" panose="02040603050506020204" pitchFamily="18" charset="0"/>
              </a:rPr>
              <a:t> sách</a:t>
            </a:r>
          </a:p>
          <a:p>
            <a:pPr algn="ctr">
              <a:lnSpc>
                <a:spcPct val="150000"/>
              </a:lnSpc>
            </a:pPr>
            <a:r>
              <a:rPr lang="en-US" sz="2400">
                <a:latin typeface="UTM Avo" panose="02040603050506020204" pitchFamily="18" charset="0"/>
              </a:rPr>
              <a:t> </a:t>
            </a:r>
            <a:r>
              <a:rPr lang="en-US" sz="2400" dirty="0" err="1">
                <a:latin typeface="UTM Avo" panose="02040603050506020204" pitchFamily="18" charset="0"/>
              </a:rPr>
              <a:t>Ngữ</a:t>
            </a:r>
            <a:r>
              <a:rPr lang="en-US" sz="2400" dirty="0">
                <a:latin typeface="UTM Avo" panose="02040603050506020204" pitchFamily="18" charset="0"/>
              </a:rPr>
              <a:t> </a:t>
            </a:r>
            <a:r>
              <a:rPr lang="en-US" sz="2400" dirty="0" err="1">
                <a:latin typeface="UTM Avo" panose="02040603050506020204" pitchFamily="18" charset="0"/>
              </a:rPr>
              <a:t>văn</a:t>
            </a:r>
            <a:r>
              <a:rPr lang="en-US" sz="2400" dirty="0">
                <a:latin typeface="UTM Avo" panose="02040603050506020204" pitchFamily="18" charset="0"/>
              </a:rPr>
              <a:t> 8)</a:t>
            </a:r>
          </a:p>
        </p:txBody>
      </p:sp>
      <p:pic>
        <p:nvPicPr>
          <p:cNvPr id="25" name="Picture 9">
            <a:extLst>
              <a:ext uri="{FF2B5EF4-FFF2-40B4-BE49-F238E27FC236}">
                <a16:creationId xmlns:a16="http://schemas.microsoft.com/office/drawing/2014/main" id="{3AC2664D-9FAA-4FC4-A79B-B3944444FF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356990" y="4025499"/>
            <a:ext cx="973058" cy="1238250"/>
          </a:xfrm>
          <a:prstGeom prst="rect">
            <a:avLst/>
          </a:prstGeom>
        </p:spPr>
      </p:pic>
      <p:pic>
        <p:nvPicPr>
          <p:cNvPr id="26" name="Picture 3">
            <a:extLst>
              <a:ext uri="{FF2B5EF4-FFF2-40B4-BE49-F238E27FC236}">
                <a16:creationId xmlns:a16="http://schemas.microsoft.com/office/drawing/2014/main" id="{8FECE8FA-7C7E-437A-956C-7AF31DDB4C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103539" y="2139086"/>
            <a:ext cx="4086531" cy="2781237"/>
          </a:xfrm>
          <a:prstGeom prst="rect">
            <a:avLst/>
          </a:prstGeom>
        </p:spPr>
      </p:pic>
      <p:sp>
        <p:nvSpPr>
          <p:cNvPr id="27" name="TextBox 26">
            <a:extLst>
              <a:ext uri="{FF2B5EF4-FFF2-40B4-BE49-F238E27FC236}">
                <a16:creationId xmlns:a16="http://schemas.microsoft.com/office/drawing/2014/main" id="{59FE0C2C-A8DE-4B19-A3F3-9880817DD73C}"/>
              </a:ext>
            </a:extLst>
          </p:cNvPr>
          <p:cNvSpPr txBox="1"/>
          <p:nvPr/>
        </p:nvSpPr>
        <p:spPr>
          <a:xfrm>
            <a:off x="6783399" y="2691781"/>
            <a:ext cx="2726810" cy="1675843"/>
          </a:xfrm>
          <a:prstGeom prst="rect">
            <a:avLst/>
          </a:prstGeom>
          <a:noFill/>
        </p:spPr>
        <p:txBody>
          <a:bodyPr wrap="square">
            <a:spAutoFit/>
          </a:bodyPr>
          <a:lstStyle/>
          <a:p>
            <a:pPr algn="ctr">
              <a:lnSpc>
                <a:spcPct val="150000"/>
              </a:lnSpc>
            </a:pPr>
            <a:r>
              <a:rPr lang="vi-VN" sz="2400" b="1" dirty="0">
                <a:latin typeface="UTM Avo" panose="02040603050506020204" pitchFamily="18" charset="0"/>
              </a:rPr>
              <a:t>Soạn Văn bản</a:t>
            </a:r>
          </a:p>
          <a:p>
            <a:pPr algn="ctr">
              <a:lnSpc>
                <a:spcPct val="150000"/>
              </a:lnSpc>
            </a:pPr>
            <a:r>
              <a:rPr lang="vi-VN" sz="2400" i="1" dirty="0">
                <a:latin typeface="UTM Avo" panose="02040603050506020204" pitchFamily="18" charset="0"/>
              </a:rPr>
              <a:t>Tôi đi học </a:t>
            </a:r>
            <a:r>
              <a:rPr lang="vi-VN" sz="2400" dirty="0">
                <a:latin typeface="UTM Avo" panose="02040603050506020204" pitchFamily="18" charset="0"/>
              </a:rPr>
              <a:t>– Thạch Lam</a:t>
            </a:r>
          </a:p>
        </p:txBody>
      </p:sp>
      <p:pic>
        <p:nvPicPr>
          <p:cNvPr id="28" name="Picture 9">
            <a:extLst>
              <a:ext uri="{FF2B5EF4-FFF2-40B4-BE49-F238E27FC236}">
                <a16:creationId xmlns:a16="http://schemas.microsoft.com/office/drawing/2014/main" id="{1C73345E-AE73-4DA9-B61D-DDD88D241A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885844" y="1531090"/>
            <a:ext cx="1041452" cy="950325"/>
          </a:xfrm>
          <a:prstGeom prst="rect">
            <a:avLst/>
          </a:prstGeom>
        </p:spPr>
      </p:pic>
    </p:spTree>
    <p:extLst>
      <p:ext uri="{BB962C8B-B14F-4D97-AF65-F5344CB8AC3E}">
        <p14:creationId xmlns:p14="http://schemas.microsoft.com/office/powerpoint/2010/main" val="35815923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190487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docProps/app.xml><?xml version="1.0" encoding="utf-8"?>
<Properties xmlns="http://schemas.openxmlformats.org/officeDocument/2006/extended-properties" xmlns:vt="http://schemas.openxmlformats.org/officeDocument/2006/docPropsVTypes">
  <Template>9Slide.vn</Template>
  <TotalTime>393</TotalTime>
  <Words>1848</Words>
  <Application>Microsoft Office PowerPoint</Application>
  <PresentationFormat>Widescreen</PresentationFormat>
  <Paragraphs>195</Paragraphs>
  <Slides>43</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43</vt:i4>
      </vt:variant>
    </vt:vector>
  </HeadingPairs>
  <TitlesOfParts>
    <vt:vector size="50" baseType="lpstr">
      <vt:lpstr>Calibri</vt:lpstr>
      <vt:lpstr>Arial</vt:lpstr>
      <vt:lpstr>Calibri Light</vt:lpstr>
      <vt:lpstr>UTM Avo</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Ziczac</cp:lastModifiedBy>
  <cp:revision>23</cp:revision>
  <dcterms:created xsi:type="dcterms:W3CDTF">2023-10-19T01:39:18Z</dcterms:created>
  <dcterms:modified xsi:type="dcterms:W3CDTF">2024-02-22T10:09:59Z</dcterms:modified>
  <cp:category>9Slide.vn</cp:category>
</cp:coreProperties>
</file>