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22"/>
  </p:notesMasterIdLst>
  <p:sldIdLst>
    <p:sldId id="256" r:id="rId2"/>
    <p:sldId id="281" r:id="rId3"/>
    <p:sldId id="300" r:id="rId4"/>
    <p:sldId id="287" r:id="rId5"/>
    <p:sldId id="315" r:id="rId6"/>
    <p:sldId id="289" r:id="rId7"/>
    <p:sldId id="316" r:id="rId8"/>
    <p:sldId id="317" r:id="rId9"/>
    <p:sldId id="318" r:id="rId10"/>
    <p:sldId id="319" r:id="rId11"/>
    <p:sldId id="320" r:id="rId12"/>
    <p:sldId id="321" r:id="rId13"/>
    <p:sldId id="322" r:id="rId14"/>
    <p:sldId id="323" r:id="rId15"/>
    <p:sldId id="324" r:id="rId16"/>
    <p:sldId id="325" r:id="rId17"/>
    <p:sldId id="296" r:id="rId18"/>
    <p:sldId id="297" r:id="rId19"/>
    <p:sldId id="279" r:id="rId20"/>
    <p:sldId id="299" r:id="rId21"/>
  </p:sldIdLst>
  <p:sldSz cx="12192000" cy="6858000"/>
  <p:notesSz cx="6858000" cy="9144000"/>
  <p:embeddedFontLst>
    <p:embeddedFont>
      <p:font typeface="UTM Avo" panose="02040603050506020204" pitchFamily="18" charset="0"/>
      <p:regular r:id="rId23"/>
      <p:bold r:id="rId24"/>
      <p:italic r:id="rId25"/>
      <p:boldItalic r:id="rId2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43"/>
  </p:normalViewPr>
  <p:slideViewPr>
    <p:cSldViewPr snapToGrid="0">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12F18F-2763-1D4E-AE1C-39D85AAB27B6}" type="datetimeFigureOut">
              <a:rPr lang="en-VN" smtClean="0"/>
              <a:t>02/22/2024</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A53697-5B29-8745-AB0F-0530171D30A4}" type="slidenum">
              <a:rPr lang="en-VN" smtClean="0"/>
              <a:t>‹#›</a:t>
            </a:fld>
            <a:endParaRPr lang="en-VN"/>
          </a:p>
        </p:txBody>
      </p:sp>
    </p:spTree>
    <p:extLst>
      <p:ext uri="{BB962C8B-B14F-4D97-AF65-F5344CB8AC3E}">
        <p14:creationId xmlns:p14="http://schemas.microsoft.com/office/powerpoint/2010/main" val="4285587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17</a:t>
            </a:fld>
            <a:endParaRPr lang="en-VN"/>
          </a:p>
        </p:txBody>
      </p:sp>
    </p:spTree>
    <p:extLst>
      <p:ext uri="{BB962C8B-B14F-4D97-AF65-F5344CB8AC3E}">
        <p14:creationId xmlns:p14="http://schemas.microsoft.com/office/powerpoint/2010/main" val="2713807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18</a:t>
            </a:fld>
            <a:endParaRPr lang="en-VN"/>
          </a:p>
        </p:txBody>
      </p:sp>
    </p:spTree>
    <p:extLst>
      <p:ext uri="{BB962C8B-B14F-4D97-AF65-F5344CB8AC3E}">
        <p14:creationId xmlns:p14="http://schemas.microsoft.com/office/powerpoint/2010/main" val="3425632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2/22/2024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2/22/2024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2/22/2024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2/22/2024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8-tap-1/1/412/56/"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luyen-tap/9702"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2.mp3"/><Relationship Id="rId7"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5" Type="http://schemas.openxmlformats.org/officeDocument/2006/relationships/slideLayout" Target="../slideLayouts/slideLayout1.xml"/><Relationship Id="rId4" Type="http://schemas.openxmlformats.org/officeDocument/2006/relationships/audio" Target="../media/media2.mp3"/><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2.mp3"/><Relationship Id="rId7"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5" Type="http://schemas.openxmlformats.org/officeDocument/2006/relationships/slideLayout" Target="../slideLayouts/slideLayout1.xml"/><Relationship Id="rId4" Type="http://schemas.openxmlformats.org/officeDocument/2006/relationships/audio" Target="../media/media2.mp3"/><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2.mp3"/><Relationship Id="rId7"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5" Type="http://schemas.openxmlformats.org/officeDocument/2006/relationships/slideLayout" Target="../slideLayouts/slideLayout1.xml"/><Relationship Id="rId4" Type="http://schemas.openxmlformats.org/officeDocument/2006/relationships/audio" Target="../media/media2.mp3"/><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2.mp3"/><Relationship Id="rId7"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5" Type="http://schemas.openxmlformats.org/officeDocument/2006/relationships/slideLayout" Target="../slideLayouts/slideLayout1.xml"/><Relationship Id="rId4" Type="http://schemas.openxmlformats.org/officeDocument/2006/relationships/audio" Target="../media/media2.mp3"/><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9.svg"/></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8-tap-1/1/412/56/"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5.png"/><Relationship Id="rId2" Type="http://schemas.openxmlformats.org/officeDocument/2006/relationships/slideLayout" Target="../slideLayouts/slideLayout1.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24.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54;p1">
            <a:extLst>
              <a:ext uri="{FF2B5EF4-FFF2-40B4-BE49-F238E27FC236}">
                <a16:creationId xmlns:a16="http://schemas.microsoft.com/office/drawing/2014/main" id="{628F34AA-1965-5B78-3690-78F1E0E9710E}"/>
              </a:ext>
            </a:extLst>
          </p:cNvPr>
          <p:cNvSpPr txBox="1">
            <a:spLocks/>
          </p:cNvSpPr>
          <p:nvPr/>
        </p:nvSpPr>
        <p:spPr>
          <a:xfrm>
            <a:off x="1640958" y="1886085"/>
            <a:ext cx="8910084" cy="248425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400" b="1" i="0" u="none" strike="noStrike" kern="0" cap="none" spc="0" normalizeH="0" baseline="0" noProof="0" dirty="0" err="1">
                <a:ln>
                  <a:noFill/>
                </a:ln>
                <a:solidFill>
                  <a:srgbClr val="002060"/>
                </a:solidFill>
                <a:effectLst/>
                <a:uLnTx/>
                <a:uFillTx/>
                <a:latin typeface="UTM Avo" panose="02040603050506020204" pitchFamily="18"/>
                <a:sym typeface="Calibri"/>
              </a:rPr>
              <a:t>Bài</a:t>
            </a:r>
            <a:r>
              <a:rPr kumimoji="0" lang="en-US" sz="5400" b="1" i="0" u="none" strike="noStrike" kern="0" cap="none" spc="0" normalizeH="0" baseline="0" noProof="0" dirty="0">
                <a:ln>
                  <a:noFill/>
                </a:ln>
                <a:solidFill>
                  <a:srgbClr val="002060"/>
                </a:solidFill>
                <a:effectLst/>
                <a:uLnTx/>
                <a:uFillTx/>
                <a:latin typeface="UTM Avo" panose="02040603050506020204" pitchFamily="18"/>
                <a:sym typeface="Calibri"/>
              </a:rPr>
              <a:t> 2</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lang="en-US" sz="5400" b="1" i="0" u="none" strike="noStrike" dirty="0" err="1">
                <a:solidFill>
                  <a:srgbClr val="002060"/>
                </a:solidFill>
                <a:effectLst/>
                <a:latin typeface="UTM Avo" panose="02040603050506020204" pitchFamily="18"/>
              </a:rPr>
              <a:t>Tự</a:t>
            </a:r>
            <a:r>
              <a:rPr lang="en-US" sz="5400" b="1" i="0" u="none" strike="noStrike" dirty="0">
                <a:solidFill>
                  <a:srgbClr val="002060"/>
                </a:solidFill>
                <a:effectLst/>
                <a:latin typeface="UTM Avo" panose="02040603050506020204" pitchFamily="18"/>
              </a:rPr>
              <a:t> </a:t>
            </a:r>
            <a:r>
              <a:rPr lang="en-US" sz="5400" b="1" i="0" u="none" strike="noStrike" dirty="0" err="1">
                <a:solidFill>
                  <a:srgbClr val="002060"/>
                </a:solidFill>
                <a:effectLst/>
                <a:latin typeface="UTM Avo" panose="02040603050506020204" pitchFamily="18"/>
              </a:rPr>
              <a:t>đánh</a:t>
            </a:r>
            <a:r>
              <a:rPr lang="en-US" sz="5400" b="1" i="0" u="none" strike="noStrike" dirty="0">
                <a:solidFill>
                  <a:srgbClr val="002060"/>
                </a:solidFill>
                <a:effectLst/>
                <a:latin typeface="UTM Avo" panose="02040603050506020204" pitchFamily="18"/>
              </a:rPr>
              <a:t> </a:t>
            </a:r>
            <a:r>
              <a:rPr lang="en-US" sz="5400" b="1" i="0" u="none" strike="noStrike" dirty="0" err="1">
                <a:solidFill>
                  <a:srgbClr val="002060"/>
                </a:solidFill>
                <a:effectLst/>
                <a:latin typeface="UTM Avo" panose="02040603050506020204" pitchFamily="18"/>
              </a:rPr>
              <a:t>giá</a:t>
            </a:r>
            <a:r>
              <a:rPr lang="en-US" sz="5400" b="1" dirty="0">
                <a:solidFill>
                  <a:srgbClr val="002060"/>
                </a:solidFill>
                <a:latin typeface="UTM Avo" panose="02040603050506020204" pitchFamily="18"/>
              </a:rPr>
              <a:t>: </a:t>
            </a:r>
            <a:r>
              <a:rPr kumimoji="0" lang="en-US" sz="5400" b="1" kern="0" cap="none" spc="0" normalizeH="0" baseline="0" noProof="0" dirty="0" err="1">
                <a:ln>
                  <a:noFill/>
                </a:ln>
                <a:solidFill>
                  <a:srgbClr val="FF0000"/>
                </a:solidFill>
                <a:uLnTx/>
                <a:uFillTx/>
                <a:latin typeface="UTM Avo" panose="02040603050506020204" pitchFamily="18"/>
                <a:cs typeface="Arial" panose="020B0604020202020204" pitchFamily="34" charset="0"/>
                <a:sym typeface="Calibri"/>
              </a:rPr>
              <a:t>Quê</a:t>
            </a:r>
            <a:r>
              <a:rPr kumimoji="0" lang="en-US" sz="5400" b="1" kern="0" cap="none" spc="0" normalizeH="0" baseline="0" noProof="0" dirty="0">
                <a:ln>
                  <a:noFill/>
                </a:ln>
                <a:solidFill>
                  <a:srgbClr val="FF0000"/>
                </a:solidFill>
                <a:uLnTx/>
                <a:uFillTx/>
                <a:latin typeface="UTM Avo" panose="02040603050506020204" pitchFamily="18"/>
                <a:cs typeface="Arial" panose="020B0604020202020204" pitchFamily="34" charset="0"/>
                <a:sym typeface="Calibri"/>
              </a:rPr>
              <a:t> </a:t>
            </a:r>
            <a:r>
              <a:rPr kumimoji="0" lang="en-US" sz="5400" b="1" kern="0" cap="none" spc="0" normalizeH="0" baseline="0" noProof="0" dirty="0" err="1">
                <a:ln>
                  <a:noFill/>
                </a:ln>
                <a:solidFill>
                  <a:srgbClr val="FF0000"/>
                </a:solidFill>
                <a:uLnTx/>
                <a:uFillTx/>
                <a:latin typeface="UTM Avo" panose="02040603050506020204" pitchFamily="18"/>
                <a:cs typeface="Arial" panose="020B0604020202020204" pitchFamily="34" charset="0"/>
                <a:sym typeface="Calibri"/>
              </a:rPr>
              <a:t>người</a:t>
            </a:r>
            <a:endPar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endParaRPr>
          </a:p>
        </p:txBody>
      </p:sp>
      <p:sp>
        <p:nvSpPr>
          <p:cNvPr id="5" name="TextBox 4">
            <a:extLst>
              <a:ext uri="{FF2B5EF4-FFF2-40B4-BE49-F238E27FC236}">
                <a16:creationId xmlns:a16="http://schemas.microsoft.com/office/drawing/2014/main" id="{392ED004-F2AE-2C58-A712-09CFD8AED97B}"/>
              </a:ext>
            </a:extLst>
          </p:cNvPr>
          <p:cNvSpPr txBox="1"/>
          <p:nvPr/>
        </p:nvSpPr>
        <p:spPr>
          <a:xfrm>
            <a:off x="8615208" y="141514"/>
            <a:ext cx="3281916"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NGỮ VĂN 8</a:t>
            </a:r>
          </a:p>
        </p:txBody>
      </p:sp>
      <p:sp>
        <p:nvSpPr>
          <p:cNvPr id="7" name="TextBox 6">
            <a:extLst>
              <a:ext uri="{FF2B5EF4-FFF2-40B4-BE49-F238E27FC236}">
                <a16:creationId xmlns:a16="http://schemas.microsoft.com/office/drawing/2014/main" id="{81BFFF2A-FD0A-FB66-AE99-B716707670FF}"/>
              </a:ext>
            </a:extLst>
          </p:cNvPr>
          <p:cNvSpPr txBox="1"/>
          <p:nvPr/>
        </p:nvSpPr>
        <p:spPr>
          <a:xfrm>
            <a:off x="10643616" y="748695"/>
            <a:ext cx="1253508" cy="492443"/>
          </a:xfrm>
          <a:prstGeom prst="rect">
            <a:avLst/>
          </a:prstGeom>
          <a:noFill/>
        </p:spPr>
        <p:txBody>
          <a:bodyPr wrap="square">
            <a:spAutoFit/>
          </a:bodyPr>
          <a:lstStyle/>
          <a:p>
            <a:pPr algn="r"/>
            <a:r>
              <a:rPr kumimoji="0" lang="en-US" sz="2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Tập</a:t>
            </a:r>
            <a:r>
              <a:rPr kumimoji="0" lang="en-US" sz="2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1 </a:t>
            </a:r>
            <a:endParaRPr lang="en-VN" sz="2600" dirty="0"/>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4689C8E7-6B39-2207-5403-F4CA81A6831F}"/>
              </a:ext>
            </a:extLst>
          </p:cNvPr>
          <p:cNvPicPr>
            <a:picLocks noChangeAspect="1"/>
          </p:cNvPicPr>
          <p:nvPr/>
        </p:nvPicPr>
        <p:blipFill>
          <a:blip r:embed="rId4"/>
          <a:stretch>
            <a:fillRect/>
          </a:stretch>
        </p:blipFill>
        <p:spPr>
          <a:xfrm>
            <a:off x="4540059" y="3258312"/>
            <a:ext cx="3111881" cy="1721648"/>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E3D5793C-CDFB-8BE1-4CC2-FF74E6A981A4}"/>
              </a:ext>
            </a:extLst>
          </p:cNvPr>
          <p:cNvSpPr/>
          <p:nvPr/>
        </p:nvSpPr>
        <p:spPr>
          <a:xfrm>
            <a:off x="1058053" y="1940336"/>
            <a:ext cx="10385802" cy="3336447"/>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b="1" dirty="0">
                <a:solidFill>
                  <a:srgbClr val="C00000"/>
                </a:solidFill>
                <a:latin typeface="UTM Avo" panose="02040603050506020204" pitchFamily="18"/>
                <a:cs typeface="Arial" panose="020B0604020202020204" pitchFamily="34" charset="0"/>
              </a:rPr>
              <a:t>Em hãy thực hiện các câu hỏi sau: </a:t>
            </a:r>
          </a:p>
          <a:p>
            <a:pPr marL="381019" indent="-381019" algn="just">
              <a:lnSpc>
                <a:spcPct val="150000"/>
              </a:lnSpc>
              <a:buFont typeface="Arial" panose="020B0604020202020204" pitchFamily="34" charset="0"/>
              <a:buChar char="•"/>
            </a:pPr>
            <a:r>
              <a:rPr lang="vi-VN" sz="2667" dirty="0">
                <a:solidFill>
                  <a:schemeClr val="tx1"/>
                </a:solidFill>
                <a:latin typeface="UTM Avo" panose="02040603050506020204" pitchFamily="18"/>
                <a:cs typeface="Arial" panose="020B0604020202020204" pitchFamily="34" charset="0"/>
              </a:rPr>
              <a:t>Em hãy kể tên các văn bản, bài viết và bài nói và nghe em đã được học </a:t>
            </a:r>
            <a:r>
              <a:rPr lang="vi-VN" sz="2667">
                <a:solidFill>
                  <a:schemeClr val="tx1"/>
                </a:solidFill>
                <a:latin typeface="UTM Avo" panose="02040603050506020204" pitchFamily="18"/>
                <a:cs typeface="Arial" panose="020B0604020202020204" pitchFamily="34" charset="0"/>
              </a:rPr>
              <a:t>trong </a:t>
            </a:r>
            <a:r>
              <a:rPr lang="en-US" sz="2667" b="1" dirty="0">
                <a:solidFill>
                  <a:schemeClr val="tx1"/>
                </a:solidFill>
                <a:latin typeface="UTM Avo" panose="02040603050506020204" pitchFamily="18"/>
                <a:cs typeface="Arial" panose="020B0604020202020204" pitchFamily="34" charset="0"/>
              </a:rPr>
              <a:t>B</a:t>
            </a:r>
            <a:r>
              <a:rPr lang="vi-VN" sz="2667" b="1">
                <a:solidFill>
                  <a:schemeClr val="tx1"/>
                </a:solidFill>
                <a:latin typeface="UTM Avo" panose="02040603050506020204" pitchFamily="18"/>
                <a:cs typeface="Arial" panose="020B0604020202020204" pitchFamily="34" charset="0"/>
              </a:rPr>
              <a:t>ài </a:t>
            </a:r>
            <a:r>
              <a:rPr lang="vi-VN" sz="2667" b="1" dirty="0">
                <a:solidFill>
                  <a:schemeClr val="tx1"/>
                </a:solidFill>
                <a:latin typeface="UTM Avo" panose="02040603050506020204" pitchFamily="18"/>
                <a:cs typeface="Arial" panose="020B0604020202020204" pitchFamily="34" charset="0"/>
              </a:rPr>
              <a:t>2</a:t>
            </a:r>
            <a:r>
              <a:rPr lang="vi-VN" sz="2667" dirty="0">
                <a:solidFill>
                  <a:schemeClr val="tx1"/>
                </a:solidFill>
                <a:latin typeface="UTM Avo" panose="02040603050506020204" pitchFamily="18"/>
                <a:cs typeface="Arial" panose="020B0604020202020204" pitchFamily="34" charset="0"/>
              </a:rPr>
              <a:t>: </a:t>
            </a:r>
            <a:r>
              <a:rPr lang="vi-VN" sz="2667" b="1" dirty="0">
                <a:solidFill>
                  <a:schemeClr val="tx1"/>
                </a:solidFill>
                <a:latin typeface="UTM Avo" panose="02040603050506020204" pitchFamily="18"/>
                <a:cs typeface="Arial" panose="020B0604020202020204" pitchFamily="34" charset="0"/>
              </a:rPr>
              <a:t>Thơ sáu chữ, thơ bảy chữ</a:t>
            </a:r>
            <a:r>
              <a:rPr lang="vi-VN" sz="2667" dirty="0">
                <a:solidFill>
                  <a:schemeClr val="tx1"/>
                </a:solidFill>
                <a:latin typeface="UTM Avo" panose="02040603050506020204" pitchFamily="18"/>
                <a:cs typeface="Arial" panose="020B0604020202020204" pitchFamily="34" charset="0"/>
              </a:rPr>
              <a:t>.</a:t>
            </a:r>
          </a:p>
          <a:p>
            <a:pPr marL="381019" indent="-381019" algn="just">
              <a:lnSpc>
                <a:spcPct val="150000"/>
              </a:lnSpc>
              <a:buFont typeface="Arial" panose="020B0604020202020204" pitchFamily="34" charset="0"/>
              <a:buChar char="•"/>
            </a:pPr>
            <a:r>
              <a:rPr lang="vi-VN" sz="2667" dirty="0">
                <a:solidFill>
                  <a:schemeClr val="tx1"/>
                </a:solidFill>
                <a:latin typeface="UTM Avo" panose="02040603050506020204" pitchFamily="18"/>
                <a:cs typeface="Arial" panose="020B0604020202020204" pitchFamily="34" charset="0"/>
              </a:rPr>
              <a:t>Em hãy liệt kê các đơn vị và nội dung kiến thức mà em đã được học </a:t>
            </a:r>
            <a:r>
              <a:rPr lang="vi-VN" sz="2667">
                <a:solidFill>
                  <a:schemeClr val="tx1"/>
                </a:solidFill>
                <a:latin typeface="UTM Avo" panose="02040603050506020204" pitchFamily="18"/>
                <a:cs typeface="Arial" panose="020B0604020202020204" pitchFamily="34" charset="0"/>
              </a:rPr>
              <a:t>ở </a:t>
            </a:r>
            <a:r>
              <a:rPr lang="en-US" sz="2667" b="1">
                <a:solidFill>
                  <a:schemeClr val="tx1"/>
                </a:solidFill>
                <a:latin typeface="UTM Avo" panose="02040603050506020204" pitchFamily="18"/>
                <a:cs typeface="Arial" panose="020B0604020202020204" pitchFamily="34" charset="0"/>
              </a:rPr>
              <a:t>B</a:t>
            </a:r>
            <a:r>
              <a:rPr lang="vi-VN" sz="2667" b="1">
                <a:solidFill>
                  <a:schemeClr val="tx1"/>
                </a:solidFill>
                <a:latin typeface="UTM Avo" panose="02040603050506020204" pitchFamily="18"/>
                <a:cs typeface="Arial" panose="020B0604020202020204" pitchFamily="34" charset="0"/>
              </a:rPr>
              <a:t>ài </a:t>
            </a:r>
            <a:r>
              <a:rPr lang="vi-VN" sz="2667" b="1" dirty="0">
                <a:solidFill>
                  <a:schemeClr val="tx1"/>
                </a:solidFill>
                <a:latin typeface="UTM Avo" panose="02040603050506020204" pitchFamily="18"/>
                <a:cs typeface="Arial" panose="020B0604020202020204" pitchFamily="34" charset="0"/>
              </a:rPr>
              <a:t>2</a:t>
            </a:r>
            <a:r>
              <a:rPr lang="vi-VN" sz="2667" dirty="0">
                <a:solidFill>
                  <a:schemeClr val="tx1"/>
                </a:solidFill>
                <a:latin typeface="UTM Avo" panose="02040603050506020204" pitchFamily="18"/>
                <a:cs typeface="Arial" panose="020B0604020202020204" pitchFamily="34" charset="0"/>
              </a:rPr>
              <a:t>.</a:t>
            </a:r>
          </a:p>
        </p:txBody>
      </p:sp>
    </p:spTree>
    <p:extLst>
      <p:ext uri="{BB962C8B-B14F-4D97-AF65-F5344CB8AC3E}">
        <p14:creationId xmlns:p14="http://schemas.microsoft.com/office/powerpoint/2010/main" val="903602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4324ED7-80AA-F5BB-F3CD-AFFD0ABE1F82}"/>
              </a:ext>
            </a:extLst>
          </p:cNvPr>
          <p:cNvGrpSpPr/>
          <p:nvPr/>
        </p:nvGrpSpPr>
        <p:grpSpPr>
          <a:xfrm>
            <a:off x="3749039" y="3269682"/>
            <a:ext cx="4693921" cy="1795622"/>
            <a:chOff x="3749038" y="3233106"/>
            <a:chExt cx="4693921" cy="1795622"/>
          </a:xfrm>
        </p:grpSpPr>
        <p:pic>
          <p:nvPicPr>
            <p:cNvPr id="3" name="Picture 2">
              <a:hlinkClick r:id="rId3"/>
              <a:extLst>
                <a:ext uri="{FF2B5EF4-FFF2-40B4-BE49-F238E27FC236}">
                  <a16:creationId xmlns:a16="http://schemas.microsoft.com/office/drawing/2014/main" id="{FD8AB985-DCEA-186C-A37E-6D7B89DD4CD8}"/>
                </a:ext>
              </a:extLst>
            </p:cNvPr>
            <p:cNvPicPr>
              <a:picLocks noChangeAspect="1"/>
            </p:cNvPicPr>
            <p:nvPr/>
          </p:nvPicPr>
          <p:blipFill rotWithShape="1">
            <a:blip r:embed="rId4"/>
            <a:srcRect t="22484"/>
            <a:stretch/>
          </p:blipFill>
          <p:spPr>
            <a:xfrm>
              <a:off x="4540059" y="3694176"/>
              <a:ext cx="3111881" cy="1334552"/>
            </a:xfrm>
            <a:prstGeom prst="rect">
              <a:avLst/>
            </a:prstGeom>
          </p:spPr>
        </p:pic>
        <p:sp>
          <p:nvSpPr>
            <p:cNvPr id="4" name="TextBox 3">
              <a:extLst>
                <a:ext uri="{FF2B5EF4-FFF2-40B4-BE49-F238E27FC236}">
                  <a16:creationId xmlns:a16="http://schemas.microsoft.com/office/drawing/2014/main" id="{A004FDA7-D1E8-22FC-EFFF-E372429E4921}"/>
                </a:ext>
              </a:extLst>
            </p:cNvPr>
            <p:cNvSpPr txBox="1"/>
            <p:nvPr/>
          </p:nvSpPr>
          <p:spPr>
            <a:xfrm>
              <a:off x="3749038" y="3233106"/>
              <a:ext cx="4693921" cy="400110"/>
            </a:xfrm>
            <a:prstGeom prst="rect">
              <a:avLst/>
            </a:prstGeom>
            <a:noFill/>
          </p:spPr>
          <p:txBody>
            <a:bodyPr wrap="square" rtlCol="0">
              <a:spAutoFit/>
            </a:bodyPr>
            <a:lstStyle/>
            <a:p>
              <a:pPr algn="ctr"/>
              <a:r>
                <a:rPr lang="en-VN" sz="2000" b="1" dirty="0">
                  <a:solidFill>
                    <a:schemeClr val="accent2"/>
                  </a:solidFill>
                  <a:latin typeface="UTM Avo" panose="02040603050506020204" pitchFamily="18"/>
                </a:rPr>
                <a:t>Ấn vào đây để luyện tập</a:t>
              </a:r>
            </a:p>
          </p:txBody>
        </p:sp>
      </p:grpSp>
    </p:spTree>
    <p:extLst>
      <p:ext uri="{BB962C8B-B14F-4D97-AF65-F5344CB8AC3E}">
        <p14:creationId xmlns:p14="http://schemas.microsoft.com/office/powerpoint/2010/main" val="173458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06EA23BA-4F69-FC59-1910-65709803FA4C}"/>
              </a:ext>
            </a:extLst>
          </p:cNvPr>
          <p:cNvSpPr/>
          <p:nvPr/>
        </p:nvSpPr>
        <p:spPr>
          <a:xfrm>
            <a:off x="4773885" y="2987470"/>
            <a:ext cx="6269587" cy="1981200"/>
          </a:xfrm>
          <a:prstGeom prst="roundRect">
            <a:avLst/>
          </a:prstGeom>
          <a:solidFill>
            <a:schemeClr val="bg1"/>
          </a:solidFill>
          <a:ln w="19050">
            <a:solidFill>
              <a:srgbClr val="2322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000" dirty="0">
                <a:solidFill>
                  <a:schemeClr val="tx1"/>
                </a:solidFill>
                <a:latin typeface="UTM Avo" panose="02040603050506020204" pitchFamily="18"/>
                <a:cs typeface="Arial" panose="020B0604020202020204" pitchFamily="34" charset="0"/>
              </a:rPr>
              <a:t>Đọc văn </a:t>
            </a:r>
            <a:r>
              <a:rPr lang="en-US" sz="3000">
                <a:solidFill>
                  <a:schemeClr val="tx1"/>
                </a:solidFill>
                <a:latin typeface="UTM Avo" panose="02040603050506020204" pitchFamily="18"/>
                <a:cs typeface="Arial" panose="020B0604020202020204" pitchFamily="34" charset="0"/>
              </a:rPr>
              <a:t>bản </a:t>
            </a:r>
            <a:r>
              <a:rPr lang="en-US" sz="3000" i="1">
                <a:solidFill>
                  <a:schemeClr val="tx1"/>
                </a:solidFill>
                <a:latin typeface="UTM Avo" panose="02040603050506020204" pitchFamily="18"/>
                <a:cs typeface="Arial" panose="020B0604020202020204" pitchFamily="34" charset="0"/>
              </a:rPr>
              <a:t>Quê người </a:t>
            </a:r>
            <a:r>
              <a:rPr lang="en-US" sz="3000" dirty="0">
                <a:solidFill>
                  <a:schemeClr val="tx1"/>
                </a:solidFill>
                <a:latin typeface="UTM Avo" panose="02040603050506020204" pitchFamily="18"/>
                <a:cs typeface="Arial" panose="020B0604020202020204" pitchFamily="34" charset="0"/>
              </a:rPr>
              <a:t>và trả lời các câu </a:t>
            </a:r>
            <a:r>
              <a:rPr lang="en-US" sz="3000">
                <a:solidFill>
                  <a:schemeClr val="tx1"/>
                </a:solidFill>
                <a:latin typeface="UTM Avo" panose="02040603050506020204" pitchFamily="18"/>
                <a:cs typeface="Arial" panose="020B0604020202020204" pitchFamily="34" charset="0"/>
              </a:rPr>
              <a:t>hỏi sau:</a:t>
            </a:r>
            <a:endParaRPr lang="en-US" sz="3000" dirty="0">
              <a:solidFill>
                <a:schemeClr val="tx1"/>
              </a:solidFill>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7E2C6DF4-FB17-E984-C7D5-1C156199360A}"/>
              </a:ext>
            </a:extLst>
          </p:cNvPr>
          <p:cNvSpPr txBox="1"/>
          <p:nvPr/>
        </p:nvSpPr>
        <p:spPr>
          <a:xfrm>
            <a:off x="4619379" y="2034221"/>
            <a:ext cx="6578601" cy="694870"/>
          </a:xfrm>
          <a:prstGeom prst="rect">
            <a:avLst/>
          </a:prstGeom>
          <a:noFill/>
        </p:spPr>
        <p:txBody>
          <a:bodyPr wrap="square" rtlCol="0">
            <a:spAutoFit/>
          </a:bodyPr>
          <a:lstStyle/>
          <a:p>
            <a:pPr algn="ctr">
              <a:lnSpc>
                <a:spcPct val="150000"/>
              </a:lnSpc>
            </a:pPr>
            <a:r>
              <a:rPr lang="vi-VN" sz="3000" b="1" dirty="0">
                <a:solidFill>
                  <a:srgbClr val="C00000"/>
                </a:solidFill>
                <a:latin typeface="UTM Avo" panose="02040603050506020204" pitchFamily="18"/>
                <a:cs typeface="Arial" panose="020B0604020202020204" pitchFamily="34" charset="0"/>
              </a:rPr>
              <a:t>Em hãy </a:t>
            </a:r>
            <a:r>
              <a:rPr lang="en-US" sz="3000" b="1" dirty="0">
                <a:solidFill>
                  <a:srgbClr val="C00000"/>
                </a:solidFill>
                <a:latin typeface="UTM Avo" panose="02040603050506020204" pitchFamily="18"/>
                <a:cs typeface="Arial" panose="020B0604020202020204" pitchFamily="34" charset="0"/>
              </a:rPr>
              <a:t>thực hiện yêu cầu sau:</a:t>
            </a:r>
            <a:endParaRPr lang="vi-VN" sz="3000" b="1" dirty="0">
              <a:solidFill>
                <a:srgbClr val="C00000"/>
              </a:solidFill>
              <a:latin typeface="UTM Avo" panose="02040603050506020204" pitchFamily="18"/>
              <a:cs typeface="Arial" panose="020B0604020202020204" pitchFamily="34" charset="0"/>
            </a:endParaRPr>
          </a:p>
        </p:txBody>
      </p:sp>
      <p:sp>
        <p:nvSpPr>
          <p:cNvPr id="7" name="Freeform 23">
            <a:extLst>
              <a:ext uri="{FF2B5EF4-FFF2-40B4-BE49-F238E27FC236}">
                <a16:creationId xmlns:a16="http://schemas.microsoft.com/office/drawing/2014/main" id="{A6254FA5-7A04-C7C1-F018-FEB8486A1D14}"/>
              </a:ext>
            </a:extLst>
          </p:cNvPr>
          <p:cNvSpPr>
            <a:spLocks noChangeAspect="1"/>
          </p:cNvSpPr>
          <p:nvPr/>
        </p:nvSpPr>
        <p:spPr>
          <a:xfrm flipH="1">
            <a:off x="839283" y="2034221"/>
            <a:ext cx="3622988" cy="5057471"/>
          </a:xfrm>
          <a:custGeom>
            <a:avLst/>
            <a:gdLst/>
            <a:ahLst/>
            <a:cxnLst/>
            <a:rect l="l" t="t" r="r" b="b"/>
            <a:pathLst>
              <a:path w="1829157" h="2553392">
                <a:moveTo>
                  <a:pt x="0" y="0"/>
                </a:moveTo>
                <a:lnTo>
                  <a:pt x="1829157" y="0"/>
                </a:lnTo>
                <a:lnTo>
                  <a:pt x="1829157" y="2553392"/>
                </a:lnTo>
                <a:lnTo>
                  <a:pt x="0" y="25533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347759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ppt_w*0.7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animEffect transition="in" filter="fade">
                                      <p:cBhvr>
                                        <p:cTn id="9" dur="500"/>
                                        <p:tgtEl>
                                          <p:spTgt spid="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ppt_w*0.7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Câu hỏi">
            <a:extLst>
              <a:ext uri="{FF2B5EF4-FFF2-40B4-BE49-F238E27FC236}">
                <a16:creationId xmlns:a16="http://schemas.microsoft.com/office/drawing/2014/main" id="{7CE152B5-C610-3459-C884-077F8441588C}"/>
              </a:ext>
            </a:extLst>
          </p:cNvPr>
          <p:cNvSpPr/>
          <p:nvPr/>
        </p:nvSpPr>
        <p:spPr>
          <a:xfrm>
            <a:off x="559594" y="1926336"/>
            <a:ext cx="11328400" cy="2005494"/>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800" b="1" noProof="1">
                <a:solidFill>
                  <a:schemeClr val="tx1"/>
                </a:solidFill>
                <a:latin typeface="UTM Avo" panose="02040603050506020204" pitchFamily="18"/>
                <a:cs typeface="Arial" panose="020B0604020202020204" pitchFamily="34" charset="0"/>
              </a:rPr>
              <a:t>Câu hỏi </a:t>
            </a:r>
            <a:r>
              <a:rPr lang="en-US" sz="2800" b="1" noProof="1">
                <a:solidFill>
                  <a:schemeClr val="tx1"/>
                </a:solidFill>
                <a:latin typeface="UTM Avo" panose="02040603050506020204" pitchFamily="18"/>
                <a:cs typeface="Arial" panose="020B0604020202020204" pitchFamily="34" charset="0"/>
              </a:rPr>
              <a:t>1: </a:t>
            </a:r>
            <a:r>
              <a:rPr lang="vi-VN" sz="2800" noProof="1">
                <a:solidFill>
                  <a:schemeClr val="tx1"/>
                </a:solidFill>
                <a:latin typeface="UTM Avo" panose="02040603050506020204" pitchFamily="18"/>
                <a:cs typeface="Arial" panose="020B0604020202020204" pitchFamily="34" charset="0"/>
              </a:rPr>
              <a:t>Biện pháp tu từ nào được sử dụng trong các dòng thơ “</a:t>
            </a:r>
            <a:r>
              <a:rPr lang="vi-VN" sz="2800" i="1" noProof="1">
                <a:solidFill>
                  <a:schemeClr val="tx1"/>
                </a:solidFill>
                <a:latin typeface="UTM Avo" panose="02040603050506020204" pitchFamily="18"/>
                <a:cs typeface="Arial" panose="020B0604020202020204" pitchFamily="34" charset="0"/>
              </a:rPr>
              <a:t>Trên cao thì nắng cũng quê ta/ Cũng trắng màu mây bay phía xa/ Đồi cũng nhuộm vàng trên đỉnh ngọn”</a:t>
            </a:r>
            <a:r>
              <a:rPr lang="vi-VN" sz="2800" noProof="1">
                <a:solidFill>
                  <a:schemeClr val="tx1"/>
                </a:solidFill>
                <a:latin typeface="UTM Avo" panose="02040603050506020204" pitchFamily="18"/>
                <a:cs typeface="Arial" panose="020B0604020202020204" pitchFamily="34" charset="0"/>
              </a:rPr>
              <a:t>?</a:t>
            </a:r>
            <a:r>
              <a:rPr lang="en-US" sz="2800" noProof="1">
                <a:solidFill>
                  <a:schemeClr val="tx1"/>
                </a:solidFill>
                <a:latin typeface="UTM Avo" panose="02040603050506020204" pitchFamily="18"/>
                <a:cs typeface="Arial" panose="020B0604020202020204" pitchFamily="34" charset="0"/>
              </a:rPr>
              <a:t>  </a:t>
            </a:r>
            <a:endParaRPr lang="vi-VN" sz="2800" noProof="1">
              <a:solidFill>
                <a:schemeClr val="tx1"/>
              </a:solidFill>
              <a:latin typeface="UTM Avo" panose="02040603050506020204" pitchFamily="18"/>
              <a:cs typeface="Arial" panose="020B0604020202020204" pitchFamily="34" charset="0"/>
            </a:endParaRPr>
          </a:p>
        </p:txBody>
      </p:sp>
      <p:sp>
        <p:nvSpPr>
          <p:cNvPr id="3" name="Đáp án đúng">
            <a:extLst>
              <a:ext uri="{FF2B5EF4-FFF2-40B4-BE49-F238E27FC236}">
                <a16:creationId xmlns:a16="http://schemas.microsoft.com/office/drawing/2014/main" id="{CF25A120-610B-6D8A-C1DE-970D40FEABC5}"/>
              </a:ext>
            </a:extLst>
          </p:cNvPr>
          <p:cNvSpPr/>
          <p:nvPr/>
        </p:nvSpPr>
        <p:spPr>
          <a:xfrm>
            <a:off x="6443157" y="4236632"/>
            <a:ext cx="4535055" cy="1043706"/>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C. Điệp</a:t>
            </a:r>
            <a:endParaRPr lang="vi-VN" sz="2800" noProof="1">
              <a:solidFill>
                <a:schemeClr val="tx1"/>
              </a:solidFill>
              <a:latin typeface="UTM Avo" panose="02040603050506020204" pitchFamily="18"/>
              <a:cs typeface="Arial" panose="020B0604020202020204" pitchFamily="34" charset="0"/>
            </a:endParaRPr>
          </a:p>
        </p:txBody>
      </p:sp>
      <p:sp>
        <p:nvSpPr>
          <p:cNvPr id="4" name="Đáp án sai 1">
            <a:extLst>
              <a:ext uri="{FF2B5EF4-FFF2-40B4-BE49-F238E27FC236}">
                <a16:creationId xmlns:a16="http://schemas.microsoft.com/office/drawing/2014/main" id="{FC223DC2-CEBE-85EE-2062-7EEC216278F7}"/>
              </a:ext>
            </a:extLst>
          </p:cNvPr>
          <p:cNvSpPr/>
          <p:nvPr/>
        </p:nvSpPr>
        <p:spPr>
          <a:xfrm>
            <a:off x="1215376" y="4236632"/>
            <a:ext cx="4535055" cy="1043706"/>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A. Ẩn dụ</a:t>
            </a:r>
            <a:endParaRPr lang="vi-VN" sz="2800" noProof="1">
              <a:solidFill>
                <a:schemeClr val="tx1"/>
              </a:solidFill>
              <a:latin typeface="UTM Avo" panose="02040603050506020204" pitchFamily="18"/>
              <a:cs typeface="Arial" panose="020B0604020202020204" pitchFamily="34" charset="0"/>
            </a:endParaRPr>
          </a:p>
        </p:txBody>
      </p:sp>
      <p:sp>
        <p:nvSpPr>
          <p:cNvPr id="5" name="Đáp án sai 2">
            <a:extLst>
              <a:ext uri="{FF2B5EF4-FFF2-40B4-BE49-F238E27FC236}">
                <a16:creationId xmlns:a16="http://schemas.microsoft.com/office/drawing/2014/main" id="{E71A7C4A-5111-97E5-3956-D01C76035DBE}"/>
              </a:ext>
            </a:extLst>
          </p:cNvPr>
          <p:cNvSpPr/>
          <p:nvPr/>
        </p:nvSpPr>
        <p:spPr>
          <a:xfrm>
            <a:off x="1215376" y="5462704"/>
            <a:ext cx="4535055" cy="1043706"/>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B. Nói giảm, nói tránh</a:t>
            </a:r>
            <a:endParaRPr lang="vi-VN" sz="2800" noProof="1">
              <a:solidFill>
                <a:schemeClr val="tx1"/>
              </a:solidFill>
              <a:latin typeface="UTM Avo" panose="02040603050506020204" pitchFamily="18"/>
              <a:cs typeface="Arial" panose="020B0604020202020204" pitchFamily="34" charset="0"/>
            </a:endParaRPr>
          </a:p>
        </p:txBody>
      </p:sp>
      <p:sp>
        <p:nvSpPr>
          <p:cNvPr id="6" name="Đáp án sai 3">
            <a:extLst>
              <a:ext uri="{FF2B5EF4-FFF2-40B4-BE49-F238E27FC236}">
                <a16:creationId xmlns:a16="http://schemas.microsoft.com/office/drawing/2014/main" id="{5A88149E-8A90-F98B-1C59-4A2C80C0E540}"/>
              </a:ext>
            </a:extLst>
          </p:cNvPr>
          <p:cNvSpPr/>
          <p:nvPr/>
        </p:nvSpPr>
        <p:spPr>
          <a:xfrm>
            <a:off x="6443157" y="5456938"/>
            <a:ext cx="4535055" cy="1043706"/>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D. Đối</a:t>
            </a:r>
            <a:endParaRPr lang="vi-VN" sz="2800" noProof="1">
              <a:solidFill>
                <a:schemeClr val="tx1"/>
              </a:solidFill>
              <a:latin typeface="UTM Avo" panose="02040603050506020204" pitchFamily="18"/>
              <a:cs typeface="Arial" panose="020B0604020202020204" pitchFamily="34" charset="0"/>
            </a:endParaRPr>
          </a:p>
        </p:txBody>
      </p:sp>
      <p:pic>
        <p:nvPicPr>
          <p:cNvPr id="7" name="Correct sound effect and wrong sound effect (mp3cut.net)">
            <a:hlinkClick r:id="" action="ppaction://media"/>
            <a:extLst>
              <a:ext uri="{FF2B5EF4-FFF2-40B4-BE49-F238E27FC236}">
                <a16:creationId xmlns:a16="http://schemas.microsoft.com/office/drawing/2014/main" id="{9DE86B30-3147-12F3-11EE-C62AC9F4F3E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443157" y="-515346"/>
            <a:ext cx="487363" cy="487363"/>
          </a:xfrm>
          <a:prstGeom prst="rect">
            <a:avLst/>
          </a:prstGeom>
        </p:spPr>
      </p:pic>
      <p:pic>
        <p:nvPicPr>
          <p:cNvPr id="8" name="Picture 5">
            <a:extLst>
              <a:ext uri="{FF2B5EF4-FFF2-40B4-BE49-F238E27FC236}">
                <a16:creationId xmlns:a16="http://schemas.microsoft.com/office/drawing/2014/main" id="{9CBAB05C-5D01-F1DB-5A98-AE210D62FD8D}"/>
              </a:ext>
            </a:extLst>
          </p:cNvPr>
          <p:cNvPicPr>
            <a:picLocks noChangeAspect="1"/>
          </p:cNvPicPr>
          <p:nvPr/>
        </p:nvPicPr>
        <p:blipFill>
          <a:blip r:embed="rId8" cstate="hqprint">
            <a:extLst>
              <a:ext uri="{28A0092B-C50C-407E-A947-70E740481C1C}">
                <a14:useLocalDpi xmlns:a14="http://schemas.microsoft.com/office/drawing/2010/main" val="0"/>
              </a:ext>
            </a:extLst>
          </a:blip>
          <a:srcRect/>
          <a:stretch>
            <a:fillRect/>
          </a:stretch>
        </p:blipFill>
        <p:spPr>
          <a:xfrm>
            <a:off x="10283538" y="4394754"/>
            <a:ext cx="853046" cy="742494"/>
          </a:xfrm>
          <a:prstGeom prst="rect">
            <a:avLst/>
          </a:prstGeom>
        </p:spPr>
      </p:pic>
      <p:pic>
        <p:nvPicPr>
          <p:cNvPr id="9" name="Picture 8">
            <a:extLst>
              <a:ext uri="{FF2B5EF4-FFF2-40B4-BE49-F238E27FC236}">
                <a16:creationId xmlns:a16="http://schemas.microsoft.com/office/drawing/2014/main" id="{73C048CF-CBB1-E17C-79E2-71FCDB2D8643}"/>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5245213" y="5615059"/>
            <a:ext cx="850122" cy="757381"/>
          </a:xfrm>
          <a:prstGeom prst="rect">
            <a:avLst/>
          </a:prstGeom>
        </p:spPr>
      </p:pic>
      <p:pic>
        <p:nvPicPr>
          <p:cNvPr id="10" name="Picture 10">
            <a:extLst>
              <a:ext uri="{FF2B5EF4-FFF2-40B4-BE49-F238E27FC236}">
                <a16:creationId xmlns:a16="http://schemas.microsoft.com/office/drawing/2014/main" id="{5E18070B-5FA3-EF3C-45E1-5FAB50F38AEC}"/>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10286462" y="5561576"/>
            <a:ext cx="850122" cy="757381"/>
          </a:xfrm>
          <a:prstGeom prst="rect">
            <a:avLst/>
          </a:prstGeom>
        </p:spPr>
      </p:pic>
      <p:pic>
        <p:nvPicPr>
          <p:cNvPr id="11" name="Picture 10">
            <a:extLst>
              <a:ext uri="{FF2B5EF4-FFF2-40B4-BE49-F238E27FC236}">
                <a16:creationId xmlns:a16="http://schemas.microsoft.com/office/drawing/2014/main" id="{2D518CFB-52B5-B317-D2EC-7465ADB7C506}"/>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5245213" y="4394754"/>
            <a:ext cx="850122" cy="757381"/>
          </a:xfrm>
          <a:prstGeom prst="rect">
            <a:avLst/>
          </a:prstGeom>
        </p:spPr>
      </p:pic>
      <p:pic>
        <p:nvPicPr>
          <p:cNvPr id="12" name="Correct sound effect and wrong sound effect (mp3cut.net) (1)">
            <a:hlinkClick r:id="" action="ppaction://media"/>
            <a:extLst>
              <a:ext uri="{FF2B5EF4-FFF2-40B4-BE49-F238E27FC236}">
                <a16:creationId xmlns:a16="http://schemas.microsoft.com/office/drawing/2014/main" id="{2C69CA76-E826-6CAC-E4B0-AA1DB78BE7AE}"/>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770020" y="-515346"/>
            <a:ext cx="487363" cy="487363"/>
          </a:xfrm>
          <a:prstGeom prst="rect">
            <a:avLst/>
          </a:prstGeom>
        </p:spPr>
      </p:pic>
    </p:spTree>
    <p:extLst>
      <p:ext uri="{BB962C8B-B14F-4D97-AF65-F5344CB8AC3E}">
        <p14:creationId xmlns:p14="http://schemas.microsoft.com/office/powerpoint/2010/main" val="293245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p:tgtEl>
                                          <p:spTgt spid="4"/>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trips(downLeft)">
                                      <p:cBhvr>
                                        <p:cTn id="18" dur="500"/>
                                        <p:tgtEl>
                                          <p:spTgt spid="3"/>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3"/>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3"/>
                                        </p:tgtEl>
                                        <p:attrNameLst>
                                          <p:attrName>fillcolor</p:attrName>
                                        </p:attrNameLst>
                                      </p:cBhvr>
                                      <p:to>
                                        <a:srgbClr val="92D050"/>
                                      </p:to>
                                    </p:animClr>
                                    <p:set>
                                      <p:cBhvr>
                                        <p:cTn id="27" dur="500" fill="hold"/>
                                        <p:tgtEl>
                                          <p:spTgt spid="3"/>
                                        </p:tgtEl>
                                        <p:attrNameLst>
                                          <p:attrName>fill.type</p:attrName>
                                        </p:attrNameLst>
                                      </p:cBhvr>
                                      <p:to>
                                        <p:strVal val="solid"/>
                                      </p:to>
                                    </p:set>
                                    <p:set>
                                      <p:cBhvr>
                                        <p:cTn id="28" dur="500" fill="hold"/>
                                        <p:tgtEl>
                                          <p:spTgt spid="3"/>
                                        </p:tgtEl>
                                        <p:attrNameLst>
                                          <p:attrName>fill.on</p:attrName>
                                        </p:attrNameLst>
                                      </p:cBhvr>
                                      <p:to>
                                        <p:strVal val="true"/>
                                      </p:to>
                                    </p:set>
                                  </p:childTnLst>
                                </p:cTn>
                              </p:par>
                              <p:par>
                                <p:cTn id="29" presetID="1" presetClass="mediacall" presetSubtype="0" fill="hold" nodeType="withEffect">
                                  <p:stCondLst>
                                    <p:cond delay="0"/>
                                  </p:stCondLst>
                                  <p:childTnLst>
                                    <p:cmd type="call" cmd="playFrom(0.0)">
                                      <p:cBhvr>
                                        <p:cTn id="30" dur="835" fill="hold"/>
                                        <p:tgtEl>
                                          <p:spTgt spid="7"/>
                                        </p:tgtEl>
                                      </p:cBhvr>
                                    </p:cmd>
                                  </p:childTnLst>
                                </p:cTn>
                              </p:par>
                              <p:par>
                                <p:cTn id="31" presetID="1" presetClass="entr" presetSubtype="0" fill="hold" nodeType="withEffect">
                                  <p:stCondLst>
                                    <p:cond delay="0"/>
                                  </p:stCondLst>
                                  <p:childTnLst>
                                    <p:set>
                                      <p:cBhvr>
                                        <p:cTn id="32" dur="1" fill="hold">
                                          <p:stCondLst>
                                            <p:cond delay="9"/>
                                          </p:stCondLst>
                                        </p:cTn>
                                        <p:tgtEl>
                                          <p:spTgt spid="8"/>
                                        </p:tgtEl>
                                        <p:attrNameLst>
                                          <p:attrName>style.visibility</p:attrName>
                                        </p:attrNameLst>
                                      </p:cBhvr>
                                      <p:to>
                                        <p:strVal val="visible"/>
                                      </p:to>
                                    </p:set>
                                  </p:childTnLst>
                                </p:cTn>
                              </p:par>
                              <p:par>
                                <p:cTn id="33" presetID="26" presetClass="emph" presetSubtype="0" repeatCount="2000" fill="hold" grpId="1" nodeType="withEffect">
                                  <p:stCondLst>
                                    <p:cond delay="0"/>
                                  </p:stCondLst>
                                  <p:childTnLst>
                                    <p:animEffect transition="out" filter="fade">
                                      <p:cBhvr>
                                        <p:cTn id="34" dur="500" tmFilter="0, 0; .2, .5; .8, .5; 1, 0"/>
                                        <p:tgtEl>
                                          <p:spTgt spid="3"/>
                                        </p:tgtEl>
                                      </p:cBhvr>
                                    </p:animEffect>
                                    <p:animScale>
                                      <p:cBhvr>
                                        <p:cTn id="35" dur="25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4"/>
                                        </p:tgtEl>
                                        <p:attrNameLst>
                                          <p:attrName>fillcolor</p:attrName>
                                        </p:attrNameLst>
                                      </p:cBhvr>
                                      <p:to>
                                        <a:srgbClr val="D99694"/>
                                      </p:to>
                                    </p:animClr>
                                    <p:set>
                                      <p:cBhvr>
                                        <p:cTn id="41" dur="500" fill="hold"/>
                                        <p:tgtEl>
                                          <p:spTgt spid="4"/>
                                        </p:tgtEl>
                                        <p:attrNameLst>
                                          <p:attrName>fill.type</p:attrName>
                                        </p:attrNameLst>
                                      </p:cBhvr>
                                      <p:to>
                                        <p:strVal val="solid"/>
                                      </p:to>
                                    </p:set>
                                    <p:set>
                                      <p:cBhvr>
                                        <p:cTn id="42" dur="500" fill="hold"/>
                                        <p:tgtEl>
                                          <p:spTgt spid="4"/>
                                        </p:tgtEl>
                                        <p:attrNameLst>
                                          <p:attrName>fill.on</p:attrName>
                                        </p:attrNameLst>
                                      </p:cBhvr>
                                      <p:to>
                                        <p:strVal val="true"/>
                                      </p:to>
                                    </p:set>
                                  </p:childTnLst>
                                </p:cTn>
                              </p:par>
                              <p:par>
                                <p:cTn id="43" presetID="1" presetClass="mediacall" presetSubtype="0" fill="hold" nodeType="withEffect">
                                  <p:stCondLst>
                                    <p:cond delay="0"/>
                                  </p:stCondLst>
                                  <p:childTnLst>
                                    <p:cmd type="call" cmd="playFrom(0.0)">
                                      <p:cBhvr>
                                        <p:cTn id="44" dur="862" fill="hold"/>
                                        <p:tgtEl>
                                          <p:spTgt spid="12"/>
                                        </p:tgtEl>
                                      </p:cBhvr>
                                    </p:cmd>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26" presetClass="emph" presetSubtype="0" repeatCount="2000" fill="hold" grpId="1" nodeType="withEffect">
                                  <p:stCondLst>
                                    <p:cond delay="0"/>
                                  </p:stCondLst>
                                  <p:childTnLst>
                                    <p:animEffect transition="out" filter="fade">
                                      <p:cBhvr>
                                        <p:cTn id="48" dur="500" tmFilter="0, 0; .2, .5; .8, .5; 1, 0"/>
                                        <p:tgtEl>
                                          <p:spTgt spid="4"/>
                                        </p:tgtEl>
                                      </p:cBhvr>
                                    </p:animEffect>
                                    <p:animScale>
                                      <p:cBhvr>
                                        <p:cTn id="49" dur="250" autoRev="1" fill="hold"/>
                                        <p:tgtEl>
                                          <p:spTgt spid="4"/>
                                        </p:tgtEl>
                                      </p:cBhvr>
                                      <p:by x="105000" y="105000"/>
                                    </p:animScale>
                                  </p:childTnLst>
                                </p:cTn>
                              </p:par>
                            </p:childTnLst>
                          </p:cTn>
                        </p:par>
                      </p:childTnLst>
                    </p:cTn>
                  </p:par>
                </p:childTnLst>
              </p:cTn>
              <p:nextCondLst>
                <p:cond evt="onClick" delay="0">
                  <p:tgtEl>
                    <p:spTgt spid="4"/>
                  </p:tgtEl>
                </p:cond>
              </p:nextCondLst>
            </p:seq>
            <p:seq concurrent="1" nextAc="seek">
              <p:cTn id="50" restart="whenNotActive" fill="hold" evtFilter="cancelBubble" nodeType="interactiveSeq">
                <p:stCondLst>
                  <p:cond evt="onClick" delay="0">
                    <p:tgtEl>
                      <p:spTgt spid="5"/>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500" fill="hold"/>
                                        <p:tgtEl>
                                          <p:spTgt spid="5"/>
                                        </p:tgtEl>
                                        <p:attrNameLst>
                                          <p:attrName>fillcolor</p:attrName>
                                        </p:attrNameLst>
                                      </p:cBhvr>
                                      <p:to>
                                        <a:srgbClr val="D99694"/>
                                      </p:to>
                                    </p:animClr>
                                    <p:set>
                                      <p:cBhvr>
                                        <p:cTn id="55" dur="500" fill="hold"/>
                                        <p:tgtEl>
                                          <p:spTgt spid="5"/>
                                        </p:tgtEl>
                                        <p:attrNameLst>
                                          <p:attrName>fill.type</p:attrName>
                                        </p:attrNameLst>
                                      </p:cBhvr>
                                      <p:to>
                                        <p:strVal val="solid"/>
                                      </p:to>
                                    </p:set>
                                    <p:set>
                                      <p:cBhvr>
                                        <p:cTn id="56" dur="500" fill="hold"/>
                                        <p:tgtEl>
                                          <p:spTgt spid="5"/>
                                        </p:tgtEl>
                                        <p:attrNameLst>
                                          <p:attrName>fill.on</p:attrName>
                                        </p:attrNameLst>
                                      </p:cBhvr>
                                      <p:to>
                                        <p:strVal val="true"/>
                                      </p:to>
                                    </p:set>
                                  </p:childTnLst>
                                </p:cTn>
                              </p:par>
                              <p:par>
                                <p:cTn id="57" presetID="1" presetClass="mediacall" presetSubtype="0" fill="hold" nodeType="withEffect">
                                  <p:stCondLst>
                                    <p:cond delay="0"/>
                                  </p:stCondLst>
                                  <p:childTnLst>
                                    <p:cmd type="call" cmd="playFrom(0.0)">
                                      <p:cBhvr>
                                        <p:cTn id="58" dur="862" fill="hold"/>
                                        <p:tgtEl>
                                          <p:spTgt spid="12"/>
                                        </p:tgtEl>
                                      </p:cBhvr>
                                    </p:cmd>
                                  </p:childTnLst>
                                </p:cTn>
                              </p:par>
                              <p:par>
                                <p:cTn id="59" presetID="1" presetClass="entr" presetSubtype="0" fill="hold" nodeType="withEffect">
                                  <p:stCondLst>
                                    <p:cond delay="0"/>
                                  </p:stCondLst>
                                  <p:childTnLst>
                                    <p:set>
                                      <p:cBhvr>
                                        <p:cTn id="60" dur="1" fill="hold">
                                          <p:stCondLst>
                                            <p:cond delay="9"/>
                                          </p:stCondLst>
                                        </p:cTn>
                                        <p:tgtEl>
                                          <p:spTgt spid="9"/>
                                        </p:tgtEl>
                                        <p:attrNameLst>
                                          <p:attrName>style.visibility</p:attrName>
                                        </p:attrNameLst>
                                      </p:cBhvr>
                                      <p:to>
                                        <p:strVal val="visible"/>
                                      </p:to>
                                    </p:set>
                                  </p:childTnLst>
                                </p:cTn>
                              </p:par>
                              <p:par>
                                <p:cTn id="61" presetID="26" presetClass="emph" presetSubtype="0" repeatCount="2000" fill="hold" grpId="1" nodeType="withEffect">
                                  <p:stCondLst>
                                    <p:cond delay="0"/>
                                  </p:stCondLst>
                                  <p:childTnLst>
                                    <p:animEffect transition="out" filter="fade">
                                      <p:cBhvr>
                                        <p:cTn id="62" dur="500" tmFilter="0, 0; .2, .5; .8, .5; 1, 0"/>
                                        <p:tgtEl>
                                          <p:spTgt spid="5"/>
                                        </p:tgtEl>
                                      </p:cBhvr>
                                    </p:animEffect>
                                    <p:animScale>
                                      <p:cBhvr>
                                        <p:cTn id="63" dur="250" autoRev="1" fill="hold"/>
                                        <p:tgtEl>
                                          <p:spTgt spid="5"/>
                                        </p:tgtEl>
                                      </p:cBhvr>
                                      <p:by x="105000" y="105000"/>
                                    </p:animScale>
                                  </p:childTnLst>
                                </p:cTn>
                              </p:par>
                            </p:childTnLst>
                          </p:cTn>
                        </p:par>
                      </p:childTnLst>
                    </p:cTn>
                  </p:par>
                </p:childTnLst>
              </p:cTn>
              <p:nextCondLst>
                <p:cond evt="onClick" delay="0">
                  <p:tgtEl>
                    <p:spTgt spid="5"/>
                  </p:tgtEl>
                </p:cond>
              </p:nextCondLst>
            </p:seq>
            <p:seq concurrent="1" nextAc="seek">
              <p:cTn id="64" restart="whenNotActive" fill="hold" evtFilter="cancelBubble" nodeType="interactiveSeq">
                <p:stCondLst>
                  <p:cond evt="onClick" delay="0">
                    <p:tgtEl>
                      <p:spTgt spid="6"/>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500" fill="hold"/>
                                        <p:tgtEl>
                                          <p:spTgt spid="6"/>
                                        </p:tgtEl>
                                        <p:attrNameLst>
                                          <p:attrName>fillcolor</p:attrName>
                                        </p:attrNameLst>
                                      </p:cBhvr>
                                      <p:to>
                                        <a:srgbClr val="D99694"/>
                                      </p:to>
                                    </p:animClr>
                                    <p:set>
                                      <p:cBhvr>
                                        <p:cTn id="69" dur="500" fill="hold"/>
                                        <p:tgtEl>
                                          <p:spTgt spid="6"/>
                                        </p:tgtEl>
                                        <p:attrNameLst>
                                          <p:attrName>fill.type</p:attrName>
                                        </p:attrNameLst>
                                      </p:cBhvr>
                                      <p:to>
                                        <p:strVal val="solid"/>
                                      </p:to>
                                    </p:set>
                                    <p:set>
                                      <p:cBhvr>
                                        <p:cTn id="70" dur="500" fill="hold"/>
                                        <p:tgtEl>
                                          <p:spTgt spid="6"/>
                                        </p:tgtEl>
                                        <p:attrNameLst>
                                          <p:attrName>fill.on</p:attrName>
                                        </p:attrNameLst>
                                      </p:cBhvr>
                                      <p:to>
                                        <p:strVal val="true"/>
                                      </p:to>
                                    </p:set>
                                  </p:childTnLst>
                                </p:cTn>
                              </p:par>
                              <p:par>
                                <p:cTn id="71" presetID="1" presetClass="mediacall" presetSubtype="0" fill="hold" nodeType="withEffect">
                                  <p:stCondLst>
                                    <p:cond delay="0"/>
                                  </p:stCondLst>
                                  <p:childTnLst>
                                    <p:cmd type="call" cmd="playFrom(0.0)">
                                      <p:cBhvr>
                                        <p:cTn id="72" dur="862" fill="hold"/>
                                        <p:tgtEl>
                                          <p:spTgt spid="12"/>
                                        </p:tgtEl>
                                      </p:cBhvr>
                                    </p:cmd>
                                  </p:childTnLst>
                                </p:cTn>
                              </p:par>
                              <p:par>
                                <p:cTn id="73" presetID="1" presetClass="entr" presetSubtype="0" fill="hold" nodeType="withEffect">
                                  <p:stCondLst>
                                    <p:cond delay="0"/>
                                  </p:stCondLst>
                                  <p:childTnLst>
                                    <p:set>
                                      <p:cBhvr>
                                        <p:cTn id="74" dur="1" fill="hold">
                                          <p:stCondLst>
                                            <p:cond delay="9"/>
                                          </p:stCondLst>
                                        </p:cTn>
                                        <p:tgtEl>
                                          <p:spTgt spid="10"/>
                                        </p:tgtEl>
                                        <p:attrNameLst>
                                          <p:attrName>style.visibility</p:attrName>
                                        </p:attrNameLst>
                                      </p:cBhvr>
                                      <p:to>
                                        <p:strVal val="visible"/>
                                      </p:to>
                                    </p:set>
                                  </p:childTnLst>
                                </p:cTn>
                              </p:par>
                              <p:par>
                                <p:cTn id="75" presetID="26" presetClass="emph" presetSubtype="0" repeatCount="2000" fill="hold" grpId="1" nodeType="withEffect">
                                  <p:stCondLst>
                                    <p:cond delay="0"/>
                                  </p:stCondLst>
                                  <p:childTnLst>
                                    <p:animEffect transition="out" filter="fade">
                                      <p:cBhvr>
                                        <p:cTn id="76" dur="500" tmFilter="0, 0; .2, .5; .8, .5; 1, 0"/>
                                        <p:tgtEl>
                                          <p:spTgt spid="6"/>
                                        </p:tgtEl>
                                      </p:cBhvr>
                                    </p:animEffect>
                                    <p:animScale>
                                      <p:cBhvr>
                                        <p:cTn id="77" dur="250" autoRev="1" fill="hold"/>
                                        <p:tgtEl>
                                          <p:spTgt spid="6"/>
                                        </p:tgtEl>
                                      </p:cBhvr>
                                      <p:by x="105000" y="105000"/>
                                    </p:animScale>
                                  </p:childTnLst>
                                </p:cTn>
                              </p:par>
                            </p:childTnLst>
                          </p:cTn>
                        </p:par>
                      </p:childTnLst>
                    </p:cTn>
                  </p:par>
                </p:childTnLst>
              </p:cTn>
              <p:nextCondLst>
                <p:cond evt="onClick" delay="0">
                  <p:tgtEl>
                    <p:spTgt spid="6"/>
                  </p:tgtEl>
                </p:cond>
              </p:nextCondLst>
            </p:seq>
            <p:audio>
              <p:cMediaNode vol="80000">
                <p:cTn id="78" fill="hold" display="0">
                  <p:stCondLst>
                    <p:cond delay="indefinite"/>
                  </p:stCondLst>
                  <p:endCondLst>
                    <p:cond evt="onStopAudio" delay="0">
                      <p:tgtEl>
                        <p:sldTgt/>
                      </p:tgtEl>
                    </p:cond>
                  </p:endCondLst>
                </p:cTn>
                <p:tgtEl>
                  <p:spTgt spid="7"/>
                </p:tgtEl>
              </p:cMediaNode>
            </p:audio>
            <p:audio>
              <p:cMediaNode vol="80000">
                <p:cTn id="79" fill="hold" display="0">
                  <p:stCondLst>
                    <p:cond delay="indefinite"/>
                  </p:stCondLst>
                  <p:endCondLst>
                    <p:cond evt="onStopAudio" delay="0">
                      <p:tgtEl>
                        <p:sldTgt/>
                      </p:tgtEl>
                    </p:cond>
                  </p:endCondLst>
                </p:cTn>
                <p:tgtEl>
                  <p:spTgt spid="12"/>
                </p:tgtEl>
              </p:cMediaNode>
            </p:audio>
          </p:childTnLst>
        </p:cTn>
      </p:par>
    </p:tnLst>
    <p:bldLst>
      <p:bldP spid="2" grpId="0" animBg="1"/>
      <p:bldP spid="3" grpId="0" animBg="1"/>
      <p:bldP spid="3" grpId="1" animBg="1"/>
      <p:bldP spid="4" grpId="0" animBg="1"/>
      <p:bldP spid="4" grpId="1" animBg="1"/>
      <p:bldP spid="5" grpId="0" animBg="1"/>
      <p:bldP spid="5" grpId="1" animBg="1"/>
      <p:bldP spid="6" grpId="0" animBg="1"/>
      <p:bldP spid="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Câu hỏi">
            <a:extLst>
              <a:ext uri="{FF2B5EF4-FFF2-40B4-BE49-F238E27FC236}">
                <a16:creationId xmlns:a16="http://schemas.microsoft.com/office/drawing/2014/main" id="{8F2C7B7C-034E-4BAE-BDA7-F5B609082D4F}"/>
              </a:ext>
            </a:extLst>
          </p:cNvPr>
          <p:cNvSpPr/>
          <p:nvPr/>
        </p:nvSpPr>
        <p:spPr>
          <a:xfrm>
            <a:off x="1214581" y="1805925"/>
            <a:ext cx="9762837" cy="1350551"/>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800" b="1" noProof="1">
                <a:solidFill>
                  <a:schemeClr val="tx1"/>
                </a:solidFill>
                <a:latin typeface="UTM Avo" panose="02040603050506020204" pitchFamily="18"/>
                <a:cs typeface="Arial" panose="020B0604020202020204" pitchFamily="34" charset="0"/>
              </a:rPr>
              <a:t>Câu hỏi </a:t>
            </a:r>
            <a:r>
              <a:rPr lang="en-US" sz="2800" b="1" noProof="1">
                <a:solidFill>
                  <a:schemeClr val="tx1"/>
                </a:solidFill>
                <a:latin typeface="UTM Avo" panose="02040603050506020204" pitchFamily="18"/>
                <a:cs typeface="Arial" panose="020B0604020202020204" pitchFamily="34" charset="0"/>
              </a:rPr>
              <a:t>2: </a:t>
            </a:r>
            <a:r>
              <a:rPr lang="vi-VN" sz="2800" noProof="1">
                <a:solidFill>
                  <a:schemeClr val="tx1"/>
                </a:solidFill>
                <a:latin typeface="UTM Avo" panose="02040603050506020204" pitchFamily="18"/>
                <a:cs typeface="Arial" panose="020B0604020202020204" pitchFamily="34" charset="0"/>
              </a:rPr>
              <a:t>Phương án nào nêu đúng các hình ảnh của quê người khiến tác giả ngỡ như “quê ta”?</a:t>
            </a:r>
            <a:r>
              <a:rPr lang="en-US" sz="2800" noProof="1">
                <a:solidFill>
                  <a:schemeClr val="tx1"/>
                </a:solidFill>
                <a:latin typeface="UTM Avo" panose="02040603050506020204" pitchFamily="18"/>
                <a:cs typeface="Arial" panose="020B0604020202020204" pitchFamily="34" charset="0"/>
              </a:rPr>
              <a:t> </a:t>
            </a:r>
            <a:endParaRPr lang="vi-VN" sz="2800" noProof="1">
              <a:solidFill>
                <a:schemeClr val="tx1"/>
              </a:solidFill>
              <a:latin typeface="UTM Avo" panose="02040603050506020204" pitchFamily="18"/>
              <a:cs typeface="Arial" panose="020B0604020202020204" pitchFamily="34" charset="0"/>
            </a:endParaRPr>
          </a:p>
        </p:txBody>
      </p:sp>
      <p:sp>
        <p:nvSpPr>
          <p:cNvPr id="3" name="Đáp án đúng">
            <a:extLst>
              <a:ext uri="{FF2B5EF4-FFF2-40B4-BE49-F238E27FC236}">
                <a16:creationId xmlns:a16="http://schemas.microsoft.com/office/drawing/2014/main" id="{D5DFC1E6-1CA6-DF8A-F2C6-912628BCA396}"/>
              </a:ext>
            </a:extLst>
          </p:cNvPr>
          <p:cNvSpPr/>
          <p:nvPr/>
        </p:nvSpPr>
        <p:spPr>
          <a:xfrm>
            <a:off x="515137" y="3358917"/>
            <a:ext cx="5483541" cy="1499127"/>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A. Nắng, màu mây trắng, đồi nhuộm vàng trên đỉnh ngọn</a:t>
            </a:r>
            <a:endParaRPr lang="vi-VN" sz="2800" noProof="1">
              <a:solidFill>
                <a:schemeClr val="tx1"/>
              </a:solidFill>
              <a:latin typeface="UTM Avo" panose="02040603050506020204" pitchFamily="18"/>
              <a:cs typeface="Arial" panose="020B0604020202020204" pitchFamily="34" charset="0"/>
            </a:endParaRPr>
          </a:p>
        </p:txBody>
      </p:sp>
      <p:sp>
        <p:nvSpPr>
          <p:cNvPr id="4" name="Đáp án sai 1">
            <a:extLst>
              <a:ext uri="{FF2B5EF4-FFF2-40B4-BE49-F238E27FC236}">
                <a16:creationId xmlns:a16="http://schemas.microsoft.com/office/drawing/2014/main" id="{FD2EC52D-CC59-952F-6AE3-632CED65FC9F}"/>
              </a:ext>
            </a:extLst>
          </p:cNvPr>
          <p:cNvSpPr/>
          <p:nvPr/>
        </p:nvSpPr>
        <p:spPr>
          <a:xfrm>
            <a:off x="491431" y="4976650"/>
            <a:ext cx="5507247" cy="159149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B. </a:t>
            </a:r>
            <a:r>
              <a:rPr lang="vi-VN" sz="2800" noProof="1">
                <a:solidFill>
                  <a:schemeClr val="tx1"/>
                </a:solidFill>
                <a:latin typeface="UTM Avo" panose="02040603050506020204" pitchFamily="18"/>
                <a:cs typeface="Arial" panose="020B0604020202020204" pitchFamily="34" charset="0"/>
              </a:rPr>
              <a:t>Cây lá, dáng phố phường, màu mây trắng</a:t>
            </a:r>
          </a:p>
        </p:txBody>
      </p:sp>
      <p:sp>
        <p:nvSpPr>
          <p:cNvPr id="5" name="Đáp án sai 2">
            <a:extLst>
              <a:ext uri="{FF2B5EF4-FFF2-40B4-BE49-F238E27FC236}">
                <a16:creationId xmlns:a16="http://schemas.microsoft.com/office/drawing/2014/main" id="{BBA8D9B6-D41E-5C89-05C5-01C6FBA78823}"/>
              </a:ext>
            </a:extLst>
          </p:cNvPr>
          <p:cNvSpPr/>
          <p:nvPr/>
        </p:nvSpPr>
        <p:spPr>
          <a:xfrm>
            <a:off x="6150791" y="3358917"/>
            <a:ext cx="5507247" cy="1499127"/>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C. </a:t>
            </a:r>
            <a:r>
              <a:rPr lang="vi-VN" sz="2800" noProof="1">
                <a:solidFill>
                  <a:schemeClr val="tx1"/>
                </a:solidFill>
                <a:latin typeface="UTM Avo" panose="02040603050506020204" pitchFamily="18"/>
                <a:cs typeface="Arial" panose="020B0604020202020204" pitchFamily="34" charset="0"/>
              </a:rPr>
              <a:t>Nếp nhà dân, </a:t>
            </a:r>
          </a:p>
          <a:p>
            <a:pPr algn="ctr">
              <a:lnSpc>
                <a:spcPct val="150000"/>
              </a:lnSpc>
            </a:pPr>
            <a:r>
              <a:rPr lang="vi-VN" sz="2800" noProof="1">
                <a:solidFill>
                  <a:schemeClr val="tx1"/>
                </a:solidFill>
                <a:latin typeface="UTM Avo" panose="02040603050506020204" pitchFamily="18"/>
                <a:cs typeface="Arial" panose="020B0604020202020204" pitchFamily="34" charset="0"/>
              </a:rPr>
              <a:t>bụi đường, nắng</a:t>
            </a:r>
          </a:p>
        </p:txBody>
      </p:sp>
      <p:sp>
        <p:nvSpPr>
          <p:cNvPr id="6" name="Đáp án sai 3">
            <a:extLst>
              <a:ext uri="{FF2B5EF4-FFF2-40B4-BE49-F238E27FC236}">
                <a16:creationId xmlns:a16="http://schemas.microsoft.com/office/drawing/2014/main" id="{5A81A505-4D63-FCD5-E0D5-B9D622A58AEB}"/>
              </a:ext>
            </a:extLst>
          </p:cNvPr>
          <p:cNvSpPr/>
          <p:nvPr/>
        </p:nvSpPr>
        <p:spPr>
          <a:xfrm>
            <a:off x="6153432" y="4976650"/>
            <a:ext cx="5507247" cy="159149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D. Cây lá, nếp nhà dân đồi nhuộm vàng trên đỉnh ngọn</a:t>
            </a:r>
            <a:endParaRPr lang="vi-VN" sz="2800" noProof="1">
              <a:solidFill>
                <a:schemeClr val="tx1"/>
              </a:solidFill>
              <a:latin typeface="UTM Avo" panose="02040603050506020204" pitchFamily="18"/>
              <a:cs typeface="Arial" panose="020B0604020202020204" pitchFamily="34" charset="0"/>
            </a:endParaRPr>
          </a:p>
        </p:txBody>
      </p:sp>
      <p:pic>
        <p:nvPicPr>
          <p:cNvPr id="7" name="Correct sound effect and wrong sound effect (mp3cut.net)">
            <a:hlinkClick r:id="" action="ppaction://media"/>
            <a:extLst>
              <a:ext uri="{FF2B5EF4-FFF2-40B4-BE49-F238E27FC236}">
                <a16:creationId xmlns:a16="http://schemas.microsoft.com/office/drawing/2014/main" id="{0433C20E-316A-D231-88D8-27EE6162AB8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403968" y="-1238157"/>
            <a:ext cx="487363" cy="487363"/>
          </a:xfrm>
          <a:prstGeom prst="rect">
            <a:avLst/>
          </a:prstGeom>
        </p:spPr>
      </p:pic>
      <p:pic>
        <p:nvPicPr>
          <p:cNvPr id="8" name="Picture 5">
            <a:extLst>
              <a:ext uri="{FF2B5EF4-FFF2-40B4-BE49-F238E27FC236}">
                <a16:creationId xmlns:a16="http://schemas.microsoft.com/office/drawing/2014/main" id="{1CEBB475-3230-AF61-7ECE-9B00465BA3C6}"/>
              </a:ext>
            </a:extLst>
          </p:cNvPr>
          <p:cNvPicPr>
            <a:picLocks noChangeAspect="1"/>
          </p:cNvPicPr>
          <p:nvPr/>
        </p:nvPicPr>
        <p:blipFill>
          <a:blip r:embed="rId8" cstate="hqprint">
            <a:extLst>
              <a:ext uri="{28A0092B-C50C-407E-A947-70E740481C1C}">
                <a14:useLocalDpi xmlns:a14="http://schemas.microsoft.com/office/drawing/2010/main" val="0"/>
              </a:ext>
            </a:extLst>
          </a:blip>
          <a:srcRect/>
          <a:stretch>
            <a:fillRect/>
          </a:stretch>
        </p:blipFill>
        <p:spPr>
          <a:xfrm>
            <a:off x="5488587" y="3695316"/>
            <a:ext cx="853046" cy="742494"/>
          </a:xfrm>
          <a:prstGeom prst="rect">
            <a:avLst/>
          </a:prstGeom>
        </p:spPr>
      </p:pic>
      <p:pic>
        <p:nvPicPr>
          <p:cNvPr id="9" name="Picture 8">
            <a:extLst>
              <a:ext uri="{FF2B5EF4-FFF2-40B4-BE49-F238E27FC236}">
                <a16:creationId xmlns:a16="http://schemas.microsoft.com/office/drawing/2014/main" id="{B1EDA5CA-F653-DDF6-6730-8C256E43DB66}"/>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11315083" y="3781276"/>
            <a:ext cx="850122" cy="757381"/>
          </a:xfrm>
          <a:prstGeom prst="rect">
            <a:avLst/>
          </a:prstGeom>
        </p:spPr>
      </p:pic>
      <p:pic>
        <p:nvPicPr>
          <p:cNvPr id="10" name="Picture 10">
            <a:extLst>
              <a:ext uri="{FF2B5EF4-FFF2-40B4-BE49-F238E27FC236}">
                <a16:creationId xmlns:a16="http://schemas.microsoft.com/office/drawing/2014/main" id="{A1A153CA-6A34-9D48-05F1-1F2DB79BEB7C}"/>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11320962" y="5312500"/>
            <a:ext cx="850122" cy="757381"/>
          </a:xfrm>
          <a:prstGeom prst="rect">
            <a:avLst/>
          </a:prstGeom>
        </p:spPr>
      </p:pic>
      <p:pic>
        <p:nvPicPr>
          <p:cNvPr id="11" name="Picture 10">
            <a:extLst>
              <a:ext uri="{FF2B5EF4-FFF2-40B4-BE49-F238E27FC236}">
                <a16:creationId xmlns:a16="http://schemas.microsoft.com/office/drawing/2014/main" id="{A6983018-E3F9-42B5-6132-A564F4255B3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5250826" y="5810762"/>
            <a:ext cx="850122" cy="757381"/>
          </a:xfrm>
          <a:prstGeom prst="rect">
            <a:avLst/>
          </a:prstGeom>
        </p:spPr>
      </p:pic>
      <p:pic>
        <p:nvPicPr>
          <p:cNvPr id="12" name="Correct sound effect and wrong sound effect (mp3cut.net) (1)">
            <a:hlinkClick r:id="" action="ppaction://media"/>
            <a:extLst>
              <a:ext uri="{FF2B5EF4-FFF2-40B4-BE49-F238E27FC236}">
                <a16:creationId xmlns:a16="http://schemas.microsoft.com/office/drawing/2014/main" id="{C8178AE7-8D05-4916-85CF-33FFA01DC11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730831" y="-1238157"/>
            <a:ext cx="487363" cy="487363"/>
          </a:xfrm>
          <a:prstGeom prst="rect">
            <a:avLst/>
          </a:prstGeom>
        </p:spPr>
      </p:pic>
    </p:spTree>
    <p:extLst>
      <p:ext uri="{BB962C8B-B14F-4D97-AF65-F5344CB8AC3E}">
        <p14:creationId xmlns:p14="http://schemas.microsoft.com/office/powerpoint/2010/main" val="218793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downLeft)">
                                      <p:cBhvr>
                                        <p:cTn id="15" dur="500"/>
                                        <p:tgtEl>
                                          <p:spTgt spid="4"/>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trips(downLeft)">
                                      <p:cBhvr>
                                        <p:cTn id="18" dur="500"/>
                                        <p:tgtEl>
                                          <p:spTgt spid="5"/>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3"/>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3"/>
                                        </p:tgtEl>
                                        <p:attrNameLst>
                                          <p:attrName>fillcolor</p:attrName>
                                        </p:attrNameLst>
                                      </p:cBhvr>
                                      <p:to>
                                        <a:srgbClr val="92D050"/>
                                      </p:to>
                                    </p:animClr>
                                    <p:set>
                                      <p:cBhvr>
                                        <p:cTn id="27" dur="500" fill="hold"/>
                                        <p:tgtEl>
                                          <p:spTgt spid="3"/>
                                        </p:tgtEl>
                                        <p:attrNameLst>
                                          <p:attrName>fill.type</p:attrName>
                                        </p:attrNameLst>
                                      </p:cBhvr>
                                      <p:to>
                                        <p:strVal val="solid"/>
                                      </p:to>
                                    </p:set>
                                    <p:set>
                                      <p:cBhvr>
                                        <p:cTn id="28" dur="500" fill="hold"/>
                                        <p:tgtEl>
                                          <p:spTgt spid="3"/>
                                        </p:tgtEl>
                                        <p:attrNameLst>
                                          <p:attrName>fill.on</p:attrName>
                                        </p:attrNameLst>
                                      </p:cBhvr>
                                      <p:to>
                                        <p:strVal val="true"/>
                                      </p:to>
                                    </p:set>
                                  </p:childTnLst>
                                </p:cTn>
                              </p:par>
                              <p:par>
                                <p:cTn id="29" presetID="1" presetClass="mediacall" presetSubtype="0" fill="hold" nodeType="withEffect">
                                  <p:stCondLst>
                                    <p:cond delay="0"/>
                                  </p:stCondLst>
                                  <p:childTnLst>
                                    <p:cmd type="call" cmd="playFrom(0.0)">
                                      <p:cBhvr>
                                        <p:cTn id="30" dur="835" fill="hold"/>
                                        <p:tgtEl>
                                          <p:spTgt spid="7"/>
                                        </p:tgtEl>
                                      </p:cBhvr>
                                    </p:cmd>
                                  </p:childTnLst>
                                </p:cTn>
                              </p:par>
                              <p:par>
                                <p:cTn id="31" presetID="1" presetClass="entr" presetSubtype="0" fill="hold" nodeType="withEffect">
                                  <p:stCondLst>
                                    <p:cond delay="0"/>
                                  </p:stCondLst>
                                  <p:childTnLst>
                                    <p:set>
                                      <p:cBhvr>
                                        <p:cTn id="32" dur="1" fill="hold">
                                          <p:stCondLst>
                                            <p:cond delay="9"/>
                                          </p:stCondLst>
                                        </p:cTn>
                                        <p:tgtEl>
                                          <p:spTgt spid="8"/>
                                        </p:tgtEl>
                                        <p:attrNameLst>
                                          <p:attrName>style.visibility</p:attrName>
                                        </p:attrNameLst>
                                      </p:cBhvr>
                                      <p:to>
                                        <p:strVal val="visible"/>
                                      </p:to>
                                    </p:set>
                                  </p:childTnLst>
                                </p:cTn>
                              </p:par>
                              <p:par>
                                <p:cTn id="33" presetID="26" presetClass="emph" presetSubtype="0" repeatCount="2000" fill="hold" grpId="1" nodeType="withEffect">
                                  <p:stCondLst>
                                    <p:cond delay="0"/>
                                  </p:stCondLst>
                                  <p:childTnLst>
                                    <p:animEffect transition="out" filter="fade">
                                      <p:cBhvr>
                                        <p:cTn id="34" dur="500" tmFilter="0, 0; .2, .5; .8, .5; 1, 0"/>
                                        <p:tgtEl>
                                          <p:spTgt spid="3"/>
                                        </p:tgtEl>
                                      </p:cBhvr>
                                    </p:animEffect>
                                    <p:animScale>
                                      <p:cBhvr>
                                        <p:cTn id="35" dur="25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4"/>
                                        </p:tgtEl>
                                        <p:attrNameLst>
                                          <p:attrName>fillcolor</p:attrName>
                                        </p:attrNameLst>
                                      </p:cBhvr>
                                      <p:to>
                                        <a:srgbClr val="D99694"/>
                                      </p:to>
                                    </p:animClr>
                                    <p:set>
                                      <p:cBhvr>
                                        <p:cTn id="41" dur="500" fill="hold"/>
                                        <p:tgtEl>
                                          <p:spTgt spid="4"/>
                                        </p:tgtEl>
                                        <p:attrNameLst>
                                          <p:attrName>fill.type</p:attrName>
                                        </p:attrNameLst>
                                      </p:cBhvr>
                                      <p:to>
                                        <p:strVal val="solid"/>
                                      </p:to>
                                    </p:set>
                                    <p:set>
                                      <p:cBhvr>
                                        <p:cTn id="42" dur="500" fill="hold"/>
                                        <p:tgtEl>
                                          <p:spTgt spid="4"/>
                                        </p:tgtEl>
                                        <p:attrNameLst>
                                          <p:attrName>fill.on</p:attrName>
                                        </p:attrNameLst>
                                      </p:cBhvr>
                                      <p:to>
                                        <p:strVal val="true"/>
                                      </p:to>
                                    </p:set>
                                  </p:childTnLst>
                                </p:cTn>
                              </p:par>
                              <p:par>
                                <p:cTn id="43" presetID="1" presetClass="mediacall" presetSubtype="0" fill="hold" nodeType="withEffect">
                                  <p:stCondLst>
                                    <p:cond delay="0"/>
                                  </p:stCondLst>
                                  <p:childTnLst>
                                    <p:cmd type="call" cmd="playFrom(0.0)">
                                      <p:cBhvr>
                                        <p:cTn id="44" dur="862" fill="hold"/>
                                        <p:tgtEl>
                                          <p:spTgt spid="12"/>
                                        </p:tgtEl>
                                      </p:cBhvr>
                                    </p:cmd>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26" presetClass="emph" presetSubtype="0" repeatCount="2000" fill="hold" grpId="1" nodeType="withEffect">
                                  <p:stCondLst>
                                    <p:cond delay="0"/>
                                  </p:stCondLst>
                                  <p:childTnLst>
                                    <p:animEffect transition="out" filter="fade">
                                      <p:cBhvr>
                                        <p:cTn id="48" dur="500" tmFilter="0, 0; .2, .5; .8, .5; 1, 0"/>
                                        <p:tgtEl>
                                          <p:spTgt spid="4"/>
                                        </p:tgtEl>
                                      </p:cBhvr>
                                    </p:animEffect>
                                    <p:animScale>
                                      <p:cBhvr>
                                        <p:cTn id="49" dur="250" autoRev="1" fill="hold"/>
                                        <p:tgtEl>
                                          <p:spTgt spid="4"/>
                                        </p:tgtEl>
                                      </p:cBhvr>
                                      <p:by x="105000" y="105000"/>
                                    </p:animScale>
                                  </p:childTnLst>
                                </p:cTn>
                              </p:par>
                            </p:childTnLst>
                          </p:cTn>
                        </p:par>
                      </p:childTnLst>
                    </p:cTn>
                  </p:par>
                </p:childTnLst>
              </p:cTn>
              <p:nextCondLst>
                <p:cond evt="onClick" delay="0">
                  <p:tgtEl>
                    <p:spTgt spid="4"/>
                  </p:tgtEl>
                </p:cond>
              </p:nextCondLst>
            </p:seq>
            <p:seq concurrent="1" nextAc="seek">
              <p:cTn id="50" restart="whenNotActive" fill="hold" evtFilter="cancelBubble" nodeType="interactiveSeq">
                <p:stCondLst>
                  <p:cond evt="onClick" delay="0">
                    <p:tgtEl>
                      <p:spTgt spid="5"/>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500" fill="hold"/>
                                        <p:tgtEl>
                                          <p:spTgt spid="5"/>
                                        </p:tgtEl>
                                        <p:attrNameLst>
                                          <p:attrName>fillcolor</p:attrName>
                                        </p:attrNameLst>
                                      </p:cBhvr>
                                      <p:to>
                                        <a:srgbClr val="D99694"/>
                                      </p:to>
                                    </p:animClr>
                                    <p:set>
                                      <p:cBhvr>
                                        <p:cTn id="55" dur="500" fill="hold"/>
                                        <p:tgtEl>
                                          <p:spTgt spid="5"/>
                                        </p:tgtEl>
                                        <p:attrNameLst>
                                          <p:attrName>fill.type</p:attrName>
                                        </p:attrNameLst>
                                      </p:cBhvr>
                                      <p:to>
                                        <p:strVal val="solid"/>
                                      </p:to>
                                    </p:set>
                                    <p:set>
                                      <p:cBhvr>
                                        <p:cTn id="56" dur="500" fill="hold"/>
                                        <p:tgtEl>
                                          <p:spTgt spid="5"/>
                                        </p:tgtEl>
                                        <p:attrNameLst>
                                          <p:attrName>fill.on</p:attrName>
                                        </p:attrNameLst>
                                      </p:cBhvr>
                                      <p:to>
                                        <p:strVal val="true"/>
                                      </p:to>
                                    </p:set>
                                  </p:childTnLst>
                                </p:cTn>
                              </p:par>
                              <p:par>
                                <p:cTn id="57" presetID="1" presetClass="mediacall" presetSubtype="0" fill="hold" nodeType="withEffect">
                                  <p:stCondLst>
                                    <p:cond delay="0"/>
                                  </p:stCondLst>
                                  <p:childTnLst>
                                    <p:cmd type="call" cmd="playFrom(0.0)">
                                      <p:cBhvr>
                                        <p:cTn id="58" dur="862" fill="hold"/>
                                        <p:tgtEl>
                                          <p:spTgt spid="12"/>
                                        </p:tgtEl>
                                      </p:cBhvr>
                                    </p:cmd>
                                  </p:childTnLst>
                                </p:cTn>
                              </p:par>
                              <p:par>
                                <p:cTn id="59" presetID="1" presetClass="entr" presetSubtype="0" fill="hold" nodeType="withEffect">
                                  <p:stCondLst>
                                    <p:cond delay="0"/>
                                  </p:stCondLst>
                                  <p:childTnLst>
                                    <p:set>
                                      <p:cBhvr>
                                        <p:cTn id="60" dur="1" fill="hold">
                                          <p:stCondLst>
                                            <p:cond delay="9"/>
                                          </p:stCondLst>
                                        </p:cTn>
                                        <p:tgtEl>
                                          <p:spTgt spid="9"/>
                                        </p:tgtEl>
                                        <p:attrNameLst>
                                          <p:attrName>style.visibility</p:attrName>
                                        </p:attrNameLst>
                                      </p:cBhvr>
                                      <p:to>
                                        <p:strVal val="visible"/>
                                      </p:to>
                                    </p:set>
                                  </p:childTnLst>
                                </p:cTn>
                              </p:par>
                              <p:par>
                                <p:cTn id="61" presetID="26" presetClass="emph" presetSubtype="0" repeatCount="2000" fill="hold" grpId="1" nodeType="withEffect">
                                  <p:stCondLst>
                                    <p:cond delay="0"/>
                                  </p:stCondLst>
                                  <p:childTnLst>
                                    <p:animEffect transition="out" filter="fade">
                                      <p:cBhvr>
                                        <p:cTn id="62" dur="500" tmFilter="0, 0; .2, .5; .8, .5; 1, 0"/>
                                        <p:tgtEl>
                                          <p:spTgt spid="5"/>
                                        </p:tgtEl>
                                      </p:cBhvr>
                                    </p:animEffect>
                                    <p:animScale>
                                      <p:cBhvr>
                                        <p:cTn id="63" dur="250" autoRev="1" fill="hold"/>
                                        <p:tgtEl>
                                          <p:spTgt spid="5"/>
                                        </p:tgtEl>
                                      </p:cBhvr>
                                      <p:by x="105000" y="105000"/>
                                    </p:animScale>
                                  </p:childTnLst>
                                </p:cTn>
                              </p:par>
                            </p:childTnLst>
                          </p:cTn>
                        </p:par>
                      </p:childTnLst>
                    </p:cTn>
                  </p:par>
                </p:childTnLst>
              </p:cTn>
              <p:nextCondLst>
                <p:cond evt="onClick" delay="0">
                  <p:tgtEl>
                    <p:spTgt spid="5"/>
                  </p:tgtEl>
                </p:cond>
              </p:nextCondLst>
            </p:seq>
            <p:seq concurrent="1" nextAc="seek">
              <p:cTn id="64" restart="whenNotActive" fill="hold" evtFilter="cancelBubble" nodeType="interactiveSeq">
                <p:stCondLst>
                  <p:cond evt="onClick" delay="0">
                    <p:tgtEl>
                      <p:spTgt spid="6"/>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500" fill="hold"/>
                                        <p:tgtEl>
                                          <p:spTgt spid="6"/>
                                        </p:tgtEl>
                                        <p:attrNameLst>
                                          <p:attrName>fillcolor</p:attrName>
                                        </p:attrNameLst>
                                      </p:cBhvr>
                                      <p:to>
                                        <a:srgbClr val="D99694"/>
                                      </p:to>
                                    </p:animClr>
                                    <p:set>
                                      <p:cBhvr>
                                        <p:cTn id="69" dur="500" fill="hold"/>
                                        <p:tgtEl>
                                          <p:spTgt spid="6"/>
                                        </p:tgtEl>
                                        <p:attrNameLst>
                                          <p:attrName>fill.type</p:attrName>
                                        </p:attrNameLst>
                                      </p:cBhvr>
                                      <p:to>
                                        <p:strVal val="solid"/>
                                      </p:to>
                                    </p:set>
                                    <p:set>
                                      <p:cBhvr>
                                        <p:cTn id="70" dur="500" fill="hold"/>
                                        <p:tgtEl>
                                          <p:spTgt spid="6"/>
                                        </p:tgtEl>
                                        <p:attrNameLst>
                                          <p:attrName>fill.on</p:attrName>
                                        </p:attrNameLst>
                                      </p:cBhvr>
                                      <p:to>
                                        <p:strVal val="true"/>
                                      </p:to>
                                    </p:set>
                                  </p:childTnLst>
                                </p:cTn>
                              </p:par>
                              <p:par>
                                <p:cTn id="71" presetID="1" presetClass="mediacall" presetSubtype="0" fill="hold" nodeType="withEffect">
                                  <p:stCondLst>
                                    <p:cond delay="0"/>
                                  </p:stCondLst>
                                  <p:childTnLst>
                                    <p:cmd type="call" cmd="playFrom(0.0)">
                                      <p:cBhvr>
                                        <p:cTn id="72" dur="862" fill="hold"/>
                                        <p:tgtEl>
                                          <p:spTgt spid="12"/>
                                        </p:tgtEl>
                                      </p:cBhvr>
                                    </p:cmd>
                                  </p:childTnLst>
                                </p:cTn>
                              </p:par>
                              <p:par>
                                <p:cTn id="73" presetID="1" presetClass="entr" presetSubtype="0" fill="hold" nodeType="withEffect">
                                  <p:stCondLst>
                                    <p:cond delay="0"/>
                                  </p:stCondLst>
                                  <p:childTnLst>
                                    <p:set>
                                      <p:cBhvr>
                                        <p:cTn id="74" dur="1" fill="hold">
                                          <p:stCondLst>
                                            <p:cond delay="9"/>
                                          </p:stCondLst>
                                        </p:cTn>
                                        <p:tgtEl>
                                          <p:spTgt spid="10"/>
                                        </p:tgtEl>
                                        <p:attrNameLst>
                                          <p:attrName>style.visibility</p:attrName>
                                        </p:attrNameLst>
                                      </p:cBhvr>
                                      <p:to>
                                        <p:strVal val="visible"/>
                                      </p:to>
                                    </p:set>
                                  </p:childTnLst>
                                </p:cTn>
                              </p:par>
                              <p:par>
                                <p:cTn id="75" presetID="26" presetClass="emph" presetSubtype="0" repeatCount="2000" fill="hold" grpId="1" nodeType="withEffect">
                                  <p:stCondLst>
                                    <p:cond delay="0"/>
                                  </p:stCondLst>
                                  <p:childTnLst>
                                    <p:animEffect transition="out" filter="fade">
                                      <p:cBhvr>
                                        <p:cTn id="76" dur="500" tmFilter="0, 0; .2, .5; .8, .5; 1, 0"/>
                                        <p:tgtEl>
                                          <p:spTgt spid="6"/>
                                        </p:tgtEl>
                                      </p:cBhvr>
                                    </p:animEffect>
                                    <p:animScale>
                                      <p:cBhvr>
                                        <p:cTn id="77" dur="250" autoRev="1" fill="hold"/>
                                        <p:tgtEl>
                                          <p:spTgt spid="6"/>
                                        </p:tgtEl>
                                      </p:cBhvr>
                                      <p:by x="105000" y="105000"/>
                                    </p:animScale>
                                  </p:childTnLst>
                                </p:cTn>
                              </p:par>
                            </p:childTnLst>
                          </p:cTn>
                        </p:par>
                      </p:childTnLst>
                    </p:cTn>
                  </p:par>
                </p:childTnLst>
              </p:cTn>
              <p:nextCondLst>
                <p:cond evt="onClick" delay="0">
                  <p:tgtEl>
                    <p:spTgt spid="6"/>
                  </p:tgtEl>
                </p:cond>
              </p:nextCondLst>
            </p:seq>
            <p:audio>
              <p:cMediaNode vol="80000">
                <p:cTn id="78" fill="hold" display="0">
                  <p:stCondLst>
                    <p:cond delay="indefinite"/>
                  </p:stCondLst>
                  <p:endCondLst>
                    <p:cond evt="onStopAudio" delay="0">
                      <p:tgtEl>
                        <p:sldTgt/>
                      </p:tgtEl>
                    </p:cond>
                  </p:endCondLst>
                </p:cTn>
                <p:tgtEl>
                  <p:spTgt spid="7"/>
                </p:tgtEl>
              </p:cMediaNode>
            </p:audio>
            <p:audio>
              <p:cMediaNode vol="80000">
                <p:cTn id="79" fill="hold" display="0">
                  <p:stCondLst>
                    <p:cond delay="indefinite"/>
                  </p:stCondLst>
                  <p:endCondLst>
                    <p:cond evt="onStopAudio" delay="0">
                      <p:tgtEl>
                        <p:sldTgt/>
                      </p:tgtEl>
                    </p:cond>
                  </p:endCondLst>
                </p:cTn>
                <p:tgtEl>
                  <p:spTgt spid="12"/>
                </p:tgtEl>
              </p:cMediaNode>
            </p:audio>
          </p:childTnLst>
        </p:cTn>
      </p:par>
    </p:tnLst>
    <p:bldLst>
      <p:bldP spid="2" grpId="0" animBg="1"/>
      <p:bldP spid="3" grpId="0" animBg="1"/>
      <p:bldP spid="3" grpId="1" animBg="1"/>
      <p:bldP spid="4" grpId="0" animBg="1"/>
      <p:bldP spid="4" grpId="1" animBg="1"/>
      <p:bldP spid="5" grpId="0" animBg="1"/>
      <p:bldP spid="5" grpId="1" animBg="1"/>
      <p:bldP spid="6" grpId="0" animBg="1"/>
      <p:bldP spid="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Câu hỏi">
            <a:extLst>
              <a:ext uri="{FF2B5EF4-FFF2-40B4-BE49-F238E27FC236}">
                <a16:creationId xmlns:a16="http://schemas.microsoft.com/office/drawing/2014/main" id="{A807A2C8-358E-2BAC-53BE-54CE9F84A737}"/>
              </a:ext>
            </a:extLst>
          </p:cNvPr>
          <p:cNvSpPr/>
          <p:nvPr/>
        </p:nvSpPr>
        <p:spPr>
          <a:xfrm>
            <a:off x="1268338" y="1822822"/>
            <a:ext cx="9762837" cy="167335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200" b="1" noProof="1">
                <a:solidFill>
                  <a:schemeClr val="tx1"/>
                </a:solidFill>
                <a:latin typeface="UTM Avo" panose="02040603050506020204" pitchFamily="18"/>
                <a:cs typeface="Arial" panose="020B0604020202020204" pitchFamily="34" charset="0"/>
              </a:rPr>
              <a:t>Câu hỏi </a:t>
            </a:r>
            <a:r>
              <a:rPr lang="en-US" sz="3200" b="1" noProof="1">
                <a:solidFill>
                  <a:schemeClr val="tx1"/>
                </a:solidFill>
                <a:latin typeface="UTM Avo" panose="02040603050506020204" pitchFamily="18"/>
                <a:cs typeface="Arial" panose="020B0604020202020204" pitchFamily="34" charset="0"/>
              </a:rPr>
              <a:t>3: </a:t>
            </a:r>
            <a:r>
              <a:rPr lang="vi-VN" sz="3200" noProof="1">
                <a:solidFill>
                  <a:schemeClr val="tx1"/>
                </a:solidFill>
                <a:latin typeface="UTM Avo" panose="02040603050506020204" pitchFamily="18"/>
                <a:cs typeface="Arial" panose="020B0604020202020204" pitchFamily="34" charset="0"/>
              </a:rPr>
              <a:t>Các hình ảnh trong khổ thơ thứ hai gợi lên cảm nhận như thế nào cho tác giả?</a:t>
            </a:r>
          </a:p>
        </p:txBody>
      </p:sp>
      <p:sp>
        <p:nvSpPr>
          <p:cNvPr id="3" name="Đáp án đúng">
            <a:extLst>
              <a:ext uri="{FF2B5EF4-FFF2-40B4-BE49-F238E27FC236}">
                <a16:creationId xmlns:a16="http://schemas.microsoft.com/office/drawing/2014/main" id="{9F0BF039-B4A5-9D85-E382-8858910BA2FB}"/>
              </a:ext>
            </a:extLst>
          </p:cNvPr>
          <p:cNvSpPr/>
          <p:nvPr/>
        </p:nvSpPr>
        <p:spPr>
          <a:xfrm>
            <a:off x="1252978" y="3738167"/>
            <a:ext cx="4535055" cy="133003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noProof="1">
                <a:solidFill>
                  <a:schemeClr val="tx1"/>
                </a:solidFill>
                <a:latin typeface="UTM Avo" panose="02040603050506020204" pitchFamily="18"/>
                <a:cs typeface="Arial" panose="020B0604020202020204" pitchFamily="34" charset="0"/>
              </a:rPr>
              <a:t>A. Xa lạ</a:t>
            </a:r>
            <a:endParaRPr lang="vi-VN" sz="3200" noProof="1">
              <a:solidFill>
                <a:schemeClr val="tx1"/>
              </a:solidFill>
              <a:latin typeface="UTM Avo" panose="02040603050506020204" pitchFamily="18"/>
              <a:cs typeface="Arial" panose="020B0604020202020204" pitchFamily="34" charset="0"/>
            </a:endParaRPr>
          </a:p>
        </p:txBody>
      </p:sp>
      <p:sp>
        <p:nvSpPr>
          <p:cNvPr id="4" name="Đáp án sai 1">
            <a:extLst>
              <a:ext uri="{FF2B5EF4-FFF2-40B4-BE49-F238E27FC236}">
                <a16:creationId xmlns:a16="http://schemas.microsoft.com/office/drawing/2014/main" id="{DA1073B0-65F8-AE94-4D67-766DCB19F220}"/>
              </a:ext>
            </a:extLst>
          </p:cNvPr>
          <p:cNvSpPr/>
          <p:nvPr/>
        </p:nvSpPr>
        <p:spPr>
          <a:xfrm>
            <a:off x="1252978" y="5251081"/>
            <a:ext cx="4535055" cy="133003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noProof="1">
                <a:solidFill>
                  <a:schemeClr val="tx1"/>
                </a:solidFill>
                <a:latin typeface="UTM Avo" panose="02040603050506020204" pitchFamily="18"/>
                <a:cs typeface="Arial" panose="020B0604020202020204" pitchFamily="34" charset="0"/>
              </a:rPr>
              <a:t>B. Gần gũi</a:t>
            </a:r>
            <a:endParaRPr lang="vi-VN" sz="3200" noProof="1">
              <a:solidFill>
                <a:schemeClr val="tx1"/>
              </a:solidFill>
              <a:latin typeface="UTM Avo" panose="02040603050506020204" pitchFamily="18"/>
              <a:cs typeface="Arial" panose="020B0604020202020204" pitchFamily="34" charset="0"/>
            </a:endParaRPr>
          </a:p>
        </p:txBody>
      </p:sp>
      <p:sp>
        <p:nvSpPr>
          <p:cNvPr id="5" name="Đáp án sai 2">
            <a:extLst>
              <a:ext uri="{FF2B5EF4-FFF2-40B4-BE49-F238E27FC236}">
                <a16:creationId xmlns:a16="http://schemas.microsoft.com/office/drawing/2014/main" id="{F4DD3474-85D3-5273-34E0-5993DF0202BB}"/>
              </a:ext>
            </a:extLst>
          </p:cNvPr>
          <p:cNvSpPr/>
          <p:nvPr/>
        </p:nvSpPr>
        <p:spPr>
          <a:xfrm>
            <a:off x="6480760" y="3738167"/>
            <a:ext cx="4535055" cy="133003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noProof="1">
                <a:solidFill>
                  <a:schemeClr val="tx1"/>
                </a:solidFill>
                <a:latin typeface="UTM Avo" panose="02040603050506020204" pitchFamily="18"/>
                <a:cs typeface="Arial" panose="020B0604020202020204" pitchFamily="34" charset="0"/>
              </a:rPr>
              <a:t>C. Thú vị</a:t>
            </a:r>
            <a:endParaRPr lang="vi-VN" sz="3200" noProof="1">
              <a:solidFill>
                <a:schemeClr val="tx1"/>
              </a:solidFill>
              <a:latin typeface="UTM Avo" panose="02040603050506020204" pitchFamily="18"/>
              <a:cs typeface="Arial" panose="020B0604020202020204" pitchFamily="34" charset="0"/>
            </a:endParaRPr>
          </a:p>
        </p:txBody>
      </p:sp>
      <p:sp>
        <p:nvSpPr>
          <p:cNvPr id="6" name="Đáp án sai 3">
            <a:extLst>
              <a:ext uri="{FF2B5EF4-FFF2-40B4-BE49-F238E27FC236}">
                <a16:creationId xmlns:a16="http://schemas.microsoft.com/office/drawing/2014/main" id="{4984DCA6-D05F-B77A-8720-F3548085B5B1}"/>
              </a:ext>
            </a:extLst>
          </p:cNvPr>
          <p:cNvSpPr/>
          <p:nvPr/>
        </p:nvSpPr>
        <p:spPr>
          <a:xfrm>
            <a:off x="6480759" y="5251081"/>
            <a:ext cx="4535055" cy="133003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200" noProof="1">
                <a:solidFill>
                  <a:schemeClr val="tx1"/>
                </a:solidFill>
                <a:latin typeface="UTM Avo" panose="02040603050506020204" pitchFamily="18"/>
                <a:cs typeface="Arial" panose="020B0604020202020204" pitchFamily="34" charset="0"/>
              </a:rPr>
              <a:t>D. Băn khoăn</a:t>
            </a:r>
            <a:endParaRPr lang="vi-VN" sz="3200" noProof="1">
              <a:solidFill>
                <a:schemeClr val="tx1"/>
              </a:solidFill>
              <a:latin typeface="UTM Avo" panose="02040603050506020204" pitchFamily="18"/>
              <a:cs typeface="Arial" panose="020B0604020202020204" pitchFamily="34" charset="0"/>
            </a:endParaRPr>
          </a:p>
        </p:txBody>
      </p:sp>
      <p:pic>
        <p:nvPicPr>
          <p:cNvPr id="7" name="Correct sound effect and wrong sound effect (mp3cut.net)">
            <a:hlinkClick r:id="" action="ppaction://media"/>
            <a:extLst>
              <a:ext uri="{FF2B5EF4-FFF2-40B4-BE49-F238E27FC236}">
                <a16:creationId xmlns:a16="http://schemas.microsoft.com/office/drawing/2014/main" id="{100D1187-773E-1B36-2090-8DB42795A05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403968" y="-1299117"/>
            <a:ext cx="487363" cy="487363"/>
          </a:xfrm>
          <a:prstGeom prst="rect">
            <a:avLst/>
          </a:prstGeom>
        </p:spPr>
      </p:pic>
      <p:pic>
        <p:nvPicPr>
          <p:cNvPr id="8" name="Picture 5">
            <a:extLst>
              <a:ext uri="{FF2B5EF4-FFF2-40B4-BE49-F238E27FC236}">
                <a16:creationId xmlns:a16="http://schemas.microsoft.com/office/drawing/2014/main" id="{D36062FA-5596-2E81-39C1-3C6EE8603CF7}"/>
              </a:ext>
            </a:extLst>
          </p:cNvPr>
          <p:cNvPicPr>
            <a:picLocks noChangeAspect="1"/>
          </p:cNvPicPr>
          <p:nvPr/>
        </p:nvPicPr>
        <p:blipFill>
          <a:blip r:embed="rId8" cstate="hqprint">
            <a:extLst>
              <a:ext uri="{28A0092B-C50C-407E-A947-70E740481C1C}">
                <a14:useLocalDpi xmlns:a14="http://schemas.microsoft.com/office/drawing/2010/main" val="0"/>
              </a:ext>
            </a:extLst>
          </a:blip>
          <a:srcRect/>
          <a:stretch>
            <a:fillRect/>
          </a:stretch>
        </p:blipFill>
        <p:spPr>
          <a:xfrm>
            <a:off x="4854828" y="3994177"/>
            <a:ext cx="853046" cy="742494"/>
          </a:xfrm>
          <a:prstGeom prst="rect">
            <a:avLst/>
          </a:prstGeom>
        </p:spPr>
      </p:pic>
      <p:pic>
        <p:nvPicPr>
          <p:cNvPr id="9" name="Picture 8">
            <a:extLst>
              <a:ext uri="{FF2B5EF4-FFF2-40B4-BE49-F238E27FC236}">
                <a16:creationId xmlns:a16="http://schemas.microsoft.com/office/drawing/2014/main" id="{79832D6E-4D10-FF1F-1AE5-FDCE579A77D8}"/>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10088900" y="4068829"/>
            <a:ext cx="850122" cy="757381"/>
          </a:xfrm>
          <a:prstGeom prst="rect">
            <a:avLst/>
          </a:prstGeom>
        </p:spPr>
      </p:pic>
      <p:pic>
        <p:nvPicPr>
          <p:cNvPr id="10" name="Picture 10">
            <a:extLst>
              <a:ext uri="{FF2B5EF4-FFF2-40B4-BE49-F238E27FC236}">
                <a16:creationId xmlns:a16="http://schemas.microsoft.com/office/drawing/2014/main" id="{ED51406D-14DF-4EB9-6135-E152963EF882}"/>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10088900" y="5537407"/>
            <a:ext cx="850122" cy="757381"/>
          </a:xfrm>
          <a:prstGeom prst="rect">
            <a:avLst/>
          </a:prstGeom>
        </p:spPr>
      </p:pic>
      <p:pic>
        <p:nvPicPr>
          <p:cNvPr id="11" name="Picture 10">
            <a:extLst>
              <a:ext uri="{FF2B5EF4-FFF2-40B4-BE49-F238E27FC236}">
                <a16:creationId xmlns:a16="http://schemas.microsoft.com/office/drawing/2014/main" id="{03B66B3B-5E81-DDC3-89E3-CE72EF27A0AA}"/>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4854828" y="5635848"/>
            <a:ext cx="850122" cy="757381"/>
          </a:xfrm>
          <a:prstGeom prst="rect">
            <a:avLst/>
          </a:prstGeom>
        </p:spPr>
      </p:pic>
      <p:pic>
        <p:nvPicPr>
          <p:cNvPr id="12" name="Correct sound effect and wrong sound effect (mp3cut.net) (1)">
            <a:hlinkClick r:id="" action="ppaction://media"/>
            <a:extLst>
              <a:ext uri="{FF2B5EF4-FFF2-40B4-BE49-F238E27FC236}">
                <a16:creationId xmlns:a16="http://schemas.microsoft.com/office/drawing/2014/main" id="{5AAFA89E-8E55-190D-4AE1-25B7E466AEE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730831" y="-1299117"/>
            <a:ext cx="487363" cy="487363"/>
          </a:xfrm>
          <a:prstGeom prst="rect">
            <a:avLst/>
          </a:prstGeom>
        </p:spPr>
      </p:pic>
    </p:spTree>
    <p:extLst>
      <p:ext uri="{BB962C8B-B14F-4D97-AF65-F5344CB8AC3E}">
        <p14:creationId xmlns:p14="http://schemas.microsoft.com/office/powerpoint/2010/main" val="96584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downLeft)">
                                      <p:cBhvr>
                                        <p:cTn id="15" dur="500"/>
                                        <p:tgtEl>
                                          <p:spTgt spid="4"/>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trips(downLeft)">
                                      <p:cBhvr>
                                        <p:cTn id="18" dur="500"/>
                                        <p:tgtEl>
                                          <p:spTgt spid="5"/>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3"/>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3"/>
                                        </p:tgtEl>
                                        <p:attrNameLst>
                                          <p:attrName>fillcolor</p:attrName>
                                        </p:attrNameLst>
                                      </p:cBhvr>
                                      <p:to>
                                        <a:srgbClr val="92D050"/>
                                      </p:to>
                                    </p:animClr>
                                    <p:set>
                                      <p:cBhvr>
                                        <p:cTn id="27" dur="500" fill="hold"/>
                                        <p:tgtEl>
                                          <p:spTgt spid="3"/>
                                        </p:tgtEl>
                                        <p:attrNameLst>
                                          <p:attrName>fill.type</p:attrName>
                                        </p:attrNameLst>
                                      </p:cBhvr>
                                      <p:to>
                                        <p:strVal val="solid"/>
                                      </p:to>
                                    </p:set>
                                    <p:set>
                                      <p:cBhvr>
                                        <p:cTn id="28" dur="500" fill="hold"/>
                                        <p:tgtEl>
                                          <p:spTgt spid="3"/>
                                        </p:tgtEl>
                                        <p:attrNameLst>
                                          <p:attrName>fill.on</p:attrName>
                                        </p:attrNameLst>
                                      </p:cBhvr>
                                      <p:to>
                                        <p:strVal val="true"/>
                                      </p:to>
                                    </p:set>
                                  </p:childTnLst>
                                </p:cTn>
                              </p:par>
                              <p:par>
                                <p:cTn id="29" presetID="1" presetClass="mediacall" presetSubtype="0" fill="hold" nodeType="withEffect">
                                  <p:stCondLst>
                                    <p:cond delay="0"/>
                                  </p:stCondLst>
                                  <p:childTnLst>
                                    <p:cmd type="call" cmd="playFrom(0.0)">
                                      <p:cBhvr>
                                        <p:cTn id="30" dur="835" fill="hold"/>
                                        <p:tgtEl>
                                          <p:spTgt spid="7"/>
                                        </p:tgtEl>
                                      </p:cBhvr>
                                    </p:cmd>
                                  </p:childTnLst>
                                </p:cTn>
                              </p:par>
                              <p:par>
                                <p:cTn id="31" presetID="1" presetClass="entr" presetSubtype="0" fill="hold" nodeType="withEffect">
                                  <p:stCondLst>
                                    <p:cond delay="0"/>
                                  </p:stCondLst>
                                  <p:childTnLst>
                                    <p:set>
                                      <p:cBhvr>
                                        <p:cTn id="32" dur="1" fill="hold">
                                          <p:stCondLst>
                                            <p:cond delay="9"/>
                                          </p:stCondLst>
                                        </p:cTn>
                                        <p:tgtEl>
                                          <p:spTgt spid="8"/>
                                        </p:tgtEl>
                                        <p:attrNameLst>
                                          <p:attrName>style.visibility</p:attrName>
                                        </p:attrNameLst>
                                      </p:cBhvr>
                                      <p:to>
                                        <p:strVal val="visible"/>
                                      </p:to>
                                    </p:set>
                                  </p:childTnLst>
                                </p:cTn>
                              </p:par>
                              <p:par>
                                <p:cTn id="33" presetID="26" presetClass="emph" presetSubtype="0" repeatCount="2000" fill="hold" grpId="1" nodeType="withEffect">
                                  <p:stCondLst>
                                    <p:cond delay="0"/>
                                  </p:stCondLst>
                                  <p:childTnLst>
                                    <p:animEffect transition="out" filter="fade">
                                      <p:cBhvr>
                                        <p:cTn id="34" dur="500" tmFilter="0, 0; .2, .5; .8, .5; 1, 0"/>
                                        <p:tgtEl>
                                          <p:spTgt spid="3"/>
                                        </p:tgtEl>
                                      </p:cBhvr>
                                    </p:animEffect>
                                    <p:animScale>
                                      <p:cBhvr>
                                        <p:cTn id="35" dur="25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4"/>
                                        </p:tgtEl>
                                        <p:attrNameLst>
                                          <p:attrName>fillcolor</p:attrName>
                                        </p:attrNameLst>
                                      </p:cBhvr>
                                      <p:to>
                                        <a:srgbClr val="D99694"/>
                                      </p:to>
                                    </p:animClr>
                                    <p:set>
                                      <p:cBhvr>
                                        <p:cTn id="41" dur="500" fill="hold"/>
                                        <p:tgtEl>
                                          <p:spTgt spid="4"/>
                                        </p:tgtEl>
                                        <p:attrNameLst>
                                          <p:attrName>fill.type</p:attrName>
                                        </p:attrNameLst>
                                      </p:cBhvr>
                                      <p:to>
                                        <p:strVal val="solid"/>
                                      </p:to>
                                    </p:set>
                                    <p:set>
                                      <p:cBhvr>
                                        <p:cTn id="42" dur="500" fill="hold"/>
                                        <p:tgtEl>
                                          <p:spTgt spid="4"/>
                                        </p:tgtEl>
                                        <p:attrNameLst>
                                          <p:attrName>fill.on</p:attrName>
                                        </p:attrNameLst>
                                      </p:cBhvr>
                                      <p:to>
                                        <p:strVal val="true"/>
                                      </p:to>
                                    </p:set>
                                  </p:childTnLst>
                                </p:cTn>
                              </p:par>
                              <p:par>
                                <p:cTn id="43" presetID="1" presetClass="mediacall" presetSubtype="0" fill="hold" nodeType="withEffect">
                                  <p:stCondLst>
                                    <p:cond delay="0"/>
                                  </p:stCondLst>
                                  <p:childTnLst>
                                    <p:cmd type="call" cmd="playFrom(0.0)">
                                      <p:cBhvr>
                                        <p:cTn id="44" dur="862" fill="hold"/>
                                        <p:tgtEl>
                                          <p:spTgt spid="12"/>
                                        </p:tgtEl>
                                      </p:cBhvr>
                                    </p:cmd>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26" presetClass="emph" presetSubtype="0" repeatCount="2000" fill="hold" grpId="1" nodeType="withEffect">
                                  <p:stCondLst>
                                    <p:cond delay="0"/>
                                  </p:stCondLst>
                                  <p:childTnLst>
                                    <p:animEffect transition="out" filter="fade">
                                      <p:cBhvr>
                                        <p:cTn id="48" dur="500" tmFilter="0, 0; .2, .5; .8, .5; 1, 0"/>
                                        <p:tgtEl>
                                          <p:spTgt spid="4"/>
                                        </p:tgtEl>
                                      </p:cBhvr>
                                    </p:animEffect>
                                    <p:animScale>
                                      <p:cBhvr>
                                        <p:cTn id="49" dur="250" autoRev="1" fill="hold"/>
                                        <p:tgtEl>
                                          <p:spTgt spid="4"/>
                                        </p:tgtEl>
                                      </p:cBhvr>
                                      <p:by x="105000" y="105000"/>
                                    </p:animScale>
                                  </p:childTnLst>
                                </p:cTn>
                              </p:par>
                            </p:childTnLst>
                          </p:cTn>
                        </p:par>
                      </p:childTnLst>
                    </p:cTn>
                  </p:par>
                </p:childTnLst>
              </p:cTn>
              <p:nextCondLst>
                <p:cond evt="onClick" delay="0">
                  <p:tgtEl>
                    <p:spTgt spid="4"/>
                  </p:tgtEl>
                </p:cond>
              </p:nextCondLst>
            </p:seq>
            <p:seq concurrent="1" nextAc="seek">
              <p:cTn id="50" restart="whenNotActive" fill="hold" evtFilter="cancelBubble" nodeType="interactiveSeq">
                <p:stCondLst>
                  <p:cond evt="onClick" delay="0">
                    <p:tgtEl>
                      <p:spTgt spid="5"/>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500" fill="hold"/>
                                        <p:tgtEl>
                                          <p:spTgt spid="5"/>
                                        </p:tgtEl>
                                        <p:attrNameLst>
                                          <p:attrName>fillcolor</p:attrName>
                                        </p:attrNameLst>
                                      </p:cBhvr>
                                      <p:to>
                                        <a:srgbClr val="D99694"/>
                                      </p:to>
                                    </p:animClr>
                                    <p:set>
                                      <p:cBhvr>
                                        <p:cTn id="55" dur="500" fill="hold"/>
                                        <p:tgtEl>
                                          <p:spTgt spid="5"/>
                                        </p:tgtEl>
                                        <p:attrNameLst>
                                          <p:attrName>fill.type</p:attrName>
                                        </p:attrNameLst>
                                      </p:cBhvr>
                                      <p:to>
                                        <p:strVal val="solid"/>
                                      </p:to>
                                    </p:set>
                                    <p:set>
                                      <p:cBhvr>
                                        <p:cTn id="56" dur="500" fill="hold"/>
                                        <p:tgtEl>
                                          <p:spTgt spid="5"/>
                                        </p:tgtEl>
                                        <p:attrNameLst>
                                          <p:attrName>fill.on</p:attrName>
                                        </p:attrNameLst>
                                      </p:cBhvr>
                                      <p:to>
                                        <p:strVal val="true"/>
                                      </p:to>
                                    </p:set>
                                  </p:childTnLst>
                                </p:cTn>
                              </p:par>
                              <p:par>
                                <p:cTn id="57" presetID="1" presetClass="mediacall" presetSubtype="0" fill="hold" nodeType="withEffect">
                                  <p:stCondLst>
                                    <p:cond delay="0"/>
                                  </p:stCondLst>
                                  <p:childTnLst>
                                    <p:cmd type="call" cmd="playFrom(0.0)">
                                      <p:cBhvr>
                                        <p:cTn id="58" dur="862" fill="hold"/>
                                        <p:tgtEl>
                                          <p:spTgt spid="12"/>
                                        </p:tgtEl>
                                      </p:cBhvr>
                                    </p:cmd>
                                  </p:childTnLst>
                                </p:cTn>
                              </p:par>
                              <p:par>
                                <p:cTn id="59" presetID="1" presetClass="entr" presetSubtype="0" fill="hold" nodeType="withEffect">
                                  <p:stCondLst>
                                    <p:cond delay="0"/>
                                  </p:stCondLst>
                                  <p:childTnLst>
                                    <p:set>
                                      <p:cBhvr>
                                        <p:cTn id="60" dur="1" fill="hold">
                                          <p:stCondLst>
                                            <p:cond delay="9"/>
                                          </p:stCondLst>
                                        </p:cTn>
                                        <p:tgtEl>
                                          <p:spTgt spid="9"/>
                                        </p:tgtEl>
                                        <p:attrNameLst>
                                          <p:attrName>style.visibility</p:attrName>
                                        </p:attrNameLst>
                                      </p:cBhvr>
                                      <p:to>
                                        <p:strVal val="visible"/>
                                      </p:to>
                                    </p:set>
                                  </p:childTnLst>
                                </p:cTn>
                              </p:par>
                              <p:par>
                                <p:cTn id="61" presetID="26" presetClass="emph" presetSubtype="0" repeatCount="2000" fill="hold" grpId="1" nodeType="withEffect">
                                  <p:stCondLst>
                                    <p:cond delay="0"/>
                                  </p:stCondLst>
                                  <p:childTnLst>
                                    <p:animEffect transition="out" filter="fade">
                                      <p:cBhvr>
                                        <p:cTn id="62" dur="500" tmFilter="0, 0; .2, .5; .8, .5; 1, 0"/>
                                        <p:tgtEl>
                                          <p:spTgt spid="5"/>
                                        </p:tgtEl>
                                      </p:cBhvr>
                                    </p:animEffect>
                                    <p:animScale>
                                      <p:cBhvr>
                                        <p:cTn id="63" dur="250" autoRev="1" fill="hold"/>
                                        <p:tgtEl>
                                          <p:spTgt spid="5"/>
                                        </p:tgtEl>
                                      </p:cBhvr>
                                      <p:by x="105000" y="105000"/>
                                    </p:animScale>
                                  </p:childTnLst>
                                </p:cTn>
                              </p:par>
                            </p:childTnLst>
                          </p:cTn>
                        </p:par>
                      </p:childTnLst>
                    </p:cTn>
                  </p:par>
                </p:childTnLst>
              </p:cTn>
              <p:nextCondLst>
                <p:cond evt="onClick" delay="0">
                  <p:tgtEl>
                    <p:spTgt spid="5"/>
                  </p:tgtEl>
                </p:cond>
              </p:nextCondLst>
            </p:seq>
            <p:seq concurrent="1" nextAc="seek">
              <p:cTn id="64" restart="whenNotActive" fill="hold" evtFilter="cancelBubble" nodeType="interactiveSeq">
                <p:stCondLst>
                  <p:cond evt="onClick" delay="0">
                    <p:tgtEl>
                      <p:spTgt spid="6"/>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500" fill="hold"/>
                                        <p:tgtEl>
                                          <p:spTgt spid="6"/>
                                        </p:tgtEl>
                                        <p:attrNameLst>
                                          <p:attrName>fillcolor</p:attrName>
                                        </p:attrNameLst>
                                      </p:cBhvr>
                                      <p:to>
                                        <a:srgbClr val="D99694"/>
                                      </p:to>
                                    </p:animClr>
                                    <p:set>
                                      <p:cBhvr>
                                        <p:cTn id="69" dur="500" fill="hold"/>
                                        <p:tgtEl>
                                          <p:spTgt spid="6"/>
                                        </p:tgtEl>
                                        <p:attrNameLst>
                                          <p:attrName>fill.type</p:attrName>
                                        </p:attrNameLst>
                                      </p:cBhvr>
                                      <p:to>
                                        <p:strVal val="solid"/>
                                      </p:to>
                                    </p:set>
                                    <p:set>
                                      <p:cBhvr>
                                        <p:cTn id="70" dur="500" fill="hold"/>
                                        <p:tgtEl>
                                          <p:spTgt spid="6"/>
                                        </p:tgtEl>
                                        <p:attrNameLst>
                                          <p:attrName>fill.on</p:attrName>
                                        </p:attrNameLst>
                                      </p:cBhvr>
                                      <p:to>
                                        <p:strVal val="true"/>
                                      </p:to>
                                    </p:set>
                                  </p:childTnLst>
                                </p:cTn>
                              </p:par>
                              <p:par>
                                <p:cTn id="71" presetID="1" presetClass="mediacall" presetSubtype="0" fill="hold" nodeType="withEffect">
                                  <p:stCondLst>
                                    <p:cond delay="0"/>
                                  </p:stCondLst>
                                  <p:childTnLst>
                                    <p:cmd type="call" cmd="playFrom(0.0)">
                                      <p:cBhvr>
                                        <p:cTn id="72" dur="862" fill="hold"/>
                                        <p:tgtEl>
                                          <p:spTgt spid="12"/>
                                        </p:tgtEl>
                                      </p:cBhvr>
                                    </p:cmd>
                                  </p:childTnLst>
                                </p:cTn>
                              </p:par>
                              <p:par>
                                <p:cTn id="73" presetID="1" presetClass="entr" presetSubtype="0" fill="hold" nodeType="withEffect">
                                  <p:stCondLst>
                                    <p:cond delay="0"/>
                                  </p:stCondLst>
                                  <p:childTnLst>
                                    <p:set>
                                      <p:cBhvr>
                                        <p:cTn id="74" dur="1" fill="hold">
                                          <p:stCondLst>
                                            <p:cond delay="9"/>
                                          </p:stCondLst>
                                        </p:cTn>
                                        <p:tgtEl>
                                          <p:spTgt spid="10"/>
                                        </p:tgtEl>
                                        <p:attrNameLst>
                                          <p:attrName>style.visibility</p:attrName>
                                        </p:attrNameLst>
                                      </p:cBhvr>
                                      <p:to>
                                        <p:strVal val="visible"/>
                                      </p:to>
                                    </p:set>
                                  </p:childTnLst>
                                </p:cTn>
                              </p:par>
                              <p:par>
                                <p:cTn id="75" presetID="26" presetClass="emph" presetSubtype="0" repeatCount="2000" fill="hold" grpId="1" nodeType="withEffect">
                                  <p:stCondLst>
                                    <p:cond delay="0"/>
                                  </p:stCondLst>
                                  <p:childTnLst>
                                    <p:animEffect transition="out" filter="fade">
                                      <p:cBhvr>
                                        <p:cTn id="76" dur="500" tmFilter="0, 0; .2, .5; .8, .5; 1, 0"/>
                                        <p:tgtEl>
                                          <p:spTgt spid="6"/>
                                        </p:tgtEl>
                                      </p:cBhvr>
                                    </p:animEffect>
                                    <p:animScale>
                                      <p:cBhvr>
                                        <p:cTn id="77" dur="250" autoRev="1" fill="hold"/>
                                        <p:tgtEl>
                                          <p:spTgt spid="6"/>
                                        </p:tgtEl>
                                      </p:cBhvr>
                                      <p:by x="105000" y="105000"/>
                                    </p:animScale>
                                  </p:childTnLst>
                                </p:cTn>
                              </p:par>
                            </p:childTnLst>
                          </p:cTn>
                        </p:par>
                      </p:childTnLst>
                    </p:cTn>
                  </p:par>
                </p:childTnLst>
              </p:cTn>
              <p:nextCondLst>
                <p:cond evt="onClick" delay="0">
                  <p:tgtEl>
                    <p:spTgt spid="6"/>
                  </p:tgtEl>
                </p:cond>
              </p:nextCondLst>
            </p:seq>
            <p:audio>
              <p:cMediaNode vol="80000">
                <p:cTn id="78" fill="hold" display="0">
                  <p:stCondLst>
                    <p:cond delay="indefinite"/>
                  </p:stCondLst>
                  <p:endCondLst>
                    <p:cond evt="onStopAudio" delay="0">
                      <p:tgtEl>
                        <p:sldTgt/>
                      </p:tgtEl>
                    </p:cond>
                  </p:endCondLst>
                </p:cTn>
                <p:tgtEl>
                  <p:spTgt spid="7"/>
                </p:tgtEl>
              </p:cMediaNode>
            </p:audio>
            <p:audio>
              <p:cMediaNode vol="80000">
                <p:cTn id="79" fill="hold" display="0">
                  <p:stCondLst>
                    <p:cond delay="indefinite"/>
                  </p:stCondLst>
                  <p:endCondLst>
                    <p:cond evt="onStopAudio" delay="0">
                      <p:tgtEl>
                        <p:sldTgt/>
                      </p:tgtEl>
                    </p:cond>
                  </p:endCondLst>
                </p:cTn>
                <p:tgtEl>
                  <p:spTgt spid="12"/>
                </p:tgtEl>
              </p:cMediaNode>
            </p:audio>
          </p:childTnLst>
        </p:cTn>
      </p:par>
    </p:tnLst>
    <p:bldLst>
      <p:bldP spid="2" grpId="0" animBg="1"/>
      <p:bldP spid="3" grpId="0" animBg="1"/>
      <p:bldP spid="3" grpId="1" animBg="1"/>
      <p:bldP spid="4" grpId="0" animBg="1"/>
      <p:bldP spid="4" grpId="1" animBg="1"/>
      <p:bldP spid="5" grpId="0" animBg="1"/>
      <p:bldP spid="5" grpId="1" animBg="1"/>
      <p:bldP spid="6" grpId="0" animBg="1"/>
      <p:bldP spid="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Câu hỏi">
            <a:extLst>
              <a:ext uri="{FF2B5EF4-FFF2-40B4-BE49-F238E27FC236}">
                <a16:creationId xmlns:a16="http://schemas.microsoft.com/office/drawing/2014/main" id="{A6E6528E-E519-0AEB-30AD-741581BC24B6}"/>
              </a:ext>
            </a:extLst>
          </p:cNvPr>
          <p:cNvSpPr/>
          <p:nvPr/>
        </p:nvSpPr>
        <p:spPr>
          <a:xfrm>
            <a:off x="965994" y="1915984"/>
            <a:ext cx="10668000" cy="1608057"/>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800" b="1" noProof="1">
                <a:solidFill>
                  <a:schemeClr val="tx1"/>
                </a:solidFill>
                <a:latin typeface="UTM Avo" panose="02040603050506020204" pitchFamily="18"/>
                <a:cs typeface="Arial" panose="020B0604020202020204" pitchFamily="34" charset="0"/>
              </a:rPr>
              <a:t>Câu hỏi </a:t>
            </a:r>
            <a:r>
              <a:rPr lang="en-US" sz="2800" b="1" noProof="1">
                <a:solidFill>
                  <a:schemeClr val="tx1"/>
                </a:solidFill>
                <a:latin typeface="UTM Avo" panose="02040603050506020204" pitchFamily="18"/>
                <a:cs typeface="Arial" panose="020B0604020202020204" pitchFamily="34" charset="0"/>
              </a:rPr>
              <a:t>4: </a:t>
            </a:r>
            <a:r>
              <a:rPr lang="vi-VN" sz="2800" noProof="1">
                <a:solidFill>
                  <a:schemeClr val="tx1"/>
                </a:solidFill>
                <a:latin typeface="UTM Avo" panose="02040603050506020204" pitchFamily="18"/>
                <a:cs typeface="Arial" panose="020B0604020202020204" pitchFamily="34" charset="0"/>
              </a:rPr>
              <a:t>Từ </a:t>
            </a:r>
            <a:r>
              <a:rPr lang="vi-VN" sz="2800" i="1" noProof="1">
                <a:solidFill>
                  <a:schemeClr val="tx1"/>
                </a:solidFill>
                <a:latin typeface="UTM Avo" panose="02040603050506020204" pitchFamily="18"/>
                <a:cs typeface="Arial" panose="020B0604020202020204" pitchFamily="34" charset="0"/>
              </a:rPr>
              <a:t>“lữ thứ” </a:t>
            </a:r>
            <a:r>
              <a:rPr lang="vi-VN" sz="2800" noProof="1">
                <a:solidFill>
                  <a:schemeClr val="tx1"/>
                </a:solidFill>
                <a:latin typeface="UTM Avo" panose="02040603050506020204" pitchFamily="18"/>
                <a:cs typeface="Arial" panose="020B0604020202020204" pitchFamily="34" charset="0"/>
              </a:rPr>
              <a:t>trong dòng thơ </a:t>
            </a:r>
            <a:r>
              <a:rPr lang="vi-VN" sz="2800" i="1" noProof="1">
                <a:solidFill>
                  <a:schemeClr val="tx1"/>
                </a:solidFill>
                <a:latin typeface="UTM Avo" panose="02040603050506020204" pitchFamily="18"/>
                <a:cs typeface="Arial" panose="020B0604020202020204" pitchFamily="34" charset="0"/>
              </a:rPr>
              <a:t>“Ngó xuống mũi giày thì lữ thứ”</a:t>
            </a:r>
            <a:r>
              <a:rPr lang="vi-VN" sz="2800" noProof="1">
                <a:solidFill>
                  <a:schemeClr val="tx1"/>
                </a:solidFill>
                <a:latin typeface="UTM Avo" panose="02040603050506020204" pitchFamily="18"/>
                <a:cs typeface="Arial" panose="020B0604020202020204" pitchFamily="34" charset="0"/>
              </a:rPr>
              <a:t> thể hiện sắc thái biểu cảm như thế nào?</a:t>
            </a:r>
          </a:p>
        </p:txBody>
      </p:sp>
      <p:sp>
        <p:nvSpPr>
          <p:cNvPr id="3" name="Đáp án đúng">
            <a:extLst>
              <a:ext uri="{FF2B5EF4-FFF2-40B4-BE49-F238E27FC236}">
                <a16:creationId xmlns:a16="http://schemas.microsoft.com/office/drawing/2014/main" id="{F6C30BE4-0B15-8CDF-14E4-FA9BE112D798}"/>
              </a:ext>
            </a:extLst>
          </p:cNvPr>
          <p:cNvSpPr/>
          <p:nvPr/>
        </p:nvSpPr>
        <p:spPr>
          <a:xfrm>
            <a:off x="6443157" y="5253914"/>
            <a:ext cx="4535055" cy="133003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D. Cổ kính, trang trọng</a:t>
            </a:r>
            <a:endParaRPr lang="vi-VN" sz="2800" noProof="1">
              <a:solidFill>
                <a:schemeClr val="tx1"/>
              </a:solidFill>
              <a:latin typeface="UTM Avo" panose="02040603050506020204" pitchFamily="18"/>
              <a:cs typeface="Arial" panose="020B0604020202020204" pitchFamily="34" charset="0"/>
            </a:endParaRPr>
          </a:p>
        </p:txBody>
      </p:sp>
      <p:sp>
        <p:nvSpPr>
          <p:cNvPr id="4" name="Đáp án sai 1">
            <a:extLst>
              <a:ext uri="{FF2B5EF4-FFF2-40B4-BE49-F238E27FC236}">
                <a16:creationId xmlns:a16="http://schemas.microsoft.com/office/drawing/2014/main" id="{CCC1D233-32F8-7BFE-69B4-4032A82D6AD4}"/>
              </a:ext>
            </a:extLst>
          </p:cNvPr>
          <p:cNvSpPr/>
          <p:nvPr/>
        </p:nvSpPr>
        <p:spPr>
          <a:xfrm>
            <a:off x="1215376" y="3784001"/>
            <a:ext cx="4535055" cy="133003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A. Day dứt, trăn trở</a:t>
            </a:r>
            <a:endParaRPr lang="vi-VN" sz="2800" noProof="1">
              <a:solidFill>
                <a:schemeClr val="tx1"/>
              </a:solidFill>
              <a:latin typeface="UTM Avo" panose="02040603050506020204" pitchFamily="18"/>
              <a:cs typeface="Arial" panose="020B0604020202020204" pitchFamily="34" charset="0"/>
            </a:endParaRPr>
          </a:p>
        </p:txBody>
      </p:sp>
      <p:sp>
        <p:nvSpPr>
          <p:cNvPr id="5" name="Đáp án sai 2">
            <a:extLst>
              <a:ext uri="{FF2B5EF4-FFF2-40B4-BE49-F238E27FC236}">
                <a16:creationId xmlns:a16="http://schemas.microsoft.com/office/drawing/2014/main" id="{A6581803-2EE6-6DBA-7833-7CC06E2BDCF6}"/>
              </a:ext>
            </a:extLst>
          </p:cNvPr>
          <p:cNvSpPr/>
          <p:nvPr/>
        </p:nvSpPr>
        <p:spPr>
          <a:xfrm>
            <a:off x="1215376" y="5253914"/>
            <a:ext cx="4535055" cy="133003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B. Thân mật, suồng sã</a:t>
            </a:r>
            <a:endParaRPr lang="vi-VN" sz="2800" noProof="1">
              <a:solidFill>
                <a:schemeClr val="tx1"/>
              </a:solidFill>
              <a:latin typeface="UTM Avo" panose="02040603050506020204" pitchFamily="18"/>
              <a:cs typeface="Arial" panose="020B0604020202020204" pitchFamily="34" charset="0"/>
            </a:endParaRPr>
          </a:p>
        </p:txBody>
      </p:sp>
      <p:sp>
        <p:nvSpPr>
          <p:cNvPr id="6" name="Đáp án sai 3">
            <a:extLst>
              <a:ext uri="{FF2B5EF4-FFF2-40B4-BE49-F238E27FC236}">
                <a16:creationId xmlns:a16="http://schemas.microsoft.com/office/drawing/2014/main" id="{EDB31FA8-F915-E379-4D49-C75B1C3304DE}"/>
              </a:ext>
            </a:extLst>
          </p:cNvPr>
          <p:cNvSpPr/>
          <p:nvPr/>
        </p:nvSpPr>
        <p:spPr>
          <a:xfrm>
            <a:off x="6443157" y="3784000"/>
            <a:ext cx="4535055" cy="133003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noProof="1">
                <a:solidFill>
                  <a:schemeClr val="tx1"/>
                </a:solidFill>
                <a:latin typeface="UTM Avo" panose="02040603050506020204" pitchFamily="18"/>
                <a:cs typeface="Arial" panose="020B0604020202020204" pitchFamily="34" charset="0"/>
              </a:rPr>
              <a:t>C. Bông đùa, hóm hỉnh</a:t>
            </a:r>
            <a:endParaRPr lang="vi-VN" sz="2800" noProof="1">
              <a:solidFill>
                <a:schemeClr val="tx1"/>
              </a:solidFill>
              <a:latin typeface="UTM Avo" panose="02040603050506020204" pitchFamily="18"/>
              <a:cs typeface="Arial" panose="020B0604020202020204" pitchFamily="34" charset="0"/>
            </a:endParaRPr>
          </a:p>
        </p:txBody>
      </p:sp>
      <p:pic>
        <p:nvPicPr>
          <p:cNvPr id="7" name="Correct sound effect and wrong sound effect (mp3cut.net)">
            <a:hlinkClick r:id="" action="ppaction://media"/>
            <a:extLst>
              <a:ext uri="{FF2B5EF4-FFF2-40B4-BE49-F238E27FC236}">
                <a16:creationId xmlns:a16="http://schemas.microsoft.com/office/drawing/2014/main" id="{F84D3BAE-21C8-D154-9F50-660E7DF9676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443157" y="-551922"/>
            <a:ext cx="487363" cy="487363"/>
          </a:xfrm>
          <a:prstGeom prst="rect">
            <a:avLst/>
          </a:prstGeom>
        </p:spPr>
      </p:pic>
      <p:pic>
        <p:nvPicPr>
          <p:cNvPr id="8" name="Picture 5">
            <a:extLst>
              <a:ext uri="{FF2B5EF4-FFF2-40B4-BE49-F238E27FC236}">
                <a16:creationId xmlns:a16="http://schemas.microsoft.com/office/drawing/2014/main" id="{1C196050-23A9-3D7B-64BE-863A3810FB8F}"/>
              </a:ext>
            </a:extLst>
          </p:cNvPr>
          <p:cNvPicPr>
            <a:picLocks noChangeAspect="1"/>
          </p:cNvPicPr>
          <p:nvPr/>
        </p:nvPicPr>
        <p:blipFill>
          <a:blip r:embed="rId8" cstate="hqprint">
            <a:extLst>
              <a:ext uri="{28A0092B-C50C-407E-A947-70E740481C1C}">
                <a14:useLocalDpi xmlns:a14="http://schemas.microsoft.com/office/drawing/2010/main" val="0"/>
              </a:ext>
            </a:extLst>
          </a:blip>
          <a:srcRect/>
          <a:stretch>
            <a:fillRect/>
          </a:stretch>
        </p:blipFill>
        <p:spPr>
          <a:xfrm>
            <a:off x="10685263" y="5720048"/>
            <a:ext cx="853046" cy="742494"/>
          </a:xfrm>
          <a:prstGeom prst="rect">
            <a:avLst/>
          </a:prstGeom>
        </p:spPr>
      </p:pic>
      <p:pic>
        <p:nvPicPr>
          <p:cNvPr id="9" name="Picture 8">
            <a:extLst>
              <a:ext uri="{FF2B5EF4-FFF2-40B4-BE49-F238E27FC236}">
                <a16:creationId xmlns:a16="http://schemas.microsoft.com/office/drawing/2014/main" id="{97E22BA0-74D7-8646-EA49-762F987F626C}"/>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5246672" y="5585723"/>
            <a:ext cx="850122" cy="757381"/>
          </a:xfrm>
          <a:prstGeom prst="rect">
            <a:avLst/>
          </a:prstGeom>
        </p:spPr>
      </p:pic>
      <p:pic>
        <p:nvPicPr>
          <p:cNvPr id="10" name="Picture 10">
            <a:extLst>
              <a:ext uri="{FF2B5EF4-FFF2-40B4-BE49-F238E27FC236}">
                <a16:creationId xmlns:a16="http://schemas.microsoft.com/office/drawing/2014/main" id="{9402C3F2-3632-0004-A6C9-4C9C233C94F6}"/>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10664538" y="4069263"/>
            <a:ext cx="850122" cy="757381"/>
          </a:xfrm>
          <a:prstGeom prst="rect">
            <a:avLst/>
          </a:prstGeom>
        </p:spPr>
      </p:pic>
      <p:pic>
        <p:nvPicPr>
          <p:cNvPr id="11" name="Picture 10">
            <a:extLst>
              <a:ext uri="{FF2B5EF4-FFF2-40B4-BE49-F238E27FC236}">
                <a16:creationId xmlns:a16="http://schemas.microsoft.com/office/drawing/2014/main" id="{5BB3D03B-2C4C-CCC3-6E16-F38E7412EF6C}"/>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5245878" y="4070326"/>
            <a:ext cx="850122" cy="757381"/>
          </a:xfrm>
          <a:prstGeom prst="rect">
            <a:avLst/>
          </a:prstGeom>
        </p:spPr>
      </p:pic>
      <p:pic>
        <p:nvPicPr>
          <p:cNvPr id="12" name="Correct sound effect and wrong sound effect (mp3cut.net) (1)">
            <a:hlinkClick r:id="" action="ppaction://media"/>
            <a:extLst>
              <a:ext uri="{FF2B5EF4-FFF2-40B4-BE49-F238E27FC236}">
                <a16:creationId xmlns:a16="http://schemas.microsoft.com/office/drawing/2014/main" id="{1977DD7B-FABF-08B7-76C9-6E3C2F11200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770020" y="-551922"/>
            <a:ext cx="487363" cy="487363"/>
          </a:xfrm>
          <a:prstGeom prst="rect">
            <a:avLst/>
          </a:prstGeom>
        </p:spPr>
      </p:pic>
    </p:spTree>
    <p:extLst>
      <p:ext uri="{BB962C8B-B14F-4D97-AF65-F5344CB8AC3E}">
        <p14:creationId xmlns:p14="http://schemas.microsoft.com/office/powerpoint/2010/main" val="13108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p:tgtEl>
                                          <p:spTgt spid="4"/>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strips(downLeft)">
                                      <p:cBhvr>
                                        <p:cTn id="18" dur="500"/>
                                        <p:tgtEl>
                                          <p:spTgt spid="6"/>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strips(downLeft)">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3"/>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3"/>
                                        </p:tgtEl>
                                        <p:attrNameLst>
                                          <p:attrName>fillcolor</p:attrName>
                                        </p:attrNameLst>
                                      </p:cBhvr>
                                      <p:to>
                                        <a:srgbClr val="92D050"/>
                                      </p:to>
                                    </p:animClr>
                                    <p:set>
                                      <p:cBhvr>
                                        <p:cTn id="27" dur="500" fill="hold"/>
                                        <p:tgtEl>
                                          <p:spTgt spid="3"/>
                                        </p:tgtEl>
                                        <p:attrNameLst>
                                          <p:attrName>fill.type</p:attrName>
                                        </p:attrNameLst>
                                      </p:cBhvr>
                                      <p:to>
                                        <p:strVal val="solid"/>
                                      </p:to>
                                    </p:set>
                                    <p:set>
                                      <p:cBhvr>
                                        <p:cTn id="28" dur="500" fill="hold"/>
                                        <p:tgtEl>
                                          <p:spTgt spid="3"/>
                                        </p:tgtEl>
                                        <p:attrNameLst>
                                          <p:attrName>fill.on</p:attrName>
                                        </p:attrNameLst>
                                      </p:cBhvr>
                                      <p:to>
                                        <p:strVal val="true"/>
                                      </p:to>
                                    </p:set>
                                  </p:childTnLst>
                                </p:cTn>
                              </p:par>
                              <p:par>
                                <p:cTn id="29" presetID="1" presetClass="mediacall" presetSubtype="0" fill="hold" nodeType="withEffect">
                                  <p:stCondLst>
                                    <p:cond delay="0"/>
                                  </p:stCondLst>
                                  <p:childTnLst>
                                    <p:cmd type="call" cmd="playFrom(0.0)">
                                      <p:cBhvr>
                                        <p:cTn id="30" dur="835" fill="hold"/>
                                        <p:tgtEl>
                                          <p:spTgt spid="7"/>
                                        </p:tgtEl>
                                      </p:cBhvr>
                                    </p:cmd>
                                  </p:childTnLst>
                                </p:cTn>
                              </p:par>
                              <p:par>
                                <p:cTn id="31" presetID="1" presetClass="entr" presetSubtype="0" fill="hold" nodeType="withEffect">
                                  <p:stCondLst>
                                    <p:cond delay="0"/>
                                  </p:stCondLst>
                                  <p:childTnLst>
                                    <p:set>
                                      <p:cBhvr>
                                        <p:cTn id="32" dur="1" fill="hold">
                                          <p:stCondLst>
                                            <p:cond delay="9"/>
                                          </p:stCondLst>
                                        </p:cTn>
                                        <p:tgtEl>
                                          <p:spTgt spid="8"/>
                                        </p:tgtEl>
                                        <p:attrNameLst>
                                          <p:attrName>style.visibility</p:attrName>
                                        </p:attrNameLst>
                                      </p:cBhvr>
                                      <p:to>
                                        <p:strVal val="visible"/>
                                      </p:to>
                                    </p:set>
                                  </p:childTnLst>
                                </p:cTn>
                              </p:par>
                              <p:par>
                                <p:cTn id="33" presetID="26" presetClass="emph" presetSubtype="0" repeatCount="2000" fill="hold" grpId="1" nodeType="withEffect">
                                  <p:stCondLst>
                                    <p:cond delay="0"/>
                                  </p:stCondLst>
                                  <p:childTnLst>
                                    <p:animEffect transition="out" filter="fade">
                                      <p:cBhvr>
                                        <p:cTn id="34" dur="500" tmFilter="0, 0; .2, .5; .8, .5; 1, 0"/>
                                        <p:tgtEl>
                                          <p:spTgt spid="3"/>
                                        </p:tgtEl>
                                      </p:cBhvr>
                                    </p:animEffect>
                                    <p:animScale>
                                      <p:cBhvr>
                                        <p:cTn id="35" dur="25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4"/>
                                        </p:tgtEl>
                                        <p:attrNameLst>
                                          <p:attrName>fillcolor</p:attrName>
                                        </p:attrNameLst>
                                      </p:cBhvr>
                                      <p:to>
                                        <a:srgbClr val="D99694"/>
                                      </p:to>
                                    </p:animClr>
                                    <p:set>
                                      <p:cBhvr>
                                        <p:cTn id="41" dur="500" fill="hold"/>
                                        <p:tgtEl>
                                          <p:spTgt spid="4"/>
                                        </p:tgtEl>
                                        <p:attrNameLst>
                                          <p:attrName>fill.type</p:attrName>
                                        </p:attrNameLst>
                                      </p:cBhvr>
                                      <p:to>
                                        <p:strVal val="solid"/>
                                      </p:to>
                                    </p:set>
                                    <p:set>
                                      <p:cBhvr>
                                        <p:cTn id="42" dur="500" fill="hold"/>
                                        <p:tgtEl>
                                          <p:spTgt spid="4"/>
                                        </p:tgtEl>
                                        <p:attrNameLst>
                                          <p:attrName>fill.on</p:attrName>
                                        </p:attrNameLst>
                                      </p:cBhvr>
                                      <p:to>
                                        <p:strVal val="true"/>
                                      </p:to>
                                    </p:set>
                                  </p:childTnLst>
                                </p:cTn>
                              </p:par>
                              <p:par>
                                <p:cTn id="43" presetID="1" presetClass="mediacall" presetSubtype="0" fill="hold" nodeType="withEffect">
                                  <p:stCondLst>
                                    <p:cond delay="0"/>
                                  </p:stCondLst>
                                  <p:childTnLst>
                                    <p:cmd type="call" cmd="playFrom(0.0)">
                                      <p:cBhvr>
                                        <p:cTn id="44" dur="862" fill="hold"/>
                                        <p:tgtEl>
                                          <p:spTgt spid="12"/>
                                        </p:tgtEl>
                                      </p:cBhvr>
                                    </p:cmd>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26" presetClass="emph" presetSubtype="0" repeatCount="2000" fill="hold" grpId="1" nodeType="withEffect">
                                  <p:stCondLst>
                                    <p:cond delay="0"/>
                                  </p:stCondLst>
                                  <p:childTnLst>
                                    <p:animEffect transition="out" filter="fade">
                                      <p:cBhvr>
                                        <p:cTn id="48" dur="500" tmFilter="0, 0; .2, .5; .8, .5; 1, 0"/>
                                        <p:tgtEl>
                                          <p:spTgt spid="4"/>
                                        </p:tgtEl>
                                      </p:cBhvr>
                                    </p:animEffect>
                                    <p:animScale>
                                      <p:cBhvr>
                                        <p:cTn id="49" dur="250" autoRev="1" fill="hold"/>
                                        <p:tgtEl>
                                          <p:spTgt spid="4"/>
                                        </p:tgtEl>
                                      </p:cBhvr>
                                      <p:by x="105000" y="105000"/>
                                    </p:animScale>
                                  </p:childTnLst>
                                </p:cTn>
                              </p:par>
                            </p:childTnLst>
                          </p:cTn>
                        </p:par>
                      </p:childTnLst>
                    </p:cTn>
                  </p:par>
                </p:childTnLst>
              </p:cTn>
              <p:nextCondLst>
                <p:cond evt="onClick" delay="0">
                  <p:tgtEl>
                    <p:spTgt spid="4"/>
                  </p:tgtEl>
                </p:cond>
              </p:nextCondLst>
            </p:seq>
            <p:seq concurrent="1" nextAc="seek">
              <p:cTn id="50" restart="whenNotActive" fill="hold" evtFilter="cancelBubble" nodeType="interactiveSeq">
                <p:stCondLst>
                  <p:cond evt="onClick" delay="0">
                    <p:tgtEl>
                      <p:spTgt spid="5"/>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500" fill="hold"/>
                                        <p:tgtEl>
                                          <p:spTgt spid="5"/>
                                        </p:tgtEl>
                                        <p:attrNameLst>
                                          <p:attrName>fillcolor</p:attrName>
                                        </p:attrNameLst>
                                      </p:cBhvr>
                                      <p:to>
                                        <a:srgbClr val="D99694"/>
                                      </p:to>
                                    </p:animClr>
                                    <p:set>
                                      <p:cBhvr>
                                        <p:cTn id="55" dur="500" fill="hold"/>
                                        <p:tgtEl>
                                          <p:spTgt spid="5"/>
                                        </p:tgtEl>
                                        <p:attrNameLst>
                                          <p:attrName>fill.type</p:attrName>
                                        </p:attrNameLst>
                                      </p:cBhvr>
                                      <p:to>
                                        <p:strVal val="solid"/>
                                      </p:to>
                                    </p:set>
                                    <p:set>
                                      <p:cBhvr>
                                        <p:cTn id="56" dur="500" fill="hold"/>
                                        <p:tgtEl>
                                          <p:spTgt spid="5"/>
                                        </p:tgtEl>
                                        <p:attrNameLst>
                                          <p:attrName>fill.on</p:attrName>
                                        </p:attrNameLst>
                                      </p:cBhvr>
                                      <p:to>
                                        <p:strVal val="true"/>
                                      </p:to>
                                    </p:set>
                                  </p:childTnLst>
                                </p:cTn>
                              </p:par>
                              <p:par>
                                <p:cTn id="57" presetID="1" presetClass="mediacall" presetSubtype="0" fill="hold" nodeType="withEffect">
                                  <p:stCondLst>
                                    <p:cond delay="0"/>
                                  </p:stCondLst>
                                  <p:childTnLst>
                                    <p:cmd type="call" cmd="playFrom(0.0)">
                                      <p:cBhvr>
                                        <p:cTn id="58" dur="862" fill="hold"/>
                                        <p:tgtEl>
                                          <p:spTgt spid="12"/>
                                        </p:tgtEl>
                                      </p:cBhvr>
                                    </p:cmd>
                                  </p:childTnLst>
                                </p:cTn>
                              </p:par>
                              <p:par>
                                <p:cTn id="59" presetID="1" presetClass="entr" presetSubtype="0" fill="hold" nodeType="withEffect">
                                  <p:stCondLst>
                                    <p:cond delay="0"/>
                                  </p:stCondLst>
                                  <p:childTnLst>
                                    <p:set>
                                      <p:cBhvr>
                                        <p:cTn id="60" dur="1" fill="hold">
                                          <p:stCondLst>
                                            <p:cond delay="9"/>
                                          </p:stCondLst>
                                        </p:cTn>
                                        <p:tgtEl>
                                          <p:spTgt spid="9"/>
                                        </p:tgtEl>
                                        <p:attrNameLst>
                                          <p:attrName>style.visibility</p:attrName>
                                        </p:attrNameLst>
                                      </p:cBhvr>
                                      <p:to>
                                        <p:strVal val="visible"/>
                                      </p:to>
                                    </p:set>
                                  </p:childTnLst>
                                </p:cTn>
                              </p:par>
                              <p:par>
                                <p:cTn id="61" presetID="26" presetClass="emph" presetSubtype="0" repeatCount="2000" fill="hold" grpId="1" nodeType="withEffect">
                                  <p:stCondLst>
                                    <p:cond delay="0"/>
                                  </p:stCondLst>
                                  <p:childTnLst>
                                    <p:animEffect transition="out" filter="fade">
                                      <p:cBhvr>
                                        <p:cTn id="62" dur="500" tmFilter="0, 0; .2, .5; .8, .5; 1, 0"/>
                                        <p:tgtEl>
                                          <p:spTgt spid="5"/>
                                        </p:tgtEl>
                                      </p:cBhvr>
                                    </p:animEffect>
                                    <p:animScale>
                                      <p:cBhvr>
                                        <p:cTn id="63" dur="250" autoRev="1" fill="hold"/>
                                        <p:tgtEl>
                                          <p:spTgt spid="5"/>
                                        </p:tgtEl>
                                      </p:cBhvr>
                                      <p:by x="105000" y="105000"/>
                                    </p:animScale>
                                  </p:childTnLst>
                                </p:cTn>
                              </p:par>
                            </p:childTnLst>
                          </p:cTn>
                        </p:par>
                      </p:childTnLst>
                    </p:cTn>
                  </p:par>
                </p:childTnLst>
              </p:cTn>
              <p:nextCondLst>
                <p:cond evt="onClick" delay="0">
                  <p:tgtEl>
                    <p:spTgt spid="5"/>
                  </p:tgtEl>
                </p:cond>
              </p:nextCondLst>
            </p:seq>
            <p:seq concurrent="1" nextAc="seek">
              <p:cTn id="64" restart="whenNotActive" fill="hold" evtFilter="cancelBubble" nodeType="interactiveSeq">
                <p:stCondLst>
                  <p:cond evt="onClick" delay="0">
                    <p:tgtEl>
                      <p:spTgt spid="6"/>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500" fill="hold"/>
                                        <p:tgtEl>
                                          <p:spTgt spid="6"/>
                                        </p:tgtEl>
                                        <p:attrNameLst>
                                          <p:attrName>fillcolor</p:attrName>
                                        </p:attrNameLst>
                                      </p:cBhvr>
                                      <p:to>
                                        <a:srgbClr val="D99694"/>
                                      </p:to>
                                    </p:animClr>
                                    <p:set>
                                      <p:cBhvr>
                                        <p:cTn id="69" dur="500" fill="hold"/>
                                        <p:tgtEl>
                                          <p:spTgt spid="6"/>
                                        </p:tgtEl>
                                        <p:attrNameLst>
                                          <p:attrName>fill.type</p:attrName>
                                        </p:attrNameLst>
                                      </p:cBhvr>
                                      <p:to>
                                        <p:strVal val="solid"/>
                                      </p:to>
                                    </p:set>
                                    <p:set>
                                      <p:cBhvr>
                                        <p:cTn id="70" dur="500" fill="hold"/>
                                        <p:tgtEl>
                                          <p:spTgt spid="6"/>
                                        </p:tgtEl>
                                        <p:attrNameLst>
                                          <p:attrName>fill.on</p:attrName>
                                        </p:attrNameLst>
                                      </p:cBhvr>
                                      <p:to>
                                        <p:strVal val="true"/>
                                      </p:to>
                                    </p:set>
                                  </p:childTnLst>
                                </p:cTn>
                              </p:par>
                              <p:par>
                                <p:cTn id="71" presetID="1" presetClass="mediacall" presetSubtype="0" fill="hold" nodeType="withEffect">
                                  <p:stCondLst>
                                    <p:cond delay="0"/>
                                  </p:stCondLst>
                                  <p:childTnLst>
                                    <p:cmd type="call" cmd="playFrom(0.0)">
                                      <p:cBhvr>
                                        <p:cTn id="72" dur="862" fill="hold"/>
                                        <p:tgtEl>
                                          <p:spTgt spid="12"/>
                                        </p:tgtEl>
                                      </p:cBhvr>
                                    </p:cmd>
                                  </p:childTnLst>
                                </p:cTn>
                              </p:par>
                              <p:par>
                                <p:cTn id="73" presetID="1" presetClass="entr" presetSubtype="0" fill="hold" nodeType="withEffect">
                                  <p:stCondLst>
                                    <p:cond delay="0"/>
                                  </p:stCondLst>
                                  <p:childTnLst>
                                    <p:set>
                                      <p:cBhvr>
                                        <p:cTn id="74" dur="1" fill="hold">
                                          <p:stCondLst>
                                            <p:cond delay="9"/>
                                          </p:stCondLst>
                                        </p:cTn>
                                        <p:tgtEl>
                                          <p:spTgt spid="10"/>
                                        </p:tgtEl>
                                        <p:attrNameLst>
                                          <p:attrName>style.visibility</p:attrName>
                                        </p:attrNameLst>
                                      </p:cBhvr>
                                      <p:to>
                                        <p:strVal val="visible"/>
                                      </p:to>
                                    </p:set>
                                  </p:childTnLst>
                                </p:cTn>
                              </p:par>
                              <p:par>
                                <p:cTn id="75" presetID="26" presetClass="emph" presetSubtype="0" repeatCount="2000" fill="hold" grpId="1" nodeType="withEffect">
                                  <p:stCondLst>
                                    <p:cond delay="0"/>
                                  </p:stCondLst>
                                  <p:childTnLst>
                                    <p:animEffect transition="out" filter="fade">
                                      <p:cBhvr>
                                        <p:cTn id="76" dur="500" tmFilter="0, 0; .2, .5; .8, .5; 1, 0"/>
                                        <p:tgtEl>
                                          <p:spTgt spid="6"/>
                                        </p:tgtEl>
                                      </p:cBhvr>
                                    </p:animEffect>
                                    <p:animScale>
                                      <p:cBhvr>
                                        <p:cTn id="77" dur="250" autoRev="1" fill="hold"/>
                                        <p:tgtEl>
                                          <p:spTgt spid="6"/>
                                        </p:tgtEl>
                                      </p:cBhvr>
                                      <p:by x="105000" y="105000"/>
                                    </p:animScale>
                                  </p:childTnLst>
                                </p:cTn>
                              </p:par>
                            </p:childTnLst>
                          </p:cTn>
                        </p:par>
                      </p:childTnLst>
                    </p:cTn>
                  </p:par>
                </p:childTnLst>
              </p:cTn>
              <p:nextCondLst>
                <p:cond evt="onClick" delay="0">
                  <p:tgtEl>
                    <p:spTgt spid="6"/>
                  </p:tgtEl>
                </p:cond>
              </p:nextCondLst>
            </p:seq>
            <p:audio>
              <p:cMediaNode vol="80000">
                <p:cTn id="78" fill="hold" display="0">
                  <p:stCondLst>
                    <p:cond delay="indefinite"/>
                  </p:stCondLst>
                  <p:endCondLst>
                    <p:cond evt="onStopAudio" delay="0">
                      <p:tgtEl>
                        <p:sldTgt/>
                      </p:tgtEl>
                    </p:cond>
                  </p:endCondLst>
                </p:cTn>
                <p:tgtEl>
                  <p:spTgt spid="7"/>
                </p:tgtEl>
              </p:cMediaNode>
            </p:audio>
            <p:audio>
              <p:cMediaNode vol="80000">
                <p:cTn id="79" fill="hold" display="0">
                  <p:stCondLst>
                    <p:cond delay="indefinite"/>
                  </p:stCondLst>
                  <p:endCondLst>
                    <p:cond evt="onStopAudio" delay="0">
                      <p:tgtEl>
                        <p:sldTgt/>
                      </p:tgtEl>
                    </p:cond>
                  </p:endCondLst>
                </p:cTn>
                <p:tgtEl>
                  <p:spTgt spid="12"/>
                </p:tgtEl>
              </p:cMediaNode>
            </p:audio>
          </p:childTnLst>
        </p:cTn>
      </p:par>
    </p:tnLst>
    <p:bldLst>
      <p:bldP spid="2" grpId="0" animBg="1"/>
      <p:bldP spid="3" grpId="0" animBg="1"/>
      <p:bldP spid="3" grpId="1" animBg="1"/>
      <p:bldP spid="4" grpId="0" animBg="1"/>
      <p:bldP spid="4" grpId="1" animBg="1"/>
      <p:bldP spid="5" grpId="0" animBg="1"/>
      <p:bldP spid="5" grpId="1" animBg="1"/>
      <p:bldP spid="6" grpId="0" animBg="1"/>
      <p:bldP spid="6"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834B2336-C5F2-1150-291D-DF8F4E202D11}"/>
              </a:ext>
            </a:extLst>
          </p:cNvPr>
          <p:cNvSpPr/>
          <p:nvPr/>
        </p:nvSpPr>
        <p:spPr>
          <a:xfrm>
            <a:off x="2411117" y="1406752"/>
            <a:ext cx="7369765" cy="1422400"/>
          </a:xfrm>
          <a:prstGeom prst="roundRect">
            <a:avLst>
              <a:gd name="adj" fmla="val 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600" b="1" dirty="0">
                <a:solidFill>
                  <a:schemeClr val="tx1"/>
                </a:solidFill>
                <a:latin typeface="UTM Avo" panose="02040603050506020204" pitchFamily="18"/>
                <a:cs typeface="Arial" panose="020B0604020202020204" pitchFamily="34" charset="0"/>
              </a:rPr>
              <a:t>Câu </a:t>
            </a:r>
            <a:r>
              <a:rPr lang="en-US" sz="2600" b="1" dirty="0">
                <a:solidFill>
                  <a:schemeClr val="tx1"/>
                </a:solidFill>
                <a:latin typeface="UTM Avo" panose="02040603050506020204" pitchFamily="18"/>
                <a:cs typeface="Arial" panose="020B0604020202020204" pitchFamily="34" charset="0"/>
              </a:rPr>
              <a:t>6</a:t>
            </a:r>
            <a:r>
              <a:rPr lang="vi-VN" sz="2600" b="1" dirty="0">
                <a:solidFill>
                  <a:schemeClr val="tx1"/>
                </a:solidFill>
                <a:latin typeface="UTM Avo" panose="02040603050506020204" pitchFamily="18"/>
                <a:cs typeface="Arial" panose="020B0604020202020204" pitchFamily="34" charset="0"/>
              </a:rPr>
              <a:t>.</a:t>
            </a:r>
            <a:r>
              <a:rPr lang="vi-VN" sz="2600" dirty="0">
                <a:solidFill>
                  <a:schemeClr val="tx1"/>
                </a:solidFill>
                <a:latin typeface="UTM Avo" panose="02040603050506020204" pitchFamily="18"/>
                <a:cs typeface="Arial" panose="020B0604020202020204" pitchFamily="34" charset="0"/>
              </a:rPr>
              <a:t> Bài thơ thể hiện tâm trạng, cảm xúc của tác giả trong hoàn cảnh nào?</a:t>
            </a:r>
            <a:endParaRPr lang="en-US" sz="2600" dirty="0">
              <a:solidFill>
                <a:schemeClr val="tx1"/>
              </a:solidFill>
              <a:latin typeface="UTM Avo" panose="02040603050506020204" pitchFamily="18"/>
              <a:cs typeface="Arial" panose="020B0604020202020204" pitchFamily="34" charset="0"/>
            </a:endParaRPr>
          </a:p>
        </p:txBody>
      </p:sp>
      <p:sp>
        <p:nvSpPr>
          <p:cNvPr id="6" name="Rounded Rectangle 5">
            <a:extLst>
              <a:ext uri="{FF2B5EF4-FFF2-40B4-BE49-F238E27FC236}">
                <a16:creationId xmlns:a16="http://schemas.microsoft.com/office/drawing/2014/main" id="{2E619AD0-A083-54FF-CC46-2393B8079BC8}"/>
              </a:ext>
            </a:extLst>
          </p:cNvPr>
          <p:cNvSpPr/>
          <p:nvPr/>
        </p:nvSpPr>
        <p:spPr>
          <a:xfrm>
            <a:off x="4363498" y="3110813"/>
            <a:ext cx="7060406" cy="3010995"/>
          </a:xfrm>
          <a:prstGeom prst="roundRect">
            <a:avLst/>
          </a:prstGeom>
          <a:solidFill>
            <a:schemeClr val="bg1"/>
          </a:solidFill>
          <a:ln w="38100">
            <a:solidFill>
              <a:srgbClr val="2322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b="1" dirty="0">
                <a:solidFill>
                  <a:srgbClr val="C00000"/>
                </a:solidFill>
                <a:latin typeface="UTM Avo" panose="02040603050506020204" pitchFamily="18"/>
                <a:cs typeface="Arial" panose="020B0604020202020204" pitchFamily="34" charset="0"/>
              </a:rPr>
              <a:t>Đáp án:</a:t>
            </a:r>
          </a:p>
          <a:p>
            <a:pPr algn="ctr">
              <a:lnSpc>
                <a:spcPct val="150000"/>
              </a:lnSpc>
            </a:pPr>
            <a:r>
              <a:rPr lang="vi-VN" sz="2600" dirty="0">
                <a:solidFill>
                  <a:schemeClr val="tx1"/>
                </a:solidFill>
                <a:latin typeface="UTM Avo" panose="02040603050506020204" pitchFamily="18"/>
                <a:cs typeface="Arial" panose="020B0604020202020204" pitchFamily="34" charset="0"/>
              </a:rPr>
              <a:t>Bài thơ thể hiện tâm trạng, cảm xúc của tác giả khi xa xứ, ở nơi đất khách quê người nhớ về quê hương của mình.</a:t>
            </a:r>
            <a:endParaRPr lang="en-US" sz="2600" dirty="0">
              <a:solidFill>
                <a:schemeClr val="tx1"/>
              </a:solidFill>
              <a:latin typeface="UTM Avo" panose="02040603050506020204" pitchFamily="18"/>
              <a:cs typeface="Arial" panose="020B0604020202020204" pitchFamily="34" charset="0"/>
            </a:endParaRPr>
          </a:p>
        </p:txBody>
      </p:sp>
      <p:pic>
        <p:nvPicPr>
          <p:cNvPr id="7" name="Picture 6">
            <a:extLst>
              <a:ext uri="{FF2B5EF4-FFF2-40B4-BE49-F238E27FC236}">
                <a16:creationId xmlns:a16="http://schemas.microsoft.com/office/drawing/2014/main" id="{DD66620B-D81A-9F9D-50E6-0AE9F5552B82}"/>
              </a:ext>
            </a:extLst>
          </p:cNvPr>
          <p:cNvPicPr>
            <a:picLocks noChangeAspect="1"/>
          </p:cNvPicPr>
          <p:nvPr/>
        </p:nvPicPr>
        <p:blipFill rotWithShape="1">
          <a:blip r:embed="rId3"/>
          <a:srcRect b="26223"/>
          <a:stretch/>
        </p:blipFill>
        <p:spPr>
          <a:xfrm>
            <a:off x="768096" y="2829152"/>
            <a:ext cx="2889504" cy="37937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09901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par>
                                <p:cTn id="15" presetID="6"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9FF9276D-8136-B3B5-EA49-72236BA12763}"/>
              </a:ext>
            </a:extLst>
          </p:cNvPr>
          <p:cNvSpPr/>
          <p:nvPr/>
        </p:nvSpPr>
        <p:spPr>
          <a:xfrm>
            <a:off x="571499" y="1545287"/>
            <a:ext cx="11049001" cy="1168400"/>
          </a:xfrm>
          <a:prstGeom prst="roundRect">
            <a:avLst>
              <a:gd name="adj" fmla="val 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b="1" dirty="0">
                <a:solidFill>
                  <a:schemeClr val="tx1"/>
                </a:solidFill>
                <a:latin typeface="UTM Avo" panose="02040603050506020204" pitchFamily="18"/>
                <a:cs typeface="Arial" panose="020B0604020202020204" pitchFamily="34" charset="0"/>
              </a:rPr>
              <a:t>Câu </a:t>
            </a:r>
            <a:r>
              <a:rPr lang="en-US" sz="2200" b="1" dirty="0">
                <a:solidFill>
                  <a:schemeClr val="tx1"/>
                </a:solidFill>
                <a:latin typeface="UTM Avo" panose="02040603050506020204" pitchFamily="18"/>
                <a:cs typeface="Arial" panose="020B0604020202020204" pitchFamily="34" charset="0"/>
              </a:rPr>
              <a:t>7</a:t>
            </a:r>
            <a:r>
              <a:rPr lang="vi-VN" sz="2200" b="1" dirty="0">
                <a:solidFill>
                  <a:schemeClr val="tx1"/>
                </a:solidFill>
                <a:latin typeface="UTM Avo" panose="02040603050506020204" pitchFamily="18"/>
                <a:cs typeface="Arial" panose="020B0604020202020204" pitchFamily="34" charset="0"/>
              </a:rPr>
              <a:t>.</a:t>
            </a:r>
            <a:r>
              <a:rPr lang="vi-VN" sz="2200" dirty="0">
                <a:solidFill>
                  <a:schemeClr val="tx1"/>
                </a:solidFill>
                <a:latin typeface="UTM Avo" panose="02040603050506020204" pitchFamily="18"/>
                <a:cs typeface="Arial" panose="020B0604020202020204" pitchFamily="34" charset="0"/>
              </a:rPr>
              <a:t> Hãy tưởng tượng và miêu tả hành động, ánh mắt, tâm trạng của nhà thơ được thể hiện qua các hình ảnh, từ ngữ trong khổ thơ kết.</a:t>
            </a:r>
            <a:endParaRPr lang="en-US" sz="2200" dirty="0">
              <a:solidFill>
                <a:schemeClr val="tx1"/>
              </a:solidFill>
              <a:latin typeface="UTM Avo" panose="02040603050506020204" pitchFamily="18"/>
              <a:cs typeface="Arial" panose="020B0604020202020204" pitchFamily="34" charset="0"/>
            </a:endParaRPr>
          </a:p>
        </p:txBody>
      </p:sp>
      <p:pic>
        <p:nvPicPr>
          <p:cNvPr id="5" name="Picture 4">
            <a:extLst>
              <a:ext uri="{FF2B5EF4-FFF2-40B4-BE49-F238E27FC236}">
                <a16:creationId xmlns:a16="http://schemas.microsoft.com/office/drawing/2014/main" id="{97F6F410-B0A3-137D-CDA4-21292121629F}"/>
              </a:ext>
            </a:extLst>
          </p:cNvPr>
          <p:cNvPicPr>
            <a:picLocks noChangeAspect="1"/>
          </p:cNvPicPr>
          <p:nvPr/>
        </p:nvPicPr>
        <p:blipFill>
          <a:blip r:embed="rId3"/>
          <a:stretch>
            <a:fillRect/>
          </a:stretch>
        </p:blipFill>
        <p:spPr>
          <a:xfrm>
            <a:off x="3696081" y="2813717"/>
            <a:ext cx="2667899" cy="26611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Rounded Rectangle 5">
            <a:extLst>
              <a:ext uri="{FF2B5EF4-FFF2-40B4-BE49-F238E27FC236}">
                <a16:creationId xmlns:a16="http://schemas.microsoft.com/office/drawing/2014/main" id="{1DFBEEE5-1927-9BBB-74F9-22759B4ACB24}"/>
              </a:ext>
            </a:extLst>
          </p:cNvPr>
          <p:cNvSpPr/>
          <p:nvPr/>
        </p:nvSpPr>
        <p:spPr>
          <a:xfrm>
            <a:off x="348340" y="2694544"/>
            <a:ext cx="2808303" cy="1024013"/>
          </a:xfrm>
          <a:prstGeom prst="roundRect">
            <a:avLst>
              <a:gd name="adj" fmla="val 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i="1" dirty="0">
                <a:solidFill>
                  <a:schemeClr val="tx1"/>
                </a:solidFill>
                <a:latin typeface="UTM Avo" panose="02040603050506020204" pitchFamily="18"/>
                <a:cs typeface="Arial" panose="020B0604020202020204" pitchFamily="34" charset="0"/>
              </a:rPr>
              <a:t>“Nhìn mây trắng”</a:t>
            </a:r>
            <a:endParaRPr lang="en-US" sz="2200" i="1" dirty="0">
              <a:solidFill>
                <a:schemeClr val="tx1"/>
              </a:solidFill>
              <a:latin typeface="UTM Avo" panose="02040603050506020204" pitchFamily="18"/>
              <a:cs typeface="Arial" panose="020B0604020202020204" pitchFamily="34" charset="0"/>
            </a:endParaRPr>
          </a:p>
        </p:txBody>
      </p:sp>
      <p:sp>
        <p:nvSpPr>
          <p:cNvPr id="7" name="Rounded Rectangle 6">
            <a:extLst>
              <a:ext uri="{FF2B5EF4-FFF2-40B4-BE49-F238E27FC236}">
                <a16:creationId xmlns:a16="http://schemas.microsoft.com/office/drawing/2014/main" id="{2B8F897C-D4E6-9616-F4D9-F765D1B584B9}"/>
              </a:ext>
            </a:extLst>
          </p:cNvPr>
          <p:cNvSpPr/>
          <p:nvPr/>
        </p:nvSpPr>
        <p:spPr>
          <a:xfrm>
            <a:off x="815896" y="3859734"/>
            <a:ext cx="1873190" cy="1227184"/>
          </a:xfrm>
          <a:prstGeom prst="roundRect">
            <a:avLst>
              <a:gd name="adj" fmla="val 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i="1" dirty="0">
                <a:solidFill>
                  <a:schemeClr val="tx1"/>
                </a:solidFill>
                <a:latin typeface="UTM Avo" panose="02040603050506020204" pitchFamily="18"/>
                <a:cs typeface="Arial" panose="020B0604020202020204" pitchFamily="34" charset="0"/>
              </a:rPr>
              <a:t>“Nhìn nắng hanh vàng”</a:t>
            </a:r>
            <a:endParaRPr lang="en-US" sz="2200" i="1" dirty="0">
              <a:solidFill>
                <a:schemeClr val="tx1"/>
              </a:solidFill>
              <a:latin typeface="UTM Avo" panose="02040603050506020204" pitchFamily="18"/>
              <a:cs typeface="Arial" panose="020B0604020202020204" pitchFamily="34" charset="0"/>
            </a:endParaRPr>
          </a:p>
        </p:txBody>
      </p:sp>
      <p:sp>
        <p:nvSpPr>
          <p:cNvPr id="8" name="Rounded Rectangle 7">
            <a:extLst>
              <a:ext uri="{FF2B5EF4-FFF2-40B4-BE49-F238E27FC236}">
                <a16:creationId xmlns:a16="http://schemas.microsoft.com/office/drawing/2014/main" id="{9284FB32-3037-508A-025E-77512BB4F173}"/>
              </a:ext>
            </a:extLst>
          </p:cNvPr>
          <p:cNvSpPr/>
          <p:nvPr/>
        </p:nvSpPr>
        <p:spPr>
          <a:xfrm>
            <a:off x="9087325" y="2888891"/>
            <a:ext cx="2544324" cy="1617830"/>
          </a:xfrm>
          <a:prstGeom prst="roundRect">
            <a:avLst>
              <a:gd name="adj" fmla="val 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i="1" dirty="0">
                <a:solidFill>
                  <a:schemeClr val="tx1"/>
                </a:solidFill>
                <a:latin typeface="UTM Avo" panose="02040603050506020204" pitchFamily="18"/>
                <a:cs typeface="Arial" panose="020B0604020202020204" pitchFamily="34" charset="0"/>
              </a:rPr>
              <a:t>“Ngó xuống mũi giày, rồi thốt lên “đành vậy”</a:t>
            </a:r>
            <a:endParaRPr lang="en-US" sz="2200" i="1" dirty="0">
              <a:solidFill>
                <a:schemeClr val="tx1"/>
              </a:solidFill>
              <a:latin typeface="UTM Avo" panose="02040603050506020204" pitchFamily="18"/>
              <a:cs typeface="Arial" panose="020B0604020202020204" pitchFamily="34" charset="0"/>
            </a:endParaRPr>
          </a:p>
        </p:txBody>
      </p:sp>
      <p:pic>
        <p:nvPicPr>
          <p:cNvPr id="9" name="Picture 8">
            <a:extLst>
              <a:ext uri="{FF2B5EF4-FFF2-40B4-BE49-F238E27FC236}">
                <a16:creationId xmlns:a16="http://schemas.microsoft.com/office/drawing/2014/main" id="{A9E3CF38-CD3D-0902-1D3D-307A659C6EAD}"/>
              </a:ext>
            </a:extLst>
          </p:cNvPr>
          <p:cNvPicPr>
            <a:picLocks noChangeAspect="1"/>
          </p:cNvPicPr>
          <p:nvPr/>
        </p:nvPicPr>
        <p:blipFill>
          <a:blip r:embed="rId4"/>
          <a:stretch>
            <a:fillRect/>
          </a:stretch>
        </p:blipFill>
        <p:spPr>
          <a:xfrm rot="21083040" flipH="1">
            <a:off x="2843776" y="2960078"/>
            <a:ext cx="598641" cy="418628"/>
          </a:xfrm>
          <a:prstGeom prst="rect">
            <a:avLst/>
          </a:prstGeom>
        </p:spPr>
      </p:pic>
      <p:pic>
        <p:nvPicPr>
          <p:cNvPr id="10" name="Picture 9">
            <a:extLst>
              <a:ext uri="{FF2B5EF4-FFF2-40B4-BE49-F238E27FC236}">
                <a16:creationId xmlns:a16="http://schemas.microsoft.com/office/drawing/2014/main" id="{F6077571-FF9F-F15E-456C-A44C012F0418}"/>
              </a:ext>
            </a:extLst>
          </p:cNvPr>
          <p:cNvPicPr>
            <a:picLocks noChangeAspect="1"/>
          </p:cNvPicPr>
          <p:nvPr/>
        </p:nvPicPr>
        <p:blipFill>
          <a:blip r:embed="rId4"/>
          <a:stretch>
            <a:fillRect/>
          </a:stretch>
        </p:blipFill>
        <p:spPr>
          <a:xfrm rot="20354328" flipH="1">
            <a:off x="2729688" y="4410347"/>
            <a:ext cx="598641" cy="418628"/>
          </a:xfrm>
          <a:prstGeom prst="rect">
            <a:avLst/>
          </a:prstGeom>
        </p:spPr>
      </p:pic>
      <p:pic>
        <p:nvPicPr>
          <p:cNvPr id="11" name="Picture 10">
            <a:extLst>
              <a:ext uri="{FF2B5EF4-FFF2-40B4-BE49-F238E27FC236}">
                <a16:creationId xmlns:a16="http://schemas.microsoft.com/office/drawing/2014/main" id="{21750E93-C070-B99D-3A4D-A12DA19FA2BA}"/>
              </a:ext>
            </a:extLst>
          </p:cNvPr>
          <p:cNvPicPr>
            <a:picLocks noChangeAspect="1"/>
          </p:cNvPicPr>
          <p:nvPr/>
        </p:nvPicPr>
        <p:blipFill rotWithShape="1">
          <a:blip r:embed="rId5"/>
          <a:srcRect l="7372" t="-364" r="-4263" b="9685"/>
          <a:stretch/>
        </p:blipFill>
        <p:spPr>
          <a:xfrm>
            <a:off x="6940688" y="2927374"/>
            <a:ext cx="1855383" cy="2547537"/>
          </a:xfrm>
          <a:prstGeom prst="rect">
            <a:avLst/>
          </a:prstGeom>
          <a:ln>
            <a:noFill/>
          </a:ln>
          <a:effectLst>
            <a:softEdge rad="112500"/>
          </a:effectLst>
        </p:spPr>
      </p:pic>
      <p:pic>
        <p:nvPicPr>
          <p:cNvPr id="12" name="Picture 11">
            <a:extLst>
              <a:ext uri="{FF2B5EF4-FFF2-40B4-BE49-F238E27FC236}">
                <a16:creationId xmlns:a16="http://schemas.microsoft.com/office/drawing/2014/main" id="{125C76A0-693E-E350-4472-4CDEF219F788}"/>
              </a:ext>
            </a:extLst>
          </p:cNvPr>
          <p:cNvPicPr>
            <a:picLocks noChangeAspect="1"/>
          </p:cNvPicPr>
          <p:nvPr/>
        </p:nvPicPr>
        <p:blipFill>
          <a:blip r:embed="rId4"/>
          <a:stretch>
            <a:fillRect/>
          </a:stretch>
        </p:blipFill>
        <p:spPr>
          <a:xfrm rot="21083040">
            <a:off x="8312485" y="3475027"/>
            <a:ext cx="750327" cy="418628"/>
          </a:xfrm>
          <a:prstGeom prst="rect">
            <a:avLst/>
          </a:prstGeom>
        </p:spPr>
      </p:pic>
      <p:sp>
        <p:nvSpPr>
          <p:cNvPr id="13" name="Right Arrow 12">
            <a:extLst>
              <a:ext uri="{FF2B5EF4-FFF2-40B4-BE49-F238E27FC236}">
                <a16:creationId xmlns:a16="http://schemas.microsoft.com/office/drawing/2014/main" id="{1B9DD026-AB26-0059-02D2-7B3F7B0F885F}"/>
              </a:ext>
            </a:extLst>
          </p:cNvPr>
          <p:cNvSpPr/>
          <p:nvPr/>
        </p:nvSpPr>
        <p:spPr>
          <a:xfrm>
            <a:off x="756864" y="5802200"/>
            <a:ext cx="934158" cy="724944"/>
          </a:xfrm>
          <a:prstGeom prst="right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latin typeface="UTM Avo" panose="02040603050506020204" pitchFamily="18"/>
            </a:endParaRPr>
          </a:p>
        </p:txBody>
      </p:sp>
      <p:sp>
        <p:nvSpPr>
          <p:cNvPr id="14" name="Rounded Rectangle 13">
            <a:extLst>
              <a:ext uri="{FF2B5EF4-FFF2-40B4-BE49-F238E27FC236}">
                <a16:creationId xmlns:a16="http://schemas.microsoft.com/office/drawing/2014/main" id="{4194D051-6B1B-5120-F589-15A78E5E624C}"/>
              </a:ext>
            </a:extLst>
          </p:cNvPr>
          <p:cNvSpPr/>
          <p:nvPr/>
        </p:nvSpPr>
        <p:spPr>
          <a:xfrm>
            <a:off x="1870059" y="5652768"/>
            <a:ext cx="9750441" cy="1023807"/>
          </a:xfrm>
          <a:prstGeom prst="roundRect">
            <a:avLst>
              <a:gd name="adj" fmla="val 11309"/>
            </a:avLst>
          </a:prstGeom>
          <a:solidFill>
            <a:schemeClr val="bg1"/>
          </a:solidFill>
          <a:ln w="12700">
            <a:solidFill>
              <a:srgbClr val="2322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dirty="0">
                <a:solidFill>
                  <a:schemeClr val="tx1"/>
                </a:solidFill>
                <a:latin typeface="UTM Avo" panose="02040603050506020204" pitchFamily="18"/>
                <a:cs typeface="Arial" panose="020B0604020202020204" pitchFamily="34" charset="0"/>
              </a:rPr>
              <a:t>Tác giả </a:t>
            </a:r>
            <a:r>
              <a:rPr lang="vi-VN" sz="2200" dirty="0">
                <a:solidFill>
                  <a:schemeClr val="tx1"/>
                </a:solidFill>
                <a:latin typeface="UTM Avo" panose="02040603050506020204" pitchFamily="18"/>
                <a:cs typeface="Arial" panose="020B0604020202020204" pitchFamily="34" charset="0"/>
              </a:rPr>
              <a:t>đã ý thức được mình đang ở nơi đất khách quê người, mượn khung cảnh nơi đây cho khuây nỗi nhớ quê nhà.</a:t>
            </a:r>
            <a:endParaRPr lang="en-US" sz="22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043176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500"/>
                                        <p:tgtEl>
                                          <p:spTgt spid="5"/>
                                        </p:tgtEl>
                                      </p:cBhvr>
                                    </p:animEffect>
                                  </p:childTnLst>
                                </p:cTn>
                              </p:par>
                              <p:par>
                                <p:cTn id="13" presetID="42"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anim calcmode="lin" valueType="num">
                                      <p:cBhvr>
                                        <p:cTn id="16" dur="500" fill="hold"/>
                                        <p:tgtEl>
                                          <p:spTgt spid="9"/>
                                        </p:tgtEl>
                                        <p:attrNameLst>
                                          <p:attrName>ppt_x</p:attrName>
                                        </p:attrNameLst>
                                      </p:cBhvr>
                                      <p:tavLst>
                                        <p:tav tm="0">
                                          <p:val>
                                            <p:strVal val="#ppt_x"/>
                                          </p:val>
                                        </p:tav>
                                        <p:tav tm="100000">
                                          <p:val>
                                            <p:strVal val="#ppt_x"/>
                                          </p:val>
                                        </p:tav>
                                      </p:tavLst>
                                    </p:anim>
                                    <p:anim calcmode="lin" valueType="num">
                                      <p:cBhvr>
                                        <p:cTn id="17" dur="500" fill="hold"/>
                                        <p:tgtEl>
                                          <p:spTgt spid="9"/>
                                        </p:tgtEl>
                                        <p:attrNameLst>
                                          <p:attrName>ppt_y</p:attrName>
                                        </p:attrNameLst>
                                      </p:cBhvr>
                                      <p:tavLst>
                                        <p:tav tm="0">
                                          <p:val>
                                            <p:strVal val="#ppt_y+.1"/>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par>
                                <p:cTn id="21" presetID="42"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ppt_y+.1"/>
                                          </p:val>
                                        </p:tav>
                                        <p:tav tm="100000">
                                          <p:val>
                                            <p:strVal val="#ppt_y"/>
                                          </p:val>
                                        </p:tav>
                                      </p:tavLst>
                                    </p:anim>
                                  </p:childTnLst>
                                </p:cTn>
                              </p:par>
                              <p:par>
                                <p:cTn id="26" presetID="16" presetClass="entr" presetSubtype="2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par>
                                <p:cTn id="34" presetID="16" presetClass="entr" presetSubtype="2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arn(inVertical)">
                                      <p:cBhvr>
                                        <p:cTn id="36" dur="500"/>
                                        <p:tgtEl>
                                          <p:spTgt spid="11"/>
                                        </p:tgtEl>
                                      </p:cBhvr>
                                    </p:animEffect>
                                  </p:childTnLst>
                                </p:cTn>
                              </p:par>
                              <p:par>
                                <p:cTn id="37" presetID="16" presetClass="entr" presetSubtype="21"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inVertical)">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anim calcmode="lin" valueType="num">
                                      <p:cBhvr>
                                        <p:cTn id="45" dur="500" fill="hold"/>
                                        <p:tgtEl>
                                          <p:spTgt spid="14"/>
                                        </p:tgtEl>
                                        <p:attrNameLst>
                                          <p:attrName>ppt_x</p:attrName>
                                        </p:attrNameLst>
                                      </p:cBhvr>
                                      <p:tavLst>
                                        <p:tav tm="0">
                                          <p:val>
                                            <p:strVal val="#ppt_x"/>
                                          </p:val>
                                        </p:tav>
                                        <p:tav tm="100000">
                                          <p:val>
                                            <p:strVal val="#ppt_x"/>
                                          </p:val>
                                        </p:tav>
                                      </p:tavLst>
                                    </p:anim>
                                    <p:anim calcmode="lin" valueType="num">
                                      <p:cBhvr>
                                        <p:cTn id="46" dur="500" fill="hold"/>
                                        <p:tgtEl>
                                          <p:spTgt spid="1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anim calcmode="lin" valueType="num">
                                      <p:cBhvr>
                                        <p:cTn id="50" dur="500" fill="hold"/>
                                        <p:tgtEl>
                                          <p:spTgt spid="13"/>
                                        </p:tgtEl>
                                        <p:attrNameLst>
                                          <p:attrName>ppt_x</p:attrName>
                                        </p:attrNameLst>
                                      </p:cBhvr>
                                      <p:tavLst>
                                        <p:tav tm="0">
                                          <p:val>
                                            <p:strVal val="#ppt_x"/>
                                          </p:val>
                                        </p:tav>
                                        <p:tav tm="100000">
                                          <p:val>
                                            <p:strVal val="#ppt_x"/>
                                          </p:val>
                                        </p:tav>
                                      </p:tavLst>
                                    </p:anim>
                                    <p:anim calcmode="lin" valueType="num">
                                      <p:cBhvr>
                                        <p:cTn id="51"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1E1063C-AD80-CFD3-42E3-C8169384742A}"/>
              </a:ext>
            </a:extLst>
          </p:cNvPr>
          <p:cNvSpPr/>
          <p:nvPr/>
        </p:nvSpPr>
        <p:spPr>
          <a:xfrm>
            <a:off x="571499" y="1500765"/>
            <a:ext cx="11049001" cy="1915297"/>
          </a:xfrm>
          <a:prstGeom prst="roundRect">
            <a:avLst>
              <a:gd name="adj" fmla="val 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b="1" dirty="0">
                <a:solidFill>
                  <a:schemeClr val="tx1"/>
                </a:solidFill>
                <a:latin typeface="UTM Avo" panose="02040603050506020204" pitchFamily="18"/>
                <a:cs typeface="Arial" panose="020B0604020202020204" pitchFamily="34" charset="0"/>
              </a:rPr>
              <a:t>Câu </a:t>
            </a:r>
            <a:r>
              <a:rPr lang="en-US" sz="2400" b="1" dirty="0">
                <a:solidFill>
                  <a:schemeClr val="tx1"/>
                </a:solidFill>
                <a:latin typeface="UTM Avo" panose="02040603050506020204" pitchFamily="18"/>
                <a:cs typeface="Arial" panose="020B0604020202020204" pitchFamily="34" charset="0"/>
              </a:rPr>
              <a:t>8. </a:t>
            </a:r>
            <a:r>
              <a:rPr lang="vi-VN" sz="2400" dirty="0">
                <a:solidFill>
                  <a:schemeClr val="tx1"/>
                </a:solidFill>
                <a:latin typeface="UTM Avo" panose="02040603050506020204" pitchFamily="18"/>
                <a:cs typeface="Arial" panose="020B0604020202020204" pitchFamily="34" charset="0"/>
              </a:rPr>
              <a:t>Sự đối lập trong hai khổ thơ đầu đã được phát triển như thế nào trong khổ kết của bài thơ? Điều đó đem lại cảm nhận gì cho người đọc về tâm trạng của tác giả khi ở chốn “quê người”?</a:t>
            </a:r>
            <a:endParaRPr lang="en-US" sz="2400" dirty="0">
              <a:solidFill>
                <a:schemeClr val="tx1"/>
              </a:solidFill>
              <a:latin typeface="UTM Avo" panose="02040603050506020204" pitchFamily="18"/>
              <a:cs typeface="Arial" panose="020B0604020202020204" pitchFamily="34" charset="0"/>
            </a:endParaRPr>
          </a:p>
        </p:txBody>
      </p:sp>
      <p:grpSp>
        <p:nvGrpSpPr>
          <p:cNvPr id="3" name="Group 2">
            <a:extLst>
              <a:ext uri="{FF2B5EF4-FFF2-40B4-BE49-F238E27FC236}">
                <a16:creationId xmlns:a16="http://schemas.microsoft.com/office/drawing/2014/main" id="{C460DEEB-BF07-7EE1-FB66-C208DFB88C06}"/>
              </a:ext>
            </a:extLst>
          </p:cNvPr>
          <p:cNvGrpSpPr/>
          <p:nvPr/>
        </p:nvGrpSpPr>
        <p:grpSpPr>
          <a:xfrm>
            <a:off x="1601914" y="3486912"/>
            <a:ext cx="4269739" cy="3218689"/>
            <a:chOff x="2529696" y="4572000"/>
            <a:chExt cx="6404608" cy="4828034"/>
          </a:xfrm>
        </p:grpSpPr>
        <p:sp>
          <p:nvSpPr>
            <p:cNvPr id="4" name="Rounded Rectangle 3">
              <a:extLst>
                <a:ext uri="{FF2B5EF4-FFF2-40B4-BE49-F238E27FC236}">
                  <a16:creationId xmlns:a16="http://schemas.microsoft.com/office/drawing/2014/main" id="{5EB151EF-9270-EF69-00DC-181A56071771}"/>
                </a:ext>
              </a:extLst>
            </p:cNvPr>
            <p:cNvSpPr/>
            <p:nvPr/>
          </p:nvSpPr>
          <p:spPr>
            <a:xfrm>
              <a:off x="3580755" y="4572000"/>
              <a:ext cx="4302487" cy="1275335"/>
            </a:xfrm>
            <a:prstGeom prst="roundRect">
              <a:avLst/>
            </a:prstGeom>
            <a:solidFill>
              <a:schemeClr val="bg1"/>
            </a:solidFill>
            <a:ln w="38100">
              <a:solidFill>
                <a:srgbClr val="2322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Hai khổ thơ đầu</a:t>
              </a:r>
            </a:p>
          </p:txBody>
        </p:sp>
        <p:sp>
          <p:nvSpPr>
            <p:cNvPr id="5" name="Rounded Rectangle 4">
              <a:extLst>
                <a:ext uri="{FF2B5EF4-FFF2-40B4-BE49-F238E27FC236}">
                  <a16:creationId xmlns:a16="http://schemas.microsoft.com/office/drawing/2014/main" id="{6B6964E4-3C10-F890-43A7-8D15D19FFC0F}"/>
                </a:ext>
              </a:extLst>
            </p:cNvPr>
            <p:cNvSpPr/>
            <p:nvPr/>
          </p:nvSpPr>
          <p:spPr>
            <a:xfrm>
              <a:off x="2529696" y="6286502"/>
              <a:ext cx="6404608" cy="3113532"/>
            </a:xfrm>
            <a:prstGeom prst="roundRect">
              <a:avLst/>
            </a:prstGeom>
            <a:solidFill>
              <a:schemeClr val="bg1"/>
            </a:solidFill>
            <a:ln w="38100">
              <a:solidFill>
                <a:srgbClr val="2322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Tác giả chìm đắm trong nỗi nhớ, cứ ngỡ cảnh vật nơi đây là </a:t>
              </a:r>
              <a:r>
                <a:rPr lang="vi-VN" sz="2400">
                  <a:solidFill>
                    <a:schemeClr val="tx1"/>
                  </a:solidFill>
                  <a:latin typeface="UTM Avo" panose="02040603050506020204" pitchFamily="18"/>
                  <a:cs typeface="Arial" panose="020B0604020202020204" pitchFamily="34" charset="0"/>
                </a:rPr>
                <a:t>ở quê</a:t>
              </a:r>
              <a:r>
                <a:rPr lang="en-US" sz="240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sp>
          <p:nvSpPr>
            <p:cNvPr id="6" name="Right Arrow 5">
              <a:extLst>
                <a:ext uri="{FF2B5EF4-FFF2-40B4-BE49-F238E27FC236}">
                  <a16:creationId xmlns:a16="http://schemas.microsoft.com/office/drawing/2014/main" id="{F9CD4033-84FD-3123-47DA-1B63CC8CE3C2}"/>
                </a:ext>
              </a:extLst>
            </p:cNvPr>
            <p:cNvSpPr/>
            <p:nvPr/>
          </p:nvSpPr>
          <p:spPr>
            <a:xfrm rot="5400000">
              <a:off x="5260845" y="5774781"/>
              <a:ext cx="942309" cy="1087416"/>
            </a:xfrm>
            <a:prstGeom prst="right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UTM Avo" panose="02040603050506020204" pitchFamily="18"/>
              </a:endParaRPr>
            </a:p>
          </p:txBody>
        </p:sp>
      </p:grpSp>
      <p:grpSp>
        <p:nvGrpSpPr>
          <p:cNvPr id="7" name="Group 6">
            <a:extLst>
              <a:ext uri="{FF2B5EF4-FFF2-40B4-BE49-F238E27FC236}">
                <a16:creationId xmlns:a16="http://schemas.microsoft.com/office/drawing/2014/main" id="{F5E3AAF8-A410-59A2-9D15-68691C56AC59}"/>
              </a:ext>
            </a:extLst>
          </p:cNvPr>
          <p:cNvGrpSpPr/>
          <p:nvPr/>
        </p:nvGrpSpPr>
        <p:grpSpPr>
          <a:xfrm>
            <a:off x="6277135" y="3486912"/>
            <a:ext cx="4269739" cy="3218689"/>
            <a:chOff x="9140192" y="4572000"/>
            <a:chExt cx="6404608" cy="4828034"/>
          </a:xfrm>
        </p:grpSpPr>
        <p:sp>
          <p:nvSpPr>
            <p:cNvPr id="8" name="Rounded Rectangle 7">
              <a:extLst>
                <a:ext uri="{FF2B5EF4-FFF2-40B4-BE49-F238E27FC236}">
                  <a16:creationId xmlns:a16="http://schemas.microsoft.com/office/drawing/2014/main" id="{5E9CBB25-7FB6-56EC-901E-B56A71A56AAC}"/>
                </a:ext>
              </a:extLst>
            </p:cNvPr>
            <p:cNvSpPr/>
            <p:nvPr/>
          </p:nvSpPr>
          <p:spPr>
            <a:xfrm>
              <a:off x="9906000" y="4572000"/>
              <a:ext cx="4302487" cy="1275335"/>
            </a:xfrm>
            <a:prstGeom prst="roundRect">
              <a:avLst/>
            </a:prstGeom>
            <a:solidFill>
              <a:schemeClr val="bg1"/>
            </a:solidFill>
            <a:ln w="38100">
              <a:solidFill>
                <a:srgbClr val="2322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Khổ thơ cuối</a:t>
              </a:r>
            </a:p>
          </p:txBody>
        </p:sp>
        <p:sp>
          <p:nvSpPr>
            <p:cNvPr id="9" name="Rounded Rectangle 8">
              <a:extLst>
                <a:ext uri="{FF2B5EF4-FFF2-40B4-BE49-F238E27FC236}">
                  <a16:creationId xmlns:a16="http://schemas.microsoft.com/office/drawing/2014/main" id="{CA9A3E2A-0BE2-78DD-6986-2E78D9565D85}"/>
                </a:ext>
              </a:extLst>
            </p:cNvPr>
            <p:cNvSpPr/>
            <p:nvPr/>
          </p:nvSpPr>
          <p:spPr>
            <a:xfrm>
              <a:off x="9140192" y="6286502"/>
              <a:ext cx="6404608" cy="3113532"/>
            </a:xfrm>
            <a:prstGeom prst="roundRect">
              <a:avLst/>
            </a:prstGeom>
            <a:solidFill>
              <a:schemeClr val="bg1"/>
            </a:solidFill>
            <a:ln w="38100">
              <a:solidFill>
                <a:srgbClr val="2322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Ông đã ý thức được mình đang ở chốn “quê người” với nhiều điều </a:t>
              </a:r>
              <a:r>
                <a:rPr lang="vi-VN" sz="2400">
                  <a:solidFill>
                    <a:schemeClr val="tx1"/>
                  </a:solidFill>
                  <a:latin typeface="UTM Avo" panose="02040603050506020204" pitchFamily="18"/>
                  <a:cs typeface="Arial" panose="020B0604020202020204" pitchFamily="34" charset="0"/>
                </a:rPr>
                <a:t>xa lạ</a:t>
              </a:r>
              <a:r>
                <a:rPr lang="en-US" sz="240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sp>
          <p:nvSpPr>
            <p:cNvPr id="10" name="Right Arrow 9">
              <a:extLst>
                <a:ext uri="{FF2B5EF4-FFF2-40B4-BE49-F238E27FC236}">
                  <a16:creationId xmlns:a16="http://schemas.microsoft.com/office/drawing/2014/main" id="{284EEAA1-1B39-10E8-1D43-E7BDC6228572}"/>
                </a:ext>
              </a:extLst>
            </p:cNvPr>
            <p:cNvSpPr/>
            <p:nvPr/>
          </p:nvSpPr>
          <p:spPr>
            <a:xfrm rot="5400000">
              <a:off x="11848458" y="5774782"/>
              <a:ext cx="942309" cy="1087416"/>
            </a:xfrm>
            <a:prstGeom prst="right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grpSp>
    </p:spTree>
    <p:extLst>
      <p:ext uri="{BB962C8B-B14F-4D97-AF65-F5344CB8AC3E}">
        <p14:creationId xmlns:p14="http://schemas.microsoft.com/office/powerpoint/2010/main" val="580588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ight Arrow 1">
            <a:extLst>
              <a:ext uri="{FF2B5EF4-FFF2-40B4-BE49-F238E27FC236}">
                <a16:creationId xmlns:a16="http://schemas.microsoft.com/office/drawing/2014/main" id="{D3D95E68-8BD9-743C-DA57-E682365E12A2}"/>
              </a:ext>
            </a:extLst>
          </p:cNvPr>
          <p:cNvSpPr/>
          <p:nvPr/>
        </p:nvSpPr>
        <p:spPr>
          <a:xfrm rot="5400000">
            <a:off x="5851697" y="1435223"/>
            <a:ext cx="762001" cy="775744"/>
          </a:xfrm>
          <a:prstGeom prst="right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a:latin typeface="UTM Avo" panose="02040603050506020204" pitchFamily="18"/>
            </a:endParaRPr>
          </a:p>
        </p:txBody>
      </p:sp>
      <p:sp>
        <p:nvSpPr>
          <p:cNvPr id="3" name="Rounded Rectangle 2">
            <a:extLst>
              <a:ext uri="{FF2B5EF4-FFF2-40B4-BE49-F238E27FC236}">
                <a16:creationId xmlns:a16="http://schemas.microsoft.com/office/drawing/2014/main" id="{EF7C6847-D0B2-3108-6B33-5CF27452F0A4}"/>
              </a:ext>
            </a:extLst>
          </p:cNvPr>
          <p:cNvSpPr/>
          <p:nvPr/>
        </p:nvSpPr>
        <p:spPr>
          <a:xfrm>
            <a:off x="947707" y="2204095"/>
            <a:ext cx="10700271" cy="887275"/>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b="1" dirty="0">
                <a:solidFill>
                  <a:schemeClr val="tx1"/>
                </a:solidFill>
                <a:latin typeface="UTM Avo" panose="02040603050506020204" pitchFamily="18"/>
                <a:cs typeface="Arial" panose="020B0604020202020204" pitchFamily="34" charset="0"/>
              </a:rPr>
              <a:t>Nỗi nhớ quê hương của ông càng được khắc họa, bộc lộ rõ nét</a:t>
            </a:r>
            <a:endParaRPr lang="en-US" sz="2400" b="1" dirty="0">
              <a:solidFill>
                <a:schemeClr val="tx1"/>
              </a:solidFill>
              <a:latin typeface="UTM Avo" panose="02040603050506020204" pitchFamily="18"/>
              <a:cs typeface="Arial" panose="020B0604020202020204" pitchFamily="34" charset="0"/>
            </a:endParaRPr>
          </a:p>
        </p:txBody>
      </p:sp>
      <p:sp>
        <p:nvSpPr>
          <p:cNvPr id="4" name="Right Arrow 3">
            <a:extLst>
              <a:ext uri="{FF2B5EF4-FFF2-40B4-BE49-F238E27FC236}">
                <a16:creationId xmlns:a16="http://schemas.microsoft.com/office/drawing/2014/main" id="{27769EE9-55C9-358B-356F-44B8D5246718}"/>
              </a:ext>
            </a:extLst>
          </p:cNvPr>
          <p:cNvSpPr/>
          <p:nvPr/>
        </p:nvSpPr>
        <p:spPr>
          <a:xfrm rot="5400000">
            <a:off x="5851697" y="3236898"/>
            <a:ext cx="762001" cy="775744"/>
          </a:xfrm>
          <a:prstGeom prst="right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a:latin typeface="UTM Avo" panose="02040603050506020204" pitchFamily="18"/>
            </a:endParaRPr>
          </a:p>
        </p:txBody>
      </p:sp>
      <p:sp>
        <p:nvSpPr>
          <p:cNvPr id="5" name="Rounded Rectangle 4">
            <a:extLst>
              <a:ext uri="{FF2B5EF4-FFF2-40B4-BE49-F238E27FC236}">
                <a16:creationId xmlns:a16="http://schemas.microsoft.com/office/drawing/2014/main" id="{27B21024-2C31-1069-B6C0-D34FF5695477}"/>
              </a:ext>
            </a:extLst>
          </p:cNvPr>
          <p:cNvSpPr/>
          <p:nvPr/>
        </p:nvSpPr>
        <p:spPr>
          <a:xfrm>
            <a:off x="1000297" y="4408105"/>
            <a:ext cx="10464800" cy="1903273"/>
          </a:xfrm>
          <a:prstGeom prst="roundRect">
            <a:avLst/>
          </a:prstGeom>
          <a:solidFill>
            <a:schemeClr val="bg1"/>
          </a:solidFill>
          <a:ln w="38100">
            <a:solidFill>
              <a:srgbClr val="2322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Người đọc đồng cảm với tâm trạng của tác giả khi ở nơi xa, đồng thời bộc lộ được tình cảm thương yêu, nhớ da diết tới quê hương.</a:t>
            </a:r>
            <a:endParaRPr lang="en-US" sz="24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49724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5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anim calcmode="lin" valueType="num">
                                      <p:cBhvr>
                                        <p:cTn id="25" dur="500" fill="hold"/>
                                        <p:tgtEl>
                                          <p:spTgt spid="5"/>
                                        </p:tgtEl>
                                        <p:attrNameLst>
                                          <p:attrName>ppt_x</p:attrName>
                                        </p:attrNameLst>
                                      </p:cBhvr>
                                      <p:tavLst>
                                        <p:tav tm="0">
                                          <p:val>
                                            <p:strVal val="#ppt_x"/>
                                          </p:val>
                                        </p:tav>
                                        <p:tav tm="100000">
                                          <p:val>
                                            <p:strVal val="#ppt_x"/>
                                          </p:val>
                                        </p:tav>
                                      </p:tavLst>
                                    </p:anim>
                                    <p:anim calcmode="lin" valueType="num">
                                      <p:cBhvr>
                                        <p:cTn id="26"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08EDD9C-74B2-930D-75D6-F4E3FF87E9EA}"/>
              </a:ext>
            </a:extLst>
          </p:cNvPr>
          <p:cNvSpPr/>
          <p:nvPr/>
        </p:nvSpPr>
        <p:spPr>
          <a:xfrm>
            <a:off x="864394" y="1360023"/>
            <a:ext cx="11049001" cy="1168400"/>
          </a:xfrm>
          <a:prstGeom prst="roundRect">
            <a:avLst>
              <a:gd name="adj" fmla="val 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b="1" dirty="0">
                <a:solidFill>
                  <a:schemeClr val="tx1"/>
                </a:solidFill>
                <a:latin typeface="UTM Avo" panose="02040603050506020204" pitchFamily="18"/>
                <a:cs typeface="Arial" panose="020B0604020202020204" pitchFamily="34" charset="0"/>
              </a:rPr>
              <a:t>Câu </a:t>
            </a:r>
            <a:r>
              <a:rPr lang="en-US" sz="2400" b="1" dirty="0">
                <a:solidFill>
                  <a:schemeClr val="tx1"/>
                </a:solidFill>
                <a:latin typeface="UTM Avo" panose="02040603050506020204" pitchFamily="18"/>
                <a:cs typeface="Arial" panose="020B0604020202020204" pitchFamily="34" charset="0"/>
              </a:rPr>
              <a:t>9</a:t>
            </a:r>
            <a:r>
              <a:rPr lang="vi-VN" sz="2400" b="1" dirty="0">
                <a:solidFill>
                  <a:schemeClr val="tx1"/>
                </a:solidFill>
                <a:latin typeface="UTM Avo" panose="02040603050506020204" pitchFamily="18"/>
                <a:cs typeface="Arial" panose="020B0604020202020204" pitchFamily="34" charset="0"/>
              </a:rPr>
              <a:t>.</a:t>
            </a:r>
            <a:r>
              <a:rPr lang="vi-VN" sz="2400" dirty="0">
                <a:solidFill>
                  <a:schemeClr val="tx1"/>
                </a:solidFill>
                <a:latin typeface="UTM Avo" panose="02040603050506020204" pitchFamily="18"/>
                <a:cs typeface="Arial" panose="020B0604020202020204" pitchFamily="34" charset="0"/>
              </a:rPr>
              <a:t> Em thích nhất hình ảnh nào trong bài thơ? Vì sao?</a:t>
            </a:r>
            <a:endParaRPr lang="en-US" sz="2400" dirty="0">
              <a:solidFill>
                <a:schemeClr val="tx1"/>
              </a:solidFill>
              <a:latin typeface="UTM Avo" panose="02040603050506020204" pitchFamily="18"/>
              <a:cs typeface="Arial" panose="020B0604020202020204" pitchFamily="34" charset="0"/>
            </a:endParaRPr>
          </a:p>
        </p:txBody>
      </p:sp>
      <p:grpSp>
        <p:nvGrpSpPr>
          <p:cNvPr id="3" name="Group 2">
            <a:extLst>
              <a:ext uri="{FF2B5EF4-FFF2-40B4-BE49-F238E27FC236}">
                <a16:creationId xmlns:a16="http://schemas.microsoft.com/office/drawing/2014/main" id="{EF572943-CBF3-FF09-671E-EF81231CEFE1}"/>
              </a:ext>
            </a:extLst>
          </p:cNvPr>
          <p:cNvGrpSpPr/>
          <p:nvPr/>
        </p:nvGrpSpPr>
        <p:grpSpPr>
          <a:xfrm>
            <a:off x="987551" y="2706624"/>
            <a:ext cx="10119361" cy="4278376"/>
            <a:chOff x="1480135" y="3526536"/>
            <a:chExt cx="15179042" cy="6417564"/>
          </a:xfrm>
        </p:grpSpPr>
        <p:pic>
          <p:nvPicPr>
            <p:cNvPr id="4" name="Picture 3">
              <a:extLst>
                <a:ext uri="{FF2B5EF4-FFF2-40B4-BE49-F238E27FC236}">
                  <a16:creationId xmlns:a16="http://schemas.microsoft.com/office/drawing/2014/main" id="{4FC172E8-5B1A-3536-1943-DBE3D278FA73}"/>
                </a:ext>
              </a:extLst>
            </p:cNvPr>
            <p:cNvPicPr>
              <a:picLocks noChangeAspect="1"/>
            </p:cNvPicPr>
            <p:nvPr/>
          </p:nvPicPr>
          <p:blipFill>
            <a:blip r:embed="rId3"/>
            <a:stretch>
              <a:fillRect/>
            </a:stretch>
          </p:blipFill>
          <p:spPr>
            <a:xfrm>
              <a:off x="1480135" y="3526536"/>
              <a:ext cx="15179042" cy="6417564"/>
            </a:xfrm>
            <a:prstGeom prst="rect">
              <a:avLst/>
            </a:prstGeom>
          </p:spPr>
        </p:pic>
        <p:sp>
          <p:nvSpPr>
            <p:cNvPr id="5" name="Rounded Rectangle 4">
              <a:extLst>
                <a:ext uri="{FF2B5EF4-FFF2-40B4-BE49-F238E27FC236}">
                  <a16:creationId xmlns:a16="http://schemas.microsoft.com/office/drawing/2014/main" id="{74CFBC01-732F-67BD-2AC3-415BCA96FC79}"/>
                </a:ext>
              </a:extLst>
            </p:cNvPr>
            <p:cNvSpPr/>
            <p:nvPr/>
          </p:nvSpPr>
          <p:spPr>
            <a:xfrm>
              <a:off x="2623731" y="4020312"/>
              <a:ext cx="13038154" cy="4787486"/>
            </a:xfrm>
            <a:prstGeom prst="roundRect">
              <a:avLst>
                <a:gd name="adj" fmla="val 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Em thích nhất hình ảnh miêu tả khung cảnh thiên nhiên nơi “đất khách” nhưng lại khiến tác giả ngỡ là của quê hương mình. Bởi mặc dù ông đang ngắm, chìm đắm trong cảnh vật đẹp đẽ ấy, thì điều thôi thúc ông, không ngừng làm ông nhớ đến, đó vẫn là quê hương mình.</a:t>
              </a:r>
              <a:endParaRPr lang="en-US" sz="2400" dirty="0">
                <a:solidFill>
                  <a:schemeClr val="tx1"/>
                </a:solidFill>
                <a:latin typeface="UTM Avo" panose="02040603050506020204" pitchFamily="18"/>
                <a:cs typeface="Arial" panose="020B0604020202020204" pitchFamily="34" charset="0"/>
              </a:endParaRPr>
            </a:p>
          </p:txBody>
        </p:sp>
      </p:grpSp>
      <p:sp>
        <p:nvSpPr>
          <p:cNvPr id="6" name="Rounded Rectangle 5">
            <a:extLst>
              <a:ext uri="{FF2B5EF4-FFF2-40B4-BE49-F238E27FC236}">
                <a16:creationId xmlns:a16="http://schemas.microsoft.com/office/drawing/2014/main" id="{6E96CFE8-7A5A-11E3-6102-8A6618DA1D7A}"/>
              </a:ext>
            </a:extLst>
          </p:cNvPr>
          <p:cNvSpPr/>
          <p:nvPr/>
        </p:nvSpPr>
        <p:spPr>
          <a:xfrm>
            <a:off x="2883694" y="2095607"/>
            <a:ext cx="6502400" cy="762000"/>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a:solidFill>
                  <a:srgbClr val="C00000"/>
                </a:solidFill>
                <a:latin typeface="UTM Avo" panose="02040603050506020204" pitchFamily="18"/>
                <a:cs typeface="Arial" panose="020B0604020202020204" pitchFamily="34" charset="0"/>
              </a:rPr>
              <a:t>Đáp án:</a:t>
            </a:r>
          </a:p>
        </p:txBody>
      </p:sp>
    </p:spTree>
    <p:extLst>
      <p:ext uri="{BB962C8B-B14F-4D97-AF65-F5344CB8AC3E}">
        <p14:creationId xmlns:p14="http://schemas.microsoft.com/office/powerpoint/2010/main" val="2286422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AEA42E17-1867-93CE-8904-471C69696C14}"/>
              </a:ext>
            </a:extLst>
          </p:cNvPr>
          <p:cNvSpPr/>
          <p:nvPr/>
        </p:nvSpPr>
        <p:spPr>
          <a:xfrm>
            <a:off x="790630" y="2377440"/>
            <a:ext cx="6645341" cy="3080914"/>
          </a:xfrm>
          <a:prstGeom prst="roundRect">
            <a:avLst>
              <a:gd name="adj" fmla="val 19115"/>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667" b="1" dirty="0">
                <a:solidFill>
                  <a:schemeClr val="tx1"/>
                </a:solidFill>
                <a:latin typeface="UTM Avo" panose="02040603050506020204" pitchFamily="18"/>
                <a:cs typeface="Arial" panose="020B0604020202020204" pitchFamily="34" charset="0"/>
              </a:rPr>
              <a:t>Câu </a:t>
            </a:r>
            <a:r>
              <a:rPr lang="en-US" sz="2667" b="1" dirty="0">
                <a:solidFill>
                  <a:schemeClr val="tx1"/>
                </a:solidFill>
                <a:latin typeface="UTM Avo" panose="02040603050506020204" pitchFamily="18"/>
                <a:cs typeface="Arial" panose="020B0604020202020204" pitchFamily="34" charset="0"/>
              </a:rPr>
              <a:t>10</a:t>
            </a:r>
            <a:r>
              <a:rPr lang="vi-VN" sz="2667" b="1" dirty="0">
                <a:solidFill>
                  <a:schemeClr val="tx1"/>
                </a:solidFill>
                <a:latin typeface="UTM Avo" panose="02040603050506020204" pitchFamily="18"/>
                <a:cs typeface="Arial" panose="020B0604020202020204" pitchFamily="34" charset="0"/>
              </a:rPr>
              <a:t>.</a:t>
            </a:r>
            <a:r>
              <a:rPr lang="vi-VN" sz="2667" dirty="0">
                <a:solidFill>
                  <a:schemeClr val="tx1"/>
                </a:solidFill>
                <a:latin typeface="UTM Avo" panose="02040603050506020204" pitchFamily="18"/>
                <a:cs typeface="Arial" panose="020B0604020202020204" pitchFamily="34" charset="0"/>
              </a:rPr>
              <a:t> Hãy viết đoạn văn (khoảng 8 – 10 dòng) để trình bày cảm nhận của em về tình cảm, tâm sự của nhà thơ được thể hiện trong tác phẩm.</a:t>
            </a:r>
            <a:endParaRPr lang="en-US" sz="2667" dirty="0">
              <a:solidFill>
                <a:schemeClr val="tx1"/>
              </a:solidFill>
              <a:latin typeface="UTM Avo" panose="02040603050506020204" pitchFamily="18"/>
              <a:cs typeface="Arial" panose="020B0604020202020204" pitchFamily="34" charset="0"/>
            </a:endParaRPr>
          </a:p>
        </p:txBody>
      </p:sp>
      <p:sp>
        <p:nvSpPr>
          <p:cNvPr id="8" name="Freeform 22">
            <a:extLst>
              <a:ext uri="{FF2B5EF4-FFF2-40B4-BE49-F238E27FC236}">
                <a16:creationId xmlns:a16="http://schemas.microsoft.com/office/drawing/2014/main" id="{631F4145-5703-C1C2-AEF1-03D9BC71157E}"/>
              </a:ext>
            </a:extLst>
          </p:cNvPr>
          <p:cNvSpPr>
            <a:spLocks noChangeAspect="1"/>
          </p:cNvSpPr>
          <p:nvPr/>
        </p:nvSpPr>
        <p:spPr>
          <a:xfrm>
            <a:off x="7522150" y="1945853"/>
            <a:ext cx="3879220" cy="3944088"/>
          </a:xfrm>
          <a:custGeom>
            <a:avLst/>
            <a:gdLst/>
            <a:ahLst/>
            <a:cxnLst/>
            <a:rect l="l" t="t" r="r" b="b"/>
            <a:pathLst>
              <a:path w="1770923" h="1800536">
                <a:moveTo>
                  <a:pt x="0" y="0"/>
                </a:moveTo>
                <a:lnTo>
                  <a:pt x="1770923" y="0"/>
                </a:lnTo>
                <a:lnTo>
                  <a:pt x="1770923" y="1800536"/>
                </a:lnTo>
                <a:lnTo>
                  <a:pt x="0" y="1800536"/>
                </a:lnTo>
                <a:lnTo>
                  <a:pt x="0" y="0"/>
                </a:lnTo>
                <a:close/>
              </a:path>
            </a:pathLst>
          </a:custGeom>
          <a:blipFill>
            <a:blip r:embed="rId3">
              <a:extLst>
                <a:ext uri="{96DAC541-7B7A-43D3-8B79-37D633B846F1}">
                  <asvg:svgBlip xmlns:asvg="http://schemas.microsoft.com/office/drawing/2016/SVG/main" r:embed="rId4"/>
                </a:ext>
              </a:extLst>
            </a:blip>
            <a:stretch>
              <a:fillRect b="-11078"/>
            </a:stretch>
          </a:blipFill>
        </p:spPr>
      </p:sp>
    </p:spTree>
    <p:extLst>
      <p:ext uri="{BB962C8B-B14F-4D97-AF65-F5344CB8AC3E}">
        <p14:creationId xmlns:p14="http://schemas.microsoft.com/office/powerpoint/2010/main" val="1612350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6BFB2477-3289-C301-EE6A-FD54A6E8B5F1}"/>
              </a:ext>
            </a:extLst>
          </p:cNvPr>
          <p:cNvSpPr/>
          <p:nvPr/>
        </p:nvSpPr>
        <p:spPr>
          <a:xfrm>
            <a:off x="2895600" y="1066800"/>
            <a:ext cx="6400800" cy="711200"/>
          </a:xfrm>
          <a:prstGeom prst="roundRect">
            <a:avLst>
              <a:gd name="adj" fmla="val 13333"/>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a:solidFill>
                  <a:srgbClr val="C00000"/>
                </a:solidFill>
                <a:latin typeface="UTM Avo" panose="02040603050506020204" pitchFamily="18"/>
                <a:cs typeface="Arial" panose="020B0604020202020204" pitchFamily="34" charset="0"/>
              </a:rPr>
              <a:t>Đoạn văn tham khảo</a:t>
            </a:r>
            <a:endParaRPr lang="en-US" sz="2400" i="1" dirty="0">
              <a:solidFill>
                <a:srgbClr val="C00000"/>
              </a:solidFill>
              <a:latin typeface="UTM Avo" panose="02040603050506020204" pitchFamily="18"/>
              <a:cs typeface="Arial" panose="020B0604020202020204" pitchFamily="34" charset="0"/>
            </a:endParaRPr>
          </a:p>
        </p:txBody>
      </p:sp>
      <p:sp>
        <p:nvSpPr>
          <p:cNvPr id="9" name="Rounded Rectangle 8">
            <a:extLst>
              <a:ext uri="{FF2B5EF4-FFF2-40B4-BE49-F238E27FC236}">
                <a16:creationId xmlns:a16="http://schemas.microsoft.com/office/drawing/2014/main" id="{CFCC2F45-9E94-4D17-41B5-88D948735A28}"/>
              </a:ext>
            </a:extLst>
          </p:cNvPr>
          <p:cNvSpPr/>
          <p:nvPr/>
        </p:nvSpPr>
        <p:spPr>
          <a:xfrm>
            <a:off x="563261" y="1422400"/>
            <a:ext cx="11065478" cy="5435600"/>
          </a:xfrm>
          <a:prstGeom prst="roundRect">
            <a:avLst>
              <a:gd name="adj" fmla="val 3206"/>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a:solidFill>
                  <a:schemeClr val="tx1"/>
                </a:solidFill>
                <a:latin typeface="UTM Avo" panose="02040603050506020204" pitchFamily="18"/>
                <a:cs typeface="Arial" panose="020B0604020202020204" pitchFamily="34" charset="0"/>
              </a:rPr>
              <a:t>     </a:t>
            </a:r>
            <a:r>
              <a:rPr lang="vi-VN" sz="2000">
                <a:solidFill>
                  <a:schemeClr val="tx1"/>
                </a:solidFill>
                <a:latin typeface="UTM Avo" panose="02040603050506020204" pitchFamily="18"/>
                <a:cs typeface="Arial" panose="020B0604020202020204" pitchFamily="34" charset="0"/>
              </a:rPr>
              <a:t>Bài thơ </a:t>
            </a:r>
            <a:r>
              <a:rPr lang="vi-VN" sz="2000" i="1">
                <a:solidFill>
                  <a:schemeClr val="tx1"/>
                </a:solidFill>
                <a:latin typeface="UTM Avo" panose="02040603050506020204" pitchFamily="18"/>
                <a:cs typeface="Arial" panose="020B0604020202020204" pitchFamily="34" charset="0"/>
              </a:rPr>
              <a:t>Quê người </a:t>
            </a:r>
            <a:r>
              <a:rPr lang="vi-VN" sz="2000" dirty="0">
                <a:solidFill>
                  <a:schemeClr val="tx1"/>
                </a:solidFill>
                <a:latin typeface="UTM Avo" panose="02040603050506020204" pitchFamily="18"/>
                <a:cs typeface="Arial" panose="020B0604020202020204" pitchFamily="34" charset="0"/>
              </a:rPr>
              <a:t>của tác giả Vũ Quần Phương đã giúp em hiểu thêm phần nào về tâm tư, tình cảm của những người con xa xứ khi nhớ về quê hương của mình. Quê hương trong nỗi nhớ của họ thật sâu sắc, thấm thía, ngọt ngào. Đó đơn giản chỉ là một áng mây, một vạt nắng, hay đỉnh đồi nhuộm sắc ánh vàng,… Quê hương góp phần tạo nên </a:t>
            </a:r>
            <a:r>
              <a:rPr lang="vi-VN" sz="2000">
                <a:solidFill>
                  <a:schemeClr val="tx1"/>
                </a:solidFill>
                <a:latin typeface="UTM Avo" panose="02040603050506020204" pitchFamily="18"/>
                <a:cs typeface="Arial" panose="020B0604020202020204" pitchFamily="34" charset="0"/>
              </a:rPr>
              <a:t>những ti</a:t>
            </a:r>
            <a:r>
              <a:rPr lang="en-US" sz="2000">
                <a:solidFill>
                  <a:schemeClr val="tx1"/>
                </a:solidFill>
                <a:latin typeface="UTM Avo" panose="02040603050506020204" pitchFamily="18"/>
                <a:cs typeface="Arial" panose="020B0604020202020204" pitchFamily="34" charset="0"/>
              </a:rPr>
              <a:t>ề</a:t>
            </a:r>
            <a:r>
              <a:rPr lang="vi-VN" sz="2000">
                <a:solidFill>
                  <a:schemeClr val="tx1"/>
                </a:solidFill>
                <a:latin typeface="UTM Avo" panose="02040603050506020204" pitchFamily="18"/>
                <a:cs typeface="Arial" panose="020B0604020202020204" pitchFamily="34" charset="0"/>
              </a:rPr>
              <a:t>n </a:t>
            </a:r>
            <a:r>
              <a:rPr lang="vi-VN" sz="2000" dirty="0">
                <a:solidFill>
                  <a:schemeClr val="tx1"/>
                </a:solidFill>
                <a:latin typeface="UTM Avo" panose="02040603050506020204" pitchFamily="18"/>
                <a:cs typeface="Arial" panose="020B0604020202020204" pitchFamily="34" charset="0"/>
              </a:rPr>
              <a:t>đề đầu tiên để ta vững bước vào đời. Bởi vậy khi đi xa, người ta thường hay nhớ về như là một điểm tựa tình thần giúp ta vượt qua nhiều gian nan, thử thách trên đường đời. Bài thơ trên đã góp phần đem tới cho người đọc những lắng đọng, trầm tư khi nhắc đến quê hương với nỗi nhớ dạt dào. Qua đây, ta thấy được nhà thơ đã thay mặt để gửi gắm hết tâm tư, tình cảm của mình, nói lên tiếng lòng đau đáu của những người ở nơi đất khách quê người.</a:t>
            </a:r>
            <a:endParaRPr lang="en-US" sz="2000" i="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69393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2746A606-37F6-F824-2BD3-84BE77E9CEBB}"/>
              </a:ext>
            </a:extLst>
          </p:cNvPr>
          <p:cNvPicPr>
            <a:picLocks noChangeAspect="1"/>
          </p:cNvPicPr>
          <p:nvPr/>
        </p:nvPicPr>
        <p:blipFill>
          <a:blip r:embed="rId5"/>
          <a:stretch>
            <a:fillRect/>
          </a:stretch>
        </p:blipFill>
        <p:spPr>
          <a:xfrm>
            <a:off x="4540059" y="3148584"/>
            <a:ext cx="3111881" cy="1721648"/>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6DE1C11-000A-6B4B-B5E5-31046ACA377F}"/>
              </a:ext>
            </a:extLst>
          </p:cNvPr>
          <p:cNvSpPr/>
          <p:nvPr/>
        </p:nvSpPr>
        <p:spPr>
          <a:xfrm>
            <a:off x="1511808" y="2316480"/>
            <a:ext cx="4295083" cy="2824912"/>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lnSpc>
                <a:spcPct val="150000"/>
              </a:lnSpc>
            </a:pPr>
            <a:r>
              <a:rPr lang="vi-VN" sz="2800" dirty="0">
                <a:solidFill>
                  <a:schemeClr val="bg1">
                    <a:lumMod val="10000"/>
                  </a:schemeClr>
                </a:solidFill>
                <a:latin typeface="UTM Avo" panose="02040603050506020204" pitchFamily="18"/>
                <a:ea typeface="Calibri" panose="020F0502020204030204" pitchFamily="34" charset="0"/>
              </a:rPr>
              <a:t>Ôn </a:t>
            </a:r>
            <a:r>
              <a:rPr lang="vi-VN" sz="2800" dirty="0" err="1">
                <a:solidFill>
                  <a:schemeClr val="bg1">
                    <a:lumMod val="10000"/>
                  </a:schemeClr>
                </a:solidFill>
                <a:latin typeface="UTM Avo" panose="02040603050506020204" pitchFamily="18"/>
                <a:ea typeface="Calibri" panose="020F0502020204030204" pitchFamily="34" charset="0"/>
              </a:rPr>
              <a:t>lại</a:t>
            </a:r>
            <a:r>
              <a:rPr lang="vi-VN" sz="2800" dirty="0">
                <a:solidFill>
                  <a:schemeClr val="bg1">
                    <a:lumMod val="10000"/>
                  </a:schemeClr>
                </a:solidFill>
                <a:latin typeface="UTM Avo" panose="02040603050506020204" pitchFamily="18"/>
                <a:ea typeface="Calibri" panose="020F0502020204030204" pitchFamily="34" charset="0"/>
              </a:rPr>
              <a:t> </a:t>
            </a:r>
            <a:r>
              <a:rPr lang="vi-VN" sz="2800" dirty="0" err="1">
                <a:solidFill>
                  <a:schemeClr val="bg1">
                    <a:lumMod val="10000"/>
                  </a:schemeClr>
                </a:solidFill>
                <a:latin typeface="UTM Avo" panose="02040603050506020204" pitchFamily="18"/>
                <a:ea typeface="Calibri" panose="020F0502020204030204" pitchFamily="34" charset="0"/>
              </a:rPr>
              <a:t>kiến</a:t>
            </a:r>
            <a:r>
              <a:rPr lang="vi-VN" sz="2800" dirty="0">
                <a:solidFill>
                  <a:schemeClr val="bg1">
                    <a:lumMod val="10000"/>
                  </a:schemeClr>
                </a:solidFill>
                <a:latin typeface="UTM Avo" panose="02040603050506020204" pitchFamily="18"/>
                <a:ea typeface="Calibri" panose="020F0502020204030204" pitchFamily="34" charset="0"/>
              </a:rPr>
              <a:t> </a:t>
            </a:r>
            <a:r>
              <a:rPr lang="vi-VN" sz="2800" dirty="0" err="1">
                <a:solidFill>
                  <a:schemeClr val="bg1">
                    <a:lumMod val="10000"/>
                  </a:schemeClr>
                </a:solidFill>
                <a:latin typeface="UTM Avo" panose="02040603050506020204" pitchFamily="18"/>
                <a:ea typeface="Calibri" panose="020F0502020204030204" pitchFamily="34" charset="0"/>
              </a:rPr>
              <a:t>thức</a:t>
            </a:r>
            <a:r>
              <a:rPr lang="vi-VN" sz="2800" dirty="0">
                <a:solidFill>
                  <a:schemeClr val="bg1">
                    <a:lumMod val="10000"/>
                  </a:schemeClr>
                </a:solidFill>
                <a:latin typeface="UTM Avo" panose="02040603050506020204" pitchFamily="18"/>
                <a:ea typeface="Calibri" panose="020F0502020204030204" pitchFamily="34" charset="0"/>
              </a:rPr>
              <a:t> </a:t>
            </a:r>
            <a:r>
              <a:rPr lang="vi-VN" sz="2800" dirty="0" err="1">
                <a:solidFill>
                  <a:schemeClr val="bg1">
                    <a:lumMod val="10000"/>
                  </a:schemeClr>
                </a:solidFill>
                <a:latin typeface="UTM Avo" panose="02040603050506020204" pitchFamily="18"/>
                <a:ea typeface="Calibri" panose="020F0502020204030204" pitchFamily="34" charset="0"/>
              </a:rPr>
              <a:t>đã</a:t>
            </a:r>
            <a:r>
              <a:rPr lang="vi-VN" sz="2800" dirty="0">
                <a:solidFill>
                  <a:schemeClr val="bg1">
                    <a:lumMod val="10000"/>
                  </a:schemeClr>
                </a:solidFill>
                <a:latin typeface="UTM Avo" panose="02040603050506020204" pitchFamily="18"/>
                <a:ea typeface="Calibri" panose="020F0502020204030204" pitchFamily="34" charset="0"/>
              </a:rPr>
              <a:t> </a:t>
            </a:r>
            <a:r>
              <a:rPr lang="vi-VN" sz="2800" dirty="0" err="1">
                <a:solidFill>
                  <a:schemeClr val="bg1">
                    <a:lumMod val="10000"/>
                  </a:schemeClr>
                </a:solidFill>
                <a:latin typeface="UTM Avo" panose="02040603050506020204" pitchFamily="18"/>
                <a:ea typeface="Calibri" panose="020F0502020204030204" pitchFamily="34" charset="0"/>
              </a:rPr>
              <a:t>học</a:t>
            </a:r>
            <a:r>
              <a:rPr lang="vi-VN" sz="2800" dirty="0">
                <a:solidFill>
                  <a:schemeClr val="bg1">
                    <a:lumMod val="10000"/>
                  </a:schemeClr>
                </a:solidFill>
                <a:latin typeface="UTM Avo" panose="02040603050506020204" pitchFamily="18"/>
                <a:ea typeface="Calibri" panose="020F0502020204030204" pitchFamily="34" charset="0"/>
              </a:rPr>
              <a:t> </a:t>
            </a:r>
            <a:r>
              <a:rPr lang="vi-VN" sz="2800" dirty="0" err="1">
                <a:solidFill>
                  <a:schemeClr val="bg1">
                    <a:lumMod val="10000"/>
                  </a:schemeClr>
                </a:solidFill>
                <a:latin typeface="UTM Avo" panose="02040603050506020204" pitchFamily="18"/>
                <a:ea typeface="Calibri" panose="020F0502020204030204" pitchFamily="34" charset="0"/>
              </a:rPr>
              <a:t>về</a:t>
            </a:r>
            <a:r>
              <a:rPr lang="vi-VN" sz="2800" dirty="0">
                <a:solidFill>
                  <a:schemeClr val="bg1">
                    <a:lumMod val="10000"/>
                  </a:schemeClr>
                </a:solidFill>
                <a:latin typeface="UTM Avo" panose="02040603050506020204" pitchFamily="18"/>
                <a:ea typeface="Calibri" panose="020F0502020204030204" pitchFamily="34" charset="0"/>
              </a:rPr>
              <a:t> </a:t>
            </a:r>
            <a:r>
              <a:rPr lang="vi-VN" sz="2800" dirty="0" err="1">
                <a:solidFill>
                  <a:schemeClr val="bg1">
                    <a:lumMod val="10000"/>
                  </a:schemeClr>
                </a:solidFill>
                <a:latin typeface="UTM Avo" panose="02040603050506020204" pitchFamily="18"/>
                <a:ea typeface="Calibri" panose="020F0502020204030204" pitchFamily="34" charset="0"/>
              </a:rPr>
              <a:t>bài</a:t>
            </a:r>
            <a:r>
              <a:rPr lang="vi-VN" sz="2800" dirty="0">
                <a:solidFill>
                  <a:schemeClr val="bg1">
                    <a:lumMod val="10000"/>
                  </a:schemeClr>
                </a:solidFill>
                <a:latin typeface="UTM Avo" panose="02040603050506020204" pitchFamily="18"/>
                <a:ea typeface="Calibri" panose="020F0502020204030204" pitchFamily="34" charset="0"/>
              </a:rPr>
              <a:t> </a:t>
            </a:r>
            <a:r>
              <a:rPr lang="vi-VN" sz="2800" dirty="0" err="1">
                <a:solidFill>
                  <a:schemeClr val="bg1">
                    <a:lumMod val="10000"/>
                  </a:schemeClr>
                </a:solidFill>
                <a:latin typeface="UTM Avo" panose="02040603050506020204" pitchFamily="18"/>
                <a:ea typeface="Calibri" panose="020F0502020204030204" pitchFamily="34" charset="0"/>
              </a:rPr>
              <a:t>tự</a:t>
            </a:r>
            <a:r>
              <a:rPr lang="vi-VN" sz="2800" dirty="0">
                <a:solidFill>
                  <a:schemeClr val="bg1">
                    <a:lumMod val="10000"/>
                  </a:schemeClr>
                </a:solidFill>
                <a:latin typeface="UTM Avo" panose="02040603050506020204" pitchFamily="18"/>
                <a:ea typeface="Calibri" panose="020F0502020204030204" pitchFamily="34" charset="0"/>
              </a:rPr>
              <a:t> </a:t>
            </a:r>
            <a:r>
              <a:rPr lang="vi-VN" sz="2800" dirty="0" err="1">
                <a:solidFill>
                  <a:schemeClr val="bg1">
                    <a:lumMod val="10000"/>
                  </a:schemeClr>
                </a:solidFill>
                <a:latin typeface="UTM Avo" panose="02040603050506020204" pitchFamily="18"/>
                <a:ea typeface="Calibri" panose="020F0502020204030204" pitchFamily="34" charset="0"/>
              </a:rPr>
              <a:t>đánh</a:t>
            </a:r>
            <a:r>
              <a:rPr lang="vi-VN" sz="2800" dirty="0">
                <a:solidFill>
                  <a:schemeClr val="bg1">
                    <a:lumMod val="10000"/>
                  </a:schemeClr>
                </a:solidFill>
                <a:latin typeface="UTM Avo" panose="02040603050506020204" pitchFamily="18"/>
                <a:ea typeface="Calibri" panose="020F0502020204030204" pitchFamily="34" charset="0"/>
              </a:rPr>
              <a:t> </a:t>
            </a:r>
            <a:r>
              <a:rPr lang="vi-VN" sz="2800" dirty="0" err="1">
                <a:solidFill>
                  <a:schemeClr val="bg1">
                    <a:lumMod val="10000"/>
                  </a:schemeClr>
                </a:solidFill>
                <a:latin typeface="UTM Avo" panose="02040603050506020204" pitchFamily="18"/>
                <a:ea typeface="Calibri" panose="020F0502020204030204" pitchFamily="34" charset="0"/>
              </a:rPr>
              <a:t>giá</a:t>
            </a:r>
            <a:r>
              <a:rPr lang="vi-VN" sz="2800" dirty="0">
                <a:solidFill>
                  <a:schemeClr val="bg1">
                    <a:lumMod val="10000"/>
                  </a:schemeClr>
                </a:solidFill>
                <a:latin typeface="UTM Avo" panose="02040603050506020204" pitchFamily="18"/>
                <a:ea typeface="Calibri" panose="020F0502020204030204" pitchFamily="34" charset="0"/>
              </a:rPr>
              <a:t>: </a:t>
            </a:r>
          </a:p>
          <a:p>
            <a:pPr algn="ctr">
              <a:lnSpc>
                <a:spcPct val="150000"/>
              </a:lnSpc>
            </a:pPr>
            <a:r>
              <a:rPr lang="en-US" sz="2800" b="1" dirty="0" err="1">
                <a:solidFill>
                  <a:schemeClr val="bg1">
                    <a:lumMod val="10000"/>
                  </a:schemeClr>
                </a:solidFill>
                <a:latin typeface="UTM Avo" panose="02040603050506020204" pitchFamily="18"/>
                <a:ea typeface="Calibri" panose="020F0502020204030204" pitchFamily="34" charset="0"/>
              </a:rPr>
              <a:t>Quê</a:t>
            </a:r>
            <a:r>
              <a:rPr lang="en-US" sz="2800" b="1" dirty="0">
                <a:solidFill>
                  <a:schemeClr val="bg1">
                    <a:lumMod val="10000"/>
                  </a:schemeClr>
                </a:solidFill>
                <a:latin typeface="UTM Avo" panose="02040603050506020204" pitchFamily="18"/>
                <a:ea typeface="Calibri" panose="020F0502020204030204" pitchFamily="34" charset="0"/>
              </a:rPr>
              <a:t> </a:t>
            </a:r>
            <a:r>
              <a:rPr lang="en-US" sz="2800" b="1" dirty="0" err="1">
                <a:solidFill>
                  <a:schemeClr val="bg1">
                    <a:lumMod val="10000"/>
                  </a:schemeClr>
                </a:solidFill>
                <a:latin typeface="UTM Avo" panose="02040603050506020204" pitchFamily="18"/>
                <a:ea typeface="Calibri" panose="020F0502020204030204" pitchFamily="34" charset="0"/>
              </a:rPr>
              <a:t>người</a:t>
            </a:r>
            <a:endParaRPr lang="vi-VN" sz="2800" dirty="0">
              <a:solidFill>
                <a:schemeClr val="bg1">
                  <a:lumMod val="10000"/>
                </a:schemeClr>
              </a:solidFill>
              <a:latin typeface="UTM Avo" panose="02040603050506020204" pitchFamily="18"/>
              <a:ea typeface="Calibri" panose="020F0502020204030204" pitchFamily="34" charset="0"/>
            </a:endParaRPr>
          </a:p>
        </p:txBody>
      </p:sp>
      <p:sp>
        <p:nvSpPr>
          <p:cNvPr id="24" name="Rectangle 23">
            <a:extLst>
              <a:ext uri="{FF2B5EF4-FFF2-40B4-BE49-F238E27FC236}">
                <a16:creationId xmlns:a16="http://schemas.microsoft.com/office/drawing/2014/main" id="{A9361220-ED8F-50D5-8454-5E381521B5DC}"/>
              </a:ext>
            </a:extLst>
          </p:cNvPr>
          <p:cNvSpPr/>
          <p:nvPr/>
        </p:nvSpPr>
        <p:spPr>
          <a:xfrm>
            <a:off x="6385111" y="2316480"/>
            <a:ext cx="4295083" cy="2824912"/>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lnSpc>
                <a:spcPct val="150000"/>
              </a:lnSpc>
            </a:pPr>
            <a:r>
              <a:rPr lang="vi-VN" sz="2800" dirty="0">
                <a:solidFill>
                  <a:schemeClr val="bg1">
                    <a:lumMod val="10000"/>
                  </a:schemeClr>
                </a:solidFill>
                <a:latin typeface="UTM Avo" panose="02040603050506020204" pitchFamily="18"/>
                <a:ea typeface="Calibri" panose="020F0502020204030204" pitchFamily="34" charset="0"/>
              </a:rPr>
              <a:t>Soạn bài </a:t>
            </a:r>
            <a:r>
              <a:rPr lang="en-US" sz="2800" dirty="0">
                <a:solidFill>
                  <a:schemeClr val="bg1">
                    <a:lumMod val="10000"/>
                  </a:schemeClr>
                </a:solidFill>
                <a:latin typeface="UTM Avo" panose="02040603050506020204" pitchFamily="18"/>
                <a:ea typeface="Calibri" panose="020F0502020204030204" pitchFamily="34" charset="0"/>
              </a:rPr>
              <a:t>3: </a:t>
            </a:r>
            <a:r>
              <a:rPr lang="en-US" sz="2800" dirty="0" err="1">
                <a:solidFill>
                  <a:schemeClr val="bg1">
                    <a:lumMod val="10000"/>
                  </a:schemeClr>
                </a:solidFill>
                <a:latin typeface="UTM Avo" panose="02040603050506020204" pitchFamily="18"/>
                <a:ea typeface="Calibri" panose="020F0502020204030204" pitchFamily="34" charset="0"/>
              </a:rPr>
              <a:t>Đọc</a:t>
            </a:r>
            <a:r>
              <a:rPr lang="en-US" sz="2800" dirty="0">
                <a:solidFill>
                  <a:schemeClr val="bg1">
                    <a:lumMod val="10000"/>
                  </a:schemeClr>
                </a:solidFill>
                <a:latin typeface="UTM Avo" panose="02040603050506020204" pitchFamily="18"/>
                <a:ea typeface="Calibri" panose="020F0502020204030204" pitchFamily="34" charset="0"/>
              </a:rPr>
              <a:t> </a:t>
            </a:r>
            <a:r>
              <a:rPr lang="en-US" sz="2800" dirty="0" err="1">
                <a:solidFill>
                  <a:schemeClr val="bg1">
                    <a:lumMod val="10000"/>
                  </a:schemeClr>
                </a:solidFill>
                <a:latin typeface="UTM Avo" panose="02040603050506020204" pitchFamily="18"/>
                <a:ea typeface="Calibri" panose="020F0502020204030204" pitchFamily="34" charset="0"/>
              </a:rPr>
              <a:t>hiểu</a:t>
            </a:r>
            <a:r>
              <a:rPr lang="en-US" sz="2800" dirty="0">
                <a:solidFill>
                  <a:schemeClr val="bg1">
                    <a:lumMod val="10000"/>
                  </a:schemeClr>
                </a:solidFill>
                <a:latin typeface="UTM Avo" panose="02040603050506020204" pitchFamily="18"/>
                <a:ea typeface="Calibri" panose="020F0502020204030204" pitchFamily="34" charset="0"/>
              </a:rPr>
              <a:t> </a:t>
            </a:r>
            <a:r>
              <a:rPr lang="en-US" sz="2800" dirty="0" err="1">
                <a:solidFill>
                  <a:schemeClr val="bg1">
                    <a:lumMod val="10000"/>
                  </a:schemeClr>
                </a:solidFill>
                <a:latin typeface="UTM Avo" panose="02040603050506020204" pitchFamily="18"/>
                <a:ea typeface="Calibri" panose="020F0502020204030204" pitchFamily="34" charset="0"/>
              </a:rPr>
              <a:t>văn</a:t>
            </a:r>
            <a:r>
              <a:rPr lang="en-US" sz="2800" dirty="0">
                <a:solidFill>
                  <a:schemeClr val="bg1">
                    <a:lumMod val="10000"/>
                  </a:schemeClr>
                </a:solidFill>
                <a:latin typeface="UTM Avo" panose="02040603050506020204" pitchFamily="18"/>
                <a:ea typeface="Calibri" panose="020F0502020204030204" pitchFamily="34" charset="0"/>
              </a:rPr>
              <a:t> </a:t>
            </a:r>
            <a:r>
              <a:rPr lang="en-US" sz="2800" dirty="0" err="1">
                <a:solidFill>
                  <a:schemeClr val="bg1">
                    <a:lumMod val="10000"/>
                  </a:schemeClr>
                </a:solidFill>
                <a:latin typeface="UTM Avo" panose="02040603050506020204" pitchFamily="18"/>
                <a:ea typeface="Calibri" panose="020F0502020204030204" pitchFamily="34" charset="0"/>
              </a:rPr>
              <a:t>bản</a:t>
            </a:r>
            <a:r>
              <a:rPr lang="en-US" sz="2800" dirty="0">
                <a:solidFill>
                  <a:schemeClr val="bg1">
                    <a:lumMod val="10000"/>
                  </a:schemeClr>
                </a:solidFill>
                <a:latin typeface="UTM Avo" panose="02040603050506020204" pitchFamily="18"/>
                <a:ea typeface="Calibri" panose="020F0502020204030204" pitchFamily="34" charset="0"/>
              </a:rPr>
              <a:t> – </a:t>
            </a:r>
            <a:r>
              <a:rPr lang="en-US" sz="2800" b="1" dirty="0">
                <a:solidFill>
                  <a:schemeClr val="bg1">
                    <a:lumMod val="10000"/>
                  </a:schemeClr>
                </a:solidFill>
                <a:latin typeface="UTM Avo" panose="02040603050506020204" pitchFamily="18"/>
                <a:ea typeface="Calibri" panose="020F0502020204030204" pitchFamily="34" charset="0"/>
              </a:rPr>
              <a:t>Sao </a:t>
            </a:r>
            <a:r>
              <a:rPr lang="en-US" sz="2800" b="1" dirty="0" err="1">
                <a:solidFill>
                  <a:schemeClr val="bg1">
                    <a:lumMod val="10000"/>
                  </a:schemeClr>
                </a:solidFill>
                <a:latin typeface="UTM Avo" panose="02040603050506020204" pitchFamily="18"/>
                <a:ea typeface="Calibri" panose="020F0502020204030204" pitchFamily="34" charset="0"/>
              </a:rPr>
              <a:t>băng</a:t>
            </a:r>
            <a:endParaRPr lang="vi-VN" sz="2800" b="1" dirty="0">
              <a:solidFill>
                <a:schemeClr val="bg1">
                  <a:lumMod val="10000"/>
                </a:schemeClr>
              </a:solidFill>
              <a:latin typeface="UTM Avo" panose="02040603050506020204" pitchFamily="18"/>
              <a:ea typeface="Calibri" panose="020F0502020204030204" pitchFamily="34" charset="0"/>
            </a:endParaRPr>
          </a:p>
        </p:txBody>
      </p:sp>
    </p:spTree>
    <p:extLst>
      <p:ext uri="{BB962C8B-B14F-4D97-AF65-F5344CB8AC3E}">
        <p14:creationId xmlns:p14="http://schemas.microsoft.com/office/powerpoint/2010/main" val="358159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algn="ctr"/>
            <a:r>
              <a:rPr lang="en-US" sz="2400" b="1" u="sng">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989</Words>
  <Application>Microsoft Office PowerPoint</Application>
  <PresentationFormat>Widescreen</PresentationFormat>
  <Paragraphs>61</Paragraphs>
  <Slides>20</Slides>
  <Notes>2</Notes>
  <HiddenSlides>0</HiddenSlides>
  <MMClips>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 Light</vt:lpstr>
      <vt:lpstr>UTM Avo</vt:lpstr>
      <vt:lpstr>Calibri</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39</cp:revision>
  <dcterms:created xsi:type="dcterms:W3CDTF">2023-10-19T01:39:18Z</dcterms:created>
  <dcterms:modified xsi:type="dcterms:W3CDTF">2024-02-22T07:26:31Z</dcterms:modified>
</cp:coreProperties>
</file>