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726" r:id="rId3"/>
    <p:sldMasterId id="2147483738" r:id="rId4"/>
    <p:sldMasterId id="2147483750" r:id="rId5"/>
  </p:sldMasterIdLst>
  <p:notesMasterIdLst>
    <p:notesMasterId r:id="rId26"/>
  </p:notesMasterIdLst>
  <p:sldIdLst>
    <p:sldId id="266" r:id="rId6"/>
    <p:sldId id="256" r:id="rId7"/>
    <p:sldId id="268" r:id="rId8"/>
    <p:sldId id="258" r:id="rId9"/>
    <p:sldId id="257" r:id="rId10"/>
    <p:sldId id="304" r:id="rId11"/>
    <p:sldId id="336" r:id="rId12"/>
    <p:sldId id="337" r:id="rId13"/>
    <p:sldId id="361" r:id="rId14"/>
    <p:sldId id="362" r:id="rId15"/>
    <p:sldId id="340" r:id="rId16"/>
    <p:sldId id="363" r:id="rId17"/>
    <p:sldId id="364" r:id="rId18"/>
    <p:sldId id="260" r:id="rId19"/>
    <p:sldId id="288" r:id="rId20"/>
    <p:sldId id="365" r:id="rId21"/>
    <p:sldId id="263" r:id="rId22"/>
    <p:sldId id="272" r:id="rId23"/>
    <p:sldId id="267" r:id="rId24"/>
    <p:sldId id="335" r:id="rId25"/>
  </p:sldIdLst>
  <p:sldSz cx="12192000" cy="6858000"/>
  <p:notesSz cx="6858000" cy="9144000"/>
  <p:embeddedFontLst>
    <p:embeddedFont>
      <p:font typeface="Cambria Math" panose="02040503050406030204" pitchFamily="18" charset="0"/>
      <p:regular r:id="rId27"/>
    </p:embeddedFont>
    <p:embeddedFont>
      <p:font typeface="UTM Avo" panose="02040603050506020204" pitchFamily="18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5380" autoAdjust="0"/>
  </p:normalViewPr>
  <p:slideViewPr>
    <p:cSldViewPr snapToGrid="0">
      <p:cViewPr varScale="1">
        <p:scale>
          <a:sx n="105" d="100"/>
          <a:sy n="105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commentAuthors" Target="commentAuthors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90340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0320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031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8556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7291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1670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528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68984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19819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655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400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657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64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020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91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725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974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974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875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00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256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59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14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903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99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976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327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09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351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60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402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285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5288A55-0BA2-4492-B687-12C53FCEA02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DE325504-3570-42EB-BFDC-4B9CDABB7A1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89213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9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7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936837" y="1766487"/>
            <a:ext cx="10318326" cy="2673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VIII</a:t>
            </a:r>
          </a:p>
          <a:p>
            <a:pPr lvl="0" algn="ctr" defTabSz="914377">
              <a:lnSpc>
                <a:spcPct val="150000"/>
              </a:lnSpc>
              <a:buClr>
                <a:srgbClr val="000000"/>
              </a:buClr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9: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Hình đồng dạng - Tiết 1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32C2BF7-FADB-FC69-EA91-41FC1F6D1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E2E04D-B8CD-F2A4-54EB-D57CB74764C6}"/>
              </a:ext>
            </a:extLst>
          </p:cNvPr>
          <p:cNvSpPr/>
          <p:nvPr/>
        </p:nvSpPr>
        <p:spPr>
          <a:xfrm>
            <a:off x="290691" y="1613343"/>
            <a:ext cx="11406938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5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400" i="1" kern="1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 90 </a:t>
            </a:r>
            <a:r>
              <a:rPr lang="vi-VN" sz="2400" kern="1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mô tả hai bức ảnh cùng chụp Ngọ Môn (Hoàng Thành Huế) nhưng có kích thước khác nhau.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666DFA-A21F-097B-7025-8B8C10F33186}"/>
              </a:ext>
            </a:extLst>
          </p:cNvPr>
          <p:cNvGrpSpPr/>
          <p:nvPr/>
        </p:nvGrpSpPr>
        <p:grpSpPr>
          <a:xfrm>
            <a:off x="343250" y="2946630"/>
            <a:ext cx="4574439" cy="2335319"/>
            <a:chOff x="740412" y="6510489"/>
            <a:chExt cx="6761327" cy="350298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191E7CD-AFEF-10AD-0910-794B88B23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0412" y="7154438"/>
              <a:ext cx="960946" cy="990601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1A2626-698D-5273-E2C8-329289B6A434}"/>
                </a:ext>
              </a:extLst>
            </p:cNvPr>
            <p:cNvSpPr/>
            <p:nvPr/>
          </p:nvSpPr>
          <p:spPr>
            <a:xfrm>
              <a:off x="2102789" y="6510489"/>
              <a:ext cx="5398950" cy="350298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vi-VN" sz="20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Hai bức ảnh trong </a:t>
              </a:r>
              <a:r>
                <a:rPr lang="vi-VN" sz="2000" i="1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Hình 90 </a:t>
              </a:r>
              <a:r>
                <a:rPr lang="vi-VN" sz="20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giống hệt nhau nhưng có kích thước to nhỏ khác nhau gợi nên những hình có mối liên hệ gì?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C90E34A-1DA2-0DB3-DADA-300FF5F82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0999" y="2801502"/>
            <a:ext cx="6782069" cy="262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0A0DE239-CA82-8C72-BA88-1A5BDD243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844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38512" y="1938918"/>
            <a:ext cx="8460522" cy="3429000"/>
            <a:chOff x="0" y="0"/>
            <a:chExt cx="3397046" cy="20859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7046" cy="2085928"/>
            </a:xfrm>
            <a:custGeom>
              <a:avLst/>
              <a:gdLst/>
              <a:ahLst/>
              <a:cxnLst/>
              <a:rect l="l" t="t" r="r" b="b"/>
              <a:pathLst>
                <a:path w="3397046" h="2085928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8965580" y="2182515"/>
            <a:ext cx="2810107" cy="5013514"/>
          </a:xfrm>
          <a:custGeom>
            <a:avLst/>
            <a:gdLst/>
            <a:ahLst/>
            <a:cxnLst/>
            <a:rect l="l" t="t" r="r" b="b"/>
            <a:pathLst>
              <a:path w="4635447" h="8270104">
                <a:moveTo>
                  <a:pt x="0" y="0"/>
                </a:moveTo>
                <a:lnTo>
                  <a:pt x="4635447" y="0"/>
                </a:lnTo>
                <a:lnTo>
                  <a:pt x="4635447" y="8270104"/>
                </a:lnTo>
                <a:lnTo>
                  <a:pt x="0" y="8270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7447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930672" y="1272060"/>
            <a:ext cx="930410" cy="809429"/>
          </a:xfrm>
          <a:custGeom>
            <a:avLst/>
            <a:gdLst/>
            <a:ahLst/>
            <a:cxnLst/>
            <a:rect l="l" t="t" r="r" b="b"/>
            <a:pathLst>
              <a:path w="1395615" h="1214143">
                <a:moveTo>
                  <a:pt x="0" y="0"/>
                </a:moveTo>
                <a:lnTo>
                  <a:pt x="1395614" y="0"/>
                </a:lnTo>
                <a:lnTo>
                  <a:pt x="1395614" y="1214143"/>
                </a:lnTo>
                <a:lnTo>
                  <a:pt x="0" y="12141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90925" t="-53925" r="-66984" b="-28295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725178" y="2341756"/>
            <a:ext cx="6088838" cy="63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 DUNG BÀI HỌC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91302" y="3192602"/>
            <a:ext cx="765989" cy="1027347"/>
            <a:chOff x="0" y="-33927"/>
            <a:chExt cx="302613" cy="4058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94640" cy="291565"/>
            </a:xfrm>
            <a:custGeom>
              <a:avLst/>
              <a:gdLst/>
              <a:ahLst/>
              <a:cxnLst/>
              <a:rect l="l" t="t" r="r" b="b"/>
              <a:pathLst>
                <a:path w="294640" h="291565">
                  <a:moveTo>
                    <a:pt x="145783" y="0"/>
                  </a:moveTo>
                  <a:lnTo>
                    <a:pt x="148857" y="0"/>
                  </a:lnTo>
                  <a:cubicBezTo>
                    <a:pt x="229371" y="0"/>
                    <a:pt x="294640" y="65269"/>
                    <a:pt x="294640" y="145783"/>
                  </a:cubicBezTo>
                  <a:lnTo>
                    <a:pt x="294640" y="145783"/>
                  </a:lnTo>
                  <a:cubicBezTo>
                    <a:pt x="294640" y="184447"/>
                    <a:pt x="279281" y="221527"/>
                    <a:pt x="251941" y="248867"/>
                  </a:cubicBezTo>
                  <a:cubicBezTo>
                    <a:pt x="224602" y="276206"/>
                    <a:pt x="187521" y="291565"/>
                    <a:pt x="148857" y="291565"/>
                  </a:cubicBezTo>
                  <a:lnTo>
                    <a:pt x="145783" y="291565"/>
                  </a:lnTo>
                  <a:cubicBezTo>
                    <a:pt x="107119" y="291565"/>
                    <a:pt x="70038" y="276206"/>
                    <a:pt x="42699" y="248867"/>
                  </a:cubicBezTo>
                  <a:cubicBezTo>
                    <a:pt x="15359" y="221527"/>
                    <a:pt x="0" y="184447"/>
                    <a:pt x="0" y="145783"/>
                  </a:cubicBezTo>
                  <a:lnTo>
                    <a:pt x="0" y="145783"/>
                  </a:lnTo>
                  <a:cubicBezTo>
                    <a:pt x="0" y="107119"/>
                    <a:pt x="15359" y="70038"/>
                    <a:pt x="42699" y="42699"/>
                  </a:cubicBezTo>
                  <a:cubicBezTo>
                    <a:pt x="70038" y="15359"/>
                    <a:pt x="107119" y="0"/>
                    <a:pt x="145783" y="0"/>
                  </a:cubicBezTo>
                  <a:close/>
                </a:path>
              </a:pathLst>
            </a:custGeom>
            <a:solidFill>
              <a:srgbClr val="FFE397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973" y="-33927"/>
              <a:ext cx="294640" cy="4058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2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50" name="Google Shape;2007;p39"/>
          <p:cNvSpPr txBox="1">
            <a:spLocks/>
          </p:cNvSpPr>
          <p:nvPr/>
        </p:nvSpPr>
        <p:spPr>
          <a:xfrm>
            <a:off x="1978205" y="3242602"/>
            <a:ext cx="6953921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000" b="0" i="0" u="none" strike="noStrike" cap="none">
                <a:solidFill>
                  <a:schemeClr val="dk1"/>
                </a:solidFill>
                <a:latin typeface="Maven Pro SemiBold"/>
                <a:ea typeface="Maven Pro SemiBold"/>
                <a:cs typeface="Maven Pro SemiBold"/>
                <a:sym typeface="Maven Pro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just" defTabSz="1219261">
              <a:lnSpc>
                <a:spcPct val="100000"/>
              </a:lnSpc>
              <a:buClr>
                <a:srgbClr val="070185"/>
              </a:buClr>
              <a:defRPr/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</a:rPr>
              <a:t>Hình đồng dạng phối cảnh (Hình vị tự)</a:t>
            </a:r>
          </a:p>
        </p:txBody>
      </p:sp>
      <p:grpSp>
        <p:nvGrpSpPr>
          <p:cNvPr id="51" name="Group 31"/>
          <p:cNvGrpSpPr/>
          <p:nvPr/>
        </p:nvGrpSpPr>
        <p:grpSpPr>
          <a:xfrm>
            <a:off x="1088273" y="4247753"/>
            <a:ext cx="754201" cy="1027347"/>
            <a:chOff x="-3316" y="-33927"/>
            <a:chExt cx="297956" cy="405865"/>
          </a:xfrm>
        </p:grpSpPr>
        <p:sp>
          <p:nvSpPr>
            <p:cNvPr id="52" name="Freeform 32"/>
            <p:cNvSpPr/>
            <p:nvPr/>
          </p:nvSpPr>
          <p:spPr>
            <a:xfrm>
              <a:off x="0" y="0"/>
              <a:ext cx="294640" cy="291565"/>
            </a:xfrm>
            <a:custGeom>
              <a:avLst/>
              <a:gdLst/>
              <a:ahLst/>
              <a:cxnLst/>
              <a:rect l="l" t="t" r="r" b="b"/>
              <a:pathLst>
                <a:path w="294640" h="291565">
                  <a:moveTo>
                    <a:pt x="145783" y="0"/>
                  </a:moveTo>
                  <a:lnTo>
                    <a:pt x="148857" y="0"/>
                  </a:lnTo>
                  <a:cubicBezTo>
                    <a:pt x="229371" y="0"/>
                    <a:pt x="294640" y="65269"/>
                    <a:pt x="294640" y="145783"/>
                  </a:cubicBezTo>
                  <a:lnTo>
                    <a:pt x="294640" y="145783"/>
                  </a:lnTo>
                  <a:cubicBezTo>
                    <a:pt x="294640" y="184447"/>
                    <a:pt x="279281" y="221527"/>
                    <a:pt x="251941" y="248867"/>
                  </a:cubicBezTo>
                  <a:cubicBezTo>
                    <a:pt x="224602" y="276206"/>
                    <a:pt x="187521" y="291565"/>
                    <a:pt x="148857" y="291565"/>
                  </a:cubicBezTo>
                  <a:lnTo>
                    <a:pt x="145783" y="291565"/>
                  </a:lnTo>
                  <a:cubicBezTo>
                    <a:pt x="107119" y="291565"/>
                    <a:pt x="70038" y="276206"/>
                    <a:pt x="42699" y="248867"/>
                  </a:cubicBezTo>
                  <a:cubicBezTo>
                    <a:pt x="15359" y="221527"/>
                    <a:pt x="0" y="184447"/>
                    <a:pt x="0" y="145783"/>
                  </a:cubicBezTo>
                  <a:lnTo>
                    <a:pt x="0" y="145783"/>
                  </a:lnTo>
                  <a:cubicBezTo>
                    <a:pt x="0" y="107119"/>
                    <a:pt x="15359" y="70038"/>
                    <a:pt x="42699" y="42699"/>
                  </a:cubicBezTo>
                  <a:cubicBezTo>
                    <a:pt x="70038" y="15359"/>
                    <a:pt x="107119" y="0"/>
                    <a:pt x="145783" y="0"/>
                  </a:cubicBezTo>
                  <a:close/>
                </a:path>
              </a:pathLst>
            </a:custGeom>
            <a:solidFill>
              <a:srgbClr val="FFE397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TextBox 33"/>
            <p:cNvSpPr txBox="1"/>
            <p:nvPr/>
          </p:nvSpPr>
          <p:spPr>
            <a:xfrm>
              <a:off x="-3316" y="-33927"/>
              <a:ext cx="294640" cy="4058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2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54" name="Google Shape;2007;p39"/>
          <p:cNvSpPr txBox="1">
            <a:spLocks/>
          </p:cNvSpPr>
          <p:nvPr/>
        </p:nvSpPr>
        <p:spPr>
          <a:xfrm>
            <a:off x="2013052" y="4381301"/>
            <a:ext cx="6573387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000" b="0" i="0" u="none" strike="noStrike" cap="none">
                <a:solidFill>
                  <a:schemeClr val="dk1"/>
                </a:solidFill>
                <a:latin typeface="Maven Pro SemiBold"/>
                <a:ea typeface="Maven Pro SemiBold"/>
                <a:cs typeface="Maven Pro SemiBold"/>
                <a:sym typeface="Maven Pro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just" defTabSz="1219261">
              <a:lnSpc>
                <a:spcPct val="100000"/>
              </a:lnSpc>
              <a:buClr>
                <a:srgbClr val="070185"/>
              </a:buClr>
              <a:defRPr/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</a:rPr>
              <a:t>Hình đồng dạng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0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013201" y="1806498"/>
            <a:ext cx="7803055" cy="2430965"/>
            <a:chOff x="0" y="0"/>
            <a:chExt cx="2725844" cy="1510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25844" cy="1510305"/>
            </a:xfrm>
            <a:custGeom>
              <a:avLst/>
              <a:gdLst/>
              <a:ahLst/>
              <a:cxnLst/>
              <a:rect l="l" t="t" r="r" b="b"/>
              <a:pathLst>
                <a:path w="2725844" h="1510305">
                  <a:moveTo>
                    <a:pt x="38150" y="0"/>
                  </a:moveTo>
                  <a:lnTo>
                    <a:pt x="2687694" y="0"/>
                  </a:lnTo>
                  <a:cubicBezTo>
                    <a:pt x="2708764" y="0"/>
                    <a:pt x="2725844" y="17080"/>
                    <a:pt x="2725844" y="38150"/>
                  </a:cubicBezTo>
                  <a:lnTo>
                    <a:pt x="2725844" y="1472155"/>
                  </a:lnTo>
                  <a:cubicBezTo>
                    <a:pt x="2725844" y="1493225"/>
                    <a:pt x="2708764" y="1510305"/>
                    <a:pt x="2687694" y="1510305"/>
                  </a:cubicBezTo>
                  <a:lnTo>
                    <a:pt x="38150" y="1510305"/>
                  </a:lnTo>
                  <a:cubicBezTo>
                    <a:pt x="17080" y="1510305"/>
                    <a:pt x="0" y="1493225"/>
                    <a:pt x="0" y="1472155"/>
                  </a:cubicBezTo>
                  <a:lnTo>
                    <a:pt x="0" y="38150"/>
                  </a:lnTo>
                  <a:cubicBezTo>
                    <a:pt x="0" y="17080"/>
                    <a:pt x="17080" y="0"/>
                    <a:pt x="381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25844" cy="15484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412765" y="2544101"/>
            <a:ext cx="4073510" cy="6091231"/>
          </a:xfrm>
          <a:custGeom>
            <a:avLst/>
            <a:gdLst/>
            <a:ahLst/>
            <a:cxnLst/>
            <a:rect l="l" t="t" r="r" b="b"/>
            <a:pathLst>
              <a:path w="7381853" h="11038285">
                <a:moveTo>
                  <a:pt x="7381853" y="0"/>
                </a:moveTo>
                <a:lnTo>
                  <a:pt x="0" y="0"/>
                </a:lnTo>
                <a:lnTo>
                  <a:pt x="0" y="11038285"/>
                </a:lnTo>
                <a:lnTo>
                  <a:pt x="7381853" y="11038285"/>
                </a:lnTo>
                <a:lnTo>
                  <a:pt x="73818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45285" y="1864453"/>
            <a:ext cx="75388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261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70185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HÌNH ĐỒNG DẠNG </a:t>
            </a:r>
          </a:p>
          <a:p>
            <a:pPr marL="0" marR="0" lvl="0" indent="0" algn="ctr" defTabSz="1219261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70185"/>
              </a:buClr>
              <a:buSzTx/>
              <a:buFontTx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PHỐI CẢNH 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219261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70185"/>
              </a:buClr>
              <a:buSzTx/>
              <a:buFontTx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(HÌNH VỊ TỰ)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A3D575-EAE0-5531-B40E-CDEE54C42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42F80B5A-4871-9995-C19E-7677F9C75990}"/>
                  </a:ext>
                </a:extLst>
              </p:cNvPr>
              <p:cNvSpPr txBox="1"/>
              <p:nvPr/>
            </p:nvSpPr>
            <p:spPr>
              <a:xfrm>
                <a:off x="226742" y="1511994"/>
                <a:ext cx="11622450" cy="2176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</a:t>
                </a: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hai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sao cho ba đường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cùng đi qua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3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3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3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OA</m:t>
                        </m:r>
                      </m:den>
                    </m:f>
                    <m:r>
                      <a:rPr lang="en-US" sz="23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3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3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3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OB</m:t>
                        </m:r>
                      </m:den>
                    </m:f>
                    <m:r>
                      <a:rPr lang="en-US" sz="23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3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3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3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OC</m:t>
                        </m:r>
                      </m:den>
                    </m:f>
                    <m:r>
                      <a:rPr lang="en-US" sz="23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(</a:t>
                </a:r>
                <a:r>
                  <a:rPr lang="vi-VN" sz="2300" i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91</a:t>
                </a: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 Tam giác</a:t>
                </a:r>
                <a:r>
                  <a:rPr lang="en-US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 được từ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bằng cách nào?</a:t>
                </a:r>
                <a:endParaRPr lang="vi-VN" altLang="en-US" sz="23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42F80B5A-4871-9995-C19E-7677F9C75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42" y="1511994"/>
                <a:ext cx="11622450" cy="2176814"/>
              </a:xfrm>
              <a:prstGeom prst="rect">
                <a:avLst/>
              </a:prstGeom>
              <a:blipFill>
                <a:blip r:embed="rId3"/>
                <a:stretch>
                  <a:fillRect l="-734" r="-787" b="-5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5545173-7E4E-CE67-A9B4-CF17CEA28594}"/>
              </a:ext>
            </a:extLst>
          </p:cNvPr>
          <p:cNvSpPr/>
          <p:nvPr/>
        </p:nvSpPr>
        <p:spPr>
          <a:xfrm>
            <a:off x="299939" y="1758462"/>
            <a:ext cx="948997" cy="410307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HĐ1</a:t>
            </a:r>
            <a:endParaRPr kumimoji="0" lang="en-US" sz="2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BF038D-C9BE-5332-7C76-4B0F6EB2515D}"/>
              </a:ext>
            </a:extLst>
          </p:cNvPr>
          <p:cNvSpPr/>
          <p:nvPr/>
        </p:nvSpPr>
        <p:spPr>
          <a:xfrm>
            <a:off x="226742" y="3721894"/>
            <a:ext cx="840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/>
              <a:buNone/>
              <a:defRPr/>
            </a:pPr>
            <a:r>
              <a:rPr lang="en-US" sz="2300" b="1" dirty="0" err="1">
                <a:solidFill>
                  <a:schemeClr val="tx2"/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endParaRPr lang="en-US" sz="2300" b="1" dirty="0">
              <a:solidFill>
                <a:schemeClr val="tx2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B05D057-A8E7-7A51-CD5B-25E697FE6B72}"/>
                  </a:ext>
                </a:extLst>
              </p:cNvPr>
              <p:cNvSpPr/>
              <p:nvPr/>
            </p:nvSpPr>
            <p:spPr>
              <a:xfrm>
                <a:off x="226742" y="4125851"/>
                <a:ext cx="6174058" cy="2614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Vẽ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OA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qua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sao cho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vi-VN" sz="2300" i="1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3.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OA</m:t>
                    </m:r>
                  </m:oMath>
                </a14:m>
                <a:endParaRPr lang="en-US" sz="23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Tương tự với đoạn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OB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OC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3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Nối ba điểm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sSup>
                      <m:sSupPr>
                        <m:ctrlPr>
                          <a:rPr lang="en-US" sz="23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3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ta được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3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3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3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B05D057-A8E7-7A51-CD5B-25E697FE6B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42" y="4125851"/>
                <a:ext cx="6174058" cy="2614755"/>
              </a:xfrm>
              <a:prstGeom prst="rect">
                <a:avLst/>
              </a:prstGeom>
              <a:blipFill>
                <a:blip r:embed="rId4"/>
                <a:stretch>
                  <a:fillRect l="-1382" r="-1481" b="-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EA481AF1-0C58-1D10-B2A5-1AD876B0B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5734" y="3730122"/>
            <a:ext cx="5009524" cy="2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9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4851EE-3D56-3AB4-87A5-70FAD629E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40;p49">
            <a:extLst>
              <a:ext uri="{FF2B5EF4-FFF2-40B4-BE49-F238E27FC236}">
                <a16:creationId xmlns:a16="http://schemas.microsoft.com/office/drawing/2014/main" id="{4D2A73A2-5DAD-4281-EBC4-60E09615A041}"/>
              </a:ext>
            </a:extLst>
          </p:cNvPr>
          <p:cNvSpPr txBox="1">
            <a:spLocks/>
          </p:cNvSpPr>
          <p:nvPr/>
        </p:nvSpPr>
        <p:spPr>
          <a:xfrm>
            <a:off x="3733356" y="1600201"/>
            <a:ext cx="4167729" cy="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ExtraBold"/>
              <a:buNone/>
              <a:defRPr sz="3500" b="0" i="0" u="none" strike="noStrike" cap="none">
                <a:solidFill>
                  <a:schemeClr val="dk1"/>
                </a:solidFill>
                <a:latin typeface="Maven Pro ExtraBold"/>
                <a:ea typeface="Maven Pro ExtraBold"/>
                <a:cs typeface="Maven Pro ExtraBold"/>
                <a:sym typeface="Maven Pro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lvl="0" algn="ctr">
              <a:defRPr/>
            </a:pP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Nhận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xét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7677566-6182-B3D1-0289-7BBBB4687A6C}"/>
                  </a:ext>
                </a:extLst>
              </p:cNvPr>
              <p:cNvSpPr/>
              <p:nvPr/>
            </p:nvSpPr>
            <p:spPr>
              <a:xfrm>
                <a:off x="1494264" y="2241940"/>
                <a:ext cx="8854069" cy="2694520"/>
              </a:xfrm>
              <a:prstGeom prst="rect">
                <a:avLst/>
              </a:prstGeom>
              <a:solidFill>
                <a:srgbClr val="BFDBF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“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phóng to” ba lần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ta sẽ nhận được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goi là đồng dạng phối cảnh (hay vị tự) với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gọi là tâm đồng dạng phối cảnh, tỉ số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k</m:t>
                    </m:r>
                    <m:r>
                      <a:rPr lang="vi-VN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4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4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4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4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AB</m:t>
                        </m:r>
                      </m:den>
                    </m:f>
                    <m:r>
                      <a:rPr lang="vi-VN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gọi là tỉ số vị tự.</a:t>
                </a:r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7677566-6182-B3D1-0289-7BBBB4687A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264" y="2241940"/>
                <a:ext cx="8854069" cy="2694520"/>
              </a:xfrm>
              <a:prstGeom prst="rect">
                <a:avLst/>
              </a:prstGeom>
              <a:blipFill>
                <a:blip r:embed="rId3"/>
                <a:stretch>
                  <a:fillRect l="-892" r="-892"/>
                </a:stretch>
              </a:blip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1573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10069-28CE-09E1-1E42-6460CA42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77D0E750-E1E8-4BA9-DA91-66E7FDD07888}"/>
                  </a:ext>
                </a:extLst>
              </p:cNvPr>
              <p:cNvSpPr txBox="1"/>
              <p:nvPr/>
            </p:nvSpPr>
            <p:spPr>
              <a:xfrm>
                <a:off x="240368" y="1579969"/>
                <a:ext cx="11622450" cy="1995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  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hai t</a:t>
                </a:r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ứ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sao cho </a:t>
                </a:r>
                <a:r>
                  <a:rPr lang="en-US" sz="2100" kern="1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bốn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đường thẳng</a:t>
                </a:r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DD</m:t>
                    </m:r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cùng đi qua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1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OA</m:t>
                        </m:r>
                      </m:den>
                    </m:f>
                    <m:r>
                      <a:rPr lang="en-US" sz="21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1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OB</m:t>
                        </m:r>
                      </m:den>
                    </m:f>
                    <m:r>
                      <a:rPr lang="en-US" sz="21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1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OC</m:t>
                        </m:r>
                      </m:den>
                    </m:f>
                    <m:r>
                      <a:rPr lang="en-US" sz="21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vi-VN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1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OD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1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OD</m:t>
                        </m:r>
                      </m:den>
                    </m:f>
                    <m:r>
                      <a:rPr lang="en-US" sz="21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(</a:t>
                </a:r>
                <a:r>
                  <a:rPr lang="vi-VN" sz="2100" i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9</a:t>
                </a:r>
                <a:r>
                  <a:rPr lang="en-US" sz="2100" i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 Tam giác</a:t>
                </a:r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 được từ t</a:t>
                </a:r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ứ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  <m:r>
                      <m:rPr>
                        <m:nor/>
                      </m:rPr>
                      <a:rPr lang="en-US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bằng cách nào?</a:t>
                </a:r>
                <a:endParaRPr lang="vi-VN" altLang="en-US" sz="21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77D0E750-E1E8-4BA9-DA91-66E7FDD07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368" y="1579969"/>
                <a:ext cx="11622450" cy="1995546"/>
              </a:xfrm>
              <a:prstGeom prst="rect">
                <a:avLst/>
              </a:prstGeom>
              <a:blipFill>
                <a:blip r:embed="rId3"/>
                <a:stretch>
                  <a:fillRect l="-629" r="-629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90B2C2-4880-DB1B-FE79-75EF1C0B92EC}"/>
              </a:ext>
            </a:extLst>
          </p:cNvPr>
          <p:cNvSpPr/>
          <p:nvPr/>
        </p:nvSpPr>
        <p:spPr>
          <a:xfrm>
            <a:off x="299939" y="1758462"/>
            <a:ext cx="948997" cy="410307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HĐ2</a:t>
            </a:r>
            <a:endParaRPr kumimoji="0" lang="en-US" sz="2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17DC1F-C0D2-3495-2C9E-603F08ED1F56}"/>
              </a:ext>
            </a:extLst>
          </p:cNvPr>
          <p:cNvSpPr/>
          <p:nvPr/>
        </p:nvSpPr>
        <p:spPr>
          <a:xfrm>
            <a:off x="240368" y="3575515"/>
            <a:ext cx="756938" cy="514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Font typeface="Arial"/>
              <a:buNone/>
              <a:defRPr/>
            </a:pPr>
            <a:r>
              <a:rPr lang="en-US" sz="2100" b="1" dirty="0" err="1">
                <a:solidFill>
                  <a:schemeClr val="tx2"/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endParaRPr lang="en-US" sz="2100" b="1" dirty="0">
              <a:solidFill>
                <a:schemeClr val="tx2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5B7D5B0-7C75-CEDB-06FD-2666972B17DC}"/>
                  </a:ext>
                </a:extLst>
              </p:cNvPr>
              <p:cNvSpPr/>
              <p:nvPr/>
            </p:nvSpPr>
            <p:spPr>
              <a:xfrm>
                <a:off x="189398" y="4089630"/>
                <a:ext cx="7571232" cy="2677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Lấy các </a:t>
                </a:r>
                <a:r>
                  <a:rPr lang="en-US" sz="2100" kern="1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điể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b="0" i="0" kern="100" dirty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100" b="0" i="0" kern="100" dirty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b="0" i="0" kern="1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b="0" i="0" kern="1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100" b="0" i="0" kern="10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trên đoạn thẳng </a:t>
                </a:r>
                <a:endParaRPr lang="en-US" sz="21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OA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100" b="0" i="0" kern="10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OB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100" b="0" i="0" kern="10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OC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100" b="0" i="0" kern="10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OD</m:t>
                    </m:r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1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Nối các điểm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b="0" i="0" kern="1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b="0" i="0" kern="1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lại ta được tứ giác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vi-VN" sz="21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 tỉ số các cạnh tương ứng với tứ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1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1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1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vi-VN" sz="21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1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5B7D5B0-7C75-CEDB-06FD-2666972B17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98" y="4089630"/>
                <a:ext cx="7571232" cy="2677464"/>
              </a:xfrm>
              <a:prstGeom prst="rect">
                <a:avLst/>
              </a:prstGeom>
              <a:blipFill>
                <a:blip r:embed="rId4"/>
                <a:stretch>
                  <a:fillRect l="-966" r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72B2EB9-0F68-2E8D-77B8-4CA67ED86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2786" y="3058345"/>
            <a:ext cx="4191002" cy="26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85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8C560-F169-F5D5-1C7A-B6EB1DBAE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40;p49">
            <a:extLst>
              <a:ext uri="{FF2B5EF4-FFF2-40B4-BE49-F238E27FC236}">
                <a16:creationId xmlns:a16="http://schemas.microsoft.com/office/drawing/2014/main" id="{E0744CB8-8516-8004-7368-78DFDA8AA59F}"/>
              </a:ext>
            </a:extLst>
          </p:cNvPr>
          <p:cNvSpPr txBox="1">
            <a:spLocks/>
          </p:cNvSpPr>
          <p:nvPr/>
        </p:nvSpPr>
        <p:spPr>
          <a:xfrm>
            <a:off x="3733356" y="1600201"/>
            <a:ext cx="4167729" cy="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ExtraBold"/>
              <a:buNone/>
              <a:defRPr sz="3500" b="0" i="0" u="none" strike="noStrike" cap="none">
                <a:solidFill>
                  <a:schemeClr val="dk1"/>
                </a:solidFill>
                <a:latin typeface="Maven Pro ExtraBold"/>
                <a:ea typeface="Maven Pro ExtraBold"/>
                <a:cs typeface="Maven Pro ExtraBold"/>
                <a:sym typeface="Maven Pro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lvl="0" algn="ctr">
              <a:defRPr/>
            </a:pP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Nhận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xét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E7FD63-5C23-1EC7-6CD6-C31F270D8772}"/>
                  </a:ext>
                </a:extLst>
              </p:cNvPr>
              <p:cNvSpPr/>
              <p:nvPr/>
            </p:nvSpPr>
            <p:spPr>
              <a:xfrm>
                <a:off x="680224" y="2241940"/>
                <a:ext cx="10783230" cy="2006960"/>
              </a:xfrm>
              <a:prstGeom prst="rect">
                <a:avLst/>
              </a:prstGeom>
              <a:solidFill>
                <a:srgbClr val="BFDBF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“thu nhỏ” hai lần tứ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ta sẽ nhận được tứ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Tứ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gọi là đồng dạng phối cảnh (hay vị tự) với tứ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gọi là tâm đồng dạng phối cảnh, tỉ số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k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AB</m:t>
                        </m:r>
                      </m:den>
                    </m:f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2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gọi là tỉ số vị tự.</a:t>
                </a:r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E7FD63-5C23-1EC7-6CD6-C31F270D87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224" y="2241940"/>
                <a:ext cx="10783230" cy="2006960"/>
              </a:xfrm>
              <a:prstGeom prst="rect">
                <a:avLst/>
              </a:prstGeom>
              <a:blipFill>
                <a:blip r:embed="rId3"/>
                <a:stretch>
                  <a:fillRect l="-621" r="-677"/>
                </a:stretch>
              </a:blip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D87F7E4-2FD0-0BB5-1D7B-E4101E7C0687}"/>
                  </a:ext>
                </a:extLst>
              </p:cNvPr>
              <p:cNvSpPr/>
              <p:nvPr/>
            </p:nvSpPr>
            <p:spPr>
              <a:xfrm>
                <a:off x="644491" y="4344639"/>
                <a:ext cx="10707450" cy="10423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81019" indent="-381019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buFont typeface="Arial" panose="020B0604020202020204" pitchFamily="34" charset="0"/>
                  <a:buChar char="•"/>
                </a:pPr>
                <a:r>
                  <a:rPr lang="vi-VN" sz="2200" b="1" kern="100" dirty="0">
                    <a:solidFill>
                      <a:srgbClr val="C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Chú ý: </a:t>
                </a: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Ta cũng gọi 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hình đồng dạng phối cảnh (hay hình vị tự) tỉ số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D87F7E4-2FD0-0BB5-1D7B-E4101E7C06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91" y="4344639"/>
                <a:ext cx="10707450" cy="1042337"/>
              </a:xfrm>
              <a:prstGeom prst="rect">
                <a:avLst/>
              </a:prstGeom>
              <a:blipFill>
                <a:blip r:embed="rId4"/>
                <a:stretch>
                  <a:fillRect l="-683" r="-740" b="-9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629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304D6B-1BA4-0B0D-E3E4-0E5F43AD4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37D346-32AC-A75A-730F-340F96907B5F}"/>
              </a:ext>
            </a:extLst>
          </p:cNvPr>
          <p:cNvSpPr/>
          <p:nvPr/>
        </p:nvSpPr>
        <p:spPr>
          <a:xfrm>
            <a:off x="344855" y="1758463"/>
            <a:ext cx="1179146" cy="362438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Ví </a:t>
            </a:r>
            <a:r>
              <a:rPr lang="en-US" sz="2000" b="1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DAEDD45D-DF65-7279-67AD-D8A0B856CF07}"/>
                  </a:ext>
                </a:extLst>
              </p:cNvPr>
              <p:cNvSpPr txBox="1"/>
              <p:nvPr/>
            </p:nvSpPr>
            <p:spPr>
              <a:xfrm>
                <a:off x="223025" y="1704378"/>
                <a:ext cx="5872975" cy="2157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    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Cho biết 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minh hoạ hai bức ảnh ở </a:t>
                </a:r>
                <a:r>
                  <a:rPr lang="vi-VN" sz="2200" i="1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 90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có đồng dạng phối cảnh hay không. Nếu có, hãy chỉ ra tâm đồng dạng phối cảnh.</a:t>
                </a:r>
                <a:endParaRPr lang="vi-VN" alt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DAEDD45D-DF65-7279-67AD-D8A0B856C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25" y="1704378"/>
                <a:ext cx="5872975" cy="2157578"/>
              </a:xfrm>
              <a:prstGeom prst="rect">
                <a:avLst/>
              </a:prstGeom>
              <a:blipFill>
                <a:blip r:embed="rId3"/>
                <a:stretch>
                  <a:fillRect l="-1350" t="-847" r="-1350" b="-1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DC36C7D4-B676-9D74-F865-6C526FAAA52F}"/>
              </a:ext>
            </a:extLst>
          </p:cNvPr>
          <p:cNvSpPr/>
          <p:nvPr/>
        </p:nvSpPr>
        <p:spPr>
          <a:xfrm>
            <a:off x="223025" y="3906847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261">
              <a:defRPr/>
            </a:pPr>
            <a:r>
              <a:rPr lang="en-US" sz="2200" b="1" dirty="0" err="1">
                <a:solidFill>
                  <a:srgbClr val="011C26">
                    <a:lumMod val="90000"/>
                    <a:lumOff val="1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endParaRPr lang="en-US" sz="2200" b="1" dirty="0">
              <a:solidFill>
                <a:srgbClr val="011C26">
                  <a:lumMod val="90000"/>
                  <a:lumOff val="10000"/>
                </a:srgb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5BA6266-4CFB-E43F-3B68-B64A000F6DC2}"/>
                  </a:ext>
                </a:extLst>
              </p:cNvPr>
              <p:cNvSpPr/>
              <p:nvPr/>
            </p:nvSpPr>
            <p:spPr>
              <a:xfrm>
                <a:off x="223025" y="4251061"/>
                <a:ext cx="10955097" cy="24982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Ta thấy: Ở Hình 90, bốn đường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BB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DD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cùng đi qua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và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endParaRPr lang="vi-VN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OA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OB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OC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OD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OD</m:t>
                        </m:r>
                      </m:den>
                    </m:f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Vậy 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là đồng dạng 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 và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là tâm đồng dạng phối cảnh.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5BA6266-4CFB-E43F-3B68-B64A000F6D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25" y="4251061"/>
                <a:ext cx="10955097" cy="2498248"/>
              </a:xfrm>
              <a:prstGeom prst="rect">
                <a:avLst/>
              </a:prstGeom>
              <a:blipFill>
                <a:blip r:embed="rId4"/>
                <a:stretch>
                  <a:fillRect l="-723" r="-723" b="-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E7D081C-6B10-887B-AB6B-9B8A5AFA8F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220" y="1403535"/>
            <a:ext cx="6032934" cy="233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31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2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065A86-DA8D-3B40-59F6-25A91BA3D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A185C40A-C116-5A21-A3FA-DD9A85E13ED3}"/>
                  </a:ext>
                </a:extLst>
              </p:cNvPr>
              <p:cNvSpPr txBox="1"/>
              <p:nvPr/>
            </p:nvSpPr>
            <p:spPr>
              <a:xfrm>
                <a:off x="278780" y="1670925"/>
                <a:ext cx="8664497" cy="1813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	    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Cho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nằm ngoài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Hãy chỉ ra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sao cho hai đoạn thẳng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đồng dạng phối cảnh,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là tâm đồng dạng phối cảnh và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vi-VN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2.</m:t>
                    </m:r>
                  </m:oMath>
                </a14:m>
                <a:endParaRPr lang="vi-VN" alt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A185C40A-C116-5A21-A3FA-DD9A85E13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80" y="1670925"/>
                <a:ext cx="8664497" cy="1813510"/>
              </a:xfrm>
              <a:prstGeom prst="rect">
                <a:avLst/>
              </a:prstGeom>
              <a:blipFill>
                <a:blip r:embed="rId3"/>
                <a:stretch>
                  <a:fillRect l="-915" t="-336" r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DCE6E9-BDD9-7F13-4BD0-324B084FDE17}"/>
              </a:ext>
            </a:extLst>
          </p:cNvPr>
          <p:cNvSpPr/>
          <p:nvPr/>
        </p:nvSpPr>
        <p:spPr>
          <a:xfrm>
            <a:off x="344855" y="1758463"/>
            <a:ext cx="1179146" cy="362438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Ví </a:t>
            </a:r>
            <a:r>
              <a:rPr lang="en-US" sz="2000" b="1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3FD21-C08B-6A02-CCB6-08A8CAA6ADF9}"/>
              </a:ext>
            </a:extLst>
          </p:cNvPr>
          <p:cNvSpPr/>
          <p:nvPr/>
        </p:nvSpPr>
        <p:spPr>
          <a:xfrm>
            <a:off x="223837" y="3429000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261">
              <a:defRPr/>
            </a:pPr>
            <a:r>
              <a:rPr lang="en-US" sz="2200" b="1" dirty="0" err="1">
                <a:solidFill>
                  <a:srgbClr val="011C26">
                    <a:lumMod val="90000"/>
                    <a:lumOff val="1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endParaRPr lang="en-US" sz="2200" b="1" dirty="0">
              <a:solidFill>
                <a:srgbClr val="011C26">
                  <a:lumMod val="90000"/>
                  <a:lumOff val="10000"/>
                </a:srgb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522D03D-D088-281A-9F8A-FD0A685560C2}"/>
                  </a:ext>
                </a:extLst>
              </p:cNvPr>
              <p:cNvSpPr/>
              <p:nvPr/>
            </p:nvSpPr>
            <p:spPr>
              <a:xfrm>
                <a:off x="263030" y="3522127"/>
                <a:ext cx="10955097" cy="3096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Trên các tia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OA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OB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ta lần lượt lấy các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sao cho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OA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OB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2.</m:t>
                    </m:r>
                  </m:oMath>
                </a14:m>
                <a:endParaRPr lang="vi-VN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Khi đó, hai đoạn thẳng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là đồng dạng phối cảnh và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là 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        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tâm đồng 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 cảnh. 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Mặt khác, ta có: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vi-VN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OA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OA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(hệ quả của định lí Thalès).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522D03D-D088-281A-9F8A-FD0A685560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30" y="3522127"/>
                <a:ext cx="10955097" cy="3096489"/>
              </a:xfrm>
              <a:prstGeom prst="rect">
                <a:avLst/>
              </a:prstGeom>
              <a:blipFill>
                <a:blip r:embed="rId4"/>
                <a:stretch>
                  <a:fillRect l="-723" r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368E9D1-1091-F1F1-22F0-844F81A9D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4584" y="811063"/>
            <a:ext cx="2796758" cy="282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1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2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26E5B1-43F6-3667-65BB-BAE45D5E8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40;p49">
            <a:extLst>
              <a:ext uri="{FF2B5EF4-FFF2-40B4-BE49-F238E27FC236}">
                <a16:creationId xmlns:a16="http://schemas.microsoft.com/office/drawing/2014/main" id="{5FAE9C4C-541E-1D30-E345-C6BF01386011}"/>
              </a:ext>
            </a:extLst>
          </p:cNvPr>
          <p:cNvSpPr txBox="1">
            <a:spLocks/>
          </p:cNvSpPr>
          <p:nvPr/>
        </p:nvSpPr>
        <p:spPr>
          <a:xfrm>
            <a:off x="3733356" y="1600201"/>
            <a:ext cx="4167729" cy="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ExtraBold"/>
              <a:buNone/>
              <a:defRPr sz="3500" b="0" i="0" u="none" strike="noStrike" cap="none">
                <a:solidFill>
                  <a:schemeClr val="dk1"/>
                </a:solidFill>
                <a:latin typeface="Maven Pro ExtraBold"/>
                <a:ea typeface="Maven Pro ExtraBold"/>
                <a:cs typeface="Maven Pro ExtraBold"/>
                <a:sym typeface="Maven Pro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lvl="0" algn="ctr">
              <a:defRPr/>
            </a:pP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Nhận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xét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CFE8097-8CEA-846F-68D1-1C98556FB26D}"/>
                  </a:ext>
                </a:extLst>
              </p:cNvPr>
              <p:cNvSpPr/>
              <p:nvPr/>
            </p:nvSpPr>
            <p:spPr>
              <a:xfrm>
                <a:off x="1271239" y="2241940"/>
                <a:ext cx="9367025" cy="1782924"/>
              </a:xfrm>
              <a:prstGeom prst="rect">
                <a:avLst/>
              </a:prstGeom>
              <a:solidFill>
                <a:srgbClr val="BFDBF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75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đồng dạng phối cảnh tỉ số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của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một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(nằm trên đường thẳng song song hoặc trùng với đường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và</a:t>
                </a:r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CFE8097-8CEA-846F-68D1-1C98556FB2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239" y="2241940"/>
                <a:ext cx="9367025" cy="1782924"/>
              </a:xfrm>
              <a:prstGeom prst="rect">
                <a:avLst/>
              </a:prstGeom>
              <a:blipFill>
                <a:blip r:embed="rId3"/>
                <a:stretch>
                  <a:fillRect l="-714" r="-779" b="-5068"/>
                </a:stretch>
              </a:blip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492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2F73D7F-9B33-628E-F614-861633E94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33D8EA-E895-4B22-8C4E-93AFD3B348F2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ộp Văn bản 8">
                <a:extLst>
                  <a:ext uri="{FF2B5EF4-FFF2-40B4-BE49-F238E27FC236}">
                    <a16:creationId xmlns:a16="http://schemas.microsoft.com/office/drawing/2014/main" id="{49B4550F-6024-4FE5-826E-8B4568F5D8E4}"/>
                  </a:ext>
                </a:extLst>
              </p:cNvPr>
              <p:cNvSpPr txBox="1"/>
              <p:nvPr/>
            </p:nvSpPr>
            <p:spPr>
              <a:xfrm>
                <a:off x="1178011" y="1604448"/>
                <a:ext cx="10567827" cy="1128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Trong Hình 96, các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lần lượt là trung điểm của các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OA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OB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OC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OD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’’. 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Quan sát Hình 96 và cho biết:</a:t>
                </a:r>
              </a:p>
            </p:txBody>
          </p:sp>
        </mc:Choice>
        <mc:Fallback xmlns="">
          <p:sp>
            <p:nvSpPr>
              <p:cNvPr id="10" name="Hộp Văn bản 8">
                <a:extLst>
                  <a:ext uri="{FF2B5EF4-FFF2-40B4-BE49-F238E27FC236}">
                    <a16:creationId xmlns:a16="http://schemas.microsoft.com/office/drawing/2014/main" id="{49B4550F-6024-4FE5-826E-8B4568F5D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011" y="1604448"/>
                <a:ext cx="10567827" cy="1128642"/>
              </a:xfrm>
              <a:prstGeom prst="rect">
                <a:avLst/>
              </a:prstGeom>
              <a:blipFill>
                <a:blip r:embed="rId3"/>
                <a:stretch>
                  <a:fillRect l="-865" r="-865" b="-1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00D97EDF-349F-7BD7-D8DC-B67F11E54EE6}"/>
                  </a:ext>
                </a:extLst>
              </p:cNvPr>
              <p:cNvSpPr txBox="1"/>
              <p:nvPr/>
            </p:nvSpPr>
            <p:spPr>
              <a:xfrm>
                <a:off x="446162" y="2722848"/>
                <a:ext cx="10593009" cy="1258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65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Hai hình thoi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’’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 bằng nhau hay không;</a:t>
                </a:r>
              </a:p>
              <a:p>
                <a:pPr algn="just">
                  <a:lnSpc>
                    <a:spcPct val="165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Hai hình thoi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’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có đồng dạng hay không.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00D97EDF-349F-7BD7-D8DC-B67F11E54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62" y="2722848"/>
                <a:ext cx="10593009" cy="1258743"/>
              </a:xfrm>
              <a:prstGeom prst="rect">
                <a:avLst/>
              </a:prstGeom>
              <a:blipFill>
                <a:blip r:embed="rId4"/>
                <a:stretch>
                  <a:fillRect l="-863" b="-7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BCEF83EF-0517-A081-4A41-50E6C10FC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8367" y="4046434"/>
            <a:ext cx="5907639" cy="26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52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7041ED-E6AE-AA83-24AB-E26AA283F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8EBC6E-B33A-D0BF-C24E-0C9F6C142156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0ACA00-3ADE-D011-C857-605F2D0647F5}"/>
              </a:ext>
            </a:extLst>
          </p:cNvPr>
          <p:cNvSpPr/>
          <p:nvPr/>
        </p:nvSpPr>
        <p:spPr>
          <a:xfrm>
            <a:off x="432701" y="3500670"/>
            <a:ext cx="840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defRPr/>
            </a:pP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7BF3F55-4689-811C-ACCE-C3A41A26A084}"/>
                  </a:ext>
                </a:extLst>
              </p:cNvPr>
              <p:cNvSpPr/>
              <p:nvPr/>
            </p:nvSpPr>
            <p:spPr>
              <a:xfrm>
                <a:off x="432701" y="4026343"/>
                <a:ext cx="10306831" cy="2443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′′.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b) Ta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thấy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ABCD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 </m:t>
                    </m:r>
                  </m:oMath>
                </a14:m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Mà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′′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⇒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thoi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7BF3F55-4689-811C-ACCE-C3A41A26A0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01" y="4026343"/>
                <a:ext cx="10306831" cy="2443105"/>
              </a:xfrm>
              <a:prstGeom prst="rect">
                <a:avLst/>
              </a:prstGeom>
              <a:blipFill>
                <a:blip r:embed="rId3"/>
                <a:stretch>
                  <a:fillRect l="-946" r="-887" b="-4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8B89AE3-94B2-E9EA-703E-6F9B79AF0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7031" y="1421074"/>
            <a:ext cx="5907639" cy="26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31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E22FF897-C099-981D-F865-A537E4C40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8824690F-D5E3-4C55-9D9A-7CCEC3DAC7C5}"/>
              </a:ext>
            </a:extLst>
          </p:cNvPr>
          <p:cNvSpPr txBox="1"/>
          <p:nvPr/>
        </p:nvSpPr>
        <p:spPr>
          <a:xfrm>
            <a:off x="1077855" y="3420559"/>
            <a:ext cx="28932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 tập kiến thức đã học</a:t>
            </a: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7D91DFB1-338A-4D56-9FD3-CD0C38C7B7C9}"/>
              </a:ext>
            </a:extLst>
          </p:cNvPr>
          <p:cNvSpPr txBox="1"/>
          <p:nvPr/>
        </p:nvSpPr>
        <p:spPr>
          <a:xfrm>
            <a:off x="4340875" y="3454011"/>
            <a:ext cx="29948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bài tập trong SBT</a:t>
            </a:r>
            <a:endParaRPr lang="en-US" sz="26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50810A03-B501-42AF-B1BE-4D522AB34BF9}"/>
              </a:ext>
            </a:extLst>
          </p:cNvPr>
          <p:cNvSpPr txBox="1"/>
          <p:nvPr/>
        </p:nvSpPr>
        <p:spPr>
          <a:xfrm>
            <a:off x="7332617" y="3458910"/>
            <a:ext cx="3865685" cy="1864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và chuẩn bị trước </a:t>
            </a:r>
            <a:r>
              <a:rPr lang="vi-VN" sz="26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9:</a:t>
            </a:r>
            <a:r>
              <a:rPr lang="en-US" sz="26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6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đồng dạng – Tiết 2</a:t>
            </a: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502A3A19-F558-47DE-8C0A-997FCF411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9787" y="1864808"/>
            <a:ext cx="1574800" cy="1574800"/>
          </a:xfrm>
          <a:prstGeom prst="rect">
            <a:avLst/>
          </a:prstGeom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438A96F8-3E21-4CFB-A70A-3355B8DFD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0793" y="1873888"/>
            <a:ext cx="1574800" cy="1574800"/>
          </a:xfrm>
          <a:prstGeom prst="rect">
            <a:avLst/>
          </a:prstGeom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D5E17234-BECE-4242-80AF-9C8021AC9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7103" y="1940796"/>
            <a:ext cx="15748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Like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fanpage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Hoc10 -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biết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10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để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nhận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thêm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nhiều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tài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liệu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dạy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đường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link: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25400" cap="flat" cmpd="sng">
            <a:solidFill>
              <a:srgbClr val="C55A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sz="2400" b="1" i="0" u="sng" strike="noStrike" kern="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7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45" name="Google Shape;245;p17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361</TotalTime>
  <Words>1012</Words>
  <Application>Microsoft Office PowerPoint</Application>
  <PresentationFormat>Widescreen</PresentationFormat>
  <Paragraphs>61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Calibri</vt:lpstr>
      <vt:lpstr>Cambria Math</vt:lpstr>
      <vt:lpstr>UTM Avo</vt:lpstr>
      <vt:lpstr>Arial</vt:lpstr>
      <vt:lpstr>Calibri Light</vt:lpstr>
      <vt:lpstr>Office Theme</vt:lpstr>
      <vt:lpstr>1_Office Theme</vt:lpstr>
      <vt:lpstr>2_Office Theme</vt:lpstr>
      <vt:lpstr>4_Office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admin</cp:lastModifiedBy>
  <cp:revision>34</cp:revision>
  <dcterms:created xsi:type="dcterms:W3CDTF">2023-11-28T09:31:40Z</dcterms:created>
  <dcterms:modified xsi:type="dcterms:W3CDTF">2024-02-23T08:43:18Z</dcterms:modified>
  <cp:category>9Slide.vn</cp:category>
</cp:coreProperties>
</file>