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26" r:id="rId3"/>
    <p:sldMasterId id="2147483750" r:id="rId4"/>
    <p:sldMasterId id="2147483762" r:id="rId5"/>
  </p:sldMasterIdLst>
  <p:notesMasterIdLst>
    <p:notesMasterId r:id="rId32"/>
  </p:notesMasterIdLst>
  <p:sldIdLst>
    <p:sldId id="266" r:id="rId6"/>
    <p:sldId id="256" r:id="rId7"/>
    <p:sldId id="295" r:id="rId8"/>
    <p:sldId id="314" r:id="rId9"/>
    <p:sldId id="297" r:id="rId10"/>
    <p:sldId id="296" r:id="rId11"/>
    <p:sldId id="258" r:id="rId12"/>
    <p:sldId id="257" r:id="rId13"/>
    <p:sldId id="304" r:id="rId14"/>
    <p:sldId id="336" r:id="rId15"/>
    <p:sldId id="366" r:id="rId16"/>
    <p:sldId id="361" r:id="rId17"/>
    <p:sldId id="362" r:id="rId18"/>
    <p:sldId id="367" r:id="rId19"/>
    <p:sldId id="340" r:id="rId20"/>
    <p:sldId id="368" r:id="rId21"/>
    <p:sldId id="260" r:id="rId22"/>
    <p:sldId id="288" r:id="rId23"/>
    <p:sldId id="369" r:id="rId24"/>
    <p:sldId id="365" r:id="rId25"/>
    <p:sldId id="372" r:id="rId26"/>
    <p:sldId id="371" r:id="rId27"/>
    <p:sldId id="263" r:id="rId28"/>
    <p:sldId id="272" r:id="rId29"/>
    <p:sldId id="267" r:id="rId30"/>
    <p:sldId id="33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4" autoAdjust="0"/>
    <p:restoredTop sz="95380" autoAdjust="0"/>
  </p:normalViewPr>
  <p:slideViewPr>
    <p:cSldViewPr snapToGrid="0">
      <p:cViewPr varScale="1">
        <p:scale>
          <a:sx n="107" d="100"/>
          <a:sy n="107" d="100"/>
        </p:scale>
        <p:origin x="7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28T16:32:41.516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Chọn đáp</a:t>
            </a:r>
            <a:r>
              <a:rPr lang="en-US" baseline="0"/>
              <a:t> án bằng cách kích trực tiếp vào ô A,B,C,D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7E473-11CB-45FF-8322-124857D4EA1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4325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Chọn đáp</a:t>
            </a:r>
            <a:r>
              <a:rPr lang="en-US" baseline="0"/>
              <a:t> án bằng cách kích trực tiếp vào ô A,B,C,D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7E473-11CB-45FF-8322-124857D4EA1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3282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Chọn đáp</a:t>
            </a:r>
            <a:r>
              <a:rPr lang="en-US" baseline="0"/>
              <a:t> án bằng cách kích trực tiếp vào ô A,B,C,D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7E473-11CB-45FF-8322-124857D4EA1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9090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Chọn đáp</a:t>
            </a:r>
            <a:r>
              <a:rPr lang="en-US" baseline="0"/>
              <a:t> án bằng cách kích trực tiếp vào ô A,B,C,D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7E473-11CB-45FF-8322-124857D4EA1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7220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90340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03203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0311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85568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72912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16707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05284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68984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19819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26556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14003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8141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90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99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0976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9327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209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7351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9608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4402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9285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8570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UTM Avo" panose="02040603050506020204" pitchFamily="18" charset="0"/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vi-V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23/02/2024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6826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23/02/2024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8920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23/02/2024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8381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23/02/2024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0517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23/02/2024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1088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23/02/2024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4084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23/02/2024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093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23/02/2024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9724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UTM Avo" panose="02040603050506020204" pitchFamily="18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endParaRPr lang="vi-V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23/02/2024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1813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23/02/2024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88941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46"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23/02/2024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46">
              <a:defRPr/>
            </a:pPr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46"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vi-VN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33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95288A55-0BA2-4492-B687-12C53FCEA02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DE325504-3570-42EB-BFDC-4B9CDABB7A1F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892139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8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vi-V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pPr defTabSz="914446">
              <a:defRPr/>
            </a:pPr>
            <a:fld id="{08ED132D-452A-49E5-B8CD-EA0C46A12A5F}" type="datetimeFigureOut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23/02/2024</a:t>
            </a:fld>
            <a:endParaRPr lang="vi-V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pPr defTabSz="914446">
              <a:defRPr/>
            </a:pPr>
            <a:endParaRPr lang="vi-VN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pPr defTabSz="914446">
              <a:defRPr/>
            </a:pPr>
            <a:fld id="{9CB03046-9975-4CD1-8163-35C299AA0868}" type="slidenum">
              <a:rPr lang="vi-VN" smtClean="0">
                <a:solidFill>
                  <a:prstClr val="black">
                    <a:tint val="75000"/>
                  </a:prstClr>
                </a:solidFill>
              </a:rPr>
              <a:pPr defTabSz="914446">
                <a:defRPr/>
              </a:pPr>
              <a:t>‹#›</a:t>
            </a:fld>
            <a:endParaRPr lang="vi-VN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377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8-tap-2/1/419/87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slide" Target="slide2.xml"/><Relationship Id="rId18" Type="http://schemas.openxmlformats.org/officeDocument/2006/relationships/image" Target="../media/image16.png"/><Relationship Id="rId3" Type="http://schemas.openxmlformats.org/officeDocument/2006/relationships/audio" Target="../media/audio1.wav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audio" Target="../media/audio3.wav"/><Relationship Id="rId15" Type="http://schemas.openxmlformats.org/officeDocument/2006/relationships/image" Target="../media/image13.png"/><Relationship Id="rId10" Type="http://schemas.openxmlformats.org/officeDocument/2006/relationships/image" Target="../media/image9.png"/><Relationship Id="rId19" Type="http://schemas.openxmlformats.org/officeDocument/2006/relationships/image" Target="../media/image17.png"/><Relationship Id="rId4" Type="http://schemas.openxmlformats.org/officeDocument/2006/relationships/audio" Target="../media/audio2.wav"/><Relationship Id="rId9" Type="http://schemas.openxmlformats.org/officeDocument/2006/relationships/image" Target="../media/image8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slide" Target="slide2.xml"/><Relationship Id="rId18" Type="http://schemas.openxmlformats.org/officeDocument/2006/relationships/image" Target="../media/image16.png"/><Relationship Id="rId3" Type="http://schemas.openxmlformats.org/officeDocument/2006/relationships/audio" Target="../media/audio1.wav"/><Relationship Id="rId7" Type="http://schemas.openxmlformats.org/officeDocument/2006/relationships/image" Target="../media/image20.png"/><Relationship Id="rId12" Type="http://schemas.openxmlformats.org/officeDocument/2006/relationships/image" Target="../media/image11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19.png"/><Relationship Id="rId11" Type="http://schemas.openxmlformats.org/officeDocument/2006/relationships/image" Target="../media/image10.png"/><Relationship Id="rId5" Type="http://schemas.openxmlformats.org/officeDocument/2006/relationships/audio" Target="../media/audio3.wav"/><Relationship Id="rId15" Type="http://schemas.openxmlformats.org/officeDocument/2006/relationships/image" Target="../media/image23.png"/><Relationship Id="rId10" Type="http://schemas.openxmlformats.org/officeDocument/2006/relationships/image" Target="../media/image9.png"/><Relationship Id="rId19" Type="http://schemas.openxmlformats.org/officeDocument/2006/relationships/image" Target="../media/image17.png"/><Relationship Id="rId4" Type="http://schemas.openxmlformats.org/officeDocument/2006/relationships/audio" Target="../media/audio2.wav"/><Relationship Id="rId9" Type="http://schemas.openxmlformats.org/officeDocument/2006/relationships/image" Target="../media/image22.png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slide" Target="slide2.xml"/><Relationship Id="rId18" Type="http://schemas.openxmlformats.org/officeDocument/2006/relationships/image" Target="../media/image16.png"/><Relationship Id="rId3" Type="http://schemas.openxmlformats.org/officeDocument/2006/relationships/audio" Target="../media/audio1.wav"/><Relationship Id="rId7" Type="http://schemas.openxmlformats.org/officeDocument/2006/relationships/image" Target="../media/image25.png"/><Relationship Id="rId12" Type="http://schemas.openxmlformats.org/officeDocument/2006/relationships/image" Target="../media/image11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24.png"/><Relationship Id="rId11" Type="http://schemas.openxmlformats.org/officeDocument/2006/relationships/image" Target="../media/image10.png"/><Relationship Id="rId5" Type="http://schemas.openxmlformats.org/officeDocument/2006/relationships/audio" Target="../media/audio3.wav"/><Relationship Id="rId15" Type="http://schemas.openxmlformats.org/officeDocument/2006/relationships/image" Target="../media/image28.png"/><Relationship Id="rId10" Type="http://schemas.openxmlformats.org/officeDocument/2006/relationships/image" Target="../media/image9.png"/><Relationship Id="rId19" Type="http://schemas.openxmlformats.org/officeDocument/2006/relationships/image" Target="../media/image17.png"/><Relationship Id="rId4" Type="http://schemas.openxmlformats.org/officeDocument/2006/relationships/audio" Target="../media/audio2.wav"/><Relationship Id="rId9" Type="http://schemas.openxmlformats.org/officeDocument/2006/relationships/image" Target="../media/image27.png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slide" Target="slide2.xml"/><Relationship Id="rId18" Type="http://schemas.openxmlformats.org/officeDocument/2006/relationships/image" Target="../media/image16.png"/><Relationship Id="rId3" Type="http://schemas.openxmlformats.org/officeDocument/2006/relationships/audio" Target="../media/audio1.wav"/><Relationship Id="rId7" Type="http://schemas.openxmlformats.org/officeDocument/2006/relationships/image" Target="../media/image35.png"/><Relationship Id="rId12" Type="http://schemas.openxmlformats.org/officeDocument/2006/relationships/image" Target="../media/image11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4.png"/><Relationship Id="rId11" Type="http://schemas.openxmlformats.org/officeDocument/2006/relationships/image" Target="../media/image10.png"/><Relationship Id="rId5" Type="http://schemas.openxmlformats.org/officeDocument/2006/relationships/audio" Target="../media/audio3.wav"/><Relationship Id="rId15" Type="http://schemas.openxmlformats.org/officeDocument/2006/relationships/image" Target="../media/image29.png"/><Relationship Id="rId10" Type="http://schemas.openxmlformats.org/officeDocument/2006/relationships/image" Target="../media/image9.png"/><Relationship Id="rId19" Type="http://schemas.openxmlformats.org/officeDocument/2006/relationships/image" Target="../media/image17.png"/><Relationship Id="rId4" Type="http://schemas.openxmlformats.org/officeDocument/2006/relationships/audio" Target="../media/audio2.wav"/><Relationship Id="rId9" Type="http://schemas.openxmlformats.org/officeDocument/2006/relationships/image" Target="../media/image37.png"/><Relationship Id="rId1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8-tap-2/1/419/87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43.png"/><Relationship Id="rId5" Type="http://schemas.openxmlformats.org/officeDocument/2006/relationships/image" Target="../media/image51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2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8-tap-2/1/419/89/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8-tap-2/1/419/89/" TargetMode="Externa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202037" y="1854459"/>
            <a:ext cx="10392016" cy="2673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Chương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VIII</a:t>
            </a:r>
          </a:p>
          <a:p>
            <a:pPr lvl="0" algn="ctr" defTabSz="914377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sz="52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9: </a:t>
            </a: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Hình đồng dạng - Tiết 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2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B32C2BF7-FADB-FC69-EA91-41FC1F6D18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910" y="2726765"/>
            <a:ext cx="2866614" cy="16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77263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8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556016" y="1243528"/>
            <a:ext cx="11149198" cy="2388673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0963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fr-FR" sz="2667" dirty="0">
              <a:solidFill>
                <a:prstClr val="black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6638616" y="4038600"/>
                <a:ext cx="3878898" cy="1003427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20321" algn="just" defTabSz="609630"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 </m:t>
                      </m:r>
                      <m:f>
                        <m:fPr>
                          <m:ctrlPr>
                            <a:rPr lang="en-US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1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1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616" y="4038600"/>
                <a:ext cx="3878898" cy="10034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652305" y="4038600"/>
                <a:ext cx="3878898" cy="1003427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20321" algn="just" defTabSz="609630"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 </m:t>
                      </m:r>
                      <m:f>
                        <m:fPr>
                          <m:ctrlPr>
                            <a:rPr lang="en-US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1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1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2305" y="4038600"/>
                <a:ext cx="3878898" cy="100342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1618220" y="5422773"/>
                <a:ext cx="3878898" cy="1003427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20321" algn="just" defTabSz="609630"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240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 </m:t>
                      </m:r>
                      <m:f>
                        <m:fPr>
                          <m:ctrlPr>
                            <a:rPr lang="en-US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kern="1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kern="1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64</m:t>
                          </m:r>
                        </m:den>
                      </m:f>
                    </m:oMath>
                  </m:oMathPara>
                </a14:m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8220" y="5422773"/>
                <a:ext cx="3878898" cy="100342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6638616" y="5422773"/>
                <a:ext cx="3878898" cy="1003427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20321" algn="just" defTabSz="609630"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kern="10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en-US" sz="2400" kern="100" smtClean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 </m:t>
                      </m:r>
                      <m:f>
                        <m:fPr>
                          <m:ctrlPr>
                            <a:rPr lang="en-US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kern="1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64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kern="1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616" y="5422773"/>
                <a:ext cx="3878898" cy="100342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Picture 4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3996" y="4191001"/>
            <a:ext cx="805722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4674786" y="5579012"/>
            <a:ext cx="804536" cy="70408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2772" y="5579012"/>
            <a:ext cx="804742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59" y="4218417"/>
            <a:ext cx="804742" cy="643793"/>
          </a:xfrm>
          <a:prstGeom prst="rect">
            <a:avLst/>
          </a:prstGeom>
        </p:spPr>
      </p:pic>
      <p:pic>
        <p:nvPicPr>
          <p:cNvPr id="17" name="Picture 16">
            <a:hlinkClick r:id="rId13" action="ppaction://hlinksldjump"/>
            <a:extLst>
              <a:ext uri="{FF2B5EF4-FFF2-40B4-BE49-F238E27FC236}">
                <a16:creationId xmlns:a16="http://schemas.microsoft.com/office/drawing/2014/main" id="{9C7DBEE8-26A1-4F05-AA2B-AE4A4318B8E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792691"/>
            <a:ext cx="1289702" cy="12209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371600" y="1748837"/>
                <a:ext cx="9378176" cy="11286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09630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vi-VN" sz="2400" b="1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Câu 1: </a:t>
                </a:r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Hai tam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</m:t>
                    </m:r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DEF</m:t>
                    </m:r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là hình đồng dạng. Nếu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</m:t>
                    </m:r>
                    <m:r>
                      <a:rPr lang="vi-VN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</m:t>
                    </m:r>
                    <m:r>
                      <m:rPr>
                        <m:nor/>
                      </m:rPr>
                      <a:rPr lang="en-US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DE</m:t>
                    </m:r>
                    <m:r>
                      <a:rPr lang="vi-VN" sz="24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8</m:t>
                    </m:r>
                    <m:r>
                      <m:rPr>
                        <m:nor/>
                      </m:rPr>
                      <a:rPr lang="en-US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 thì tỉ số độ dài cạnh tương ứng là: </a:t>
                </a:r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1748837"/>
                <a:ext cx="9378176" cy="1128642"/>
              </a:xfrm>
              <a:prstGeom prst="rect">
                <a:avLst/>
              </a:prstGeom>
              <a:blipFill>
                <a:blip r:embed="rId15"/>
                <a:stretch>
                  <a:fillRect l="-975" r="-975" b="-11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2361173" y="90277"/>
            <a:ext cx="7538884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261">
              <a:lnSpc>
                <a:spcPct val="150000"/>
              </a:lnSpc>
              <a:buClr>
                <a:srgbClr val="070185"/>
              </a:buClr>
              <a:defRPr/>
            </a:pPr>
            <a:r>
              <a:rPr lang="en-US" sz="4000" b="1" kern="0" dirty="0">
                <a:solidFill>
                  <a:srgbClr val="4472C4">
                    <a:lumMod val="75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 HỎI TRẮC NGHIỆM</a:t>
            </a:r>
            <a:endParaRPr lang="vi-VN" sz="4000" b="1" kern="0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22F02EA-C79B-4DE3-9C10-888373554CC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0345" y="5664200"/>
            <a:ext cx="400291" cy="5182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A530223-8EEB-4D94-B23C-334FE5C8DCA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509" y="5676231"/>
            <a:ext cx="400291" cy="51823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E5FFACD-866F-48E1-8BE1-8045598D96D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20" y="4333164"/>
            <a:ext cx="398917" cy="51823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D88EA17-A8FF-43E3-8D2A-18A3436FEF2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508" y="4333164"/>
            <a:ext cx="400292" cy="518235"/>
          </a:xfrm>
          <a:prstGeom prst="rect">
            <a:avLst/>
          </a:prstGeom>
        </p:spPr>
      </p:pic>
      <p:pic>
        <p:nvPicPr>
          <p:cNvPr id="2" name="Picture 1" descr="A logo of a book and a computer&#10;&#10;Description automatically generated">
            <a:extLst>
              <a:ext uri="{FF2B5EF4-FFF2-40B4-BE49-F238E27FC236}">
                <a16:creationId xmlns:a16="http://schemas.microsoft.com/office/drawing/2014/main" id="{EA7C5ED3-A0AC-0BB3-2969-CBFCE6362B9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1964" y="0"/>
            <a:ext cx="860036" cy="95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9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9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4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8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1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9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3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2" grpId="0" animBg="1"/>
      <p:bldP spid="43" grpId="0" animBg="1"/>
      <p:bldP spid="44" grpId="0" animBg="1"/>
      <p:bldP spid="5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8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556016" y="1243528"/>
            <a:ext cx="11149198" cy="2388673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0963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fr-FR" sz="2667" dirty="0">
              <a:solidFill>
                <a:prstClr val="black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6638616" y="4038600"/>
                <a:ext cx="3878898" cy="1003427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20321" algn="just" defTabSz="609630"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B</m:t>
                      </m:r>
                      <m:r>
                        <a:rPr lang="en-US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US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vi-VN" sz="2400" i="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vi-VN" sz="2400" i="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vi-VN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616" y="4038600"/>
                <a:ext cx="3878898" cy="10034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652305" y="4038600"/>
                <a:ext cx="3878898" cy="1003427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20321" algn="just" defTabSz="609630"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en-US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US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vi-VN" sz="2400" i="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vi-VN" sz="2400" i="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vi-VN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2305" y="4038600"/>
                <a:ext cx="3878898" cy="100342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1618220" y="5422773"/>
                <a:ext cx="3878898" cy="1003427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20321" algn="just" defTabSz="609630"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C</m:t>
                      </m:r>
                      <m:r>
                        <a:rPr lang="en-US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US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vi-VN" sz="2400" i="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vi-VN" sz="2400" i="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vi-VN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vi-VN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 </m:t>
                      </m:r>
                      <m:r>
                        <a:rPr lang="vi-VN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𝜋</m:t>
                      </m:r>
                    </m:oMath>
                  </m:oMathPara>
                </a14:m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8220" y="5422773"/>
                <a:ext cx="3878898" cy="100342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6638616" y="5422773"/>
                <a:ext cx="3878898" cy="1003427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20321" algn="just" defTabSz="609630"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D</m:t>
                      </m:r>
                      <m:r>
                        <a:rPr lang="en-US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US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vi-VN" sz="2400" i="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vi-VN" sz="2400" i="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vi-VN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vi-VN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 </m:t>
                      </m:r>
                      <m:r>
                        <a:rPr lang="vi-VN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𝜋</m:t>
                      </m:r>
                    </m:oMath>
                  </m:oMathPara>
                </a14:m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616" y="5422773"/>
                <a:ext cx="3878898" cy="100342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Picture 4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3996" y="4191001"/>
            <a:ext cx="805722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4674786" y="5579012"/>
            <a:ext cx="804536" cy="70408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2772" y="5579012"/>
            <a:ext cx="804742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359" y="4218417"/>
            <a:ext cx="804742" cy="643793"/>
          </a:xfrm>
          <a:prstGeom prst="rect">
            <a:avLst/>
          </a:prstGeom>
        </p:spPr>
      </p:pic>
      <p:pic>
        <p:nvPicPr>
          <p:cNvPr id="17" name="Picture 16">
            <a:hlinkClick r:id="rId13" action="ppaction://hlinksldjump"/>
            <a:extLst>
              <a:ext uri="{FF2B5EF4-FFF2-40B4-BE49-F238E27FC236}">
                <a16:creationId xmlns:a16="http://schemas.microsoft.com/office/drawing/2014/main" id="{9C7DBEE8-26A1-4F05-AA2B-AE4A4318B8E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6076" y="690989"/>
            <a:ext cx="1248537" cy="11819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340636" y="1627549"/>
                <a:ext cx="9743676" cy="15507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09630">
                  <a:lnSpc>
                    <a:spcPct val="150000"/>
                  </a:lnSpc>
                </a:pPr>
                <a:r>
                  <a:rPr lang="vi-VN" sz="2400" b="1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Câu 2: </a:t>
                </a:r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Đường tròn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vi-VN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</m:t>
                        </m:r>
                      </m:e>
                      <m:sub>
                        <m:r>
                          <a:rPr lang="en-US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có bán kính là</a:t>
                </a:r>
                <a:r>
                  <a:rPr lang="en-US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vi-VN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r</m:t>
                        </m:r>
                      </m:e>
                      <m:sub>
                        <m:r>
                          <a:rPr lang="en-US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và đường tròn</a:t>
                </a:r>
                <a:r>
                  <a:rPr lang="en-US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vi-VN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O</m:t>
                        </m:r>
                      </m:e>
                      <m:sub>
                        <m:r>
                          <a:rPr lang="en-US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có bán kính là</a:t>
                </a:r>
                <a:r>
                  <a:rPr lang="en-US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vi-VN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 i="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r</m:t>
                        </m:r>
                      </m:e>
                      <m:sub>
                        <m:r>
                          <a:rPr lang="en-US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Biết rằng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vi-VN" sz="2400" i="1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en-US" sz="2400" i="1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vi-VN" sz="2400" i="1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sz="2400" i="0" kern="1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en-US" sz="2400" i="1" kern="10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m:rPr>
                        <m:nor/>
                      </m:rPr>
                      <a:rPr lang="vi-VN" sz="2400" i="0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</m:t>
                    </m:r>
                    <m:f>
                      <m:fPr>
                        <m:ctrlPr>
                          <a:rPr lang="en-US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400" i="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vi-VN" sz="2400" i="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Tỉ số diện tích giữa hai hình tròn là: </a:t>
                </a:r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0636" y="1627549"/>
                <a:ext cx="9743676" cy="1550746"/>
              </a:xfrm>
              <a:prstGeom prst="rect">
                <a:avLst/>
              </a:prstGeom>
              <a:blipFill>
                <a:blip r:embed="rId15"/>
                <a:stretch>
                  <a:fillRect l="-626" r="-13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2361173" y="90277"/>
            <a:ext cx="7538884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261">
              <a:lnSpc>
                <a:spcPct val="150000"/>
              </a:lnSpc>
              <a:buClr>
                <a:srgbClr val="070185"/>
              </a:buClr>
              <a:defRPr/>
            </a:pPr>
            <a:r>
              <a:rPr lang="en-US" sz="4000" b="1" kern="0" dirty="0">
                <a:solidFill>
                  <a:srgbClr val="4472C4">
                    <a:lumMod val="75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 HỎI TRẮC NGHIỆM</a:t>
            </a:r>
            <a:endParaRPr lang="vi-VN" sz="4000" b="1" kern="0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22F02EA-C79B-4DE3-9C10-888373554CC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0345" y="5664200"/>
            <a:ext cx="400291" cy="5182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A530223-8EEB-4D94-B23C-334FE5C8DCA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509" y="5676231"/>
            <a:ext cx="400291" cy="51823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E5FFACD-866F-48E1-8BE1-8045598D96D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20" y="4333164"/>
            <a:ext cx="398917" cy="51823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D88EA17-A8FF-43E3-8D2A-18A3436FEF2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508" y="4333164"/>
            <a:ext cx="400292" cy="518235"/>
          </a:xfrm>
          <a:prstGeom prst="rect">
            <a:avLst/>
          </a:prstGeom>
        </p:spPr>
      </p:pic>
      <p:pic>
        <p:nvPicPr>
          <p:cNvPr id="6" name="Picture 5" descr="A logo of a book and a computer&#10;&#10;Description automatically generated">
            <a:extLst>
              <a:ext uri="{FF2B5EF4-FFF2-40B4-BE49-F238E27FC236}">
                <a16:creationId xmlns:a16="http://schemas.microsoft.com/office/drawing/2014/main" id="{2EF2765C-2AD6-57D2-3A13-CFA45A8E0EA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1964" y="0"/>
            <a:ext cx="860036" cy="95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4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1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2" grpId="0" animBg="1"/>
      <p:bldP spid="43" grpId="0" animBg="1"/>
      <p:bldP spid="4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8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609600" y="1208498"/>
            <a:ext cx="11149198" cy="2530521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0963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fr-FR" sz="2667" dirty="0">
              <a:solidFill>
                <a:prstClr val="black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1618220" y="4149093"/>
                <a:ext cx="3878898" cy="983511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20321" algn="just" defTabSz="609630"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 </m:t>
                      </m:r>
                      <m:f>
                        <m:fPr>
                          <m:ctrlPr>
                            <a:rPr lang="en-US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1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1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8220" y="4149093"/>
                <a:ext cx="3878898" cy="9835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6638616" y="4153282"/>
                <a:ext cx="3878898" cy="983511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20321" algn="just" defTabSz="609630"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 </m:t>
                      </m:r>
                      <m:f>
                        <m:fPr>
                          <m:ctrlPr>
                            <a:rPr lang="en-US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kern="10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kern="10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616" y="4153282"/>
                <a:ext cx="3878898" cy="98351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1618220" y="5541211"/>
                <a:ext cx="3878898" cy="983511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20321" algn="just" defTabSz="609630"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 </m:t>
                      </m:r>
                      <m:f>
                        <m:fPr>
                          <m:ctrlPr>
                            <a:rPr lang="en-US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1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1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den>
                      </m:f>
                    </m:oMath>
                  </m:oMathPara>
                </a14:m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8220" y="5541211"/>
                <a:ext cx="3878898" cy="98351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ectangle 43"/>
              <p:cNvSpPr/>
              <p:nvPr/>
            </p:nvSpPr>
            <p:spPr>
              <a:xfrm>
                <a:off x="6638616" y="5545401"/>
                <a:ext cx="3878898" cy="983511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20321" algn="just" defTabSz="609630">
                  <a:spcBef>
                    <a:spcPts val="200"/>
                  </a:spcBef>
                  <a:spcAft>
                    <a:spcPts val="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D</m:t>
                      </m:r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 </m:t>
                      </m:r>
                      <m:f>
                        <m:fPr>
                          <m:ctrlPr>
                            <a:rPr lang="en-US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kern="10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kern="100" smtClea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616" y="5545401"/>
                <a:ext cx="3878898" cy="98351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Picture 4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600" y="4317481"/>
            <a:ext cx="805722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4674786" y="5766911"/>
            <a:ext cx="804536" cy="70408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2772" y="5716112"/>
            <a:ext cx="804742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2772" y="4346432"/>
            <a:ext cx="804742" cy="643793"/>
          </a:xfrm>
          <a:prstGeom prst="rect">
            <a:avLst/>
          </a:prstGeom>
        </p:spPr>
      </p:pic>
      <p:pic>
        <p:nvPicPr>
          <p:cNvPr id="17" name="Picture 16">
            <a:hlinkClick r:id="rId13" action="ppaction://hlinksldjump"/>
            <a:extLst>
              <a:ext uri="{FF2B5EF4-FFF2-40B4-BE49-F238E27FC236}">
                <a16:creationId xmlns:a16="http://schemas.microsoft.com/office/drawing/2014/main" id="{9C7DBEE8-26A1-4F05-AA2B-AE4A4318B8E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7098" y="2906565"/>
            <a:ext cx="1289702" cy="12209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948346" y="1436200"/>
                <a:ext cx="10364537" cy="16758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09630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vi-VN" sz="2400" b="1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Câu 3: </a:t>
                </a:r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Cho hai hình vuông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EFGH</m:t>
                    </m:r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Biết rằng cạnh của hình vuông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gấp đôi cạnh của hình vuông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EFGH</m:t>
                    </m:r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Tỉ số diện tích giữa hai hình vuông là: </a:t>
                </a:r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346" y="1436200"/>
                <a:ext cx="10364537" cy="1675843"/>
              </a:xfrm>
              <a:prstGeom prst="rect">
                <a:avLst/>
              </a:prstGeom>
              <a:blipFill>
                <a:blip r:embed="rId15"/>
                <a:stretch>
                  <a:fillRect l="-941" r="-882" b="-7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E22F02EA-C79B-4DE3-9C10-888373554CC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0345" y="5896465"/>
            <a:ext cx="400291" cy="51823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A530223-8EEB-4D94-B23C-334FE5C8DCA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509" y="5908496"/>
            <a:ext cx="400291" cy="51823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5FFACD-866F-48E1-8BE1-8045598D96D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20" y="4688764"/>
            <a:ext cx="398917" cy="51823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D88EA17-A8FF-43E3-8D2A-18A3436FEF2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508" y="4688764"/>
            <a:ext cx="400292" cy="518235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2361173" y="90277"/>
            <a:ext cx="7538884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261">
              <a:lnSpc>
                <a:spcPct val="150000"/>
              </a:lnSpc>
              <a:buClr>
                <a:srgbClr val="070185"/>
              </a:buClr>
              <a:defRPr/>
            </a:pPr>
            <a:r>
              <a:rPr lang="en-US" sz="4000" b="1" kern="0" dirty="0">
                <a:solidFill>
                  <a:srgbClr val="4472C4">
                    <a:lumMod val="75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 HỎI TRẮC NGHIỆM</a:t>
            </a:r>
            <a:endParaRPr lang="vi-VN" sz="4000" b="1" kern="0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of a book and a computer&#10;&#10;Description automatically generated">
            <a:extLst>
              <a:ext uri="{FF2B5EF4-FFF2-40B4-BE49-F238E27FC236}">
                <a16:creationId xmlns:a16="http://schemas.microsoft.com/office/drawing/2014/main" id="{AA1A24F1-83A9-2A9C-DDDE-0238004D130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1964" y="0"/>
            <a:ext cx="860036" cy="95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11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1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1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2" grpId="0" animBg="1"/>
      <p:bldP spid="43" grpId="0" animBg="1"/>
      <p:bldP spid="4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8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556016" y="1243528"/>
            <a:ext cx="11149198" cy="2388673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09630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defRPr/>
            </a:pPr>
            <a:endParaRPr lang="fr-FR" sz="2667" dirty="0">
              <a:solidFill>
                <a:prstClr val="black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6638616" y="4038600"/>
                <a:ext cx="3878898" cy="1003427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20321" algn="just" defTabSz="609630">
                  <a:spcBef>
                    <a:spcPts val="200"/>
                  </a:spcBef>
                  <a:spcAft>
                    <a:spcPts val="2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B</m:t>
                      </m:r>
                      <m:r>
                        <a:rPr lang="en-US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US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vi-VN" sz="2400" i="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vi-VN" sz="2400" i="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vi-VN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616" y="4038600"/>
                <a:ext cx="3878898" cy="10034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1671020" y="5421437"/>
                <a:ext cx="3878898" cy="1003427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20321" algn="just" defTabSz="609630">
                  <a:spcBef>
                    <a:spcPts val="200"/>
                  </a:spcBef>
                  <a:spcAft>
                    <a:spcPts val="2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C</m:t>
                      </m:r>
                      <m:r>
                        <a:rPr lang="en-US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US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vi-VN" sz="2400" i="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vi-VN" sz="2400" i="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vi-VN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vi-VN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US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vi-VN" sz="2400" i="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vi-VN" sz="2400" i="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vi-VN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020" y="5421437"/>
                <a:ext cx="3878898" cy="100342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1671020" y="4025773"/>
                <a:ext cx="3878898" cy="1003427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20321" algn="just" defTabSz="609630">
                  <a:spcBef>
                    <a:spcPts val="200"/>
                  </a:spcBef>
                  <a:spcAft>
                    <a:spcPts val="2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A</m:t>
                      </m:r>
                      <m:r>
                        <a:rPr lang="en-US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US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vi-VN" sz="240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vi-VN" sz="240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vi-VN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1020" y="4025773"/>
                <a:ext cx="3878898" cy="100342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6638616" y="5422773"/>
                <a:ext cx="3878898" cy="1003427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20321" algn="just" defTabSz="609630">
                  <a:spcBef>
                    <a:spcPts val="200"/>
                  </a:spcBef>
                  <a:spcAft>
                    <a:spcPts val="20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D</m:t>
                      </m:r>
                      <m:r>
                        <a:rPr lang="en-US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US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vi-VN" sz="2400" i="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vi-VN" sz="2400" i="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vi-VN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vi-VN" sz="2400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.</m:t>
                      </m:r>
                      <m:sSup>
                        <m:sSupPr>
                          <m:ctrlPr>
                            <a:rPr lang="en-US" sz="24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 kern="1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vi-VN" sz="2400" i="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vi-VN" sz="2400" i="0" kern="100">
                                      <a:solidFill>
                                        <a:srgbClr val="000000"/>
                                      </a:solidFill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vi-VN" sz="2400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8616" y="5422773"/>
                <a:ext cx="3878898" cy="100342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Picture 4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3996" y="4191001"/>
            <a:ext cx="805722" cy="70805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1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4727586" y="4182012"/>
            <a:ext cx="804536" cy="704088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2772" y="5579012"/>
            <a:ext cx="804742" cy="70719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685" y="5601254"/>
            <a:ext cx="804742" cy="643793"/>
          </a:xfrm>
          <a:prstGeom prst="rect">
            <a:avLst/>
          </a:prstGeom>
        </p:spPr>
      </p:pic>
      <p:pic>
        <p:nvPicPr>
          <p:cNvPr id="17" name="Picture 16">
            <a:hlinkClick r:id="rId13" action="ppaction://hlinksldjump"/>
            <a:extLst>
              <a:ext uri="{FF2B5EF4-FFF2-40B4-BE49-F238E27FC236}">
                <a16:creationId xmlns:a16="http://schemas.microsoft.com/office/drawing/2014/main" id="{9C7DBEE8-26A1-4F05-AA2B-AE4A4318B8E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206" y="934880"/>
            <a:ext cx="951397" cy="90065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940345" y="1668375"/>
                <a:ext cx="10401699" cy="15195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defTabSz="609630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vi-VN" sz="2400" b="1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Câu </a:t>
                </a:r>
                <a:r>
                  <a:rPr lang="en-US" sz="2400" b="1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4</a:t>
                </a:r>
                <a:r>
                  <a:rPr lang="vi-VN" sz="2400" b="1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Hai 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PQRS</m:t>
                    </m:r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có tỉ số chiều dài các cạnh là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4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AB</m:t>
                        </m:r>
                      </m:num>
                      <m:den>
                        <m:r>
                          <m:rPr>
                            <m:nor/>
                          </m:rPr>
                          <a:rPr lang="vi-VN" sz="24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PQ</m:t>
                        </m:r>
                      </m:den>
                    </m:f>
                    <m:r>
                      <a:rPr lang="vi-VN" sz="2400" i="1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4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vi-VN" sz="24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4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BC</m:t>
                        </m:r>
                      </m:num>
                      <m:den>
                        <m:r>
                          <m:rPr>
                            <m:nor/>
                          </m:rPr>
                          <a:rPr lang="vi-VN" sz="24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QR</m:t>
                        </m:r>
                      </m:den>
                    </m:f>
                    <m:r>
                      <a:rPr lang="vi-VN" sz="2400" i="1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4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vi-VN" sz="2400" kern="1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7</m:t>
                        </m:r>
                      </m:den>
                    </m:f>
                    <m:r>
                      <m:rPr>
                        <m:nor/>
                      </m:rPr>
                      <a:rPr lang="vi-VN" sz="24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r>
                  <a:rPr lang="vi-VN" sz="24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Tỉ số diện tích giữa hai hình chữ nhật là: </a:t>
                </a:r>
                <a:endParaRPr lang="en-US" sz="24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345" y="1668375"/>
                <a:ext cx="10401699" cy="1519519"/>
              </a:xfrm>
              <a:prstGeom prst="rect">
                <a:avLst/>
              </a:prstGeom>
              <a:blipFill>
                <a:blip r:embed="rId15"/>
                <a:stretch>
                  <a:fillRect l="-586" r="-1465" b="-8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E22F02EA-C79B-4DE3-9C10-888373554CC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0345" y="5664200"/>
            <a:ext cx="400291" cy="5182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A530223-8EEB-4D94-B23C-334FE5C8DCA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509" y="5676231"/>
            <a:ext cx="400291" cy="51823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E5FFACD-866F-48E1-8BE1-8045598D96D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20" y="4333164"/>
            <a:ext cx="398917" cy="51823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D88EA17-A8FF-43E3-8D2A-18A3436FEF2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508" y="4333164"/>
            <a:ext cx="400292" cy="518235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2361173" y="90277"/>
            <a:ext cx="7538884" cy="90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261">
              <a:lnSpc>
                <a:spcPct val="150000"/>
              </a:lnSpc>
              <a:buClr>
                <a:srgbClr val="070185"/>
              </a:buClr>
              <a:defRPr/>
            </a:pPr>
            <a:r>
              <a:rPr lang="en-US" sz="4000" b="1" kern="0" dirty="0">
                <a:solidFill>
                  <a:srgbClr val="4472C4">
                    <a:lumMod val="75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 HỎI TRẮC NGHIỆM</a:t>
            </a:r>
            <a:endParaRPr lang="vi-VN" sz="4000" b="1" kern="0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logo of a book and a computer&#10;&#10;Description automatically generated">
            <a:extLst>
              <a:ext uri="{FF2B5EF4-FFF2-40B4-BE49-F238E27FC236}">
                <a16:creationId xmlns:a16="http://schemas.microsoft.com/office/drawing/2014/main" id="{472A7D96-FA27-A6BD-E14B-D25FC9BE723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1964" y="0"/>
            <a:ext cx="860036" cy="95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36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8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3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5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1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4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8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20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42" grpId="0" animBg="1"/>
      <p:bldP spid="43" grpId="0" animBg="1"/>
      <p:bldP spid="4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0A0DE239-CA82-8C72-BA88-1A5BDD243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5456" y="2726765"/>
            <a:ext cx="2866614" cy="16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4844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38512" y="1938918"/>
            <a:ext cx="8460522" cy="3429000"/>
            <a:chOff x="0" y="0"/>
            <a:chExt cx="3397046" cy="20859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97046" cy="2085928"/>
            </a:xfrm>
            <a:custGeom>
              <a:avLst/>
              <a:gdLst/>
              <a:ahLst/>
              <a:cxnLst/>
              <a:rect l="l" t="t" r="r" b="b"/>
              <a:pathLst>
                <a:path w="3397046" h="2085928">
                  <a:moveTo>
                    <a:pt x="30612" y="0"/>
                  </a:moveTo>
                  <a:lnTo>
                    <a:pt x="3366434" y="0"/>
                  </a:lnTo>
                  <a:cubicBezTo>
                    <a:pt x="3383341" y="0"/>
                    <a:pt x="3397046" y="13705"/>
                    <a:pt x="3397046" y="30612"/>
                  </a:cubicBezTo>
                  <a:lnTo>
                    <a:pt x="3397046" y="2055316"/>
                  </a:lnTo>
                  <a:cubicBezTo>
                    <a:pt x="3397046" y="2072223"/>
                    <a:pt x="3383341" y="2085928"/>
                    <a:pt x="3366434" y="2085928"/>
                  </a:cubicBezTo>
                  <a:lnTo>
                    <a:pt x="30612" y="2085928"/>
                  </a:lnTo>
                  <a:cubicBezTo>
                    <a:pt x="13705" y="2085928"/>
                    <a:pt x="0" y="2072223"/>
                    <a:pt x="0" y="2055316"/>
                  </a:cubicBezTo>
                  <a:lnTo>
                    <a:pt x="0" y="30612"/>
                  </a:lnTo>
                  <a:cubicBezTo>
                    <a:pt x="0" y="13705"/>
                    <a:pt x="13705" y="0"/>
                    <a:pt x="30612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231F2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397046" cy="212402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539" rtl="0" eaLnBrk="1" fontAlgn="auto" latinLnBrk="0" hangingPunct="1">
                <a:lnSpc>
                  <a:spcPts val="177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8965580" y="2182515"/>
            <a:ext cx="2810107" cy="5013514"/>
          </a:xfrm>
          <a:custGeom>
            <a:avLst/>
            <a:gdLst/>
            <a:ahLst/>
            <a:cxnLst/>
            <a:rect l="l" t="t" r="r" b="b"/>
            <a:pathLst>
              <a:path w="4635447" h="8270104">
                <a:moveTo>
                  <a:pt x="0" y="0"/>
                </a:moveTo>
                <a:lnTo>
                  <a:pt x="4635447" y="0"/>
                </a:lnTo>
                <a:lnTo>
                  <a:pt x="4635447" y="8270104"/>
                </a:lnTo>
                <a:lnTo>
                  <a:pt x="0" y="82701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74476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0930672" y="1272060"/>
            <a:ext cx="930410" cy="809429"/>
          </a:xfrm>
          <a:custGeom>
            <a:avLst/>
            <a:gdLst/>
            <a:ahLst/>
            <a:cxnLst/>
            <a:rect l="l" t="t" r="r" b="b"/>
            <a:pathLst>
              <a:path w="1395615" h="1214143">
                <a:moveTo>
                  <a:pt x="0" y="0"/>
                </a:moveTo>
                <a:lnTo>
                  <a:pt x="1395614" y="0"/>
                </a:lnTo>
                <a:lnTo>
                  <a:pt x="1395614" y="1214143"/>
                </a:lnTo>
                <a:lnTo>
                  <a:pt x="0" y="12141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390925" t="-53925" r="-66984" b="-282959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725178" y="2341756"/>
            <a:ext cx="6088838" cy="631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ts val="53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NỘI DUNG BÀI HỌC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091302" y="3192602"/>
            <a:ext cx="765989" cy="1027347"/>
            <a:chOff x="0" y="-33927"/>
            <a:chExt cx="302613" cy="40586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94640" cy="291565"/>
            </a:xfrm>
            <a:custGeom>
              <a:avLst/>
              <a:gdLst/>
              <a:ahLst/>
              <a:cxnLst/>
              <a:rect l="l" t="t" r="r" b="b"/>
              <a:pathLst>
                <a:path w="294640" h="291565">
                  <a:moveTo>
                    <a:pt x="145783" y="0"/>
                  </a:moveTo>
                  <a:lnTo>
                    <a:pt x="148857" y="0"/>
                  </a:lnTo>
                  <a:cubicBezTo>
                    <a:pt x="229371" y="0"/>
                    <a:pt x="294640" y="65269"/>
                    <a:pt x="294640" y="145783"/>
                  </a:cubicBezTo>
                  <a:lnTo>
                    <a:pt x="294640" y="145783"/>
                  </a:lnTo>
                  <a:cubicBezTo>
                    <a:pt x="294640" y="184447"/>
                    <a:pt x="279281" y="221527"/>
                    <a:pt x="251941" y="248867"/>
                  </a:cubicBezTo>
                  <a:cubicBezTo>
                    <a:pt x="224602" y="276206"/>
                    <a:pt x="187521" y="291565"/>
                    <a:pt x="148857" y="291565"/>
                  </a:cubicBezTo>
                  <a:lnTo>
                    <a:pt x="145783" y="291565"/>
                  </a:lnTo>
                  <a:cubicBezTo>
                    <a:pt x="107119" y="291565"/>
                    <a:pt x="70038" y="276206"/>
                    <a:pt x="42699" y="248867"/>
                  </a:cubicBezTo>
                  <a:cubicBezTo>
                    <a:pt x="15359" y="221527"/>
                    <a:pt x="0" y="184447"/>
                    <a:pt x="0" y="145783"/>
                  </a:cubicBezTo>
                  <a:lnTo>
                    <a:pt x="0" y="145783"/>
                  </a:lnTo>
                  <a:cubicBezTo>
                    <a:pt x="0" y="107119"/>
                    <a:pt x="15359" y="70038"/>
                    <a:pt x="42699" y="42699"/>
                  </a:cubicBezTo>
                  <a:cubicBezTo>
                    <a:pt x="70038" y="15359"/>
                    <a:pt x="107119" y="0"/>
                    <a:pt x="145783" y="0"/>
                  </a:cubicBezTo>
                  <a:close/>
                </a:path>
              </a:pathLst>
            </a:custGeom>
            <a:solidFill>
              <a:srgbClr val="FFE397"/>
            </a:solidFill>
            <a:ln w="28575" cap="rnd">
              <a:solidFill>
                <a:srgbClr val="231F2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973" y="-33927"/>
              <a:ext cx="294640" cy="40586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539" rtl="0" eaLnBrk="1" fontAlgn="auto" latinLnBrk="0" hangingPunct="1">
                <a:lnSpc>
                  <a:spcPts val="261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334" b="1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50" name="Google Shape;2007;p39"/>
          <p:cNvSpPr txBox="1">
            <a:spLocks/>
          </p:cNvSpPr>
          <p:nvPr/>
        </p:nvSpPr>
        <p:spPr>
          <a:xfrm>
            <a:off x="1978205" y="3242602"/>
            <a:ext cx="6953921" cy="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000" b="0" i="0" u="none" strike="noStrike" cap="none">
                <a:solidFill>
                  <a:schemeClr val="dk1"/>
                </a:solidFill>
                <a:latin typeface="Maven Pro SemiBold"/>
                <a:ea typeface="Maven Pro SemiBold"/>
                <a:cs typeface="Maven Pro SemiBold"/>
                <a:sym typeface="Maven Pro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just" defTabSz="1219261">
              <a:lnSpc>
                <a:spcPct val="100000"/>
              </a:lnSpc>
              <a:buClr>
                <a:srgbClr val="070185"/>
              </a:buClr>
              <a:defRPr/>
            </a:pPr>
            <a:r>
              <a:rPr lang="vi-VN" sz="2400" b="1" kern="0" dirty="0">
                <a:solidFill>
                  <a:prstClr val="black"/>
                </a:solidFill>
                <a:latin typeface="UTM Avo" panose="02040603050506020204" pitchFamily="18" charset="0"/>
              </a:rPr>
              <a:t>Hình đồng dạng phối cảnh (Hình vị tự)</a:t>
            </a:r>
          </a:p>
        </p:txBody>
      </p:sp>
      <p:grpSp>
        <p:nvGrpSpPr>
          <p:cNvPr id="51" name="Group 31"/>
          <p:cNvGrpSpPr/>
          <p:nvPr/>
        </p:nvGrpSpPr>
        <p:grpSpPr>
          <a:xfrm>
            <a:off x="1088273" y="4247753"/>
            <a:ext cx="754201" cy="1027347"/>
            <a:chOff x="-3316" y="-33927"/>
            <a:chExt cx="297956" cy="405865"/>
          </a:xfrm>
        </p:grpSpPr>
        <p:sp>
          <p:nvSpPr>
            <p:cNvPr id="52" name="Freeform 32"/>
            <p:cNvSpPr/>
            <p:nvPr/>
          </p:nvSpPr>
          <p:spPr>
            <a:xfrm>
              <a:off x="0" y="0"/>
              <a:ext cx="294640" cy="291565"/>
            </a:xfrm>
            <a:custGeom>
              <a:avLst/>
              <a:gdLst/>
              <a:ahLst/>
              <a:cxnLst/>
              <a:rect l="l" t="t" r="r" b="b"/>
              <a:pathLst>
                <a:path w="294640" h="291565">
                  <a:moveTo>
                    <a:pt x="145783" y="0"/>
                  </a:moveTo>
                  <a:lnTo>
                    <a:pt x="148857" y="0"/>
                  </a:lnTo>
                  <a:cubicBezTo>
                    <a:pt x="229371" y="0"/>
                    <a:pt x="294640" y="65269"/>
                    <a:pt x="294640" y="145783"/>
                  </a:cubicBezTo>
                  <a:lnTo>
                    <a:pt x="294640" y="145783"/>
                  </a:lnTo>
                  <a:cubicBezTo>
                    <a:pt x="294640" y="184447"/>
                    <a:pt x="279281" y="221527"/>
                    <a:pt x="251941" y="248867"/>
                  </a:cubicBezTo>
                  <a:cubicBezTo>
                    <a:pt x="224602" y="276206"/>
                    <a:pt x="187521" y="291565"/>
                    <a:pt x="148857" y="291565"/>
                  </a:cubicBezTo>
                  <a:lnTo>
                    <a:pt x="145783" y="291565"/>
                  </a:lnTo>
                  <a:cubicBezTo>
                    <a:pt x="107119" y="291565"/>
                    <a:pt x="70038" y="276206"/>
                    <a:pt x="42699" y="248867"/>
                  </a:cubicBezTo>
                  <a:cubicBezTo>
                    <a:pt x="15359" y="221527"/>
                    <a:pt x="0" y="184447"/>
                    <a:pt x="0" y="145783"/>
                  </a:cubicBezTo>
                  <a:lnTo>
                    <a:pt x="0" y="145783"/>
                  </a:lnTo>
                  <a:cubicBezTo>
                    <a:pt x="0" y="107119"/>
                    <a:pt x="15359" y="70038"/>
                    <a:pt x="42699" y="42699"/>
                  </a:cubicBezTo>
                  <a:cubicBezTo>
                    <a:pt x="70038" y="15359"/>
                    <a:pt x="107119" y="0"/>
                    <a:pt x="145783" y="0"/>
                  </a:cubicBezTo>
                  <a:close/>
                </a:path>
              </a:pathLst>
            </a:custGeom>
            <a:solidFill>
              <a:srgbClr val="FFE397"/>
            </a:solidFill>
            <a:ln w="28575" cap="rnd">
              <a:solidFill>
                <a:srgbClr val="231F2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TextBox 33"/>
            <p:cNvSpPr txBox="1"/>
            <p:nvPr/>
          </p:nvSpPr>
          <p:spPr>
            <a:xfrm>
              <a:off x="-3316" y="-33927"/>
              <a:ext cx="294640" cy="40586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539" rtl="0" eaLnBrk="1" fontAlgn="auto" latinLnBrk="0" hangingPunct="1">
                <a:lnSpc>
                  <a:spcPts val="261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334" b="1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54" name="Google Shape;2007;p39"/>
          <p:cNvSpPr txBox="1">
            <a:spLocks/>
          </p:cNvSpPr>
          <p:nvPr/>
        </p:nvSpPr>
        <p:spPr>
          <a:xfrm>
            <a:off x="2013052" y="4381301"/>
            <a:ext cx="6573387" cy="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000" b="0" i="0" u="none" strike="noStrike" cap="none">
                <a:solidFill>
                  <a:schemeClr val="dk1"/>
                </a:solidFill>
                <a:latin typeface="Maven Pro SemiBold"/>
                <a:ea typeface="Maven Pro SemiBold"/>
                <a:cs typeface="Maven Pro SemiBold"/>
                <a:sym typeface="Maven Pro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just" defTabSz="1219261">
              <a:lnSpc>
                <a:spcPct val="100000"/>
              </a:lnSpc>
              <a:buClr>
                <a:srgbClr val="070185"/>
              </a:buClr>
              <a:defRPr/>
            </a:pPr>
            <a:r>
              <a:rPr lang="vi-VN" sz="2400" b="1" kern="0" dirty="0">
                <a:solidFill>
                  <a:prstClr val="black"/>
                </a:solidFill>
                <a:latin typeface="UTM Avo" panose="02040603050506020204" pitchFamily="18" charset="0"/>
              </a:rPr>
              <a:t>Hình đồng dạng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0" grpId="0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4013201" y="1806498"/>
            <a:ext cx="7803055" cy="2430965"/>
            <a:chOff x="0" y="0"/>
            <a:chExt cx="2725844" cy="151030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25844" cy="1510305"/>
            </a:xfrm>
            <a:custGeom>
              <a:avLst/>
              <a:gdLst/>
              <a:ahLst/>
              <a:cxnLst/>
              <a:rect l="l" t="t" r="r" b="b"/>
              <a:pathLst>
                <a:path w="2725844" h="1510305">
                  <a:moveTo>
                    <a:pt x="38150" y="0"/>
                  </a:moveTo>
                  <a:lnTo>
                    <a:pt x="2687694" y="0"/>
                  </a:lnTo>
                  <a:cubicBezTo>
                    <a:pt x="2708764" y="0"/>
                    <a:pt x="2725844" y="17080"/>
                    <a:pt x="2725844" y="38150"/>
                  </a:cubicBezTo>
                  <a:lnTo>
                    <a:pt x="2725844" y="1472155"/>
                  </a:lnTo>
                  <a:cubicBezTo>
                    <a:pt x="2725844" y="1493225"/>
                    <a:pt x="2708764" y="1510305"/>
                    <a:pt x="2687694" y="1510305"/>
                  </a:cubicBezTo>
                  <a:lnTo>
                    <a:pt x="38150" y="1510305"/>
                  </a:lnTo>
                  <a:cubicBezTo>
                    <a:pt x="17080" y="1510305"/>
                    <a:pt x="0" y="1493225"/>
                    <a:pt x="0" y="1472155"/>
                  </a:cubicBezTo>
                  <a:lnTo>
                    <a:pt x="0" y="38150"/>
                  </a:lnTo>
                  <a:cubicBezTo>
                    <a:pt x="0" y="17080"/>
                    <a:pt x="17080" y="0"/>
                    <a:pt x="38150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231F2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725844" cy="154840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539" rtl="0" eaLnBrk="1" fontAlgn="auto" latinLnBrk="0" hangingPunct="1">
                <a:lnSpc>
                  <a:spcPts val="177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 flipH="1">
            <a:off x="412765" y="2544101"/>
            <a:ext cx="4073510" cy="6091231"/>
          </a:xfrm>
          <a:custGeom>
            <a:avLst/>
            <a:gdLst/>
            <a:ahLst/>
            <a:cxnLst/>
            <a:rect l="l" t="t" r="r" b="b"/>
            <a:pathLst>
              <a:path w="7381853" h="11038285">
                <a:moveTo>
                  <a:pt x="7381853" y="0"/>
                </a:moveTo>
                <a:lnTo>
                  <a:pt x="0" y="0"/>
                </a:lnTo>
                <a:lnTo>
                  <a:pt x="0" y="11038285"/>
                </a:lnTo>
                <a:lnTo>
                  <a:pt x="7381853" y="11038285"/>
                </a:lnTo>
                <a:lnTo>
                  <a:pt x="738185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122982" y="2656189"/>
            <a:ext cx="75388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261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70185"/>
              </a:buClr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vi-VN" sz="4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HÌNH ĐỒNG DẠNG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A3D575-EAE0-5531-B40E-CDEE54C42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8">
            <a:extLst>
              <a:ext uri="{FF2B5EF4-FFF2-40B4-BE49-F238E27FC236}">
                <a16:creationId xmlns:a16="http://schemas.microsoft.com/office/drawing/2014/main" id="{42F80B5A-4871-9995-C19E-7677F9C75990}"/>
              </a:ext>
            </a:extLst>
          </p:cNvPr>
          <p:cNvSpPr txBox="1"/>
          <p:nvPr/>
        </p:nvSpPr>
        <p:spPr>
          <a:xfrm>
            <a:off x="1315845" y="1726369"/>
            <a:ext cx="5487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vi-VN" sz="2400" kern="1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Thực hiện các hoạt động sau.</a:t>
            </a:r>
            <a:endParaRPr lang="vi-VN" altLang="en-US" sz="2400" kern="100" dirty="0">
              <a:solidFill>
                <a:srgbClr val="000000"/>
              </a:solidFill>
              <a:latin typeface="UTM Avo" panose="02040603050506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5545173-7E4E-CE67-A9B4-CF17CEA28594}"/>
              </a:ext>
            </a:extLst>
          </p:cNvPr>
          <p:cNvSpPr/>
          <p:nvPr/>
        </p:nvSpPr>
        <p:spPr>
          <a:xfrm>
            <a:off x="299939" y="1758462"/>
            <a:ext cx="948997" cy="410307"/>
          </a:xfrm>
          <a:prstGeom prst="roundRect">
            <a:avLst/>
          </a:prstGeom>
          <a:solidFill>
            <a:srgbClr val="ED7D31"/>
          </a:solidFill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HĐ3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8">
                <a:extLst>
                  <a:ext uri="{FF2B5EF4-FFF2-40B4-BE49-F238E27FC236}">
                    <a16:creationId xmlns:a16="http://schemas.microsoft.com/office/drawing/2014/main" id="{968EF668-1740-5281-B082-10165164D488}"/>
                  </a:ext>
                </a:extLst>
              </p:cNvPr>
              <p:cNvSpPr txBox="1"/>
              <p:nvPr/>
            </p:nvSpPr>
            <p:spPr>
              <a:xfrm>
                <a:off x="200724" y="2217022"/>
                <a:ext cx="11017404" cy="3073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just">
                  <a:lnSpc>
                    <a:spcPct val="150000"/>
                  </a:lnSpc>
                </a:pPr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Cắt ra từ tờ giấy kẻ ô vuông:</a:t>
                </a:r>
              </a:p>
              <a:p>
                <a:pPr lvl="0"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 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có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</m:t>
                    </m:r>
                    <m:r>
                      <a:rPr lang="vi-VN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3 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AD</m:t>
                    </m:r>
                    <m:r>
                      <a:rPr lang="vi-VN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2 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 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có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a:rPr lang="vi-VN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3 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  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a:rPr lang="vi-VN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2 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endParaRPr lang="en-US" sz="22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 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Hình vuông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MNPQ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có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MN</m:t>
                    </m:r>
                    <m:r>
                      <a:rPr lang="vi-VN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4 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 hình vuông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M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Q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có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M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a:rPr lang="vi-VN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4 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cm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  <a:p>
                <a:pPr lvl="0" algn="just">
                  <a:lnSpc>
                    <a:spcPct val="150000"/>
                  </a:lnSpc>
                </a:pPr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</a:t>
                </a:r>
                <a:r>
                  <a:rPr lang="en-US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b="0" i="1" kern="10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Đặt hai mảnh giấy 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"chồng khít" lên nhau.</a:t>
                </a:r>
                <a:endParaRPr lang="en-US" sz="22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lvl="0"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200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 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Đặt hai mảnh giấy hình vuông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MNPQ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M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N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Q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’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"chồng khít" lên nhau.</a:t>
                </a:r>
              </a:p>
            </p:txBody>
          </p:sp>
        </mc:Choice>
        <mc:Fallback xmlns="">
          <p:sp>
            <p:nvSpPr>
              <p:cNvPr id="2" name="Hộp Văn bản 8">
                <a:extLst>
                  <a:ext uri="{FF2B5EF4-FFF2-40B4-BE49-F238E27FC236}">
                    <a16:creationId xmlns:a16="http://schemas.microsoft.com/office/drawing/2014/main" id="{968EF668-1740-5281-B082-10165164D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724" y="2217022"/>
                <a:ext cx="11017404" cy="3073662"/>
              </a:xfrm>
              <a:prstGeom prst="rect">
                <a:avLst/>
              </a:prstGeom>
              <a:blipFill>
                <a:blip r:embed="rId3"/>
                <a:stretch>
                  <a:fillRect l="-719" r="-719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F5905E9-8270-7060-6C60-D2C4777C5B2F}"/>
                  </a:ext>
                </a:extLst>
              </p:cNvPr>
              <p:cNvSpPr/>
              <p:nvPr/>
            </p:nvSpPr>
            <p:spPr>
              <a:xfrm>
                <a:off x="680002" y="5446876"/>
                <a:ext cx="10831995" cy="1042337"/>
              </a:xfrm>
              <a:prstGeom prst="rect">
                <a:avLst/>
              </a:prstGeom>
              <a:solidFill>
                <a:srgbClr val="BFDBF7"/>
              </a:solidFill>
              <a:ln w="254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vi-VN" sz="2200" b="1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Nhận xét</a:t>
                </a:r>
                <a:r>
                  <a:rPr lang="en-US" sz="2200" b="1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 </a:t>
                </a:r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Nếu có thể đặt hình </a:t>
                </a:r>
                <a14:m>
                  <m:oMath xmlns:m="http://schemas.openxmlformats.org/officeDocument/2006/math">
                    <m:r>
                      <a:rPr lang="vi-VN" sz="2200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ℋ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chồng khít lên hình </a:t>
                </a:r>
                <a14:m>
                  <m:oMath xmlns:m="http://schemas.openxmlformats.org/officeDocument/2006/math">
                    <m:r>
                      <a:rPr lang="vi-VN" sz="2200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ℋ</m:t>
                    </m:r>
                    <m:r>
                      <a:rPr lang="vi-VN" sz="2200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thì ta nói hai hình </a:t>
                </a:r>
                <a14:m>
                  <m:oMath xmlns:m="http://schemas.openxmlformats.org/officeDocument/2006/math">
                    <m:r>
                      <a:rPr lang="vi-VN" sz="2200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ℋ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a:rPr lang="vi-VN" sz="2200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ℋ</m:t>
                    </m:r>
                    <m:r>
                      <a:rPr lang="vi-VN" sz="2200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là bằng nhau (hay còn gọi </a:t>
                </a:r>
                <a:r>
                  <a:rPr lang="en-US" sz="2200" kern="100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là</a:t>
                </a:r>
                <a:r>
                  <a:rPr lang="en-US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hình </a:t>
                </a:r>
                <a14:m>
                  <m:oMath xmlns:m="http://schemas.openxmlformats.org/officeDocument/2006/math">
                    <m:r>
                      <a:rPr lang="vi-VN" sz="2200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ℋ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bằng hình </a:t>
                </a:r>
                <a14:m>
                  <m:oMath xmlns:m="http://schemas.openxmlformats.org/officeDocument/2006/math">
                    <m:r>
                      <a:rPr lang="vi-VN" sz="2200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ℋ</m:t>
                    </m:r>
                    <m:r>
                      <a:rPr lang="vi-VN" sz="2200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).</a:t>
                </a:r>
                <a:endParaRPr lang="en-US" sz="22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F5905E9-8270-7060-6C60-D2C4777C5B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02" y="5446876"/>
                <a:ext cx="10831995" cy="1042337"/>
              </a:xfrm>
              <a:prstGeom prst="rect">
                <a:avLst/>
              </a:prstGeom>
              <a:blipFill>
                <a:blip r:embed="rId4"/>
                <a:stretch>
                  <a:fillRect l="-618" b="-8571"/>
                </a:stretch>
              </a:blipFill>
              <a:ln w="254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499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2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2FD3D4-820D-5D3D-67C5-9863023A2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Hộp Văn bản 8">
                <a:extLst>
                  <a:ext uri="{FF2B5EF4-FFF2-40B4-BE49-F238E27FC236}">
                    <a16:creationId xmlns:a16="http://schemas.microsoft.com/office/drawing/2014/main" id="{FCD8BDB0-1D77-BA6C-91C4-C467EB67FF27}"/>
                  </a:ext>
                </a:extLst>
              </p:cNvPr>
              <p:cNvSpPr txBox="1"/>
              <p:nvPr/>
            </p:nvSpPr>
            <p:spPr>
              <a:xfrm>
                <a:off x="200724" y="1659463"/>
                <a:ext cx="7605130" cy="20347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eaLnBrk="0" fontAlgn="base" hangingPunct="0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	  Trong </a:t>
                </a:r>
                <a:r>
                  <a:rPr lang="en-US" sz="2400" i="1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i="1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94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chữ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nhật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ABCD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9 </m:t>
                    </m:r>
                    <m:r>
                      <m:rPr>
                        <m:nor/>
                      </m:rPr>
                      <a:rPr lang="en-US" sz="240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cm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en-US" sz="24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AD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6 </m:t>
                    </m:r>
                    <m:r>
                      <m:rPr>
                        <m:nor/>
                      </m:rPr>
                      <a:rPr lang="en-US" sz="240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;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chữ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nhật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D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3 </m:t>
                    </m:r>
                    <m:r>
                      <m:rPr>
                        <m:nor/>
                      </m:rPr>
                      <a:rPr lang="en-US" sz="240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cm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m:rPr>
                        <m:nor/>
                      </m:rPr>
                      <a:rPr lang="en-US" sz="24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D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2 </m:t>
                    </m:r>
                    <m:r>
                      <m:rPr>
                        <m:nor/>
                      </m:rPr>
                      <a:rPr lang="en-US" sz="240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;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chữ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nhật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D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 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3 </m:t>
                    </m:r>
                    <m:r>
                      <m:rPr>
                        <m:nor/>
                      </m:rPr>
                      <a:rPr lang="en-US" sz="240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cm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m:rPr>
                        <m:nor/>
                      </m:rPr>
                      <a:rPr lang="en-US" sz="24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D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</m:t>
                    </m:r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2 </m:t>
                    </m:r>
                    <m:r>
                      <m:rPr>
                        <m:nor/>
                      </m:rPr>
                      <a:rPr lang="en-US" sz="240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 </a:t>
                </a:r>
                <a:endParaRPr lang="vi-VN" altLang="en-US" sz="22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Hộp Văn bản 8">
                <a:extLst>
                  <a:ext uri="{FF2B5EF4-FFF2-40B4-BE49-F238E27FC236}">
                    <a16:creationId xmlns:a16="http://schemas.microsoft.com/office/drawing/2014/main" id="{FCD8BDB0-1D77-BA6C-91C4-C467EB67FF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724" y="1659463"/>
                <a:ext cx="7605130" cy="2034788"/>
              </a:xfrm>
              <a:prstGeom prst="rect">
                <a:avLst/>
              </a:prstGeom>
              <a:blipFill>
                <a:blip r:embed="rId3"/>
                <a:stretch>
                  <a:fillRect l="-1283" t="-599" r="-1203" b="-5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C05BC44-0E7C-1308-7782-9A70FA91BC6B}"/>
              </a:ext>
            </a:extLst>
          </p:cNvPr>
          <p:cNvSpPr/>
          <p:nvPr/>
        </p:nvSpPr>
        <p:spPr>
          <a:xfrm>
            <a:off x="299939" y="1758462"/>
            <a:ext cx="948997" cy="410307"/>
          </a:xfrm>
          <a:prstGeom prst="roundRect">
            <a:avLst/>
          </a:prstGeom>
          <a:solidFill>
            <a:srgbClr val="ED7D31"/>
          </a:solidFill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HĐ4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96B8EB-4838-181E-EC83-84E1419DC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4513" y="5408341"/>
            <a:ext cx="1248444" cy="14496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EF75FE7-57D1-1441-B0AD-4FE8EF43171C}"/>
                  </a:ext>
                </a:extLst>
              </p:cNvPr>
              <p:cNvSpPr/>
              <p:nvPr/>
            </p:nvSpPr>
            <p:spPr>
              <a:xfrm>
                <a:off x="200724" y="3694251"/>
                <a:ext cx="6453653" cy="28817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50000"/>
                  </a:lnSpc>
                </a:pP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Quan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sát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94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cho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biết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:</a:t>
                </a:r>
              </a:p>
              <a:p>
                <a:pPr lvl="0" algn="just">
                  <a:lnSpc>
                    <a:spcPct val="150000"/>
                  </a:lnSpc>
                </a:pP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a) Hai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chữ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nhật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D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ABCD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đồng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dạng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phối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cảnh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hay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không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 lvl="0" algn="just">
                  <a:lnSpc>
                    <a:spcPct val="150000"/>
                  </a:lnSpc>
                </a:pP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b) Hai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chữ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nhật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D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4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 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D</m:t>
                    </m:r>
                    <m:r>
                      <m:rPr>
                        <m:nor/>
                      </m:rPr>
                      <a:rPr lang="en-US" sz="24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</m:t>
                    </m:r>
                  </m:oMath>
                </a14:m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bằng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nhau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hay </a:t>
                </a:r>
                <a:r>
                  <a:rPr lang="en-US" sz="24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không</a:t>
                </a:r>
                <a:r>
                  <a:rPr lang="en-US" sz="24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EF75FE7-57D1-1441-B0AD-4FE8EF4317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724" y="3694251"/>
                <a:ext cx="6453653" cy="2881751"/>
              </a:xfrm>
              <a:prstGeom prst="rect">
                <a:avLst/>
              </a:prstGeom>
              <a:blipFill>
                <a:blip r:embed="rId5"/>
                <a:stretch>
                  <a:fillRect l="-1511" r="-1416" b="-38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E719B81A-4398-FD12-31DF-26B6DDEAB2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8056" y="1052866"/>
            <a:ext cx="3676190" cy="56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5063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710069-28CE-09E1-1E42-6460CA429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590B2C2-4880-DB1B-FE79-75EF1C0B92EC}"/>
              </a:ext>
            </a:extLst>
          </p:cNvPr>
          <p:cNvSpPr/>
          <p:nvPr/>
        </p:nvSpPr>
        <p:spPr>
          <a:xfrm>
            <a:off x="299939" y="1758462"/>
            <a:ext cx="948997" cy="410307"/>
          </a:xfrm>
          <a:prstGeom prst="roundRect">
            <a:avLst/>
          </a:prstGeom>
          <a:solidFill>
            <a:srgbClr val="ED7D31"/>
          </a:solidFill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HĐ4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52C584-3A28-4232-9E70-0447F055E90D}"/>
              </a:ext>
            </a:extLst>
          </p:cNvPr>
          <p:cNvSpPr/>
          <p:nvPr/>
        </p:nvSpPr>
        <p:spPr>
          <a:xfrm>
            <a:off x="5047275" y="1953325"/>
            <a:ext cx="87235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630">
              <a:defRPr/>
            </a:pPr>
            <a:r>
              <a:rPr lang="vi-VN" sz="2200" b="1" kern="1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Giải</a:t>
            </a:r>
            <a:r>
              <a:rPr lang="en-US" sz="2200" b="1" kern="100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EB37E65-93B8-472B-D5C8-80CA1ECB11D0}"/>
                  </a:ext>
                </a:extLst>
              </p:cNvPr>
              <p:cNvSpPr/>
              <p:nvPr/>
            </p:nvSpPr>
            <p:spPr>
              <a:xfrm>
                <a:off x="5047275" y="2384212"/>
                <a:ext cx="6096000" cy="326153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a) Hai 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′′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đồng dạng phối cảnh với nhau theo tỉ số</a:t>
                </a:r>
                <a:r>
                  <a:rPr lang="en-US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vi-VN" sz="220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k</m:t>
                      </m:r>
                      <m:r>
                        <a:rPr lang="vi-VN" sz="2200" i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 kern="1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vi-VN" sz="2200" kern="10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AB</m:t>
                          </m:r>
                        </m:num>
                        <m:den>
                          <m:sSup>
                            <m:sSupPr>
                              <m:ctrlPr>
                                <a:rPr lang="en-US" sz="2200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vi-VN" sz="2200" kern="100">
                                  <a:solidFill>
                                    <a:srgbClr val="000000"/>
                                  </a:solidFill>
                                  <a:latin typeface="UTM Avo" panose="0204060305050602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A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vi-VN" sz="2200" kern="100">
                                  <a:solidFill>
                                    <a:srgbClr val="000000"/>
                                  </a:solidFill>
                                  <a:latin typeface="UTM Avo" panose="0204060305050602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′′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200" i="1" kern="1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nor/>
                                </m:rPr>
                                <a:rPr lang="vi-VN" sz="2200" kern="100">
                                  <a:solidFill>
                                    <a:srgbClr val="000000"/>
                                  </a:solidFill>
                                  <a:latin typeface="UTM Avo" panose="0204060305050602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B</m:t>
                              </m:r>
                            </m:e>
                            <m:sup>
                              <m:r>
                                <m:rPr>
                                  <m:nor/>
                                </m:rPr>
                                <a:rPr lang="vi-VN" sz="2200" kern="100">
                                  <a:solidFill>
                                    <a:srgbClr val="000000"/>
                                  </a:solidFill>
                                  <a:latin typeface="UTM Avo" panose="0204060305050602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′′</m:t>
                              </m:r>
                            </m:sup>
                          </m:sSup>
                        </m:den>
                      </m:f>
                      <m:r>
                        <a:rPr lang="vi-VN" sz="2200" i="1" kern="1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200" kern="100">
                          <a:solidFill>
                            <a:srgbClr val="000000"/>
                          </a:solidFill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3</m:t>
                      </m:r>
                    </m:oMath>
                  </m:oMathPara>
                </a14:m>
                <a:endParaRPr lang="en-US" sz="22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b) Hai 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và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′′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bằng nhau vì độ dài các cạnh bằng nhau.</a:t>
                </a:r>
                <a:endParaRPr lang="en-US" sz="22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EB37E65-93B8-472B-D5C8-80CA1ECB11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7275" y="2384212"/>
                <a:ext cx="6096000" cy="3261534"/>
              </a:xfrm>
              <a:prstGeom prst="rect">
                <a:avLst/>
              </a:prstGeom>
              <a:blipFill>
                <a:blip r:embed="rId3"/>
                <a:stretch>
                  <a:fillRect l="-1300" r="-500" b="-29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D45BF6BA-460C-77CA-0F4C-6EC9C39A1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8433" y="1953325"/>
            <a:ext cx="3127742" cy="482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8858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98C560-F169-F5D5-1C7A-B6EB1DBAE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40;p49">
            <a:extLst>
              <a:ext uri="{FF2B5EF4-FFF2-40B4-BE49-F238E27FC236}">
                <a16:creationId xmlns:a16="http://schemas.microsoft.com/office/drawing/2014/main" id="{E0744CB8-8516-8004-7368-78DFDA8AA59F}"/>
              </a:ext>
            </a:extLst>
          </p:cNvPr>
          <p:cNvSpPr txBox="1">
            <a:spLocks/>
          </p:cNvSpPr>
          <p:nvPr/>
        </p:nvSpPr>
        <p:spPr>
          <a:xfrm>
            <a:off x="3733356" y="1600201"/>
            <a:ext cx="4167729" cy="8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aven Pro ExtraBold"/>
              <a:buNone/>
              <a:defRPr sz="3500" b="0" i="0" u="none" strike="noStrike" cap="none">
                <a:solidFill>
                  <a:schemeClr val="dk1"/>
                </a:solidFill>
                <a:latin typeface="Maven Pro ExtraBold"/>
                <a:ea typeface="Maven Pro ExtraBold"/>
                <a:cs typeface="Maven Pro ExtraBold"/>
                <a:sym typeface="Maven Pro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lvl="0" algn="ctr">
              <a:defRPr/>
            </a:pP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Nhận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xét</a:t>
            </a:r>
            <a:endParaRPr lang="en-US" sz="2800" b="1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9E7FD63-5C23-1EC7-6CD6-C31F270D8772}"/>
                  </a:ext>
                </a:extLst>
              </p:cNvPr>
              <p:cNvSpPr/>
              <p:nvPr/>
            </p:nvSpPr>
            <p:spPr>
              <a:xfrm>
                <a:off x="769435" y="2259700"/>
                <a:ext cx="10783230" cy="2015680"/>
              </a:xfrm>
              <a:prstGeom prst="rect">
                <a:avLst/>
              </a:prstGeom>
              <a:solidFill>
                <a:srgbClr val="BFDBF7"/>
              </a:solidFill>
              <a:ln w="254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bằng hình chữ nhật</a:t>
                </a:r>
                <a:r>
                  <a:rPr lang="en-US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′′</m:t>
                    </m:r>
                  </m:oMath>
                </a14:m>
                <a:r>
                  <a:rPr lang="en-US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và 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′′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đồng dạng phối cảnh với 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Ta nói 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′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đồng dạng với 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 kern="100">
                        <a:solidFill>
                          <a:srgbClr val="000000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vi-VN" sz="2200" kern="10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2200" kern="10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9E7FD63-5C23-1EC7-6CD6-C31F270D87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435" y="2259700"/>
                <a:ext cx="10783230" cy="2015680"/>
              </a:xfrm>
              <a:prstGeom prst="rect">
                <a:avLst/>
              </a:prstGeom>
              <a:blipFill>
                <a:blip r:embed="rId3"/>
                <a:stretch>
                  <a:fillRect l="-620" r="-620" b="-4491"/>
                </a:stretch>
              </a:blipFill>
              <a:ln w="254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reeform 6">
            <a:extLst>
              <a:ext uri="{FF2B5EF4-FFF2-40B4-BE49-F238E27FC236}">
                <a16:creationId xmlns:a16="http://schemas.microsoft.com/office/drawing/2014/main" id="{44CE7579-AC86-F5E4-D2C5-92364A079BE0}"/>
              </a:ext>
            </a:extLst>
          </p:cNvPr>
          <p:cNvSpPr/>
          <p:nvPr/>
        </p:nvSpPr>
        <p:spPr>
          <a:xfrm>
            <a:off x="10045965" y="906415"/>
            <a:ext cx="1506700" cy="1334431"/>
          </a:xfrm>
          <a:custGeom>
            <a:avLst/>
            <a:gdLst/>
            <a:ahLst/>
            <a:cxnLst/>
            <a:rect l="l" t="t" r="r" b="b"/>
            <a:pathLst>
              <a:path w="5948912" h="4885544">
                <a:moveTo>
                  <a:pt x="0" y="0"/>
                </a:moveTo>
                <a:lnTo>
                  <a:pt x="5948912" y="0"/>
                </a:lnTo>
                <a:lnTo>
                  <a:pt x="5948912" y="4885544"/>
                </a:lnTo>
                <a:lnTo>
                  <a:pt x="0" y="48855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6986298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1F76C-0232-70F6-F74D-5E43A9261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40;p49">
            <a:extLst>
              <a:ext uri="{FF2B5EF4-FFF2-40B4-BE49-F238E27FC236}">
                <a16:creationId xmlns:a16="http://schemas.microsoft.com/office/drawing/2014/main" id="{2FF5EFED-7A68-93C0-D971-A3B6B1959353}"/>
              </a:ext>
            </a:extLst>
          </p:cNvPr>
          <p:cNvSpPr txBox="1">
            <a:spLocks/>
          </p:cNvSpPr>
          <p:nvPr/>
        </p:nvSpPr>
        <p:spPr>
          <a:xfrm>
            <a:off x="2283698" y="1600201"/>
            <a:ext cx="4167729" cy="8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aven Pro ExtraBold"/>
              <a:buNone/>
              <a:defRPr sz="3500" b="0" i="0" u="none" strike="noStrike" cap="none">
                <a:solidFill>
                  <a:schemeClr val="dk1"/>
                </a:solidFill>
                <a:latin typeface="Maven Pro ExtraBold"/>
                <a:ea typeface="Maven Pro ExtraBold"/>
                <a:cs typeface="Maven Pro ExtraBold"/>
                <a:sym typeface="Maven Pro Extra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DM Sans"/>
              <a:buNone/>
              <a:defRPr sz="30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lvl="0" algn="ctr">
              <a:defRPr/>
            </a:pP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Nhận</a:t>
            </a: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8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xét</a:t>
            </a:r>
            <a:endParaRPr lang="en-US" sz="2800" b="1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4019E6D-DC78-3C18-6A12-DAC4D909B417}"/>
                  </a:ext>
                </a:extLst>
              </p:cNvPr>
              <p:cNvSpPr/>
              <p:nvPr/>
            </p:nvSpPr>
            <p:spPr>
              <a:xfrm>
                <a:off x="423746" y="2319999"/>
                <a:ext cx="8274206" cy="1225592"/>
              </a:xfrm>
              <a:prstGeom prst="rect">
                <a:avLst/>
              </a:prstGeom>
              <a:solidFill>
                <a:srgbClr val="BFDBF7"/>
              </a:solidFill>
              <a:ln w="254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65000"/>
                  </a:lnSpc>
                  <a:spcBef>
                    <a:spcPts val="400"/>
                  </a:spcBef>
                  <a:spcAft>
                    <a:spcPts val="400"/>
                  </a:spcAft>
                </a:pPr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Dotum" panose="020B0600000101010101" pitchFamily="34" charset="-127"/>
                    <a:cs typeface="Arial" panose="020B0604020202020204" pitchFamily="34" charset="0"/>
                  </a:rPr>
                  <a:t>Hình </a:t>
                </a:r>
                <a14:m>
                  <m:oMath xmlns:m="http://schemas.openxmlformats.org/officeDocument/2006/math">
                    <m:r>
                      <a:rPr lang="vi-VN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Dotum" panose="020B0600000101010101" pitchFamily="34" charset="-127"/>
                        <a:cs typeface="Arial" panose="020B0604020202020204" pitchFamily="34" charset="0"/>
                      </a:rPr>
                      <m:t>ℋ</m:t>
                    </m:r>
                  </m:oMath>
                </a14:m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Dotum" panose="020B0600000101010101" pitchFamily="34" charset="-127"/>
                    <a:cs typeface="Arial" panose="020B0604020202020204" pitchFamily="34" charset="0"/>
                  </a:rPr>
                  <a:t> đồng dạng với hình </a:t>
                </a:r>
                <a14:m>
                  <m:oMath xmlns:m="http://schemas.openxmlformats.org/officeDocument/2006/math">
                    <m:r>
                      <a:rPr lang="vi-VN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Dotum" panose="020B0600000101010101" pitchFamily="34" charset="-127"/>
                        <a:cs typeface="Arial" panose="020B0604020202020204" pitchFamily="34" charset="0"/>
                      </a:rPr>
                      <m:t>ℋ</m:t>
                    </m:r>
                    <m:r>
                      <a:rPr lang="vi-VN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Dotum" panose="020B0600000101010101" pitchFamily="34" charset="-127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Dotum" panose="020B0600000101010101" pitchFamily="34" charset="-127"/>
                    <a:cs typeface="Arial" panose="020B0604020202020204" pitchFamily="34" charset="0"/>
                  </a:rPr>
                  <a:t> nếu hình </a:t>
                </a:r>
                <a14:m>
                  <m:oMath xmlns:m="http://schemas.openxmlformats.org/officeDocument/2006/math">
                    <m:r>
                      <a:rPr lang="vi-VN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Dotum" panose="020B0600000101010101" pitchFamily="34" charset="-127"/>
                        <a:cs typeface="Arial" panose="020B0604020202020204" pitchFamily="34" charset="0"/>
                      </a:rPr>
                      <m:t>ℋ</m:t>
                    </m:r>
                    <m:r>
                      <a:rPr lang="vi-VN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Dotum" panose="020B0600000101010101" pitchFamily="34" charset="-127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Dotum" panose="020B0600000101010101" pitchFamily="34" charset="-127"/>
                    <a:cs typeface="Arial" panose="020B0604020202020204" pitchFamily="34" charset="0"/>
                  </a:rPr>
                  <a:t> bằng một hình nào đó đồng dạng phối cảnh với hình </a:t>
                </a:r>
                <a14:m>
                  <m:oMath xmlns:m="http://schemas.openxmlformats.org/officeDocument/2006/math">
                    <m:r>
                      <a:rPr lang="vi-VN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Dotum" panose="020B0600000101010101" pitchFamily="34" charset="-127"/>
                        <a:cs typeface="Arial" panose="020B0604020202020204" pitchFamily="34" charset="0"/>
                      </a:rPr>
                      <m:t>ℋ</m:t>
                    </m:r>
                  </m:oMath>
                </a14:m>
                <a:r>
                  <a:rPr lang="vi-VN" sz="2400" dirty="0">
                    <a:solidFill>
                      <a:schemeClr val="tx1"/>
                    </a:solidFill>
                    <a:latin typeface="UTM Avo" panose="02040603050506020204" pitchFamily="18" charset="0"/>
                    <a:ea typeface="Dotum" panose="020B0600000101010101" pitchFamily="34" charset="-127"/>
                    <a:cs typeface="Arial" panose="020B0604020202020204" pitchFamily="34" charset="0"/>
                  </a:rPr>
                  <a:t>.</a:t>
                </a:r>
                <a:endParaRPr lang="en-US" sz="2400" dirty="0">
                  <a:solidFill>
                    <a:schemeClr val="tx1"/>
                  </a:solidFill>
                  <a:latin typeface="UTM Avo" panose="02040603050506020204" pitchFamily="18" charset="0"/>
                  <a:ea typeface="Dotum" panose="020B0600000101010101" pitchFamily="34" charset="-127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4019E6D-DC78-3C18-6A12-DAC4D909B4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46" y="2319999"/>
                <a:ext cx="8274206" cy="1225592"/>
              </a:xfrm>
              <a:prstGeom prst="rect">
                <a:avLst/>
              </a:prstGeom>
              <a:blipFill>
                <a:blip r:embed="rId3"/>
                <a:stretch>
                  <a:fillRect r="-367" b="-8780"/>
                </a:stretch>
              </a:blipFill>
              <a:ln w="254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78DE614B-815B-8B96-3CD8-EEC8FC438F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113023" y="2363788"/>
            <a:ext cx="2675514" cy="258735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A6FD832-FDB2-4FFE-DC1D-B5E2D0122C44}"/>
              </a:ext>
            </a:extLst>
          </p:cNvPr>
          <p:cNvSpPr/>
          <p:nvPr/>
        </p:nvSpPr>
        <p:spPr>
          <a:xfrm>
            <a:off x="1237785" y="3813098"/>
            <a:ext cx="6345043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</a:pPr>
            <a:r>
              <a:rPr lang="vi-VN" sz="2400" b="1" dirty="0">
                <a:solidFill>
                  <a:schemeClr val="tx2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Chú ý:</a:t>
            </a:r>
            <a:r>
              <a:rPr lang="vi-VN" sz="2400" dirty="0">
                <a:solidFill>
                  <a:schemeClr val="tx2"/>
                </a:solidFill>
                <a:ea typeface="Dotum" panose="020B0600000101010101" pitchFamily="34" charset="-127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Hai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đồng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dạng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phối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cảnh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 (hay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vị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tự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)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cũng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hai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đồng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dạng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ea typeface="Dotum" panose="020B0600000101010101" pitchFamily="34" charset="-127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F1AD7B-C34A-F0A1-2F83-DC4028B33B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628" y="4161370"/>
            <a:ext cx="586405" cy="51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154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304D6B-1BA4-0B0D-E3E4-0E5F43AD4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Hộp Văn bản 8">
                <a:extLst>
                  <a:ext uri="{FF2B5EF4-FFF2-40B4-BE49-F238E27FC236}">
                    <a16:creationId xmlns:a16="http://schemas.microsoft.com/office/drawing/2014/main" id="{DAEDD45D-DF65-7279-67AD-D8A0B856CF07}"/>
                  </a:ext>
                </a:extLst>
              </p:cNvPr>
              <p:cNvSpPr txBox="1"/>
              <p:nvPr/>
            </p:nvSpPr>
            <p:spPr>
              <a:xfrm>
                <a:off x="223025" y="1679215"/>
                <a:ext cx="11739853" cy="1085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	      </a:t>
                </a:r>
                <a:r>
                  <a:rPr lang="vi-VN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Cho hai hình vuông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EFGH</m:t>
                    </m:r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m:rPr>
                        <m:nor/>
                      </m:rPr>
                      <a:rPr lang="en-US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E</m:t>
                    </m:r>
                    <m:r>
                      <m:rPr>
                        <m:nor/>
                      </m:rPr>
                      <a:rPr lang="en-US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F</m:t>
                    </m:r>
                    <m:r>
                      <m:rPr>
                        <m:nor/>
                      </m:rPr>
                      <a:rPr lang="en-US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G</m:t>
                    </m:r>
                    <m:r>
                      <m:rPr>
                        <m:nor/>
                      </m:rPr>
                      <a:rPr lang="en-US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H</m:t>
                    </m:r>
                    <m:r>
                      <m:rPr>
                        <m:nor/>
                      </m:rPr>
                      <a:rPr lang="en-US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vi-VN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lần lượt có độ dài cạnh là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5 </m:t>
                    </m:r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vi-VN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và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4 </m:t>
                    </m:r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cm</m:t>
                    </m:r>
                  </m:oMath>
                </a14:m>
                <a:r>
                  <a:rPr lang="vi-VN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 Hai hình vuông đó có đồng dạng hay không? Vì sao?</a:t>
                </a:r>
                <a:endParaRPr lang="vi-VN" altLang="en-US" sz="23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Hộp Văn bản 8">
                <a:extLst>
                  <a:ext uri="{FF2B5EF4-FFF2-40B4-BE49-F238E27FC236}">
                    <a16:creationId xmlns:a16="http://schemas.microsoft.com/office/drawing/2014/main" id="{DAEDD45D-DF65-7279-67AD-D8A0B856CF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025" y="1679215"/>
                <a:ext cx="11739853" cy="1085554"/>
              </a:xfrm>
              <a:prstGeom prst="rect">
                <a:avLst/>
              </a:prstGeom>
              <a:blipFill>
                <a:blip r:embed="rId3"/>
                <a:stretch>
                  <a:fillRect l="-208" r="-779" b="-10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737D346-32AC-A75A-730F-340F96907B5F}"/>
              </a:ext>
            </a:extLst>
          </p:cNvPr>
          <p:cNvSpPr/>
          <p:nvPr/>
        </p:nvSpPr>
        <p:spPr>
          <a:xfrm>
            <a:off x="344855" y="1758463"/>
            <a:ext cx="1179146" cy="362438"/>
          </a:xfrm>
          <a:prstGeom prst="roundRect">
            <a:avLst/>
          </a:prstGeom>
          <a:solidFill>
            <a:srgbClr val="ED7D31"/>
          </a:solidFill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en-US" sz="2000" b="1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Ví </a:t>
            </a:r>
            <a:r>
              <a:rPr lang="en-US" sz="2000" b="1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</a:t>
            </a:r>
            <a:r>
              <a:rPr lang="en-US" sz="2000" b="1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36C7D4-B676-9D74-F865-6C526FAAA52F}"/>
              </a:ext>
            </a:extLst>
          </p:cNvPr>
          <p:cNvSpPr/>
          <p:nvPr/>
        </p:nvSpPr>
        <p:spPr>
          <a:xfrm>
            <a:off x="223025" y="2794580"/>
            <a:ext cx="78418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9261">
              <a:defRPr/>
            </a:pPr>
            <a:r>
              <a:rPr lang="en-US" sz="2200" b="1" dirty="0" err="1">
                <a:solidFill>
                  <a:srgbClr val="011C26">
                    <a:lumMod val="90000"/>
                    <a:lumOff val="10000"/>
                  </a:srgbClr>
                </a:solidFill>
                <a:latin typeface="UTM Avo" panose="02040603050506020204" pitchFamily="18" charset="0"/>
                <a:cs typeface="Arial"/>
                <a:sym typeface="Arial"/>
              </a:rPr>
              <a:t>Giải</a:t>
            </a:r>
            <a:endParaRPr lang="en-US" sz="2200" b="1" dirty="0">
              <a:solidFill>
                <a:srgbClr val="011C26">
                  <a:lumMod val="90000"/>
                  <a:lumOff val="10000"/>
                </a:srgbClr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5BA6266-4CFB-E43F-3B68-B64A000F6DC2}"/>
                  </a:ext>
                </a:extLst>
              </p:cNvPr>
              <p:cNvSpPr/>
              <p:nvPr/>
            </p:nvSpPr>
            <p:spPr>
              <a:xfrm>
                <a:off x="229122" y="3297937"/>
                <a:ext cx="6985724" cy="33057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>
                  <a:lnSpc>
                    <a:spcPct val="125000"/>
                  </a:lnSpc>
                </a:pPr>
                <a:r>
                  <a:rPr lang="vi-VN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Trên các đoạn thẳng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EF</m:t>
                    </m:r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EG</m:t>
                    </m:r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EH</m:t>
                    </m:r>
                  </m:oMath>
                </a14:m>
                <a:r>
                  <a:rPr lang="vi-VN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, ta lần</a:t>
                </a: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vi-VN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lượt lấy </a:t>
                </a:r>
                <a:endParaRPr lang="en-US" sz="23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lvl="0" algn="just">
                  <a:lnSpc>
                    <a:spcPct val="125000"/>
                  </a:lnSpc>
                </a:pPr>
                <a:r>
                  <a:rPr lang="vi-VN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các điểm</a:t>
                </a: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F</m:t>
                    </m:r>
                    <m:r>
                      <m:rPr>
                        <m:nor/>
                      </m:rPr>
                      <a:rPr lang="en-US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′′,</m:t>
                    </m:r>
                    <m:sSup>
                      <m:sSupPr>
                        <m:ctrlPr>
                          <a:rPr lang="en-US" sz="2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3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G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3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H</m:t>
                    </m:r>
                    <m:r>
                      <m:rPr>
                        <m:nor/>
                      </m:rPr>
                      <a:rPr lang="en-US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</m:t>
                    </m:r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vi-VN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sao cho</a:t>
                </a: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:</a:t>
                </a:r>
              </a:p>
              <a:p>
                <a:pPr lvl="0" algn="just">
                  <a:lnSpc>
                    <a:spcPct val="125000"/>
                  </a:lnSpc>
                </a:pP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3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EF</m:t>
                        </m:r>
                        <m:r>
                          <m:rPr>
                            <m:nor/>
                          </m:rPr>
                          <a:rPr lang="en-US" sz="23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3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EF</m:t>
                        </m:r>
                      </m:den>
                    </m:f>
                    <m:r>
                      <a:rPr lang="en-US" sz="2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3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E</m:t>
                        </m:r>
                        <m:sSup>
                          <m:sSupPr>
                            <m:ctrlPr>
                              <a:rPr lang="en-US" sz="23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3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G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3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3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EG</m:t>
                        </m:r>
                      </m:den>
                    </m:f>
                    <m:r>
                      <a:rPr lang="en-US" sz="2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3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EH</m:t>
                        </m:r>
                        <m:r>
                          <m:rPr>
                            <m:nor/>
                          </m:rPr>
                          <a:rPr lang="en-US" sz="23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3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EH</m:t>
                        </m:r>
                      </m:den>
                    </m:f>
                    <m:r>
                      <a:rPr lang="en-US" sz="2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3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3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(</a:t>
                </a:r>
                <a:r>
                  <a:rPr lang="en-US" sz="23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95)</a:t>
                </a:r>
              </a:p>
              <a:p>
                <a:pPr lvl="0" algn="just">
                  <a:lnSpc>
                    <a:spcPct val="125000"/>
                  </a:lnSpc>
                </a:pP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Theo </a:t>
                </a:r>
                <a:r>
                  <a:rPr lang="en-US" sz="23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định</a:t>
                </a: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lí</a:t>
                </a: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Thalès</a:t>
                </a: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đảo</a:t>
                </a: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ta </a:t>
                </a:r>
                <a:r>
                  <a:rPr lang="en-US" sz="23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: </a:t>
                </a:r>
              </a:p>
              <a:p>
                <a:pPr lvl="0" algn="just">
                  <a:lnSpc>
                    <a:spcPct val="125000"/>
                  </a:lnSpc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F</m:t>
                    </m:r>
                    <m:r>
                      <m:rPr>
                        <m:nor/>
                      </m:rPr>
                      <a:rPr lang="en-US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</m:t>
                    </m:r>
                    <m:sSup>
                      <m:sSupPr>
                        <m:ctrlPr>
                          <a:rPr lang="en-US" sz="2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3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G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3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m:rPr>
                        <m:nor/>
                      </m:rPr>
                      <a:rPr lang="en-US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// </m:t>
                    </m:r>
                    <m:r>
                      <m:rPr>
                        <m:nor/>
                      </m:rPr>
                      <a:rPr lang="en-US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FG</m:t>
                    </m:r>
                  </m:oMath>
                </a14:m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3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G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3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H</m:t>
                    </m:r>
                    <m:r>
                      <m:rPr>
                        <m:nor/>
                      </m:rPr>
                      <a:rPr lang="en-US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</m:t>
                    </m:r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//</m:t>
                    </m:r>
                    <m:r>
                      <m:rPr>
                        <m:nor/>
                      </m:rPr>
                      <a:rPr lang="en-US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GH</m:t>
                    </m:r>
                  </m:oMath>
                </a14:m>
                <a:endParaRPr lang="en-US" sz="23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lvl="0">
                  <a:lnSpc>
                    <a:spcPct val="125000"/>
                  </a:lnSpc>
                </a:pPr>
                <a:r>
                  <a:rPr lang="en-US" sz="23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Suy</a:t>
                </a: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ra</a:t>
                </a: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tứ</a:t>
                </a: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EF</m:t>
                    </m:r>
                    <m:r>
                      <m:rPr>
                        <m:nor/>
                      </m:rPr>
                      <a:rPr lang="en-US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</m:t>
                    </m:r>
                    <m:sSup>
                      <m:sSupPr>
                        <m:ctrlPr>
                          <a:rPr lang="en-US" sz="2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3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G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3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H</m:t>
                    </m:r>
                    <m:r>
                      <m:rPr>
                        <m:nor/>
                      </m:rPr>
                      <a:rPr lang="en-US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′′</m:t>
                    </m:r>
                    <m:r>
                      <m:rPr>
                        <m:nor/>
                      </m:rPr>
                      <a:rPr lang="vi-VN" sz="23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23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chữ</a:t>
                </a: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3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nhật</a:t>
                </a:r>
                <a:r>
                  <a:rPr lang="en-US" sz="23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  <a:endParaRPr lang="vi-VN" sz="23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5BA6266-4CFB-E43F-3B68-B64A000F6D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122" y="3297937"/>
                <a:ext cx="6985724" cy="3305713"/>
              </a:xfrm>
              <a:prstGeom prst="rect">
                <a:avLst/>
              </a:prstGeom>
              <a:blipFill>
                <a:blip r:embed="rId4"/>
                <a:stretch>
                  <a:fillRect l="-1309" t="-185" b="-2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67507C4E-8F78-F777-3060-1EB9A92E01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7164" y="3085346"/>
            <a:ext cx="4885714" cy="31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7312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2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D232AB-11B5-3376-E1C0-7C6431FAD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8DAD472-00C7-7114-4C7A-50A4C567092B}"/>
              </a:ext>
            </a:extLst>
          </p:cNvPr>
          <p:cNvSpPr/>
          <p:nvPr/>
        </p:nvSpPr>
        <p:spPr>
          <a:xfrm>
            <a:off x="344855" y="1758463"/>
            <a:ext cx="1179146" cy="362438"/>
          </a:xfrm>
          <a:prstGeom prst="roundRect">
            <a:avLst/>
          </a:prstGeom>
          <a:solidFill>
            <a:srgbClr val="ED7D31"/>
          </a:solidFill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en-US" sz="2000" b="1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Ví </a:t>
            </a:r>
            <a:r>
              <a:rPr lang="en-US" sz="2000" b="1" kern="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</a:t>
            </a:r>
            <a:r>
              <a:rPr lang="en-US" sz="2000" b="1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66CFEB1-BBE8-B7D3-41E0-4CF28A802118}"/>
              </a:ext>
            </a:extLst>
          </p:cNvPr>
          <p:cNvSpPr/>
          <p:nvPr/>
        </p:nvSpPr>
        <p:spPr>
          <a:xfrm>
            <a:off x="230696" y="2154635"/>
            <a:ext cx="78418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9261">
              <a:defRPr/>
            </a:pPr>
            <a:r>
              <a:rPr lang="en-US" sz="2200" b="1" dirty="0" err="1">
                <a:solidFill>
                  <a:srgbClr val="011C26">
                    <a:lumMod val="90000"/>
                    <a:lumOff val="10000"/>
                  </a:srgbClr>
                </a:solidFill>
                <a:latin typeface="UTM Avo" panose="02040603050506020204" pitchFamily="18" charset="0"/>
                <a:cs typeface="Arial"/>
                <a:sym typeface="Arial"/>
              </a:rPr>
              <a:t>Giải</a:t>
            </a:r>
            <a:endParaRPr lang="en-US" sz="2200" b="1" dirty="0">
              <a:solidFill>
                <a:srgbClr val="011C26">
                  <a:lumMod val="90000"/>
                  <a:lumOff val="10000"/>
                </a:srgbClr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B3451C5-243B-CA25-990D-00A21DD69DDC}"/>
                  </a:ext>
                </a:extLst>
              </p:cNvPr>
              <p:cNvSpPr/>
              <p:nvPr/>
            </p:nvSpPr>
            <p:spPr>
              <a:xfrm>
                <a:off x="251456" y="2247923"/>
                <a:ext cx="7121617" cy="20654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09630">
                  <a:lnSpc>
                    <a:spcPct val="150000"/>
                  </a:lnSpc>
                  <a:defRPr/>
                </a:pP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</a:rPr>
                  <a:t>Mặt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</a:rPr>
                  <a:t>khác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</a:rPr>
                  <a:t> ta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</a:rPr>
                  <a:t>có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vi-VN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E</m:t>
                        </m:r>
                        <m:sSup>
                          <m:sSupPr>
                            <m:ctrlP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prstClr val="black"/>
                                </a:solidFill>
                                <a:latin typeface="UTM Avo" panose="02040603050506020204" pitchFamily="18" charset="0"/>
                              </a:rPr>
                              <m:t>F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prstClr val="black"/>
                                </a:solidFill>
                                <a:latin typeface="UTM Avo" panose="02040603050506020204" pitchFamily="18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EF</m:t>
                        </m:r>
                      </m:den>
                    </m:f>
                    <m:r>
                      <a:rPr lang="en-US" sz="2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prstClr val="black"/>
                                </a:solidFill>
                                <a:latin typeface="UTM Avo" panose="02040603050506020204" pitchFamily="18" charset="0"/>
                              </a:rPr>
                              <m:t>F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prstClr val="black"/>
                                </a:solidFill>
                                <a:latin typeface="UTM Avo" panose="02040603050506020204" pitchFamily="18" charset="0"/>
                              </a:rPr>
                              <m:t>′′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prstClr val="black"/>
                                </a:solidFill>
                                <a:latin typeface="UTM Avo" panose="02040603050506020204" pitchFamily="18" charset="0"/>
                              </a:rPr>
                              <m:t>G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prstClr val="black"/>
                                </a:solidFill>
                                <a:latin typeface="UTM Avo" panose="02040603050506020204" pitchFamily="18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FG</m:t>
                        </m:r>
                      </m:den>
                    </m:f>
                    <m:r>
                      <a:rPr lang="en-US" sz="2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prstClr val="black"/>
                                </a:solidFill>
                                <a:latin typeface="UTM Avo" panose="02040603050506020204" pitchFamily="18" charset="0"/>
                              </a:rPr>
                              <m:t>G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prstClr val="black"/>
                                </a:solidFill>
                                <a:latin typeface="UTM Avo" panose="02040603050506020204" pitchFamily="18" charset="0"/>
                              </a:rPr>
                              <m:t>′′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prstClr val="black"/>
                                </a:solidFill>
                                <a:latin typeface="UTM Avo" panose="0204060305050602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prstClr val="black"/>
                                </a:solidFill>
                                <a:latin typeface="UTM Avo" panose="02040603050506020204" pitchFamily="18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GH</m:t>
                        </m:r>
                      </m:den>
                    </m:f>
                    <m:r>
                      <a:rPr lang="en-US" sz="2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prstClr val="black"/>
                                </a:solidFill>
                                <a:latin typeface="UTM Avo" panose="0204060305050602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prstClr val="black"/>
                                </a:solidFill>
                                <a:latin typeface="UTM Avo" panose="02040603050506020204" pitchFamily="18" charset="0"/>
                              </a:rPr>
                              <m:t>′′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E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HE</m:t>
                        </m:r>
                      </m:den>
                    </m:f>
                    <m:r>
                      <a:rPr lang="en-US" sz="2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2200" dirty="0">
                  <a:solidFill>
                    <a:prstClr val="black"/>
                  </a:solidFill>
                  <a:latin typeface="UTM Avo" panose="02040603050506020204" pitchFamily="18" charset="0"/>
                </a:endParaRPr>
              </a:p>
              <a:p>
                <a:pPr lvl="0" algn="just">
                  <a:lnSpc>
                    <a:spcPct val="150000"/>
                  </a:lnSpc>
                </a:pP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(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hệ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quả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định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lí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Thalès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)</a:t>
                </a:r>
              </a:p>
              <a:p>
                <a:pPr lvl="0" algn="just">
                  <a:lnSpc>
                    <a:spcPct val="150000"/>
                  </a:lnSpc>
                </a:pP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Suy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ra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prstClr val="black"/>
                        </a:solidFill>
                        <a:latin typeface="UTM Avo" panose="02040603050506020204" pitchFamily="18" charset="0"/>
                      </a:rPr>
                      <m:t>E</m:t>
                    </m:r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F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′′</m:t>
                        </m:r>
                      </m:sup>
                    </m:sSup>
                    <m:r>
                      <a:rPr lang="en-US" sz="2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F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G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′′</m:t>
                        </m:r>
                      </m:sup>
                    </m:sSup>
                    <m:r>
                      <a:rPr lang="en-US" sz="2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G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H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H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′′</m:t>
                        </m:r>
                      </m:sup>
                    </m:sSup>
                    <m:r>
                      <m:rPr>
                        <m:nor/>
                      </m:rPr>
                      <a:rPr lang="en-US" sz="2200" i="0">
                        <a:solidFill>
                          <a:prstClr val="black"/>
                        </a:solidFill>
                        <a:latin typeface="UTM Avo" panose="02040603050506020204" pitchFamily="18" charset="0"/>
                      </a:rPr>
                      <m:t>E</m:t>
                    </m:r>
                    <m:r>
                      <a:rPr lang="en-US" sz="22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prstClr val="black"/>
                        </a:solidFill>
                        <a:latin typeface="UTM Avo" panose="02040603050506020204" pitchFamily="18" charset="0"/>
                      </a:rPr>
                      <m:t>4 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prstClr val="black"/>
                        </a:solidFill>
                        <a:latin typeface="UTM Avo" panose="02040603050506020204" pitchFamily="18" charset="0"/>
                      </a:rPr>
                      <m:t>cm</m:t>
                    </m:r>
                  </m:oMath>
                </a14:m>
                <a:endParaRPr lang="en-US" sz="22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B3451C5-243B-CA25-990D-00A21DD69D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56" y="2247923"/>
                <a:ext cx="7121617" cy="2065437"/>
              </a:xfrm>
              <a:prstGeom prst="rect">
                <a:avLst/>
              </a:prstGeom>
              <a:blipFill>
                <a:blip r:embed="rId3"/>
                <a:stretch>
                  <a:fillRect l="-1113" b="-4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DBF8598-F70C-1009-0B11-E497994DA2A7}"/>
                  </a:ext>
                </a:extLst>
              </p:cNvPr>
              <p:cNvSpPr/>
              <p:nvPr/>
            </p:nvSpPr>
            <p:spPr>
              <a:xfrm>
                <a:off x="251456" y="4250674"/>
                <a:ext cx="9174371" cy="12021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  <a:defRPr/>
                </a:pP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Vì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vậy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tứ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prstClr val="black"/>
                        </a:solidFill>
                        <a:latin typeface="UTM Avo" panose="02040603050506020204" pitchFamily="18" charset="0"/>
                      </a:rPr>
                      <m:t>E</m:t>
                    </m:r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F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G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 i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H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vuông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dài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cạnh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bằng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>
                        <a:solidFill>
                          <a:prstClr val="black"/>
                        </a:solidFill>
                        <a:latin typeface="UTM Avo" panose="02040603050506020204" pitchFamily="18" charset="0"/>
                      </a:rPr>
                      <m:t>4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prstClr val="black"/>
                        </a:solidFill>
                        <a:latin typeface="UTM Avo" panose="0204060305050602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>
                        <a:solidFill>
                          <a:prstClr val="black"/>
                        </a:solidFill>
                        <a:latin typeface="UTM Avo" panose="02040603050506020204" pitchFamily="18" charset="0"/>
                      </a:rPr>
                      <m:t>cm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prstClr val="black"/>
                        </a:solidFill>
                        <a:latin typeface="UTM Avo" panose="02040603050506020204" pitchFamily="18" charset="0"/>
                      </a:rPr>
                      <m:t>.</m:t>
                    </m:r>
                  </m:oMath>
                </a14:m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</a:p>
              <a:p>
                <a:pPr>
                  <a:lnSpc>
                    <a:spcPct val="150000"/>
                  </a:lnSpc>
                  <a:defRPr/>
                </a:pP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Do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đó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hai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vuông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>
                        <a:solidFill>
                          <a:prstClr val="black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E</m:t>
                    </m:r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F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G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H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>
                        <a:solidFill>
                          <a:prstClr val="black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E</m:t>
                    </m:r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F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G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b="0" i="0" smtClean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H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bằng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nhau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 </a:t>
                </a:r>
                <a:endParaRPr lang="vi-VN" sz="22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DBF8598-F70C-1009-0B11-E497994DA2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56" y="4250674"/>
                <a:ext cx="9174371" cy="1202189"/>
              </a:xfrm>
              <a:prstGeom prst="rect">
                <a:avLst/>
              </a:prstGeom>
              <a:blipFill>
                <a:blip r:embed="rId4"/>
                <a:stretch>
                  <a:fillRect l="-864" b="-91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65A90B03-EB83-265D-DE66-0E791FE6FDAC}"/>
              </a:ext>
            </a:extLst>
          </p:cNvPr>
          <p:cNvGrpSpPr/>
          <p:nvPr/>
        </p:nvGrpSpPr>
        <p:grpSpPr>
          <a:xfrm>
            <a:off x="298069" y="5390177"/>
            <a:ext cx="10211224" cy="834011"/>
            <a:chOff x="469641" y="8032770"/>
            <a:chExt cx="15316837" cy="125101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5C05DA2-CA67-A89E-517E-804DAE65D260}"/>
                </a:ext>
              </a:extLst>
            </p:cNvPr>
            <p:cNvGrpSpPr/>
            <p:nvPr/>
          </p:nvGrpSpPr>
          <p:grpSpPr>
            <a:xfrm>
              <a:off x="469641" y="8032770"/>
              <a:ext cx="4611940" cy="1251018"/>
              <a:chOff x="469641" y="8032770"/>
              <a:chExt cx="4611940" cy="125101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904C0B46-2E4B-3CA4-4739-3F78E5B41E63}"/>
                      </a:ext>
                    </a:extLst>
                  </p:cNvPr>
                  <p:cNvSpPr/>
                  <p:nvPr/>
                </p:nvSpPr>
                <p:spPr>
                  <a:xfrm>
                    <a:off x="1139540" y="8032770"/>
                    <a:ext cx="3942041" cy="125101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vi-VN" sz="2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200" i="0">
                                  <a:solidFill>
                                    <a:prstClr val="black"/>
                                  </a:solidFill>
                                  <a:latin typeface="UTM Avo" panose="02040603050506020204" pitchFamily="18" charset="0"/>
                                </a:rPr>
                                <m:t>EF</m:t>
                              </m:r>
                              <m:r>
                                <m:rPr>
                                  <m:nor/>
                                </m:rPr>
                                <a:rPr lang="en-US" sz="2200" i="0">
                                  <a:solidFill>
                                    <a:prstClr val="black"/>
                                  </a:solidFill>
                                  <a:latin typeface="UTM Avo" panose="02040603050506020204" pitchFamily="18" charset="0"/>
                                </a:rPr>
                                <m:t>′′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200" i="0">
                                  <a:solidFill>
                                    <a:prstClr val="black"/>
                                  </a:solidFill>
                                  <a:latin typeface="UTM Avo" panose="02040603050506020204" pitchFamily="18" charset="0"/>
                                </a:rPr>
                                <m:t>EF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prstClr val="black"/>
                              </a:solidFill>
                              <a:latin typeface="UTM Avo" panose="0204060305050602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200" i="0">
                                  <a:solidFill>
                                    <a:prstClr val="black"/>
                                  </a:solidFill>
                                  <a:latin typeface="UTM Avo" panose="02040603050506020204" pitchFamily="18" charset="0"/>
                                </a:rPr>
                                <m:t>E</m:t>
                              </m:r>
                              <m:sSup>
                                <m:sSupPr>
                                  <m:ctrlPr>
                                    <a:rPr lang="en-US" sz="22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en-US" sz="2200" i="0">
                                      <a:solidFill>
                                        <a:prstClr val="black"/>
                                      </a:solidFill>
                                      <a:latin typeface="UTM Avo" panose="02040603050506020204" pitchFamily="18" charset="0"/>
                                    </a:rPr>
                                    <m:t>G</m:t>
                                  </m:r>
                                </m:e>
                                <m:sup>
                                  <m:r>
                                    <m:rPr>
                                      <m:nor/>
                                    </m:rPr>
                                    <a:rPr lang="en-US" sz="2200" i="0">
                                      <a:solidFill>
                                        <a:prstClr val="black"/>
                                      </a:solidFill>
                                      <a:latin typeface="UTM Avo" panose="02040603050506020204" pitchFamily="18" charset="0"/>
                                    </a:rPr>
                                    <m:t>′′</m:t>
                                  </m:r>
                                </m:sup>
                              </m:sSup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200" i="0">
                                  <a:solidFill>
                                    <a:prstClr val="black"/>
                                  </a:solidFill>
                                  <a:latin typeface="UTM Avo" panose="02040603050506020204" pitchFamily="18" charset="0"/>
                                </a:rPr>
                                <m:t>EG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prstClr val="black"/>
                              </a:solidFill>
                              <a:latin typeface="UTM Avo" panose="0204060305050602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200" i="0">
                                  <a:solidFill>
                                    <a:prstClr val="black"/>
                                  </a:solidFill>
                                  <a:latin typeface="UTM Avo" panose="02040603050506020204" pitchFamily="18" charset="0"/>
                                </a:rPr>
                                <m:t>EH</m:t>
                              </m:r>
                              <m:r>
                                <m:rPr>
                                  <m:nor/>
                                </m:rPr>
                                <a:rPr lang="en-US" sz="2200" i="0">
                                  <a:solidFill>
                                    <a:prstClr val="black"/>
                                  </a:solidFill>
                                  <a:latin typeface="UTM Avo" panose="02040603050506020204" pitchFamily="18" charset="0"/>
                                </a:rPr>
                                <m:t>′′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200" i="0">
                                  <a:solidFill>
                                    <a:prstClr val="black"/>
                                  </a:solidFill>
                                  <a:latin typeface="UTM Avo" panose="02040603050506020204" pitchFamily="18" charset="0"/>
                                </a:rPr>
                                <m:t>EH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prstClr val="black"/>
                              </a:solidFill>
                              <a:latin typeface="UTM Avo" panose="0204060305050602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200" i="0">
                                  <a:solidFill>
                                    <a:prstClr val="black"/>
                                  </a:solidFill>
                                  <a:latin typeface="UTM Avo" panose="0204060305050602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200" i="0">
                                  <a:solidFill>
                                    <a:prstClr val="black"/>
                                  </a:solidFill>
                                  <a:latin typeface="UTM Avo" panose="02040603050506020204" pitchFamily="18" charset="0"/>
                                </a:rPr>
                                <m:t>5</m:t>
                              </m:r>
                            </m:den>
                          </m:f>
                        </m:oMath>
                      </m:oMathPara>
                    </a14:m>
                    <a:endParaRPr lang="en-US" sz="2200" dirty="0">
                      <a:latin typeface="UTM Avo" panose="0204060305050602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904C0B46-2E4B-3CA4-4739-3F78E5B41E6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39540" y="8032770"/>
                    <a:ext cx="3942041" cy="1251018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66C8EF4-6D0B-F1A1-993D-5AC56980D096}"/>
                  </a:ext>
                </a:extLst>
              </p:cNvPr>
              <p:cNvSpPr/>
              <p:nvPr/>
            </p:nvSpPr>
            <p:spPr>
              <a:xfrm>
                <a:off x="469641" y="8304704"/>
                <a:ext cx="65691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Vì</a:t>
                </a:r>
                <a:endParaRPr lang="en-US" sz="2200" dirty="0">
                  <a:latin typeface="UTM Avo" panose="02040603050506020204" pitchFamily="18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FB13C419-AF71-8EF4-F46F-C63C27863559}"/>
                    </a:ext>
                  </a:extLst>
                </p:cNvPr>
                <p:cNvSpPr/>
                <p:nvPr/>
              </p:nvSpPr>
              <p:spPr>
                <a:xfrm>
                  <a:off x="5142890" y="8304704"/>
                  <a:ext cx="10643588" cy="73616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200" dirty="0" err="1">
                      <a:solidFill>
                        <a:prstClr val="black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nên</a:t>
                  </a:r>
                  <a:r>
                    <a:rPr lang="en-US" sz="2200" dirty="0">
                      <a:solidFill>
                        <a:prstClr val="black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2200" dirty="0" err="1">
                      <a:solidFill>
                        <a:prstClr val="black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hình</a:t>
                  </a:r>
                  <a:r>
                    <a:rPr lang="en-US" sz="2200" dirty="0">
                      <a:solidFill>
                        <a:prstClr val="black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2200" dirty="0" err="1">
                      <a:solidFill>
                        <a:prstClr val="black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vuông</a:t>
                  </a:r>
                  <a:r>
                    <a:rPr lang="en-US" sz="2200" dirty="0">
                      <a:solidFill>
                        <a:prstClr val="black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lang="en-US" sz="2200">
                          <a:solidFill>
                            <a:prstClr val="black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E</m:t>
                      </m:r>
                      <m:sSup>
                        <m:sSupPr>
                          <m:ctrlPr>
                            <a:rPr lang="en-US" sz="2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200">
                              <a:solidFill>
                                <a:prstClr val="black"/>
                              </a:solidFill>
                              <a:latin typeface="UTM Avo" panose="02040603050506020204" pitchFamily="18" charset="0"/>
                            </a:rPr>
                            <m:t>F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200">
                              <a:solidFill>
                                <a:prstClr val="black"/>
                              </a:solidFill>
                              <a:latin typeface="UTM Avo" panose="02040603050506020204" pitchFamily="18" charset="0"/>
                            </a:rPr>
                            <m:t>′′</m:t>
                          </m:r>
                        </m:sup>
                      </m:sSup>
                      <m:sSup>
                        <m:sSupPr>
                          <m:ctrlPr>
                            <a:rPr lang="en-US" sz="2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200">
                              <a:solidFill>
                                <a:prstClr val="black"/>
                              </a:solidFill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m:t>G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200">
                              <a:solidFill>
                                <a:prstClr val="black"/>
                              </a:solidFill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m:t>′′</m:t>
                          </m:r>
                        </m:sup>
                      </m:sSup>
                      <m:sSup>
                        <m:sSupPr>
                          <m:ctrlPr>
                            <a:rPr lang="en-US" sz="2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200">
                              <a:solidFill>
                                <a:prstClr val="black"/>
                              </a:solidFill>
                              <a:latin typeface="UTM Avo" panose="02040603050506020204" pitchFamily="18" charset="0"/>
                            </a:rPr>
                            <m:t>H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US" sz="2200">
                              <a:solidFill>
                                <a:prstClr val="black"/>
                              </a:solidFill>
                              <a:latin typeface="UTM Avo" panose="0204060305050602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en-US" sz="22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200" dirty="0" err="1">
                      <a:solidFill>
                        <a:prstClr val="black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đồng</a:t>
                  </a:r>
                  <a:r>
                    <a:rPr lang="en-US" sz="2200" dirty="0">
                      <a:solidFill>
                        <a:prstClr val="black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2200" dirty="0" err="1">
                      <a:solidFill>
                        <a:prstClr val="black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dạng</a:t>
                  </a:r>
                  <a:r>
                    <a:rPr lang="en-US" sz="2200" dirty="0">
                      <a:solidFill>
                        <a:prstClr val="black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2200" dirty="0" err="1">
                      <a:solidFill>
                        <a:prstClr val="black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phối</a:t>
                  </a:r>
                  <a:r>
                    <a:rPr lang="en-US" sz="2200" dirty="0">
                      <a:solidFill>
                        <a:prstClr val="black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2200" dirty="0" err="1">
                      <a:solidFill>
                        <a:prstClr val="black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cảnh</a:t>
                  </a:r>
                  <a:r>
                    <a:rPr lang="en-US" sz="2200" dirty="0">
                      <a:solidFill>
                        <a:prstClr val="black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2200" dirty="0" err="1">
                      <a:solidFill>
                        <a:prstClr val="black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với</a:t>
                  </a:r>
                  <a:endParaRPr lang="en-US" sz="2200" dirty="0">
                    <a:latin typeface="UTM Avo" panose="02040603050506020204" pitchFamily="18" charset="0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FB13C419-AF71-8EF4-F46F-C63C2786355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42890" y="8304704"/>
                  <a:ext cx="10643588" cy="736163"/>
                </a:xfrm>
                <a:prstGeom prst="rect">
                  <a:avLst/>
                </a:prstGeom>
                <a:blipFill>
                  <a:blip r:embed="rId6"/>
                  <a:stretch>
                    <a:fillRect l="-1117" r="-258" b="-237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8B43CE6-490B-CEA8-F7E8-481965E3E1C1}"/>
                  </a:ext>
                </a:extLst>
              </p:cNvPr>
              <p:cNvSpPr/>
              <p:nvPr/>
            </p:nvSpPr>
            <p:spPr>
              <a:xfrm>
                <a:off x="298069" y="6331667"/>
                <a:ext cx="10643106" cy="490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vuông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prstClr val="black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EFGH</m:t>
                    </m:r>
                  </m:oMath>
                </a14:m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Vậy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vuông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200" b="0" i="0" smtClean="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E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F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G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H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đồng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dạng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vuông</a:t>
                </a:r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prstClr val="black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EFGH</m:t>
                    </m:r>
                    <m:r>
                      <m:rPr>
                        <m:nor/>
                      </m:rPr>
                      <a:rPr lang="en-US" sz="2200">
                        <a:solidFill>
                          <a:prstClr val="black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r>
                  <a:rPr lang="en-US" sz="2200" dirty="0">
                    <a:solidFill>
                      <a:prstClr val="black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 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8B43CE6-490B-CEA8-F7E8-481965E3E1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069" y="6331667"/>
                <a:ext cx="10643106" cy="490775"/>
              </a:xfrm>
              <a:prstGeom prst="rect">
                <a:avLst/>
              </a:prstGeom>
              <a:blipFill>
                <a:blip r:embed="rId7"/>
                <a:stretch>
                  <a:fillRect l="-745" b="-23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00032BA8-2EDD-44FD-9509-EAC8C030CE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1431" y="773507"/>
            <a:ext cx="4885714" cy="31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18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D2F73D7F-9B33-628E-F614-861633E946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910" y="2726765"/>
            <a:ext cx="2866614" cy="16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45581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D33D8EA-E895-4B22-8C4E-93AFD3B348F2}"/>
              </a:ext>
            </a:extLst>
          </p:cNvPr>
          <p:cNvSpPr/>
          <p:nvPr/>
        </p:nvSpPr>
        <p:spPr>
          <a:xfrm>
            <a:off x="433754" y="1758462"/>
            <a:ext cx="644769" cy="410307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Hộp Văn bản 8">
                <a:extLst>
                  <a:ext uri="{FF2B5EF4-FFF2-40B4-BE49-F238E27FC236}">
                    <a16:creationId xmlns:a16="http://schemas.microsoft.com/office/drawing/2014/main" id="{49B4550F-6024-4FE5-826E-8B4568F5D8E4}"/>
                  </a:ext>
                </a:extLst>
              </p:cNvPr>
              <p:cNvSpPr txBox="1"/>
              <p:nvPr/>
            </p:nvSpPr>
            <p:spPr>
              <a:xfrm>
                <a:off x="1129803" y="1753629"/>
                <a:ext cx="1071298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Cho tam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ó 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</m:t>
                    </m:r>
                    <m:r>
                      <a:rPr lang="en-US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3, 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BC</m:t>
                    </m:r>
                    <m:r>
                      <a:rPr lang="en-US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6, 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CA</m:t>
                    </m:r>
                    <m:r>
                      <a:rPr lang="en-US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5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 Cho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O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I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hai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điểm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phân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biệt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  <a:endParaRPr lang="vi-VN" sz="22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Hộp Văn bản 8">
                <a:extLst>
                  <a:ext uri="{FF2B5EF4-FFF2-40B4-BE49-F238E27FC236}">
                    <a16:creationId xmlns:a16="http://schemas.microsoft.com/office/drawing/2014/main" id="{49B4550F-6024-4FE5-826E-8B4568F5D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803" y="1753629"/>
                <a:ext cx="10712980" cy="430887"/>
              </a:xfrm>
              <a:prstGeom prst="rect">
                <a:avLst/>
              </a:prstGeom>
              <a:blipFill>
                <a:blip r:embed="rId3"/>
                <a:stretch>
                  <a:fillRect l="-739" t="-11429" r="-228" b="-2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8">
                <a:extLst>
                  <a:ext uri="{FF2B5EF4-FFF2-40B4-BE49-F238E27FC236}">
                    <a16:creationId xmlns:a16="http://schemas.microsoft.com/office/drawing/2014/main" id="{00D97EDF-349F-7BD7-D8DC-B67F11E54EE6}"/>
                  </a:ext>
                </a:extLst>
              </p:cNvPr>
              <p:cNvSpPr txBox="1"/>
              <p:nvPr/>
            </p:nvSpPr>
            <p:spPr>
              <a:xfrm>
                <a:off x="382764" y="2257668"/>
                <a:ext cx="11426471" cy="4242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a)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Giả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sử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đồng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dạng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phối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cảnh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điểm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O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tâm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đồng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dạng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phối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cảnh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tỉ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den>
                    </m:f>
                    <m:r>
                      <a:rPr lang="en-US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  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Hãy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tìm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dài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các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cạnh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 algn="just">
                  <a:lnSpc>
                    <a:spcPct val="110000"/>
                  </a:lnSpc>
                </a:pP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b)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Giả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sử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đồng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dạng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phối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cảnh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điểm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I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tâm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đồng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dạng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phối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cảnh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tỉ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den>
                    </m:f>
                    <m:r>
                      <a:rPr lang="en-US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  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Hãy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tìm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dài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các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cạnh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giác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 </a:t>
                </a:r>
              </a:p>
              <a:p>
                <a:pPr algn="just">
                  <a:lnSpc>
                    <a:spcPct val="110000"/>
                  </a:lnSpc>
                </a:pP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c)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Chứng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minh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∆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a:rPr lang="en-US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∆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 algn="just">
                  <a:lnSpc>
                    <a:spcPct val="110000"/>
                  </a:lnSpc>
                </a:pPr>
                <a:r>
                  <a:rPr lang="en-US" sz="2200" b="1" i="1" dirty="0">
                    <a:solidFill>
                      <a:srgbClr val="C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Chú ý:</a:t>
                </a:r>
                <a:r>
                  <a:rPr lang="en-US" sz="2200" i="1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 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Hai tam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cùng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đồng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dạng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phối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cảnh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tỉ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số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k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(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tâm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đồng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dạng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phối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cảnh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thể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khác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nhau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)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một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tam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luôn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bằng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nhau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Hộp Văn bản 8">
                <a:extLst>
                  <a:ext uri="{FF2B5EF4-FFF2-40B4-BE49-F238E27FC236}">
                    <a16:creationId xmlns:a16="http://schemas.microsoft.com/office/drawing/2014/main" id="{00D97EDF-349F-7BD7-D8DC-B67F11E54E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764" y="2257668"/>
                <a:ext cx="11426471" cy="4242315"/>
              </a:xfrm>
              <a:prstGeom prst="rect">
                <a:avLst/>
              </a:prstGeom>
              <a:blipFill>
                <a:blip r:embed="rId4"/>
                <a:stretch>
                  <a:fillRect l="-694" t="-1006" r="-694" b="-20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00529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A23E93-71EF-7D51-FC59-EFC98E361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A735AB3-B891-774E-FA64-C20B65931447}"/>
              </a:ext>
            </a:extLst>
          </p:cNvPr>
          <p:cNvSpPr/>
          <p:nvPr/>
        </p:nvSpPr>
        <p:spPr>
          <a:xfrm>
            <a:off x="433754" y="1758462"/>
            <a:ext cx="644769" cy="410307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7625A9-940B-F8A5-4A36-49D148BED9BF}"/>
              </a:ext>
            </a:extLst>
          </p:cNvPr>
          <p:cNvSpPr/>
          <p:nvPr/>
        </p:nvSpPr>
        <p:spPr>
          <a:xfrm>
            <a:off x="1120370" y="1769332"/>
            <a:ext cx="78418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630">
              <a:defRPr/>
            </a:pPr>
            <a:r>
              <a:rPr lang="vi-VN" sz="2200" b="1" dirty="0">
                <a:solidFill>
                  <a:srgbClr val="C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Giải</a:t>
            </a:r>
            <a:endParaRPr lang="en-US" sz="2200" b="1" dirty="0">
              <a:solidFill>
                <a:srgbClr val="C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44C84F2-0CF8-9E45-D02A-AA5D14D71D74}"/>
                  </a:ext>
                </a:extLst>
              </p:cNvPr>
              <p:cNvSpPr/>
              <p:nvPr/>
            </p:nvSpPr>
            <p:spPr>
              <a:xfrm>
                <a:off x="329548" y="2214601"/>
                <a:ext cx="10978918" cy="46198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0000"/>
                  </a:lnSpc>
                  <a:spcBef>
                    <a:spcPts val="67"/>
                  </a:spcBef>
                  <a:spcAft>
                    <a:spcPts val="67"/>
                  </a:spcAft>
                </a:pPr>
                <a:r>
                  <a:rPr lang="vi-VN" sz="20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a</a:t>
                </a: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) Ta có: Tam giác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là hình đồng dạng phối cảnh của tam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 algn="just">
                  <a:lnSpc>
                    <a:spcPct val="110000"/>
                  </a:lnSpc>
                  <a:spcBef>
                    <a:spcPts val="67"/>
                  </a:spcBef>
                  <a:spcAft>
                    <a:spcPts val="67"/>
                  </a:spcAft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Suy ra: Tam giác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đồng dạng với tam giác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 algn="just">
                  <a:lnSpc>
                    <a:spcPct val="110000"/>
                  </a:lnSpc>
                  <a:spcBef>
                    <a:spcPts val="67"/>
                  </a:spcBef>
                  <a:spcAft>
                    <a:spcPts val="67"/>
                  </a:spcAft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Do đó: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BC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CA</m:t>
                        </m:r>
                      </m:den>
                    </m:f>
                  </m:oMath>
                </a14:m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0000"/>
                  </a:lnSpc>
                  <a:spcBef>
                    <a:spcPts val="67"/>
                  </a:spcBef>
                  <a:spcAft>
                    <a:spcPts val="67"/>
                  </a:spcAft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Mà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n</a:t>
                </a: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ên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BC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CA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0000"/>
                  </a:lnSpc>
                  <a:spcBef>
                    <a:spcPts val="67"/>
                  </a:spcBef>
                  <a:spcAft>
                    <a:spcPts val="67"/>
                  </a:spcAft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Ta có: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 nên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 </m:t>
                    </m:r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3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3 </m:t>
                    </m:r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9</m:t>
                    </m:r>
                  </m:oMath>
                </a14:m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0000"/>
                  </a:lnSpc>
                  <a:spcBef>
                    <a:spcPts val="67"/>
                  </a:spcBef>
                  <a:spcAft>
                    <a:spcPts val="67"/>
                  </a:spcAft>
                </a:pP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	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BC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n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ê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n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</m:t>
                    </m:r>
                    <m:r>
                      <a:rPr lang="en-US" sz="2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200" i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6</m:t>
                    </m:r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18 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0000"/>
                  </a:lnSpc>
                  <a:spcBef>
                    <a:spcPts val="67"/>
                  </a:spcBef>
                  <a:spcAft>
                    <a:spcPts val="67"/>
                  </a:spcAft>
                </a:pP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	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CA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n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ê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n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</m:t>
                    </m:r>
                    <m:r>
                      <a:rPr lang="en-US" sz="2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200" i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US" sz="2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5</m:t>
                    </m:r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15.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44C84F2-0CF8-9E45-D02A-AA5D14D71D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548" y="2214601"/>
                <a:ext cx="10978918" cy="4619854"/>
              </a:xfrm>
              <a:prstGeom prst="rect">
                <a:avLst/>
              </a:prstGeom>
              <a:blipFill>
                <a:blip r:embed="rId3"/>
                <a:stretch>
                  <a:fillRect l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17892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7041ED-E6AE-AA83-24AB-E26AA283F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8EBC6E-B33A-D0BF-C24E-0C9F6C142156}"/>
              </a:ext>
            </a:extLst>
          </p:cNvPr>
          <p:cNvSpPr/>
          <p:nvPr/>
        </p:nvSpPr>
        <p:spPr>
          <a:xfrm>
            <a:off x="433754" y="1758462"/>
            <a:ext cx="644769" cy="410307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0ACA00-3ADE-D011-C857-605F2D0647F5}"/>
              </a:ext>
            </a:extLst>
          </p:cNvPr>
          <p:cNvSpPr/>
          <p:nvPr/>
        </p:nvSpPr>
        <p:spPr>
          <a:xfrm>
            <a:off x="1120370" y="1769332"/>
            <a:ext cx="78418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630">
              <a:defRPr/>
            </a:pPr>
            <a:r>
              <a:rPr lang="vi-VN" sz="2200" b="1" dirty="0">
                <a:solidFill>
                  <a:srgbClr val="C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Giải</a:t>
            </a:r>
            <a:endParaRPr lang="en-US" sz="2200" b="1" dirty="0">
              <a:solidFill>
                <a:srgbClr val="C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7BF3F55-4689-811C-ACCE-C3A41A26A084}"/>
                  </a:ext>
                </a:extLst>
              </p:cNvPr>
              <p:cNvSpPr/>
              <p:nvPr/>
            </p:nvSpPr>
            <p:spPr>
              <a:xfrm>
                <a:off x="606541" y="2168769"/>
                <a:ext cx="10978918" cy="45979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b) Ta có: Tam giác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là hình đồng dạng phối cảnh của tam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Suy ra: Tam giác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đồng dạng với tam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 algn="just">
                  <a:lnSpc>
                    <a:spcPct val="11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Do đó: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BC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CA</m:t>
                        </m:r>
                      </m:den>
                    </m:f>
                  </m:oMath>
                </a14:m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Mà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n</a:t>
                </a: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ên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BC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CA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Ta có: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 nên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</m:t>
                    </m:r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9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; 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BC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 nên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6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18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 </a:t>
                </a:r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0000"/>
                  </a:lnSpc>
                </a:pP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	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CA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 nên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3.5</m:t>
                    </m:r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15.</m:t>
                    </m:r>
                  </m:oMath>
                </a14:m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c) Từ kết quả câu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và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ta có: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;</m:t>
                    </m:r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;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</m:oMath>
                </a14:m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1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Do đó: 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△</m:t>
                    </m:r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△</m:t>
                    </m:r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vi-VN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.)</m:t>
                    </m:r>
                  </m:oMath>
                </a14:m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7BF3F55-4689-811C-ACCE-C3A41A26A0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541" y="2168769"/>
                <a:ext cx="10978918" cy="4597990"/>
              </a:xfrm>
              <a:prstGeom prst="rect">
                <a:avLst/>
              </a:prstGeom>
              <a:blipFill>
                <a:blip r:embed="rId3"/>
                <a:stretch>
                  <a:fillRect l="-721" b="-15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0131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5FE820-2CEF-81A6-B7AD-401A9C0C1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1F9FD0C-806D-F1A1-F630-EA1C47F4BBEC}"/>
              </a:ext>
            </a:extLst>
          </p:cNvPr>
          <p:cNvSpPr/>
          <p:nvPr/>
        </p:nvSpPr>
        <p:spPr>
          <a:xfrm>
            <a:off x="433754" y="1758462"/>
            <a:ext cx="644769" cy="410307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Hộp Văn bản 8">
                <a:extLst>
                  <a:ext uri="{FF2B5EF4-FFF2-40B4-BE49-F238E27FC236}">
                    <a16:creationId xmlns:a16="http://schemas.microsoft.com/office/drawing/2014/main" id="{A7B15433-7658-3F3A-3FD2-71BB63311B7E}"/>
                  </a:ext>
                </a:extLst>
              </p:cNvPr>
              <p:cNvSpPr txBox="1"/>
              <p:nvPr/>
            </p:nvSpPr>
            <p:spPr>
              <a:xfrm>
                <a:off x="232087" y="1332037"/>
                <a:ext cx="11727826" cy="19818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	</a:t>
                </a: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Cho hai 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ABCD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và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D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có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 i="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2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en-US" sz="22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vi-VN" sz="2200" i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den>
                    </m:f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  Trên các tia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AC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AD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ta lần lượt lấy các điểm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2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D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sao cho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den>
                    </m:f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AC</m:t>
                        </m:r>
                      </m:den>
                    </m:f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D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AD</m:t>
                        </m:r>
                      </m:den>
                    </m:f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BC</m:t>
                        </m:r>
                      </m:den>
                    </m:f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Chứng minh:</a:t>
                </a:r>
              </a:p>
            </p:txBody>
          </p:sp>
        </mc:Choice>
        <mc:Fallback xmlns="">
          <p:sp>
            <p:nvSpPr>
              <p:cNvPr id="10" name="Hộp Văn bản 8">
                <a:extLst>
                  <a:ext uri="{FF2B5EF4-FFF2-40B4-BE49-F238E27FC236}">
                    <a16:creationId xmlns:a16="http://schemas.microsoft.com/office/drawing/2014/main" id="{A7B15433-7658-3F3A-3FD2-71BB63311B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087" y="1332037"/>
                <a:ext cx="11727826" cy="1981825"/>
              </a:xfrm>
              <a:prstGeom prst="rect">
                <a:avLst/>
              </a:prstGeom>
              <a:blipFill>
                <a:blip r:embed="rId3"/>
                <a:stretch>
                  <a:fillRect l="-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8">
                <a:extLst>
                  <a:ext uri="{FF2B5EF4-FFF2-40B4-BE49-F238E27FC236}">
                    <a16:creationId xmlns:a16="http://schemas.microsoft.com/office/drawing/2014/main" id="{AD03527A-1EBD-CE42-86A4-81A76EA3954F}"/>
                  </a:ext>
                </a:extLst>
              </p:cNvPr>
              <p:cNvSpPr txBox="1"/>
              <p:nvPr/>
            </p:nvSpPr>
            <p:spPr>
              <a:xfrm>
                <a:off x="232087" y="3268875"/>
                <a:ext cx="11426471" cy="1729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a) 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D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đồng dạng phối cảnh với 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ABCD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;</m:t>
                    </m:r>
                  </m:oMath>
                </a14:m>
                <a:endParaRPr lang="vi-VN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 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a:rPr lang="en-US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c) Hai 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ABCD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và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D</m:t>
                    </m:r>
                    <m:r>
                      <m:rPr>
                        <m:nor/>
                      </m:rPr>
                      <a:rPr lang="en-US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′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là đồng dạng.</a:t>
                </a:r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Hộp Văn bản 8">
                <a:extLst>
                  <a:ext uri="{FF2B5EF4-FFF2-40B4-BE49-F238E27FC236}">
                    <a16:creationId xmlns:a16="http://schemas.microsoft.com/office/drawing/2014/main" id="{AD03527A-1EBD-CE42-86A4-81A76EA395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087" y="3268875"/>
                <a:ext cx="11426471" cy="1729833"/>
              </a:xfrm>
              <a:prstGeom prst="rect">
                <a:avLst/>
              </a:prstGeom>
              <a:blipFill>
                <a:blip r:embed="rId4"/>
                <a:stretch>
                  <a:fillRect l="-694" b="-59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838D562E-4BF0-2A65-7401-90393FC59BA3}"/>
              </a:ext>
            </a:extLst>
          </p:cNvPr>
          <p:cNvSpPr/>
          <p:nvPr/>
        </p:nvSpPr>
        <p:spPr>
          <a:xfrm>
            <a:off x="196806" y="5011416"/>
            <a:ext cx="78418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630">
              <a:defRPr/>
            </a:pPr>
            <a:r>
              <a:rPr lang="vi-VN" sz="2200" b="1" dirty="0">
                <a:solidFill>
                  <a:srgbClr val="C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Giải</a:t>
            </a:r>
            <a:endParaRPr lang="en-US" sz="2200" b="1" dirty="0">
              <a:solidFill>
                <a:srgbClr val="C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E85132C-B855-8258-9082-DC0D35658E47}"/>
                  </a:ext>
                </a:extLst>
              </p:cNvPr>
              <p:cNvSpPr/>
              <p:nvPr/>
            </p:nvSpPr>
            <p:spPr>
              <a:xfrm>
                <a:off x="232087" y="5113100"/>
                <a:ext cx="10978918" cy="16904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a) Ta có: 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AC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D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AD</m:t>
                        </m:r>
                      </m:den>
                    </m:f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200"/>
                  </a:spcBef>
                  <a:spcAft>
                    <a:spcPts val="200"/>
                  </a:spcAft>
                </a:pPr>
                <a14:m>
                  <m:oMath xmlns:m="http://schemas.openxmlformats.org/officeDocument/2006/math">
                    <m:r>
                      <a:rPr lang="en-US" sz="30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r>
                      <a:rPr lang="en-US" sz="3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D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đồng dạng phối cảnh với 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ABCD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 </a:t>
                </a:r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1E85132C-B855-8258-9082-DC0D35658E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087" y="5113100"/>
                <a:ext cx="10978918" cy="1690463"/>
              </a:xfrm>
              <a:prstGeom prst="rect">
                <a:avLst/>
              </a:prstGeom>
              <a:blipFill>
                <a:blip r:embed="rId5"/>
                <a:stretch>
                  <a:fillRect l="-722" b="-46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26470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40AD26-3FF0-DE65-61CA-F12380E59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41AFC06-23C6-16C7-1028-3DDF7F04DA62}"/>
              </a:ext>
            </a:extLst>
          </p:cNvPr>
          <p:cNvSpPr/>
          <p:nvPr/>
        </p:nvSpPr>
        <p:spPr>
          <a:xfrm>
            <a:off x="433754" y="1758462"/>
            <a:ext cx="644769" cy="410307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566A77-F778-E4D5-6A45-F72E1C7B5F79}"/>
              </a:ext>
            </a:extLst>
          </p:cNvPr>
          <p:cNvSpPr/>
          <p:nvPr/>
        </p:nvSpPr>
        <p:spPr>
          <a:xfrm>
            <a:off x="1109219" y="1758182"/>
            <a:ext cx="78418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630">
              <a:defRPr/>
            </a:pPr>
            <a:r>
              <a:rPr lang="vi-VN" sz="2200" b="1" dirty="0">
                <a:solidFill>
                  <a:srgbClr val="C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Giải</a:t>
            </a:r>
            <a:endParaRPr lang="en-US" sz="2200" b="1" dirty="0">
              <a:solidFill>
                <a:srgbClr val="C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0A0ABAE-3F08-AC83-1811-CAE3CD3B2915}"/>
                  </a:ext>
                </a:extLst>
              </p:cNvPr>
              <p:cNvSpPr/>
              <p:nvPr/>
            </p:nvSpPr>
            <p:spPr>
              <a:xfrm>
                <a:off x="513321" y="1997846"/>
                <a:ext cx="10978918" cy="48281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b) 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ai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h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ì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nh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ch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ữ 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nh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ậ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t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D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v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à 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</m:t>
                    </m:r>
                    <m:r>
                      <m:rPr>
                        <m:nor/>
                      </m:rPr>
                      <a:rPr lang="en-US" sz="2200" b="0" i="0" smtClean="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CD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 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BC</m:t>
                        </m:r>
                      </m:den>
                    </m:f>
                  </m:oMath>
                </a14:m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2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Mà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BC</m:t>
                        </m:r>
                      </m:den>
                    </m:f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(giả thiết)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den>
                    </m:f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 algn="just">
                  <a:lnSpc>
                    <a:spcPct val="12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Ta có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h</a:t>
                </a: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ình chữ nhật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b="0" i="0" smtClea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D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đồng dạng phối cảnh với 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ABCD</m:t>
                    </m:r>
                  </m:oMath>
                </a14:m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BC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den>
                    </m:f>
                  </m:oMath>
                </a14:m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2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Mà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BC</m:t>
                        </m:r>
                      </m:den>
                    </m:f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(giả thiết)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BC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BC</m:t>
                        </m:r>
                      </m:den>
                    </m:f>
                    <m:r>
                      <a:rPr lang="en-US" sz="20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′′</m:t>
                        </m:r>
                      </m:sup>
                    </m:sSup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20000"/>
                  </a:lnSpc>
                </a:pP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c) Ta có: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BC</m:t>
                        </m:r>
                      </m:den>
                    </m:f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hay</a:t>
                </a:r>
                <a:r>
                  <a:rPr lang="en-US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AB</m:t>
                        </m:r>
                      </m:den>
                    </m:f>
                    <m:r>
                      <a:rPr lang="vi-VN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vi-VN" sz="2200">
                                <a:solidFill>
                                  <a:srgbClr val="000000"/>
                                </a:solidFill>
                                <a:latin typeface="UTM Avo" panose="02040603050506020204" pitchFamily="18" charset="0"/>
                                <a:cs typeface="Arial" panose="020B060402020202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BC</m:t>
                        </m:r>
                      </m:den>
                    </m:f>
                  </m:oMath>
                </a14:m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Hình chữ nhật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solidFill>
                          <a:srgbClr val="000000"/>
                        </a:solidFill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ABCD</m:t>
                    </m:r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đồng dạng với hình chữ nhật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D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20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vi-VN" sz="220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  <a:endParaRPr lang="en-US" sz="2200" dirty="0">
                  <a:solidFill>
                    <a:srgbClr val="00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0A0ABAE-3F08-AC83-1811-CAE3CD3B29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321" y="1997846"/>
                <a:ext cx="10978918" cy="4828181"/>
              </a:xfrm>
              <a:prstGeom prst="rect">
                <a:avLst/>
              </a:prstGeom>
              <a:blipFill>
                <a:blip r:embed="rId3"/>
                <a:stretch>
                  <a:fillRect l="-722" b="-20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92598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F40763C-ECA1-B4D4-521C-7FC750AAE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910" y="2726765"/>
            <a:ext cx="2866614" cy="168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7">
            <a:extLst>
              <a:ext uri="{FF2B5EF4-FFF2-40B4-BE49-F238E27FC236}">
                <a16:creationId xmlns:a16="http://schemas.microsoft.com/office/drawing/2014/main" id="{8824690F-D5E3-4C55-9D9A-7CCEC3DAC7C5}"/>
              </a:ext>
            </a:extLst>
          </p:cNvPr>
          <p:cNvSpPr txBox="1"/>
          <p:nvPr/>
        </p:nvSpPr>
        <p:spPr>
          <a:xfrm>
            <a:off x="1077855" y="3420559"/>
            <a:ext cx="2893219" cy="1236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667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Ôn tập kiến thức đã học</a:t>
            </a:r>
          </a:p>
        </p:txBody>
      </p:sp>
      <p:sp>
        <p:nvSpPr>
          <p:cNvPr id="3" name="Hộp Văn bản 12">
            <a:extLst>
              <a:ext uri="{FF2B5EF4-FFF2-40B4-BE49-F238E27FC236}">
                <a16:creationId xmlns:a16="http://schemas.microsoft.com/office/drawing/2014/main" id="{7D91DFB1-338A-4D56-9FD3-CD0C38C7B7C9}"/>
              </a:ext>
            </a:extLst>
          </p:cNvPr>
          <p:cNvSpPr txBox="1"/>
          <p:nvPr/>
        </p:nvSpPr>
        <p:spPr>
          <a:xfrm>
            <a:off x="4340875" y="3454011"/>
            <a:ext cx="2994819" cy="1236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667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Hoàn thành bài tập trong SBT</a:t>
            </a:r>
            <a:endParaRPr lang="en-US" sz="2667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Hộp Văn bản 17">
            <a:extLst>
              <a:ext uri="{FF2B5EF4-FFF2-40B4-BE49-F238E27FC236}">
                <a16:creationId xmlns:a16="http://schemas.microsoft.com/office/drawing/2014/main" id="{50810A03-B501-42AF-B1BE-4D522AB34BF9}"/>
              </a:ext>
            </a:extLst>
          </p:cNvPr>
          <p:cNvSpPr txBox="1"/>
          <p:nvPr/>
        </p:nvSpPr>
        <p:spPr>
          <a:xfrm>
            <a:off x="7332617" y="3458910"/>
            <a:ext cx="3865685" cy="2475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667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 và chuẩn bị trước </a:t>
            </a:r>
            <a:r>
              <a:rPr lang="vi-VN" sz="26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 10: Hình đồng dạng trong thực tiễn</a:t>
            </a:r>
          </a:p>
        </p:txBody>
      </p:sp>
      <p:pic>
        <p:nvPicPr>
          <p:cNvPr id="5" name="Đồ họa 19" descr="Backpack outline">
            <a:extLst>
              <a:ext uri="{FF2B5EF4-FFF2-40B4-BE49-F238E27FC236}">
                <a16:creationId xmlns:a16="http://schemas.microsoft.com/office/drawing/2014/main" id="{502A3A19-F558-47DE-8C0A-997FCF411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79787" y="1864808"/>
            <a:ext cx="1574800" cy="1574800"/>
          </a:xfrm>
          <a:prstGeom prst="rect">
            <a:avLst/>
          </a:prstGeom>
        </p:spPr>
      </p:pic>
      <p:pic>
        <p:nvPicPr>
          <p:cNvPr id="6" name="Đồ họa 20" descr="Backpack outline">
            <a:extLst>
              <a:ext uri="{FF2B5EF4-FFF2-40B4-BE49-F238E27FC236}">
                <a16:creationId xmlns:a16="http://schemas.microsoft.com/office/drawing/2014/main" id="{438A96F8-3E21-4CFB-A70A-3355B8DFDC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0793" y="1873888"/>
            <a:ext cx="1574800" cy="1574800"/>
          </a:xfrm>
          <a:prstGeom prst="rect">
            <a:avLst/>
          </a:prstGeom>
        </p:spPr>
      </p:pic>
      <p:pic>
        <p:nvPicPr>
          <p:cNvPr id="7" name="Đồ họa 21" descr="Backpack outline">
            <a:extLst>
              <a:ext uri="{FF2B5EF4-FFF2-40B4-BE49-F238E27FC236}">
                <a16:creationId xmlns:a16="http://schemas.microsoft.com/office/drawing/2014/main" id="{D5E17234-BECE-4242-80AF-9C8021AC9A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17103" y="1940796"/>
            <a:ext cx="15748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2692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7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7"/>
          <p:cNvSpPr txBox="1"/>
          <p:nvPr/>
        </p:nvSpPr>
        <p:spPr>
          <a:xfrm>
            <a:off x="462105" y="912740"/>
            <a:ext cx="1136708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Like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fanpage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Hoc10 -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Học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1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biết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10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để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nhận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thêm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nhiều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tài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liệu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giảng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dạy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theo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đường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link: 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42" name="Google Shape;242;p17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25400" cap="flat" cmpd="sng">
            <a:solidFill>
              <a:srgbClr val="C55A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7">
            <a:hlinkClick r:id="rId4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sz="2400" b="1" i="0" u="sng" strike="noStrike" kern="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7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245" name="Google Shape;245;p17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440</TotalTime>
  <Words>1746</Words>
  <Application>Microsoft Office PowerPoint</Application>
  <PresentationFormat>Widescreen</PresentationFormat>
  <Paragraphs>134</Paragraphs>
  <Slides>26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Dotum</vt:lpstr>
      <vt:lpstr>Arial</vt:lpstr>
      <vt:lpstr>Calibri</vt:lpstr>
      <vt:lpstr>Calibri Light</vt:lpstr>
      <vt:lpstr>Cambria Math</vt:lpstr>
      <vt:lpstr>Times New Roman</vt:lpstr>
      <vt:lpstr>UTM Avo</vt:lpstr>
      <vt:lpstr>Office Theme</vt:lpstr>
      <vt:lpstr>1_Office Theme</vt:lpstr>
      <vt:lpstr>2_Office Theme</vt:lpstr>
      <vt:lpstr>3_Office Theme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admin</cp:lastModifiedBy>
  <cp:revision>38</cp:revision>
  <dcterms:created xsi:type="dcterms:W3CDTF">2023-11-28T09:31:40Z</dcterms:created>
  <dcterms:modified xsi:type="dcterms:W3CDTF">2024-02-23T09:28:24Z</dcterms:modified>
  <cp:category>9Slide.vn</cp:category>
</cp:coreProperties>
</file>