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57" r:id="rId3"/>
    <p:sldId id="265" r:id="rId4"/>
    <p:sldId id="327" r:id="rId5"/>
    <p:sldId id="283" r:id="rId6"/>
    <p:sldId id="289" r:id="rId7"/>
    <p:sldId id="259" r:id="rId8"/>
    <p:sldId id="260" r:id="rId9"/>
    <p:sldId id="278" r:id="rId10"/>
    <p:sldId id="279" r:id="rId11"/>
    <p:sldId id="280" r:id="rId12"/>
    <p:sldId id="281" r:id="rId13"/>
    <p:sldId id="282" r:id="rId14"/>
    <p:sldId id="330" r:id="rId15"/>
    <p:sldId id="328" r:id="rId16"/>
    <p:sldId id="331" r:id="rId17"/>
    <p:sldId id="329" r:id="rId18"/>
    <p:sldId id="332" r:id="rId19"/>
    <p:sldId id="261" r:id="rId20"/>
    <p:sldId id="287" r:id="rId21"/>
    <p:sldId id="288" r:id="rId22"/>
    <p:sldId id="322" r:id="rId23"/>
    <p:sldId id="321" r:id="rId24"/>
    <p:sldId id="323" r:id="rId25"/>
    <p:sldId id="324" r:id="rId26"/>
    <p:sldId id="325" r:id="rId27"/>
    <p:sldId id="320" r:id="rId28"/>
    <p:sldId id="326" r:id="rId29"/>
    <p:sldId id="262" r:id="rId30"/>
    <p:sldId id="264" r:id="rId31"/>
    <p:sldId id="269" r:id="rId32"/>
    <p:sldId id="270"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1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110" d="100"/>
          <a:sy n="110" d="100"/>
        </p:scale>
        <p:origin x="726" y="108"/>
      </p:cViewPr>
      <p:guideLst>
        <p:guide orient="horz" pos="2112"/>
        <p:guide pos="381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A0C0C7-DAAB-4EBD-9777-3365DB5E974C}" type="datetimeFigureOut">
              <a:rPr lang="en-US" smtClean="0"/>
              <a:t>2/23/2024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20E209-B99E-46CE-9000-FD2DBA20FEF7}" type="slidenum">
              <a:rPr lang="en-US" smtClean="0"/>
              <a:t>‹#›</a:t>
            </a:fld>
            <a:endParaRPr lang="en-US"/>
          </a:p>
        </p:txBody>
      </p:sp>
    </p:spTree>
    <p:extLst>
      <p:ext uri="{BB962C8B-B14F-4D97-AF65-F5344CB8AC3E}">
        <p14:creationId xmlns:p14="http://schemas.microsoft.com/office/powerpoint/2010/main" val="40865096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46EEBF-FB57-4900-A457-F77BED7B9FF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74218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46EEBF-FB57-4900-A457-F77BED7B9FF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87563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46EEBF-FB57-4900-A457-F77BED7B9FF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57914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quả</a:t>
            </a:r>
            <a:r>
              <a:rPr lang="en-US" baseline="0" dirty="0"/>
              <a:t> </a:t>
            </a:r>
            <a:r>
              <a:rPr lang="en-US" baseline="0" dirty="0" err="1"/>
              <a:t>táo</a:t>
            </a:r>
            <a:r>
              <a:rPr lang="en-US" baseline="0" dirty="0"/>
              <a:t> </a:t>
            </a:r>
            <a:r>
              <a:rPr lang="en-US" baseline="0" dirty="0" err="1"/>
              <a:t>để</a:t>
            </a:r>
            <a:r>
              <a:rPr lang="en-US" baseline="0" dirty="0"/>
              <a:t> </a:t>
            </a:r>
            <a:r>
              <a:rPr lang="en-US" baseline="0" dirty="0" err="1"/>
              <a:t>hiện</a:t>
            </a:r>
            <a:r>
              <a:rPr lang="en-US" baseline="0" dirty="0"/>
              <a:t> </a:t>
            </a:r>
            <a:r>
              <a:rPr lang="en-US" baseline="0" dirty="0" err="1"/>
              <a:t>câu</a:t>
            </a:r>
            <a:r>
              <a:rPr lang="en-US" baseline="0" dirty="0"/>
              <a:t> </a:t>
            </a:r>
            <a:r>
              <a:rPr lang="en-US" baseline="0" dirty="0" err="1"/>
              <a:t>hỏi</a:t>
            </a:r>
            <a:r>
              <a:rPr lang="en-US" baseline="0" dirty="0"/>
              <a:t> </a:t>
            </a:r>
            <a:r>
              <a:rPr lang="en-US" baseline="0" dirty="0" err="1"/>
              <a:t>tương</a:t>
            </a:r>
            <a:r>
              <a:rPr lang="en-US" baseline="0" dirty="0"/>
              <a:t> </a:t>
            </a:r>
            <a:r>
              <a:rPr lang="en-US" baseline="0" dirty="0" err="1"/>
              <a:t>ứng</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1986B4-AC75-45C1-9D7B-3F0728E6A5F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2/23/2024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2/23/2024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2/23/2024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2/23/2024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2/23/2024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2/23/2024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2/23/2024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2/23/2024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2/23/2024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2/23/2024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2/23/2024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2/23/2024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khoa-hoc-tu-nhien-8/1/424/119/"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7.xml"/><Relationship Id="rId7" Type="http://schemas.openxmlformats.org/officeDocument/2006/relationships/slide" Target="slide5.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slide" Target="slide4.xml"/><Relationship Id="rId5" Type="http://schemas.openxmlformats.org/officeDocument/2006/relationships/image" Target="../media/image5.jpg"/><Relationship Id="rId10" Type="http://schemas.openxmlformats.org/officeDocument/2006/relationships/image" Target="../media/image8.png"/><Relationship Id="rId4" Type="http://schemas.openxmlformats.org/officeDocument/2006/relationships/image" Target="../media/image4.jpg"/><Relationship Id="rId9" Type="http://schemas.openxmlformats.org/officeDocument/2006/relationships/image" Target="../media/image7.jp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audio" Target="../media/audio1.wav"/><Relationship Id="rId7" Type="http://schemas.openxmlformats.org/officeDocument/2006/relationships/image" Target="../media/image10.gi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gif"/><Relationship Id="rId11" Type="http://schemas.openxmlformats.org/officeDocument/2006/relationships/image" Target="../media/image7.jpg"/><Relationship Id="rId5" Type="http://schemas.openxmlformats.org/officeDocument/2006/relationships/image" Target="../media/image4.jpg"/><Relationship Id="rId10" Type="http://schemas.openxmlformats.org/officeDocument/2006/relationships/image" Target="../media/image12.jpeg"/><Relationship Id="rId4" Type="http://schemas.openxmlformats.org/officeDocument/2006/relationships/audio" Target="../media/audio2.wav"/><Relationship Id="rId9" Type="http://schemas.openxmlformats.org/officeDocument/2006/relationships/slide" Target="slide8.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audio" Target="../media/audio2.wav"/><Relationship Id="rId7" Type="http://schemas.openxmlformats.org/officeDocument/2006/relationships/image" Target="../media/image10.gif"/><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gif"/><Relationship Id="rId11" Type="http://schemas.openxmlformats.org/officeDocument/2006/relationships/image" Target="../media/image7.jpg"/><Relationship Id="rId5" Type="http://schemas.openxmlformats.org/officeDocument/2006/relationships/image" Target="../media/image4.jpg"/><Relationship Id="rId10" Type="http://schemas.openxmlformats.org/officeDocument/2006/relationships/image" Target="../media/image12.jpeg"/><Relationship Id="rId4" Type="http://schemas.openxmlformats.org/officeDocument/2006/relationships/audio" Target="../media/audio1.wav"/><Relationship Id="rId9" Type="http://schemas.openxmlformats.org/officeDocument/2006/relationships/slide" Target="slide8.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audio" Target="../media/audio1.wav"/><Relationship Id="rId7" Type="http://schemas.openxmlformats.org/officeDocument/2006/relationships/image" Target="../media/image10.gif"/><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9.gif"/><Relationship Id="rId11" Type="http://schemas.openxmlformats.org/officeDocument/2006/relationships/image" Target="../media/image7.jpg"/><Relationship Id="rId5" Type="http://schemas.openxmlformats.org/officeDocument/2006/relationships/image" Target="../media/image4.jpg"/><Relationship Id="rId10" Type="http://schemas.openxmlformats.org/officeDocument/2006/relationships/image" Target="../media/image12.jpeg"/><Relationship Id="rId4" Type="http://schemas.openxmlformats.org/officeDocument/2006/relationships/audio" Target="../media/audio2.wav"/><Relationship Id="rId9" Type="http://schemas.openxmlformats.org/officeDocument/2006/relationships/slide" Target="slide8.xml"/></Relationships>
</file>

<file path=ppt/slides/_rels/slide7.xml.rels><?xml version="1.0" encoding="UTF-8" standalone="yes"?>
<Relationships xmlns="http://schemas.openxmlformats.org/package/2006/relationships"><Relationship Id="rId3" Type="http://schemas.openxmlformats.org/officeDocument/2006/relationships/hyperlink" Target="https://hoc10.vn/doc-sach/khoa-hoc-tu-nhien-8/1/424/119/" TargetMode="External"/><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hoc10.vn/doc-sach/khoa-hoc-tu-nhien-8/1/424/119/" TargetMode="External"/><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5.jpg"/><Relationship Id="rId7" Type="http://schemas.openxmlformats.org/officeDocument/2006/relationships/image" Target="../media/image28.png"/><Relationship Id="rId2" Type="http://schemas.openxmlformats.org/officeDocument/2006/relationships/slideLayout" Target="../slideLayouts/slideLayout2.xml"/><Relationship Id="rId1" Type="http://schemas.openxmlformats.org/officeDocument/2006/relationships/audio" Target="file:///C:\Documents%20and%20Settings\Administrator\Desktop\Mr_Turtle.mp3" TargetMode="External"/><Relationship Id="rId6" Type="http://schemas.openxmlformats.org/officeDocument/2006/relationships/image" Target="../media/image27.png"/><Relationship Id="rId11" Type="http://schemas.openxmlformats.org/officeDocument/2006/relationships/image" Target="../media/image31.jpeg"/><Relationship Id="rId5" Type="http://schemas.openxmlformats.org/officeDocument/2006/relationships/slide" Target="slide21.xml"/><Relationship Id="rId10" Type="http://schemas.microsoft.com/office/2007/relationships/hdphoto" Target="../media/hdphoto1.wdp"/><Relationship Id="rId4" Type="http://schemas.openxmlformats.org/officeDocument/2006/relationships/image" Target="../media/image26.png"/><Relationship Id="rId9" Type="http://schemas.openxmlformats.org/officeDocument/2006/relationships/image" Target="../media/image30.png"/></Relationships>
</file>

<file path=ppt/slides/_rels/slide21.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slide" Target="slide22.xml"/><Relationship Id="rId18" Type="http://schemas.openxmlformats.org/officeDocument/2006/relationships/slide" Target="slide11.xml"/><Relationship Id="rId3" Type="http://schemas.openxmlformats.org/officeDocument/2006/relationships/slideLayout" Target="../slideLayouts/slideLayout1.xml"/><Relationship Id="rId7" Type="http://schemas.openxmlformats.org/officeDocument/2006/relationships/slide" Target="slide27.xml"/><Relationship Id="rId12" Type="http://schemas.openxmlformats.org/officeDocument/2006/relationships/slide" Target="slide26.xml"/><Relationship Id="rId17" Type="http://schemas.openxmlformats.org/officeDocument/2006/relationships/image" Target="../media/image31.jpeg"/><Relationship Id="rId2" Type="http://schemas.openxmlformats.org/officeDocument/2006/relationships/audio" Target="../media/media2.mp3"/><Relationship Id="rId16" Type="http://schemas.microsoft.com/office/2007/relationships/hdphoto" Target="../media/hdphoto2.wdp"/><Relationship Id="rId20" Type="http://schemas.openxmlformats.org/officeDocument/2006/relationships/image" Target="../media/image36.png"/><Relationship Id="rId1" Type="http://schemas.microsoft.com/office/2007/relationships/media" Target="../media/media2.mp3"/><Relationship Id="rId6" Type="http://schemas.openxmlformats.org/officeDocument/2006/relationships/image" Target="../media/image32.png"/><Relationship Id="rId11" Type="http://schemas.openxmlformats.org/officeDocument/2006/relationships/slide" Target="slide24.xml"/><Relationship Id="rId5" Type="http://schemas.openxmlformats.org/officeDocument/2006/relationships/image" Target="../media/image25.jpg"/><Relationship Id="rId15" Type="http://schemas.openxmlformats.org/officeDocument/2006/relationships/image" Target="../media/image34.png"/><Relationship Id="rId10" Type="http://schemas.openxmlformats.org/officeDocument/2006/relationships/slide" Target="slide23.xml"/><Relationship Id="rId19" Type="http://schemas.openxmlformats.org/officeDocument/2006/relationships/image" Target="../media/image35.png"/><Relationship Id="rId4" Type="http://schemas.openxmlformats.org/officeDocument/2006/relationships/notesSlide" Target="../notesSlides/notesSlide4.xml"/><Relationship Id="rId9" Type="http://schemas.openxmlformats.org/officeDocument/2006/relationships/slide" Target="slide28.xml"/><Relationship Id="rId14" Type="http://schemas.openxmlformats.org/officeDocument/2006/relationships/slide" Target="slide25.xml"/></Relationships>
</file>

<file path=ppt/slides/_rels/slide22.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slide" Target="slide11.xml"/><Relationship Id="rId3" Type="http://schemas.microsoft.com/office/2007/relationships/media" Target="../media/media4.wav"/><Relationship Id="rId7" Type="http://schemas.openxmlformats.org/officeDocument/2006/relationships/slide" Target="slide21.xml"/><Relationship Id="rId12" Type="http://schemas.openxmlformats.org/officeDocument/2006/relationships/image" Target="../media/image41.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37.jpg"/><Relationship Id="rId11" Type="http://schemas.openxmlformats.org/officeDocument/2006/relationships/image" Target="../media/image7.jpg"/><Relationship Id="rId5" Type="http://schemas.openxmlformats.org/officeDocument/2006/relationships/slideLayout" Target="../slideLayouts/slideLayout1.xml"/><Relationship Id="rId10" Type="http://schemas.openxmlformats.org/officeDocument/2006/relationships/image" Target="../media/image40.png"/><Relationship Id="rId4" Type="http://schemas.openxmlformats.org/officeDocument/2006/relationships/audio" Target="../media/media4.wav"/><Relationship Id="rId9" Type="http://schemas.openxmlformats.org/officeDocument/2006/relationships/image" Target="../media/image39.png"/><Relationship Id="rId14" Type="http://schemas.openxmlformats.org/officeDocument/2006/relationships/image" Target="../media/image35.png"/></Relationships>
</file>

<file path=ppt/slides/_rels/slide23.xml.rels><?xml version="1.0" encoding="UTF-8" standalone="yes"?>
<Relationships xmlns="http://schemas.openxmlformats.org/package/2006/relationships"><Relationship Id="rId8" Type="http://schemas.openxmlformats.org/officeDocument/2006/relationships/image" Target="../media/image40.png"/><Relationship Id="rId3" Type="http://schemas.microsoft.com/office/2007/relationships/media" Target="../media/media3.mp3"/><Relationship Id="rId7" Type="http://schemas.openxmlformats.org/officeDocument/2006/relationships/image" Target="../media/image39.png"/><Relationship Id="rId12" Type="http://schemas.openxmlformats.org/officeDocument/2006/relationships/image" Target="../media/image38.png"/><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image" Target="../media/image37.jpg"/><Relationship Id="rId11" Type="http://schemas.openxmlformats.org/officeDocument/2006/relationships/slide" Target="slide21.xml"/><Relationship Id="rId5" Type="http://schemas.openxmlformats.org/officeDocument/2006/relationships/slideLayout" Target="../slideLayouts/slideLayout1.xml"/><Relationship Id="rId10" Type="http://schemas.openxmlformats.org/officeDocument/2006/relationships/image" Target="../media/image41.png"/><Relationship Id="rId4" Type="http://schemas.openxmlformats.org/officeDocument/2006/relationships/audio" Target="../media/media3.mp3"/><Relationship Id="rId9" Type="http://schemas.openxmlformats.org/officeDocument/2006/relationships/image" Target="../media/image7.jpg"/></Relationships>
</file>

<file path=ppt/slides/_rels/slide24.xml.rels><?xml version="1.0" encoding="UTF-8" standalone="yes"?>
<Relationships xmlns="http://schemas.openxmlformats.org/package/2006/relationships"><Relationship Id="rId8" Type="http://schemas.openxmlformats.org/officeDocument/2006/relationships/image" Target="../media/image40.png"/><Relationship Id="rId3" Type="http://schemas.microsoft.com/office/2007/relationships/media" Target="../media/media3.mp3"/><Relationship Id="rId7" Type="http://schemas.openxmlformats.org/officeDocument/2006/relationships/image" Target="../media/image39.png"/><Relationship Id="rId12" Type="http://schemas.openxmlformats.org/officeDocument/2006/relationships/image" Target="../media/image38.png"/><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image" Target="../media/image37.jpg"/><Relationship Id="rId11" Type="http://schemas.openxmlformats.org/officeDocument/2006/relationships/slide" Target="slide21.xml"/><Relationship Id="rId5" Type="http://schemas.openxmlformats.org/officeDocument/2006/relationships/slideLayout" Target="../slideLayouts/slideLayout1.xml"/><Relationship Id="rId10" Type="http://schemas.openxmlformats.org/officeDocument/2006/relationships/image" Target="../media/image41.png"/><Relationship Id="rId4" Type="http://schemas.openxmlformats.org/officeDocument/2006/relationships/audio" Target="../media/media3.mp3"/><Relationship Id="rId9" Type="http://schemas.openxmlformats.org/officeDocument/2006/relationships/image" Target="../media/image7.jpg"/></Relationships>
</file>

<file path=ppt/slides/_rels/slide25.xml.rels><?xml version="1.0" encoding="UTF-8" standalone="yes"?>
<Relationships xmlns="http://schemas.openxmlformats.org/package/2006/relationships"><Relationship Id="rId8" Type="http://schemas.openxmlformats.org/officeDocument/2006/relationships/image" Target="../media/image40.png"/><Relationship Id="rId3" Type="http://schemas.microsoft.com/office/2007/relationships/media" Target="../media/media3.mp3"/><Relationship Id="rId7" Type="http://schemas.openxmlformats.org/officeDocument/2006/relationships/image" Target="../media/image39.png"/><Relationship Id="rId12" Type="http://schemas.openxmlformats.org/officeDocument/2006/relationships/image" Target="../media/image38.png"/><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image" Target="../media/image37.jpg"/><Relationship Id="rId11" Type="http://schemas.openxmlformats.org/officeDocument/2006/relationships/slide" Target="slide21.xml"/><Relationship Id="rId5" Type="http://schemas.openxmlformats.org/officeDocument/2006/relationships/slideLayout" Target="../slideLayouts/slideLayout1.xml"/><Relationship Id="rId10" Type="http://schemas.openxmlformats.org/officeDocument/2006/relationships/image" Target="../media/image41.png"/><Relationship Id="rId4" Type="http://schemas.openxmlformats.org/officeDocument/2006/relationships/audio" Target="../media/media3.mp3"/><Relationship Id="rId9" Type="http://schemas.openxmlformats.org/officeDocument/2006/relationships/image" Target="../media/image7.jpg"/></Relationships>
</file>

<file path=ppt/slides/_rels/slide26.xml.rels><?xml version="1.0" encoding="UTF-8" standalone="yes"?>
<Relationships xmlns="http://schemas.openxmlformats.org/package/2006/relationships"><Relationship Id="rId8" Type="http://schemas.openxmlformats.org/officeDocument/2006/relationships/image" Target="../media/image40.png"/><Relationship Id="rId3" Type="http://schemas.microsoft.com/office/2007/relationships/media" Target="../media/media3.mp3"/><Relationship Id="rId7" Type="http://schemas.openxmlformats.org/officeDocument/2006/relationships/image" Target="../media/image39.png"/><Relationship Id="rId12" Type="http://schemas.openxmlformats.org/officeDocument/2006/relationships/image" Target="../media/image38.png"/><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image" Target="../media/image37.jpg"/><Relationship Id="rId11" Type="http://schemas.openxmlformats.org/officeDocument/2006/relationships/slide" Target="slide21.xml"/><Relationship Id="rId5" Type="http://schemas.openxmlformats.org/officeDocument/2006/relationships/slideLayout" Target="../slideLayouts/slideLayout1.xml"/><Relationship Id="rId10" Type="http://schemas.openxmlformats.org/officeDocument/2006/relationships/image" Target="../media/image41.png"/><Relationship Id="rId4" Type="http://schemas.openxmlformats.org/officeDocument/2006/relationships/audio" Target="../media/media3.mp3"/><Relationship Id="rId9" Type="http://schemas.openxmlformats.org/officeDocument/2006/relationships/image" Target="../media/image7.jpg"/></Relationships>
</file>

<file path=ppt/slides/_rels/slide27.xml.rels><?xml version="1.0" encoding="UTF-8" standalone="yes"?>
<Relationships xmlns="http://schemas.openxmlformats.org/package/2006/relationships"><Relationship Id="rId8" Type="http://schemas.openxmlformats.org/officeDocument/2006/relationships/image" Target="../media/image40.png"/><Relationship Id="rId3" Type="http://schemas.microsoft.com/office/2007/relationships/media" Target="../media/media4.wav"/><Relationship Id="rId7" Type="http://schemas.openxmlformats.org/officeDocument/2006/relationships/image" Target="../media/image39.png"/><Relationship Id="rId12" Type="http://schemas.openxmlformats.org/officeDocument/2006/relationships/image" Target="../media/image38.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37.jpg"/><Relationship Id="rId11" Type="http://schemas.openxmlformats.org/officeDocument/2006/relationships/slide" Target="slide21.xml"/><Relationship Id="rId5" Type="http://schemas.openxmlformats.org/officeDocument/2006/relationships/slideLayout" Target="../slideLayouts/slideLayout1.xml"/><Relationship Id="rId10" Type="http://schemas.openxmlformats.org/officeDocument/2006/relationships/image" Target="../media/image41.png"/><Relationship Id="rId4" Type="http://schemas.openxmlformats.org/officeDocument/2006/relationships/audio" Target="../media/media4.wav"/><Relationship Id="rId9" Type="http://schemas.openxmlformats.org/officeDocument/2006/relationships/image" Target="../media/image7.jpg"/></Relationships>
</file>

<file path=ppt/slides/_rels/slide28.xml.rels><?xml version="1.0" encoding="UTF-8" standalone="yes"?>
<Relationships xmlns="http://schemas.openxmlformats.org/package/2006/relationships"><Relationship Id="rId8" Type="http://schemas.openxmlformats.org/officeDocument/2006/relationships/image" Target="../media/image40.png"/><Relationship Id="rId3" Type="http://schemas.microsoft.com/office/2007/relationships/media" Target="../media/media4.wav"/><Relationship Id="rId7" Type="http://schemas.openxmlformats.org/officeDocument/2006/relationships/image" Target="../media/image39.png"/><Relationship Id="rId12" Type="http://schemas.openxmlformats.org/officeDocument/2006/relationships/image" Target="../media/image38.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37.jpg"/><Relationship Id="rId11" Type="http://schemas.openxmlformats.org/officeDocument/2006/relationships/slide" Target="slide21.xml"/><Relationship Id="rId5" Type="http://schemas.openxmlformats.org/officeDocument/2006/relationships/slideLayout" Target="../slideLayouts/slideLayout1.xml"/><Relationship Id="rId10" Type="http://schemas.openxmlformats.org/officeDocument/2006/relationships/image" Target="../media/image41.png"/><Relationship Id="rId4" Type="http://schemas.openxmlformats.org/officeDocument/2006/relationships/audio" Target="../media/media4.wav"/><Relationship Id="rId9" Type="http://schemas.openxmlformats.org/officeDocument/2006/relationships/image" Target="../media/image7.jpg"/></Relationships>
</file>

<file path=ppt/slides/_rels/slide29.xml.rels><?xml version="1.0" encoding="UTF-8" standalone="yes"?>
<Relationships xmlns="http://schemas.openxmlformats.org/package/2006/relationships"><Relationship Id="rId3" Type="http://schemas.openxmlformats.org/officeDocument/2006/relationships/hyperlink" Target="https://hoc10.vn/doc-sach/khoa-hoc-tu-nhien-8/1/424/119/" TargetMode="External"/><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44.png"/><Relationship Id="rId7" Type="http://schemas.openxmlformats.org/officeDocument/2006/relationships/image" Target="../media/image48.png"/><Relationship Id="rId12" Type="http://schemas.openxmlformats.org/officeDocument/2006/relationships/image" Target="../media/image53.sv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47.svg"/><Relationship Id="rId11" Type="http://schemas.openxmlformats.org/officeDocument/2006/relationships/image" Target="../media/image52.png"/><Relationship Id="rId5" Type="http://schemas.openxmlformats.org/officeDocument/2006/relationships/image" Target="../media/image46.png"/><Relationship Id="rId10" Type="http://schemas.openxmlformats.org/officeDocument/2006/relationships/image" Target="../media/image51.svg"/><Relationship Id="rId4" Type="http://schemas.openxmlformats.org/officeDocument/2006/relationships/image" Target="../media/image45.svg"/><Relationship Id="rId9" Type="http://schemas.openxmlformats.org/officeDocument/2006/relationships/image" Target="../media/image50.png"/></Relationships>
</file>

<file path=ppt/slides/_rels/slide31.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image" Target="../media/image55.jpg"/><Relationship Id="rId1" Type="http://schemas.openxmlformats.org/officeDocument/2006/relationships/slideLayout" Target="../slideLayouts/slideLayout2.xml"/><Relationship Id="rId6" Type="http://schemas.openxmlformats.org/officeDocument/2006/relationships/image" Target="../media/image57.png"/><Relationship Id="rId5" Type="http://schemas.microsoft.com/office/2007/relationships/hdphoto" Target="../media/hdphoto3.wdp"/><Relationship Id="rId4"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CBE17-2CAA-405C-E138-D568AC2A1A8F}"/>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dirty="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TN 8</a:t>
            </a:r>
          </a:p>
        </p:txBody>
      </p:sp>
      <p:sp>
        <p:nvSpPr>
          <p:cNvPr id="3" name="Title 1">
            <a:extLst>
              <a:ext uri="{FF2B5EF4-FFF2-40B4-BE49-F238E27FC236}">
                <a16:creationId xmlns:a16="http://schemas.microsoft.com/office/drawing/2014/main" id="{7CC0511A-1B19-42C6-1972-FA9FFB1AE600}"/>
              </a:ext>
            </a:extLst>
          </p:cNvPr>
          <p:cNvSpPr txBox="1">
            <a:spLocks/>
          </p:cNvSpPr>
          <p:nvPr/>
        </p:nvSpPr>
        <p:spPr>
          <a:xfrm>
            <a:off x="346461" y="1441657"/>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6</a:t>
            </a:r>
            <a:r>
              <a:rPr lang="vi-VN" sz="5400" b="1" dirty="0">
                <a:solidFill>
                  <a:srgbClr val="002060"/>
                </a:solidFill>
                <a:latin typeface="UTM Avo" panose="02040603050506020204" pitchFamily="18" charset="0"/>
              </a:rPr>
              <a:t>: </a:t>
            </a:r>
            <a:endParaRPr lang="en-US" sz="5400" b="1" dirty="0">
              <a:solidFill>
                <a:srgbClr val="002060"/>
              </a:solidFill>
              <a:latin typeface="UTM Avo" panose="02040603050506020204" pitchFamily="18" charset="0"/>
            </a:endParaRPr>
          </a:p>
          <a:p>
            <a:pPr>
              <a:lnSpc>
                <a:spcPct val="100000"/>
              </a:lnSpc>
              <a:spcBef>
                <a:spcPts val="600"/>
              </a:spcBef>
            </a:pPr>
            <a:r>
              <a:rPr lang="en-US" sz="5400" b="1" dirty="0" err="1">
                <a:solidFill>
                  <a:srgbClr val="002060"/>
                </a:solidFill>
                <a:latin typeface="UTM Avo" panose="02040603050506020204" pitchFamily="18" charset="0"/>
              </a:rPr>
              <a:t>Nhiệt</a:t>
            </a:r>
            <a:endParaRPr lang="en-US" sz="5400" b="1" dirty="0">
              <a:solidFill>
                <a:srgbClr val="002060"/>
              </a:solidFill>
              <a:latin typeface="UTM Avo" panose="02040603050506020204" pitchFamily="18" charset="0"/>
            </a:endParaRPr>
          </a:p>
        </p:txBody>
      </p:sp>
      <p:sp>
        <p:nvSpPr>
          <p:cNvPr id="7" name="Subtitle 2">
            <a:extLst>
              <a:ext uri="{FF2B5EF4-FFF2-40B4-BE49-F238E27FC236}">
                <a16:creationId xmlns:a16="http://schemas.microsoft.com/office/drawing/2014/main" id="{096D3C9B-BDCC-D013-E4CC-E0D0080889BA}"/>
              </a:ext>
            </a:extLst>
          </p:cNvPr>
          <p:cNvSpPr txBox="1">
            <a:spLocks/>
          </p:cNvSpPr>
          <p:nvPr/>
        </p:nvSpPr>
        <p:spPr>
          <a:xfrm>
            <a:off x="-322688" y="3487440"/>
            <a:ext cx="12837376"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vi-VN" sz="5400" b="1" dirty="0">
                <a:solidFill>
                  <a:srgbClr val="FF0000"/>
                </a:solidFill>
                <a:latin typeface="UTM Avo" panose="02040603050506020204" pitchFamily="18" charset="0"/>
              </a:rPr>
              <a:t>Bài </a:t>
            </a:r>
            <a:r>
              <a:rPr lang="en-US" sz="5400" b="1" dirty="0">
                <a:solidFill>
                  <a:srgbClr val="FF0000"/>
                </a:solidFill>
                <a:latin typeface="UTM Avo" panose="02040603050506020204" pitchFamily="18" charset="0"/>
              </a:rPr>
              <a:t>25. </a:t>
            </a:r>
            <a:r>
              <a:rPr lang="en-US" sz="5400" b="1" dirty="0" err="1">
                <a:solidFill>
                  <a:srgbClr val="FF0000"/>
                </a:solidFill>
                <a:latin typeface="UTM Avo" panose="02040603050506020204" pitchFamily="18" charset="0"/>
              </a:rPr>
              <a:t>Truyền</a:t>
            </a:r>
            <a:r>
              <a:rPr lang="en-US" sz="5400" b="1" dirty="0">
                <a:solidFill>
                  <a:srgbClr val="FF0000"/>
                </a:solidFill>
                <a:latin typeface="UTM Avo" panose="02040603050506020204" pitchFamily="18" charset="0"/>
              </a:rPr>
              <a:t> </a:t>
            </a:r>
            <a:r>
              <a:rPr lang="en-US" sz="5400" b="1" dirty="0" err="1">
                <a:solidFill>
                  <a:srgbClr val="FF0000"/>
                </a:solidFill>
                <a:latin typeface="UTM Avo" panose="02040603050506020204" pitchFamily="18" charset="0"/>
              </a:rPr>
              <a:t>năng</a:t>
            </a:r>
            <a:r>
              <a:rPr lang="en-US" sz="5400" b="1" dirty="0">
                <a:solidFill>
                  <a:srgbClr val="FF0000"/>
                </a:solidFill>
                <a:latin typeface="UTM Avo" panose="02040603050506020204" pitchFamily="18" charset="0"/>
              </a:rPr>
              <a:t> </a:t>
            </a:r>
            <a:r>
              <a:rPr lang="en-US" sz="5400" b="1" dirty="0" err="1">
                <a:solidFill>
                  <a:srgbClr val="FF0000"/>
                </a:solidFill>
                <a:latin typeface="UTM Avo" panose="02040603050506020204" pitchFamily="18" charset="0"/>
              </a:rPr>
              <a:t>lượng</a:t>
            </a:r>
            <a:r>
              <a:rPr lang="en-US" sz="5400" b="1" dirty="0">
                <a:solidFill>
                  <a:srgbClr val="FF0000"/>
                </a:solidFill>
                <a:latin typeface="UTM Avo" panose="02040603050506020204" pitchFamily="18" charset="0"/>
              </a:rPr>
              <a:t> </a:t>
            </a:r>
            <a:r>
              <a:rPr lang="en-US" sz="5400" b="1" dirty="0" err="1">
                <a:solidFill>
                  <a:srgbClr val="FF0000"/>
                </a:solidFill>
                <a:latin typeface="UTM Avo" panose="02040603050506020204" pitchFamily="18" charset="0"/>
              </a:rPr>
              <a:t>nhiệt</a:t>
            </a:r>
            <a:endParaRPr lang="en-US" sz="5400" b="1" dirty="0">
              <a:solidFill>
                <a:srgbClr val="FF0000"/>
              </a:solidFill>
              <a:latin typeface="UTM Avo" panose="02040603050506020204" pitchFamily="18" charset="0"/>
            </a:endParaRPr>
          </a:p>
          <a:p>
            <a:pPr>
              <a:lnSpc>
                <a:spcPct val="100000"/>
              </a:lnSpc>
              <a:spcBef>
                <a:spcPts val="600"/>
              </a:spcBef>
            </a:pPr>
            <a:r>
              <a:rPr lang="en-US" sz="5400" b="1" dirty="0">
                <a:solidFill>
                  <a:srgbClr val="FF0000"/>
                </a:solidFill>
                <a:latin typeface="UTM Avo" panose="02040603050506020204" pitchFamily="18" charset="0"/>
              </a:rPr>
              <a:t>(</a:t>
            </a:r>
            <a:r>
              <a:rPr lang="en-US" sz="5400" b="1" dirty="0" err="1">
                <a:solidFill>
                  <a:srgbClr val="FF0000"/>
                </a:solidFill>
                <a:latin typeface="UTM Avo" panose="02040603050506020204" pitchFamily="18" charset="0"/>
              </a:rPr>
              <a:t>Phần</a:t>
            </a:r>
            <a:r>
              <a:rPr lang="en-US" sz="5400" b="1" dirty="0">
                <a:solidFill>
                  <a:srgbClr val="FF0000"/>
                </a:solidFill>
                <a:latin typeface="UTM Avo" panose="02040603050506020204" pitchFamily="18" charset="0"/>
              </a:rPr>
              <a:t> III)</a:t>
            </a: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431F97E3-CEA0-BBC1-2058-4B8604A14B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169912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39000" b="-39000"/>
          </a:stretch>
        </a:blipFill>
        <a:effectLst/>
      </p:bgPr>
    </p:bg>
    <p:spTree>
      <p:nvGrpSpPr>
        <p:cNvPr id="1" name=""/>
        <p:cNvGrpSpPr/>
        <p:nvPr/>
      </p:nvGrpSpPr>
      <p:grpSpPr>
        <a:xfrm>
          <a:off x="0" y="0"/>
          <a:ext cx="0" cy="0"/>
          <a:chOff x="0" y="0"/>
          <a:chExt cx="0" cy="0"/>
        </a:xfrm>
      </p:grpSpPr>
      <p:sp>
        <p:nvSpPr>
          <p:cNvPr id="3" name="Wave 2"/>
          <p:cNvSpPr/>
          <p:nvPr/>
        </p:nvSpPr>
        <p:spPr>
          <a:xfrm>
            <a:off x="2503644" y="331470"/>
            <a:ext cx="3818791" cy="2823209"/>
          </a:xfrm>
          <a:prstGeom prst="wave">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3"/>
          <p:cNvSpPr txBox="1"/>
          <p:nvPr/>
        </p:nvSpPr>
        <p:spPr>
          <a:xfrm>
            <a:off x="2833620" y="886951"/>
            <a:ext cx="3158838" cy="1603259"/>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3500" b="1" i="0" u="none" strike="noStrike" kern="1200" cap="none" spc="0" normalizeH="0" baseline="0" noProof="0" dirty="0">
                <a:ln>
                  <a:noFill/>
                </a:ln>
                <a:solidFill>
                  <a:srgbClr val="FF0000"/>
                </a:solidFill>
                <a:effectLst/>
                <a:uLnTx/>
                <a:uFillTx/>
                <a:latin typeface="UTM Avo" panose="02040603050506020204" pitchFamily="18" charset="0"/>
                <a:ea typeface="+mn-ea"/>
                <a:cs typeface="Times New Roman" pitchFamily="18" charset="0"/>
              </a:rPr>
              <a:t>Ong nhỏ và mật hoa</a:t>
            </a:r>
            <a:endParaRPr kumimoji="0" lang="en-US" sz="3500" b="1" i="0" u="none" strike="noStrike" kern="1200" cap="none" spc="0" normalizeH="0" baseline="0" noProof="0" dirty="0">
              <a:ln>
                <a:noFill/>
              </a:ln>
              <a:solidFill>
                <a:srgbClr val="FF0000"/>
              </a:solidFill>
              <a:effectLst/>
              <a:uLnTx/>
              <a:uFillTx/>
              <a:latin typeface="UTM Avo" panose="02040603050506020204" pitchFamily="18" charset="0"/>
              <a:ea typeface="+mn-ea"/>
              <a:cs typeface="Times New Roman" pitchFamily="18" charset="0"/>
            </a:endParaRPr>
          </a:p>
        </p:txBody>
      </p:sp>
      <p:pic>
        <p:nvPicPr>
          <p:cNvPr id="5" name="Picture 4"/>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28534" y="3429000"/>
            <a:ext cx="2643187" cy="3338512"/>
          </a:xfrm>
          <a:prstGeom prst="rect">
            <a:avLst/>
          </a:prstGeom>
        </p:spPr>
      </p:pic>
      <p:sp>
        <p:nvSpPr>
          <p:cNvPr id="10" name="Right Arrow 9">
            <a:hlinkClick r:id="rId6" action="ppaction://hlinksldjump"/>
          </p:cNvPr>
          <p:cNvSpPr/>
          <p:nvPr/>
        </p:nvSpPr>
        <p:spPr>
          <a:xfrm>
            <a:off x="9839325" y="5505450"/>
            <a:ext cx="1524000" cy="1197610"/>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hlinkClick r:id="rId7" action="ppaction://hlinksldjump"/>
          </p:cNvPr>
          <p:cNvSpPr txBox="1"/>
          <p:nvPr/>
        </p:nvSpPr>
        <p:spPr>
          <a:xfrm>
            <a:off x="9929379" y="5919589"/>
            <a:ext cx="134389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0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BẮT ĐẦU</a:t>
            </a:r>
            <a:endParaRPr kumimoji="0" lang="en-US" sz="20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endParaRPr>
          </a:p>
        </p:txBody>
      </p:sp>
      <p:pic>
        <p:nvPicPr>
          <p:cNvPr id="2" name="ChiOngNauVaEmBeBeat-VA-5262771.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839325" y="-806352"/>
            <a:ext cx="609600" cy="609600"/>
          </a:xfrm>
          <a:prstGeom prst="rect">
            <a:avLst/>
          </a:prstGeom>
        </p:spPr>
      </p:pic>
      <p:pic>
        <p:nvPicPr>
          <p:cNvPr id="13" name="Picture 12">
            <a:extLst>
              <a:ext uri="{FF2B5EF4-FFF2-40B4-BE49-F238E27FC236}">
                <a16:creationId xmlns:a16="http://schemas.microsoft.com/office/drawing/2014/main" id="{B5FEE543-DA0C-A233-A8C0-8ECC924DAAA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507" y="0"/>
            <a:ext cx="964935" cy="1077218"/>
          </a:xfrm>
          <a:prstGeom prst="rect">
            <a:avLst/>
          </a:prstGeom>
        </p:spPr>
      </p:pic>
      <p:pic>
        <p:nvPicPr>
          <p:cNvPr id="12" name="Picture 11">
            <a:extLst>
              <a:ext uri="{FF2B5EF4-FFF2-40B4-BE49-F238E27FC236}">
                <a16:creationId xmlns:a16="http://schemas.microsoft.com/office/drawing/2014/main" id="{7E167F84-3B61-EBDB-02A0-9D7C11E0AC3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493381" y="13969"/>
            <a:ext cx="4871996" cy="3247997"/>
          </a:xfrm>
          <a:prstGeom prst="rect">
            <a:avLst/>
          </a:prstGeom>
        </p:spPr>
      </p:pic>
    </p:spTree>
    <p:extLst>
      <p:ext uri="{BB962C8B-B14F-4D97-AF65-F5344CB8AC3E}">
        <p14:creationId xmlns:p14="http://schemas.microsoft.com/office/powerpoint/2010/main" val="3742640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39000" b="-39000"/>
          </a:stretch>
        </a:blipFill>
        <a:effectLst/>
      </p:bgPr>
    </p:bg>
    <p:spTree>
      <p:nvGrpSpPr>
        <p:cNvPr id="1" name=""/>
        <p:cNvGrpSpPr/>
        <p:nvPr/>
      </p:nvGrpSpPr>
      <p:grpSpPr>
        <a:xfrm>
          <a:off x="0" y="0"/>
          <a:ext cx="0" cy="0"/>
          <a:chOff x="0" y="0"/>
          <a:chExt cx="0" cy="0"/>
        </a:xfrm>
      </p:grpSpPr>
      <p:pic>
        <p:nvPicPr>
          <p:cNvPr id="4" name="hoaa"/>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10084" y="2517190"/>
            <a:ext cx="817945" cy="882413"/>
          </a:xfrm>
          <a:prstGeom prst="rect">
            <a:avLst/>
          </a:prstGeom>
          <a:effectLst>
            <a:outerShdw blurRad="63500" sx="102000" sy="102000" algn="ctr" rotWithShape="0">
              <a:prstClr val="black">
                <a:alpha val="40000"/>
              </a:prstClr>
            </a:outerShdw>
          </a:effectLst>
        </p:spPr>
      </p:pic>
      <p:pic>
        <p:nvPicPr>
          <p:cNvPr id="8" name="ong"/>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75607" y="2686040"/>
            <a:ext cx="1143000" cy="1143000"/>
          </a:xfrm>
          <a:prstGeom prst="rect">
            <a:avLst/>
          </a:prstGeom>
        </p:spPr>
      </p:pic>
      <p:pic>
        <p:nvPicPr>
          <p:cNvPr id="9" name="hoad"/>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06788" y="5372222"/>
            <a:ext cx="817945" cy="882413"/>
          </a:xfrm>
          <a:prstGeom prst="rect">
            <a:avLst/>
          </a:prstGeom>
          <a:effectLst>
            <a:outerShdw blurRad="50800" dist="38100" dir="16200000" rotWithShape="0">
              <a:prstClr val="black">
                <a:alpha val="40000"/>
              </a:prstClr>
            </a:outerShdw>
          </a:effectLst>
        </p:spPr>
      </p:pic>
      <p:pic>
        <p:nvPicPr>
          <p:cNvPr id="10" name="hoac"/>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53524" y="4415372"/>
            <a:ext cx="817945" cy="882413"/>
          </a:xfrm>
          <a:prstGeom prst="rect">
            <a:avLst/>
          </a:prstGeom>
          <a:effectLst>
            <a:outerShdw blurRad="50800" dist="38100" dir="16200000" rotWithShape="0">
              <a:prstClr val="black">
                <a:alpha val="40000"/>
              </a:prstClr>
            </a:outerShdw>
          </a:effectLst>
        </p:spPr>
      </p:pic>
      <p:pic>
        <p:nvPicPr>
          <p:cNvPr id="11" name="hoab"/>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98891" y="3468906"/>
            <a:ext cx="817945" cy="882413"/>
          </a:xfrm>
          <a:prstGeom prst="rect">
            <a:avLst/>
          </a:prstGeom>
          <a:effectLst>
            <a:outerShdw blurRad="50800" dist="38100" dir="16200000" rotWithShape="0">
              <a:prstClr val="black">
                <a:alpha val="40000"/>
              </a:prstClr>
            </a:outerShdw>
          </a:effectLst>
        </p:spPr>
      </p:pic>
      <p:sp>
        <p:nvSpPr>
          <p:cNvPr id="16" name="danana"/>
          <p:cNvSpPr txBox="1"/>
          <p:nvPr/>
        </p:nvSpPr>
        <p:spPr>
          <a:xfrm>
            <a:off x="3016834" y="2835339"/>
            <a:ext cx="5941698" cy="461665"/>
          </a:xfrm>
          <a:prstGeom prst="rect">
            <a:avLst/>
          </a:prstGeom>
          <a:effectLst>
            <a:outerShdw blurRad="50800" dist="38100" dir="13500000" algn="br"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lvl="0">
              <a:defRPr/>
            </a:pPr>
            <a:r>
              <a:rPr lang="vi-VN" sz="2400" dirty="0">
                <a:solidFill>
                  <a:prstClr val="black"/>
                </a:solidFill>
                <a:latin typeface="UTM Avo" panose="02040603050506020204" pitchFamily="18" charset="0"/>
                <a:cs typeface="Times New Roman" pitchFamily="18" charset="0"/>
              </a:rPr>
              <a:t>A. </a:t>
            </a:r>
            <a:r>
              <a:rPr lang="en-US" sz="2400" dirty="0" err="1">
                <a:solidFill>
                  <a:prstClr val="black"/>
                </a:solidFill>
                <a:latin typeface="UTM Avo" panose="02040603050506020204" pitchFamily="18" charset="0"/>
                <a:cs typeface="Times New Roman" pitchFamily="18" charset="0"/>
              </a:rPr>
              <a:t>đối</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lưu</a:t>
            </a:r>
            <a:r>
              <a:rPr lang="en-US" sz="2400" dirty="0">
                <a:solidFill>
                  <a:prstClr val="black"/>
                </a:solidFill>
                <a:latin typeface="UTM Avo" panose="02040603050506020204" pitchFamily="18" charset="0"/>
                <a:cs typeface="Times New Roman" pitchFamily="18" charset="0"/>
              </a:rPr>
              <a:t>.</a:t>
            </a:r>
            <a:endParaRPr lang="vi-VN" sz="2400" dirty="0">
              <a:solidFill>
                <a:prstClr val="black"/>
              </a:solidFill>
              <a:latin typeface="UTM Avo" panose="02040603050506020204" pitchFamily="18" charset="0"/>
              <a:cs typeface="Times New Roman" pitchFamily="18" charset="0"/>
            </a:endParaRPr>
          </a:p>
        </p:txBody>
      </p:sp>
      <p:sp>
        <p:nvSpPr>
          <p:cNvPr id="17" name="dapanb"/>
          <p:cNvSpPr txBox="1"/>
          <p:nvPr/>
        </p:nvSpPr>
        <p:spPr>
          <a:xfrm>
            <a:off x="3016836" y="3830773"/>
            <a:ext cx="5941696"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lvl="0">
              <a:defRPr/>
            </a:pPr>
            <a:r>
              <a:rPr lang="vi-VN" sz="2400" dirty="0">
                <a:solidFill>
                  <a:prstClr val="black"/>
                </a:solidFill>
                <a:latin typeface="UTM Avo" panose="02040603050506020204" pitchFamily="18" charset="0"/>
                <a:cs typeface="Times New Roman" pitchFamily="18" charset="0"/>
              </a:rPr>
              <a:t>B. </a:t>
            </a:r>
            <a:r>
              <a:rPr lang="en-US" sz="2400" dirty="0" err="1">
                <a:solidFill>
                  <a:prstClr val="black"/>
                </a:solidFill>
                <a:latin typeface="UTM Avo" panose="02040603050506020204" pitchFamily="18" charset="0"/>
                <a:cs typeface="Times New Roman" pitchFamily="18" charset="0"/>
              </a:rPr>
              <a:t>bức</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xạ</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nhiệt</a:t>
            </a:r>
            <a:r>
              <a:rPr lang="en-US" sz="2400" dirty="0">
                <a:solidFill>
                  <a:prstClr val="black"/>
                </a:solidFill>
                <a:latin typeface="UTM Avo" panose="02040603050506020204" pitchFamily="18" charset="0"/>
                <a:cs typeface="Times New Roman" pitchFamily="18" charset="0"/>
              </a:rPr>
              <a:t>.</a:t>
            </a:r>
            <a:endParaRPr lang="vi-VN" sz="2400" dirty="0">
              <a:solidFill>
                <a:prstClr val="black"/>
              </a:solidFill>
              <a:latin typeface="UTM Avo" panose="02040603050506020204" pitchFamily="18" charset="0"/>
              <a:cs typeface="Times New Roman" pitchFamily="18" charset="0"/>
            </a:endParaRPr>
          </a:p>
        </p:txBody>
      </p:sp>
      <p:sp>
        <p:nvSpPr>
          <p:cNvPr id="18" name="dapanc"/>
          <p:cNvSpPr txBox="1"/>
          <p:nvPr/>
        </p:nvSpPr>
        <p:spPr>
          <a:xfrm>
            <a:off x="3016836" y="4788839"/>
            <a:ext cx="5941696"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lvl="0">
              <a:defRPr/>
            </a:pPr>
            <a:r>
              <a:rPr lang="vi-VN" sz="2400" dirty="0">
                <a:solidFill>
                  <a:prstClr val="black"/>
                </a:solidFill>
                <a:latin typeface="UTM Avo" panose="02040603050506020204" pitchFamily="18" charset="0"/>
                <a:cs typeface="Times New Roman" pitchFamily="18" charset="0"/>
              </a:rPr>
              <a:t>C. </a:t>
            </a:r>
            <a:r>
              <a:rPr lang="en-US" sz="2400" dirty="0" err="1">
                <a:solidFill>
                  <a:prstClr val="black"/>
                </a:solidFill>
                <a:latin typeface="UTM Avo" panose="02040603050506020204" pitchFamily="18" charset="0"/>
                <a:cs typeface="Times New Roman" pitchFamily="18" charset="0"/>
              </a:rPr>
              <a:t>truyền</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nhiệt</a:t>
            </a:r>
            <a:r>
              <a:rPr lang="en-US" sz="2400" dirty="0">
                <a:solidFill>
                  <a:prstClr val="black"/>
                </a:solidFill>
                <a:latin typeface="UTM Avo" panose="02040603050506020204" pitchFamily="18" charset="0"/>
                <a:cs typeface="Times New Roman" pitchFamily="18" charset="0"/>
              </a:rPr>
              <a:t>.</a:t>
            </a:r>
            <a:endParaRPr lang="vi-VN" sz="2400" dirty="0">
              <a:solidFill>
                <a:prstClr val="black"/>
              </a:solidFill>
              <a:latin typeface="UTM Avo" panose="02040603050506020204" pitchFamily="18" charset="0"/>
              <a:cs typeface="Times New Roman" pitchFamily="18" charset="0"/>
            </a:endParaRPr>
          </a:p>
        </p:txBody>
      </p:sp>
      <p:sp>
        <p:nvSpPr>
          <p:cNvPr id="19" name="dapand"/>
          <p:cNvSpPr txBox="1"/>
          <p:nvPr/>
        </p:nvSpPr>
        <p:spPr>
          <a:xfrm>
            <a:off x="3021188" y="5703236"/>
            <a:ext cx="5941696"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lvl="0">
              <a:defRPr/>
            </a:pPr>
            <a:r>
              <a:rPr lang="en-US" sz="2400" dirty="0">
                <a:solidFill>
                  <a:prstClr val="black"/>
                </a:solidFill>
                <a:latin typeface="UTM Avo" panose="02040603050506020204" pitchFamily="18" charset="0"/>
                <a:cs typeface="Times New Roman" pitchFamily="18" charset="0"/>
              </a:rPr>
              <a:t>D. </a:t>
            </a:r>
            <a:r>
              <a:rPr lang="en-US" sz="2400" dirty="0" err="1">
                <a:solidFill>
                  <a:prstClr val="black"/>
                </a:solidFill>
                <a:latin typeface="UTM Avo" panose="02040603050506020204" pitchFamily="18" charset="0"/>
                <a:cs typeface="Times New Roman" pitchFamily="18" charset="0"/>
              </a:rPr>
              <a:t>Cả</a:t>
            </a:r>
            <a:r>
              <a:rPr lang="en-US" sz="2400" dirty="0">
                <a:solidFill>
                  <a:prstClr val="black"/>
                </a:solidFill>
                <a:latin typeface="UTM Avo" panose="02040603050506020204" pitchFamily="18" charset="0"/>
                <a:cs typeface="Times New Roman" pitchFamily="18" charset="0"/>
              </a:rPr>
              <a:t> 3 </a:t>
            </a:r>
            <a:r>
              <a:rPr lang="en-US" sz="2400" dirty="0" err="1">
                <a:solidFill>
                  <a:prstClr val="black"/>
                </a:solidFill>
                <a:latin typeface="UTM Avo" panose="02040603050506020204" pitchFamily="18" charset="0"/>
                <a:cs typeface="Times New Roman" pitchFamily="18" charset="0"/>
              </a:rPr>
              <a:t>hình</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thức</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trên</a:t>
            </a:r>
            <a:r>
              <a:rPr lang="en-US" sz="2400" dirty="0">
                <a:solidFill>
                  <a:prstClr val="black"/>
                </a:solidFill>
                <a:latin typeface="UTM Avo" panose="02040603050506020204" pitchFamily="18" charset="0"/>
                <a:cs typeface="Times New Roman" pitchFamily="18" charset="0"/>
              </a:rPr>
              <a:t>.</a:t>
            </a:r>
          </a:p>
        </p:txBody>
      </p:sp>
      <p:sp>
        <p:nvSpPr>
          <p:cNvPr id="22" name="cauhoi"/>
          <p:cNvSpPr/>
          <p:nvPr/>
        </p:nvSpPr>
        <p:spPr>
          <a:xfrm>
            <a:off x="1524000" y="189249"/>
            <a:ext cx="9151620" cy="2496791"/>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24" name="nhanb"/>
          <p:cNvSpPr/>
          <p:nvPr/>
        </p:nvSpPr>
        <p:spPr>
          <a:xfrm>
            <a:off x="2150663" y="3407013"/>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26" name="nhand"/>
          <p:cNvSpPr/>
          <p:nvPr/>
        </p:nvSpPr>
        <p:spPr>
          <a:xfrm>
            <a:off x="1973319" y="5372221"/>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FF0000"/>
              </a:solidFill>
              <a:effectLst/>
              <a:uLnTx/>
              <a:uFillTx/>
              <a:latin typeface="UTM Avo" panose="02040603050506020204" pitchFamily="18" charset="0"/>
              <a:ea typeface="+mn-ea"/>
              <a:cs typeface="+mn-cs"/>
            </a:endParaRPr>
          </a:p>
        </p:txBody>
      </p:sp>
      <p:sp>
        <p:nvSpPr>
          <p:cNvPr id="27" name="nhanc"/>
          <p:cNvSpPr/>
          <p:nvPr/>
        </p:nvSpPr>
        <p:spPr>
          <a:xfrm>
            <a:off x="2161856" y="2447415"/>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25" name="cauhoi"/>
          <p:cNvSpPr txBox="1"/>
          <p:nvPr/>
        </p:nvSpPr>
        <p:spPr>
          <a:xfrm>
            <a:off x="2106788" y="821840"/>
            <a:ext cx="8053298" cy="1121846"/>
          </a:xfrm>
          <a:prstGeom prst="rect">
            <a:avLst/>
          </a:prstGeom>
          <a:noFill/>
        </p:spPr>
        <p:txBody>
          <a:bodyPr wrap="square" rtlCol="0">
            <a:spAutoFit/>
          </a:bodyPr>
          <a:lstStyle/>
          <a:p>
            <a:pPr lvl="0" algn="ctr">
              <a:lnSpc>
                <a:spcPct val="150000"/>
              </a:lnSpc>
            </a:pPr>
            <a:r>
              <a:rPr lang="vi-VN" sz="2400" b="1" dirty="0">
                <a:solidFill>
                  <a:prstClr val="black"/>
                </a:solidFill>
                <a:latin typeface="UTM Avo" panose="02040603050506020204" pitchFamily="18" charset="0"/>
                <a:cs typeface="Times New Roman" pitchFamily="18" charset="0"/>
              </a:rPr>
              <a:t>Câu 1: </a:t>
            </a:r>
            <a:r>
              <a:rPr lang="en-US" sz="2400" dirty="0">
                <a:latin typeface="UTM Avo" panose="02040603050506020204" pitchFamily="18" charset="0"/>
              </a:rPr>
              <a:t>Trong </a:t>
            </a:r>
            <a:r>
              <a:rPr lang="en-US" sz="2400" dirty="0" err="1">
                <a:latin typeface="UTM Avo" panose="02040603050506020204" pitchFamily="18" charset="0"/>
              </a:rPr>
              <a:t>những</a:t>
            </a:r>
            <a:r>
              <a:rPr lang="en-US" sz="2400" dirty="0">
                <a:latin typeface="UTM Avo" panose="02040603050506020204" pitchFamily="18" charset="0"/>
              </a:rPr>
              <a:t> </a:t>
            </a:r>
            <a:r>
              <a:rPr lang="en-US" sz="2400" dirty="0" err="1">
                <a:latin typeface="UTM Avo" panose="02040603050506020204" pitchFamily="18" charset="0"/>
              </a:rPr>
              <a:t>ngày</a:t>
            </a:r>
            <a:r>
              <a:rPr lang="en-US" sz="2400" dirty="0">
                <a:latin typeface="UTM Avo" panose="02040603050506020204" pitchFamily="18" charset="0"/>
              </a:rPr>
              <a:t> </a:t>
            </a:r>
            <a:r>
              <a:rPr lang="en-US" sz="2400" dirty="0" err="1">
                <a:latin typeface="UTM Avo" panose="02040603050506020204" pitchFamily="18" charset="0"/>
              </a:rPr>
              <a:t>rét</a:t>
            </a:r>
            <a:r>
              <a:rPr lang="en-US" sz="2400" dirty="0">
                <a:latin typeface="UTM Avo" panose="02040603050506020204" pitchFamily="18" charset="0"/>
              </a:rPr>
              <a:t> </a:t>
            </a:r>
            <a:r>
              <a:rPr lang="en-US" sz="2400" dirty="0" err="1">
                <a:latin typeface="UTM Avo" panose="02040603050506020204" pitchFamily="18" charset="0"/>
              </a:rPr>
              <a:t>sờ</a:t>
            </a:r>
            <a:r>
              <a:rPr lang="en-US" sz="2400" dirty="0">
                <a:latin typeface="UTM Avo" panose="02040603050506020204" pitchFamily="18" charset="0"/>
              </a:rPr>
              <a:t> </a:t>
            </a:r>
            <a:r>
              <a:rPr lang="en-US" sz="2400" dirty="0" err="1">
                <a:latin typeface="UTM Avo" panose="02040603050506020204" pitchFamily="18" charset="0"/>
              </a:rPr>
              <a:t>vào</a:t>
            </a:r>
            <a:r>
              <a:rPr lang="en-US" sz="2400" dirty="0">
                <a:latin typeface="UTM Avo" panose="02040603050506020204" pitchFamily="18" charset="0"/>
              </a:rPr>
              <a:t> </a:t>
            </a:r>
            <a:r>
              <a:rPr lang="en-US" sz="2400" dirty="0" err="1">
                <a:latin typeface="UTM Avo" panose="02040603050506020204" pitchFamily="18" charset="0"/>
              </a:rPr>
              <a:t>kim</a:t>
            </a:r>
            <a:r>
              <a:rPr lang="en-US" sz="2400" dirty="0">
                <a:latin typeface="UTM Avo" panose="02040603050506020204" pitchFamily="18" charset="0"/>
              </a:rPr>
              <a:t> </a:t>
            </a:r>
            <a:r>
              <a:rPr lang="en-US" sz="2400" dirty="0" err="1">
                <a:latin typeface="UTM Avo" panose="02040603050506020204" pitchFamily="18" charset="0"/>
              </a:rPr>
              <a:t>loại</a:t>
            </a:r>
            <a:r>
              <a:rPr lang="en-US" sz="2400" dirty="0">
                <a:latin typeface="UTM Avo" panose="02040603050506020204" pitchFamily="18" charset="0"/>
              </a:rPr>
              <a:t> ta </a:t>
            </a:r>
            <a:r>
              <a:rPr lang="en-US" sz="2400" dirty="0" err="1">
                <a:latin typeface="UTM Avo" panose="02040603050506020204" pitchFamily="18" charset="0"/>
              </a:rPr>
              <a:t>thấy</a:t>
            </a:r>
            <a:r>
              <a:rPr lang="en-US" sz="2400" dirty="0">
                <a:latin typeface="UTM Avo" panose="02040603050506020204" pitchFamily="18" charset="0"/>
              </a:rPr>
              <a:t> </a:t>
            </a:r>
            <a:r>
              <a:rPr lang="en-US" sz="2400" dirty="0" err="1">
                <a:latin typeface="UTM Avo" panose="02040603050506020204" pitchFamily="18" charset="0"/>
              </a:rPr>
              <a:t>lạnh</a:t>
            </a:r>
            <a:r>
              <a:rPr lang="en-US" sz="2400" dirty="0">
                <a:latin typeface="UTM Avo" panose="02040603050506020204" pitchFamily="18" charset="0"/>
              </a:rPr>
              <a:t>. </a:t>
            </a:r>
            <a:r>
              <a:rPr lang="en-US" sz="2400" dirty="0" err="1">
                <a:latin typeface="UTM Avo" panose="02040603050506020204" pitchFamily="18" charset="0"/>
              </a:rPr>
              <a:t>Hình</a:t>
            </a:r>
            <a:r>
              <a:rPr lang="en-US" sz="2400" dirty="0">
                <a:latin typeface="UTM Avo" panose="02040603050506020204" pitchFamily="18" charset="0"/>
              </a:rPr>
              <a:t> </a:t>
            </a:r>
            <a:r>
              <a:rPr lang="en-US" sz="2400" dirty="0" err="1">
                <a:latin typeface="UTM Avo" panose="02040603050506020204" pitchFamily="18" charset="0"/>
              </a:rPr>
              <a:t>thức</a:t>
            </a:r>
            <a:r>
              <a:rPr lang="en-US" sz="2400" dirty="0">
                <a:latin typeface="UTM Avo" panose="02040603050506020204" pitchFamily="18" charset="0"/>
              </a:rPr>
              <a:t> </a:t>
            </a:r>
            <a:r>
              <a:rPr lang="en-US" sz="2400" dirty="0" err="1">
                <a:latin typeface="UTM Avo" panose="02040603050506020204" pitchFamily="18" charset="0"/>
              </a:rPr>
              <a:t>truyền</a:t>
            </a:r>
            <a:r>
              <a:rPr lang="en-US" sz="2400" dirty="0">
                <a:latin typeface="UTM Avo" panose="02040603050506020204" pitchFamily="18" charset="0"/>
              </a:rPr>
              <a:t> </a:t>
            </a:r>
            <a:r>
              <a:rPr lang="en-US" sz="2400" dirty="0" err="1">
                <a:latin typeface="UTM Avo" panose="02040603050506020204" pitchFamily="18" charset="0"/>
              </a:rPr>
              <a:t>nhiệt</a:t>
            </a:r>
            <a:r>
              <a:rPr lang="en-US" sz="2400" dirty="0">
                <a:latin typeface="UTM Avo" panose="02040603050506020204" pitchFamily="18" charset="0"/>
              </a:rPr>
              <a:t> </a:t>
            </a:r>
            <a:r>
              <a:rPr lang="en-US" sz="2400" dirty="0" err="1">
                <a:latin typeface="UTM Avo" panose="02040603050506020204" pitchFamily="18" charset="0"/>
              </a:rPr>
              <a:t>đã</a:t>
            </a:r>
            <a:r>
              <a:rPr lang="en-US" sz="2400" dirty="0">
                <a:latin typeface="UTM Avo" panose="02040603050506020204" pitchFamily="18" charset="0"/>
              </a:rPr>
              <a:t> </a:t>
            </a:r>
            <a:r>
              <a:rPr lang="en-US" sz="2400" dirty="0" err="1">
                <a:latin typeface="UTM Avo" panose="02040603050506020204" pitchFamily="18" charset="0"/>
              </a:rPr>
              <a:t>xảy</a:t>
            </a:r>
            <a:r>
              <a:rPr lang="en-US" sz="2400" dirty="0">
                <a:latin typeface="UTM Avo" panose="02040603050506020204" pitchFamily="18" charset="0"/>
              </a:rPr>
              <a:t> </a:t>
            </a:r>
            <a:r>
              <a:rPr lang="en-US" sz="2400" dirty="0" err="1">
                <a:latin typeface="UTM Avo" panose="02040603050506020204" pitchFamily="18" charset="0"/>
              </a:rPr>
              <a:t>ra</a:t>
            </a:r>
            <a:r>
              <a:rPr lang="en-US" sz="2400" dirty="0">
                <a:latin typeface="UTM Avo" panose="02040603050506020204" pitchFamily="18" charset="0"/>
              </a:rPr>
              <a:t> </a:t>
            </a:r>
            <a:r>
              <a:rPr lang="en-US" sz="2400" dirty="0" err="1">
                <a:latin typeface="UTM Avo" panose="02040603050506020204" pitchFamily="18" charset="0"/>
              </a:rPr>
              <a:t>là</a:t>
            </a:r>
            <a:endParaRPr lang="vi-VN" sz="2400" dirty="0">
              <a:solidFill>
                <a:prstClr val="black"/>
              </a:solidFill>
              <a:latin typeface="UTM Avo" panose="02040603050506020204" pitchFamily="18" charset="0"/>
              <a:cs typeface="Times New Roman" pitchFamily="18" charset="0"/>
            </a:endParaRPr>
          </a:p>
        </p:txBody>
      </p:sp>
      <p:pic>
        <p:nvPicPr>
          <p:cNvPr id="33" name="mattroi"/>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933108" y="29022"/>
            <a:ext cx="1137802" cy="1137802"/>
          </a:xfrm>
          <a:prstGeom prst="rect">
            <a:avLst/>
          </a:prstGeom>
        </p:spPr>
      </p:pic>
      <p:pic>
        <p:nvPicPr>
          <p:cNvPr id="21" name="Picture 20">
            <a:hlinkClick r:id="rId9" action="ppaction://hlinksldjump"/>
            <a:extLst>
              <a:ext uri="{FF2B5EF4-FFF2-40B4-BE49-F238E27FC236}">
                <a16:creationId xmlns:a16="http://schemas.microsoft.com/office/drawing/2014/main" id="{F9F4A6CC-2F7B-40A3-B105-4B925678DAF5}"/>
              </a:ext>
            </a:extLst>
          </p:cNvPr>
          <p:cNvPicPr>
            <a:picLocks noChangeAspect="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624060" y="4171960"/>
            <a:ext cx="2103631" cy="2657018"/>
          </a:xfrm>
          <a:prstGeom prst="rect">
            <a:avLst/>
          </a:prstGeom>
        </p:spPr>
      </p:pic>
      <p:pic>
        <p:nvPicPr>
          <p:cNvPr id="2" name="Picture 1">
            <a:extLst>
              <a:ext uri="{FF2B5EF4-FFF2-40B4-BE49-F238E27FC236}">
                <a16:creationId xmlns:a16="http://schemas.microsoft.com/office/drawing/2014/main" id="{94FA872C-1AB2-6037-3C91-F7BC8378D09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507" y="0"/>
            <a:ext cx="964935" cy="1077218"/>
          </a:xfrm>
          <a:prstGeom prst="rect">
            <a:avLst/>
          </a:prstGeom>
        </p:spPr>
      </p:pic>
    </p:spTree>
    <p:extLst>
      <p:ext uri="{BB962C8B-B14F-4D97-AF65-F5344CB8AC3E}">
        <p14:creationId xmlns:p14="http://schemas.microsoft.com/office/powerpoint/2010/main" val="4063955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barn(inVertical)">
                                      <p:cBhvr>
                                        <p:cTn id="10" dur="500"/>
                                        <p:tgtEl>
                                          <p:spTgt spid="25"/>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1000"/>
                                        <p:tgtEl>
                                          <p:spTgt spid="17"/>
                                        </p:tgtEl>
                                      </p:cBhvr>
                                    </p:animEffect>
                                    <p:anim calcmode="lin" valueType="num">
                                      <p:cBhvr>
                                        <p:cTn id="30" dur="1000" fill="hold"/>
                                        <p:tgtEl>
                                          <p:spTgt spid="17"/>
                                        </p:tgtEl>
                                        <p:attrNameLst>
                                          <p:attrName>ppt_x</p:attrName>
                                        </p:attrNameLst>
                                      </p:cBhvr>
                                      <p:tavLst>
                                        <p:tav tm="0">
                                          <p:val>
                                            <p:strVal val="#ppt_x"/>
                                          </p:val>
                                        </p:tav>
                                        <p:tav tm="100000">
                                          <p:val>
                                            <p:strVal val="#ppt_x"/>
                                          </p:val>
                                        </p:tav>
                                      </p:tavLst>
                                    </p:anim>
                                    <p:anim calcmode="lin" valueType="num">
                                      <p:cBhvr>
                                        <p:cTn id="31" dur="1000" fill="hold"/>
                                        <p:tgtEl>
                                          <p:spTgt spid="17"/>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1000"/>
                                        <p:tgtEl>
                                          <p:spTgt spid="18"/>
                                        </p:tgtEl>
                                      </p:cBhvr>
                                    </p:animEffect>
                                    <p:anim calcmode="lin" valueType="num">
                                      <p:cBhvr>
                                        <p:cTn id="40" dur="1000" fill="hold"/>
                                        <p:tgtEl>
                                          <p:spTgt spid="18"/>
                                        </p:tgtEl>
                                        <p:attrNameLst>
                                          <p:attrName>ppt_x</p:attrName>
                                        </p:attrNameLst>
                                      </p:cBhvr>
                                      <p:tavLst>
                                        <p:tav tm="0">
                                          <p:val>
                                            <p:strVal val="#ppt_x"/>
                                          </p:val>
                                        </p:tav>
                                        <p:tav tm="100000">
                                          <p:val>
                                            <p:strVal val="#ppt_x"/>
                                          </p:val>
                                        </p:tav>
                                      </p:tavLst>
                                    </p:anim>
                                    <p:anim calcmode="lin" valueType="num">
                                      <p:cBhvr>
                                        <p:cTn id="41" dur="1000" fill="hold"/>
                                        <p:tgtEl>
                                          <p:spTgt spid="18"/>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1000"/>
                                        <p:tgtEl>
                                          <p:spTgt spid="9"/>
                                        </p:tgtEl>
                                      </p:cBhvr>
                                    </p:animEffect>
                                    <p:anim calcmode="lin" valueType="num">
                                      <p:cBhvr>
                                        <p:cTn id="45" dur="1000" fill="hold"/>
                                        <p:tgtEl>
                                          <p:spTgt spid="9"/>
                                        </p:tgtEl>
                                        <p:attrNameLst>
                                          <p:attrName>ppt_x</p:attrName>
                                        </p:attrNameLst>
                                      </p:cBhvr>
                                      <p:tavLst>
                                        <p:tav tm="0">
                                          <p:val>
                                            <p:strVal val="#ppt_x"/>
                                          </p:val>
                                        </p:tav>
                                        <p:tav tm="100000">
                                          <p:val>
                                            <p:strVal val="#ppt_x"/>
                                          </p:val>
                                        </p:tav>
                                      </p:tavLst>
                                    </p:anim>
                                    <p:anim calcmode="lin" valueType="num">
                                      <p:cBhvr>
                                        <p:cTn id="46" dur="1000" fill="hold"/>
                                        <p:tgtEl>
                                          <p:spTgt spid="9"/>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1000"/>
                                        <p:tgtEl>
                                          <p:spTgt spid="19"/>
                                        </p:tgtEl>
                                      </p:cBhvr>
                                    </p:animEffect>
                                    <p:anim calcmode="lin" valueType="num">
                                      <p:cBhvr>
                                        <p:cTn id="50" dur="1000" fill="hold"/>
                                        <p:tgtEl>
                                          <p:spTgt spid="19"/>
                                        </p:tgtEl>
                                        <p:attrNameLst>
                                          <p:attrName>ppt_x</p:attrName>
                                        </p:attrNameLst>
                                      </p:cBhvr>
                                      <p:tavLst>
                                        <p:tav tm="0">
                                          <p:val>
                                            <p:strVal val="#ppt_x"/>
                                          </p:val>
                                        </p:tav>
                                        <p:tav tm="100000">
                                          <p:val>
                                            <p:strVal val="#ppt_x"/>
                                          </p:val>
                                        </p:tav>
                                      </p:tavLst>
                                    </p:anim>
                                    <p:anim calcmode="lin" valueType="num">
                                      <p:cBhvr>
                                        <p:cTn id="51"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52" restart="whenNotActive" fill="hold" evtFilter="cancelBubble" nodeType="interactiveSeq">
                <p:stCondLst>
                  <p:cond evt="onClick" delay="0">
                    <p:tgtEl>
                      <p:spTgt spid="16"/>
                    </p:tgtEl>
                  </p:cond>
                </p:stCondLst>
                <p:endSync evt="end" delay="0">
                  <p:rtn val="all"/>
                </p:endSync>
                <p:childTnLst>
                  <p:par>
                    <p:cTn id="53" fill="hold">
                      <p:stCondLst>
                        <p:cond delay="0"/>
                      </p:stCondLst>
                      <p:childTnLst>
                        <p:par>
                          <p:cTn id="54" fill="hold">
                            <p:stCondLst>
                              <p:cond delay="0"/>
                            </p:stCondLst>
                            <p:childTnLst>
                              <p:par>
                                <p:cTn id="55" presetID="53" presetClass="entr" presetSubtype="16" fill="hold" grpId="0" nodeType="clickEffect">
                                  <p:stCondLst>
                                    <p:cond delay="0"/>
                                  </p:stCondLst>
                                  <p:childTnLst>
                                    <p:set>
                                      <p:cBhvr>
                                        <p:cTn id="56" dur="1" fill="hold">
                                          <p:stCondLst>
                                            <p:cond delay="0"/>
                                          </p:stCondLst>
                                        </p:cTn>
                                        <p:tgtEl>
                                          <p:spTgt spid="27"/>
                                        </p:tgtEl>
                                        <p:attrNameLst>
                                          <p:attrName>style.visibility</p:attrName>
                                        </p:attrNameLst>
                                      </p:cBhvr>
                                      <p:to>
                                        <p:strVal val="visible"/>
                                      </p:to>
                                    </p:set>
                                    <p:anim calcmode="lin" valueType="num">
                                      <p:cBhvr>
                                        <p:cTn id="57" dur="500" fill="hold"/>
                                        <p:tgtEl>
                                          <p:spTgt spid="27"/>
                                        </p:tgtEl>
                                        <p:attrNameLst>
                                          <p:attrName>ppt_w</p:attrName>
                                        </p:attrNameLst>
                                      </p:cBhvr>
                                      <p:tavLst>
                                        <p:tav tm="0">
                                          <p:val>
                                            <p:fltVal val="0"/>
                                          </p:val>
                                        </p:tav>
                                        <p:tav tm="100000">
                                          <p:val>
                                            <p:strVal val="#ppt_w"/>
                                          </p:val>
                                        </p:tav>
                                      </p:tavLst>
                                    </p:anim>
                                    <p:anim calcmode="lin" valueType="num">
                                      <p:cBhvr>
                                        <p:cTn id="58" dur="500" fill="hold"/>
                                        <p:tgtEl>
                                          <p:spTgt spid="27"/>
                                        </p:tgtEl>
                                        <p:attrNameLst>
                                          <p:attrName>ppt_h</p:attrName>
                                        </p:attrNameLst>
                                      </p:cBhvr>
                                      <p:tavLst>
                                        <p:tav tm="0">
                                          <p:val>
                                            <p:fltVal val="0"/>
                                          </p:val>
                                        </p:tav>
                                        <p:tav tm="100000">
                                          <p:val>
                                            <p:strVal val="#ppt_h"/>
                                          </p:val>
                                        </p:tav>
                                      </p:tavLst>
                                    </p:anim>
                                    <p:animEffect transition="in" filter="fade">
                                      <p:cBhvr>
                                        <p:cTn id="59" dur="500"/>
                                        <p:tgtEl>
                                          <p:spTgt spid="27"/>
                                        </p:tgtEl>
                                      </p:cBhvr>
                                    </p:animEffect>
                                  </p:childTnLst>
                                  <p:subTnLst>
                                    <p:audio>
                                      <p:cMediaNode>
                                        <p:cTn display="0" masterRel="sameClick">
                                          <p:stCondLst>
                                            <p:cond evt="begin" delay="0">
                                              <p:tn val="55"/>
                                            </p:cond>
                                          </p:stCondLst>
                                          <p:endCondLst>
                                            <p:cond evt="onStopAudio" delay="0">
                                              <p:tgtEl>
                                                <p:sldTgt/>
                                              </p:tgtEl>
                                            </p:cond>
                                          </p:endCondLst>
                                        </p:cTn>
                                        <p:tgtEl>
                                          <p:sndTgt r:embed="rId3" name="Sai1.wav"/>
                                        </p:tgtEl>
                                      </p:cMediaNode>
                                    </p:audio>
                                  </p:subTnLst>
                                </p:cTn>
                              </p:par>
                              <p:par>
                                <p:cTn id="60" presetID="1" presetClass="emph" presetSubtype="2" fill="hold" nodeType="withEffect">
                                  <p:stCondLst>
                                    <p:cond delay="0"/>
                                  </p:stCondLst>
                                  <p:childTnLst>
                                    <p:animClr clrSpc="rgb" dir="cw">
                                      <p:cBhvr>
                                        <p:cTn id="61" dur="2000" fill="hold"/>
                                        <p:tgtEl>
                                          <p:spTgt spid="16"/>
                                        </p:tgtEl>
                                        <p:attrNameLst>
                                          <p:attrName>fillcolor</p:attrName>
                                        </p:attrNameLst>
                                      </p:cBhvr>
                                      <p:to>
                                        <a:srgbClr val="FF0000"/>
                                      </p:to>
                                    </p:animClr>
                                    <p:set>
                                      <p:cBhvr>
                                        <p:cTn id="62" dur="2000" fill="hold"/>
                                        <p:tgtEl>
                                          <p:spTgt spid="16"/>
                                        </p:tgtEl>
                                        <p:attrNameLst>
                                          <p:attrName>fill.type</p:attrName>
                                        </p:attrNameLst>
                                      </p:cBhvr>
                                      <p:to>
                                        <p:strVal val="solid"/>
                                      </p:to>
                                    </p:set>
                                    <p:set>
                                      <p:cBhvr>
                                        <p:cTn id="63" dur="2000" fill="hold"/>
                                        <p:tgtEl>
                                          <p:spTgt spid="16"/>
                                        </p:tgtEl>
                                        <p:attrNameLst>
                                          <p:attrName>fill.on</p:attrName>
                                        </p:attrNameLst>
                                      </p:cBhvr>
                                      <p:to>
                                        <p:strVal val="true"/>
                                      </p:to>
                                    </p:set>
                                  </p:childTnLst>
                                </p:cTn>
                              </p:par>
                            </p:childTnLst>
                          </p:cTn>
                        </p:par>
                      </p:childTnLst>
                    </p:cTn>
                  </p:par>
                </p:childTnLst>
              </p:cTn>
              <p:nextCondLst>
                <p:cond evt="onClick" delay="0">
                  <p:tgtEl>
                    <p:spTgt spid="16"/>
                  </p:tgtEl>
                </p:cond>
              </p:nextCondLst>
            </p:seq>
            <p:seq concurrent="1" nextAc="seek">
              <p:cTn id="64" restart="whenNotActive" fill="hold" evtFilter="cancelBubble" nodeType="interactiveSeq">
                <p:stCondLst>
                  <p:cond evt="onClick" delay="0">
                    <p:tgtEl>
                      <p:spTgt spid="33"/>
                    </p:tgtEl>
                  </p:cond>
                </p:stCondLst>
                <p:endSync evt="end" delay="0">
                  <p:rtn val="all"/>
                </p:endSync>
                <p:childTnLst>
                  <p:par>
                    <p:cTn id="65" fill="hold">
                      <p:stCondLst>
                        <p:cond delay="0"/>
                      </p:stCondLst>
                      <p:childTnLst>
                        <p:par>
                          <p:cTn id="66" fill="hold">
                            <p:stCondLst>
                              <p:cond delay="0"/>
                            </p:stCondLst>
                            <p:childTnLst>
                              <p:par>
                                <p:cTn id="67" presetID="42" presetClass="path" presetSubtype="0" accel="50000" decel="50000" fill="hold" nodeType="clickEffect">
                                  <p:stCondLst>
                                    <p:cond delay="0"/>
                                  </p:stCondLst>
                                  <p:childTnLst>
                                    <p:animMotion origin="layout" path="M 6.25E-7 2.96296E-6 L 0.00482 1.02407 " pathEditMode="relative" rAng="0" ptsTypes="AA">
                                      <p:cBhvr>
                                        <p:cTn id="68" dur="2000" fill="hold"/>
                                        <p:tgtEl>
                                          <p:spTgt spid="33"/>
                                        </p:tgtEl>
                                        <p:attrNameLst>
                                          <p:attrName>ppt_x</p:attrName>
                                          <p:attrName>ppt_y</p:attrName>
                                        </p:attrNameLst>
                                      </p:cBhvr>
                                      <p:rCtr x="234" y="51204"/>
                                    </p:animMotion>
                                  </p:childTnLst>
                                </p:cTn>
                              </p:par>
                            </p:childTnLst>
                          </p:cTn>
                        </p:par>
                      </p:childTnLst>
                    </p:cTn>
                  </p:par>
                </p:childTnLst>
              </p:cTn>
              <p:nextCondLst>
                <p:cond evt="onClick" delay="0">
                  <p:tgtEl>
                    <p:spTgt spid="33"/>
                  </p:tgtEl>
                </p:cond>
              </p:nextCondLst>
            </p:seq>
            <p:seq concurrent="1" nextAc="seek">
              <p:cTn id="69" restart="whenNotActive" fill="hold" evtFilter="cancelBubble" nodeType="interactiveSeq">
                <p:stCondLst>
                  <p:cond evt="onClick" delay="0">
                    <p:tgtEl>
                      <p:spTgt spid="17"/>
                    </p:tgtEl>
                  </p:cond>
                </p:stCondLst>
                <p:endSync evt="end" delay="0">
                  <p:rtn val="all"/>
                </p:endSync>
                <p:childTnLst>
                  <p:par>
                    <p:cTn id="70" fill="hold">
                      <p:stCondLst>
                        <p:cond delay="0"/>
                      </p:stCondLst>
                      <p:childTnLst>
                        <p:par>
                          <p:cTn id="71" fill="hold">
                            <p:stCondLst>
                              <p:cond delay="0"/>
                            </p:stCondLst>
                            <p:childTnLst>
                              <p:par>
                                <p:cTn id="72" presetID="53" presetClass="entr" presetSubtype="16" fill="hold" grpId="0" nodeType="clickEffect">
                                  <p:stCondLst>
                                    <p:cond delay="0"/>
                                  </p:stCondLst>
                                  <p:childTnLst>
                                    <p:set>
                                      <p:cBhvr>
                                        <p:cTn id="73" dur="1" fill="hold">
                                          <p:stCondLst>
                                            <p:cond delay="0"/>
                                          </p:stCondLst>
                                        </p:cTn>
                                        <p:tgtEl>
                                          <p:spTgt spid="24"/>
                                        </p:tgtEl>
                                        <p:attrNameLst>
                                          <p:attrName>style.visibility</p:attrName>
                                        </p:attrNameLst>
                                      </p:cBhvr>
                                      <p:to>
                                        <p:strVal val="visible"/>
                                      </p:to>
                                    </p:set>
                                    <p:anim calcmode="lin" valueType="num">
                                      <p:cBhvr>
                                        <p:cTn id="74" dur="500" fill="hold"/>
                                        <p:tgtEl>
                                          <p:spTgt spid="24"/>
                                        </p:tgtEl>
                                        <p:attrNameLst>
                                          <p:attrName>ppt_w</p:attrName>
                                        </p:attrNameLst>
                                      </p:cBhvr>
                                      <p:tavLst>
                                        <p:tav tm="0">
                                          <p:val>
                                            <p:fltVal val="0"/>
                                          </p:val>
                                        </p:tav>
                                        <p:tav tm="100000">
                                          <p:val>
                                            <p:strVal val="#ppt_w"/>
                                          </p:val>
                                        </p:tav>
                                      </p:tavLst>
                                    </p:anim>
                                    <p:anim calcmode="lin" valueType="num">
                                      <p:cBhvr>
                                        <p:cTn id="75" dur="500" fill="hold"/>
                                        <p:tgtEl>
                                          <p:spTgt spid="24"/>
                                        </p:tgtEl>
                                        <p:attrNameLst>
                                          <p:attrName>ppt_h</p:attrName>
                                        </p:attrNameLst>
                                      </p:cBhvr>
                                      <p:tavLst>
                                        <p:tav tm="0">
                                          <p:val>
                                            <p:fltVal val="0"/>
                                          </p:val>
                                        </p:tav>
                                        <p:tav tm="100000">
                                          <p:val>
                                            <p:strVal val="#ppt_h"/>
                                          </p:val>
                                        </p:tav>
                                      </p:tavLst>
                                    </p:anim>
                                    <p:animEffect transition="in" filter="fade">
                                      <p:cBhvr>
                                        <p:cTn id="76" dur="500"/>
                                        <p:tgtEl>
                                          <p:spTgt spid="24"/>
                                        </p:tgtEl>
                                      </p:cBhvr>
                                    </p:animEffect>
                                  </p:childTnLst>
                                  <p:subTnLst>
                                    <p:audio>
                                      <p:cMediaNode>
                                        <p:cTn display="0" masterRel="sameClick">
                                          <p:stCondLst>
                                            <p:cond evt="begin" delay="0">
                                              <p:tn val="72"/>
                                            </p:cond>
                                          </p:stCondLst>
                                          <p:endCondLst>
                                            <p:cond evt="onStopAudio" delay="0">
                                              <p:tgtEl>
                                                <p:sldTgt/>
                                              </p:tgtEl>
                                            </p:cond>
                                          </p:endCondLst>
                                        </p:cTn>
                                        <p:tgtEl>
                                          <p:sndTgt r:embed="rId3" name="Sai1.wav"/>
                                        </p:tgtEl>
                                      </p:cMediaNode>
                                    </p:audio>
                                  </p:subTnLst>
                                </p:cTn>
                              </p:par>
                              <p:par>
                                <p:cTn id="77" presetID="1" presetClass="emph" presetSubtype="2" fill="hold" nodeType="withEffect">
                                  <p:stCondLst>
                                    <p:cond delay="0"/>
                                  </p:stCondLst>
                                  <p:childTnLst>
                                    <p:animClr clrSpc="rgb" dir="cw">
                                      <p:cBhvr>
                                        <p:cTn id="78" dur="2000" fill="hold"/>
                                        <p:tgtEl>
                                          <p:spTgt spid="17"/>
                                        </p:tgtEl>
                                        <p:attrNameLst>
                                          <p:attrName>fillcolor</p:attrName>
                                        </p:attrNameLst>
                                      </p:cBhvr>
                                      <p:to>
                                        <a:srgbClr val="FF0000"/>
                                      </p:to>
                                    </p:animClr>
                                    <p:set>
                                      <p:cBhvr>
                                        <p:cTn id="79" dur="2000" fill="hold"/>
                                        <p:tgtEl>
                                          <p:spTgt spid="17"/>
                                        </p:tgtEl>
                                        <p:attrNameLst>
                                          <p:attrName>fill.type</p:attrName>
                                        </p:attrNameLst>
                                      </p:cBhvr>
                                      <p:to>
                                        <p:strVal val="solid"/>
                                      </p:to>
                                    </p:set>
                                    <p:set>
                                      <p:cBhvr>
                                        <p:cTn id="80" dur="2000" fill="hold"/>
                                        <p:tgtEl>
                                          <p:spTgt spid="17"/>
                                        </p:tgtEl>
                                        <p:attrNameLst>
                                          <p:attrName>fill.on</p:attrName>
                                        </p:attrNameLst>
                                      </p:cBhvr>
                                      <p:to>
                                        <p:strVal val="true"/>
                                      </p:to>
                                    </p:set>
                                  </p:childTnLst>
                                </p:cTn>
                              </p:par>
                            </p:childTnLst>
                          </p:cTn>
                        </p:par>
                      </p:childTnLst>
                    </p:cTn>
                  </p:par>
                </p:childTnLst>
              </p:cTn>
              <p:nextCondLst>
                <p:cond evt="onClick" delay="0">
                  <p:tgtEl>
                    <p:spTgt spid="17"/>
                  </p:tgtEl>
                </p:cond>
              </p:nextCondLst>
            </p:seq>
            <p:seq concurrent="1" nextAc="seek">
              <p:cTn id="81" restart="whenNotActive" fill="hold" evtFilter="cancelBubble" nodeType="interactiveSeq">
                <p:stCondLst>
                  <p:cond evt="onClick" delay="0">
                    <p:tgtEl>
                      <p:spTgt spid="18"/>
                    </p:tgtEl>
                  </p:cond>
                </p:stCondLst>
                <p:endSync evt="end" delay="0">
                  <p:rtn val="all"/>
                </p:endSync>
                <p:childTnLst>
                  <p:par>
                    <p:cTn id="82" fill="hold">
                      <p:stCondLst>
                        <p:cond delay="0"/>
                      </p:stCondLst>
                      <p:childTnLst>
                        <p:par>
                          <p:cTn id="83" fill="hold">
                            <p:stCondLst>
                              <p:cond delay="0"/>
                            </p:stCondLst>
                            <p:childTnLst>
                              <p:par>
                                <p:cTn id="84" presetID="0" presetClass="path" presetSubtype="0" accel="50000" decel="50000" fill="hold" nodeType="clickEffect">
                                  <p:stCondLst>
                                    <p:cond delay="0"/>
                                  </p:stCondLst>
                                  <p:childTnLst>
                                    <p:animMotion origin="layout" path="M 0.00169 0.28657 C -0.00417 0.27338 0.00833 0.26319 0.01914 0.2544 C 0.02174 0.2463 0.03398 0.22847 0.04153 0.22222 C 0.05039 0.19421 0.10403 0.18495 0.13437 0.18171 C 0.14948 0.18241 0.16523 0.17986 0.17969 0.18356 C 0.18541 0.18495 0.18633 0.1919 0.18971 0.19606 C 0.19414 0.20139 0.19739 0.21319 0.19987 0.22014 C 0.20156 0.22546 0.20508 0.23611 0.20508 0.23634 C 0.20416 0.25231 0.20377 0.26852 0.20247 0.28472 C 0.20169 0.29028 0.19778 0.29213 0.19492 0.29676 C 0.17877 0.32269 0.14961 0.33241 0.11458 0.33727 C 0.09388 0.33542 0.09479 0.33843 0.08177 0.32917 C 0.07565 0.32477 0.06419 0.31505 0.06419 0.31528 C 0.06041 0.30579 0.05677 0.28657 0.05677 0.28681 C 0.0595 0.24676 0.05156 0.25787 0.06914 0.23819 C 0.0806 0.22546 0.06719 0.23403 0.08177 0.22639 C 0.0931 0.21296 0.10716 0.20046 0.12435 0.1919 C 0.1276 0.19028 0.13112 0.18866 0.13437 0.18773 C 0.14114 0.18588 0.15456 0.18356 0.15456 0.1838 C 0.16211 0.18426 0.16979 0.18403 0.17721 0.18565 C 0.17969 0.18611 0.1806 0.18866 0.18229 0.19005 C 0.19375 0.19792 0.20065 0.20532 0.20729 0.2162 C 0.21211 0.24259 0.22695 0.29745 0.20508 0.31505 C 0.18633 0.33009 0.15742 0.33981 0.13216 0.34329 C 0.11458 0.34144 0.11055 0.34213 0.09935 0.3331 C 0.0918 0.32037 0.08919 0.30833 0.08698 0.29468 C 0.08841 0.26088 0.08086 0.24144 0.10456 0.21829 C 0.11146 0.21157 0.11341 0.20694 0.12435 0.20417 C 0.13216 0.2 0.13854 0.19815 0.147 0.19606 C 0.17305 0.19792 0.16393 0.19792 0.17461 0.19792 L 0.15208 0.21227 L 0.17226 0.1919 " pathEditMode="relative" rAng="0" ptsTypes="AAAAAAAAAAAAAAAAAAAAAAAAAAAAAAAA">
                                      <p:cBhvr>
                                        <p:cTn id="85" dur="2000" fill="hold"/>
                                        <p:tgtEl>
                                          <p:spTgt spid="8"/>
                                        </p:tgtEl>
                                        <p:attrNameLst>
                                          <p:attrName>ppt_x</p:attrName>
                                          <p:attrName>ppt_y</p:attrName>
                                        </p:attrNameLst>
                                      </p:cBhvr>
                                      <p:rCtr x="10664" y="-2431"/>
                                    </p:animMotion>
                                  </p:childTnLst>
                                  <p:subTnLst>
                                    <p:audio>
                                      <p:cMediaNode>
                                        <p:cTn display="0" masterRel="sameClick">
                                          <p:stCondLst>
                                            <p:cond evt="begin" delay="0">
                                              <p:tn val="84"/>
                                            </p:cond>
                                          </p:stCondLst>
                                          <p:endCondLst>
                                            <p:cond evt="onStopAudio" delay="0">
                                              <p:tgtEl>
                                                <p:sldTgt/>
                                              </p:tgtEl>
                                            </p:cond>
                                          </p:endCondLst>
                                        </p:cTn>
                                        <p:tgtEl>
                                          <p:sndTgt r:embed="rId4" name="applause.wav"/>
                                        </p:tgtEl>
                                      </p:cMediaNode>
                                    </p:audio>
                                  </p:subTnLst>
                                </p:cTn>
                              </p:par>
                              <p:par>
                                <p:cTn id="86" presetID="1" presetClass="emph" presetSubtype="2" fill="hold" nodeType="withEffect">
                                  <p:stCondLst>
                                    <p:cond delay="0"/>
                                  </p:stCondLst>
                                  <p:childTnLst>
                                    <p:animClr clrSpc="rgb" dir="cw">
                                      <p:cBhvr>
                                        <p:cTn id="87" dur="2000" fill="hold"/>
                                        <p:tgtEl>
                                          <p:spTgt spid="18"/>
                                        </p:tgtEl>
                                        <p:attrNameLst>
                                          <p:attrName>fillcolor</p:attrName>
                                        </p:attrNameLst>
                                      </p:cBhvr>
                                      <p:to>
                                        <a:srgbClr val="00B050"/>
                                      </p:to>
                                    </p:animClr>
                                    <p:set>
                                      <p:cBhvr>
                                        <p:cTn id="88" dur="2000" fill="hold"/>
                                        <p:tgtEl>
                                          <p:spTgt spid="18"/>
                                        </p:tgtEl>
                                        <p:attrNameLst>
                                          <p:attrName>fill.type</p:attrName>
                                        </p:attrNameLst>
                                      </p:cBhvr>
                                      <p:to>
                                        <p:strVal val="solid"/>
                                      </p:to>
                                    </p:set>
                                    <p:set>
                                      <p:cBhvr>
                                        <p:cTn id="89" dur="2000" fill="hold"/>
                                        <p:tgtEl>
                                          <p:spTgt spid="18"/>
                                        </p:tgtEl>
                                        <p:attrNameLst>
                                          <p:attrName>fill.on</p:attrName>
                                        </p:attrNameLst>
                                      </p:cBhvr>
                                      <p:to>
                                        <p:strVal val="true"/>
                                      </p:to>
                                    </p:set>
                                  </p:childTnLst>
                                </p:cTn>
                              </p:par>
                            </p:childTnLst>
                          </p:cTn>
                        </p:par>
                      </p:childTnLst>
                    </p:cTn>
                  </p:par>
                </p:childTnLst>
              </p:cTn>
              <p:nextCondLst>
                <p:cond evt="onClick" delay="0">
                  <p:tgtEl>
                    <p:spTgt spid="18"/>
                  </p:tgtEl>
                </p:cond>
              </p:nextCondLst>
            </p:seq>
            <p:seq concurrent="1" nextAc="seek">
              <p:cTn id="90" restart="whenNotActive" fill="hold" evtFilter="cancelBubble" nodeType="interactiveSeq">
                <p:stCondLst>
                  <p:cond evt="onClick" delay="0">
                    <p:tgtEl>
                      <p:spTgt spid="19"/>
                    </p:tgtEl>
                  </p:cond>
                </p:stCondLst>
                <p:endSync evt="end" delay="0">
                  <p:rtn val="all"/>
                </p:endSync>
                <p:childTnLst>
                  <p:par>
                    <p:cTn id="91" fill="hold">
                      <p:stCondLst>
                        <p:cond delay="0"/>
                      </p:stCondLst>
                      <p:childTnLst>
                        <p:par>
                          <p:cTn id="92" fill="hold">
                            <p:stCondLst>
                              <p:cond delay="0"/>
                            </p:stCondLst>
                            <p:childTnLst>
                              <p:par>
                                <p:cTn id="93" presetID="1" presetClass="emph" presetSubtype="2" fill="hold" nodeType="withEffect">
                                  <p:stCondLst>
                                    <p:cond delay="0"/>
                                  </p:stCondLst>
                                  <p:childTnLst>
                                    <p:animClr clrSpc="rgb" dir="cw">
                                      <p:cBhvr>
                                        <p:cTn id="94" dur="2000" fill="hold"/>
                                        <p:tgtEl>
                                          <p:spTgt spid="19"/>
                                        </p:tgtEl>
                                        <p:attrNameLst>
                                          <p:attrName>fillcolor</p:attrName>
                                        </p:attrNameLst>
                                      </p:cBhvr>
                                      <p:to>
                                        <a:srgbClr val="FF0000"/>
                                      </p:to>
                                    </p:animClr>
                                    <p:set>
                                      <p:cBhvr>
                                        <p:cTn id="95" dur="2000" fill="hold"/>
                                        <p:tgtEl>
                                          <p:spTgt spid="19"/>
                                        </p:tgtEl>
                                        <p:attrNameLst>
                                          <p:attrName>fill.type</p:attrName>
                                        </p:attrNameLst>
                                      </p:cBhvr>
                                      <p:to>
                                        <p:strVal val="solid"/>
                                      </p:to>
                                    </p:set>
                                    <p:set>
                                      <p:cBhvr>
                                        <p:cTn id="96" dur="2000" fill="hold"/>
                                        <p:tgtEl>
                                          <p:spTgt spid="19"/>
                                        </p:tgtEl>
                                        <p:attrNameLst>
                                          <p:attrName>fill.on</p:attrName>
                                        </p:attrNameLst>
                                      </p:cBhvr>
                                      <p:to>
                                        <p:strVal val="true"/>
                                      </p:to>
                                    </p:set>
                                  </p:childTnLst>
                                </p:cTn>
                              </p:par>
                            </p:childTnLst>
                          </p:cTn>
                        </p:par>
                      </p:childTnLst>
                    </p:cTn>
                  </p:par>
                  <p:par>
                    <p:cTn id="97" fill="hold">
                      <p:stCondLst>
                        <p:cond delay="indefinite"/>
                      </p:stCondLst>
                      <p:childTnLst>
                        <p:par>
                          <p:cTn id="98" fill="hold">
                            <p:stCondLst>
                              <p:cond delay="0"/>
                            </p:stCondLst>
                            <p:childTnLst>
                              <p:par>
                                <p:cTn id="99" presetID="53" presetClass="entr" presetSubtype="16" fill="hold" grpId="0" nodeType="clickEffect">
                                  <p:stCondLst>
                                    <p:cond delay="0"/>
                                  </p:stCondLst>
                                  <p:childTnLst>
                                    <p:set>
                                      <p:cBhvr>
                                        <p:cTn id="100" dur="1" fill="hold">
                                          <p:stCondLst>
                                            <p:cond delay="0"/>
                                          </p:stCondLst>
                                        </p:cTn>
                                        <p:tgtEl>
                                          <p:spTgt spid="26"/>
                                        </p:tgtEl>
                                        <p:attrNameLst>
                                          <p:attrName>style.visibility</p:attrName>
                                        </p:attrNameLst>
                                      </p:cBhvr>
                                      <p:to>
                                        <p:strVal val="visible"/>
                                      </p:to>
                                    </p:set>
                                    <p:anim calcmode="lin" valueType="num">
                                      <p:cBhvr>
                                        <p:cTn id="101" dur="500" fill="hold"/>
                                        <p:tgtEl>
                                          <p:spTgt spid="26"/>
                                        </p:tgtEl>
                                        <p:attrNameLst>
                                          <p:attrName>ppt_w</p:attrName>
                                        </p:attrNameLst>
                                      </p:cBhvr>
                                      <p:tavLst>
                                        <p:tav tm="0">
                                          <p:val>
                                            <p:fltVal val="0"/>
                                          </p:val>
                                        </p:tav>
                                        <p:tav tm="100000">
                                          <p:val>
                                            <p:strVal val="#ppt_w"/>
                                          </p:val>
                                        </p:tav>
                                      </p:tavLst>
                                    </p:anim>
                                    <p:anim calcmode="lin" valueType="num">
                                      <p:cBhvr>
                                        <p:cTn id="102" dur="500" fill="hold"/>
                                        <p:tgtEl>
                                          <p:spTgt spid="26"/>
                                        </p:tgtEl>
                                        <p:attrNameLst>
                                          <p:attrName>ppt_h</p:attrName>
                                        </p:attrNameLst>
                                      </p:cBhvr>
                                      <p:tavLst>
                                        <p:tav tm="0">
                                          <p:val>
                                            <p:fltVal val="0"/>
                                          </p:val>
                                        </p:tav>
                                        <p:tav tm="100000">
                                          <p:val>
                                            <p:strVal val="#ppt_h"/>
                                          </p:val>
                                        </p:tav>
                                      </p:tavLst>
                                    </p:anim>
                                    <p:animEffect transition="in" filter="fade">
                                      <p:cBhvr>
                                        <p:cTn id="103" dur="500"/>
                                        <p:tgtEl>
                                          <p:spTgt spid="26"/>
                                        </p:tgtEl>
                                      </p:cBhvr>
                                    </p:animEffect>
                                  </p:childTnLst>
                                  <p:subTnLst>
                                    <p:audio>
                                      <p:cMediaNode>
                                        <p:cTn display="0" masterRel="sameClick">
                                          <p:stCondLst>
                                            <p:cond evt="begin" delay="0">
                                              <p:tn val="99"/>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19"/>
                  </p:tgtEl>
                </p:cond>
              </p:nextCondLst>
            </p:seq>
          </p:childTnLst>
        </p:cTn>
      </p:par>
    </p:tnLst>
    <p:bldLst>
      <p:bldP spid="16" grpId="0" animBg="1"/>
      <p:bldP spid="17" grpId="0" animBg="1"/>
      <p:bldP spid="18" grpId="0" animBg="1"/>
      <p:bldP spid="19" grpId="0" animBg="1"/>
      <p:bldP spid="22" grpId="0" animBg="1"/>
      <p:bldP spid="24" grpId="0" animBg="1"/>
      <p:bldP spid="26" grpId="0" animBg="1"/>
      <p:bldP spid="27" grpId="0" animBg="1"/>
      <p:bldP spid="2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39000" b="-39000"/>
          </a:stretch>
        </a:blipFill>
        <a:effectLst/>
      </p:bgPr>
    </p:bg>
    <p:spTree>
      <p:nvGrpSpPr>
        <p:cNvPr id="1" name=""/>
        <p:cNvGrpSpPr/>
        <p:nvPr/>
      </p:nvGrpSpPr>
      <p:grpSpPr>
        <a:xfrm>
          <a:off x="0" y="0"/>
          <a:ext cx="0" cy="0"/>
          <a:chOff x="0" y="0"/>
          <a:chExt cx="0" cy="0"/>
        </a:xfrm>
      </p:grpSpPr>
      <p:pic>
        <p:nvPicPr>
          <p:cNvPr id="4" name="hoaa"/>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01981" y="2354589"/>
            <a:ext cx="817945" cy="882413"/>
          </a:xfrm>
          <a:prstGeom prst="rect">
            <a:avLst/>
          </a:prstGeom>
          <a:effectLst>
            <a:outerShdw blurRad="63500" sx="102000" sy="102000" algn="ctr" rotWithShape="0">
              <a:prstClr val="black">
                <a:alpha val="40000"/>
              </a:prstClr>
            </a:outerShdw>
          </a:effectLst>
        </p:spPr>
      </p:pic>
      <p:pic>
        <p:nvPicPr>
          <p:cNvPr id="8" name="ong"/>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81000" y="2517190"/>
            <a:ext cx="1143000" cy="1143000"/>
          </a:xfrm>
          <a:prstGeom prst="rect">
            <a:avLst/>
          </a:prstGeom>
        </p:spPr>
      </p:pic>
      <p:pic>
        <p:nvPicPr>
          <p:cNvPr id="9" name="hoad"/>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01980" y="4503994"/>
            <a:ext cx="817945" cy="882413"/>
          </a:xfrm>
          <a:prstGeom prst="rect">
            <a:avLst/>
          </a:prstGeom>
          <a:effectLst>
            <a:outerShdw blurRad="50800" dist="38100" dir="16200000" rotWithShape="0">
              <a:prstClr val="black">
                <a:alpha val="40000"/>
              </a:prstClr>
            </a:outerShdw>
          </a:effectLst>
        </p:spPr>
      </p:pic>
      <p:pic>
        <p:nvPicPr>
          <p:cNvPr id="10" name="hoac"/>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59357" y="5429709"/>
            <a:ext cx="817945" cy="882413"/>
          </a:xfrm>
          <a:prstGeom prst="rect">
            <a:avLst/>
          </a:prstGeom>
          <a:effectLst>
            <a:outerShdw blurRad="50800" dist="38100" dir="16200000" rotWithShape="0">
              <a:prstClr val="black">
                <a:alpha val="40000"/>
              </a:prstClr>
            </a:outerShdw>
          </a:effectLst>
        </p:spPr>
      </p:pic>
      <p:pic>
        <p:nvPicPr>
          <p:cNvPr id="11" name="hoab"/>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50209" y="3384034"/>
            <a:ext cx="817945" cy="882413"/>
          </a:xfrm>
          <a:prstGeom prst="rect">
            <a:avLst/>
          </a:prstGeom>
          <a:effectLst>
            <a:outerShdw blurRad="50800" dist="38100" dir="16200000" rotWithShape="0">
              <a:prstClr val="black">
                <a:alpha val="40000"/>
              </a:prstClr>
            </a:outerShdw>
          </a:effectLst>
        </p:spPr>
      </p:pic>
      <p:sp>
        <p:nvSpPr>
          <p:cNvPr id="16" name="danana"/>
          <p:cNvSpPr txBox="1"/>
          <p:nvPr/>
        </p:nvSpPr>
        <p:spPr>
          <a:xfrm>
            <a:off x="2668153" y="4706091"/>
            <a:ext cx="5991207" cy="461665"/>
          </a:xfrm>
          <a:prstGeom prst="rect">
            <a:avLst/>
          </a:prstGeom>
          <a:effectLst>
            <a:outerShdw blurRad="50800" dist="38100" dir="13500000" algn="br"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400" dirty="0">
                <a:solidFill>
                  <a:prstClr val="black"/>
                </a:solidFill>
                <a:latin typeface="UTM Avo" panose="02040603050506020204" pitchFamily="18" charset="0"/>
                <a:cs typeface="Times New Roman" pitchFamily="18" charset="0"/>
              </a:rPr>
              <a:t>C. </a:t>
            </a:r>
            <a:r>
              <a:rPr lang="en-US" sz="2400" dirty="0" err="1">
                <a:solidFill>
                  <a:prstClr val="black"/>
                </a:solidFill>
                <a:latin typeface="UTM Avo" panose="02040603050506020204" pitchFamily="18" charset="0"/>
                <a:cs typeface="Times New Roman" pitchFamily="18" charset="0"/>
              </a:rPr>
              <a:t>Bằng</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bức</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xạ</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nhiệt</a:t>
            </a:r>
            <a:r>
              <a:rPr lang="en-US" sz="2400" dirty="0">
                <a:solidFill>
                  <a:prstClr val="black"/>
                </a:solidFill>
                <a:latin typeface="UTM Avo" panose="02040603050506020204" pitchFamily="18" charset="0"/>
                <a:cs typeface="Times New Roman" pitchFamily="18" charset="0"/>
              </a:rPr>
              <a:t>.</a:t>
            </a:r>
          </a:p>
        </p:txBody>
      </p:sp>
      <p:sp>
        <p:nvSpPr>
          <p:cNvPr id="17" name="dapanb"/>
          <p:cNvSpPr txBox="1"/>
          <p:nvPr/>
        </p:nvSpPr>
        <p:spPr>
          <a:xfrm>
            <a:off x="2693565" y="3659328"/>
            <a:ext cx="5991207"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lvl="0"/>
            <a:r>
              <a:rPr lang="en-US" sz="2400" dirty="0">
                <a:solidFill>
                  <a:prstClr val="black"/>
                </a:solidFill>
                <a:latin typeface="UTM Avo" panose="02040603050506020204" pitchFamily="18" charset="0"/>
                <a:cs typeface="Times New Roman" pitchFamily="18" charset="0"/>
              </a:rPr>
              <a:t>B. </a:t>
            </a:r>
            <a:r>
              <a:rPr lang="en-US" sz="2400" dirty="0" err="1">
                <a:solidFill>
                  <a:prstClr val="black"/>
                </a:solidFill>
                <a:latin typeface="UTM Avo" panose="02040603050506020204" pitchFamily="18" charset="0"/>
                <a:cs typeface="Times New Roman" pitchFamily="18" charset="0"/>
              </a:rPr>
              <a:t>Bằng</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sự</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đối</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lưu</a:t>
            </a:r>
            <a:r>
              <a:rPr lang="en-US" sz="2400" dirty="0">
                <a:solidFill>
                  <a:prstClr val="black"/>
                </a:solidFill>
                <a:latin typeface="UTM Avo" panose="02040603050506020204" pitchFamily="18" charset="0"/>
                <a:cs typeface="Times New Roman" pitchFamily="18" charset="0"/>
              </a:rPr>
              <a:t>.</a:t>
            </a:r>
          </a:p>
        </p:txBody>
      </p:sp>
      <p:sp>
        <p:nvSpPr>
          <p:cNvPr id="18" name="dapanc"/>
          <p:cNvSpPr txBox="1"/>
          <p:nvPr/>
        </p:nvSpPr>
        <p:spPr>
          <a:xfrm>
            <a:off x="2693565" y="5680792"/>
            <a:ext cx="5991207"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lvl="0">
              <a:defRPr/>
            </a:pPr>
            <a:r>
              <a:rPr lang="en-US" sz="2400" dirty="0">
                <a:solidFill>
                  <a:prstClr val="black"/>
                </a:solidFill>
                <a:latin typeface="UTM Avo" panose="02040603050506020204" pitchFamily="18" charset="0"/>
                <a:cs typeface="Times New Roman" pitchFamily="18" charset="0"/>
              </a:rPr>
              <a:t>D. </a:t>
            </a:r>
            <a:r>
              <a:rPr lang="en-US" sz="2400" dirty="0" err="1">
                <a:solidFill>
                  <a:prstClr val="black"/>
                </a:solidFill>
                <a:latin typeface="UTM Avo" panose="02040603050506020204" pitchFamily="18" charset="0"/>
                <a:cs typeface="Times New Roman" pitchFamily="18" charset="0"/>
              </a:rPr>
              <a:t>Bằng</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một</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hình</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thức</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khác</a:t>
            </a:r>
            <a:r>
              <a:rPr lang="en-US" sz="2400" dirty="0">
                <a:solidFill>
                  <a:prstClr val="black"/>
                </a:solidFill>
                <a:latin typeface="UTM Avo" panose="02040603050506020204" pitchFamily="18" charset="0"/>
                <a:cs typeface="Times New Roman" pitchFamily="18" charset="0"/>
              </a:rPr>
              <a:t>.</a:t>
            </a:r>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endParaRPr>
          </a:p>
        </p:txBody>
      </p:sp>
      <p:sp>
        <p:nvSpPr>
          <p:cNvPr id="19" name="dapand"/>
          <p:cNvSpPr txBox="1"/>
          <p:nvPr/>
        </p:nvSpPr>
        <p:spPr>
          <a:xfrm>
            <a:off x="2716381" y="2645013"/>
            <a:ext cx="5991207"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lvl="0"/>
            <a:r>
              <a:rPr lang="en-US" sz="2400" dirty="0">
                <a:solidFill>
                  <a:prstClr val="black"/>
                </a:solidFill>
                <a:latin typeface="UTM Avo" panose="02040603050506020204" pitchFamily="18" charset="0"/>
                <a:cs typeface="Times New Roman" pitchFamily="18" charset="0"/>
              </a:rPr>
              <a:t>A. </a:t>
            </a:r>
            <a:r>
              <a:rPr lang="en-US" sz="2400" dirty="0" err="1">
                <a:solidFill>
                  <a:prstClr val="black"/>
                </a:solidFill>
                <a:latin typeface="UTM Avo" panose="02040603050506020204" pitchFamily="18" charset="0"/>
                <a:cs typeface="Times New Roman" pitchFamily="18" charset="0"/>
              </a:rPr>
              <a:t>Bằng</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sự</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dẫn</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nhiệt</a:t>
            </a:r>
            <a:r>
              <a:rPr lang="en-US" sz="2400" dirty="0">
                <a:solidFill>
                  <a:prstClr val="black"/>
                </a:solidFill>
                <a:latin typeface="UTM Avo" panose="02040603050506020204" pitchFamily="18" charset="0"/>
                <a:cs typeface="Times New Roman" pitchFamily="18" charset="0"/>
              </a:rPr>
              <a:t> qua </a:t>
            </a:r>
            <a:r>
              <a:rPr lang="en-US" sz="2400" dirty="0" err="1">
                <a:solidFill>
                  <a:prstClr val="black"/>
                </a:solidFill>
                <a:latin typeface="UTM Avo" panose="02040603050506020204" pitchFamily="18" charset="0"/>
                <a:cs typeface="Times New Roman" pitchFamily="18" charset="0"/>
              </a:rPr>
              <a:t>không</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khí</a:t>
            </a:r>
            <a:r>
              <a:rPr lang="en-US" sz="2400" dirty="0">
                <a:solidFill>
                  <a:prstClr val="black"/>
                </a:solidFill>
                <a:latin typeface="UTM Avo" panose="02040603050506020204" pitchFamily="18" charset="0"/>
                <a:cs typeface="Times New Roman" pitchFamily="18" charset="0"/>
              </a:rPr>
              <a:t>.</a:t>
            </a:r>
          </a:p>
        </p:txBody>
      </p:sp>
      <p:sp>
        <p:nvSpPr>
          <p:cNvPr id="22" name="cauhoi"/>
          <p:cNvSpPr/>
          <p:nvPr/>
        </p:nvSpPr>
        <p:spPr>
          <a:xfrm>
            <a:off x="1524000" y="66187"/>
            <a:ext cx="8776146" cy="1979453"/>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24" name="nhanb"/>
          <p:cNvSpPr/>
          <p:nvPr/>
        </p:nvSpPr>
        <p:spPr>
          <a:xfrm>
            <a:off x="1753753" y="3327331"/>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26" name="nhand"/>
          <p:cNvSpPr/>
          <p:nvPr/>
        </p:nvSpPr>
        <p:spPr>
          <a:xfrm>
            <a:off x="1711130" y="2286083"/>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0000"/>
              </a:solidFill>
              <a:effectLst/>
              <a:uLnTx/>
              <a:uFillTx/>
              <a:latin typeface="UTM Avo" panose="02040603050506020204" pitchFamily="18" charset="0"/>
              <a:ea typeface="+mn-ea"/>
              <a:cs typeface="+mn-cs"/>
            </a:endParaRPr>
          </a:p>
        </p:txBody>
      </p:sp>
      <p:sp>
        <p:nvSpPr>
          <p:cNvPr id="27" name="nhanc"/>
          <p:cNvSpPr/>
          <p:nvPr/>
        </p:nvSpPr>
        <p:spPr>
          <a:xfrm>
            <a:off x="1753753" y="5454425"/>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25" name="cauhoi"/>
          <p:cNvSpPr txBox="1"/>
          <p:nvPr/>
        </p:nvSpPr>
        <p:spPr>
          <a:xfrm>
            <a:off x="2568341" y="516295"/>
            <a:ext cx="6687463" cy="1121846"/>
          </a:xfrm>
          <a:prstGeom prst="rect">
            <a:avLst/>
          </a:prstGeom>
          <a:noFill/>
        </p:spPr>
        <p:txBody>
          <a:bodyPr wrap="square" rtlCol="0">
            <a:spAutoFit/>
          </a:bodyPr>
          <a:lstStyle/>
          <a:p>
            <a:pPr lvl="0" algn="ctr">
              <a:lnSpc>
                <a:spcPct val="150000"/>
              </a:lnSpc>
            </a:pPr>
            <a:r>
              <a:rPr lang="vi-VN" sz="2400" b="1" dirty="0">
                <a:solidFill>
                  <a:prstClr val="black"/>
                </a:solidFill>
                <a:latin typeface="UTM Avo" panose="02040603050506020204" pitchFamily="18" charset="0"/>
                <a:cs typeface="Times New Roman" pitchFamily="18" charset="0"/>
              </a:rPr>
              <a:t>Câu 2: </a:t>
            </a:r>
            <a:r>
              <a:rPr lang="vi-VN" sz="2400" dirty="0">
                <a:solidFill>
                  <a:prstClr val="black"/>
                </a:solidFill>
                <a:latin typeface="UTM Avo" panose="02040603050506020204" pitchFamily="18" charset="0"/>
                <a:cs typeface="Times New Roman" pitchFamily="18" charset="0"/>
              </a:rPr>
              <a:t>Năng lượng Mặt Trời truyền xuống Trái Đất bằng cách nào?</a:t>
            </a:r>
          </a:p>
        </p:txBody>
      </p:sp>
      <p:pic>
        <p:nvPicPr>
          <p:cNvPr id="33" name="mattroi"/>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760691" y="266700"/>
            <a:ext cx="1137802" cy="1137802"/>
          </a:xfrm>
          <a:prstGeom prst="rect">
            <a:avLst/>
          </a:prstGeom>
        </p:spPr>
      </p:pic>
      <p:pic>
        <p:nvPicPr>
          <p:cNvPr id="23" name="Picture 22">
            <a:hlinkClick r:id="rId9" action="ppaction://hlinksldjump"/>
            <a:extLst>
              <a:ext uri="{FF2B5EF4-FFF2-40B4-BE49-F238E27FC236}">
                <a16:creationId xmlns:a16="http://schemas.microsoft.com/office/drawing/2014/main" id="{303ECCB2-A6EA-4718-86B8-83A5BE23CD33}"/>
              </a:ext>
            </a:extLst>
          </p:cNvPr>
          <p:cNvPicPr>
            <a:picLocks noChangeAspect="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475619" y="4573300"/>
            <a:ext cx="1567186" cy="1979454"/>
          </a:xfrm>
          <a:prstGeom prst="rect">
            <a:avLst/>
          </a:prstGeom>
        </p:spPr>
      </p:pic>
      <p:pic>
        <p:nvPicPr>
          <p:cNvPr id="2" name="Picture 1">
            <a:extLst>
              <a:ext uri="{FF2B5EF4-FFF2-40B4-BE49-F238E27FC236}">
                <a16:creationId xmlns:a16="http://schemas.microsoft.com/office/drawing/2014/main" id="{AD085108-D563-8D9A-E402-CB82EBF72B7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507" y="0"/>
            <a:ext cx="964935" cy="1077218"/>
          </a:xfrm>
          <a:prstGeom prst="rect">
            <a:avLst/>
          </a:prstGeom>
        </p:spPr>
      </p:pic>
    </p:spTree>
    <p:extLst>
      <p:ext uri="{BB962C8B-B14F-4D97-AF65-F5344CB8AC3E}">
        <p14:creationId xmlns:p14="http://schemas.microsoft.com/office/powerpoint/2010/main" val="10905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arn(inVertical)">
                                      <p:cBhvr>
                                        <p:cTn id="10" dur="500"/>
                                        <p:tgtEl>
                                          <p:spTgt spid="22"/>
                                        </p:tgtEl>
                                      </p:cBhvr>
                                    </p:animEffect>
                                  </p:childTnLst>
                                </p:cTn>
                              </p:par>
                            </p:childTnLst>
                          </p:cTn>
                        </p:par>
                        <p:par>
                          <p:cTn id="11" fill="hold">
                            <p:stCondLst>
                              <p:cond delay="500"/>
                            </p:stCondLst>
                            <p:childTnLst>
                              <p:par>
                                <p:cTn id="12" presetID="2" presetClass="entr" presetSubtype="4"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750" fill="hold"/>
                                        <p:tgtEl>
                                          <p:spTgt spid="4"/>
                                        </p:tgtEl>
                                        <p:attrNameLst>
                                          <p:attrName>ppt_x</p:attrName>
                                        </p:attrNameLst>
                                      </p:cBhvr>
                                      <p:tavLst>
                                        <p:tav tm="0">
                                          <p:val>
                                            <p:strVal val="#ppt_x"/>
                                          </p:val>
                                        </p:tav>
                                        <p:tav tm="100000">
                                          <p:val>
                                            <p:strVal val="#ppt_x"/>
                                          </p:val>
                                        </p:tav>
                                      </p:tavLst>
                                    </p:anim>
                                    <p:anim calcmode="lin" valueType="num">
                                      <p:cBhvr additive="base">
                                        <p:cTn id="15" dur="750" fill="hold"/>
                                        <p:tgtEl>
                                          <p:spTgt spid="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750" fill="hold"/>
                                        <p:tgtEl>
                                          <p:spTgt spid="19"/>
                                        </p:tgtEl>
                                        <p:attrNameLst>
                                          <p:attrName>ppt_x</p:attrName>
                                        </p:attrNameLst>
                                      </p:cBhvr>
                                      <p:tavLst>
                                        <p:tav tm="0">
                                          <p:val>
                                            <p:strVal val="#ppt_x"/>
                                          </p:val>
                                        </p:tav>
                                        <p:tav tm="100000">
                                          <p:val>
                                            <p:strVal val="#ppt_x"/>
                                          </p:val>
                                        </p:tav>
                                      </p:tavLst>
                                    </p:anim>
                                    <p:anim calcmode="lin" valueType="num">
                                      <p:cBhvr additive="base">
                                        <p:cTn id="19" dur="750" fill="hold"/>
                                        <p:tgtEl>
                                          <p:spTgt spid="19"/>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750" fill="hold"/>
                                        <p:tgtEl>
                                          <p:spTgt spid="11"/>
                                        </p:tgtEl>
                                        <p:attrNameLst>
                                          <p:attrName>ppt_x</p:attrName>
                                        </p:attrNameLst>
                                      </p:cBhvr>
                                      <p:tavLst>
                                        <p:tav tm="0">
                                          <p:val>
                                            <p:strVal val="#ppt_x"/>
                                          </p:val>
                                        </p:tav>
                                        <p:tav tm="100000">
                                          <p:val>
                                            <p:strVal val="#ppt_x"/>
                                          </p:val>
                                        </p:tav>
                                      </p:tavLst>
                                    </p:anim>
                                    <p:anim calcmode="lin" valueType="num">
                                      <p:cBhvr additive="base">
                                        <p:cTn id="23" dur="750" fill="hold"/>
                                        <p:tgtEl>
                                          <p:spTgt spid="11"/>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750" fill="hold"/>
                                        <p:tgtEl>
                                          <p:spTgt spid="17"/>
                                        </p:tgtEl>
                                        <p:attrNameLst>
                                          <p:attrName>ppt_x</p:attrName>
                                        </p:attrNameLst>
                                      </p:cBhvr>
                                      <p:tavLst>
                                        <p:tav tm="0">
                                          <p:val>
                                            <p:strVal val="#ppt_x"/>
                                          </p:val>
                                        </p:tav>
                                        <p:tav tm="100000">
                                          <p:val>
                                            <p:strVal val="#ppt_x"/>
                                          </p:val>
                                        </p:tav>
                                      </p:tavLst>
                                    </p:anim>
                                    <p:anim calcmode="lin" valueType="num">
                                      <p:cBhvr additive="base">
                                        <p:cTn id="27" dur="750" fill="hold"/>
                                        <p:tgtEl>
                                          <p:spTgt spid="17"/>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750" fill="hold"/>
                                        <p:tgtEl>
                                          <p:spTgt spid="10"/>
                                        </p:tgtEl>
                                        <p:attrNameLst>
                                          <p:attrName>ppt_x</p:attrName>
                                        </p:attrNameLst>
                                      </p:cBhvr>
                                      <p:tavLst>
                                        <p:tav tm="0">
                                          <p:val>
                                            <p:strVal val="#ppt_x"/>
                                          </p:val>
                                        </p:tav>
                                        <p:tav tm="100000">
                                          <p:val>
                                            <p:strVal val="#ppt_x"/>
                                          </p:val>
                                        </p:tav>
                                      </p:tavLst>
                                    </p:anim>
                                    <p:anim calcmode="lin" valueType="num">
                                      <p:cBhvr additive="base">
                                        <p:cTn id="31" dur="750" fill="hold"/>
                                        <p:tgtEl>
                                          <p:spTgt spid="1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750" fill="hold"/>
                                        <p:tgtEl>
                                          <p:spTgt spid="18"/>
                                        </p:tgtEl>
                                        <p:attrNameLst>
                                          <p:attrName>ppt_x</p:attrName>
                                        </p:attrNameLst>
                                      </p:cBhvr>
                                      <p:tavLst>
                                        <p:tav tm="0">
                                          <p:val>
                                            <p:strVal val="#ppt_x"/>
                                          </p:val>
                                        </p:tav>
                                        <p:tav tm="100000">
                                          <p:val>
                                            <p:strVal val="#ppt_x"/>
                                          </p:val>
                                        </p:tav>
                                      </p:tavLst>
                                    </p:anim>
                                    <p:anim calcmode="lin" valueType="num">
                                      <p:cBhvr additive="base">
                                        <p:cTn id="35" dur="750" fill="hold"/>
                                        <p:tgtEl>
                                          <p:spTgt spid="18"/>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750" fill="hold"/>
                                        <p:tgtEl>
                                          <p:spTgt spid="9"/>
                                        </p:tgtEl>
                                        <p:attrNameLst>
                                          <p:attrName>ppt_x</p:attrName>
                                        </p:attrNameLst>
                                      </p:cBhvr>
                                      <p:tavLst>
                                        <p:tav tm="0">
                                          <p:val>
                                            <p:strVal val="#ppt_x"/>
                                          </p:val>
                                        </p:tav>
                                        <p:tav tm="100000">
                                          <p:val>
                                            <p:strVal val="#ppt_x"/>
                                          </p:val>
                                        </p:tav>
                                      </p:tavLst>
                                    </p:anim>
                                    <p:anim calcmode="lin" valueType="num">
                                      <p:cBhvr additive="base">
                                        <p:cTn id="39" dur="750" fill="hold"/>
                                        <p:tgtEl>
                                          <p:spTgt spid="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750" fill="hold"/>
                                        <p:tgtEl>
                                          <p:spTgt spid="16"/>
                                        </p:tgtEl>
                                        <p:attrNameLst>
                                          <p:attrName>ppt_x</p:attrName>
                                        </p:attrNameLst>
                                      </p:cBhvr>
                                      <p:tavLst>
                                        <p:tav tm="0">
                                          <p:val>
                                            <p:strVal val="#ppt_x"/>
                                          </p:val>
                                        </p:tav>
                                        <p:tav tm="100000">
                                          <p:val>
                                            <p:strVal val="#ppt_x"/>
                                          </p:val>
                                        </p:tav>
                                      </p:tavLst>
                                    </p:anim>
                                    <p:anim calcmode="lin" valueType="num">
                                      <p:cBhvr additive="base">
                                        <p:cTn id="43" dur="75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16"/>
                    </p:tgtEl>
                  </p:cond>
                </p:stCondLst>
                <p:endSync evt="end" delay="0">
                  <p:rtn val="all"/>
                </p:endSync>
                <p:childTnLst>
                  <p:par>
                    <p:cTn id="45" fill="hold">
                      <p:stCondLst>
                        <p:cond delay="0"/>
                      </p:stCondLst>
                      <p:childTnLst>
                        <p:par>
                          <p:cTn id="46" fill="hold">
                            <p:stCondLst>
                              <p:cond delay="0"/>
                            </p:stCondLst>
                            <p:childTnLst>
                              <p:par>
                                <p:cTn id="47" presetID="0" presetClass="path" presetSubtype="0" accel="50000" decel="50000" fill="hold" nodeType="clickEffect">
                                  <p:stCondLst>
                                    <p:cond delay="0"/>
                                  </p:stCondLst>
                                  <p:childTnLst>
                                    <p:animMotion origin="layout" path="M -0.03308 0.28218 C -0.03894 0.26991 -0.02644 0.26042 -0.01563 0.25209 C -0.01303 0.24468 -0.00078 0.22801 0.00678 0.22223 C 0.01563 0.1963 0.06928 0.1875 0.09961 0.18449 C 0.11472 0.18519 0.13047 0.18287 0.14493 0.18635 C 0.15066 0.1875 0.15157 0.19398 0.15495 0.19792 C 0.15938 0.20278 0.16264 0.21389 0.16511 0.22037 C 0.1668 0.22523 0.17032 0.23519 0.17032 0.23542 C 0.16941 0.25023 0.16902 0.26528 0.16771 0.28033 C 0.16693 0.28565 0.16303 0.28727 0.16016 0.29167 C 0.14402 0.31574 0.11485 0.32477 0.07982 0.32917 C 0.05912 0.32755 0.06003 0.33033 0.04701 0.32176 C 0.04089 0.3176 0.02943 0.30857 0.02943 0.3088 C 0.02566 0.3 0.02201 0.28218 0.02201 0.28241 C 0.02474 0.24514 0.0168 0.25533 0.03438 0.23704 C 0.04584 0.22523 0.03243 0.23334 0.04701 0.22616 C 0.05834 0.21366 0.0724 0.20209 0.08959 0.19398 C 0.09284 0.1926 0.09636 0.19098 0.09961 0.19028 C 0.10639 0.18843 0.1198 0.18635 0.1198 0.18658 C 0.12735 0.18704 0.13503 0.18681 0.14245 0.1882 C 0.14493 0.18866 0.14584 0.19098 0.14753 0.19236 C 0.15899 0.19977 0.16589 0.20648 0.17253 0.21667 C 0.17735 0.24121 0.19219 0.29213 0.17032 0.30857 C 0.15157 0.32246 0.12266 0.33172 0.0974 0.33496 C 0.07982 0.3331 0.07579 0.3338 0.06459 0.32547 C 0.05704 0.31343 0.05443 0.30232 0.05222 0.28959 C 0.05365 0.2581 0.0461 0.24005 0.0698 0.21852 C 0.0767 0.21227 0.07865 0.2081 0.08959 0.20556 C 0.0974 0.20162 0.10378 0.19977 0.11224 0.19792 C 0.13829 0.19977 0.12917 0.19977 0.13985 0.19977 L 0.11732 0.21297 L 0.13751 0.19398 " pathEditMode="relative" rAng="0" ptsTypes="AAAAAAAAAAAAAAAAAAAAAAAAAAAAAAAA">
                                      <p:cBhvr>
                                        <p:cTn id="48" dur="2000" fill="hold"/>
                                        <p:tgtEl>
                                          <p:spTgt spid="8"/>
                                        </p:tgtEl>
                                        <p:attrNameLst>
                                          <p:attrName>ppt_x</p:attrName>
                                          <p:attrName>ppt_y</p:attrName>
                                        </p:attrNameLst>
                                      </p:cBhvr>
                                      <p:rCtr x="10664" y="-2269"/>
                                    </p:animMotion>
                                  </p:childTnLst>
                                  <p:subTnLst>
                                    <p:audio>
                                      <p:cMediaNode>
                                        <p:cTn display="0" masterRel="sameClick">
                                          <p:stCondLst>
                                            <p:cond evt="begin" delay="0">
                                              <p:tn val="47"/>
                                            </p:cond>
                                          </p:stCondLst>
                                          <p:endCondLst>
                                            <p:cond evt="onStopAudio" delay="0">
                                              <p:tgtEl>
                                                <p:sldTgt/>
                                              </p:tgtEl>
                                            </p:cond>
                                          </p:endCondLst>
                                        </p:cTn>
                                        <p:tgtEl>
                                          <p:sndTgt r:embed="rId3" name="applause.wav"/>
                                        </p:tgtEl>
                                      </p:cMediaNode>
                                    </p:audio>
                                  </p:subTnLst>
                                </p:cTn>
                              </p:par>
                              <p:par>
                                <p:cTn id="49" presetID="1" presetClass="emph" presetSubtype="2" fill="hold" nodeType="withEffect">
                                  <p:stCondLst>
                                    <p:cond delay="0"/>
                                  </p:stCondLst>
                                  <p:childTnLst>
                                    <p:animClr clrSpc="rgb" dir="cw">
                                      <p:cBhvr>
                                        <p:cTn id="50" dur="2000" fill="hold"/>
                                        <p:tgtEl>
                                          <p:spTgt spid="16"/>
                                        </p:tgtEl>
                                        <p:attrNameLst>
                                          <p:attrName>fillcolor</p:attrName>
                                        </p:attrNameLst>
                                      </p:cBhvr>
                                      <p:to>
                                        <a:srgbClr val="00B050"/>
                                      </p:to>
                                    </p:animClr>
                                    <p:set>
                                      <p:cBhvr>
                                        <p:cTn id="51" dur="2000" fill="hold"/>
                                        <p:tgtEl>
                                          <p:spTgt spid="16"/>
                                        </p:tgtEl>
                                        <p:attrNameLst>
                                          <p:attrName>fill.type</p:attrName>
                                        </p:attrNameLst>
                                      </p:cBhvr>
                                      <p:to>
                                        <p:strVal val="solid"/>
                                      </p:to>
                                    </p:set>
                                    <p:set>
                                      <p:cBhvr>
                                        <p:cTn id="52" dur="2000" fill="hold"/>
                                        <p:tgtEl>
                                          <p:spTgt spid="16"/>
                                        </p:tgtEl>
                                        <p:attrNameLst>
                                          <p:attrName>fill.on</p:attrName>
                                        </p:attrNameLst>
                                      </p:cBhvr>
                                      <p:to>
                                        <p:strVal val="true"/>
                                      </p:to>
                                    </p:set>
                                  </p:childTnLst>
                                </p:cTn>
                              </p:par>
                            </p:childTnLst>
                          </p:cTn>
                        </p:par>
                      </p:childTnLst>
                    </p:cTn>
                  </p:par>
                </p:childTnLst>
              </p:cTn>
              <p:nextCondLst>
                <p:cond evt="onClick" delay="0">
                  <p:tgtEl>
                    <p:spTgt spid="16"/>
                  </p:tgtEl>
                </p:cond>
              </p:nextCondLst>
            </p:seq>
            <p:seq concurrent="1" nextAc="seek">
              <p:cTn id="53" restart="whenNotActive" fill="hold" evtFilter="cancelBubble" nodeType="interactiveSeq">
                <p:stCondLst>
                  <p:cond evt="onClick" delay="0">
                    <p:tgtEl>
                      <p:spTgt spid="33"/>
                    </p:tgtEl>
                  </p:cond>
                </p:stCondLst>
                <p:endSync evt="end" delay="0">
                  <p:rtn val="all"/>
                </p:endSync>
                <p:childTnLst>
                  <p:par>
                    <p:cTn id="54" fill="hold">
                      <p:stCondLst>
                        <p:cond delay="0"/>
                      </p:stCondLst>
                      <p:childTnLst>
                        <p:par>
                          <p:cTn id="55" fill="hold">
                            <p:stCondLst>
                              <p:cond delay="0"/>
                            </p:stCondLst>
                            <p:childTnLst>
                              <p:par>
                                <p:cTn id="56" presetID="42" presetClass="path" presetSubtype="0" accel="50000" decel="50000" fill="hold" nodeType="clickEffect">
                                  <p:stCondLst>
                                    <p:cond delay="0"/>
                                  </p:stCondLst>
                                  <p:childTnLst>
                                    <p:animMotion origin="layout" path="M 9.62772E-17 2.22222E-6 L 0.00456 1.06667 " pathEditMode="relative" rAng="0" ptsTypes="AA">
                                      <p:cBhvr>
                                        <p:cTn id="57" dur="2000" fill="hold"/>
                                        <p:tgtEl>
                                          <p:spTgt spid="33"/>
                                        </p:tgtEl>
                                        <p:attrNameLst>
                                          <p:attrName>ppt_x</p:attrName>
                                          <p:attrName>ppt_y</p:attrName>
                                        </p:attrNameLst>
                                      </p:cBhvr>
                                      <p:rCtr x="313" y="53588"/>
                                    </p:animMotion>
                                  </p:childTnLst>
                                </p:cTn>
                              </p:par>
                            </p:childTnLst>
                          </p:cTn>
                        </p:par>
                      </p:childTnLst>
                    </p:cTn>
                  </p:par>
                </p:childTnLst>
              </p:cTn>
              <p:nextCondLst>
                <p:cond evt="onClick" delay="0">
                  <p:tgtEl>
                    <p:spTgt spid="33"/>
                  </p:tgtEl>
                </p:cond>
              </p:nextCondLst>
            </p:seq>
            <p:seq concurrent="1" nextAc="seek">
              <p:cTn id="58" restart="whenNotActive" fill="hold" evtFilter="cancelBubble" nodeType="interactiveSeq">
                <p:stCondLst>
                  <p:cond evt="onClick" delay="0">
                    <p:tgtEl>
                      <p:spTgt spid="17"/>
                    </p:tgtEl>
                  </p:cond>
                </p:stCondLst>
                <p:endSync evt="end" delay="0">
                  <p:rtn val="all"/>
                </p:endSync>
                <p:childTnLst>
                  <p:par>
                    <p:cTn id="59" fill="hold">
                      <p:stCondLst>
                        <p:cond delay="0"/>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p:cTn id="63" dur="500" fill="hold"/>
                                        <p:tgtEl>
                                          <p:spTgt spid="24"/>
                                        </p:tgtEl>
                                        <p:attrNameLst>
                                          <p:attrName>ppt_w</p:attrName>
                                        </p:attrNameLst>
                                      </p:cBhvr>
                                      <p:tavLst>
                                        <p:tav tm="0">
                                          <p:val>
                                            <p:fltVal val="0"/>
                                          </p:val>
                                        </p:tav>
                                        <p:tav tm="100000">
                                          <p:val>
                                            <p:strVal val="#ppt_w"/>
                                          </p:val>
                                        </p:tav>
                                      </p:tavLst>
                                    </p:anim>
                                    <p:anim calcmode="lin" valueType="num">
                                      <p:cBhvr>
                                        <p:cTn id="64" dur="500" fill="hold"/>
                                        <p:tgtEl>
                                          <p:spTgt spid="24"/>
                                        </p:tgtEl>
                                        <p:attrNameLst>
                                          <p:attrName>ppt_h</p:attrName>
                                        </p:attrNameLst>
                                      </p:cBhvr>
                                      <p:tavLst>
                                        <p:tav tm="0">
                                          <p:val>
                                            <p:fltVal val="0"/>
                                          </p:val>
                                        </p:tav>
                                        <p:tav tm="100000">
                                          <p:val>
                                            <p:strVal val="#ppt_h"/>
                                          </p:val>
                                        </p:tav>
                                      </p:tavLst>
                                    </p:anim>
                                    <p:animEffect transition="in" filter="fade">
                                      <p:cBhvr>
                                        <p:cTn id="65" dur="500"/>
                                        <p:tgtEl>
                                          <p:spTgt spid="24"/>
                                        </p:tgtEl>
                                      </p:cBhvr>
                                    </p:animEffect>
                                  </p:childTnLst>
                                  <p:subTnLst>
                                    <p:audio>
                                      <p:cMediaNode>
                                        <p:cTn display="0" masterRel="sameClick">
                                          <p:stCondLst>
                                            <p:cond evt="begin" delay="0">
                                              <p:tn val="61"/>
                                            </p:cond>
                                          </p:stCondLst>
                                          <p:endCondLst>
                                            <p:cond evt="onStopAudio" delay="0">
                                              <p:tgtEl>
                                                <p:sldTgt/>
                                              </p:tgtEl>
                                            </p:cond>
                                          </p:endCondLst>
                                        </p:cTn>
                                        <p:tgtEl>
                                          <p:sndTgt r:embed="rId4" name="Sai1.wav"/>
                                        </p:tgtEl>
                                      </p:cMediaNode>
                                    </p:audio>
                                  </p:subTnLst>
                                </p:cTn>
                              </p:par>
                              <p:par>
                                <p:cTn id="66" presetID="1" presetClass="emph" presetSubtype="2" fill="hold" nodeType="withEffect">
                                  <p:stCondLst>
                                    <p:cond delay="0"/>
                                  </p:stCondLst>
                                  <p:childTnLst>
                                    <p:animClr clrSpc="rgb" dir="cw">
                                      <p:cBhvr>
                                        <p:cTn id="67" dur="2000" fill="hold"/>
                                        <p:tgtEl>
                                          <p:spTgt spid="17"/>
                                        </p:tgtEl>
                                        <p:attrNameLst>
                                          <p:attrName>fillcolor</p:attrName>
                                        </p:attrNameLst>
                                      </p:cBhvr>
                                      <p:to>
                                        <a:srgbClr val="FF0000"/>
                                      </p:to>
                                    </p:animClr>
                                    <p:set>
                                      <p:cBhvr>
                                        <p:cTn id="68" dur="2000" fill="hold"/>
                                        <p:tgtEl>
                                          <p:spTgt spid="17"/>
                                        </p:tgtEl>
                                        <p:attrNameLst>
                                          <p:attrName>fill.type</p:attrName>
                                        </p:attrNameLst>
                                      </p:cBhvr>
                                      <p:to>
                                        <p:strVal val="solid"/>
                                      </p:to>
                                    </p:set>
                                    <p:set>
                                      <p:cBhvr>
                                        <p:cTn id="69" dur="2000" fill="hold"/>
                                        <p:tgtEl>
                                          <p:spTgt spid="17"/>
                                        </p:tgtEl>
                                        <p:attrNameLst>
                                          <p:attrName>fill.on</p:attrName>
                                        </p:attrNameLst>
                                      </p:cBhvr>
                                      <p:to>
                                        <p:strVal val="true"/>
                                      </p:to>
                                    </p:set>
                                  </p:childTnLst>
                                </p:cTn>
                              </p:par>
                            </p:childTnLst>
                          </p:cTn>
                        </p:par>
                      </p:childTnLst>
                    </p:cTn>
                  </p:par>
                </p:childTnLst>
              </p:cTn>
              <p:nextCondLst>
                <p:cond evt="onClick" delay="0">
                  <p:tgtEl>
                    <p:spTgt spid="17"/>
                  </p:tgtEl>
                </p:cond>
              </p:nextCondLst>
            </p:seq>
            <p:seq concurrent="1" nextAc="seek">
              <p:cTn id="70" restart="whenNotActive" fill="hold" evtFilter="cancelBubble" nodeType="interactiveSeq">
                <p:stCondLst>
                  <p:cond evt="onClick" delay="0">
                    <p:tgtEl>
                      <p:spTgt spid="18"/>
                    </p:tgtEl>
                  </p:cond>
                </p:stCondLst>
                <p:endSync evt="end" delay="0">
                  <p:rtn val="all"/>
                </p:endSync>
                <p:childTnLst>
                  <p:par>
                    <p:cTn id="71" fill="hold">
                      <p:stCondLst>
                        <p:cond delay="0"/>
                      </p:stCondLst>
                      <p:childTnLst>
                        <p:par>
                          <p:cTn id="72" fill="hold">
                            <p:stCondLst>
                              <p:cond delay="0"/>
                            </p:stCondLst>
                            <p:childTnLst>
                              <p:par>
                                <p:cTn id="73" presetID="53" presetClass="entr" presetSubtype="16" fill="hold" grpId="0" nodeType="clickEffect">
                                  <p:stCondLst>
                                    <p:cond delay="0"/>
                                  </p:stCondLst>
                                  <p:childTnLst>
                                    <p:set>
                                      <p:cBhvr>
                                        <p:cTn id="74" dur="1" fill="hold">
                                          <p:stCondLst>
                                            <p:cond delay="0"/>
                                          </p:stCondLst>
                                        </p:cTn>
                                        <p:tgtEl>
                                          <p:spTgt spid="27"/>
                                        </p:tgtEl>
                                        <p:attrNameLst>
                                          <p:attrName>style.visibility</p:attrName>
                                        </p:attrNameLst>
                                      </p:cBhvr>
                                      <p:to>
                                        <p:strVal val="visible"/>
                                      </p:to>
                                    </p:set>
                                    <p:anim calcmode="lin" valueType="num">
                                      <p:cBhvr>
                                        <p:cTn id="75" dur="500" fill="hold"/>
                                        <p:tgtEl>
                                          <p:spTgt spid="27"/>
                                        </p:tgtEl>
                                        <p:attrNameLst>
                                          <p:attrName>ppt_w</p:attrName>
                                        </p:attrNameLst>
                                      </p:cBhvr>
                                      <p:tavLst>
                                        <p:tav tm="0">
                                          <p:val>
                                            <p:fltVal val="0"/>
                                          </p:val>
                                        </p:tav>
                                        <p:tav tm="100000">
                                          <p:val>
                                            <p:strVal val="#ppt_w"/>
                                          </p:val>
                                        </p:tav>
                                      </p:tavLst>
                                    </p:anim>
                                    <p:anim calcmode="lin" valueType="num">
                                      <p:cBhvr>
                                        <p:cTn id="76" dur="500" fill="hold"/>
                                        <p:tgtEl>
                                          <p:spTgt spid="27"/>
                                        </p:tgtEl>
                                        <p:attrNameLst>
                                          <p:attrName>ppt_h</p:attrName>
                                        </p:attrNameLst>
                                      </p:cBhvr>
                                      <p:tavLst>
                                        <p:tav tm="0">
                                          <p:val>
                                            <p:fltVal val="0"/>
                                          </p:val>
                                        </p:tav>
                                        <p:tav tm="100000">
                                          <p:val>
                                            <p:strVal val="#ppt_h"/>
                                          </p:val>
                                        </p:tav>
                                      </p:tavLst>
                                    </p:anim>
                                    <p:animEffect transition="in" filter="fade">
                                      <p:cBhvr>
                                        <p:cTn id="77" dur="500"/>
                                        <p:tgtEl>
                                          <p:spTgt spid="27"/>
                                        </p:tgtEl>
                                      </p:cBhvr>
                                    </p:animEffect>
                                  </p:childTnLst>
                                  <p:subTnLst>
                                    <p:audio>
                                      <p:cMediaNode>
                                        <p:cTn display="0" masterRel="sameClick">
                                          <p:stCondLst>
                                            <p:cond evt="begin" delay="0">
                                              <p:tn val="73"/>
                                            </p:cond>
                                          </p:stCondLst>
                                          <p:endCondLst>
                                            <p:cond evt="onStopAudio" delay="0">
                                              <p:tgtEl>
                                                <p:sldTgt/>
                                              </p:tgtEl>
                                            </p:cond>
                                          </p:endCondLst>
                                        </p:cTn>
                                        <p:tgtEl>
                                          <p:sndTgt r:embed="rId4" name="Sai1.wav"/>
                                        </p:tgtEl>
                                      </p:cMediaNode>
                                    </p:audio>
                                  </p:subTnLst>
                                </p:cTn>
                              </p:par>
                              <p:par>
                                <p:cTn id="78" presetID="1" presetClass="emph" presetSubtype="2" fill="hold" nodeType="withEffect">
                                  <p:stCondLst>
                                    <p:cond delay="0"/>
                                  </p:stCondLst>
                                  <p:childTnLst>
                                    <p:animClr clrSpc="rgb" dir="cw">
                                      <p:cBhvr>
                                        <p:cTn id="79" dur="2000" fill="hold"/>
                                        <p:tgtEl>
                                          <p:spTgt spid="18"/>
                                        </p:tgtEl>
                                        <p:attrNameLst>
                                          <p:attrName>fillcolor</p:attrName>
                                        </p:attrNameLst>
                                      </p:cBhvr>
                                      <p:to>
                                        <a:srgbClr val="FF0000"/>
                                      </p:to>
                                    </p:animClr>
                                    <p:set>
                                      <p:cBhvr>
                                        <p:cTn id="80" dur="2000" fill="hold"/>
                                        <p:tgtEl>
                                          <p:spTgt spid="18"/>
                                        </p:tgtEl>
                                        <p:attrNameLst>
                                          <p:attrName>fill.type</p:attrName>
                                        </p:attrNameLst>
                                      </p:cBhvr>
                                      <p:to>
                                        <p:strVal val="solid"/>
                                      </p:to>
                                    </p:set>
                                    <p:set>
                                      <p:cBhvr>
                                        <p:cTn id="81" dur="2000" fill="hold"/>
                                        <p:tgtEl>
                                          <p:spTgt spid="18"/>
                                        </p:tgtEl>
                                        <p:attrNameLst>
                                          <p:attrName>fill.on</p:attrName>
                                        </p:attrNameLst>
                                      </p:cBhvr>
                                      <p:to>
                                        <p:strVal val="true"/>
                                      </p:to>
                                    </p:set>
                                  </p:childTnLst>
                                </p:cTn>
                              </p:par>
                            </p:childTnLst>
                          </p:cTn>
                        </p:par>
                      </p:childTnLst>
                    </p:cTn>
                  </p:par>
                </p:childTnLst>
              </p:cTn>
              <p:nextCondLst>
                <p:cond evt="onClick" delay="0">
                  <p:tgtEl>
                    <p:spTgt spid="18"/>
                  </p:tgtEl>
                </p:cond>
              </p:nextCondLst>
            </p:seq>
            <p:seq concurrent="1" nextAc="seek">
              <p:cTn id="82" restart="whenNotActive" fill="hold" evtFilter="cancelBubble" nodeType="interactiveSeq">
                <p:stCondLst>
                  <p:cond evt="onClick" delay="0">
                    <p:tgtEl>
                      <p:spTgt spid="19"/>
                    </p:tgtEl>
                  </p:cond>
                </p:stCondLst>
                <p:endSync evt="end" delay="0">
                  <p:rtn val="all"/>
                </p:endSync>
                <p:childTnLst>
                  <p:par>
                    <p:cTn id="83" fill="hold">
                      <p:stCondLst>
                        <p:cond delay="0"/>
                      </p:stCondLst>
                      <p:childTnLst>
                        <p:par>
                          <p:cTn id="84" fill="hold">
                            <p:stCondLst>
                              <p:cond delay="0"/>
                            </p:stCondLst>
                            <p:childTnLst>
                              <p:par>
                                <p:cTn id="85" presetID="53" presetClass="entr" presetSubtype="16" fill="hold" grpId="0" nodeType="clickEffect">
                                  <p:stCondLst>
                                    <p:cond delay="0"/>
                                  </p:stCondLst>
                                  <p:childTnLst>
                                    <p:set>
                                      <p:cBhvr>
                                        <p:cTn id="86" dur="1" fill="hold">
                                          <p:stCondLst>
                                            <p:cond delay="0"/>
                                          </p:stCondLst>
                                        </p:cTn>
                                        <p:tgtEl>
                                          <p:spTgt spid="26"/>
                                        </p:tgtEl>
                                        <p:attrNameLst>
                                          <p:attrName>style.visibility</p:attrName>
                                        </p:attrNameLst>
                                      </p:cBhvr>
                                      <p:to>
                                        <p:strVal val="visible"/>
                                      </p:to>
                                    </p:set>
                                    <p:anim calcmode="lin" valueType="num">
                                      <p:cBhvr>
                                        <p:cTn id="87" dur="500" fill="hold"/>
                                        <p:tgtEl>
                                          <p:spTgt spid="26"/>
                                        </p:tgtEl>
                                        <p:attrNameLst>
                                          <p:attrName>ppt_w</p:attrName>
                                        </p:attrNameLst>
                                      </p:cBhvr>
                                      <p:tavLst>
                                        <p:tav tm="0">
                                          <p:val>
                                            <p:fltVal val="0"/>
                                          </p:val>
                                        </p:tav>
                                        <p:tav tm="100000">
                                          <p:val>
                                            <p:strVal val="#ppt_w"/>
                                          </p:val>
                                        </p:tav>
                                      </p:tavLst>
                                    </p:anim>
                                    <p:anim calcmode="lin" valueType="num">
                                      <p:cBhvr>
                                        <p:cTn id="88" dur="500" fill="hold"/>
                                        <p:tgtEl>
                                          <p:spTgt spid="26"/>
                                        </p:tgtEl>
                                        <p:attrNameLst>
                                          <p:attrName>ppt_h</p:attrName>
                                        </p:attrNameLst>
                                      </p:cBhvr>
                                      <p:tavLst>
                                        <p:tav tm="0">
                                          <p:val>
                                            <p:fltVal val="0"/>
                                          </p:val>
                                        </p:tav>
                                        <p:tav tm="100000">
                                          <p:val>
                                            <p:strVal val="#ppt_h"/>
                                          </p:val>
                                        </p:tav>
                                      </p:tavLst>
                                    </p:anim>
                                    <p:animEffect transition="in" filter="fade">
                                      <p:cBhvr>
                                        <p:cTn id="89" dur="500"/>
                                        <p:tgtEl>
                                          <p:spTgt spid="26"/>
                                        </p:tgtEl>
                                      </p:cBhvr>
                                    </p:animEffect>
                                  </p:childTnLst>
                                  <p:subTnLst>
                                    <p:audio>
                                      <p:cMediaNode>
                                        <p:cTn display="0" masterRel="sameClick">
                                          <p:stCondLst>
                                            <p:cond evt="begin" delay="0">
                                              <p:tn val="85"/>
                                            </p:cond>
                                          </p:stCondLst>
                                          <p:endCondLst>
                                            <p:cond evt="onStopAudio" delay="0">
                                              <p:tgtEl>
                                                <p:sldTgt/>
                                              </p:tgtEl>
                                            </p:cond>
                                          </p:endCondLst>
                                        </p:cTn>
                                        <p:tgtEl>
                                          <p:sndTgt r:embed="rId4" name="Sai1.wav"/>
                                        </p:tgtEl>
                                      </p:cMediaNode>
                                    </p:audio>
                                  </p:subTnLst>
                                </p:cTn>
                              </p:par>
                              <p:par>
                                <p:cTn id="90" presetID="1" presetClass="emph" presetSubtype="2" fill="hold" nodeType="withEffect">
                                  <p:stCondLst>
                                    <p:cond delay="0"/>
                                  </p:stCondLst>
                                  <p:childTnLst>
                                    <p:animClr clrSpc="rgb" dir="cw">
                                      <p:cBhvr>
                                        <p:cTn id="91" dur="2000" fill="hold"/>
                                        <p:tgtEl>
                                          <p:spTgt spid="19"/>
                                        </p:tgtEl>
                                        <p:attrNameLst>
                                          <p:attrName>fillcolor</p:attrName>
                                        </p:attrNameLst>
                                      </p:cBhvr>
                                      <p:to>
                                        <a:srgbClr val="FF0000"/>
                                      </p:to>
                                    </p:animClr>
                                    <p:set>
                                      <p:cBhvr>
                                        <p:cTn id="92" dur="2000" fill="hold"/>
                                        <p:tgtEl>
                                          <p:spTgt spid="19"/>
                                        </p:tgtEl>
                                        <p:attrNameLst>
                                          <p:attrName>fill.type</p:attrName>
                                        </p:attrNameLst>
                                      </p:cBhvr>
                                      <p:to>
                                        <p:strVal val="solid"/>
                                      </p:to>
                                    </p:set>
                                    <p:set>
                                      <p:cBhvr>
                                        <p:cTn id="93" dur="2000" fill="hold"/>
                                        <p:tgtEl>
                                          <p:spTgt spid="19"/>
                                        </p:tgtEl>
                                        <p:attrNameLst>
                                          <p:attrName>fill.on</p:attrName>
                                        </p:attrNameLst>
                                      </p:cBhvr>
                                      <p:to>
                                        <p:strVal val="true"/>
                                      </p:to>
                                    </p:set>
                                  </p:childTnLst>
                                </p:cTn>
                              </p:par>
                            </p:childTnLst>
                          </p:cTn>
                        </p:par>
                      </p:childTnLst>
                    </p:cTn>
                  </p:par>
                </p:childTnLst>
              </p:cTn>
              <p:nextCondLst>
                <p:cond evt="onClick" delay="0">
                  <p:tgtEl>
                    <p:spTgt spid="19"/>
                  </p:tgtEl>
                </p:cond>
              </p:nextCondLst>
            </p:seq>
          </p:childTnLst>
        </p:cTn>
      </p:par>
    </p:tnLst>
    <p:bldLst>
      <p:bldP spid="16" grpId="0" animBg="1"/>
      <p:bldP spid="17" grpId="0" animBg="1"/>
      <p:bldP spid="18" grpId="0" animBg="1"/>
      <p:bldP spid="19" grpId="0" animBg="1"/>
      <p:bldP spid="22" grpId="0" animBg="1"/>
      <p:bldP spid="24" grpId="0" animBg="1"/>
      <p:bldP spid="26" grpId="0" animBg="1"/>
      <p:bldP spid="27" grpId="0" animBg="1"/>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39000" b="-39000"/>
          </a:stretch>
        </a:blipFill>
        <a:effectLst/>
      </p:bgPr>
    </p:bg>
    <p:spTree>
      <p:nvGrpSpPr>
        <p:cNvPr id="1" name=""/>
        <p:cNvGrpSpPr/>
        <p:nvPr/>
      </p:nvGrpSpPr>
      <p:grpSpPr>
        <a:xfrm>
          <a:off x="0" y="0"/>
          <a:ext cx="0" cy="0"/>
          <a:chOff x="0" y="0"/>
          <a:chExt cx="0" cy="0"/>
        </a:xfrm>
      </p:grpSpPr>
      <p:pic>
        <p:nvPicPr>
          <p:cNvPr id="4" name="hoaa"/>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08737" y="2367891"/>
            <a:ext cx="817945" cy="882413"/>
          </a:xfrm>
          <a:prstGeom prst="rect">
            <a:avLst/>
          </a:prstGeom>
          <a:effectLst>
            <a:outerShdw blurRad="63500" sx="102000" sy="102000" algn="ctr" rotWithShape="0">
              <a:prstClr val="black">
                <a:alpha val="40000"/>
              </a:prstClr>
            </a:outerShdw>
          </a:effectLst>
        </p:spPr>
      </p:pic>
      <p:pic>
        <p:nvPicPr>
          <p:cNvPr id="8" name="ong"/>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75607" y="2686040"/>
            <a:ext cx="1143000" cy="1143000"/>
          </a:xfrm>
          <a:prstGeom prst="rect">
            <a:avLst/>
          </a:prstGeom>
        </p:spPr>
      </p:pic>
      <p:pic>
        <p:nvPicPr>
          <p:cNvPr id="9" name="hoad"/>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49315" y="5632792"/>
            <a:ext cx="817945" cy="882413"/>
          </a:xfrm>
          <a:prstGeom prst="rect">
            <a:avLst/>
          </a:prstGeom>
          <a:effectLst>
            <a:outerShdw blurRad="50800" dist="38100" dir="16200000" rotWithShape="0">
              <a:prstClr val="black">
                <a:alpha val="40000"/>
              </a:prstClr>
            </a:outerShdw>
          </a:effectLst>
        </p:spPr>
      </p:pic>
      <p:pic>
        <p:nvPicPr>
          <p:cNvPr id="10" name="hoac"/>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49315" y="4498462"/>
            <a:ext cx="817945" cy="882413"/>
          </a:xfrm>
          <a:prstGeom prst="rect">
            <a:avLst/>
          </a:prstGeom>
          <a:effectLst>
            <a:outerShdw blurRad="50800" dist="38100" dir="16200000" rotWithShape="0">
              <a:prstClr val="black">
                <a:alpha val="40000"/>
              </a:prstClr>
            </a:outerShdw>
          </a:effectLst>
        </p:spPr>
      </p:pic>
      <p:pic>
        <p:nvPicPr>
          <p:cNvPr id="11" name="hoab"/>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55016" y="3343367"/>
            <a:ext cx="817945" cy="882413"/>
          </a:xfrm>
          <a:prstGeom prst="rect">
            <a:avLst/>
          </a:prstGeom>
          <a:effectLst>
            <a:outerShdw blurRad="50800" dist="38100" dir="16200000" rotWithShape="0">
              <a:prstClr val="black">
                <a:alpha val="40000"/>
              </a:prstClr>
            </a:outerShdw>
          </a:effectLst>
        </p:spPr>
      </p:pic>
      <p:sp>
        <p:nvSpPr>
          <p:cNvPr id="16" name="danana"/>
          <p:cNvSpPr txBox="1"/>
          <p:nvPr/>
        </p:nvSpPr>
        <p:spPr>
          <a:xfrm>
            <a:off x="3026682" y="2388929"/>
            <a:ext cx="5941698" cy="830997"/>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defPPr>
              <a:defRPr lang="en-US"/>
            </a:defPPr>
            <a:lvl1pPr lvl="0">
              <a:defRPr sz="2400">
                <a:solidFill>
                  <a:prstClr val="black"/>
                </a:solidFill>
                <a:latin typeface="UTM Avo" panose="02040603050506020204" pitchFamily="18" charset="0"/>
                <a:cs typeface="Times New Roman" pitchFamily="18" charset="0"/>
              </a:defRPr>
            </a:lvl1pPr>
          </a:lstStyle>
          <a:p>
            <a:r>
              <a:rPr lang="vi-VN" dirty="0"/>
              <a:t>A. Vì khối lượng riêng của chất rắn thường rất lớn.</a:t>
            </a:r>
          </a:p>
        </p:txBody>
      </p:sp>
      <p:sp>
        <p:nvSpPr>
          <p:cNvPr id="17" name="dapanb"/>
          <p:cNvSpPr txBox="1"/>
          <p:nvPr/>
        </p:nvSpPr>
        <p:spPr>
          <a:xfrm>
            <a:off x="3021188" y="3382870"/>
            <a:ext cx="5941696" cy="830997"/>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defPPr>
              <a:defRPr lang="en-US"/>
            </a:defPPr>
            <a:lvl1pPr lvl="0">
              <a:defRPr sz="2400">
                <a:solidFill>
                  <a:prstClr val="black"/>
                </a:solidFill>
                <a:latin typeface="UTM Avo" panose="02040603050506020204" pitchFamily="18" charset="0"/>
                <a:cs typeface="Times New Roman" pitchFamily="18" charset="0"/>
              </a:defRPr>
            </a:lvl1pPr>
          </a:lstStyle>
          <a:p>
            <a:r>
              <a:rPr lang="vi-VN" dirty="0"/>
              <a:t>B</a:t>
            </a:r>
            <a:r>
              <a:rPr lang="vi-VN"/>
              <a:t>. </a:t>
            </a:r>
            <a:r>
              <a:rPr lang="vi-VN" dirty="0"/>
              <a:t>Vì nhiệt độ của chất rắn thường không lớn </a:t>
            </a:r>
            <a:r>
              <a:rPr lang="vi-VN"/>
              <a:t>lắm.</a:t>
            </a:r>
            <a:endParaRPr lang="vi-VN" dirty="0"/>
          </a:p>
        </p:txBody>
      </p:sp>
      <p:sp>
        <p:nvSpPr>
          <p:cNvPr id="18" name="dapanc"/>
          <p:cNvSpPr txBox="1"/>
          <p:nvPr/>
        </p:nvSpPr>
        <p:spPr>
          <a:xfrm>
            <a:off x="3021188" y="4375249"/>
            <a:ext cx="5941696" cy="1200329"/>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defPPr>
              <a:defRPr lang="en-US"/>
            </a:defPPr>
            <a:lvl1pPr lvl="0">
              <a:defRPr sz="2400">
                <a:solidFill>
                  <a:prstClr val="black"/>
                </a:solidFill>
                <a:latin typeface="UTM Avo" panose="02040603050506020204" pitchFamily="18" charset="0"/>
                <a:cs typeface="Times New Roman" pitchFamily="18" charset="0"/>
              </a:defRPr>
            </a:lvl1pPr>
          </a:lstStyle>
          <a:p>
            <a:r>
              <a:rPr lang="vi-VN"/>
              <a:t>C.</a:t>
            </a:r>
            <a:r>
              <a:rPr lang="vi-VN" dirty="0"/>
              <a:t> Vì các phân tử của chất rắn liên kết với nhau rất chặt, chúng không thể di chuyển thành dòng </a:t>
            </a:r>
            <a:r>
              <a:rPr lang="vi-VN"/>
              <a:t>được.</a:t>
            </a:r>
            <a:endParaRPr lang="vi-VN" dirty="0"/>
          </a:p>
        </p:txBody>
      </p:sp>
      <p:sp>
        <p:nvSpPr>
          <p:cNvPr id="19" name="dapand"/>
          <p:cNvSpPr txBox="1"/>
          <p:nvPr/>
        </p:nvSpPr>
        <p:spPr>
          <a:xfrm>
            <a:off x="3026682" y="5736960"/>
            <a:ext cx="5941696" cy="830997"/>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lvl="0">
              <a:defRPr/>
            </a:pPr>
            <a:r>
              <a:rPr lang="vi-VN" sz="2400" dirty="0">
                <a:solidFill>
                  <a:prstClr val="black"/>
                </a:solidFill>
                <a:latin typeface="UTM Avo" panose="02040603050506020204" pitchFamily="18" charset="0"/>
                <a:cs typeface="Times New Roman" pitchFamily="18" charset="0"/>
              </a:rPr>
              <a:t>D. </a:t>
            </a:r>
            <a:r>
              <a:rPr lang="en-US" sz="2400" dirty="0" err="1">
                <a:latin typeface="UTM Avo" panose="02040603050506020204" pitchFamily="18" charset="0"/>
              </a:rPr>
              <a:t>Vì</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phân</a:t>
            </a:r>
            <a:r>
              <a:rPr lang="en-US" sz="2400" dirty="0">
                <a:latin typeface="UTM Avo" panose="02040603050506020204" pitchFamily="18" charset="0"/>
              </a:rPr>
              <a:t> </a:t>
            </a:r>
            <a:r>
              <a:rPr lang="en-US" sz="2400" dirty="0" err="1">
                <a:latin typeface="UTM Avo" panose="02040603050506020204" pitchFamily="18" charset="0"/>
              </a:rPr>
              <a:t>tử</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chất</a:t>
            </a:r>
            <a:r>
              <a:rPr lang="en-US" sz="2400" dirty="0">
                <a:latin typeface="UTM Avo" panose="02040603050506020204" pitchFamily="18" charset="0"/>
              </a:rPr>
              <a:t> </a:t>
            </a:r>
            <a:r>
              <a:rPr lang="en-US" sz="2400" dirty="0" err="1">
                <a:latin typeface="UTM Avo" panose="02040603050506020204" pitchFamily="18" charset="0"/>
              </a:rPr>
              <a:t>rắn</a:t>
            </a:r>
            <a:r>
              <a:rPr lang="en-US" sz="2400" dirty="0">
                <a:latin typeface="UTM Avo" panose="02040603050506020204" pitchFamily="18" charset="0"/>
              </a:rPr>
              <a:t> </a:t>
            </a:r>
            <a:r>
              <a:rPr lang="en-US" sz="2400" dirty="0" err="1">
                <a:latin typeface="UTM Avo" panose="02040603050506020204" pitchFamily="18" charset="0"/>
              </a:rPr>
              <a:t>không</a:t>
            </a:r>
            <a:r>
              <a:rPr lang="en-US" sz="2400" dirty="0">
                <a:latin typeface="UTM Avo" panose="02040603050506020204" pitchFamily="18" charset="0"/>
              </a:rPr>
              <a:t> </a:t>
            </a:r>
            <a:r>
              <a:rPr lang="en-US" sz="2400" dirty="0" err="1">
                <a:latin typeface="UTM Avo" panose="02040603050506020204" pitchFamily="18" charset="0"/>
              </a:rPr>
              <a:t>chuyển</a:t>
            </a:r>
            <a:r>
              <a:rPr lang="en-US" sz="2400" dirty="0">
                <a:latin typeface="UTM Avo" panose="02040603050506020204" pitchFamily="18" charset="0"/>
              </a:rPr>
              <a:t> </a:t>
            </a:r>
            <a:r>
              <a:rPr lang="en-US" sz="2400" dirty="0" err="1">
                <a:latin typeface="UTM Avo" panose="02040603050506020204" pitchFamily="18" charset="0"/>
              </a:rPr>
              <a:t>động</a:t>
            </a:r>
            <a:r>
              <a:rPr lang="en-US" sz="2400" dirty="0">
                <a:latin typeface="UTM Avo" panose="02040603050506020204" pitchFamily="18" charset="0"/>
              </a:rPr>
              <a:t>.</a:t>
            </a:r>
            <a:endParaRPr lang="vi-VN" sz="2400" dirty="0">
              <a:solidFill>
                <a:prstClr val="black"/>
              </a:solidFill>
              <a:latin typeface="UTM Avo" panose="02040603050506020204" pitchFamily="18" charset="0"/>
              <a:cs typeface="Times New Roman" pitchFamily="18" charset="0"/>
            </a:endParaRPr>
          </a:p>
        </p:txBody>
      </p:sp>
      <p:sp>
        <p:nvSpPr>
          <p:cNvPr id="22" name="cauhoi"/>
          <p:cNvSpPr/>
          <p:nvPr/>
        </p:nvSpPr>
        <p:spPr>
          <a:xfrm>
            <a:off x="1524000" y="189250"/>
            <a:ext cx="9151620" cy="1935069"/>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UTM Avo" panose="02040603050506020204" pitchFamily="18" charset="0"/>
            </a:endParaRPr>
          </a:p>
        </p:txBody>
      </p:sp>
      <p:sp>
        <p:nvSpPr>
          <p:cNvPr id="24" name="nhanb"/>
          <p:cNvSpPr/>
          <p:nvPr/>
        </p:nvSpPr>
        <p:spPr>
          <a:xfrm>
            <a:off x="2106788" y="3281474"/>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26" name="nhand"/>
          <p:cNvSpPr/>
          <p:nvPr/>
        </p:nvSpPr>
        <p:spPr>
          <a:xfrm>
            <a:off x="2064223" y="5653557"/>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0000"/>
              </a:solidFill>
              <a:effectLst/>
              <a:uLnTx/>
              <a:uFillTx/>
              <a:latin typeface="UTM Avo" panose="02040603050506020204" pitchFamily="18" charset="0"/>
              <a:ea typeface="+mn-ea"/>
              <a:cs typeface="+mn-cs"/>
            </a:endParaRPr>
          </a:p>
        </p:txBody>
      </p:sp>
      <p:sp>
        <p:nvSpPr>
          <p:cNvPr id="27" name="nhanc"/>
          <p:cNvSpPr/>
          <p:nvPr/>
        </p:nvSpPr>
        <p:spPr>
          <a:xfrm>
            <a:off x="2160509" y="2298116"/>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25" name="cauhoi"/>
          <p:cNvSpPr txBox="1"/>
          <p:nvPr/>
        </p:nvSpPr>
        <p:spPr>
          <a:xfrm>
            <a:off x="2051772" y="828621"/>
            <a:ext cx="8088456" cy="575927"/>
          </a:xfrm>
          <a:prstGeom prst="rect">
            <a:avLst/>
          </a:prstGeom>
          <a:noFill/>
        </p:spPr>
        <p:txBody>
          <a:bodyPr wrap="square" rtlCol="0">
            <a:spAutoFit/>
          </a:bodyPr>
          <a:lstStyle/>
          <a:p>
            <a:pPr lvl="0" algn="ctr">
              <a:lnSpc>
                <a:spcPct val="150000"/>
              </a:lnSpc>
            </a:pPr>
            <a:r>
              <a:rPr lang="vi-VN" sz="2400" b="1" dirty="0">
                <a:solidFill>
                  <a:prstClr val="black"/>
                </a:solidFill>
                <a:latin typeface="UTM Avo" panose="02040603050506020204" pitchFamily="18" charset="0"/>
                <a:cs typeface="Times New Roman" pitchFamily="18" charset="0"/>
              </a:rPr>
              <a:t>Câu 3: </a:t>
            </a:r>
            <a:r>
              <a:rPr lang="vi-VN" sz="2400" dirty="0">
                <a:solidFill>
                  <a:prstClr val="black"/>
                </a:solidFill>
                <a:latin typeface="UTM Avo" panose="02040603050506020204" pitchFamily="18" charset="0"/>
                <a:cs typeface="Times New Roman" pitchFamily="18" charset="0"/>
              </a:rPr>
              <a:t>Tại sao trong chất rắn không xảy ra đối lưu?</a:t>
            </a:r>
          </a:p>
        </p:txBody>
      </p:sp>
      <p:pic>
        <p:nvPicPr>
          <p:cNvPr id="33" name="mattroi"/>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933108" y="29022"/>
            <a:ext cx="1137802" cy="1137802"/>
          </a:xfrm>
          <a:prstGeom prst="rect">
            <a:avLst/>
          </a:prstGeom>
        </p:spPr>
      </p:pic>
      <p:pic>
        <p:nvPicPr>
          <p:cNvPr id="21" name="Picture 20">
            <a:hlinkClick r:id="rId9" action="ppaction://hlinksldjump"/>
            <a:extLst>
              <a:ext uri="{FF2B5EF4-FFF2-40B4-BE49-F238E27FC236}">
                <a16:creationId xmlns:a16="http://schemas.microsoft.com/office/drawing/2014/main" id="{F9F4A6CC-2F7B-40A3-B105-4B925678DAF5}"/>
              </a:ext>
            </a:extLst>
          </p:cNvPr>
          <p:cNvPicPr>
            <a:picLocks noChangeAspect="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624060" y="4171960"/>
            <a:ext cx="2103631" cy="2657018"/>
          </a:xfrm>
          <a:prstGeom prst="rect">
            <a:avLst/>
          </a:prstGeom>
        </p:spPr>
      </p:pic>
      <p:pic>
        <p:nvPicPr>
          <p:cNvPr id="2" name="Picture 1">
            <a:extLst>
              <a:ext uri="{FF2B5EF4-FFF2-40B4-BE49-F238E27FC236}">
                <a16:creationId xmlns:a16="http://schemas.microsoft.com/office/drawing/2014/main" id="{94FA872C-1AB2-6037-3C91-F7BC8378D09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507" y="0"/>
            <a:ext cx="964935" cy="1077218"/>
          </a:xfrm>
          <a:prstGeom prst="rect">
            <a:avLst/>
          </a:prstGeom>
        </p:spPr>
      </p:pic>
    </p:spTree>
    <p:extLst>
      <p:ext uri="{BB962C8B-B14F-4D97-AF65-F5344CB8AC3E}">
        <p14:creationId xmlns:p14="http://schemas.microsoft.com/office/powerpoint/2010/main" val="2262682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barn(inVertical)">
                                      <p:cBhvr>
                                        <p:cTn id="10" dur="500"/>
                                        <p:tgtEl>
                                          <p:spTgt spid="25"/>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1000"/>
                                        <p:tgtEl>
                                          <p:spTgt spid="17"/>
                                        </p:tgtEl>
                                      </p:cBhvr>
                                    </p:animEffect>
                                    <p:anim calcmode="lin" valueType="num">
                                      <p:cBhvr>
                                        <p:cTn id="30" dur="1000" fill="hold"/>
                                        <p:tgtEl>
                                          <p:spTgt spid="17"/>
                                        </p:tgtEl>
                                        <p:attrNameLst>
                                          <p:attrName>ppt_x</p:attrName>
                                        </p:attrNameLst>
                                      </p:cBhvr>
                                      <p:tavLst>
                                        <p:tav tm="0">
                                          <p:val>
                                            <p:strVal val="#ppt_x"/>
                                          </p:val>
                                        </p:tav>
                                        <p:tav tm="100000">
                                          <p:val>
                                            <p:strVal val="#ppt_x"/>
                                          </p:val>
                                        </p:tav>
                                      </p:tavLst>
                                    </p:anim>
                                    <p:anim calcmode="lin" valueType="num">
                                      <p:cBhvr>
                                        <p:cTn id="31" dur="1000" fill="hold"/>
                                        <p:tgtEl>
                                          <p:spTgt spid="17"/>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1000"/>
                                        <p:tgtEl>
                                          <p:spTgt spid="18"/>
                                        </p:tgtEl>
                                      </p:cBhvr>
                                    </p:animEffect>
                                    <p:anim calcmode="lin" valueType="num">
                                      <p:cBhvr>
                                        <p:cTn id="40" dur="1000" fill="hold"/>
                                        <p:tgtEl>
                                          <p:spTgt spid="18"/>
                                        </p:tgtEl>
                                        <p:attrNameLst>
                                          <p:attrName>ppt_x</p:attrName>
                                        </p:attrNameLst>
                                      </p:cBhvr>
                                      <p:tavLst>
                                        <p:tav tm="0">
                                          <p:val>
                                            <p:strVal val="#ppt_x"/>
                                          </p:val>
                                        </p:tav>
                                        <p:tav tm="100000">
                                          <p:val>
                                            <p:strVal val="#ppt_x"/>
                                          </p:val>
                                        </p:tav>
                                      </p:tavLst>
                                    </p:anim>
                                    <p:anim calcmode="lin" valueType="num">
                                      <p:cBhvr>
                                        <p:cTn id="41" dur="1000" fill="hold"/>
                                        <p:tgtEl>
                                          <p:spTgt spid="18"/>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1000"/>
                                        <p:tgtEl>
                                          <p:spTgt spid="9"/>
                                        </p:tgtEl>
                                      </p:cBhvr>
                                    </p:animEffect>
                                    <p:anim calcmode="lin" valueType="num">
                                      <p:cBhvr>
                                        <p:cTn id="45" dur="1000" fill="hold"/>
                                        <p:tgtEl>
                                          <p:spTgt spid="9"/>
                                        </p:tgtEl>
                                        <p:attrNameLst>
                                          <p:attrName>ppt_x</p:attrName>
                                        </p:attrNameLst>
                                      </p:cBhvr>
                                      <p:tavLst>
                                        <p:tav tm="0">
                                          <p:val>
                                            <p:strVal val="#ppt_x"/>
                                          </p:val>
                                        </p:tav>
                                        <p:tav tm="100000">
                                          <p:val>
                                            <p:strVal val="#ppt_x"/>
                                          </p:val>
                                        </p:tav>
                                      </p:tavLst>
                                    </p:anim>
                                    <p:anim calcmode="lin" valueType="num">
                                      <p:cBhvr>
                                        <p:cTn id="46" dur="1000" fill="hold"/>
                                        <p:tgtEl>
                                          <p:spTgt spid="9"/>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1000"/>
                                        <p:tgtEl>
                                          <p:spTgt spid="19"/>
                                        </p:tgtEl>
                                      </p:cBhvr>
                                    </p:animEffect>
                                    <p:anim calcmode="lin" valueType="num">
                                      <p:cBhvr>
                                        <p:cTn id="50" dur="1000" fill="hold"/>
                                        <p:tgtEl>
                                          <p:spTgt spid="19"/>
                                        </p:tgtEl>
                                        <p:attrNameLst>
                                          <p:attrName>ppt_x</p:attrName>
                                        </p:attrNameLst>
                                      </p:cBhvr>
                                      <p:tavLst>
                                        <p:tav tm="0">
                                          <p:val>
                                            <p:strVal val="#ppt_x"/>
                                          </p:val>
                                        </p:tav>
                                        <p:tav tm="100000">
                                          <p:val>
                                            <p:strVal val="#ppt_x"/>
                                          </p:val>
                                        </p:tav>
                                      </p:tavLst>
                                    </p:anim>
                                    <p:anim calcmode="lin" valueType="num">
                                      <p:cBhvr>
                                        <p:cTn id="51"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52" restart="whenNotActive" fill="hold" evtFilter="cancelBubble" nodeType="interactiveSeq">
                <p:stCondLst>
                  <p:cond evt="onClick" delay="0">
                    <p:tgtEl>
                      <p:spTgt spid="16"/>
                    </p:tgtEl>
                  </p:cond>
                </p:stCondLst>
                <p:endSync evt="end" delay="0">
                  <p:rtn val="all"/>
                </p:endSync>
                <p:childTnLst>
                  <p:par>
                    <p:cTn id="53" fill="hold">
                      <p:stCondLst>
                        <p:cond delay="0"/>
                      </p:stCondLst>
                      <p:childTnLst>
                        <p:par>
                          <p:cTn id="54" fill="hold">
                            <p:stCondLst>
                              <p:cond delay="0"/>
                            </p:stCondLst>
                            <p:childTnLst>
                              <p:par>
                                <p:cTn id="55" presetID="53" presetClass="entr" presetSubtype="16" fill="hold" grpId="0" nodeType="clickEffect">
                                  <p:stCondLst>
                                    <p:cond delay="0"/>
                                  </p:stCondLst>
                                  <p:childTnLst>
                                    <p:set>
                                      <p:cBhvr>
                                        <p:cTn id="56" dur="1" fill="hold">
                                          <p:stCondLst>
                                            <p:cond delay="0"/>
                                          </p:stCondLst>
                                        </p:cTn>
                                        <p:tgtEl>
                                          <p:spTgt spid="27"/>
                                        </p:tgtEl>
                                        <p:attrNameLst>
                                          <p:attrName>style.visibility</p:attrName>
                                        </p:attrNameLst>
                                      </p:cBhvr>
                                      <p:to>
                                        <p:strVal val="visible"/>
                                      </p:to>
                                    </p:set>
                                    <p:anim calcmode="lin" valueType="num">
                                      <p:cBhvr>
                                        <p:cTn id="57" dur="500" fill="hold"/>
                                        <p:tgtEl>
                                          <p:spTgt spid="27"/>
                                        </p:tgtEl>
                                        <p:attrNameLst>
                                          <p:attrName>ppt_w</p:attrName>
                                        </p:attrNameLst>
                                      </p:cBhvr>
                                      <p:tavLst>
                                        <p:tav tm="0">
                                          <p:val>
                                            <p:fltVal val="0"/>
                                          </p:val>
                                        </p:tav>
                                        <p:tav tm="100000">
                                          <p:val>
                                            <p:strVal val="#ppt_w"/>
                                          </p:val>
                                        </p:tav>
                                      </p:tavLst>
                                    </p:anim>
                                    <p:anim calcmode="lin" valueType="num">
                                      <p:cBhvr>
                                        <p:cTn id="58" dur="500" fill="hold"/>
                                        <p:tgtEl>
                                          <p:spTgt spid="27"/>
                                        </p:tgtEl>
                                        <p:attrNameLst>
                                          <p:attrName>ppt_h</p:attrName>
                                        </p:attrNameLst>
                                      </p:cBhvr>
                                      <p:tavLst>
                                        <p:tav tm="0">
                                          <p:val>
                                            <p:fltVal val="0"/>
                                          </p:val>
                                        </p:tav>
                                        <p:tav tm="100000">
                                          <p:val>
                                            <p:strVal val="#ppt_h"/>
                                          </p:val>
                                        </p:tav>
                                      </p:tavLst>
                                    </p:anim>
                                    <p:animEffect transition="in" filter="fade">
                                      <p:cBhvr>
                                        <p:cTn id="59" dur="500"/>
                                        <p:tgtEl>
                                          <p:spTgt spid="27"/>
                                        </p:tgtEl>
                                      </p:cBhvr>
                                    </p:animEffect>
                                  </p:childTnLst>
                                  <p:subTnLst>
                                    <p:audio>
                                      <p:cMediaNode>
                                        <p:cTn display="0" masterRel="sameClick">
                                          <p:stCondLst>
                                            <p:cond evt="begin" delay="0">
                                              <p:tn val="55"/>
                                            </p:cond>
                                          </p:stCondLst>
                                          <p:endCondLst>
                                            <p:cond evt="onStopAudio" delay="0">
                                              <p:tgtEl>
                                                <p:sldTgt/>
                                              </p:tgtEl>
                                            </p:cond>
                                          </p:endCondLst>
                                        </p:cTn>
                                        <p:tgtEl>
                                          <p:sndTgt r:embed="rId3" name="Sai1.wav"/>
                                        </p:tgtEl>
                                      </p:cMediaNode>
                                    </p:audio>
                                  </p:subTnLst>
                                </p:cTn>
                              </p:par>
                              <p:par>
                                <p:cTn id="60" presetID="1" presetClass="emph" presetSubtype="2" fill="hold" nodeType="withEffect">
                                  <p:stCondLst>
                                    <p:cond delay="0"/>
                                  </p:stCondLst>
                                  <p:childTnLst>
                                    <p:animClr clrSpc="rgb" dir="cw">
                                      <p:cBhvr>
                                        <p:cTn id="61" dur="2000" fill="hold"/>
                                        <p:tgtEl>
                                          <p:spTgt spid="16"/>
                                        </p:tgtEl>
                                        <p:attrNameLst>
                                          <p:attrName>fillcolor</p:attrName>
                                        </p:attrNameLst>
                                      </p:cBhvr>
                                      <p:to>
                                        <a:srgbClr val="FF0000"/>
                                      </p:to>
                                    </p:animClr>
                                    <p:set>
                                      <p:cBhvr>
                                        <p:cTn id="62" dur="2000" fill="hold"/>
                                        <p:tgtEl>
                                          <p:spTgt spid="16"/>
                                        </p:tgtEl>
                                        <p:attrNameLst>
                                          <p:attrName>fill.type</p:attrName>
                                        </p:attrNameLst>
                                      </p:cBhvr>
                                      <p:to>
                                        <p:strVal val="solid"/>
                                      </p:to>
                                    </p:set>
                                    <p:set>
                                      <p:cBhvr>
                                        <p:cTn id="63" dur="2000" fill="hold"/>
                                        <p:tgtEl>
                                          <p:spTgt spid="16"/>
                                        </p:tgtEl>
                                        <p:attrNameLst>
                                          <p:attrName>fill.on</p:attrName>
                                        </p:attrNameLst>
                                      </p:cBhvr>
                                      <p:to>
                                        <p:strVal val="true"/>
                                      </p:to>
                                    </p:set>
                                  </p:childTnLst>
                                </p:cTn>
                              </p:par>
                            </p:childTnLst>
                          </p:cTn>
                        </p:par>
                      </p:childTnLst>
                    </p:cTn>
                  </p:par>
                </p:childTnLst>
              </p:cTn>
              <p:nextCondLst>
                <p:cond evt="onClick" delay="0">
                  <p:tgtEl>
                    <p:spTgt spid="16"/>
                  </p:tgtEl>
                </p:cond>
              </p:nextCondLst>
            </p:seq>
            <p:seq concurrent="1" nextAc="seek">
              <p:cTn id="64" restart="whenNotActive" fill="hold" evtFilter="cancelBubble" nodeType="interactiveSeq">
                <p:stCondLst>
                  <p:cond evt="onClick" delay="0">
                    <p:tgtEl>
                      <p:spTgt spid="33"/>
                    </p:tgtEl>
                  </p:cond>
                </p:stCondLst>
                <p:endSync evt="end" delay="0">
                  <p:rtn val="all"/>
                </p:endSync>
                <p:childTnLst>
                  <p:par>
                    <p:cTn id="65" fill="hold">
                      <p:stCondLst>
                        <p:cond delay="0"/>
                      </p:stCondLst>
                      <p:childTnLst>
                        <p:par>
                          <p:cTn id="66" fill="hold">
                            <p:stCondLst>
                              <p:cond delay="0"/>
                            </p:stCondLst>
                            <p:childTnLst>
                              <p:par>
                                <p:cTn id="67" presetID="42" presetClass="path" presetSubtype="0" accel="50000" decel="50000" fill="hold" nodeType="clickEffect">
                                  <p:stCondLst>
                                    <p:cond delay="0"/>
                                  </p:stCondLst>
                                  <p:childTnLst>
                                    <p:animMotion origin="layout" path="M 6.25E-7 2.96296E-6 L 0.00482 1.02407 " pathEditMode="relative" rAng="0" ptsTypes="AA">
                                      <p:cBhvr>
                                        <p:cTn id="68" dur="2000" fill="hold"/>
                                        <p:tgtEl>
                                          <p:spTgt spid="33"/>
                                        </p:tgtEl>
                                        <p:attrNameLst>
                                          <p:attrName>ppt_x</p:attrName>
                                          <p:attrName>ppt_y</p:attrName>
                                        </p:attrNameLst>
                                      </p:cBhvr>
                                      <p:rCtr x="234" y="51204"/>
                                    </p:animMotion>
                                  </p:childTnLst>
                                </p:cTn>
                              </p:par>
                            </p:childTnLst>
                          </p:cTn>
                        </p:par>
                      </p:childTnLst>
                    </p:cTn>
                  </p:par>
                </p:childTnLst>
              </p:cTn>
              <p:nextCondLst>
                <p:cond evt="onClick" delay="0">
                  <p:tgtEl>
                    <p:spTgt spid="33"/>
                  </p:tgtEl>
                </p:cond>
              </p:nextCondLst>
            </p:seq>
            <p:seq concurrent="1" nextAc="seek">
              <p:cTn id="69" restart="whenNotActive" fill="hold" evtFilter="cancelBubble" nodeType="interactiveSeq">
                <p:stCondLst>
                  <p:cond evt="onClick" delay="0">
                    <p:tgtEl>
                      <p:spTgt spid="17"/>
                    </p:tgtEl>
                  </p:cond>
                </p:stCondLst>
                <p:endSync evt="end" delay="0">
                  <p:rtn val="all"/>
                </p:endSync>
                <p:childTnLst>
                  <p:par>
                    <p:cTn id="70" fill="hold">
                      <p:stCondLst>
                        <p:cond delay="0"/>
                      </p:stCondLst>
                      <p:childTnLst>
                        <p:par>
                          <p:cTn id="71" fill="hold">
                            <p:stCondLst>
                              <p:cond delay="0"/>
                            </p:stCondLst>
                            <p:childTnLst>
                              <p:par>
                                <p:cTn id="72" presetID="53" presetClass="entr" presetSubtype="16" fill="hold" grpId="0" nodeType="clickEffect">
                                  <p:stCondLst>
                                    <p:cond delay="0"/>
                                  </p:stCondLst>
                                  <p:childTnLst>
                                    <p:set>
                                      <p:cBhvr>
                                        <p:cTn id="73" dur="1" fill="hold">
                                          <p:stCondLst>
                                            <p:cond delay="0"/>
                                          </p:stCondLst>
                                        </p:cTn>
                                        <p:tgtEl>
                                          <p:spTgt spid="24"/>
                                        </p:tgtEl>
                                        <p:attrNameLst>
                                          <p:attrName>style.visibility</p:attrName>
                                        </p:attrNameLst>
                                      </p:cBhvr>
                                      <p:to>
                                        <p:strVal val="visible"/>
                                      </p:to>
                                    </p:set>
                                    <p:anim calcmode="lin" valueType="num">
                                      <p:cBhvr>
                                        <p:cTn id="74" dur="500" fill="hold"/>
                                        <p:tgtEl>
                                          <p:spTgt spid="24"/>
                                        </p:tgtEl>
                                        <p:attrNameLst>
                                          <p:attrName>ppt_w</p:attrName>
                                        </p:attrNameLst>
                                      </p:cBhvr>
                                      <p:tavLst>
                                        <p:tav tm="0">
                                          <p:val>
                                            <p:fltVal val="0"/>
                                          </p:val>
                                        </p:tav>
                                        <p:tav tm="100000">
                                          <p:val>
                                            <p:strVal val="#ppt_w"/>
                                          </p:val>
                                        </p:tav>
                                      </p:tavLst>
                                    </p:anim>
                                    <p:anim calcmode="lin" valueType="num">
                                      <p:cBhvr>
                                        <p:cTn id="75" dur="500" fill="hold"/>
                                        <p:tgtEl>
                                          <p:spTgt spid="24"/>
                                        </p:tgtEl>
                                        <p:attrNameLst>
                                          <p:attrName>ppt_h</p:attrName>
                                        </p:attrNameLst>
                                      </p:cBhvr>
                                      <p:tavLst>
                                        <p:tav tm="0">
                                          <p:val>
                                            <p:fltVal val="0"/>
                                          </p:val>
                                        </p:tav>
                                        <p:tav tm="100000">
                                          <p:val>
                                            <p:strVal val="#ppt_h"/>
                                          </p:val>
                                        </p:tav>
                                      </p:tavLst>
                                    </p:anim>
                                    <p:animEffect transition="in" filter="fade">
                                      <p:cBhvr>
                                        <p:cTn id="76" dur="500"/>
                                        <p:tgtEl>
                                          <p:spTgt spid="24"/>
                                        </p:tgtEl>
                                      </p:cBhvr>
                                    </p:animEffect>
                                  </p:childTnLst>
                                  <p:subTnLst>
                                    <p:audio>
                                      <p:cMediaNode>
                                        <p:cTn display="0" masterRel="sameClick">
                                          <p:stCondLst>
                                            <p:cond evt="begin" delay="0">
                                              <p:tn val="72"/>
                                            </p:cond>
                                          </p:stCondLst>
                                          <p:endCondLst>
                                            <p:cond evt="onStopAudio" delay="0">
                                              <p:tgtEl>
                                                <p:sldTgt/>
                                              </p:tgtEl>
                                            </p:cond>
                                          </p:endCondLst>
                                        </p:cTn>
                                        <p:tgtEl>
                                          <p:sndTgt r:embed="rId3" name="Sai1.wav"/>
                                        </p:tgtEl>
                                      </p:cMediaNode>
                                    </p:audio>
                                  </p:subTnLst>
                                </p:cTn>
                              </p:par>
                              <p:par>
                                <p:cTn id="77" presetID="1" presetClass="emph" presetSubtype="2" fill="hold" nodeType="withEffect">
                                  <p:stCondLst>
                                    <p:cond delay="0"/>
                                  </p:stCondLst>
                                  <p:childTnLst>
                                    <p:animClr clrSpc="rgb" dir="cw">
                                      <p:cBhvr>
                                        <p:cTn id="78" dur="2000" fill="hold"/>
                                        <p:tgtEl>
                                          <p:spTgt spid="17"/>
                                        </p:tgtEl>
                                        <p:attrNameLst>
                                          <p:attrName>fillcolor</p:attrName>
                                        </p:attrNameLst>
                                      </p:cBhvr>
                                      <p:to>
                                        <a:srgbClr val="FF0000"/>
                                      </p:to>
                                    </p:animClr>
                                    <p:set>
                                      <p:cBhvr>
                                        <p:cTn id="79" dur="2000" fill="hold"/>
                                        <p:tgtEl>
                                          <p:spTgt spid="17"/>
                                        </p:tgtEl>
                                        <p:attrNameLst>
                                          <p:attrName>fill.type</p:attrName>
                                        </p:attrNameLst>
                                      </p:cBhvr>
                                      <p:to>
                                        <p:strVal val="solid"/>
                                      </p:to>
                                    </p:set>
                                    <p:set>
                                      <p:cBhvr>
                                        <p:cTn id="80" dur="2000" fill="hold"/>
                                        <p:tgtEl>
                                          <p:spTgt spid="17"/>
                                        </p:tgtEl>
                                        <p:attrNameLst>
                                          <p:attrName>fill.on</p:attrName>
                                        </p:attrNameLst>
                                      </p:cBhvr>
                                      <p:to>
                                        <p:strVal val="true"/>
                                      </p:to>
                                    </p:set>
                                  </p:childTnLst>
                                </p:cTn>
                              </p:par>
                            </p:childTnLst>
                          </p:cTn>
                        </p:par>
                      </p:childTnLst>
                    </p:cTn>
                  </p:par>
                </p:childTnLst>
              </p:cTn>
              <p:nextCondLst>
                <p:cond evt="onClick" delay="0">
                  <p:tgtEl>
                    <p:spTgt spid="17"/>
                  </p:tgtEl>
                </p:cond>
              </p:nextCondLst>
            </p:seq>
            <p:seq concurrent="1" nextAc="seek">
              <p:cTn id="81" restart="whenNotActive" fill="hold" evtFilter="cancelBubble" nodeType="interactiveSeq">
                <p:stCondLst>
                  <p:cond evt="onClick" delay="0">
                    <p:tgtEl>
                      <p:spTgt spid="18"/>
                    </p:tgtEl>
                  </p:cond>
                </p:stCondLst>
                <p:endSync evt="end" delay="0">
                  <p:rtn val="all"/>
                </p:endSync>
                <p:childTnLst>
                  <p:par>
                    <p:cTn id="82" fill="hold">
                      <p:stCondLst>
                        <p:cond delay="0"/>
                      </p:stCondLst>
                      <p:childTnLst>
                        <p:par>
                          <p:cTn id="83" fill="hold">
                            <p:stCondLst>
                              <p:cond delay="0"/>
                            </p:stCondLst>
                            <p:childTnLst>
                              <p:par>
                                <p:cTn id="84" presetID="0" presetClass="path" presetSubtype="0" accel="50000" decel="50000" fill="hold" nodeType="clickEffect">
                                  <p:stCondLst>
                                    <p:cond delay="0"/>
                                  </p:stCondLst>
                                  <p:childTnLst>
                                    <p:animMotion origin="layout" path="M 0.00169 0.28657 C -0.00417 0.27338 0.00833 0.26319 0.01914 0.2544 C 0.02174 0.2463 0.03398 0.22847 0.04153 0.22222 C 0.05039 0.19421 0.10403 0.18495 0.13437 0.18171 C 0.14948 0.18241 0.16523 0.17986 0.17969 0.18356 C 0.18541 0.18495 0.18633 0.1919 0.18971 0.19606 C 0.19414 0.20139 0.19739 0.21319 0.19987 0.22014 C 0.20156 0.22546 0.20508 0.23611 0.20508 0.23634 C 0.20416 0.25231 0.20377 0.26852 0.20247 0.28472 C 0.20169 0.29028 0.19778 0.29213 0.19492 0.29676 C 0.17877 0.32269 0.14961 0.33241 0.11458 0.33727 C 0.09388 0.33542 0.09479 0.33843 0.08177 0.32917 C 0.07565 0.32477 0.06419 0.31505 0.06419 0.31528 C 0.06041 0.30579 0.05677 0.28657 0.05677 0.28681 C 0.0595 0.24676 0.05156 0.25787 0.06914 0.23819 C 0.0806 0.22546 0.06719 0.23403 0.08177 0.22639 C 0.0931 0.21296 0.10716 0.20046 0.12435 0.1919 C 0.1276 0.19028 0.13112 0.18866 0.13437 0.18773 C 0.14114 0.18588 0.15456 0.18356 0.15456 0.1838 C 0.16211 0.18426 0.16979 0.18403 0.17721 0.18565 C 0.17969 0.18611 0.1806 0.18866 0.18229 0.19005 C 0.19375 0.19792 0.20065 0.20532 0.20729 0.2162 C 0.21211 0.24259 0.22695 0.29745 0.20508 0.31505 C 0.18633 0.33009 0.15742 0.33981 0.13216 0.34329 C 0.11458 0.34144 0.11055 0.34213 0.09935 0.3331 C 0.0918 0.32037 0.08919 0.30833 0.08698 0.29468 C 0.08841 0.26088 0.08086 0.24144 0.10456 0.21829 C 0.11146 0.21157 0.11341 0.20694 0.12435 0.20417 C 0.13216 0.2 0.13854 0.19815 0.147 0.19606 C 0.17305 0.19792 0.16393 0.19792 0.17461 0.19792 L 0.15208 0.21227 L 0.17226 0.1919 " pathEditMode="relative" rAng="0" ptsTypes="AAAAAAAAAAAAAAAAAAAAAAAAAAAAAAAA">
                                      <p:cBhvr>
                                        <p:cTn id="85" dur="2000" fill="hold"/>
                                        <p:tgtEl>
                                          <p:spTgt spid="8"/>
                                        </p:tgtEl>
                                        <p:attrNameLst>
                                          <p:attrName>ppt_x</p:attrName>
                                          <p:attrName>ppt_y</p:attrName>
                                        </p:attrNameLst>
                                      </p:cBhvr>
                                      <p:rCtr x="10664" y="-2431"/>
                                    </p:animMotion>
                                  </p:childTnLst>
                                  <p:subTnLst>
                                    <p:audio>
                                      <p:cMediaNode>
                                        <p:cTn display="0" masterRel="sameClick">
                                          <p:stCondLst>
                                            <p:cond evt="begin" delay="0">
                                              <p:tn val="84"/>
                                            </p:cond>
                                          </p:stCondLst>
                                          <p:endCondLst>
                                            <p:cond evt="onStopAudio" delay="0">
                                              <p:tgtEl>
                                                <p:sldTgt/>
                                              </p:tgtEl>
                                            </p:cond>
                                          </p:endCondLst>
                                        </p:cTn>
                                        <p:tgtEl>
                                          <p:sndTgt r:embed="rId4" name="applause.wav"/>
                                        </p:tgtEl>
                                      </p:cMediaNode>
                                    </p:audio>
                                  </p:subTnLst>
                                </p:cTn>
                              </p:par>
                              <p:par>
                                <p:cTn id="86" presetID="1" presetClass="emph" presetSubtype="2" fill="hold" nodeType="withEffect">
                                  <p:stCondLst>
                                    <p:cond delay="0"/>
                                  </p:stCondLst>
                                  <p:childTnLst>
                                    <p:animClr clrSpc="rgb" dir="cw">
                                      <p:cBhvr>
                                        <p:cTn id="87" dur="2000" fill="hold"/>
                                        <p:tgtEl>
                                          <p:spTgt spid="18"/>
                                        </p:tgtEl>
                                        <p:attrNameLst>
                                          <p:attrName>fillcolor</p:attrName>
                                        </p:attrNameLst>
                                      </p:cBhvr>
                                      <p:to>
                                        <a:srgbClr val="00B050"/>
                                      </p:to>
                                    </p:animClr>
                                    <p:set>
                                      <p:cBhvr>
                                        <p:cTn id="88" dur="2000" fill="hold"/>
                                        <p:tgtEl>
                                          <p:spTgt spid="18"/>
                                        </p:tgtEl>
                                        <p:attrNameLst>
                                          <p:attrName>fill.type</p:attrName>
                                        </p:attrNameLst>
                                      </p:cBhvr>
                                      <p:to>
                                        <p:strVal val="solid"/>
                                      </p:to>
                                    </p:set>
                                    <p:set>
                                      <p:cBhvr>
                                        <p:cTn id="89" dur="2000" fill="hold"/>
                                        <p:tgtEl>
                                          <p:spTgt spid="18"/>
                                        </p:tgtEl>
                                        <p:attrNameLst>
                                          <p:attrName>fill.on</p:attrName>
                                        </p:attrNameLst>
                                      </p:cBhvr>
                                      <p:to>
                                        <p:strVal val="true"/>
                                      </p:to>
                                    </p:set>
                                  </p:childTnLst>
                                </p:cTn>
                              </p:par>
                            </p:childTnLst>
                          </p:cTn>
                        </p:par>
                      </p:childTnLst>
                    </p:cTn>
                  </p:par>
                </p:childTnLst>
              </p:cTn>
              <p:nextCondLst>
                <p:cond evt="onClick" delay="0">
                  <p:tgtEl>
                    <p:spTgt spid="18"/>
                  </p:tgtEl>
                </p:cond>
              </p:nextCondLst>
            </p:seq>
            <p:seq concurrent="1" nextAc="seek">
              <p:cTn id="90" restart="whenNotActive" fill="hold" evtFilter="cancelBubble" nodeType="interactiveSeq">
                <p:stCondLst>
                  <p:cond evt="onClick" delay="0">
                    <p:tgtEl>
                      <p:spTgt spid="19"/>
                    </p:tgtEl>
                  </p:cond>
                </p:stCondLst>
                <p:endSync evt="end" delay="0">
                  <p:rtn val="all"/>
                </p:endSync>
                <p:childTnLst>
                  <p:par>
                    <p:cTn id="91" fill="hold">
                      <p:stCondLst>
                        <p:cond delay="0"/>
                      </p:stCondLst>
                      <p:childTnLst>
                        <p:par>
                          <p:cTn id="92" fill="hold">
                            <p:stCondLst>
                              <p:cond delay="0"/>
                            </p:stCondLst>
                            <p:childTnLst>
                              <p:par>
                                <p:cTn id="93" presetID="53" presetClass="entr" presetSubtype="16" fill="hold" grpId="0" nodeType="clickEffect">
                                  <p:stCondLst>
                                    <p:cond delay="0"/>
                                  </p:stCondLst>
                                  <p:childTnLst>
                                    <p:set>
                                      <p:cBhvr>
                                        <p:cTn id="94" dur="1" fill="hold">
                                          <p:stCondLst>
                                            <p:cond delay="0"/>
                                          </p:stCondLst>
                                        </p:cTn>
                                        <p:tgtEl>
                                          <p:spTgt spid="26"/>
                                        </p:tgtEl>
                                        <p:attrNameLst>
                                          <p:attrName>style.visibility</p:attrName>
                                        </p:attrNameLst>
                                      </p:cBhvr>
                                      <p:to>
                                        <p:strVal val="visible"/>
                                      </p:to>
                                    </p:set>
                                    <p:anim calcmode="lin" valueType="num">
                                      <p:cBhvr>
                                        <p:cTn id="95" dur="500" fill="hold"/>
                                        <p:tgtEl>
                                          <p:spTgt spid="26"/>
                                        </p:tgtEl>
                                        <p:attrNameLst>
                                          <p:attrName>ppt_w</p:attrName>
                                        </p:attrNameLst>
                                      </p:cBhvr>
                                      <p:tavLst>
                                        <p:tav tm="0">
                                          <p:val>
                                            <p:fltVal val="0"/>
                                          </p:val>
                                        </p:tav>
                                        <p:tav tm="100000">
                                          <p:val>
                                            <p:strVal val="#ppt_w"/>
                                          </p:val>
                                        </p:tav>
                                      </p:tavLst>
                                    </p:anim>
                                    <p:anim calcmode="lin" valueType="num">
                                      <p:cBhvr>
                                        <p:cTn id="96" dur="500" fill="hold"/>
                                        <p:tgtEl>
                                          <p:spTgt spid="26"/>
                                        </p:tgtEl>
                                        <p:attrNameLst>
                                          <p:attrName>ppt_h</p:attrName>
                                        </p:attrNameLst>
                                      </p:cBhvr>
                                      <p:tavLst>
                                        <p:tav tm="0">
                                          <p:val>
                                            <p:fltVal val="0"/>
                                          </p:val>
                                        </p:tav>
                                        <p:tav tm="100000">
                                          <p:val>
                                            <p:strVal val="#ppt_h"/>
                                          </p:val>
                                        </p:tav>
                                      </p:tavLst>
                                    </p:anim>
                                    <p:animEffect transition="in" filter="fade">
                                      <p:cBhvr>
                                        <p:cTn id="97" dur="500"/>
                                        <p:tgtEl>
                                          <p:spTgt spid="26"/>
                                        </p:tgtEl>
                                      </p:cBhvr>
                                    </p:animEffect>
                                  </p:childTnLst>
                                  <p:subTnLst>
                                    <p:audio>
                                      <p:cMediaNode>
                                        <p:cTn display="0" masterRel="sameClick">
                                          <p:stCondLst>
                                            <p:cond evt="begin" delay="0">
                                              <p:tn val="93"/>
                                            </p:cond>
                                          </p:stCondLst>
                                          <p:endCondLst>
                                            <p:cond evt="onStopAudio" delay="0">
                                              <p:tgtEl>
                                                <p:sldTgt/>
                                              </p:tgtEl>
                                            </p:cond>
                                          </p:endCondLst>
                                        </p:cTn>
                                        <p:tgtEl>
                                          <p:sndTgt r:embed="rId3" name="Sai1.wav"/>
                                        </p:tgtEl>
                                      </p:cMediaNode>
                                    </p:audio>
                                  </p:subTnLst>
                                </p:cTn>
                              </p:par>
                              <p:par>
                                <p:cTn id="98" presetID="1" presetClass="emph" presetSubtype="2" fill="hold" nodeType="withEffect">
                                  <p:stCondLst>
                                    <p:cond delay="0"/>
                                  </p:stCondLst>
                                  <p:childTnLst>
                                    <p:animClr clrSpc="rgb" dir="cw">
                                      <p:cBhvr>
                                        <p:cTn id="99" dur="2000" fill="hold"/>
                                        <p:tgtEl>
                                          <p:spTgt spid="19"/>
                                        </p:tgtEl>
                                        <p:attrNameLst>
                                          <p:attrName>fillcolor</p:attrName>
                                        </p:attrNameLst>
                                      </p:cBhvr>
                                      <p:to>
                                        <a:srgbClr val="FF0000"/>
                                      </p:to>
                                    </p:animClr>
                                    <p:set>
                                      <p:cBhvr>
                                        <p:cTn id="100" dur="2000" fill="hold"/>
                                        <p:tgtEl>
                                          <p:spTgt spid="19"/>
                                        </p:tgtEl>
                                        <p:attrNameLst>
                                          <p:attrName>fill.type</p:attrName>
                                        </p:attrNameLst>
                                      </p:cBhvr>
                                      <p:to>
                                        <p:strVal val="solid"/>
                                      </p:to>
                                    </p:set>
                                    <p:set>
                                      <p:cBhvr>
                                        <p:cTn id="101" dur="2000" fill="hold"/>
                                        <p:tgtEl>
                                          <p:spTgt spid="19"/>
                                        </p:tgtEl>
                                        <p:attrNameLst>
                                          <p:attrName>fill.on</p:attrName>
                                        </p:attrNameLst>
                                      </p:cBhvr>
                                      <p:to>
                                        <p:strVal val="true"/>
                                      </p:to>
                                    </p:set>
                                  </p:childTnLst>
                                </p:cTn>
                              </p:par>
                            </p:childTnLst>
                          </p:cTn>
                        </p:par>
                      </p:childTnLst>
                    </p:cTn>
                  </p:par>
                </p:childTnLst>
              </p:cTn>
              <p:nextCondLst>
                <p:cond evt="onClick" delay="0">
                  <p:tgtEl>
                    <p:spTgt spid="19"/>
                  </p:tgtEl>
                </p:cond>
              </p:nextCondLst>
            </p:seq>
          </p:childTnLst>
        </p:cTn>
      </p:par>
    </p:tnLst>
    <p:bldLst>
      <p:bldP spid="16" grpId="0" animBg="1"/>
      <p:bldP spid="17" grpId="0" animBg="1"/>
      <p:bldP spid="18" grpId="0" animBg="1"/>
      <p:bldP spid="19" grpId="0" animBg="1"/>
      <p:bldP spid="22" grpId="0" animBg="1"/>
      <p:bldP spid="24" grpId="0" animBg="1"/>
      <p:bldP spid="26" grpId="0" animBg="1"/>
      <p:bldP spid="27" grpId="0" animBg="1"/>
      <p:bldP spid="2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16A1839B-EE04-16F9-F857-E8D53858FC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4123401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BB14D50-0780-780E-22CC-02BB1F033E41}"/>
              </a:ext>
            </a:extLst>
          </p:cNvPr>
          <p:cNvSpPr txBox="1"/>
          <p:nvPr/>
        </p:nvSpPr>
        <p:spPr>
          <a:xfrm>
            <a:off x="632876" y="1562195"/>
            <a:ext cx="10850047" cy="654731"/>
          </a:xfrm>
          <a:prstGeom prst="rect">
            <a:avLst/>
          </a:prstGeom>
          <a:noFill/>
        </p:spPr>
        <p:txBody>
          <a:bodyPr wrap="square" anchor="ctr">
            <a:spAutoFit/>
          </a:bodyPr>
          <a:lstStyle/>
          <a:p>
            <a:pPr lvl="0" algn="ctr">
              <a:lnSpc>
                <a:spcPct val="150000"/>
              </a:lnSpc>
            </a:pPr>
            <a:r>
              <a:rPr lang="en-US" sz="2800" b="1" dirty="0">
                <a:latin typeface="UTM Avo" panose="02040603050506020204" pitchFamily="18"/>
                <a:ea typeface="Arial" panose="020B0604020202020204" pitchFamily="34" charset="0"/>
                <a:cs typeface="Arial" panose="020B0604020202020204" pitchFamily="34" charset="0"/>
              </a:rPr>
              <a:t>III. CÔNG DỤNG CỦA VẬT DẪN NHIỆT VÀ VẬT CÁCH NHIỆT</a:t>
            </a:r>
            <a:endParaRPr lang="vi-VN" sz="2800" b="1" dirty="0">
              <a:latin typeface="UTM Avo" panose="02040603050506020204" pitchFamily="18"/>
              <a:ea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BF3C1F5A-FD39-8725-0B3E-EC96A4DEB152}"/>
              </a:ext>
            </a:extLst>
          </p:cNvPr>
          <p:cNvSpPr txBox="1"/>
          <p:nvPr/>
        </p:nvSpPr>
        <p:spPr>
          <a:xfrm>
            <a:off x="1671406" y="2216926"/>
            <a:ext cx="8772987" cy="574388"/>
          </a:xfrm>
          <a:prstGeom prst="rect">
            <a:avLst/>
          </a:prstGeom>
          <a:noFill/>
        </p:spPr>
        <p:txBody>
          <a:bodyPr wrap="square" anchor="ctr">
            <a:spAutoFit/>
          </a:bodyPr>
          <a:lstStyle/>
          <a:p>
            <a:pPr lvl="0" algn="ctr">
              <a:lnSpc>
                <a:spcPct val="150000"/>
              </a:lnSpc>
            </a:pPr>
            <a:r>
              <a:rPr lang="en-US" sz="2400" b="1" dirty="0">
                <a:latin typeface="UTM Avo" panose="02040603050506020204" pitchFamily="18"/>
                <a:ea typeface="Arial" panose="020B0604020202020204" pitchFamily="34" charset="0"/>
                <a:cs typeface="Arial" panose="020B0604020202020204" pitchFamily="34" charset="0"/>
              </a:rPr>
              <a:t>1. </a:t>
            </a:r>
            <a:r>
              <a:rPr lang="en-US" sz="2400" b="1" dirty="0" err="1">
                <a:latin typeface="UTM Avo" panose="02040603050506020204" pitchFamily="18"/>
                <a:ea typeface="Arial" panose="020B0604020202020204" pitchFamily="34" charset="0"/>
                <a:cs typeface="Arial" panose="020B0604020202020204" pitchFamily="34" charset="0"/>
              </a:rPr>
              <a:t>Tính</a:t>
            </a:r>
            <a:r>
              <a:rPr lang="en-US" sz="2400" b="1" dirty="0">
                <a:latin typeface="UTM Avo" panose="02040603050506020204" pitchFamily="18"/>
                <a:ea typeface="Arial" panose="020B0604020202020204" pitchFamily="34" charset="0"/>
                <a:cs typeface="Arial" panose="020B0604020202020204" pitchFamily="34" charset="0"/>
              </a:rPr>
              <a:t> </a:t>
            </a:r>
            <a:r>
              <a:rPr lang="en-US" sz="2400" b="1" dirty="0" err="1">
                <a:latin typeface="UTM Avo" panose="02040603050506020204" pitchFamily="18"/>
                <a:ea typeface="Arial" panose="020B0604020202020204" pitchFamily="34" charset="0"/>
                <a:cs typeface="Arial" panose="020B0604020202020204" pitchFamily="34" charset="0"/>
              </a:rPr>
              <a:t>dẫn</a:t>
            </a:r>
            <a:r>
              <a:rPr lang="en-US" sz="2400" b="1" dirty="0">
                <a:latin typeface="UTM Avo" panose="02040603050506020204" pitchFamily="18"/>
                <a:ea typeface="Arial" panose="020B0604020202020204" pitchFamily="34" charset="0"/>
                <a:cs typeface="Arial" panose="020B0604020202020204" pitchFamily="34" charset="0"/>
              </a:rPr>
              <a:t> </a:t>
            </a:r>
            <a:r>
              <a:rPr lang="en-US" sz="2400" b="1" dirty="0" err="1">
                <a:latin typeface="UTM Avo" panose="02040603050506020204" pitchFamily="18"/>
                <a:ea typeface="Arial" panose="020B0604020202020204" pitchFamily="34" charset="0"/>
                <a:cs typeface="Arial" panose="020B0604020202020204" pitchFamily="34" charset="0"/>
              </a:rPr>
              <a:t>nhiệt</a:t>
            </a:r>
            <a:r>
              <a:rPr lang="en-US" sz="2400" b="1" dirty="0">
                <a:latin typeface="UTM Avo" panose="02040603050506020204" pitchFamily="18"/>
                <a:ea typeface="Arial" panose="020B0604020202020204" pitchFamily="34" charset="0"/>
                <a:cs typeface="Arial" panose="020B0604020202020204" pitchFamily="34" charset="0"/>
              </a:rPr>
              <a:t> </a:t>
            </a:r>
            <a:r>
              <a:rPr lang="en-US" sz="2400" b="1" dirty="0" err="1">
                <a:latin typeface="UTM Avo" panose="02040603050506020204" pitchFamily="18"/>
                <a:ea typeface="Arial" panose="020B0604020202020204" pitchFamily="34" charset="0"/>
                <a:cs typeface="Arial" panose="020B0604020202020204" pitchFamily="34" charset="0"/>
              </a:rPr>
              <a:t>của</a:t>
            </a:r>
            <a:r>
              <a:rPr lang="en-US" sz="2400" b="1" dirty="0">
                <a:latin typeface="UTM Avo" panose="02040603050506020204" pitchFamily="18"/>
                <a:ea typeface="Arial" panose="020B0604020202020204" pitchFamily="34" charset="0"/>
                <a:cs typeface="Arial" panose="020B0604020202020204" pitchFamily="34" charset="0"/>
              </a:rPr>
              <a:t> </a:t>
            </a:r>
            <a:r>
              <a:rPr lang="en-US" sz="2400" b="1" dirty="0" err="1">
                <a:latin typeface="UTM Avo" panose="02040603050506020204" pitchFamily="18"/>
                <a:ea typeface="Arial" panose="020B0604020202020204" pitchFamily="34" charset="0"/>
                <a:cs typeface="Arial" panose="020B0604020202020204" pitchFamily="34" charset="0"/>
              </a:rPr>
              <a:t>các</a:t>
            </a:r>
            <a:r>
              <a:rPr lang="en-US" sz="2400" b="1" dirty="0">
                <a:latin typeface="UTM Avo" panose="02040603050506020204" pitchFamily="18"/>
                <a:ea typeface="Arial" panose="020B0604020202020204" pitchFamily="34" charset="0"/>
                <a:cs typeface="Arial" panose="020B0604020202020204" pitchFamily="34" charset="0"/>
              </a:rPr>
              <a:t> </a:t>
            </a:r>
            <a:r>
              <a:rPr lang="en-US" sz="2400" b="1" dirty="0" err="1">
                <a:latin typeface="UTM Avo" panose="02040603050506020204" pitchFamily="18"/>
                <a:ea typeface="Arial" panose="020B0604020202020204" pitchFamily="34" charset="0"/>
                <a:cs typeface="Arial" panose="020B0604020202020204" pitchFamily="34" charset="0"/>
              </a:rPr>
              <a:t>chất</a:t>
            </a:r>
            <a:endParaRPr lang="vi-VN" sz="2400" b="1" dirty="0">
              <a:latin typeface="UTM Avo" panose="02040603050506020204" pitchFamily="18"/>
              <a:ea typeface="Arial" panose="020B0604020202020204" pitchFamily="34" charset="0"/>
              <a:cs typeface="Arial" panose="020B0604020202020204" pitchFamily="34" charset="0"/>
            </a:endParaRPr>
          </a:p>
        </p:txBody>
      </p:sp>
      <p:grpSp>
        <p:nvGrpSpPr>
          <p:cNvPr id="9" name="Group 8">
            <a:extLst>
              <a:ext uri="{FF2B5EF4-FFF2-40B4-BE49-F238E27FC236}">
                <a16:creationId xmlns:a16="http://schemas.microsoft.com/office/drawing/2014/main" id="{637EC0A6-29AF-B440-BEF0-DA40AAA7D59C}"/>
              </a:ext>
            </a:extLst>
          </p:cNvPr>
          <p:cNvGrpSpPr/>
          <p:nvPr/>
        </p:nvGrpSpPr>
        <p:grpSpPr>
          <a:xfrm>
            <a:off x="1874573" y="2523584"/>
            <a:ext cx="8569820" cy="838791"/>
            <a:chOff x="-5397201" y="437710"/>
            <a:chExt cx="15821206" cy="1548537"/>
          </a:xfrm>
        </p:grpSpPr>
        <p:sp>
          <p:nvSpPr>
            <p:cNvPr id="10" name="Rectangle 9">
              <a:extLst>
                <a:ext uri="{FF2B5EF4-FFF2-40B4-BE49-F238E27FC236}">
                  <a16:creationId xmlns:a16="http://schemas.microsoft.com/office/drawing/2014/main" id="{49798541-8095-7F34-7584-12F7FFE4EF9F}"/>
                </a:ext>
              </a:extLst>
            </p:cNvPr>
            <p:cNvSpPr/>
            <p:nvPr/>
          </p:nvSpPr>
          <p:spPr>
            <a:xfrm>
              <a:off x="-5397201" y="999941"/>
              <a:ext cx="15821206" cy="986306"/>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nghiệm1: </a:t>
              </a:r>
              <a:r>
                <a:rPr lang="en-US" sz="2000" b="1" dirty="0" err="1">
                  <a:latin typeface="UTM Avo" panose="02040603050506020204" pitchFamily="18" charset="0"/>
                  <a:cs typeface="Arial" panose="020B0604020202020204" pitchFamily="34" charset="0"/>
                </a:rPr>
                <a:t>Tính</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dẫn</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nhiệt</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của</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các</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chất</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11" name="Picture 15">
              <a:extLst>
                <a:ext uri="{FF2B5EF4-FFF2-40B4-BE49-F238E27FC236}">
                  <a16:creationId xmlns:a16="http://schemas.microsoft.com/office/drawing/2014/main" id="{E79DEDA4-C7C6-37AD-6521-5F77A3263023}"/>
                </a:ext>
              </a:extLst>
            </p:cNvPr>
            <p:cNvPicPr>
              <a:picLocks noChangeAspect="1"/>
            </p:cNvPicPr>
            <p:nvPr/>
          </p:nvPicPr>
          <p:blipFill>
            <a:blip r:embed="rId3"/>
            <a:srcRect/>
            <a:stretch>
              <a:fillRect/>
            </a:stretch>
          </p:blipFill>
          <p:spPr>
            <a:xfrm>
              <a:off x="-3716529" y="437710"/>
              <a:ext cx="1088014" cy="1390433"/>
            </a:xfrm>
            <a:prstGeom prst="rect">
              <a:avLst/>
            </a:prstGeom>
          </p:spPr>
        </p:pic>
      </p:grpSp>
      <p:sp>
        <p:nvSpPr>
          <p:cNvPr id="12" name="Rectangle 11">
            <a:extLst>
              <a:ext uri="{FF2B5EF4-FFF2-40B4-BE49-F238E27FC236}">
                <a16:creationId xmlns:a16="http://schemas.microsoft.com/office/drawing/2014/main" id="{B9C9628E-F8F3-98DA-C0AF-D465AAB074F6}"/>
              </a:ext>
            </a:extLst>
          </p:cNvPr>
          <p:cNvSpPr/>
          <p:nvPr/>
        </p:nvSpPr>
        <p:spPr>
          <a:xfrm>
            <a:off x="817528" y="3973431"/>
            <a:ext cx="5113499" cy="1675843"/>
          </a:xfrm>
          <a:prstGeom prst="rect">
            <a:avLst/>
          </a:prstGeom>
        </p:spPr>
        <p:txBody>
          <a:bodyPr wrap="square">
            <a:spAutoFit/>
          </a:bodyPr>
          <a:lstStyle/>
          <a:p>
            <a:pPr algn="just">
              <a:lnSpc>
                <a:spcPct val="150000"/>
              </a:lnSpc>
            </a:pPr>
            <a:r>
              <a:rPr lang="vi-VN" sz="2400" dirty="0">
                <a:latin typeface="UTM Avo" panose="02040603050506020204" pitchFamily="18"/>
                <a:cs typeface="Arial" panose="020B0604020202020204" pitchFamily="34" charset="0"/>
              </a:rPr>
              <a:t>Một thanh thuỷ tinh, một thanh nhôm, một thanh đồng, giá, đèn cồn, các đinh sắt, sáp</a:t>
            </a:r>
            <a:r>
              <a:rPr lang="en-US" sz="2400" dirty="0">
                <a:latin typeface="UTM Avo" panose="02040603050506020204" pitchFamily="18"/>
                <a:cs typeface="Arial" panose="020B0604020202020204" pitchFamily="34" charset="0"/>
              </a:rPr>
              <a:t>.</a:t>
            </a:r>
          </a:p>
        </p:txBody>
      </p:sp>
      <p:sp>
        <p:nvSpPr>
          <p:cNvPr id="13" name="Pentagon 5">
            <a:extLst>
              <a:ext uri="{FF2B5EF4-FFF2-40B4-BE49-F238E27FC236}">
                <a16:creationId xmlns:a16="http://schemas.microsoft.com/office/drawing/2014/main" id="{01096F68-CA87-2052-5069-F4DFB80653D5}"/>
              </a:ext>
            </a:extLst>
          </p:cNvPr>
          <p:cNvSpPr/>
          <p:nvPr/>
        </p:nvSpPr>
        <p:spPr>
          <a:xfrm>
            <a:off x="0" y="3232931"/>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b="1" dirty="0" err="1">
                <a:solidFill>
                  <a:schemeClr val="tx1"/>
                </a:solidFill>
                <a:latin typeface="UTM Avo" panose="02040603050506020204" pitchFamily="18"/>
                <a:cs typeface="Arial" panose="020B0604020202020204" pitchFamily="34" charset="0"/>
              </a:rPr>
              <a:t>Chuẩn</a:t>
            </a:r>
            <a:r>
              <a:rPr lang="en-US" sz="2300" b="1" dirty="0">
                <a:solidFill>
                  <a:schemeClr val="tx1"/>
                </a:solidFill>
                <a:latin typeface="UTM Avo" panose="02040603050506020204" pitchFamily="18"/>
                <a:cs typeface="Arial" panose="020B0604020202020204" pitchFamily="34" charset="0"/>
              </a:rPr>
              <a:t> </a:t>
            </a:r>
            <a:r>
              <a:rPr lang="en-US" sz="2300" b="1" dirty="0" err="1">
                <a:solidFill>
                  <a:schemeClr val="tx1"/>
                </a:solidFill>
                <a:latin typeface="UTM Avo" panose="02040603050506020204" pitchFamily="18"/>
                <a:cs typeface="Arial" panose="020B0604020202020204" pitchFamily="34" charset="0"/>
              </a:rPr>
              <a:t>bị</a:t>
            </a:r>
            <a:endParaRPr lang="en-US" sz="2300" b="1" dirty="0">
              <a:solidFill>
                <a:schemeClr val="tx1"/>
              </a:solidFill>
              <a:latin typeface="UTM Avo" panose="02040603050506020204" pitchFamily="18"/>
              <a:cs typeface="Arial" panose="020B0604020202020204" pitchFamily="34" charset="0"/>
            </a:endParaRPr>
          </a:p>
        </p:txBody>
      </p:sp>
      <p:pic>
        <p:nvPicPr>
          <p:cNvPr id="17" name="Picture 16">
            <a:extLst>
              <a:ext uri="{FF2B5EF4-FFF2-40B4-BE49-F238E27FC236}">
                <a16:creationId xmlns:a16="http://schemas.microsoft.com/office/drawing/2014/main" id="{8F8A1BB3-3B4F-FD07-BF3D-8DF4E715C242}"/>
              </a:ext>
            </a:extLst>
          </p:cNvPr>
          <p:cNvPicPr>
            <a:picLocks noChangeAspect="1"/>
          </p:cNvPicPr>
          <p:nvPr/>
        </p:nvPicPr>
        <p:blipFill>
          <a:blip r:embed="rId4"/>
          <a:stretch>
            <a:fillRect/>
          </a:stretch>
        </p:blipFill>
        <p:spPr>
          <a:xfrm>
            <a:off x="6878365" y="3434095"/>
            <a:ext cx="4496107" cy="3414231"/>
          </a:xfrm>
          <a:prstGeom prst="rect">
            <a:avLst/>
          </a:prstGeom>
        </p:spPr>
      </p:pic>
    </p:spTree>
    <p:extLst>
      <p:ext uri="{BB962C8B-B14F-4D97-AF65-F5344CB8AC3E}">
        <p14:creationId xmlns:p14="http://schemas.microsoft.com/office/powerpoint/2010/main" val="3579023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2">
                                            <p:txEl>
                                              <p:pRg st="0" end="0"/>
                                            </p:txEl>
                                          </p:spTgt>
                                        </p:tgtEl>
                                        <p:attrNameLst>
                                          <p:attrName>style.visibility</p:attrName>
                                        </p:attrNameLst>
                                      </p:cBhvr>
                                      <p:to>
                                        <p:strVal val="visible"/>
                                      </p:to>
                                    </p:set>
                                    <p:animEffect transition="in" filter="fade">
                                      <p:cBhvr>
                                        <p:cTn id="32"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66984D0-E19A-AD4E-9F18-2BAC15166B81}"/>
            </a:ext>
          </a:extLst>
        </p:cNvPr>
        <p:cNvGrpSpPr/>
        <p:nvPr/>
      </p:nvGrpSpPr>
      <p:grpSpPr>
        <a:xfrm>
          <a:off x="0" y="0"/>
          <a:ext cx="0" cy="0"/>
          <a:chOff x="0" y="0"/>
          <a:chExt cx="0" cy="0"/>
        </a:xfrm>
      </p:grpSpPr>
      <p:sp>
        <p:nvSpPr>
          <p:cNvPr id="2" name="Pentagon 2">
            <a:extLst>
              <a:ext uri="{FF2B5EF4-FFF2-40B4-BE49-F238E27FC236}">
                <a16:creationId xmlns:a16="http://schemas.microsoft.com/office/drawing/2014/main" id="{285C86AE-918D-4F36-B62C-617BDD0DE325}"/>
              </a:ext>
            </a:extLst>
          </p:cNvPr>
          <p:cNvSpPr/>
          <p:nvPr/>
        </p:nvSpPr>
        <p:spPr>
          <a:xfrm>
            <a:off x="0" y="2301964"/>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cs typeface="Arial" panose="020B0604020202020204" pitchFamily="34" charset="0"/>
              </a:rPr>
              <a:t>Tiến</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hành</a:t>
            </a:r>
            <a:endParaRPr lang="en-US" sz="2400" b="1" dirty="0">
              <a:solidFill>
                <a:schemeClr val="tx1"/>
              </a:solidFill>
              <a:latin typeface="UTM Avo" panose="02040603050506020204" pitchFamily="18"/>
              <a:cs typeface="Arial" panose="020B0604020202020204" pitchFamily="34" charset="0"/>
            </a:endParaRPr>
          </a:p>
        </p:txBody>
      </p:sp>
      <p:sp>
        <p:nvSpPr>
          <p:cNvPr id="3" name="TextBox 2">
            <a:extLst>
              <a:ext uri="{FF2B5EF4-FFF2-40B4-BE49-F238E27FC236}">
                <a16:creationId xmlns:a16="http://schemas.microsoft.com/office/drawing/2014/main" id="{A4660640-5FEC-B4DB-2A34-2258AA08BAE4}"/>
              </a:ext>
            </a:extLst>
          </p:cNvPr>
          <p:cNvSpPr txBox="1"/>
          <p:nvPr/>
        </p:nvSpPr>
        <p:spPr>
          <a:xfrm>
            <a:off x="267400" y="3039233"/>
            <a:ext cx="6179359" cy="3258649"/>
          </a:xfrm>
          <a:prstGeom prst="rect">
            <a:avLst/>
          </a:prstGeom>
          <a:noFill/>
        </p:spPr>
        <p:txBody>
          <a:bodyPr wrap="square">
            <a:spAutoFit/>
          </a:bodyPr>
          <a:lstStyle/>
          <a:p>
            <a:pPr algn="just">
              <a:lnSpc>
                <a:spcPct val="150000"/>
              </a:lnSpc>
            </a:pPr>
            <a:r>
              <a:rPr lang="vi-VN" sz="2000" dirty="0">
                <a:latin typeface="UTM Avo" panose="02040603050506020204" pitchFamily="18" charset="0"/>
              </a:rPr>
              <a:t>• Lắp các dụng cụ như hình 25.7b, ở mỗi thanh, khoảng cách từ đầu thanh cắm đến các đinh sắt đều bằng nhau.</a:t>
            </a:r>
          </a:p>
          <a:p>
            <a:pPr algn="just">
              <a:lnSpc>
                <a:spcPct val="150000"/>
              </a:lnSpc>
            </a:pPr>
            <a:r>
              <a:rPr lang="vi-VN" sz="2000" dirty="0">
                <a:latin typeface="UTM Avo" panose="02040603050506020204" pitchFamily="18" charset="0"/>
              </a:rPr>
              <a:t>• Dùng đèn cồn đun nóng đế giữ ba đầu thanh.</a:t>
            </a:r>
          </a:p>
          <a:p>
            <a:pPr algn="just">
              <a:lnSpc>
                <a:spcPct val="150000"/>
              </a:lnSpc>
            </a:pPr>
            <a:r>
              <a:rPr lang="vi-VN" sz="2000" dirty="0">
                <a:latin typeface="UTM Avo" panose="02040603050506020204" pitchFamily="18" charset="0"/>
              </a:rPr>
              <a:t>• Quan sát thứ tự rơi của các đinh sắt gắn trên mỗi thanh. Từ đó rút ra kết luận về tính dẫn nhiệt của chất làm các thanh.</a:t>
            </a:r>
            <a:endParaRPr lang="en-US" sz="2000" dirty="0">
              <a:latin typeface="UTM Avo" panose="02040603050506020204" pitchFamily="18" charset="0"/>
            </a:endParaRPr>
          </a:p>
        </p:txBody>
      </p:sp>
      <p:grpSp>
        <p:nvGrpSpPr>
          <p:cNvPr id="4" name="Group 3">
            <a:extLst>
              <a:ext uri="{FF2B5EF4-FFF2-40B4-BE49-F238E27FC236}">
                <a16:creationId xmlns:a16="http://schemas.microsoft.com/office/drawing/2014/main" id="{E45474FA-DBD0-3C5F-A72B-D69A425AFC14}"/>
              </a:ext>
            </a:extLst>
          </p:cNvPr>
          <p:cNvGrpSpPr/>
          <p:nvPr/>
        </p:nvGrpSpPr>
        <p:grpSpPr>
          <a:xfrm>
            <a:off x="1857375" y="1599492"/>
            <a:ext cx="8569820" cy="838791"/>
            <a:chOff x="-5397201" y="437710"/>
            <a:chExt cx="15821206" cy="1548537"/>
          </a:xfrm>
        </p:grpSpPr>
        <p:sp>
          <p:nvSpPr>
            <p:cNvPr id="5" name="Rectangle 4">
              <a:extLst>
                <a:ext uri="{FF2B5EF4-FFF2-40B4-BE49-F238E27FC236}">
                  <a16:creationId xmlns:a16="http://schemas.microsoft.com/office/drawing/2014/main" id="{CA1B12C6-2A23-2AD6-4F4B-3242E46904D8}"/>
                </a:ext>
              </a:extLst>
            </p:cNvPr>
            <p:cNvSpPr/>
            <p:nvPr/>
          </p:nvSpPr>
          <p:spPr>
            <a:xfrm>
              <a:off x="-5397201" y="999941"/>
              <a:ext cx="15821206" cy="986306"/>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1: </a:t>
              </a:r>
              <a:r>
                <a:rPr lang="en-US" sz="2000" b="1" dirty="0" err="1">
                  <a:latin typeface="UTM Avo" panose="02040603050506020204" pitchFamily="18" charset="0"/>
                  <a:cs typeface="Arial" panose="020B0604020202020204" pitchFamily="34" charset="0"/>
                </a:rPr>
                <a:t>Tính</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dẫn</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nhiệt</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của</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các</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chất</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6" name="Picture 15">
              <a:extLst>
                <a:ext uri="{FF2B5EF4-FFF2-40B4-BE49-F238E27FC236}">
                  <a16:creationId xmlns:a16="http://schemas.microsoft.com/office/drawing/2014/main" id="{C663D960-D22C-46C2-9EC7-B85FD2C85A25}"/>
                </a:ext>
              </a:extLst>
            </p:cNvPr>
            <p:cNvPicPr>
              <a:picLocks noChangeAspect="1"/>
            </p:cNvPicPr>
            <p:nvPr/>
          </p:nvPicPr>
          <p:blipFill>
            <a:blip r:embed="rId3"/>
            <a:srcRect/>
            <a:stretch>
              <a:fillRect/>
            </a:stretch>
          </p:blipFill>
          <p:spPr>
            <a:xfrm>
              <a:off x="-3716529" y="437710"/>
              <a:ext cx="1088014" cy="1390433"/>
            </a:xfrm>
            <a:prstGeom prst="rect">
              <a:avLst/>
            </a:prstGeom>
          </p:spPr>
        </p:pic>
      </p:grpSp>
      <p:pic>
        <p:nvPicPr>
          <p:cNvPr id="8" name="Picture 7">
            <a:extLst>
              <a:ext uri="{FF2B5EF4-FFF2-40B4-BE49-F238E27FC236}">
                <a16:creationId xmlns:a16="http://schemas.microsoft.com/office/drawing/2014/main" id="{BCB5F0D7-E596-CB55-F0F9-A71D5D014E0F}"/>
              </a:ext>
            </a:extLst>
          </p:cNvPr>
          <p:cNvPicPr>
            <a:picLocks noChangeAspect="1"/>
          </p:cNvPicPr>
          <p:nvPr/>
        </p:nvPicPr>
        <p:blipFill>
          <a:blip r:embed="rId4"/>
          <a:stretch>
            <a:fillRect/>
          </a:stretch>
        </p:blipFill>
        <p:spPr>
          <a:xfrm>
            <a:off x="6884895" y="2664255"/>
            <a:ext cx="4924094" cy="4008604"/>
          </a:xfrm>
          <a:prstGeom prst="rect">
            <a:avLst/>
          </a:prstGeom>
        </p:spPr>
      </p:pic>
    </p:spTree>
    <p:extLst>
      <p:ext uri="{BB962C8B-B14F-4D97-AF65-F5344CB8AC3E}">
        <p14:creationId xmlns:p14="http://schemas.microsoft.com/office/powerpoint/2010/main" val="3780358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fade">
                                      <p:cBhvr>
                                        <p:cTn id="27" dur="500"/>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Effect transition="in" filter="fade">
                                      <p:cBhvr>
                                        <p:cTn id="3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66A913F-5AC4-286A-009E-709878E184AF}"/>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52E95439-A0B1-FC79-4104-DE70E9C678E0}"/>
              </a:ext>
            </a:extLst>
          </p:cNvPr>
          <p:cNvGrpSpPr/>
          <p:nvPr/>
        </p:nvGrpSpPr>
        <p:grpSpPr>
          <a:xfrm>
            <a:off x="1981421" y="1599492"/>
            <a:ext cx="8569820" cy="753151"/>
            <a:chOff x="-5397201" y="797876"/>
            <a:chExt cx="15821206" cy="1390432"/>
          </a:xfrm>
        </p:grpSpPr>
        <p:sp>
          <p:nvSpPr>
            <p:cNvPr id="3" name="Rectangle 2">
              <a:extLst>
                <a:ext uri="{FF2B5EF4-FFF2-40B4-BE49-F238E27FC236}">
                  <a16:creationId xmlns:a16="http://schemas.microsoft.com/office/drawing/2014/main" id="{6A46BB07-9DB6-E7E0-BF32-2775F4F3F4C2}"/>
                </a:ext>
              </a:extLst>
            </p:cNvPr>
            <p:cNvSpPr/>
            <p:nvPr/>
          </p:nvSpPr>
          <p:spPr>
            <a:xfrm>
              <a:off x="-5397201" y="999941"/>
              <a:ext cx="15821206" cy="986306"/>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2: </a:t>
              </a:r>
              <a:r>
                <a:rPr lang="en-US" sz="2000" b="1" dirty="0" err="1">
                  <a:latin typeface="UTM Avo" panose="02040603050506020204" pitchFamily="18" charset="0"/>
                  <a:cs typeface="Arial" panose="020B0604020202020204" pitchFamily="34" charset="0"/>
                </a:rPr>
                <a:t>Tính</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dẫn</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nhiệt</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của</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các</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chất</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4" name="Picture 15">
              <a:extLst>
                <a:ext uri="{FF2B5EF4-FFF2-40B4-BE49-F238E27FC236}">
                  <a16:creationId xmlns:a16="http://schemas.microsoft.com/office/drawing/2014/main" id="{97E904A8-887A-290C-7122-FC74AE4C3146}"/>
                </a:ext>
              </a:extLst>
            </p:cNvPr>
            <p:cNvPicPr>
              <a:picLocks noChangeAspect="1"/>
            </p:cNvPicPr>
            <p:nvPr/>
          </p:nvPicPr>
          <p:blipFill>
            <a:blip r:embed="rId3"/>
            <a:srcRect/>
            <a:stretch>
              <a:fillRect/>
            </a:stretch>
          </p:blipFill>
          <p:spPr>
            <a:xfrm>
              <a:off x="-3832381" y="797876"/>
              <a:ext cx="1088014" cy="1390432"/>
            </a:xfrm>
            <a:prstGeom prst="rect">
              <a:avLst/>
            </a:prstGeom>
          </p:spPr>
        </p:pic>
      </p:grpSp>
      <p:sp>
        <p:nvSpPr>
          <p:cNvPr id="5" name="Rectangle 4">
            <a:extLst>
              <a:ext uri="{FF2B5EF4-FFF2-40B4-BE49-F238E27FC236}">
                <a16:creationId xmlns:a16="http://schemas.microsoft.com/office/drawing/2014/main" id="{3971372D-E1B8-328D-EE8F-F3D728F0AB25}"/>
              </a:ext>
            </a:extLst>
          </p:cNvPr>
          <p:cNvSpPr/>
          <p:nvPr/>
        </p:nvSpPr>
        <p:spPr>
          <a:xfrm>
            <a:off x="1174376" y="3778074"/>
            <a:ext cx="4561296" cy="1121846"/>
          </a:xfrm>
          <a:prstGeom prst="rect">
            <a:avLst/>
          </a:prstGeom>
        </p:spPr>
        <p:txBody>
          <a:bodyPr wrap="square">
            <a:spAutoFit/>
          </a:bodyPr>
          <a:lstStyle/>
          <a:p>
            <a:pPr algn="just">
              <a:lnSpc>
                <a:spcPct val="150000"/>
              </a:lnSpc>
            </a:pPr>
            <a:r>
              <a:rPr lang="vi-VN" sz="2400" dirty="0">
                <a:latin typeface="UTM Avo" panose="02040603050506020204" pitchFamily="18"/>
                <a:cs typeface="Arial" panose="020B0604020202020204" pitchFamily="34" charset="0"/>
              </a:rPr>
              <a:t>Đèn cồn, ống nghiệm có chứa nước, miếng sáp</a:t>
            </a:r>
            <a:r>
              <a:rPr lang="en-US" sz="2400" dirty="0">
                <a:latin typeface="UTM Avo" panose="02040603050506020204" pitchFamily="18"/>
                <a:cs typeface="Arial" panose="020B0604020202020204" pitchFamily="34" charset="0"/>
              </a:rPr>
              <a:t>.</a:t>
            </a:r>
          </a:p>
        </p:txBody>
      </p:sp>
      <p:sp>
        <p:nvSpPr>
          <p:cNvPr id="6" name="Pentagon 5">
            <a:extLst>
              <a:ext uri="{FF2B5EF4-FFF2-40B4-BE49-F238E27FC236}">
                <a16:creationId xmlns:a16="http://schemas.microsoft.com/office/drawing/2014/main" id="{D7345E02-23D1-20E3-CF40-DC891D9E352E}"/>
              </a:ext>
            </a:extLst>
          </p:cNvPr>
          <p:cNvSpPr/>
          <p:nvPr/>
        </p:nvSpPr>
        <p:spPr>
          <a:xfrm>
            <a:off x="0" y="2682235"/>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b="1" dirty="0" err="1">
                <a:solidFill>
                  <a:schemeClr val="tx1"/>
                </a:solidFill>
                <a:latin typeface="UTM Avo" panose="02040603050506020204" pitchFamily="18"/>
                <a:cs typeface="Arial" panose="020B0604020202020204" pitchFamily="34" charset="0"/>
              </a:rPr>
              <a:t>Chuẩn</a:t>
            </a:r>
            <a:r>
              <a:rPr lang="en-US" sz="2300" b="1" dirty="0">
                <a:solidFill>
                  <a:schemeClr val="tx1"/>
                </a:solidFill>
                <a:latin typeface="UTM Avo" panose="02040603050506020204" pitchFamily="18"/>
                <a:cs typeface="Arial" panose="020B0604020202020204" pitchFamily="34" charset="0"/>
              </a:rPr>
              <a:t> </a:t>
            </a:r>
            <a:r>
              <a:rPr lang="en-US" sz="2300" b="1" dirty="0" err="1">
                <a:solidFill>
                  <a:schemeClr val="tx1"/>
                </a:solidFill>
                <a:latin typeface="UTM Avo" panose="02040603050506020204" pitchFamily="18"/>
                <a:cs typeface="Arial" panose="020B0604020202020204" pitchFamily="34" charset="0"/>
              </a:rPr>
              <a:t>bị</a:t>
            </a:r>
            <a:endParaRPr lang="en-US" sz="2300" b="1" dirty="0">
              <a:solidFill>
                <a:schemeClr val="tx1"/>
              </a:solidFill>
              <a:latin typeface="UTM Avo" panose="02040603050506020204" pitchFamily="18"/>
              <a:cs typeface="Arial" panose="020B0604020202020204" pitchFamily="34" charset="0"/>
            </a:endParaRPr>
          </a:p>
        </p:txBody>
      </p:sp>
      <p:pic>
        <p:nvPicPr>
          <p:cNvPr id="8" name="Picture 7">
            <a:extLst>
              <a:ext uri="{FF2B5EF4-FFF2-40B4-BE49-F238E27FC236}">
                <a16:creationId xmlns:a16="http://schemas.microsoft.com/office/drawing/2014/main" id="{2F59E2F8-AF98-7C67-09A3-D7135816FE82}"/>
              </a:ext>
            </a:extLst>
          </p:cNvPr>
          <p:cNvPicPr>
            <a:picLocks noChangeAspect="1"/>
          </p:cNvPicPr>
          <p:nvPr/>
        </p:nvPicPr>
        <p:blipFill>
          <a:blip r:embed="rId4"/>
          <a:stretch>
            <a:fillRect/>
          </a:stretch>
        </p:blipFill>
        <p:spPr>
          <a:xfrm>
            <a:off x="7001437" y="2240464"/>
            <a:ext cx="4016187" cy="4587780"/>
          </a:xfrm>
          <a:prstGeom prst="rect">
            <a:avLst/>
          </a:prstGeom>
        </p:spPr>
      </p:pic>
    </p:spTree>
    <p:extLst>
      <p:ext uri="{BB962C8B-B14F-4D97-AF65-F5344CB8AC3E}">
        <p14:creationId xmlns:p14="http://schemas.microsoft.com/office/powerpoint/2010/main" val="3837211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E9F4220-7F86-95C0-4969-17B10CCB5B78}"/>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613AFD00-787D-9CD9-379F-2F056A7E0766}"/>
              </a:ext>
            </a:extLst>
          </p:cNvPr>
          <p:cNvGrpSpPr/>
          <p:nvPr/>
        </p:nvGrpSpPr>
        <p:grpSpPr>
          <a:xfrm>
            <a:off x="1981421" y="1599492"/>
            <a:ext cx="8569820" cy="753151"/>
            <a:chOff x="-5397201" y="797876"/>
            <a:chExt cx="15821206" cy="1390432"/>
          </a:xfrm>
        </p:grpSpPr>
        <p:sp>
          <p:nvSpPr>
            <p:cNvPr id="3" name="Rectangle 2">
              <a:extLst>
                <a:ext uri="{FF2B5EF4-FFF2-40B4-BE49-F238E27FC236}">
                  <a16:creationId xmlns:a16="http://schemas.microsoft.com/office/drawing/2014/main" id="{15A01D42-58B4-DC9E-8B85-FC7582692462}"/>
                </a:ext>
              </a:extLst>
            </p:cNvPr>
            <p:cNvSpPr/>
            <p:nvPr/>
          </p:nvSpPr>
          <p:spPr>
            <a:xfrm>
              <a:off x="-5397201" y="999941"/>
              <a:ext cx="15821206" cy="986306"/>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2: </a:t>
              </a:r>
              <a:r>
                <a:rPr lang="en-US" sz="2000" b="1" dirty="0" err="1">
                  <a:latin typeface="UTM Avo" panose="02040603050506020204" pitchFamily="18" charset="0"/>
                  <a:cs typeface="Arial" panose="020B0604020202020204" pitchFamily="34" charset="0"/>
                </a:rPr>
                <a:t>Tính</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dẫn</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nhiệt</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của</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các</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chất</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4" name="Picture 15">
              <a:extLst>
                <a:ext uri="{FF2B5EF4-FFF2-40B4-BE49-F238E27FC236}">
                  <a16:creationId xmlns:a16="http://schemas.microsoft.com/office/drawing/2014/main" id="{C26C0911-9CE0-3004-B015-6426DD570D5E}"/>
                </a:ext>
              </a:extLst>
            </p:cNvPr>
            <p:cNvPicPr>
              <a:picLocks noChangeAspect="1"/>
            </p:cNvPicPr>
            <p:nvPr/>
          </p:nvPicPr>
          <p:blipFill>
            <a:blip r:embed="rId3"/>
            <a:srcRect/>
            <a:stretch>
              <a:fillRect/>
            </a:stretch>
          </p:blipFill>
          <p:spPr>
            <a:xfrm>
              <a:off x="-3832381" y="797876"/>
              <a:ext cx="1088014" cy="1390432"/>
            </a:xfrm>
            <a:prstGeom prst="rect">
              <a:avLst/>
            </a:prstGeom>
          </p:spPr>
        </p:pic>
      </p:grpSp>
      <p:sp>
        <p:nvSpPr>
          <p:cNvPr id="5" name="Pentagon 2">
            <a:extLst>
              <a:ext uri="{FF2B5EF4-FFF2-40B4-BE49-F238E27FC236}">
                <a16:creationId xmlns:a16="http://schemas.microsoft.com/office/drawing/2014/main" id="{73A02693-F125-1928-D06B-C4988DAAC3BD}"/>
              </a:ext>
            </a:extLst>
          </p:cNvPr>
          <p:cNvSpPr/>
          <p:nvPr/>
        </p:nvSpPr>
        <p:spPr>
          <a:xfrm>
            <a:off x="0" y="2301964"/>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cs typeface="Arial" panose="020B0604020202020204" pitchFamily="34" charset="0"/>
              </a:rPr>
              <a:t>Tiến</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hành</a:t>
            </a:r>
            <a:endParaRPr lang="en-US" sz="2400" b="1" dirty="0">
              <a:solidFill>
                <a:schemeClr val="tx1"/>
              </a:solidFill>
              <a:latin typeface="UTM Avo" panose="02040603050506020204" pitchFamily="18"/>
              <a:cs typeface="Arial" panose="020B0604020202020204" pitchFamily="34" charset="0"/>
            </a:endParaRPr>
          </a:p>
        </p:txBody>
      </p:sp>
      <p:sp>
        <p:nvSpPr>
          <p:cNvPr id="6" name="TextBox 5">
            <a:extLst>
              <a:ext uri="{FF2B5EF4-FFF2-40B4-BE49-F238E27FC236}">
                <a16:creationId xmlns:a16="http://schemas.microsoft.com/office/drawing/2014/main" id="{E52B4643-37E6-E90E-94ED-D0FCDA4B2607}"/>
              </a:ext>
            </a:extLst>
          </p:cNvPr>
          <p:cNvSpPr txBox="1"/>
          <p:nvPr/>
        </p:nvSpPr>
        <p:spPr>
          <a:xfrm>
            <a:off x="303260" y="3106866"/>
            <a:ext cx="6617494" cy="2796984"/>
          </a:xfrm>
          <a:prstGeom prst="rect">
            <a:avLst/>
          </a:prstGeom>
          <a:noFill/>
        </p:spPr>
        <p:txBody>
          <a:bodyPr wrap="square">
            <a:spAutoFit/>
          </a:bodyPr>
          <a:lstStyle/>
          <a:p>
            <a:pPr algn="just">
              <a:lnSpc>
                <a:spcPct val="150000"/>
              </a:lnSpc>
            </a:pPr>
            <a:r>
              <a:rPr lang="vi-VN" sz="2000" dirty="0">
                <a:latin typeface="UTM Avo" panose="02040603050506020204" pitchFamily="18" charset="0"/>
              </a:rPr>
              <a:t>• Lắp các dụng cụ như hình 25.8, miếng sáp được để ở đáy ống nghiệm.</a:t>
            </a:r>
          </a:p>
          <a:p>
            <a:pPr algn="just">
              <a:lnSpc>
                <a:spcPct val="150000"/>
              </a:lnSpc>
            </a:pPr>
            <a:r>
              <a:rPr lang="vi-VN" sz="2000" dirty="0">
                <a:latin typeface="UTM Avo" panose="02040603050506020204" pitchFamily="18" charset="0"/>
              </a:rPr>
              <a:t>• Dùng đèn cồn đun nóng miệng của ống nghiệm.</a:t>
            </a:r>
          </a:p>
          <a:p>
            <a:pPr algn="just">
              <a:lnSpc>
                <a:spcPct val="150000"/>
              </a:lnSpc>
            </a:pPr>
            <a:r>
              <a:rPr lang="vi-VN" sz="2000" dirty="0">
                <a:latin typeface="UTM Avo" panose="02040603050506020204" pitchFamily="18" charset="0"/>
              </a:rPr>
              <a:t>• Quan sát khi nước ở phần trên của ống nghiệm bắt đầu sôi thì miếng sáp ở đáy cốc có bị nóng chảy không. Từ đó rút ra tính dẫn nhiệt của nước.</a:t>
            </a:r>
            <a:endParaRPr lang="en-US" sz="2000" dirty="0">
              <a:latin typeface="UTM Avo" panose="02040603050506020204" pitchFamily="18" charset="0"/>
            </a:endParaRPr>
          </a:p>
        </p:txBody>
      </p:sp>
      <p:pic>
        <p:nvPicPr>
          <p:cNvPr id="7" name="Picture 6">
            <a:extLst>
              <a:ext uri="{FF2B5EF4-FFF2-40B4-BE49-F238E27FC236}">
                <a16:creationId xmlns:a16="http://schemas.microsoft.com/office/drawing/2014/main" id="{C2A4CEB2-6C64-5A58-8231-25C18EE68E26}"/>
              </a:ext>
            </a:extLst>
          </p:cNvPr>
          <p:cNvPicPr>
            <a:picLocks noChangeAspect="1"/>
          </p:cNvPicPr>
          <p:nvPr/>
        </p:nvPicPr>
        <p:blipFill>
          <a:blip r:embed="rId4"/>
          <a:stretch>
            <a:fillRect/>
          </a:stretch>
        </p:blipFill>
        <p:spPr>
          <a:xfrm>
            <a:off x="7001437" y="2240464"/>
            <a:ext cx="4016187" cy="4587780"/>
          </a:xfrm>
          <a:prstGeom prst="rect">
            <a:avLst/>
          </a:prstGeom>
        </p:spPr>
      </p:pic>
    </p:spTree>
    <p:extLst>
      <p:ext uri="{BB962C8B-B14F-4D97-AF65-F5344CB8AC3E}">
        <p14:creationId xmlns:p14="http://schemas.microsoft.com/office/powerpoint/2010/main" val="4054369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animEffect transition="in" filter="fade">
                                      <p:cBhvr>
                                        <p:cTn id="27" dur="500"/>
                                        <p:tgtEl>
                                          <p:spTgt spid="6">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2" end="2"/>
                                            </p:txEl>
                                          </p:spTgt>
                                        </p:tgtEl>
                                        <p:attrNameLst>
                                          <p:attrName>style.visibility</p:attrName>
                                        </p:attrNameLst>
                                      </p:cBhvr>
                                      <p:to>
                                        <p:strVal val="visible"/>
                                      </p:to>
                                    </p:set>
                                    <p:animEffect transition="in" filter="fade">
                                      <p:cBhvr>
                                        <p:cTn id="3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EC957B0-8292-9CC7-CE39-357E4C0E9DE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5E905D2-DBE7-BEAE-A501-E56B213BB6C2}"/>
              </a:ext>
            </a:extLst>
          </p:cNvPr>
          <p:cNvSpPr txBox="1"/>
          <p:nvPr/>
        </p:nvSpPr>
        <p:spPr>
          <a:xfrm>
            <a:off x="1136276" y="1649523"/>
            <a:ext cx="9843247" cy="1543949"/>
          </a:xfrm>
          <a:prstGeom prst="rect">
            <a:avLst/>
          </a:prstGeom>
          <a:noFill/>
        </p:spPr>
        <p:txBody>
          <a:bodyPr wrap="square">
            <a:spAutoFit/>
          </a:bodyPr>
          <a:lstStyle/>
          <a:p>
            <a:pPr algn="just">
              <a:lnSpc>
                <a:spcPct val="150000"/>
              </a:lnSpc>
            </a:pPr>
            <a:r>
              <a:rPr lang="en-US" sz="2200" dirty="0">
                <a:latin typeface="UTM Avo" panose="02040603050506020204" pitchFamily="18" charset="0"/>
              </a:rPr>
              <a:t>Trong </a:t>
            </a:r>
            <a:r>
              <a:rPr lang="en-US" sz="2200" dirty="0" err="1">
                <a:latin typeface="UTM Avo" panose="02040603050506020204" pitchFamily="18" charset="0"/>
              </a:rPr>
              <a:t>cùng</a:t>
            </a:r>
            <a:r>
              <a:rPr lang="en-US" sz="2200" dirty="0">
                <a:latin typeface="UTM Avo" panose="02040603050506020204" pitchFamily="18" charset="0"/>
              </a:rPr>
              <a:t> </a:t>
            </a:r>
            <a:r>
              <a:rPr lang="en-US" sz="2200" dirty="0" err="1">
                <a:latin typeface="UTM Avo" panose="02040603050506020204" pitchFamily="18" charset="0"/>
              </a:rPr>
              <a:t>điều</a:t>
            </a:r>
            <a:r>
              <a:rPr lang="en-US" sz="2200" dirty="0">
                <a:latin typeface="UTM Avo" panose="02040603050506020204" pitchFamily="18" charset="0"/>
              </a:rPr>
              <a:t> </a:t>
            </a:r>
            <a:r>
              <a:rPr lang="en-US" sz="2200" dirty="0" err="1">
                <a:latin typeface="UTM Avo" panose="02040603050506020204" pitchFamily="18" charset="0"/>
              </a:rPr>
              <a:t>kiện</a:t>
            </a:r>
            <a:r>
              <a:rPr lang="en-US" sz="2200" dirty="0">
                <a:latin typeface="UTM Avo" panose="02040603050506020204" pitchFamily="18" charset="0"/>
              </a:rPr>
              <a:t> </a:t>
            </a:r>
            <a:r>
              <a:rPr lang="en-US" sz="2200" dirty="0" err="1">
                <a:latin typeface="UTM Avo" panose="02040603050506020204" pitchFamily="18" charset="0"/>
              </a:rPr>
              <a:t>như</a:t>
            </a:r>
            <a:r>
              <a:rPr lang="en-US" sz="2200" dirty="0">
                <a:latin typeface="UTM Avo" panose="02040603050506020204" pitchFamily="18" charset="0"/>
              </a:rPr>
              <a:t> </a:t>
            </a:r>
            <a:r>
              <a:rPr lang="en-US" sz="2200" dirty="0" err="1">
                <a:latin typeface="UTM Avo" panose="02040603050506020204" pitchFamily="18" charset="0"/>
              </a:rPr>
              <a:t>nhau</a:t>
            </a:r>
            <a:r>
              <a:rPr lang="en-US" sz="2200" dirty="0">
                <a:latin typeface="UTM Avo" panose="02040603050506020204" pitchFamily="18" charset="0"/>
              </a:rPr>
              <a:t>, </a:t>
            </a:r>
            <a:r>
              <a:rPr lang="en-US" sz="2200" dirty="0" err="1">
                <a:latin typeface="UTM Avo" panose="02040603050506020204" pitchFamily="18" charset="0"/>
              </a:rPr>
              <a:t>chất</a:t>
            </a:r>
            <a:r>
              <a:rPr lang="en-US" sz="2200" dirty="0">
                <a:latin typeface="UTM Avo" panose="02040603050506020204" pitchFamily="18" charset="0"/>
              </a:rPr>
              <a:t> </a:t>
            </a:r>
            <a:r>
              <a:rPr lang="en-US" sz="2200" dirty="0" err="1">
                <a:latin typeface="UTM Avo" panose="02040603050506020204" pitchFamily="18" charset="0"/>
              </a:rPr>
              <a:t>nào</a:t>
            </a:r>
            <a:r>
              <a:rPr lang="en-US" sz="2200" dirty="0">
                <a:latin typeface="UTM Avo" panose="02040603050506020204" pitchFamily="18" charset="0"/>
              </a:rPr>
              <a:t> </a:t>
            </a:r>
            <a:r>
              <a:rPr lang="en-US" sz="2200" dirty="0" err="1">
                <a:latin typeface="UTM Avo" panose="02040603050506020204" pitchFamily="18" charset="0"/>
              </a:rPr>
              <a:t>truyền</a:t>
            </a:r>
            <a:r>
              <a:rPr lang="en-US" sz="2200" dirty="0">
                <a:latin typeface="UTM Avo" panose="02040603050506020204" pitchFamily="18" charset="0"/>
              </a:rPr>
              <a:t> </a:t>
            </a:r>
            <a:r>
              <a:rPr lang="en-US" sz="2200" dirty="0" err="1">
                <a:latin typeface="UTM Avo" panose="02040603050506020204" pitchFamily="18" charset="0"/>
              </a:rPr>
              <a:t>năng</a:t>
            </a:r>
            <a:r>
              <a:rPr lang="en-US" sz="2200" dirty="0">
                <a:latin typeface="UTM Avo" panose="02040603050506020204" pitchFamily="18" charset="0"/>
              </a:rPr>
              <a:t> </a:t>
            </a:r>
            <a:r>
              <a:rPr lang="en-US" sz="2200" dirty="0" err="1">
                <a:latin typeface="UTM Avo" panose="02040603050506020204" pitchFamily="18" charset="0"/>
              </a:rPr>
              <a:t>lượng</a:t>
            </a:r>
            <a:r>
              <a:rPr lang="en-US" sz="2200" dirty="0">
                <a:latin typeface="UTM Avo" panose="02040603050506020204" pitchFamily="18" charset="0"/>
              </a:rPr>
              <a:t> </a:t>
            </a:r>
            <a:r>
              <a:rPr lang="en-US" sz="2200" dirty="0" err="1">
                <a:latin typeface="UTM Avo" panose="02040603050506020204" pitchFamily="18" charset="0"/>
              </a:rPr>
              <a:t>nhiệt</a:t>
            </a:r>
            <a:r>
              <a:rPr lang="en-US" sz="2200" dirty="0">
                <a:latin typeface="UTM Avo" panose="02040603050506020204" pitchFamily="18" charset="0"/>
              </a:rPr>
              <a:t> </a:t>
            </a:r>
            <a:r>
              <a:rPr lang="en-US" sz="2200" dirty="0" err="1">
                <a:latin typeface="UTM Avo" panose="02040603050506020204" pitchFamily="18" charset="0"/>
              </a:rPr>
              <a:t>nhanh</a:t>
            </a:r>
            <a:r>
              <a:rPr lang="en-US" sz="2200" dirty="0">
                <a:latin typeface="UTM Avo" panose="02040603050506020204" pitchFamily="18" charset="0"/>
              </a:rPr>
              <a:t> </a:t>
            </a:r>
            <a:r>
              <a:rPr lang="en-US" sz="2200" dirty="0" err="1">
                <a:latin typeface="UTM Avo" panose="02040603050506020204" pitchFamily="18" charset="0"/>
              </a:rPr>
              <a:t>hơn</a:t>
            </a:r>
            <a:r>
              <a:rPr lang="en-US" sz="2200" dirty="0">
                <a:latin typeface="UTM Avo" panose="02040603050506020204" pitchFamily="18" charset="0"/>
              </a:rPr>
              <a:t> </a:t>
            </a:r>
            <a:r>
              <a:rPr lang="en-US" sz="2200" dirty="0" err="1">
                <a:latin typeface="UTM Avo" panose="02040603050506020204" pitchFamily="18" charset="0"/>
              </a:rPr>
              <a:t>thì</a:t>
            </a:r>
            <a:r>
              <a:rPr lang="en-US" sz="2200" dirty="0">
                <a:latin typeface="UTM Avo" panose="02040603050506020204" pitchFamily="18" charset="0"/>
              </a:rPr>
              <a:t> </a:t>
            </a:r>
            <a:r>
              <a:rPr lang="en-US" sz="2200" dirty="0" err="1">
                <a:latin typeface="UTM Avo" panose="02040603050506020204" pitchFamily="18" charset="0"/>
              </a:rPr>
              <a:t>chất</a:t>
            </a:r>
            <a:r>
              <a:rPr lang="en-US" sz="2200" dirty="0">
                <a:latin typeface="UTM Avo" panose="02040603050506020204" pitchFamily="18" charset="0"/>
              </a:rPr>
              <a:t> </a:t>
            </a:r>
            <a:r>
              <a:rPr lang="en-US" sz="2200" dirty="0" err="1">
                <a:latin typeface="UTM Avo" panose="02040603050506020204" pitchFamily="18" charset="0"/>
              </a:rPr>
              <a:t>đó</a:t>
            </a:r>
            <a:r>
              <a:rPr lang="en-US" sz="2200" dirty="0">
                <a:latin typeface="UTM Avo" panose="02040603050506020204" pitchFamily="18" charset="0"/>
              </a:rPr>
              <a:t> </a:t>
            </a:r>
            <a:r>
              <a:rPr lang="en-US" sz="2200" dirty="0" err="1">
                <a:latin typeface="UTM Avo" panose="02040603050506020204" pitchFamily="18" charset="0"/>
              </a:rPr>
              <a:t>dẫn</a:t>
            </a:r>
            <a:r>
              <a:rPr lang="en-US" sz="2200" dirty="0">
                <a:latin typeface="UTM Avo" panose="02040603050506020204" pitchFamily="18" charset="0"/>
              </a:rPr>
              <a:t> </a:t>
            </a:r>
            <a:r>
              <a:rPr lang="en-US" sz="2200" dirty="0" err="1">
                <a:latin typeface="UTM Avo" panose="02040603050506020204" pitchFamily="18" charset="0"/>
              </a:rPr>
              <a:t>nhiệt</a:t>
            </a:r>
            <a:r>
              <a:rPr lang="en-US" sz="2200" dirty="0">
                <a:latin typeface="UTM Avo" panose="02040603050506020204" pitchFamily="18" charset="0"/>
              </a:rPr>
              <a:t> </a:t>
            </a:r>
            <a:r>
              <a:rPr lang="en-US" sz="2200" dirty="0" err="1">
                <a:latin typeface="UTM Avo" panose="02040603050506020204" pitchFamily="18" charset="0"/>
              </a:rPr>
              <a:t>tốt</a:t>
            </a:r>
            <a:r>
              <a:rPr lang="en-US" sz="2200" dirty="0">
                <a:latin typeface="UTM Avo" panose="02040603050506020204" pitchFamily="18" charset="0"/>
              </a:rPr>
              <a:t> </a:t>
            </a:r>
            <a:r>
              <a:rPr lang="en-US" sz="2200" dirty="0" err="1">
                <a:latin typeface="UTM Avo" panose="02040603050506020204" pitchFamily="18" charset="0"/>
              </a:rPr>
              <a:t>hơn</a:t>
            </a:r>
            <a:r>
              <a:rPr lang="en-US" sz="2200" dirty="0">
                <a:latin typeface="UTM Avo" panose="02040603050506020204" pitchFamily="18" charset="0"/>
              </a:rPr>
              <a:t>.</a:t>
            </a:r>
          </a:p>
          <a:p>
            <a:pPr algn="just">
              <a:lnSpc>
                <a:spcPct val="150000"/>
              </a:lnSpc>
            </a:pPr>
            <a:r>
              <a:rPr lang="en-US" sz="2200" dirty="0" err="1">
                <a:latin typeface="UTM Avo" panose="02040603050506020204" pitchFamily="18" charset="0"/>
              </a:rPr>
              <a:t>Chất</a:t>
            </a:r>
            <a:r>
              <a:rPr lang="en-US" sz="2200" dirty="0">
                <a:latin typeface="UTM Avo" panose="02040603050506020204" pitchFamily="18" charset="0"/>
              </a:rPr>
              <a:t> </a:t>
            </a:r>
            <a:r>
              <a:rPr lang="en-US" sz="2200" dirty="0" err="1">
                <a:latin typeface="UTM Avo" panose="02040603050506020204" pitchFamily="18" charset="0"/>
              </a:rPr>
              <a:t>rắn</a:t>
            </a:r>
            <a:r>
              <a:rPr lang="en-US" sz="2200" dirty="0">
                <a:latin typeface="UTM Avo" panose="02040603050506020204" pitchFamily="18" charset="0"/>
              </a:rPr>
              <a:t> </a:t>
            </a:r>
            <a:r>
              <a:rPr lang="en-US" sz="2200" dirty="0" err="1">
                <a:latin typeface="UTM Avo" panose="02040603050506020204" pitchFamily="18" charset="0"/>
              </a:rPr>
              <a:t>dẫn</a:t>
            </a:r>
            <a:r>
              <a:rPr lang="en-US" sz="2200" dirty="0">
                <a:latin typeface="UTM Avo" panose="02040603050506020204" pitchFamily="18" charset="0"/>
              </a:rPr>
              <a:t> </a:t>
            </a:r>
            <a:r>
              <a:rPr lang="en-US" sz="2200" dirty="0" err="1">
                <a:latin typeface="UTM Avo" panose="02040603050506020204" pitchFamily="18" charset="0"/>
              </a:rPr>
              <a:t>nhiệt</a:t>
            </a:r>
            <a:r>
              <a:rPr lang="en-US" sz="2200" dirty="0">
                <a:latin typeface="UTM Avo" panose="02040603050506020204" pitchFamily="18" charset="0"/>
              </a:rPr>
              <a:t> </a:t>
            </a:r>
            <a:r>
              <a:rPr lang="en-US" sz="2200" dirty="0" err="1">
                <a:latin typeface="UTM Avo" panose="02040603050506020204" pitchFamily="18" charset="0"/>
              </a:rPr>
              <a:t>tốt</a:t>
            </a:r>
            <a:r>
              <a:rPr lang="en-US" sz="2200" dirty="0">
                <a:latin typeface="UTM Avo" panose="02040603050506020204" pitchFamily="18" charset="0"/>
              </a:rPr>
              <a:t>. </a:t>
            </a:r>
            <a:r>
              <a:rPr lang="en-US" sz="2200" dirty="0" err="1">
                <a:latin typeface="UTM Avo" panose="02040603050506020204" pitchFamily="18" charset="0"/>
              </a:rPr>
              <a:t>Chất</a:t>
            </a:r>
            <a:r>
              <a:rPr lang="en-US" sz="2200" dirty="0">
                <a:latin typeface="UTM Avo" panose="02040603050506020204" pitchFamily="18" charset="0"/>
              </a:rPr>
              <a:t> </a:t>
            </a:r>
            <a:r>
              <a:rPr lang="en-US" sz="2200" dirty="0" err="1">
                <a:latin typeface="UTM Avo" panose="02040603050506020204" pitchFamily="18" charset="0"/>
              </a:rPr>
              <a:t>lỏng</a:t>
            </a:r>
            <a:r>
              <a:rPr lang="en-US" sz="2200" dirty="0">
                <a:latin typeface="UTM Avo" panose="02040603050506020204" pitchFamily="18" charset="0"/>
              </a:rPr>
              <a:t> </a:t>
            </a:r>
            <a:r>
              <a:rPr lang="en-US" sz="2200" dirty="0" err="1">
                <a:latin typeface="UTM Avo" panose="02040603050506020204" pitchFamily="18" charset="0"/>
              </a:rPr>
              <a:t>và</a:t>
            </a:r>
            <a:r>
              <a:rPr lang="en-US" sz="2200" dirty="0">
                <a:latin typeface="UTM Avo" panose="02040603050506020204" pitchFamily="18" charset="0"/>
              </a:rPr>
              <a:t> </a:t>
            </a:r>
            <a:r>
              <a:rPr lang="en-US" sz="2200" dirty="0" err="1">
                <a:latin typeface="UTM Avo" panose="02040603050506020204" pitchFamily="18" charset="0"/>
              </a:rPr>
              <a:t>chất</a:t>
            </a:r>
            <a:r>
              <a:rPr lang="en-US" sz="2200" dirty="0">
                <a:latin typeface="UTM Avo" panose="02040603050506020204" pitchFamily="18" charset="0"/>
              </a:rPr>
              <a:t> </a:t>
            </a:r>
            <a:r>
              <a:rPr lang="en-US" sz="2200" dirty="0" err="1">
                <a:latin typeface="UTM Avo" panose="02040603050506020204" pitchFamily="18" charset="0"/>
              </a:rPr>
              <a:t>khí</a:t>
            </a:r>
            <a:r>
              <a:rPr lang="en-US" sz="2200" dirty="0">
                <a:latin typeface="UTM Avo" panose="02040603050506020204" pitchFamily="18" charset="0"/>
              </a:rPr>
              <a:t> </a:t>
            </a:r>
            <a:r>
              <a:rPr lang="en-US" sz="2200" dirty="0" err="1">
                <a:latin typeface="UTM Avo" panose="02040603050506020204" pitchFamily="18" charset="0"/>
              </a:rPr>
              <a:t>dẫn</a:t>
            </a:r>
            <a:r>
              <a:rPr lang="en-US" sz="2200" dirty="0">
                <a:latin typeface="UTM Avo" panose="02040603050506020204" pitchFamily="18" charset="0"/>
              </a:rPr>
              <a:t> </a:t>
            </a:r>
            <a:r>
              <a:rPr lang="en-US" sz="2200" dirty="0" err="1">
                <a:latin typeface="UTM Avo" panose="02040603050506020204" pitchFamily="18" charset="0"/>
              </a:rPr>
              <a:t>nhiệt</a:t>
            </a:r>
            <a:r>
              <a:rPr lang="en-US" sz="2200" dirty="0">
                <a:latin typeface="UTM Avo" panose="02040603050506020204" pitchFamily="18" charset="0"/>
              </a:rPr>
              <a:t> </a:t>
            </a:r>
            <a:r>
              <a:rPr lang="en-US" sz="2200" dirty="0" err="1">
                <a:latin typeface="UTM Avo" panose="02040603050506020204" pitchFamily="18" charset="0"/>
              </a:rPr>
              <a:t>kém</a:t>
            </a:r>
            <a:r>
              <a:rPr lang="en-US" sz="2200" dirty="0">
                <a:latin typeface="UTM Avo" panose="02040603050506020204" pitchFamily="18" charset="0"/>
              </a:rPr>
              <a:t> </a:t>
            </a:r>
            <a:r>
              <a:rPr lang="en-US" sz="2200" dirty="0" err="1">
                <a:latin typeface="UTM Avo" panose="02040603050506020204" pitchFamily="18" charset="0"/>
              </a:rPr>
              <a:t>hơn</a:t>
            </a:r>
            <a:r>
              <a:rPr lang="en-US" sz="2200" dirty="0">
                <a:latin typeface="UTM Avo" panose="02040603050506020204" pitchFamily="18" charset="0"/>
              </a:rPr>
              <a:t>.</a:t>
            </a:r>
          </a:p>
        </p:txBody>
      </p:sp>
      <p:pic>
        <p:nvPicPr>
          <p:cNvPr id="5" name="Picture 4">
            <a:extLst>
              <a:ext uri="{FF2B5EF4-FFF2-40B4-BE49-F238E27FC236}">
                <a16:creationId xmlns:a16="http://schemas.microsoft.com/office/drawing/2014/main" id="{4A80713E-0EA6-BFEE-EFE8-A9BE6B62C72C}"/>
              </a:ext>
            </a:extLst>
          </p:cNvPr>
          <p:cNvPicPr>
            <a:picLocks noChangeAspect="1"/>
          </p:cNvPicPr>
          <p:nvPr/>
        </p:nvPicPr>
        <p:blipFill>
          <a:blip r:embed="rId3"/>
          <a:stretch>
            <a:fillRect/>
          </a:stretch>
        </p:blipFill>
        <p:spPr>
          <a:xfrm>
            <a:off x="3381386" y="3352800"/>
            <a:ext cx="5353028" cy="3343836"/>
          </a:xfrm>
          <a:prstGeom prst="rect">
            <a:avLst/>
          </a:prstGeom>
        </p:spPr>
      </p:pic>
    </p:spTree>
    <p:extLst>
      <p:ext uri="{BB962C8B-B14F-4D97-AF65-F5344CB8AC3E}">
        <p14:creationId xmlns:p14="http://schemas.microsoft.com/office/powerpoint/2010/main" val="2376061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3439047-E696-64A3-D054-3F3D2ABD0A1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7DF1D40-C654-932C-2DDA-8EECEEADBC71}"/>
              </a:ext>
            </a:extLst>
          </p:cNvPr>
          <p:cNvSpPr txBox="1"/>
          <p:nvPr/>
        </p:nvSpPr>
        <p:spPr>
          <a:xfrm>
            <a:off x="1671406" y="1351532"/>
            <a:ext cx="8772987" cy="574388"/>
          </a:xfrm>
          <a:prstGeom prst="rect">
            <a:avLst/>
          </a:prstGeom>
          <a:noFill/>
        </p:spPr>
        <p:txBody>
          <a:bodyPr wrap="square" anchor="ctr">
            <a:spAutoFit/>
          </a:bodyPr>
          <a:lstStyle/>
          <a:p>
            <a:pPr lvl="0" algn="ctr">
              <a:lnSpc>
                <a:spcPct val="150000"/>
              </a:lnSpc>
            </a:pPr>
            <a:r>
              <a:rPr lang="en-US" sz="2400" b="1" dirty="0">
                <a:latin typeface="UTM Avo" panose="02040603050506020204" pitchFamily="18"/>
                <a:ea typeface="Arial" panose="020B0604020202020204" pitchFamily="34" charset="0"/>
                <a:cs typeface="Arial" panose="020B0604020202020204" pitchFamily="34" charset="0"/>
              </a:rPr>
              <a:t>2. </a:t>
            </a:r>
            <a:r>
              <a:rPr lang="en-US" sz="2400" b="1" dirty="0" err="1">
                <a:latin typeface="UTM Avo" panose="02040603050506020204" pitchFamily="18"/>
                <a:ea typeface="Arial" panose="020B0604020202020204" pitchFamily="34" charset="0"/>
                <a:cs typeface="Arial" panose="020B0604020202020204" pitchFamily="34" charset="0"/>
              </a:rPr>
              <a:t>Vật</a:t>
            </a:r>
            <a:r>
              <a:rPr lang="en-US" sz="2400" b="1" dirty="0">
                <a:latin typeface="UTM Avo" panose="02040603050506020204" pitchFamily="18"/>
                <a:ea typeface="Arial" panose="020B0604020202020204" pitchFamily="34" charset="0"/>
                <a:cs typeface="Arial" panose="020B0604020202020204" pitchFamily="34" charset="0"/>
              </a:rPr>
              <a:t> </a:t>
            </a:r>
            <a:r>
              <a:rPr lang="en-US" sz="2400" b="1" dirty="0" err="1">
                <a:latin typeface="UTM Avo" panose="02040603050506020204" pitchFamily="18"/>
                <a:ea typeface="Arial" panose="020B0604020202020204" pitchFamily="34" charset="0"/>
                <a:cs typeface="Arial" panose="020B0604020202020204" pitchFamily="34" charset="0"/>
              </a:rPr>
              <a:t>dẫn</a:t>
            </a:r>
            <a:r>
              <a:rPr lang="en-US" sz="2400" b="1" dirty="0">
                <a:latin typeface="UTM Avo" panose="02040603050506020204" pitchFamily="18"/>
                <a:ea typeface="Arial" panose="020B0604020202020204" pitchFamily="34" charset="0"/>
                <a:cs typeface="Arial" panose="020B0604020202020204" pitchFamily="34" charset="0"/>
              </a:rPr>
              <a:t> </a:t>
            </a:r>
            <a:r>
              <a:rPr lang="en-US" sz="2400" b="1" dirty="0" err="1">
                <a:latin typeface="UTM Avo" panose="02040603050506020204" pitchFamily="18"/>
                <a:ea typeface="Arial" panose="020B0604020202020204" pitchFamily="34" charset="0"/>
                <a:cs typeface="Arial" panose="020B0604020202020204" pitchFamily="34" charset="0"/>
              </a:rPr>
              <a:t>nhiệt</a:t>
            </a:r>
            <a:endParaRPr lang="vi-VN" sz="2400" b="1" dirty="0">
              <a:latin typeface="UTM Avo" panose="02040603050506020204" pitchFamily="18"/>
              <a:ea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82071B27-2DA4-CBC7-56D3-CFD74B0546A7}"/>
              </a:ext>
            </a:extLst>
          </p:cNvPr>
          <p:cNvSpPr txBox="1"/>
          <p:nvPr/>
        </p:nvSpPr>
        <p:spPr>
          <a:xfrm>
            <a:off x="717175" y="2163783"/>
            <a:ext cx="5654489" cy="4083105"/>
          </a:xfrm>
          <a:prstGeom prst="rect">
            <a:avLst/>
          </a:prstGeom>
          <a:noFill/>
        </p:spPr>
        <p:txBody>
          <a:bodyPr wrap="square">
            <a:spAutoFit/>
          </a:bodyPr>
          <a:lstStyle/>
          <a:p>
            <a:pPr algn="just">
              <a:lnSpc>
                <a:spcPct val="150000"/>
              </a:lnSpc>
            </a:pPr>
            <a:r>
              <a:rPr lang="vi-VN" sz="2200" dirty="0">
                <a:latin typeface="UTM Avo" panose="02040603050506020204" pitchFamily="18" charset="0"/>
              </a:rPr>
              <a:t>Dựa vào tính dẫn nhiệt tốt hay kém của các chất mà người ta sử dụng chúng thích hợp trong khoa học và đời sống.</a:t>
            </a:r>
          </a:p>
          <a:p>
            <a:pPr algn="just">
              <a:lnSpc>
                <a:spcPct val="150000"/>
              </a:lnSpc>
            </a:pPr>
            <a:r>
              <a:rPr lang="vi-VN" sz="2200" dirty="0">
                <a:latin typeface="UTM Avo" panose="02040603050506020204" pitchFamily="18" charset="0"/>
              </a:rPr>
              <a:t>Những vật dẫn nhiệt tốt được dùng khi cần truyền nhiệt lượng nhanh như các bộ tản nhiệt cho động cơ được làm bằng đồng, nồi đun nấu thức ăn được làm bằng nhôm</a:t>
            </a:r>
            <a:r>
              <a:rPr lang="en-US" sz="2200" dirty="0">
                <a:latin typeface="UTM Avo" panose="02040603050506020204" pitchFamily="18" charset="0"/>
              </a:rPr>
              <a:t>.</a:t>
            </a:r>
          </a:p>
        </p:txBody>
      </p:sp>
      <p:pic>
        <p:nvPicPr>
          <p:cNvPr id="5" name="Picture 4">
            <a:extLst>
              <a:ext uri="{FF2B5EF4-FFF2-40B4-BE49-F238E27FC236}">
                <a16:creationId xmlns:a16="http://schemas.microsoft.com/office/drawing/2014/main" id="{7609B620-4EC2-EAF2-B266-A10ECECCF1B4}"/>
              </a:ext>
            </a:extLst>
          </p:cNvPr>
          <p:cNvPicPr>
            <a:picLocks noChangeAspect="1"/>
          </p:cNvPicPr>
          <p:nvPr/>
        </p:nvPicPr>
        <p:blipFill>
          <a:blip r:embed="rId3"/>
          <a:stretch>
            <a:fillRect/>
          </a:stretch>
        </p:blipFill>
        <p:spPr>
          <a:xfrm>
            <a:off x="7333131" y="1683104"/>
            <a:ext cx="3891064" cy="5044462"/>
          </a:xfrm>
          <a:prstGeom prst="rect">
            <a:avLst/>
          </a:prstGeom>
        </p:spPr>
      </p:pic>
    </p:spTree>
    <p:extLst>
      <p:ext uri="{BB962C8B-B14F-4D97-AF65-F5344CB8AC3E}">
        <p14:creationId xmlns:p14="http://schemas.microsoft.com/office/powerpoint/2010/main" val="2744932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5452617-9C4F-6E22-2188-4C365323BAF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3F44E75-1EEF-7686-D233-1D096DC1037F}"/>
              </a:ext>
            </a:extLst>
          </p:cNvPr>
          <p:cNvSpPr txBox="1"/>
          <p:nvPr/>
        </p:nvSpPr>
        <p:spPr>
          <a:xfrm>
            <a:off x="726139" y="1742442"/>
            <a:ext cx="11609296" cy="528286"/>
          </a:xfrm>
          <a:prstGeom prst="rect">
            <a:avLst/>
          </a:prstGeom>
          <a:noFill/>
          <a:ln w="19050">
            <a:solidFill>
              <a:srgbClr val="92D050"/>
            </a:solidFill>
            <a:prstDash val="solid"/>
          </a:ln>
        </p:spPr>
        <p:txBody>
          <a:bodyPr wrap="square">
            <a:spAutoFit/>
          </a:bodyPr>
          <a:lstStyle/>
          <a:p>
            <a:pPr algn="just">
              <a:lnSpc>
                <a:spcPct val="150000"/>
              </a:lnSpc>
            </a:pPr>
            <a:r>
              <a:rPr lang="vi-VN" sz="2200" dirty="0">
                <a:latin typeface="UTM Avo" panose="02040603050506020204" pitchFamily="18" charset="0"/>
              </a:rPr>
              <a:t>Ở hình 25.9b, bộ phận nào cần dẫn nhiệt tốt, bộ phận nào cần cách nhiệt tốt?</a:t>
            </a:r>
            <a:endParaRPr lang="en-US" sz="2200" dirty="0">
              <a:latin typeface="UTM Avo" panose="02040603050506020204" pitchFamily="18" charset="0"/>
            </a:endParaRPr>
          </a:p>
        </p:txBody>
      </p:sp>
      <p:pic>
        <p:nvPicPr>
          <p:cNvPr id="5" name="Picture 4">
            <a:extLst>
              <a:ext uri="{FF2B5EF4-FFF2-40B4-BE49-F238E27FC236}">
                <a16:creationId xmlns:a16="http://schemas.microsoft.com/office/drawing/2014/main" id="{3E9750A0-69E4-48DB-AB37-8CA224EA1603}"/>
              </a:ext>
            </a:extLst>
          </p:cNvPr>
          <p:cNvPicPr>
            <a:picLocks noChangeAspect="1"/>
          </p:cNvPicPr>
          <p:nvPr/>
        </p:nvPicPr>
        <p:blipFill rotWithShape="1">
          <a:blip r:embed="rId3"/>
          <a:srcRect t="47000"/>
          <a:stretch/>
        </p:blipFill>
        <p:spPr>
          <a:xfrm>
            <a:off x="3788692" y="3103368"/>
            <a:ext cx="4919416" cy="3380186"/>
          </a:xfrm>
          <a:prstGeom prst="rect">
            <a:avLst/>
          </a:prstGeom>
        </p:spPr>
      </p:pic>
      <p:sp>
        <p:nvSpPr>
          <p:cNvPr id="4" name="Rectangle: Rounded Corners 3">
            <a:extLst>
              <a:ext uri="{FF2B5EF4-FFF2-40B4-BE49-F238E27FC236}">
                <a16:creationId xmlns:a16="http://schemas.microsoft.com/office/drawing/2014/main" id="{C22EB245-D487-78CF-23A2-C15B5F89A005}"/>
              </a:ext>
            </a:extLst>
          </p:cNvPr>
          <p:cNvSpPr/>
          <p:nvPr/>
        </p:nvSpPr>
        <p:spPr>
          <a:xfrm>
            <a:off x="8050308" y="4466537"/>
            <a:ext cx="3684494" cy="992712"/>
          </a:xfrm>
          <a:prstGeom prst="round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ctr">
              <a:lnSpc>
                <a:spcPct val="150000"/>
              </a:lnSpc>
            </a:pPr>
            <a:r>
              <a:rPr lang="en-US" sz="2200" dirty="0" err="1">
                <a:solidFill>
                  <a:schemeClr val="tx1"/>
                </a:solidFill>
                <a:latin typeface="UTM Avo" panose="02040603050506020204" pitchFamily="18" charset="0"/>
              </a:rPr>
              <a:t>Bộ</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phận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cách</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nhiệt</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tốt</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tay</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cầm</a:t>
            </a:r>
            <a:r>
              <a:rPr lang="en-US" sz="2200" dirty="0">
                <a:solidFill>
                  <a:schemeClr val="tx1"/>
                </a:solidFill>
                <a:latin typeface="UTM Avo" panose="02040603050506020204" pitchFamily="18" charset="0"/>
              </a:rPr>
              <a:t>.</a:t>
            </a:r>
          </a:p>
        </p:txBody>
      </p:sp>
      <p:sp>
        <p:nvSpPr>
          <p:cNvPr id="10" name="Rectangle: Rounded Corners 9">
            <a:extLst>
              <a:ext uri="{FF2B5EF4-FFF2-40B4-BE49-F238E27FC236}">
                <a16:creationId xmlns:a16="http://schemas.microsoft.com/office/drawing/2014/main" id="{E847162F-2CB2-424A-3BDD-E1851992DE16}"/>
              </a:ext>
            </a:extLst>
          </p:cNvPr>
          <p:cNvSpPr/>
          <p:nvPr/>
        </p:nvSpPr>
        <p:spPr>
          <a:xfrm>
            <a:off x="313765" y="3384177"/>
            <a:ext cx="3684494" cy="1082360"/>
          </a:xfrm>
          <a:prstGeom prst="round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ctr">
              <a:lnSpc>
                <a:spcPct val="150000"/>
              </a:lnSpc>
            </a:pPr>
            <a:r>
              <a:rPr lang="en-US" sz="2200" dirty="0" err="1">
                <a:solidFill>
                  <a:schemeClr val="tx1"/>
                </a:solidFill>
                <a:latin typeface="UTM Avo" panose="02040603050506020204" pitchFamily="18" charset="0"/>
              </a:rPr>
              <a:t>Bộ</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phận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dẫn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nhiệt</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tốt</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thân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nồi</a:t>
            </a:r>
            <a:r>
              <a:rPr lang="en-US" sz="2200" dirty="0">
                <a:solidFill>
                  <a:schemeClr val="tx1"/>
                </a:solidFill>
                <a:latin typeface="UTM Avo" panose="02040603050506020204" pitchFamily="18" charset="0"/>
              </a:rPr>
              <a:t>.</a:t>
            </a:r>
          </a:p>
        </p:txBody>
      </p:sp>
    </p:spTree>
    <p:extLst>
      <p:ext uri="{BB962C8B-B14F-4D97-AF65-F5344CB8AC3E}">
        <p14:creationId xmlns:p14="http://schemas.microsoft.com/office/powerpoint/2010/main" val="2322147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E38B243-C5FD-CBFD-6EB0-846B701426B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B7414A4-7877-5FC2-DFF0-3F65D61686A4}"/>
              </a:ext>
            </a:extLst>
          </p:cNvPr>
          <p:cNvSpPr txBox="1"/>
          <p:nvPr/>
        </p:nvSpPr>
        <p:spPr>
          <a:xfrm>
            <a:off x="629886" y="2629947"/>
            <a:ext cx="5654489" cy="2559611"/>
          </a:xfrm>
          <a:prstGeom prst="rect">
            <a:avLst/>
          </a:prstGeom>
          <a:noFill/>
        </p:spPr>
        <p:txBody>
          <a:bodyPr wrap="square">
            <a:spAutoFit/>
          </a:bodyPr>
          <a:lstStyle/>
          <a:p>
            <a:pPr algn="just">
              <a:lnSpc>
                <a:spcPct val="150000"/>
              </a:lnSpc>
            </a:pPr>
            <a:r>
              <a:rPr lang="vi-VN" sz="2200" dirty="0">
                <a:latin typeface="UTM Avo" panose="02040603050506020204" pitchFamily="18" charset="0"/>
              </a:rPr>
              <a:t>Tính chất dẫn nhiệt kém của không khí hay tính chất không dẫn nhiệt của chân không được ứng dụng chế tạo phích nước để giữ nước nóng hoặc giữ nước đá lâu tan.</a:t>
            </a:r>
            <a:endParaRPr lang="en-US" sz="2200" dirty="0">
              <a:latin typeface="UTM Avo" panose="02040603050506020204" pitchFamily="18" charset="0"/>
            </a:endParaRPr>
          </a:p>
        </p:txBody>
      </p:sp>
      <p:pic>
        <p:nvPicPr>
          <p:cNvPr id="5" name="Picture 4">
            <a:extLst>
              <a:ext uri="{FF2B5EF4-FFF2-40B4-BE49-F238E27FC236}">
                <a16:creationId xmlns:a16="http://schemas.microsoft.com/office/drawing/2014/main" id="{7EFD9F18-8435-7E9B-7F57-C60FCCF4A417}"/>
              </a:ext>
            </a:extLst>
          </p:cNvPr>
          <p:cNvPicPr>
            <a:picLocks noChangeAspect="1"/>
          </p:cNvPicPr>
          <p:nvPr/>
        </p:nvPicPr>
        <p:blipFill>
          <a:blip r:embed="rId3"/>
          <a:stretch>
            <a:fillRect/>
          </a:stretch>
        </p:blipFill>
        <p:spPr>
          <a:xfrm>
            <a:off x="6641153" y="1558223"/>
            <a:ext cx="4920961" cy="4505836"/>
          </a:xfrm>
          <a:prstGeom prst="rect">
            <a:avLst/>
          </a:prstGeom>
        </p:spPr>
      </p:pic>
    </p:spTree>
    <p:extLst>
      <p:ext uri="{BB962C8B-B14F-4D97-AF65-F5344CB8AC3E}">
        <p14:creationId xmlns:p14="http://schemas.microsoft.com/office/powerpoint/2010/main" val="4039467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CFC04D5-AB9D-6196-1708-4442F7BBF0D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AA02761-93D8-7180-ED42-970946CF0306}"/>
              </a:ext>
            </a:extLst>
          </p:cNvPr>
          <p:cNvSpPr txBox="1"/>
          <p:nvPr/>
        </p:nvSpPr>
        <p:spPr>
          <a:xfrm>
            <a:off x="1378322" y="1698959"/>
            <a:ext cx="9359155" cy="528286"/>
          </a:xfrm>
          <a:prstGeom prst="rect">
            <a:avLst/>
          </a:prstGeom>
          <a:noFill/>
          <a:ln w="19050">
            <a:solidFill>
              <a:srgbClr val="92D050"/>
            </a:solidFill>
            <a:prstDash val="solid"/>
          </a:ln>
        </p:spPr>
        <p:txBody>
          <a:bodyPr wrap="square">
            <a:spAutoFit/>
          </a:bodyPr>
          <a:lstStyle/>
          <a:p>
            <a:pPr algn="just">
              <a:lnSpc>
                <a:spcPct val="150000"/>
              </a:lnSpc>
            </a:pPr>
            <a:r>
              <a:rPr lang="vi-VN" sz="2200" dirty="0">
                <a:latin typeface="UTM Avo" panose="02040603050506020204" pitchFamily="18" charset="0"/>
              </a:rPr>
              <a:t>Nêu công dụng của các bộ phận của phích nước ở hình 25.10.</a:t>
            </a:r>
            <a:endParaRPr lang="en-US" sz="2200" dirty="0">
              <a:latin typeface="UTM Avo" panose="02040603050506020204" pitchFamily="18" charset="0"/>
            </a:endParaRPr>
          </a:p>
        </p:txBody>
      </p:sp>
      <p:pic>
        <p:nvPicPr>
          <p:cNvPr id="2" name="Picture 1">
            <a:extLst>
              <a:ext uri="{FF2B5EF4-FFF2-40B4-BE49-F238E27FC236}">
                <a16:creationId xmlns:a16="http://schemas.microsoft.com/office/drawing/2014/main" id="{8106FA65-E102-D5FD-9623-9C27B0F82C5B}"/>
              </a:ext>
            </a:extLst>
          </p:cNvPr>
          <p:cNvPicPr>
            <a:picLocks noChangeAspect="1"/>
          </p:cNvPicPr>
          <p:nvPr/>
        </p:nvPicPr>
        <p:blipFill>
          <a:blip r:embed="rId3"/>
          <a:stretch>
            <a:fillRect/>
          </a:stretch>
        </p:blipFill>
        <p:spPr>
          <a:xfrm>
            <a:off x="7100047" y="2484144"/>
            <a:ext cx="4354491" cy="3987153"/>
          </a:xfrm>
          <a:prstGeom prst="rect">
            <a:avLst/>
          </a:prstGeom>
        </p:spPr>
      </p:pic>
      <p:sp>
        <p:nvSpPr>
          <p:cNvPr id="8" name="TextBox 7">
            <a:extLst>
              <a:ext uri="{FF2B5EF4-FFF2-40B4-BE49-F238E27FC236}">
                <a16:creationId xmlns:a16="http://schemas.microsoft.com/office/drawing/2014/main" id="{5F7D2811-021D-E6B2-21CF-EF4BD781131A}"/>
              </a:ext>
            </a:extLst>
          </p:cNvPr>
          <p:cNvSpPr txBox="1"/>
          <p:nvPr/>
        </p:nvSpPr>
        <p:spPr>
          <a:xfrm>
            <a:off x="567133" y="2690083"/>
            <a:ext cx="6281902" cy="3575274"/>
          </a:xfrm>
          <a:prstGeom prst="rect">
            <a:avLst/>
          </a:prstGeom>
          <a:noFill/>
        </p:spPr>
        <p:txBody>
          <a:bodyPr wrap="square">
            <a:spAutoFit/>
          </a:bodyPr>
          <a:lstStyle/>
          <a:p>
            <a:pPr algn="just">
              <a:lnSpc>
                <a:spcPct val="150000"/>
              </a:lnSpc>
            </a:pPr>
            <a:r>
              <a:rPr lang="en-US" sz="2200" b="1" dirty="0" err="1">
                <a:latin typeface="UTM Avo" panose="02040603050506020204" pitchFamily="18" charset="0"/>
              </a:rPr>
              <a:t>Nút</a:t>
            </a:r>
            <a:r>
              <a:rPr lang="en-US" sz="2200" b="1" dirty="0">
                <a:latin typeface="UTM Avo" panose="02040603050506020204" pitchFamily="18" charset="0"/>
              </a:rPr>
              <a:t> </a:t>
            </a:r>
            <a:r>
              <a:rPr lang="en-US" sz="2200" b="1" dirty="0" err="1">
                <a:latin typeface="UTM Avo" panose="02040603050506020204" pitchFamily="18" charset="0"/>
              </a:rPr>
              <a:t>phích</a:t>
            </a:r>
            <a:r>
              <a:rPr lang="en-US" sz="2200" b="1" dirty="0">
                <a:latin typeface="UTM Avo" panose="02040603050506020204" pitchFamily="18" charset="0"/>
              </a:rPr>
              <a:t>: </a:t>
            </a:r>
            <a:r>
              <a:rPr lang="en-US" sz="2200" dirty="0" err="1">
                <a:latin typeface="UTM Avo" panose="02040603050506020204" pitchFamily="18" charset="0"/>
              </a:rPr>
              <a:t>là</a:t>
            </a:r>
            <a:r>
              <a:rPr lang="en-US" sz="2200" dirty="0">
                <a:latin typeface="UTM Avo" panose="02040603050506020204" pitchFamily="18" charset="0"/>
              </a:rPr>
              <a:t> </a:t>
            </a:r>
            <a:r>
              <a:rPr lang="en-US" sz="2200" dirty="0" err="1">
                <a:latin typeface="UTM Avo" panose="02040603050506020204" pitchFamily="18" charset="0"/>
              </a:rPr>
              <a:t>phần</a:t>
            </a:r>
            <a:r>
              <a:rPr lang="en-US" sz="2200" dirty="0">
                <a:latin typeface="UTM Avo" panose="02040603050506020204" pitchFamily="18" charset="0"/>
              </a:rPr>
              <a:t> </a:t>
            </a:r>
            <a:r>
              <a:rPr lang="en-US" sz="2200" dirty="0" err="1">
                <a:latin typeface="UTM Avo" panose="02040603050506020204" pitchFamily="18" charset="0"/>
              </a:rPr>
              <a:t>bảo</a:t>
            </a:r>
            <a:r>
              <a:rPr lang="en-US" sz="2200" dirty="0">
                <a:latin typeface="UTM Avo" panose="02040603050506020204" pitchFamily="18" charset="0"/>
              </a:rPr>
              <a:t> </a:t>
            </a:r>
            <a:r>
              <a:rPr lang="en-US" sz="2200" dirty="0" err="1">
                <a:latin typeface="UTM Avo" panose="02040603050506020204" pitchFamily="18" charset="0"/>
              </a:rPr>
              <a:t>vệ</a:t>
            </a:r>
            <a:r>
              <a:rPr lang="en-US" sz="2200" dirty="0">
                <a:latin typeface="UTM Avo" panose="02040603050506020204" pitchFamily="18" charset="0"/>
              </a:rPr>
              <a:t> </a:t>
            </a:r>
            <a:r>
              <a:rPr lang="en-US" sz="2200" dirty="0" err="1">
                <a:latin typeface="UTM Avo" panose="02040603050506020204" pitchFamily="18" charset="0"/>
              </a:rPr>
              <a:t>nước</a:t>
            </a:r>
            <a:r>
              <a:rPr lang="en-US" sz="2200" dirty="0">
                <a:latin typeface="UTM Avo" panose="02040603050506020204" pitchFamily="18" charset="0"/>
              </a:rPr>
              <a:t> </a:t>
            </a:r>
            <a:r>
              <a:rPr lang="en-US" sz="2200" dirty="0" err="1">
                <a:latin typeface="UTM Avo" panose="02040603050506020204" pitchFamily="18" charset="0"/>
              </a:rPr>
              <a:t>bên</a:t>
            </a:r>
            <a:r>
              <a:rPr lang="en-US" sz="2200" dirty="0">
                <a:latin typeface="UTM Avo" panose="02040603050506020204" pitchFamily="18" charset="0"/>
              </a:rPr>
              <a:t> </a:t>
            </a:r>
            <a:r>
              <a:rPr lang="en-US" sz="2200" dirty="0" err="1">
                <a:latin typeface="UTM Avo" panose="02040603050506020204" pitchFamily="18" charset="0"/>
              </a:rPr>
              <a:t>trong</a:t>
            </a:r>
            <a:r>
              <a:rPr lang="en-US" sz="2200" dirty="0">
                <a:latin typeface="UTM Avo" panose="02040603050506020204" pitchFamily="18" charset="0"/>
              </a:rPr>
              <a:t> </a:t>
            </a:r>
            <a:r>
              <a:rPr lang="en-US" sz="2200" dirty="0" err="1">
                <a:latin typeface="UTM Avo" panose="02040603050506020204" pitchFamily="18" charset="0"/>
              </a:rPr>
              <a:t>khỏi</a:t>
            </a:r>
            <a:r>
              <a:rPr lang="en-US" sz="2200" dirty="0">
                <a:latin typeface="UTM Avo" panose="02040603050506020204" pitchFamily="18" charset="0"/>
              </a:rPr>
              <a:t> </a:t>
            </a:r>
            <a:r>
              <a:rPr lang="en-US" sz="2200" dirty="0" err="1">
                <a:latin typeface="UTM Avo" panose="02040603050506020204" pitchFamily="18" charset="0"/>
              </a:rPr>
              <a:t>bụi</a:t>
            </a:r>
            <a:r>
              <a:rPr lang="en-US" sz="2200" dirty="0">
                <a:latin typeface="UTM Avo" panose="02040603050506020204" pitchFamily="18" charset="0"/>
              </a:rPr>
              <a:t> </a:t>
            </a:r>
            <a:r>
              <a:rPr lang="en-US" sz="2200" dirty="0" err="1">
                <a:latin typeface="UTM Avo" panose="02040603050506020204" pitchFamily="18" charset="0"/>
              </a:rPr>
              <a:t>bẩn</a:t>
            </a:r>
            <a:r>
              <a:rPr lang="en-US" sz="2200" dirty="0">
                <a:latin typeface="UTM Avo" panose="02040603050506020204" pitchFamily="18" charset="0"/>
              </a:rPr>
              <a:t> </a:t>
            </a:r>
            <a:r>
              <a:rPr lang="en-US" sz="2200" dirty="0" err="1">
                <a:latin typeface="UTM Avo" panose="02040603050506020204" pitchFamily="18" charset="0"/>
              </a:rPr>
              <a:t>và</a:t>
            </a:r>
            <a:r>
              <a:rPr lang="en-US" sz="2200" dirty="0">
                <a:latin typeface="UTM Avo" panose="02040603050506020204" pitchFamily="18" charset="0"/>
              </a:rPr>
              <a:t> </a:t>
            </a:r>
            <a:r>
              <a:rPr lang="en-US" sz="2200" dirty="0" err="1">
                <a:latin typeface="UTM Avo" panose="02040603050506020204" pitchFamily="18" charset="0"/>
              </a:rPr>
              <a:t>côn</a:t>
            </a:r>
            <a:r>
              <a:rPr lang="en-US" sz="2200" dirty="0">
                <a:latin typeface="UTM Avo" panose="02040603050506020204" pitchFamily="18" charset="0"/>
              </a:rPr>
              <a:t> </a:t>
            </a:r>
            <a:r>
              <a:rPr lang="en-US" sz="2200" dirty="0" err="1">
                <a:latin typeface="UTM Avo" panose="02040603050506020204" pitchFamily="18" charset="0"/>
              </a:rPr>
              <a:t>trùng</a:t>
            </a:r>
            <a:r>
              <a:rPr lang="en-US" sz="2200" dirty="0">
                <a:latin typeface="UTM Avo" panose="02040603050506020204" pitchFamily="18" charset="0"/>
              </a:rPr>
              <a:t>. </a:t>
            </a:r>
          </a:p>
          <a:p>
            <a:pPr algn="just">
              <a:lnSpc>
                <a:spcPct val="150000"/>
              </a:lnSpc>
            </a:pPr>
            <a:r>
              <a:rPr lang="en-US" sz="2200" b="1" dirty="0" err="1">
                <a:latin typeface="UTM Avo" panose="02040603050506020204" pitchFamily="18" charset="0"/>
              </a:rPr>
              <a:t>Lớp</a:t>
            </a:r>
            <a:r>
              <a:rPr lang="en-US" sz="2200" b="1" dirty="0">
                <a:latin typeface="UTM Avo" panose="02040603050506020204" pitchFamily="18" charset="0"/>
              </a:rPr>
              <a:t> </a:t>
            </a:r>
            <a:r>
              <a:rPr lang="en-US" sz="2200" b="1" dirty="0" err="1">
                <a:latin typeface="UTM Avo" panose="02040603050506020204" pitchFamily="18" charset="0"/>
              </a:rPr>
              <a:t>tráng</a:t>
            </a:r>
            <a:r>
              <a:rPr lang="en-US" sz="2200" b="1" dirty="0">
                <a:latin typeface="UTM Avo" panose="02040603050506020204" pitchFamily="18" charset="0"/>
              </a:rPr>
              <a:t> </a:t>
            </a:r>
            <a:r>
              <a:rPr lang="en-US" sz="2200" b="1" dirty="0" err="1">
                <a:latin typeface="UTM Avo" panose="02040603050506020204" pitchFamily="18" charset="0"/>
              </a:rPr>
              <a:t>bạc</a:t>
            </a:r>
            <a:r>
              <a:rPr lang="en-US" sz="2200" b="1" dirty="0">
                <a:latin typeface="UTM Avo" panose="02040603050506020204" pitchFamily="18" charset="0"/>
              </a:rPr>
              <a:t>: </a:t>
            </a:r>
            <a:r>
              <a:rPr lang="en-US" sz="2200" dirty="0" err="1">
                <a:latin typeface="UTM Avo" panose="02040603050506020204" pitchFamily="18" charset="0"/>
              </a:rPr>
              <a:t>Có</a:t>
            </a:r>
            <a:r>
              <a:rPr lang="en-US" sz="2200" dirty="0">
                <a:latin typeface="UTM Avo" panose="02040603050506020204" pitchFamily="18" charset="0"/>
              </a:rPr>
              <a:t> </a:t>
            </a:r>
            <a:r>
              <a:rPr lang="en-US" sz="2200" dirty="0" err="1">
                <a:latin typeface="UTM Avo" panose="02040603050506020204" pitchFamily="18" charset="0"/>
              </a:rPr>
              <a:t>tác</a:t>
            </a:r>
            <a:r>
              <a:rPr lang="en-US" sz="2200" dirty="0">
                <a:latin typeface="UTM Avo" panose="02040603050506020204" pitchFamily="18" charset="0"/>
              </a:rPr>
              <a:t> </a:t>
            </a:r>
            <a:r>
              <a:rPr lang="en-US" sz="2200" dirty="0" err="1">
                <a:latin typeface="UTM Avo" panose="02040603050506020204" pitchFamily="18" charset="0"/>
              </a:rPr>
              <a:t>dụng</a:t>
            </a:r>
            <a:r>
              <a:rPr lang="en-US" sz="2200" dirty="0">
                <a:latin typeface="UTM Avo" panose="02040603050506020204" pitchFamily="18" charset="0"/>
              </a:rPr>
              <a:t> </a:t>
            </a:r>
            <a:r>
              <a:rPr lang="en-US" sz="2200" dirty="0" err="1">
                <a:latin typeface="UTM Avo" panose="02040603050506020204" pitchFamily="18" charset="0"/>
              </a:rPr>
              <a:t>ngăn</a:t>
            </a:r>
            <a:r>
              <a:rPr lang="en-US" sz="2200" dirty="0">
                <a:latin typeface="UTM Avo" panose="02040603050506020204" pitchFamily="18" charset="0"/>
              </a:rPr>
              <a:t> </a:t>
            </a:r>
            <a:r>
              <a:rPr lang="en-US" sz="2200" dirty="0" err="1">
                <a:latin typeface="UTM Avo" panose="02040603050506020204" pitchFamily="18" charset="0"/>
              </a:rPr>
              <a:t>sự</a:t>
            </a:r>
            <a:r>
              <a:rPr lang="en-US" sz="2200" dirty="0">
                <a:latin typeface="UTM Avo" panose="02040603050506020204" pitchFamily="18" charset="0"/>
              </a:rPr>
              <a:t> </a:t>
            </a:r>
            <a:r>
              <a:rPr lang="en-US" sz="2200" dirty="0" err="1">
                <a:latin typeface="UTM Avo" panose="02040603050506020204" pitchFamily="18" charset="0"/>
              </a:rPr>
              <a:t>truyền</a:t>
            </a:r>
            <a:r>
              <a:rPr lang="en-US" sz="2200" dirty="0">
                <a:latin typeface="UTM Avo" panose="02040603050506020204" pitchFamily="18" charset="0"/>
              </a:rPr>
              <a:t> </a:t>
            </a:r>
            <a:r>
              <a:rPr lang="en-US" sz="2200" dirty="0" err="1">
                <a:latin typeface="UTM Avo" panose="02040603050506020204" pitchFamily="18" charset="0"/>
              </a:rPr>
              <a:t>nhiệt</a:t>
            </a:r>
            <a:r>
              <a:rPr lang="en-US" sz="2200" dirty="0">
                <a:latin typeface="UTM Avo" panose="02040603050506020204" pitchFamily="18" charset="0"/>
              </a:rPr>
              <a:t> </a:t>
            </a:r>
            <a:r>
              <a:rPr lang="en-US" sz="2200" dirty="0" err="1">
                <a:latin typeface="UTM Avo" panose="02040603050506020204" pitchFamily="18" charset="0"/>
              </a:rPr>
              <a:t>ra</a:t>
            </a:r>
            <a:r>
              <a:rPr lang="en-US" sz="2200" dirty="0">
                <a:latin typeface="UTM Avo" panose="02040603050506020204" pitchFamily="18" charset="0"/>
              </a:rPr>
              <a:t> </a:t>
            </a:r>
            <a:r>
              <a:rPr lang="en-US" sz="2200" dirty="0" err="1">
                <a:latin typeface="UTM Avo" panose="02040603050506020204" pitchFamily="18" charset="0"/>
              </a:rPr>
              <a:t>ngoài</a:t>
            </a:r>
            <a:r>
              <a:rPr lang="en-US" sz="2200" dirty="0">
                <a:latin typeface="UTM Avo" panose="02040603050506020204" pitchFamily="18" charset="0"/>
              </a:rPr>
              <a:t> </a:t>
            </a:r>
            <a:r>
              <a:rPr lang="en-US" sz="2200" dirty="0" err="1">
                <a:latin typeface="UTM Avo" panose="02040603050506020204" pitchFamily="18" charset="0"/>
              </a:rPr>
              <a:t>giữ</a:t>
            </a:r>
            <a:r>
              <a:rPr lang="en-US" sz="2200" dirty="0">
                <a:latin typeface="UTM Avo" panose="02040603050506020204" pitchFamily="18" charset="0"/>
              </a:rPr>
              <a:t> </a:t>
            </a:r>
            <a:r>
              <a:rPr lang="en-US" sz="2200" dirty="0" err="1">
                <a:latin typeface="UTM Avo" panose="02040603050506020204" pitchFamily="18" charset="0"/>
              </a:rPr>
              <a:t>cho</a:t>
            </a:r>
            <a:r>
              <a:rPr lang="en-US" sz="2200" dirty="0">
                <a:latin typeface="UTM Avo" panose="02040603050506020204" pitchFamily="18" charset="0"/>
              </a:rPr>
              <a:t> </a:t>
            </a:r>
            <a:r>
              <a:rPr lang="en-US" sz="2200" dirty="0" err="1">
                <a:latin typeface="UTM Avo" panose="02040603050506020204" pitchFamily="18" charset="0"/>
              </a:rPr>
              <a:t>nước</a:t>
            </a:r>
            <a:r>
              <a:rPr lang="en-US" sz="2200" dirty="0">
                <a:latin typeface="UTM Avo" panose="02040603050506020204" pitchFamily="18" charset="0"/>
              </a:rPr>
              <a:t> </a:t>
            </a:r>
            <a:r>
              <a:rPr lang="en-US" sz="2200" dirty="0" err="1">
                <a:latin typeface="UTM Avo" panose="02040603050506020204" pitchFamily="18" charset="0"/>
              </a:rPr>
              <a:t>nóng</a:t>
            </a:r>
            <a:r>
              <a:rPr lang="en-US" sz="2200" dirty="0">
                <a:latin typeface="UTM Avo" panose="02040603050506020204" pitchFamily="18" charset="0"/>
              </a:rPr>
              <a:t> </a:t>
            </a:r>
            <a:r>
              <a:rPr lang="en-US" sz="2200" dirty="0" err="1">
                <a:latin typeface="UTM Avo" panose="02040603050506020204" pitchFamily="18" charset="0"/>
              </a:rPr>
              <a:t>lâu</a:t>
            </a:r>
            <a:r>
              <a:rPr lang="en-US" sz="2200" dirty="0">
                <a:latin typeface="UTM Avo" panose="02040603050506020204" pitchFamily="18" charset="0"/>
              </a:rPr>
              <a:t>. </a:t>
            </a:r>
          </a:p>
          <a:p>
            <a:pPr algn="just">
              <a:lnSpc>
                <a:spcPct val="150000"/>
              </a:lnSpc>
            </a:pPr>
            <a:r>
              <a:rPr lang="en-US" sz="2200" b="1" dirty="0" err="1">
                <a:latin typeface="UTM Avo" panose="02040603050506020204" pitchFamily="18" charset="0"/>
              </a:rPr>
              <a:t>Vỏ</a:t>
            </a:r>
            <a:r>
              <a:rPr lang="en-US" sz="2200" b="1" dirty="0">
                <a:latin typeface="UTM Avo" panose="02040603050506020204" pitchFamily="18" charset="0"/>
              </a:rPr>
              <a:t>: </a:t>
            </a:r>
            <a:r>
              <a:rPr lang="en-US" sz="2200" dirty="0" err="1">
                <a:latin typeface="UTM Avo" panose="02040603050506020204" pitchFamily="18" charset="0"/>
              </a:rPr>
              <a:t>Có</a:t>
            </a:r>
            <a:r>
              <a:rPr lang="en-US" sz="2200" dirty="0">
                <a:latin typeface="UTM Avo" panose="02040603050506020204" pitchFamily="18" charset="0"/>
              </a:rPr>
              <a:t> </a:t>
            </a:r>
            <a:r>
              <a:rPr lang="en-US" sz="2200" dirty="0" err="1">
                <a:latin typeface="UTM Avo" panose="02040603050506020204" pitchFamily="18" charset="0"/>
              </a:rPr>
              <a:t>tác</a:t>
            </a:r>
            <a:r>
              <a:rPr lang="en-US" sz="2200" dirty="0">
                <a:latin typeface="UTM Avo" panose="02040603050506020204" pitchFamily="18" charset="0"/>
              </a:rPr>
              <a:t> </a:t>
            </a:r>
            <a:r>
              <a:rPr lang="en-US" sz="2200" dirty="0" err="1">
                <a:latin typeface="UTM Avo" panose="02040603050506020204" pitchFamily="18" charset="0"/>
              </a:rPr>
              <a:t>dụng</a:t>
            </a:r>
            <a:r>
              <a:rPr lang="en-US" sz="2200" dirty="0">
                <a:latin typeface="UTM Avo" panose="02040603050506020204" pitchFamily="18" charset="0"/>
              </a:rPr>
              <a:t> </a:t>
            </a:r>
            <a:r>
              <a:rPr lang="en-US" sz="2200" dirty="0" err="1">
                <a:latin typeface="UTM Avo" panose="02040603050506020204" pitchFamily="18" charset="0"/>
              </a:rPr>
              <a:t>bảo</a:t>
            </a:r>
            <a:r>
              <a:rPr lang="en-US" sz="2200" dirty="0">
                <a:latin typeface="UTM Avo" panose="02040603050506020204" pitchFamily="18" charset="0"/>
              </a:rPr>
              <a:t> </a:t>
            </a:r>
            <a:r>
              <a:rPr lang="en-US" sz="2200" dirty="0" err="1">
                <a:latin typeface="UTM Avo" panose="02040603050506020204" pitchFamily="18" charset="0"/>
              </a:rPr>
              <a:t>vệ</a:t>
            </a:r>
            <a:r>
              <a:rPr lang="en-US" sz="2200" dirty="0">
                <a:latin typeface="UTM Avo" panose="02040603050506020204" pitchFamily="18" charset="0"/>
              </a:rPr>
              <a:t> </a:t>
            </a:r>
            <a:r>
              <a:rPr lang="en-US" sz="2200" dirty="0" err="1">
                <a:latin typeface="UTM Avo" panose="02040603050506020204" pitchFamily="18" charset="0"/>
              </a:rPr>
              <a:t>ruột</a:t>
            </a:r>
            <a:r>
              <a:rPr lang="en-US" sz="2200" dirty="0">
                <a:latin typeface="UTM Avo" panose="02040603050506020204" pitchFamily="18" charset="0"/>
              </a:rPr>
              <a:t> </a:t>
            </a:r>
            <a:r>
              <a:rPr lang="en-US" sz="2200" dirty="0" err="1">
                <a:latin typeface="UTM Avo" panose="02040603050506020204" pitchFamily="18" charset="0"/>
              </a:rPr>
              <a:t>phích</a:t>
            </a:r>
            <a:r>
              <a:rPr lang="en-US" sz="2200" dirty="0">
                <a:latin typeface="UTM Avo" panose="02040603050506020204" pitchFamily="18" charset="0"/>
              </a:rPr>
              <a:t>. </a:t>
            </a:r>
          </a:p>
          <a:p>
            <a:pPr algn="just">
              <a:lnSpc>
                <a:spcPct val="150000"/>
              </a:lnSpc>
            </a:pPr>
            <a:r>
              <a:rPr lang="en-US" sz="2200" b="1" dirty="0" err="1">
                <a:latin typeface="UTM Avo" panose="02040603050506020204" pitchFamily="18" charset="0"/>
              </a:rPr>
              <a:t>Chân</a:t>
            </a:r>
            <a:r>
              <a:rPr lang="en-US" sz="2200" b="1" dirty="0">
                <a:latin typeface="UTM Avo" panose="02040603050506020204" pitchFamily="18" charset="0"/>
              </a:rPr>
              <a:t> </a:t>
            </a:r>
            <a:r>
              <a:rPr lang="en-US" sz="2200" b="1" dirty="0" err="1">
                <a:latin typeface="UTM Avo" panose="02040603050506020204" pitchFamily="18" charset="0"/>
              </a:rPr>
              <a:t>không</a:t>
            </a:r>
            <a:r>
              <a:rPr lang="en-US" sz="2200" b="1" dirty="0">
                <a:latin typeface="UTM Avo" panose="02040603050506020204" pitchFamily="18" charset="0"/>
              </a:rPr>
              <a:t>: </a:t>
            </a:r>
            <a:r>
              <a:rPr lang="en-US" sz="2200" dirty="0" err="1">
                <a:latin typeface="UTM Avo" panose="02040603050506020204" pitchFamily="18" charset="0"/>
              </a:rPr>
              <a:t>giúp</a:t>
            </a:r>
            <a:r>
              <a:rPr lang="en-US" sz="2200" dirty="0">
                <a:latin typeface="UTM Avo" panose="02040603050506020204" pitchFamily="18" charset="0"/>
              </a:rPr>
              <a:t> </a:t>
            </a:r>
            <a:r>
              <a:rPr lang="en-US" sz="2200" dirty="0" err="1">
                <a:latin typeface="UTM Avo" panose="02040603050506020204" pitchFamily="18" charset="0"/>
              </a:rPr>
              <a:t>nhiệt</a:t>
            </a:r>
            <a:r>
              <a:rPr lang="en-US" sz="2200" dirty="0">
                <a:latin typeface="UTM Avo" panose="02040603050506020204" pitchFamily="18" charset="0"/>
              </a:rPr>
              <a:t> </a:t>
            </a:r>
            <a:r>
              <a:rPr lang="en-US" sz="2200" dirty="0" err="1">
                <a:latin typeface="UTM Avo" panose="02040603050506020204" pitchFamily="18" charset="0"/>
              </a:rPr>
              <a:t>không</a:t>
            </a:r>
            <a:r>
              <a:rPr lang="en-US" sz="2200" dirty="0">
                <a:latin typeface="UTM Avo" panose="02040603050506020204" pitchFamily="18" charset="0"/>
              </a:rPr>
              <a:t> </a:t>
            </a:r>
            <a:r>
              <a:rPr lang="en-US" sz="2200" dirty="0" err="1">
                <a:latin typeface="UTM Avo" panose="02040603050506020204" pitchFamily="18" charset="0"/>
              </a:rPr>
              <a:t>truyền</a:t>
            </a:r>
            <a:r>
              <a:rPr lang="en-US" sz="2200" dirty="0">
                <a:latin typeface="UTM Avo" panose="02040603050506020204" pitchFamily="18" charset="0"/>
              </a:rPr>
              <a:t> </a:t>
            </a:r>
            <a:r>
              <a:rPr lang="en-US" sz="2200" dirty="0" err="1">
                <a:latin typeface="UTM Avo" panose="02040603050506020204" pitchFamily="18" charset="0"/>
              </a:rPr>
              <a:t>được</a:t>
            </a:r>
            <a:r>
              <a:rPr lang="en-US" sz="2200" dirty="0">
                <a:latin typeface="UTM Avo" panose="02040603050506020204" pitchFamily="18" charset="0"/>
              </a:rPr>
              <a:t> </a:t>
            </a:r>
            <a:r>
              <a:rPr lang="en-US" sz="2200" dirty="0" err="1">
                <a:latin typeface="UTM Avo" panose="02040603050506020204" pitchFamily="18" charset="0"/>
              </a:rPr>
              <a:t>ra</a:t>
            </a:r>
            <a:r>
              <a:rPr lang="en-US" sz="2200" dirty="0">
                <a:latin typeface="UTM Avo" panose="02040603050506020204" pitchFamily="18" charset="0"/>
              </a:rPr>
              <a:t> </a:t>
            </a:r>
            <a:r>
              <a:rPr lang="en-US" sz="2200" dirty="0" err="1">
                <a:latin typeface="UTM Avo" panose="02040603050506020204" pitchFamily="18" charset="0"/>
              </a:rPr>
              <a:t>bên</a:t>
            </a:r>
            <a:r>
              <a:rPr lang="en-US" sz="2200" dirty="0">
                <a:latin typeface="UTM Avo" panose="02040603050506020204" pitchFamily="18" charset="0"/>
              </a:rPr>
              <a:t> </a:t>
            </a:r>
            <a:r>
              <a:rPr lang="en-US" sz="2200" dirty="0" err="1">
                <a:latin typeface="UTM Avo" panose="02040603050506020204" pitchFamily="18" charset="0"/>
              </a:rPr>
              <a:t>ngoài</a:t>
            </a:r>
            <a:r>
              <a:rPr lang="en-US" sz="2200" dirty="0">
                <a:latin typeface="UTM Avo" panose="02040603050506020204" pitchFamily="18" charset="0"/>
              </a:rPr>
              <a:t>. </a:t>
            </a:r>
          </a:p>
        </p:txBody>
      </p:sp>
    </p:spTree>
    <p:extLst>
      <p:ext uri="{BB962C8B-B14F-4D97-AF65-F5344CB8AC3E}">
        <p14:creationId xmlns:p14="http://schemas.microsoft.com/office/powerpoint/2010/main" val="859676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Effect transition="in" filter="fade">
                                      <p:cBhvr>
                                        <p:cTn id="15" dur="500"/>
                                        <p:tgtEl>
                                          <p:spTgt spid="8">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8">
                                            <p:txEl>
                                              <p:pRg st="1" end="1"/>
                                            </p:txEl>
                                          </p:spTgt>
                                        </p:tgtEl>
                                        <p:attrNameLst>
                                          <p:attrName>style.visibility</p:attrName>
                                        </p:attrNameLst>
                                      </p:cBhvr>
                                      <p:to>
                                        <p:strVal val="visible"/>
                                      </p:to>
                                    </p:set>
                                    <p:animEffect transition="in" filter="fade">
                                      <p:cBhvr>
                                        <p:cTn id="20" dur="500"/>
                                        <p:tgtEl>
                                          <p:spTgt spid="8">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animEffect transition="in" filter="fade">
                                      <p:cBhvr>
                                        <p:cTn id="25" dur="500"/>
                                        <p:tgtEl>
                                          <p:spTgt spid="8">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8">
                                            <p:txEl>
                                              <p:pRg st="3" end="3"/>
                                            </p:txEl>
                                          </p:spTgt>
                                        </p:tgtEl>
                                        <p:attrNameLst>
                                          <p:attrName>style.visibility</p:attrName>
                                        </p:attrNameLst>
                                      </p:cBhvr>
                                      <p:to>
                                        <p:strVal val="visible"/>
                                      </p:to>
                                    </p:set>
                                    <p:animEffect transition="in" filter="fade">
                                      <p:cBhvr>
                                        <p:cTn id="30"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45AC14D-9843-0191-C582-40C78A38E38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7D94E86-C596-1EC9-7ADF-F486B32468A8}"/>
              </a:ext>
            </a:extLst>
          </p:cNvPr>
          <p:cNvSpPr txBox="1"/>
          <p:nvPr/>
        </p:nvSpPr>
        <p:spPr>
          <a:xfrm>
            <a:off x="468520" y="1590041"/>
            <a:ext cx="11400750" cy="2559611"/>
          </a:xfrm>
          <a:prstGeom prst="rect">
            <a:avLst/>
          </a:prstGeom>
          <a:noFill/>
        </p:spPr>
        <p:txBody>
          <a:bodyPr wrap="square">
            <a:spAutoFit/>
          </a:bodyPr>
          <a:lstStyle/>
          <a:p>
            <a:pPr algn="just">
              <a:lnSpc>
                <a:spcPct val="150000"/>
              </a:lnSpc>
            </a:pPr>
            <a:r>
              <a:rPr lang="vi-VN" sz="2200" dirty="0">
                <a:latin typeface="UTM Avo" panose="02040603050506020204" pitchFamily="18" charset="0"/>
              </a:rPr>
              <a:t>Các vật liệu dẫn nhiệt kém như len, dạ,... được dùng để may quần áo ấm mùa đông. Hơn nữa, quần áo được may từ len, dạ tạo ra nhiều lớp khí, mà không khí dẫn nhiệt kém nên sẽ giúp giữ nhiệt cho cơ thể. Một số vật liệu polystyrene, sợi thuỷ tinh,... được dùng để cách nhiệt đường ống nước, ống dẫn ga ở điều hoà, bình nước nóng, lò nướng, tủ lạnh, tôn cách nhiệt ở mái của các ngôi nhà,...</a:t>
            </a:r>
            <a:endParaRPr lang="en-US" sz="2200" dirty="0">
              <a:latin typeface="UTM Avo" panose="02040603050506020204" pitchFamily="18" charset="0"/>
            </a:endParaRPr>
          </a:p>
        </p:txBody>
      </p:sp>
      <p:pic>
        <p:nvPicPr>
          <p:cNvPr id="5" name="Picture 4">
            <a:extLst>
              <a:ext uri="{FF2B5EF4-FFF2-40B4-BE49-F238E27FC236}">
                <a16:creationId xmlns:a16="http://schemas.microsoft.com/office/drawing/2014/main" id="{500463AD-A35F-E968-85CE-A089F8E14285}"/>
              </a:ext>
            </a:extLst>
          </p:cNvPr>
          <p:cNvPicPr>
            <a:picLocks noChangeAspect="1"/>
          </p:cNvPicPr>
          <p:nvPr/>
        </p:nvPicPr>
        <p:blipFill>
          <a:blip r:embed="rId3"/>
          <a:stretch>
            <a:fillRect/>
          </a:stretch>
        </p:blipFill>
        <p:spPr>
          <a:xfrm>
            <a:off x="2714406" y="4090181"/>
            <a:ext cx="6686988" cy="2767819"/>
          </a:xfrm>
          <a:prstGeom prst="rect">
            <a:avLst/>
          </a:prstGeom>
        </p:spPr>
      </p:pic>
    </p:spTree>
    <p:extLst>
      <p:ext uri="{BB962C8B-B14F-4D97-AF65-F5344CB8AC3E}">
        <p14:creationId xmlns:p14="http://schemas.microsoft.com/office/powerpoint/2010/main" val="1447295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DC39369-A5FC-C6E9-1B7D-DF0E1C63F1B0}"/>
            </a:ext>
          </a:extLst>
        </p:cNvPr>
        <p:cNvGrpSpPr/>
        <p:nvPr/>
      </p:nvGrpSpPr>
      <p:grpSpPr>
        <a:xfrm>
          <a:off x="0" y="0"/>
          <a:ext cx="0" cy="0"/>
          <a:chOff x="0" y="0"/>
          <a:chExt cx="0" cy="0"/>
        </a:xfrm>
      </p:grpSpPr>
      <p:sp>
        <p:nvSpPr>
          <p:cNvPr id="2" name="Rectangle: Rounded Corners 7">
            <a:extLst>
              <a:ext uri="{FF2B5EF4-FFF2-40B4-BE49-F238E27FC236}">
                <a16:creationId xmlns:a16="http://schemas.microsoft.com/office/drawing/2014/main" id="{2AAF6E29-391A-8EBD-BAC4-12E62DA8D948}"/>
              </a:ext>
            </a:extLst>
          </p:cNvPr>
          <p:cNvSpPr/>
          <p:nvPr/>
        </p:nvSpPr>
        <p:spPr>
          <a:xfrm>
            <a:off x="1161222" y="1733037"/>
            <a:ext cx="9869555" cy="4856022"/>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lIns="90000" tIns="432000" bIns="396000" rtlCol="0" anchor="ctr"/>
          <a:lstStyle/>
          <a:p>
            <a:pPr algn="just">
              <a:lnSpc>
                <a:spcPct val="130000"/>
              </a:lnSpc>
              <a:spcBef>
                <a:spcPts val="500"/>
              </a:spcBef>
            </a:pPr>
            <a:r>
              <a:rPr lang="vi-VN" sz="2200" dirty="0">
                <a:solidFill>
                  <a:schemeClr val="tx1"/>
                </a:solidFill>
                <a:latin typeface="UTM Avo" panose="02040603050506020204" pitchFamily="18"/>
                <a:ea typeface="Calibri" panose="020F0502020204030204" pitchFamily="34" charset="0"/>
                <a:cs typeface="Times New Roman" panose="02020603050405020304" pitchFamily="18" charset="0"/>
              </a:rPr>
              <a:t>• Năng lượng nhiệt có thể truyền từ phần này sang phần khác của một vật hoặc từ vật này sang vật khác bằng hình thức dẫn nhiệt.</a:t>
            </a:r>
          </a:p>
          <a:p>
            <a:pPr algn="just">
              <a:lnSpc>
                <a:spcPct val="130000"/>
              </a:lnSpc>
              <a:spcBef>
                <a:spcPts val="500"/>
              </a:spcBef>
            </a:pPr>
            <a:r>
              <a:rPr lang="vi-VN" sz="2200" dirty="0">
                <a:solidFill>
                  <a:schemeClr val="tx1"/>
                </a:solidFill>
                <a:latin typeface="UTM Avo" panose="02040603050506020204" pitchFamily="18"/>
                <a:ea typeface="Calibri" panose="020F0502020204030204" pitchFamily="34" charset="0"/>
                <a:cs typeface="Times New Roman" panose="02020603050405020304" pitchFamily="18" charset="0"/>
              </a:rPr>
              <a:t>• Đối lưu là sự truyền nhiệt bằng các dòng chất lỏng hay chất khí. Đối lưu là hình thức truyền nhiệt chủ yếu của chất lỏng và chất khí.</a:t>
            </a:r>
          </a:p>
          <a:p>
            <a:pPr algn="just">
              <a:lnSpc>
                <a:spcPct val="130000"/>
              </a:lnSpc>
              <a:spcBef>
                <a:spcPts val="500"/>
              </a:spcBef>
            </a:pPr>
            <a:r>
              <a:rPr lang="vi-VN" sz="2200" dirty="0">
                <a:solidFill>
                  <a:schemeClr val="tx1"/>
                </a:solidFill>
                <a:latin typeface="UTM Avo" panose="02040603050506020204" pitchFamily="18"/>
                <a:ea typeface="Calibri" panose="020F0502020204030204" pitchFamily="34" charset="0"/>
                <a:cs typeface="Times New Roman" panose="02020603050405020304" pitchFamily="18" charset="0"/>
              </a:rPr>
              <a:t>• Bức xạ nhiệt là sự truyền nhiệt bằng các tia nhiệt và có thể truyền qua chân không.</a:t>
            </a:r>
          </a:p>
          <a:p>
            <a:pPr algn="just">
              <a:lnSpc>
                <a:spcPct val="130000"/>
              </a:lnSpc>
              <a:spcBef>
                <a:spcPts val="500"/>
              </a:spcBef>
            </a:pPr>
            <a:r>
              <a:rPr lang="vi-VN" sz="2200" dirty="0">
                <a:solidFill>
                  <a:schemeClr val="tx1"/>
                </a:solidFill>
                <a:latin typeface="UTM Avo" panose="02040603050506020204" pitchFamily="18"/>
                <a:ea typeface="Calibri" panose="020F0502020204030204" pitchFamily="34" charset="0"/>
                <a:cs typeface="Times New Roman" panose="02020603050405020304" pitchFamily="18" charset="0"/>
              </a:rPr>
              <a:t>• Năng lượng do các tia nhiệt truyền từ ngoài vào bên trong nhà kính lớn hơn năng lượng do các tia nhiệt từ bên trong nhà kính truyền ra ngoài.</a:t>
            </a:r>
          </a:p>
          <a:p>
            <a:pPr algn="just">
              <a:lnSpc>
                <a:spcPct val="130000"/>
              </a:lnSpc>
              <a:spcBef>
                <a:spcPts val="500"/>
              </a:spcBef>
            </a:pPr>
            <a:r>
              <a:rPr lang="vi-VN" sz="2200" dirty="0">
                <a:solidFill>
                  <a:schemeClr val="tx1"/>
                </a:solidFill>
                <a:latin typeface="UTM Avo" panose="02040603050506020204" pitchFamily="18"/>
                <a:ea typeface="Calibri" panose="020F0502020204030204" pitchFamily="34" charset="0"/>
                <a:cs typeface="Times New Roman" panose="02020603050405020304" pitchFamily="18" charset="0"/>
              </a:rPr>
              <a:t>• Chất rắn dẫn nhiệt tốt, chất lỏng và chất khí dẫn nhiệt kém hơn.</a:t>
            </a:r>
            <a:endParaRPr lang="en-US" sz="2200" dirty="0">
              <a:solidFill>
                <a:schemeClr val="tx1"/>
              </a:solidFill>
              <a:latin typeface="UTM Avo" panose="02040603050506020204" pitchFamily="18"/>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57C1E964-4660-E9D4-D96B-A298990066B2}"/>
              </a:ext>
            </a:extLst>
          </p:cNvPr>
          <p:cNvPicPr>
            <a:picLocks noChangeAspect="1"/>
          </p:cNvPicPr>
          <p:nvPr/>
        </p:nvPicPr>
        <p:blipFill>
          <a:blip r:embed="rId3"/>
          <a:stretch>
            <a:fillRect/>
          </a:stretch>
        </p:blipFill>
        <p:spPr>
          <a:xfrm>
            <a:off x="10224025" y="1031315"/>
            <a:ext cx="1258708" cy="1188291"/>
          </a:xfrm>
          <a:prstGeom prst="rect">
            <a:avLst/>
          </a:prstGeom>
        </p:spPr>
      </p:pic>
    </p:spTree>
    <p:extLst>
      <p:ext uri="{BB962C8B-B14F-4D97-AF65-F5344CB8AC3E}">
        <p14:creationId xmlns:p14="http://schemas.microsoft.com/office/powerpoint/2010/main" val="1725047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fade">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fade">
                                      <p:cBhvr>
                                        <p:cTn id="20" dur="500"/>
                                        <p:tgtEl>
                                          <p:spTgt spid="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Effect transition="in" filter="fade">
                                      <p:cBhvr>
                                        <p:cTn id="25" dur="500"/>
                                        <p:tgtEl>
                                          <p:spTgt spid="2">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
                                            <p:txEl>
                                              <p:pRg st="3" end="3"/>
                                            </p:txEl>
                                          </p:spTgt>
                                        </p:tgtEl>
                                        <p:attrNameLst>
                                          <p:attrName>style.visibility</p:attrName>
                                        </p:attrNameLst>
                                      </p:cBhvr>
                                      <p:to>
                                        <p:strVal val="visible"/>
                                      </p:to>
                                    </p:set>
                                    <p:animEffect transition="in" filter="fade">
                                      <p:cBhvr>
                                        <p:cTn id="30" dur="500"/>
                                        <p:tgtEl>
                                          <p:spTgt spid="2">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95FC305A-7CD2-538C-3363-977F5A56FF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30348019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4" name="Picture 3" descr="038b4ff17003114c478d29a567a6daaf.png"/>
          <p:cNvPicPr>
            <a:picLocks noChangeAspect="1"/>
          </p:cNvPicPr>
          <p:nvPr/>
        </p:nvPicPr>
        <p:blipFill>
          <a:blip r:embed="rId4" cstate="print"/>
          <a:stretch>
            <a:fillRect/>
          </a:stretch>
        </p:blipFill>
        <p:spPr>
          <a:xfrm>
            <a:off x="6904169" y="-304800"/>
            <a:ext cx="2993754" cy="4800600"/>
          </a:xfrm>
          <a:prstGeom prst="rect">
            <a:avLst/>
          </a:prstGeom>
        </p:spPr>
      </p:pic>
      <p:pic>
        <p:nvPicPr>
          <p:cNvPr id="5" name="Picture 4" descr="4a28406e86abb27c8f54aaa4fce82474.png">
            <a:hlinkClick r:id="rId5" action="ppaction://hlinksldjump"/>
          </p:cNvPr>
          <p:cNvPicPr>
            <a:picLocks noChangeAspect="1"/>
          </p:cNvPicPr>
          <p:nvPr/>
        </p:nvPicPr>
        <p:blipFill>
          <a:blip r:embed="rId6" cstate="print"/>
          <a:stretch>
            <a:fillRect/>
          </a:stretch>
        </p:blipFill>
        <p:spPr>
          <a:xfrm>
            <a:off x="8401046" y="4762500"/>
            <a:ext cx="2286005" cy="2124460"/>
          </a:xfrm>
          <a:prstGeom prst="rect">
            <a:avLst/>
          </a:prstGeom>
        </p:spPr>
      </p:pic>
      <p:pic>
        <p:nvPicPr>
          <p:cNvPr id="7" name="Mr_Turtle.mp3">
            <a:hlinkClick r:id="" action="ppaction://media"/>
          </p:cNvPr>
          <p:cNvPicPr>
            <a:picLocks noRot="1" noChangeAspect="1"/>
          </p:cNvPicPr>
          <p:nvPr>
            <a:audioFile r:link="rId1"/>
          </p:nvPr>
        </p:nvPicPr>
        <p:blipFill>
          <a:blip r:embed="rId7" cstate="print"/>
          <a:stretch>
            <a:fillRect/>
          </a:stretch>
        </p:blipFill>
        <p:spPr>
          <a:xfrm>
            <a:off x="-914400" y="1181100"/>
            <a:ext cx="914400" cy="914400"/>
          </a:xfrm>
          <a:prstGeom prst="rect">
            <a:avLst/>
          </a:prstGeom>
        </p:spPr>
      </p:pic>
      <p:pic>
        <p:nvPicPr>
          <p:cNvPr id="3" name="Picture 2">
            <a:extLst>
              <a:ext uri="{FF2B5EF4-FFF2-40B4-BE49-F238E27FC236}">
                <a16:creationId xmlns:a16="http://schemas.microsoft.com/office/drawing/2014/main" id="{7AEF072E-2C88-E7ED-77B9-FDD375CA034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046" y="-304800"/>
            <a:ext cx="8382000" cy="4714875"/>
          </a:xfrm>
          <a:prstGeom prst="rect">
            <a:avLst/>
          </a:prstGeom>
        </p:spPr>
      </p:pic>
      <p:pic>
        <p:nvPicPr>
          <p:cNvPr id="9" name="Picture 8" descr="A picture containing text&#10;&#10;Description automatically generated">
            <a:extLst>
              <a:ext uri="{FF2B5EF4-FFF2-40B4-BE49-F238E27FC236}">
                <a16:creationId xmlns:a16="http://schemas.microsoft.com/office/drawing/2014/main" id="{43C07F22-5F85-D0F4-344F-74B7737EEA84}"/>
              </a:ext>
            </a:extLst>
          </p:cNvPr>
          <p:cNvPicPr>
            <a:picLocks noChangeAspect="1"/>
          </p:cNvPicPr>
          <p:nvPr/>
        </p:nvPicPr>
        <p:blipFill rotWithShape="1">
          <a:blip r:embed="rId9" cstate="print">
            <a:extLst>
              <a:ext uri="{BEBA8EAE-BF5A-486C-A8C5-ECC9F3942E4B}">
                <a14:imgProps xmlns:a14="http://schemas.microsoft.com/office/drawing/2010/main">
                  <a14:imgLayer r:embed="rId10">
                    <a14:imgEffect>
                      <a14:backgroundRemoval t="10000" b="90000" l="10000" r="90000">
                        <a14:foregroundMark x1="40833" y1="39907" x2="65573" y2="42593"/>
                      </a14:backgroundRemoval>
                    </a14:imgEffect>
                  </a14:imgLayer>
                </a14:imgProps>
              </a:ext>
              <a:ext uri="{28A0092B-C50C-407E-A947-70E740481C1C}">
                <a14:useLocalDpi xmlns:a14="http://schemas.microsoft.com/office/drawing/2010/main" val="0"/>
              </a:ext>
            </a:extLst>
          </a:blip>
          <a:srcRect l="27399" t="23920" r="27588" b="37373"/>
          <a:stretch/>
        </p:blipFill>
        <p:spPr>
          <a:xfrm>
            <a:off x="8610600" y="5029200"/>
            <a:ext cx="1752601" cy="847726"/>
          </a:xfrm>
          <a:prstGeom prst="rect">
            <a:avLst/>
          </a:prstGeom>
        </p:spPr>
      </p:pic>
      <p:pic>
        <p:nvPicPr>
          <p:cNvPr id="11" name="Picture 10" descr="Logo, company name&#10;&#10;Description automatically generated">
            <a:extLst>
              <a:ext uri="{FF2B5EF4-FFF2-40B4-BE49-F238E27FC236}">
                <a16:creationId xmlns:a16="http://schemas.microsoft.com/office/drawing/2014/main" id="{F342A254-86B5-CEA3-FEF7-D5ECD31380C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0" y="0"/>
            <a:ext cx="819388" cy="914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2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7000" b="-17000"/>
          </a:stretch>
        </a:blipFill>
        <a:effectLst/>
      </p:bgPr>
    </p:bg>
    <p:spTree>
      <p:nvGrpSpPr>
        <p:cNvPr id="1" name=""/>
        <p:cNvGrpSpPr/>
        <p:nvPr/>
      </p:nvGrpSpPr>
      <p:grpSpPr>
        <a:xfrm>
          <a:off x="0" y="0"/>
          <a:ext cx="0" cy="0"/>
          <a:chOff x="0" y="0"/>
          <a:chExt cx="0" cy="0"/>
        </a:xfrm>
      </p:grpSpPr>
      <p:pic>
        <p:nvPicPr>
          <p:cNvPr id="4" name="Picture 3" descr="e871ae532f8a54d4c42f4a31c510cfee.png"/>
          <p:cNvPicPr>
            <a:picLocks noChangeAspect="1"/>
          </p:cNvPicPr>
          <p:nvPr/>
        </p:nvPicPr>
        <p:blipFill>
          <a:blip r:embed="rId6" cstate="print"/>
          <a:stretch>
            <a:fillRect/>
          </a:stretch>
        </p:blipFill>
        <p:spPr>
          <a:xfrm>
            <a:off x="6172200" y="1219200"/>
            <a:ext cx="4495800" cy="4992320"/>
          </a:xfrm>
          <a:prstGeom prst="rect">
            <a:avLst/>
          </a:prstGeom>
        </p:spPr>
      </p:pic>
      <p:pic>
        <p:nvPicPr>
          <p:cNvPr id="5" name="Picture 4" descr="40f9fda41d493f5ee4f319e5666124a8.png">
            <a:hlinkClick r:id="rId7" action="ppaction://hlinksldjump"/>
          </p:cNvPr>
          <p:cNvPicPr>
            <a:picLocks noChangeAspect="1"/>
          </p:cNvPicPr>
          <p:nvPr/>
        </p:nvPicPr>
        <p:blipFill>
          <a:blip r:embed="rId8" cstate="print"/>
          <a:stretch>
            <a:fillRect/>
          </a:stretch>
        </p:blipFill>
        <p:spPr>
          <a:xfrm flipH="1">
            <a:off x="8991600" y="2286000"/>
            <a:ext cx="1295400" cy="1219200"/>
          </a:xfrm>
          <a:prstGeom prst="rect">
            <a:avLst/>
          </a:prstGeom>
        </p:spPr>
      </p:pic>
      <p:pic>
        <p:nvPicPr>
          <p:cNvPr id="6" name="Picture 5" descr="40f9fda41d493f5ee4f319e5666124a8.png">
            <a:hlinkClick r:id="rId9" action="ppaction://hlinksldjump"/>
          </p:cNvPr>
          <p:cNvPicPr>
            <a:picLocks noChangeAspect="1"/>
          </p:cNvPicPr>
          <p:nvPr/>
        </p:nvPicPr>
        <p:blipFill>
          <a:blip r:embed="rId8" cstate="print"/>
          <a:stretch>
            <a:fillRect/>
          </a:stretch>
        </p:blipFill>
        <p:spPr>
          <a:xfrm flipH="1">
            <a:off x="8686800" y="3657600"/>
            <a:ext cx="1295400" cy="1219200"/>
          </a:xfrm>
          <a:prstGeom prst="rect">
            <a:avLst/>
          </a:prstGeom>
        </p:spPr>
      </p:pic>
      <p:pic>
        <p:nvPicPr>
          <p:cNvPr id="7" name="Picture 6" descr="40f9fda41d493f5ee4f319e5666124a8.png">
            <a:hlinkClick r:id="rId10" action="ppaction://hlinksldjump"/>
          </p:cNvPr>
          <p:cNvPicPr>
            <a:picLocks noChangeAspect="1"/>
          </p:cNvPicPr>
          <p:nvPr/>
        </p:nvPicPr>
        <p:blipFill>
          <a:blip r:embed="rId8" cstate="print"/>
          <a:stretch>
            <a:fillRect/>
          </a:stretch>
        </p:blipFill>
        <p:spPr>
          <a:xfrm flipH="1">
            <a:off x="6629400" y="2286000"/>
            <a:ext cx="1219200" cy="1219200"/>
          </a:xfrm>
          <a:prstGeom prst="rect">
            <a:avLst/>
          </a:prstGeom>
        </p:spPr>
      </p:pic>
      <p:pic>
        <p:nvPicPr>
          <p:cNvPr id="8" name="Picture 7" descr="40f9fda41d493f5ee4f319e5666124a8.png">
            <a:hlinkClick r:id="rId11" action="ppaction://hlinksldjump"/>
          </p:cNvPr>
          <p:cNvPicPr>
            <a:picLocks noChangeAspect="1"/>
          </p:cNvPicPr>
          <p:nvPr/>
        </p:nvPicPr>
        <p:blipFill>
          <a:blip r:embed="rId8" cstate="print"/>
          <a:stretch>
            <a:fillRect/>
          </a:stretch>
        </p:blipFill>
        <p:spPr>
          <a:xfrm flipH="1">
            <a:off x="7162800" y="1295400"/>
            <a:ext cx="1295400" cy="1295400"/>
          </a:xfrm>
          <a:prstGeom prst="rect">
            <a:avLst/>
          </a:prstGeom>
        </p:spPr>
      </p:pic>
      <p:pic>
        <p:nvPicPr>
          <p:cNvPr id="9" name="Picture 8" descr="40f9fda41d493f5ee4f319e5666124a8.png">
            <a:hlinkClick r:id="rId12" action="ppaction://hlinksldjump"/>
          </p:cNvPr>
          <p:cNvPicPr>
            <a:picLocks noChangeAspect="1"/>
          </p:cNvPicPr>
          <p:nvPr/>
        </p:nvPicPr>
        <p:blipFill>
          <a:blip r:embed="rId8" cstate="print"/>
          <a:stretch>
            <a:fillRect/>
          </a:stretch>
        </p:blipFill>
        <p:spPr>
          <a:xfrm flipH="1">
            <a:off x="8305800" y="1447800"/>
            <a:ext cx="1219201" cy="1219200"/>
          </a:xfrm>
          <a:prstGeom prst="rect">
            <a:avLst/>
          </a:prstGeom>
        </p:spPr>
      </p:pic>
      <p:pic>
        <p:nvPicPr>
          <p:cNvPr id="10" name="Picture 9" descr="40f9fda41d493f5ee4f319e5666124a8.png">
            <a:hlinkClick r:id="rId13" action="ppaction://hlinksldjump"/>
          </p:cNvPr>
          <p:cNvPicPr>
            <a:picLocks noChangeAspect="1"/>
          </p:cNvPicPr>
          <p:nvPr/>
        </p:nvPicPr>
        <p:blipFill>
          <a:blip r:embed="rId8" cstate="print"/>
          <a:stretch>
            <a:fillRect/>
          </a:stretch>
        </p:blipFill>
        <p:spPr>
          <a:xfrm flipH="1">
            <a:off x="6248399" y="3581400"/>
            <a:ext cx="1219201" cy="1143000"/>
          </a:xfrm>
          <a:prstGeom prst="rect">
            <a:avLst/>
          </a:prstGeom>
        </p:spPr>
      </p:pic>
      <p:pic>
        <p:nvPicPr>
          <p:cNvPr id="11" name="Picture 10" descr="40f9fda41d493f5ee4f319e5666124a8.png">
            <a:hlinkClick r:id="rId14" action="ppaction://hlinksldjump"/>
          </p:cNvPr>
          <p:cNvPicPr>
            <a:picLocks noChangeAspect="1"/>
          </p:cNvPicPr>
          <p:nvPr/>
        </p:nvPicPr>
        <p:blipFill>
          <a:blip r:embed="rId8" cstate="print"/>
          <a:stretch>
            <a:fillRect/>
          </a:stretch>
        </p:blipFill>
        <p:spPr>
          <a:xfrm flipH="1">
            <a:off x="7772400" y="2514600"/>
            <a:ext cx="1295400" cy="1295400"/>
          </a:xfrm>
          <a:prstGeom prst="rect">
            <a:avLst/>
          </a:prstGeom>
        </p:spPr>
      </p:pic>
      <p:pic>
        <p:nvPicPr>
          <p:cNvPr id="16" name="Picture 2" descr="Kết quả hình ảnh cho tree apple cartoon"/>
          <p:cNvPicPr>
            <a:picLocks noChangeAspect="1" noChangeArrowheads="1"/>
          </p:cNvPicPr>
          <p:nvPr/>
        </p:nvPicPr>
        <p:blipFill>
          <a:blip r:embed="rId15" cstate="print">
            <a:extLst>
              <a:ext uri="{BEBA8EAE-BF5A-486C-A8C5-ECC9F3942E4B}">
                <a14:imgProps xmlns:a14="http://schemas.microsoft.com/office/drawing/2010/main">
                  <a14:imgLayer r:embed="rId16">
                    <a14:imgEffect>
                      <a14:backgroundRemoval t="0" b="100000" l="0" r="100000">
                        <a14:foregroundMark x1="25240" y1="8836" x2="7348" y2="27209"/>
                        <a14:foregroundMark x1="15176" y1="15708" x2="5112" y2="26087"/>
                        <a14:foregroundMark x1="6869" y1="31136" x2="1597" y2="39972"/>
                        <a14:foregroundMark x1="7348" y1="43338" x2="7348" y2="49930"/>
                        <a14:foregroundMark x1="33067" y1="7714" x2="70128" y2="5470"/>
                        <a14:foregroundMark x1="40415" y1="4628" x2="53994" y2="3506"/>
                        <a14:foregroundMark x1="79393" y1="10379" x2="90256" y2="25386"/>
                        <a14:foregroundMark x1="91054" y1="20757" x2="96326" y2="45722"/>
                      </a14:backgroundRemoval>
                    </a14:imgEffect>
                  </a14:imgLayer>
                </a14:imgProps>
              </a:ext>
              <a:ext uri="{28A0092B-C50C-407E-A947-70E740481C1C}">
                <a14:useLocalDpi xmlns:a14="http://schemas.microsoft.com/office/drawing/2010/main" val="0"/>
              </a:ext>
            </a:extLst>
          </a:blip>
          <a:srcRect/>
          <a:stretch>
            <a:fillRect/>
          </a:stretch>
        </p:blipFill>
        <p:spPr bwMode="auto">
          <a:xfrm>
            <a:off x="1752600" y="3124200"/>
            <a:ext cx="1752600" cy="19812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descr="Logo, company name&#10;&#10;Description automatically generated">
            <a:extLst>
              <a:ext uri="{FF2B5EF4-FFF2-40B4-BE49-F238E27FC236}">
                <a16:creationId xmlns:a16="http://schemas.microsoft.com/office/drawing/2014/main" id="{C0934C13-3D83-B371-9C3E-55764363C7CB}"/>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0" y="0"/>
            <a:ext cx="819388" cy="914400"/>
          </a:xfrm>
          <a:prstGeom prst="rect">
            <a:avLst/>
          </a:prstGeom>
        </p:spPr>
      </p:pic>
      <p:pic>
        <p:nvPicPr>
          <p:cNvPr id="2" name="Picture 1" descr="886255f75f86d6f948235e2659cdd1c2.png">
            <a:hlinkClick r:id="rId18" action="ppaction://hlinksldjump"/>
            <a:extLst>
              <a:ext uri="{FF2B5EF4-FFF2-40B4-BE49-F238E27FC236}">
                <a16:creationId xmlns:a16="http://schemas.microsoft.com/office/drawing/2014/main" id="{E9FDA678-5BA7-96A2-2424-9E673034AD6D}"/>
              </a:ext>
            </a:extLst>
          </p:cNvPr>
          <p:cNvPicPr>
            <a:picLocks noChangeAspect="1"/>
          </p:cNvPicPr>
          <p:nvPr/>
        </p:nvPicPr>
        <p:blipFill>
          <a:blip r:embed="rId19" cstate="print"/>
          <a:stretch>
            <a:fillRect/>
          </a:stretch>
        </p:blipFill>
        <p:spPr>
          <a:xfrm>
            <a:off x="3283975" y="4185047"/>
            <a:ext cx="1900084" cy="1840706"/>
          </a:xfrm>
          <a:prstGeom prst="rect">
            <a:avLst/>
          </a:prstGeom>
        </p:spPr>
      </p:pic>
      <p:pic>
        <p:nvPicPr>
          <p:cNvPr id="3" name="Tieng-yeah-tre-con-www_tiengdong_com">
            <a:hlinkClick r:id="" action="ppaction://media"/>
            <a:extLst>
              <a:ext uri="{FF2B5EF4-FFF2-40B4-BE49-F238E27FC236}">
                <a16:creationId xmlns:a16="http://schemas.microsoft.com/office/drawing/2014/main" id="{8699E771-A472-6A90-132F-2D99802580BB}"/>
              </a:ext>
            </a:extLst>
          </p:cNvPr>
          <p:cNvPicPr>
            <a:picLocks noChangeAspect="1"/>
          </p:cNvPicPr>
          <p:nvPr>
            <a:audioFile r:link="rId2"/>
            <p:extLst>
              <p:ext uri="{DAA4B4D4-6D71-4841-9C94-3DE7FCFB9230}">
                <p14:media xmlns:p14="http://schemas.microsoft.com/office/powerpoint/2010/main" r:embed="rId1"/>
              </p:ext>
            </p:extLst>
          </p:nvPr>
        </p:nvPicPr>
        <p:blipFill>
          <a:blip r:embed="rId20"/>
          <a:stretch>
            <a:fillRect/>
          </a:stretch>
        </p:blipFill>
        <p:spPr>
          <a:xfrm>
            <a:off x="-1600200" y="1752600"/>
            <a:ext cx="609600" cy="609600"/>
          </a:xfrm>
          <a:prstGeom prst="rect">
            <a:avLst/>
          </a:prstGeom>
        </p:spPr>
      </p:pic>
      <p:pic>
        <p:nvPicPr>
          <p:cNvPr id="12" name="Tieng-yeah-tre-con-www_tiengdong_com">
            <a:hlinkClick r:id="" action="ppaction://media"/>
            <a:extLst>
              <a:ext uri="{FF2B5EF4-FFF2-40B4-BE49-F238E27FC236}">
                <a16:creationId xmlns:a16="http://schemas.microsoft.com/office/drawing/2014/main" id="{CF905EF8-7499-DAEC-E14B-304EBFF33455}"/>
              </a:ext>
            </a:extLst>
          </p:cNvPr>
          <p:cNvPicPr>
            <a:picLocks noChangeAspect="1"/>
          </p:cNvPicPr>
          <p:nvPr>
            <a:audioFile r:link="rId2"/>
            <p:extLst>
              <p:ext uri="{DAA4B4D4-6D71-4841-9C94-3DE7FCFB9230}">
                <p14:media xmlns:p14="http://schemas.microsoft.com/office/powerpoint/2010/main" r:embed="rId1"/>
              </p:ext>
            </p:extLst>
          </p:nvPr>
        </p:nvPicPr>
        <p:blipFill>
          <a:blip r:embed="rId20"/>
          <a:stretch>
            <a:fillRect/>
          </a:stretch>
        </p:blipFill>
        <p:spPr>
          <a:xfrm>
            <a:off x="-1447800" y="1905000"/>
            <a:ext cx="609600" cy="609600"/>
          </a:xfrm>
          <a:prstGeom prst="rect">
            <a:avLst/>
          </a:prstGeom>
        </p:spPr>
      </p:pic>
      <p:pic>
        <p:nvPicPr>
          <p:cNvPr id="13" name="Tieng-yeah-tre-con-www_tiengdong_com">
            <a:hlinkClick r:id="" action="ppaction://media"/>
            <a:extLst>
              <a:ext uri="{FF2B5EF4-FFF2-40B4-BE49-F238E27FC236}">
                <a16:creationId xmlns:a16="http://schemas.microsoft.com/office/drawing/2014/main" id="{450A3840-77CF-6B63-1090-EEFAF57CACBE}"/>
              </a:ext>
            </a:extLst>
          </p:cNvPr>
          <p:cNvPicPr>
            <a:picLocks noChangeAspect="1"/>
          </p:cNvPicPr>
          <p:nvPr>
            <a:audioFile r:link="rId2"/>
            <p:extLst>
              <p:ext uri="{DAA4B4D4-6D71-4841-9C94-3DE7FCFB9230}">
                <p14:media xmlns:p14="http://schemas.microsoft.com/office/powerpoint/2010/main" r:embed="rId1"/>
              </p:ext>
            </p:extLst>
          </p:nvPr>
        </p:nvPicPr>
        <p:blipFill>
          <a:blip r:embed="rId20"/>
          <a:stretch>
            <a:fillRect/>
          </a:stretch>
        </p:blipFill>
        <p:spPr>
          <a:xfrm>
            <a:off x="-1295400" y="2057400"/>
            <a:ext cx="609600" cy="609600"/>
          </a:xfrm>
          <a:prstGeom prst="rect">
            <a:avLst/>
          </a:prstGeom>
        </p:spPr>
      </p:pic>
      <p:pic>
        <p:nvPicPr>
          <p:cNvPr id="14" name="Tieng-yeah-tre-con-www_tiengdong_com">
            <a:hlinkClick r:id="" action="ppaction://media"/>
            <a:extLst>
              <a:ext uri="{FF2B5EF4-FFF2-40B4-BE49-F238E27FC236}">
                <a16:creationId xmlns:a16="http://schemas.microsoft.com/office/drawing/2014/main" id="{E36F7375-EB42-6B37-5DDA-649C674CA97A}"/>
              </a:ext>
            </a:extLst>
          </p:cNvPr>
          <p:cNvPicPr>
            <a:picLocks noChangeAspect="1"/>
          </p:cNvPicPr>
          <p:nvPr>
            <a:audioFile r:link="rId2"/>
            <p:extLst>
              <p:ext uri="{DAA4B4D4-6D71-4841-9C94-3DE7FCFB9230}">
                <p14:media xmlns:p14="http://schemas.microsoft.com/office/powerpoint/2010/main" r:embed="rId1"/>
              </p:ext>
            </p:extLst>
          </p:nvPr>
        </p:nvPicPr>
        <p:blipFill>
          <a:blip r:embed="rId20"/>
          <a:stretch>
            <a:fillRect/>
          </a:stretch>
        </p:blipFill>
        <p:spPr>
          <a:xfrm>
            <a:off x="-1143000" y="2209800"/>
            <a:ext cx="609600" cy="609600"/>
          </a:xfrm>
          <a:prstGeom prst="rect">
            <a:avLst/>
          </a:prstGeom>
        </p:spPr>
      </p:pic>
      <p:pic>
        <p:nvPicPr>
          <p:cNvPr id="15" name="Tieng-yeah-tre-con-www_tiengdong_com">
            <a:hlinkClick r:id="" action="ppaction://media"/>
            <a:extLst>
              <a:ext uri="{FF2B5EF4-FFF2-40B4-BE49-F238E27FC236}">
                <a16:creationId xmlns:a16="http://schemas.microsoft.com/office/drawing/2014/main" id="{B5BC3552-E3B6-E5CB-1759-EA29E8FFF09F}"/>
              </a:ext>
            </a:extLst>
          </p:cNvPr>
          <p:cNvPicPr>
            <a:picLocks noChangeAspect="1"/>
          </p:cNvPicPr>
          <p:nvPr>
            <a:audioFile r:link="rId2"/>
            <p:extLst>
              <p:ext uri="{DAA4B4D4-6D71-4841-9C94-3DE7FCFB9230}">
                <p14:media xmlns:p14="http://schemas.microsoft.com/office/powerpoint/2010/main" r:embed="rId1"/>
              </p:ext>
            </p:extLst>
          </p:nvPr>
        </p:nvPicPr>
        <p:blipFill>
          <a:blip r:embed="rId20"/>
          <a:stretch>
            <a:fillRect/>
          </a:stretch>
        </p:blipFill>
        <p:spPr>
          <a:xfrm>
            <a:off x="-990600" y="2362200"/>
            <a:ext cx="609600" cy="609600"/>
          </a:xfrm>
          <a:prstGeom prst="rect">
            <a:avLst/>
          </a:prstGeom>
        </p:spPr>
      </p:pic>
      <p:pic>
        <p:nvPicPr>
          <p:cNvPr id="17" name="Tieng-yeah-tre-con-www_tiengdong_com">
            <a:hlinkClick r:id="" action="ppaction://media"/>
            <a:extLst>
              <a:ext uri="{FF2B5EF4-FFF2-40B4-BE49-F238E27FC236}">
                <a16:creationId xmlns:a16="http://schemas.microsoft.com/office/drawing/2014/main" id="{06C67B01-34C0-DBF3-A432-672BBAAB8165}"/>
              </a:ext>
            </a:extLst>
          </p:cNvPr>
          <p:cNvPicPr>
            <a:picLocks noChangeAspect="1"/>
          </p:cNvPicPr>
          <p:nvPr>
            <a:audioFile r:link="rId2"/>
            <p:extLst>
              <p:ext uri="{DAA4B4D4-6D71-4841-9C94-3DE7FCFB9230}">
                <p14:media xmlns:p14="http://schemas.microsoft.com/office/powerpoint/2010/main" r:embed="rId1"/>
              </p:ext>
            </p:extLst>
          </p:nvPr>
        </p:nvPicPr>
        <p:blipFill>
          <a:blip r:embed="rId20"/>
          <a:stretch>
            <a:fillRect/>
          </a:stretch>
        </p:blipFill>
        <p:spPr>
          <a:xfrm>
            <a:off x="-838200" y="2514600"/>
            <a:ext cx="609600" cy="609600"/>
          </a:xfrm>
          <a:prstGeom prst="rect">
            <a:avLst/>
          </a:prstGeom>
        </p:spPr>
      </p:pic>
      <p:pic>
        <p:nvPicPr>
          <p:cNvPr id="18" name="Tieng-yeah-tre-con-www_tiengdong_com">
            <a:hlinkClick r:id="" action="ppaction://media"/>
            <a:extLst>
              <a:ext uri="{FF2B5EF4-FFF2-40B4-BE49-F238E27FC236}">
                <a16:creationId xmlns:a16="http://schemas.microsoft.com/office/drawing/2014/main" id="{321B8039-9584-4A66-43A7-D82C1E9829DB}"/>
              </a:ext>
            </a:extLst>
          </p:cNvPr>
          <p:cNvPicPr>
            <a:picLocks noChangeAspect="1"/>
          </p:cNvPicPr>
          <p:nvPr>
            <a:audioFile r:link="rId2"/>
            <p:extLst>
              <p:ext uri="{DAA4B4D4-6D71-4841-9C94-3DE7FCFB9230}">
                <p14:media xmlns:p14="http://schemas.microsoft.com/office/powerpoint/2010/main" r:embed="rId1"/>
              </p:ext>
            </p:extLst>
          </p:nvPr>
        </p:nvPicPr>
        <p:blipFill>
          <a:blip r:embed="rId20"/>
          <a:stretch>
            <a:fillRect/>
          </a:stretch>
        </p:blipFill>
        <p:spPr>
          <a:xfrm>
            <a:off x="-685800" y="1380978"/>
            <a:ext cx="609600" cy="609600"/>
          </a:xfrm>
          <a:prstGeom prst="rect">
            <a:avLst/>
          </a:prstGeom>
        </p:spPr>
      </p:pic>
      <p:sp>
        <p:nvSpPr>
          <p:cNvPr id="19" name="TextBox 18">
            <a:extLst>
              <a:ext uri="{FF2B5EF4-FFF2-40B4-BE49-F238E27FC236}">
                <a16:creationId xmlns:a16="http://schemas.microsoft.com/office/drawing/2014/main" id="{14C4C24F-9D69-3D77-8AA7-2169B7862368}"/>
              </a:ext>
            </a:extLst>
          </p:cNvPr>
          <p:cNvSpPr txBox="1"/>
          <p:nvPr/>
        </p:nvSpPr>
        <p:spPr>
          <a:xfrm>
            <a:off x="7064326" y="2767969"/>
            <a:ext cx="250873" cy="477054"/>
          </a:xfrm>
          <a:prstGeom prst="rect">
            <a:avLst/>
          </a:prstGeom>
          <a:noFill/>
        </p:spPr>
        <p:txBody>
          <a:bodyPr wrap="square" rtlCol="0">
            <a:spAutoFit/>
          </a:bodyPr>
          <a:lstStyle/>
          <a:p>
            <a:r>
              <a:rPr lang="vi-VN" sz="2500" b="1" dirty="0">
                <a:latin typeface="UTM Avo" panose="02040603050506020204" pitchFamily="18"/>
              </a:rPr>
              <a:t>2</a:t>
            </a:r>
          </a:p>
        </p:txBody>
      </p:sp>
      <p:sp>
        <p:nvSpPr>
          <p:cNvPr id="20" name="TextBox 19">
            <a:extLst>
              <a:ext uri="{FF2B5EF4-FFF2-40B4-BE49-F238E27FC236}">
                <a16:creationId xmlns:a16="http://schemas.microsoft.com/office/drawing/2014/main" id="{86EB7A7E-14D6-5A53-9FB6-A43B7020E6D8}"/>
              </a:ext>
            </a:extLst>
          </p:cNvPr>
          <p:cNvSpPr txBox="1"/>
          <p:nvPr/>
        </p:nvSpPr>
        <p:spPr>
          <a:xfrm>
            <a:off x="6717322" y="4028673"/>
            <a:ext cx="140677" cy="477054"/>
          </a:xfrm>
          <a:prstGeom prst="rect">
            <a:avLst/>
          </a:prstGeom>
          <a:noFill/>
        </p:spPr>
        <p:txBody>
          <a:bodyPr wrap="square" rtlCol="0">
            <a:spAutoFit/>
          </a:bodyPr>
          <a:lstStyle/>
          <a:p>
            <a:r>
              <a:rPr lang="vi-VN" sz="2500" b="1" dirty="0">
                <a:latin typeface="UTM Avo" panose="02040603050506020204" pitchFamily="18"/>
              </a:rPr>
              <a:t>1</a:t>
            </a:r>
          </a:p>
        </p:txBody>
      </p:sp>
      <p:sp>
        <p:nvSpPr>
          <p:cNvPr id="22" name="TextBox 21">
            <a:extLst>
              <a:ext uri="{FF2B5EF4-FFF2-40B4-BE49-F238E27FC236}">
                <a16:creationId xmlns:a16="http://schemas.microsoft.com/office/drawing/2014/main" id="{D2B706E7-BDA0-F9E2-CA0F-87BF3C7A68E9}"/>
              </a:ext>
            </a:extLst>
          </p:cNvPr>
          <p:cNvSpPr txBox="1"/>
          <p:nvPr/>
        </p:nvSpPr>
        <p:spPr>
          <a:xfrm>
            <a:off x="7673926" y="1785737"/>
            <a:ext cx="98474" cy="477054"/>
          </a:xfrm>
          <a:prstGeom prst="rect">
            <a:avLst/>
          </a:prstGeom>
          <a:noFill/>
        </p:spPr>
        <p:txBody>
          <a:bodyPr wrap="square" rtlCol="0">
            <a:spAutoFit/>
          </a:bodyPr>
          <a:lstStyle/>
          <a:p>
            <a:r>
              <a:rPr lang="vi-VN" sz="2500" b="1" dirty="0">
                <a:latin typeface="UTM Avo" panose="02040603050506020204" pitchFamily="18"/>
              </a:rPr>
              <a:t>3</a:t>
            </a:r>
          </a:p>
        </p:txBody>
      </p:sp>
      <p:sp>
        <p:nvSpPr>
          <p:cNvPr id="23" name="TextBox 22">
            <a:extLst>
              <a:ext uri="{FF2B5EF4-FFF2-40B4-BE49-F238E27FC236}">
                <a16:creationId xmlns:a16="http://schemas.microsoft.com/office/drawing/2014/main" id="{89CC4C59-739E-2C12-D90F-C40CB65D3643}"/>
              </a:ext>
            </a:extLst>
          </p:cNvPr>
          <p:cNvSpPr txBox="1"/>
          <p:nvPr/>
        </p:nvSpPr>
        <p:spPr>
          <a:xfrm>
            <a:off x="8259380" y="3028146"/>
            <a:ext cx="1012874" cy="477054"/>
          </a:xfrm>
          <a:prstGeom prst="rect">
            <a:avLst/>
          </a:prstGeom>
          <a:noFill/>
        </p:spPr>
        <p:txBody>
          <a:bodyPr wrap="square" rtlCol="0">
            <a:spAutoFit/>
          </a:bodyPr>
          <a:lstStyle/>
          <a:p>
            <a:r>
              <a:rPr lang="vi-VN" sz="2500" b="1" dirty="0">
                <a:latin typeface="UTM Avo" panose="02040603050506020204" pitchFamily="18"/>
              </a:rPr>
              <a:t>4</a:t>
            </a:r>
          </a:p>
        </p:txBody>
      </p:sp>
      <p:sp>
        <p:nvSpPr>
          <p:cNvPr id="24" name="TextBox 23">
            <a:extLst>
              <a:ext uri="{FF2B5EF4-FFF2-40B4-BE49-F238E27FC236}">
                <a16:creationId xmlns:a16="http://schemas.microsoft.com/office/drawing/2014/main" id="{EF702748-1569-6A86-86AE-395E1E01FF40}"/>
              </a:ext>
            </a:extLst>
          </p:cNvPr>
          <p:cNvSpPr txBox="1"/>
          <p:nvPr/>
        </p:nvSpPr>
        <p:spPr>
          <a:xfrm flipH="1">
            <a:off x="8915399" y="1913829"/>
            <a:ext cx="76199" cy="477054"/>
          </a:xfrm>
          <a:prstGeom prst="rect">
            <a:avLst/>
          </a:prstGeom>
          <a:noFill/>
        </p:spPr>
        <p:txBody>
          <a:bodyPr wrap="square" rtlCol="0">
            <a:spAutoFit/>
          </a:bodyPr>
          <a:lstStyle/>
          <a:p>
            <a:r>
              <a:rPr lang="vi-VN" sz="2500" b="1" dirty="0">
                <a:latin typeface="UTM Avo" panose="02040603050506020204" pitchFamily="18"/>
              </a:rPr>
              <a:t>5</a:t>
            </a:r>
          </a:p>
        </p:txBody>
      </p:sp>
      <p:sp>
        <p:nvSpPr>
          <p:cNvPr id="25" name="TextBox 24">
            <a:extLst>
              <a:ext uri="{FF2B5EF4-FFF2-40B4-BE49-F238E27FC236}">
                <a16:creationId xmlns:a16="http://schemas.microsoft.com/office/drawing/2014/main" id="{C16A281E-8422-97CB-DAA9-CA561EFD7EEB}"/>
              </a:ext>
            </a:extLst>
          </p:cNvPr>
          <p:cNvSpPr txBox="1"/>
          <p:nvPr/>
        </p:nvSpPr>
        <p:spPr>
          <a:xfrm>
            <a:off x="9464626" y="2760947"/>
            <a:ext cx="212774" cy="477054"/>
          </a:xfrm>
          <a:prstGeom prst="rect">
            <a:avLst/>
          </a:prstGeom>
          <a:noFill/>
        </p:spPr>
        <p:txBody>
          <a:bodyPr wrap="square" rtlCol="0">
            <a:spAutoFit/>
          </a:bodyPr>
          <a:lstStyle/>
          <a:p>
            <a:r>
              <a:rPr lang="vi-VN" sz="2500" b="1" dirty="0">
                <a:latin typeface="UTM Avo" panose="02040603050506020204" pitchFamily="18"/>
              </a:rPr>
              <a:t>6</a:t>
            </a:r>
          </a:p>
        </p:txBody>
      </p:sp>
      <p:sp>
        <p:nvSpPr>
          <p:cNvPr id="26" name="TextBox 25">
            <a:extLst>
              <a:ext uri="{FF2B5EF4-FFF2-40B4-BE49-F238E27FC236}">
                <a16:creationId xmlns:a16="http://schemas.microsoft.com/office/drawing/2014/main" id="{DCD3B7D2-0030-88C2-0BBC-8ED6C0B8B829}"/>
              </a:ext>
            </a:extLst>
          </p:cNvPr>
          <p:cNvSpPr txBox="1"/>
          <p:nvPr/>
        </p:nvSpPr>
        <p:spPr>
          <a:xfrm>
            <a:off x="9189720" y="4185047"/>
            <a:ext cx="82534" cy="477054"/>
          </a:xfrm>
          <a:prstGeom prst="rect">
            <a:avLst/>
          </a:prstGeom>
          <a:noFill/>
        </p:spPr>
        <p:txBody>
          <a:bodyPr wrap="square" rtlCol="0">
            <a:spAutoFit/>
          </a:bodyPr>
          <a:lstStyle/>
          <a:p>
            <a:r>
              <a:rPr lang="vi-VN" sz="2500" b="1" dirty="0">
                <a:latin typeface="UTM Avo" panose="02040603050506020204" pitchFamily="18"/>
              </a:rPr>
              <a:t>7</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42" presetClass="path" presetSubtype="0" accel="50000" decel="50000" fill="hold" nodeType="withEffect">
                                  <p:stCondLst>
                                    <p:cond delay="0"/>
                                  </p:stCondLst>
                                  <p:childTnLst>
                                    <p:animMotion origin="layout" path="M -3.33333E-6 4.44444E-6 L -3.33333E-6 0.17222 " pathEditMode="relative" rAng="0" ptsTypes="AA">
                                      <p:cBhvr>
                                        <p:cTn id="6" dur="2000" fill="hold"/>
                                        <p:tgtEl>
                                          <p:spTgt spid="10"/>
                                        </p:tgtEl>
                                        <p:attrNameLst>
                                          <p:attrName>ppt_x</p:attrName>
                                          <p:attrName>ppt_y</p:attrName>
                                        </p:attrNameLst>
                                      </p:cBhvr>
                                      <p:rCtr x="0" y="86"/>
                                    </p:animMotion>
                                  </p:childTnLst>
                                </p:cTn>
                              </p:par>
                            </p:childTnLst>
                          </p:cTn>
                        </p:par>
                        <p:par>
                          <p:cTn id="7" fill="hold">
                            <p:stCondLst>
                              <p:cond delay="2000"/>
                            </p:stCondLst>
                            <p:childTnLst>
                              <p:par>
                                <p:cTn id="8" presetID="47" presetClass="exit" presetSubtype="0" fill="hold" nodeType="afterEffect">
                                  <p:stCondLst>
                                    <p:cond delay="0"/>
                                  </p:stCondLst>
                                  <p:childTnLst>
                                    <p:animEffect transition="out" filter="fade">
                                      <p:cBhvr>
                                        <p:cTn id="9" dur="1000"/>
                                        <p:tgtEl>
                                          <p:spTgt spid="10"/>
                                        </p:tgtEl>
                                      </p:cBhvr>
                                    </p:animEffect>
                                    <p:anim calcmode="lin" valueType="num">
                                      <p:cBhvr>
                                        <p:cTn id="10" dur="1000"/>
                                        <p:tgtEl>
                                          <p:spTgt spid="10"/>
                                        </p:tgtEl>
                                        <p:attrNameLst>
                                          <p:attrName>ppt_x</p:attrName>
                                        </p:attrNameLst>
                                      </p:cBhvr>
                                      <p:tavLst>
                                        <p:tav tm="0">
                                          <p:val>
                                            <p:strVal val="ppt_x"/>
                                          </p:val>
                                        </p:tav>
                                        <p:tav tm="100000">
                                          <p:val>
                                            <p:strVal val="ppt_x"/>
                                          </p:val>
                                        </p:tav>
                                      </p:tavLst>
                                    </p:anim>
                                    <p:anim calcmode="lin" valueType="num">
                                      <p:cBhvr>
                                        <p:cTn id="11" dur="1000"/>
                                        <p:tgtEl>
                                          <p:spTgt spid="10"/>
                                        </p:tgtEl>
                                        <p:attrNameLst>
                                          <p:attrName>ppt_y</p:attrName>
                                        </p:attrNameLst>
                                      </p:cBhvr>
                                      <p:tavLst>
                                        <p:tav tm="0">
                                          <p:val>
                                            <p:strVal val="ppt_y"/>
                                          </p:val>
                                        </p:tav>
                                        <p:tav tm="100000">
                                          <p:val>
                                            <p:strVal val="ppt_y-.1"/>
                                          </p:val>
                                        </p:tav>
                                      </p:tavLst>
                                    </p:anim>
                                    <p:set>
                                      <p:cBhvr>
                                        <p:cTn id="12" dur="1" fill="hold">
                                          <p:stCondLst>
                                            <p:cond delay="999"/>
                                          </p:stCondLst>
                                        </p:cTn>
                                        <p:tgtEl>
                                          <p:spTgt spid="10"/>
                                        </p:tgtEl>
                                        <p:attrNameLst>
                                          <p:attrName>style.visibility</p:attrName>
                                        </p:attrNameLst>
                                      </p:cBhvr>
                                      <p:to>
                                        <p:strVal val="hidden"/>
                                      </p:to>
                                    </p:set>
                                  </p:childTnLst>
                                </p:cTn>
                              </p:par>
                              <p:par>
                                <p:cTn id="13" presetID="1" presetClass="mediacall" presetSubtype="0" fill="hold" nodeType="withEffect">
                                  <p:stCondLst>
                                    <p:cond delay="0"/>
                                  </p:stCondLst>
                                  <p:childTnLst>
                                    <p:cmd type="call" cmd="playFrom(0.0)">
                                      <p:cBhvr>
                                        <p:cTn id="14" dur="4414" fill="hold"/>
                                        <p:tgtEl>
                                          <p:spTgt spid="3"/>
                                        </p:tgtEl>
                                      </p:cBhvr>
                                    </p:cmd>
                                  </p:childTnLst>
                                </p:cTn>
                              </p:par>
                            </p:childTnLst>
                          </p:cTn>
                        </p:par>
                      </p:childTnLst>
                    </p:cTn>
                  </p:par>
                </p:childTnLst>
              </p:cTn>
              <p:nextCondLst>
                <p:cond evt="onClick" delay="0">
                  <p:tgtEl>
                    <p:spTgt spid="10"/>
                  </p:tgtEl>
                </p:cond>
              </p:nextCondLst>
            </p:seq>
            <p:seq concurrent="1" nextAc="seek">
              <p:cTn id="15" restart="whenNotActive" fill="hold" evtFilter="cancelBubble" nodeType="interactiveSeq">
                <p:stCondLst>
                  <p:cond evt="onClick" delay="0">
                    <p:tgtEl>
                      <p:spTgt spid="7"/>
                    </p:tgtEl>
                  </p:cond>
                </p:stCondLst>
                <p:endSync evt="end" delay="0">
                  <p:rtn val="all"/>
                </p:endSync>
                <p:childTnLst>
                  <p:par>
                    <p:cTn id="16" fill="hold">
                      <p:stCondLst>
                        <p:cond delay="0"/>
                      </p:stCondLst>
                      <p:childTnLst>
                        <p:par>
                          <p:cTn id="17" fill="hold">
                            <p:stCondLst>
                              <p:cond delay="0"/>
                            </p:stCondLst>
                            <p:childTnLst>
                              <p:par>
                                <p:cTn id="18" presetID="42" presetClass="path" presetSubtype="0" accel="50000" decel="50000" fill="hold" nodeType="withEffect">
                                  <p:stCondLst>
                                    <p:cond delay="0"/>
                                  </p:stCondLst>
                                  <p:childTnLst>
                                    <p:animMotion origin="layout" path="M 1.11022E-16 -2.22222E-6 L 1.11022E-16 0.34445 " pathEditMode="relative" rAng="0" ptsTypes="AA">
                                      <p:cBhvr>
                                        <p:cTn id="19" dur="2000" fill="hold"/>
                                        <p:tgtEl>
                                          <p:spTgt spid="7"/>
                                        </p:tgtEl>
                                        <p:attrNameLst>
                                          <p:attrName>ppt_x</p:attrName>
                                          <p:attrName>ppt_y</p:attrName>
                                        </p:attrNameLst>
                                      </p:cBhvr>
                                      <p:rCtr x="0" y="17222"/>
                                    </p:animMotion>
                                  </p:childTnLst>
                                </p:cTn>
                              </p:par>
                            </p:childTnLst>
                          </p:cTn>
                        </p:par>
                        <p:par>
                          <p:cTn id="20" fill="hold">
                            <p:stCondLst>
                              <p:cond delay="2000"/>
                            </p:stCondLst>
                            <p:childTnLst>
                              <p:par>
                                <p:cTn id="21" presetID="47" presetClass="exit" presetSubtype="0" fill="hold" nodeType="afterEffect">
                                  <p:stCondLst>
                                    <p:cond delay="0"/>
                                  </p:stCondLst>
                                  <p:childTnLst>
                                    <p:animEffect transition="out" filter="fade">
                                      <p:cBhvr>
                                        <p:cTn id="22" dur="1000"/>
                                        <p:tgtEl>
                                          <p:spTgt spid="7"/>
                                        </p:tgtEl>
                                      </p:cBhvr>
                                    </p:animEffect>
                                    <p:anim calcmode="lin" valueType="num">
                                      <p:cBhvr>
                                        <p:cTn id="23" dur="1000"/>
                                        <p:tgtEl>
                                          <p:spTgt spid="7"/>
                                        </p:tgtEl>
                                        <p:attrNameLst>
                                          <p:attrName>ppt_x</p:attrName>
                                        </p:attrNameLst>
                                      </p:cBhvr>
                                      <p:tavLst>
                                        <p:tav tm="0">
                                          <p:val>
                                            <p:strVal val="ppt_x"/>
                                          </p:val>
                                        </p:tav>
                                        <p:tav tm="100000">
                                          <p:val>
                                            <p:strVal val="ppt_x"/>
                                          </p:val>
                                        </p:tav>
                                      </p:tavLst>
                                    </p:anim>
                                    <p:anim calcmode="lin" valueType="num">
                                      <p:cBhvr>
                                        <p:cTn id="24" dur="1000"/>
                                        <p:tgtEl>
                                          <p:spTgt spid="7"/>
                                        </p:tgtEl>
                                        <p:attrNameLst>
                                          <p:attrName>ppt_y</p:attrName>
                                        </p:attrNameLst>
                                      </p:cBhvr>
                                      <p:tavLst>
                                        <p:tav tm="0">
                                          <p:val>
                                            <p:strVal val="ppt_y"/>
                                          </p:val>
                                        </p:tav>
                                        <p:tav tm="100000">
                                          <p:val>
                                            <p:strVal val="ppt_y-.1"/>
                                          </p:val>
                                        </p:tav>
                                      </p:tavLst>
                                    </p:anim>
                                    <p:set>
                                      <p:cBhvr>
                                        <p:cTn id="25" dur="1" fill="hold">
                                          <p:stCondLst>
                                            <p:cond delay="999"/>
                                          </p:stCondLst>
                                        </p:cTn>
                                        <p:tgtEl>
                                          <p:spTgt spid="7"/>
                                        </p:tgtEl>
                                        <p:attrNameLst>
                                          <p:attrName>style.visibility</p:attrName>
                                        </p:attrNameLst>
                                      </p:cBhvr>
                                      <p:to>
                                        <p:strVal val="hidden"/>
                                      </p:to>
                                    </p:set>
                                  </p:childTnLst>
                                </p:cTn>
                              </p:par>
                              <p:par>
                                <p:cTn id="26" presetID="1" presetClass="mediacall" presetSubtype="0" fill="hold" nodeType="withEffect">
                                  <p:stCondLst>
                                    <p:cond delay="0"/>
                                  </p:stCondLst>
                                  <p:childTnLst>
                                    <p:cmd type="call" cmd="playFrom(0.0)">
                                      <p:cBhvr>
                                        <p:cTn id="27" dur="4414" fill="hold"/>
                                        <p:tgtEl>
                                          <p:spTgt spid="18"/>
                                        </p:tgtEl>
                                      </p:cBhvr>
                                    </p:cmd>
                                  </p:childTnLst>
                                </p:cTn>
                              </p:par>
                            </p:childTnLst>
                          </p:cTn>
                        </p:par>
                      </p:childTnLst>
                    </p:cTn>
                  </p:par>
                </p:childTnLst>
              </p:cTn>
              <p:nextCondLst>
                <p:cond evt="onClick" delay="0">
                  <p:tgtEl>
                    <p:spTgt spid="7"/>
                  </p:tgtEl>
                </p:cond>
              </p:nextCondLst>
            </p:seq>
            <p:seq concurrent="1" nextAc="seek">
              <p:cTn id="28" restart="whenNotActive" fill="hold" evtFilter="cancelBubble" nodeType="interactiveSeq">
                <p:stCondLst>
                  <p:cond evt="onClick" delay="0">
                    <p:tgtEl>
                      <p:spTgt spid="8"/>
                    </p:tgtEl>
                  </p:cond>
                </p:stCondLst>
                <p:endSync evt="end" delay="0">
                  <p:rtn val="all"/>
                </p:endSync>
                <p:childTnLst>
                  <p:par>
                    <p:cTn id="29" fill="hold">
                      <p:stCondLst>
                        <p:cond delay="0"/>
                      </p:stCondLst>
                      <p:childTnLst>
                        <p:par>
                          <p:cTn id="30" fill="hold">
                            <p:stCondLst>
                              <p:cond delay="0"/>
                            </p:stCondLst>
                            <p:childTnLst>
                              <p:par>
                                <p:cTn id="31" presetID="42" presetClass="path" presetSubtype="0" accel="50000" decel="50000" fill="hold" nodeType="withEffect">
                                  <p:stCondLst>
                                    <p:cond delay="0"/>
                                  </p:stCondLst>
                                  <p:childTnLst>
                                    <p:animMotion origin="layout" path="M 1.11022E-16 -3.33333E-6 L -0.00417 0.48334 " pathEditMode="relative" rAng="0" ptsTypes="AA">
                                      <p:cBhvr>
                                        <p:cTn id="32" dur="2000" fill="hold"/>
                                        <p:tgtEl>
                                          <p:spTgt spid="8"/>
                                        </p:tgtEl>
                                        <p:attrNameLst>
                                          <p:attrName>ppt_x</p:attrName>
                                          <p:attrName>ppt_y</p:attrName>
                                        </p:attrNameLst>
                                      </p:cBhvr>
                                      <p:rCtr x="-2" y="242"/>
                                    </p:animMotion>
                                  </p:childTnLst>
                                </p:cTn>
                              </p:par>
                            </p:childTnLst>
                          </p:cTn>
                        </p:par>
                        <p:par>
                          <p:cTn id="33" fill="hold">
                            <p:stCondLst>
                              <p:cond delay="2000"/>
                            </p:stCondLst>
                            <p:childTnLst>
                              <p:par>
                                <p:cTn id="34" presetID="47" presetClass="exit" presetSubtype="0" fill="hold" nodeType="afterEffect">
                                  <p:stCondLst>
                                    <p:cond delay="0"/>
                                  </p:stCondLst>
                                  <p:childTnLst>
                                    <p:animEffect transition="out" filter="fade">
                                      <p:cBhvr>
                                        <p:cTn id="35" dur="1000"/>
                                        <p:tgtEl>
                                          <p:spTgt spid="8"/>
                                        </p:tgtEl>
                                      </p:cBhvr>
                                    </p:animEffect>
                                    <p:anim calcmode="lin" valueType="num">
                                      <p:cBhvr>
                                        <p:cTn id="36" dur="1000"/>
                                        <p:tgtEl>
                                          <p:spTgt spid="8"/>
                                        </p:tgtEl>
                                        <p:attrNameLst>
                                          <p:attrName>ppt_x</p:attrName>
                                        </p:attrNameLst>
                                      </p:cBhvr>
                                      <p:tavLst>
                                        <p:tav tm="0">
                                          <p:val>
                                            <p:strVal val="ppt_x"/>
                                          </p:val>
                                        </p:tav>
                                        <p:tav tm="100000">
                                          <p:val>
                                            <p:strVal val="ppt_x"/>
                                          </p:val>
                                        </p:tav>
                                      </p:tavLst>
                                    </p:anim>
                                    <p:anim calcmode="lin" valueType="num">
                                      <p:cBhvr>
                                        <p:cTn id="37" dur="1000"/>
                                        <p:tgtEl>
                                          <p:spTgt spid="8"/>
                                        </p:tgtEl>
                                        <p:attrNameLst>
                                          <p:attrName>ppt_y</p:attrName>
                                        </p:attrNameLst>
                                      </p:cBhvr>
                                      <p:tavLst>
                                        <p:tav tm="0">
                                          <p:val>
                                            <p:strVal val="ppt_y"/>
                                          </p:val>
                                        </p:tav>
                                        <p:tav tm="100000">
                                          <p:val>
                                            <p:strVal val="ppt_y-.1"/>
                                          </p:val>
                                        </p:tav>
                                      </p:tavLst>
                                    </p:anim>
                                    <p:set>
                                      <p:cBhvr>
                                        <p:cTn id="38" dur="1" fill="hold">
                                          <p:stCondLst>
                                            <p:cond delay="999"/>
                                          </p:stCondLst>
                                        </p:cTn>
                                        <p:tgtEl>
                                          <p:spTgt spid="8"/>
                                        </p:tgtEl>
                                        <p:attrNameLst>
                                          <p:attrName>style.visibility</p:attrName>
                                        </p:attrNameLst>
                                      </p:cBhvr>
                                      <p:to>
                                        <p:strVal val="hidden"/>
                                      </p:to>
                                    </p:set>
                                  </p:childTnLst>
                                </p:cTn>
                              </p:par>
                              <p:par>
                                <p:cTn id="39" presetID="1" presetClass="mediacall" presetSubtype="0" fill="hold" nodeType="withEffect">
                                  <p:stCondLst>
                                    <p:cond delay="0"/>
                                  </p:stCondLst>
                                  <p:childTnLst>
                                    <p:cmd type="call" cmd="playFrom(0.0)">
                                      <p:cBhvr>
                                        <p:cTn id="40" dur="4414" fill="hold"/>
                                        <p:tgtEl>
                                          <p:spTgt spid="17"/>
                                        </p:tgtEl>
                                      </p:cBhvr>
                                    </p:cmd>
                                  </p:childTnLst>
                                </p:cTn>
                              </p:par>
                            </p:childTnLst>
                          </p:cTn>
                        </p:par>
                      </p:childTnLst>
                    </p:cTn>
                  </p:par>
                </p:childTnLst>
              </p:cTn>
              <p:nextCondLst>
                <p:cond evt="onClick" delay="0">
                  <p:tgtEl>
                    <p:spTgt spid="8"/>
                  </p:tgtEl>
                </p:cond>
              </p:nextCondLst>
            </p:seq>
            <p:seq concurrent="1" nextAc="seek">
              <p:cTn id="41" restart="whenNotActive" fill="hold" evtFilter="cancelBubble" nodeType="interactiveSeq">
                <p:stCondLst>
                  <p:cond evt="onClick" delay="0">
                    <p:tgtEl>
                      <p:spTgt spid="11"/>
                    </p:tgtEl>
                  </p:cond>
                </p:stCondLst>
                <p:endSync evt="end" delay="0">
                  <p:rtn val="all"/>
                </p:endSync>
                <p:childTnLst>
                  <p:par>
                    <p:cTn id="42" fill="hold">
                      <p:stCondLst>
                        <p:cond delay="0"/>
                      </p:stCondLst>
                      <p:childTnLst>
                        <p:par>
                          <p:cTn id="43" fill="hold">
                            <p:stCondLst>
                              <p:cond delay="0"/>
                            </p:stCondLst>
                            <p:childTnLst>
                              <p:par>
                                <p:cTn id="44" presetID="42" presetClass="path" presetSubtype="0" accel="50000" decel="50000" fill="hold" nodeType="withEffect">
                                  <p:stCondLst>
                                    <p:cond delay="0"/>
                                  </p:stCondLst>
                                  <p:childTnLst>
                                    <p:animMotion origin="layout" path="M 3.33333E-6 -1.11111E-6 L -0.00417 0.29445 " pathEditMode="relative" rAng="0" ptsTypes="AA">
                                      <p:cBhvr>
                                        <p:cTn id="45" dur="2000" fill="hold"/>
                                        <p:tgtEl>
                                          <p:spTgt spid="11"/>
                                        </p:tgtEl>
                                        <p:attrNameLst>
                                          <p:attrName>ppt_x</p:attrName>
                                          <p:attrName>ppt_y</p:attrName>
                                        </p:attrNameLst>
                                      </p:cBhvr>
                                      <p:rCtr x="-2" y="147"/>
                                    </p:animMotion>
                                  </p:childTnLst>
                                </p:cTn>
                              </p:par>
                            </p:childTnLst>
                          </p:cTn>
                        </p:par>
                        <p:par>
                          <p:cTn id="46" fill="hold">
                            <p:stCondLst>
                              <p:cond delay="2000"/>
                            </p:stCondLst>
                            <p:childTnLst>
                              <p:par>
                                <p:cTn id="47" presetID="47" presetClass="exit" presetSubtype="0" fill="hold" nodeType="afterEffect">
                                  <p:stCondLst>
                                    <p:cond delay="0"/>
                                  </p:stCondLst>
                                  <p:childTnLst>
                                    <p:animEffect transition="out" filter="fade">
                                      <p:cBhvr>
                                        <p:cTn id="48" dur="1000"/>
                                        <p:tgtEl>
                                          <p:spTgt spid="11"/>
                                        </p:tgtEl>
                                      </p:cBhvr>
                                    </p:animEffect>
                                    <p:anim calcmode="lin" valueType="num">
                                      <p:cBhvr>
                                        <p:cTn id="49" dur="1000"/>
                                        <p:tgtEl>
                                          <p:spTgt spid="11"/>
                                        </p:tgtEl>
                                        <p:attrNameLst>
                                          <p:attrName>ppt_x</p:attrName>
                                        </p:attrNameLst>
                                      </p:cBhvr>
                                      <p:tavLst>
                                        <p:tav tm="0">
                                          <p:val>
                                            <p:strVal val="ppt_x"/>
                                          </p:val>
                                        </p:tav>
                                        <p:tav tm="100000">
                                          <p:val>
                                            <p:strVal val="ppt_x"/>
                                          </p:val>
                                        </p:tav>
                                      </p:tavLst>
                                    </p:anim>
                                    <p:anim calcmode="lin" valueType="num">
                                      <p:cBhvr>
                                        <p:cTn id="50" dur="1000"/>
                                        <p:tgtEl>
                                          <p:spTgt spid="11"/>
                                        </p:tgtEl>
                                        <p:attrNameLst>
                                          <p:attrName>ppt_y</p:attrName>
                                        </p:attrNameLst>
                                      </p:cBhvr>
                                      <p:tavLst>
                                        <p:tav tm="0">
                                          <p:val>
                                            <p:strVal val="ppt_y"/>
                                          </p:val>
                                        </p:tav>
                                        <p:tav tm="100000">
                                          <p:val>
                                            <p:strVal val="ppt_y-.1"/>
                                          </p:val>
                                        </p:tav>
                                      </p:tavLst>
                                    </p:anim>
                                    <p:set>
                                      <p:cBhvr>
                                        <p:cTn id="51" dur="1" fill="hold">
                                          <p:stCondLst>
                                            <p:cond delay="999"/>
                                          </p:stCondLst>
                                        </p:cTn>
                                        <p:tgtEl>
                                          <p:spTgt spid="11"/>
                                        </p:tgtEl>
                                        <p:attrNameLst>
                                          <p:attrName>style.visibility</p:attrName>
                                        </p:attrNameLst>
                                      </p:cBhvr>
                                      <p:to>
                                        <p:strVal val="hidden"/>
                                      </p:to>
                                    </p:set>
                                  </p:childTnLst>
                                </p:cTn>
                              </p:par>
                              <p:par>
                                <p:cTn id="52" presetID="1" presetClass="mediacall" presetSubtype="0" fill="hold" nodeType="withEffect">
                                  <p:stCondLst>
                                    <p:cond delay="0"/>
                                  </p:stCondLst>
                                  <p:childTnLst>
                                    <p:cmd type="call" cmd="playFrom(0.0)">
                                      <p:cBhvr>
                                        <p:cTn id="53" dur="4414" fill="hold"/>
                                        <p:tgtEl>
                                          <p:spTgt spid="15"/>
                                        </p:tgtEl>
                                      </p:cBhvr>
                                    </p:cmd>
                                  </p:childTnLst>
                                </p:cTn>
                              </p:par>
                            </p:childTnLst>
                          </p:cTn>
                        </p:par>
                      </p:childTnLst>
                    </p:cTn>
                  </p:par>
                </p:childTnLst>
              </p:cTn>
              <p:nextCondLst>
                <p:cond evt="onClick" delay="0">
                  <p:tgtEl>
                    <p:spTgt spid="11"/>
                  </p:tgtEl>
                </p:cond>
              </p:nextCondLst>
            </p:seq>
            <p:seq concurrent="1" nextAc="seek">
              <p:cTn id="54" restart="whenNotActive" fill="hold" evtFilter="cancelBubble" nodeType="interactiveSeq">
                <p:stCondLst>
                  <p:cond evt="onClick" delay="0">
                    <p:tgtEl>
                      <p:spTgt spid="9"/>
                    </p:tgtEl>
                  </p:cond>
                </p:stCondLst>
                <p:endSync evt="end" delay="0">
                  <p:rtn val="all"/>
                </p:endSync>
                <p:childTnLst>
                  <p:par>
                    <p:cTn id="55" fill="hold">
                      <p:stCondLst>
                        <p:cond delay="0"/>
                      </p:stCondLst>
                      <p:childTnLst>
                        <p:par>
                          <p:cTn id="56" fill="hold">
                            <p:stCondLst>
                              <p:cond delay="0"/>
                            </p:stCondLst>
                            <p:childTnLst>
                              <p:par>
                                <p:cTn id="57" presetID="42" presetClass="path" presetSubtype="0" accel="50000" decel="50000" fill="hold" nodeType="withEffect">
                                  <p:stCondLst>
                                    <p:cond delay="0"/>
                                  </p:stCondLst>
                                  <p:childTnLst>
                                    <p:animMotion origin="layout" path="M -3.33333E-6 5.55112E-17 L -3.33333E-6 0.45556 " pathEditMode="relative" rAng="0" ptsTypes="AA">
                                      <p:cBhvr>
                                        <p:cTn id="58" dur="2000" fill="hold"/>
                                        <p:tgtEl>
                                          <p:spTgt spid="9"/>
                                        </p:tgtEl>
                                        <p:attrNameLst>
                                          <p:attrName>ppt_x</p:attrName>
                                          <p:attrName>ppt_y</p:attrName>
                                        </p:attrNameLst>
                                      </p:cBhvr>
                                      <p:rCtr x="0" y="228"/>
                                    </p:animMotion>
                                  </p:childTnLst>
                                </p:cTn>
                              </p:par>
                            </p:childTnLst>
                          </p:cTn>
                        </p:par>
                        <p:par>
                          <p:cTn id="59" fill="hold">
                            <p:stCondLst>
                              <p:cond delay="2000"/>
                            </p:stCondLst>
                            <p:childTnLst>
                              <p:par>
                                <p:cTn id="60" presetID="47" presetClass="exit" presetSubtype="0" fill="hold" nodeType="afterEffect">
                                  <p:stCondLst>
                                    <p:cond delay="0"/>
                                  </p:stCondLst>
                                  <p:childTnLst>
                                    <p:animEffect transition="out" filter="fade">
                                      <p:cBhvr>
                                        <p:cTn id="61" dur="1000"/>
                                        <p:tgtEl>
                                          <p:spTgt spid="9"/>
                                        </p:tgtEl>
                                      </p:cBhvr>
                                    </p:animEffect>
                                    <p:anim calcmode="lin" valueType="num">
                                      <p:cBhvr>
                                        <p:cTn id="62" dur="1000"/>
                                        <p:tgtEl>
                                          <p:spTgt spid="9"/>
                                        </p:tgtEl>
                                        <p:attrNameLst>
                                          <p:attrName>ppt_x</p:attrName>
                                        </p:attrNameLst>
                                      </p:cBhvr>
                                      <p:tavLst>
                                        <p:tav tm="0">
                                          <p:val>
                                            <p:strVal val="ppt_x"/>
                                          </p:val>
                                        </p:tav>
                                        <p:tav tm="100000">
                                          <p:val>
                                            <p:strVal val="ppt_x"/>
                                          </p:val>
                                        </p:tav>
                                      </p:tavLst>
                                    </p:anim>
                                    <p:anim calcmode="lin" valueType="num">
                                      <p:cBhvr>
                                        <p:cTn id="63" dur="1000"/>
                                        <p:tgtEl>
                                          <p:spTgt spid="9"/>
                                        </p:tgtEl>
                                        <p:attrNameLst>
                                          <p:attrName>ppt_y</p:attrName>
                                        </p:attrNameLst>
                                      </p:cBhvr>
                                      <p:tavLst>
                                        <p:tav tm="0">
                                          <p:val>
                                            <p:strVal val="ppt_y"/>
                                          </p:val>
                                        </p:tav>
                                        <p:tav tm="100000">
                                          <p:val>
                                            <p:strVal val="ppt_y-.1"/>
                                          </p:val>
                                        </p:tav>
                                      </p:tavLst>
                                    </p:anim>
                                    <p:set>
                                      <p:cBhvr>
                                        <p:cTn id="64" dur="1" fill="hold">
                                          <p:stCondLst>
                                            <p:cond delay="999"/>
                                          </p:stCondLst>
                                        </p:cTn>
                                        <p:tgtEl>
                                          <p:spTgt spid="9"/>
                                        </p:tgtEl>
                                        <p:attrNameLst>
                                          <p:attrName>style.visibility</p:attrName>
                                        </p:attrNameLst>
                                      </p:cBhvr>
                                      <p:to>
                                        <p:strVal val="hidden"/>
                                      </p:to>
                                    </p:set>
                                  </p:childTnLst>
                                </p:cTn>
                              </p:par>
                              <p:par>
                                <p:cTn id="65" presetID="1" presetClass="mediacall" presetSubtype="0" fill="hold" nodeType="withEffect">
                                  <p:stCondLst>
                                    <p:cond delay="0"/>
                                  </p:stCondLst>
                                  <p:childTnLst>
                                    <p:cmd type="call" cmd="playFrom(0.0)">
                                      <p:cBhvr>
                                        <p:cTn id="66" dur="4414" fill="hold"/>
                                        <p:tgtEl>
                                          <p:spTgt spid="14"/>
                                        </p:tgtEl>
                                      </p:cBhvr>
                                    </p:cmd>
                                  </p:childTnLst>
                                </p:cTn>
                              </p:par>
                            </p:childTnLst>
                          </p:cTn>
                        </p:par>
                      </p:childTnLst>
                    </p:cTn>
                  </p:par>
                </p:childTnLst>
              </p:cTn>
              <p:nextCondLst>
                <p:cond evt="onClick" delay="0">
                  <p:tgtEl>
                    <p:spTgt spid="9"/>
                  </p:tgtEl>
                </p:cond>
              </p:nextCondLst>
            </p:seq>
            <p:seq concurrent="1" nextAc="seek">
              <p:cTn id="67" restart="whenNotActive" fill="hold" evtFilter="cancelBubble" nodeType="interactiveSeq">
                <p:stCondLst>
                  <p:cond evt="onClick" delay="0">
                    <p:tgtEl>
                      <p:spTgt spid="6"/>
                    </p:tgtEl>
                  </p:cond>
                </p:stCondLst>
                <p:endSync evt="end" delay="0">
                  <p:rtn val="all"/>
                </p:endSync>
                <p:childTnLst>
                  <p:par>
                    <p:cTn id="68" fill="hold">
                      <p:stCondLst>
                        <p:cond delay="0"/>
                      </p:stCondLst>
                      <p:childTnLst>
                        <p:par>
                          <p:cTn id="69" fill="hold">
                            <p:stCondLst>
                              <p:cond delay="0"/>
                            </p:stCondLst>
                            <p:childTnLst>
                              <p:par>
                                <p:cTn id="70" presetID="42" presetClass="path" presetSubtype="0" accel="50000" decel="50000" fill="hold" nodeType="withEffect">
                                  <p:stCondLst>
                                    <p:cond delay="0"/>
                                  </p:stCondLst>
                                  <p:childTnLst>
                                    <p:animMotion origin="layout" path="M 5E-6 -2.22222E-6 L 0.00417 0.13334 " pathEditMode="relative" rAng="0" ptsTypes="AA">
                                      <p:cBhvr>
                                        <p:cTn id="71" dur="2000" fill="hold"/>
                                        <p:tgtEl>
                                          <p:spTgt spid="6"/>
                                        </p:tgtEl>
                                        <p:attrNameLst>
                                          <p:attrName>ppt_x</p:attrName>
                                          <p:attrName>ppt_y</p:attrName>
                                        </p:attrNameLst>
                                      </p:cBhvr>
                                      <p:rCtr x="208" y="6667"/>
                                    </p:animMotion>
                                  </p:childTnLst>
                                </p:cTn>
                              </p:par>
                            </p:childTnLst>
                          </p:cTn>
                        </p:par>
                        <p:par>
                          <p:cTn id="72" fill="hold">
                            <p:stCondLst>
                              <p:cond delay="2000"/>
                            </p:stCondLst>
                            <p:childTnLst>
                              <p:par>
                                <p:cTn id="73" presetID="47" presetClass="exit" presetSubtype="0" fill="hold" nodeType="afterEffect">
                                  <p:stCondLst>
                                    <p:cond delay="0"/>
                                  </p:stCondLst>
                                  <p:childTnLst>
                                    <p:animEffect transition="out" filter="fade">
                                      <p:cBhvr>
                                        <p:cTn id="74" dur="1000"/>
                                        <p:tgtEl>
                                          <p:spTgt spid="6"/>
                                        </p:tgtEl>
                                      </p:cBhvr>
                                    </p:animEffect>
                                    <p:anim calcmode="lin" valueType="num">
                                      <p:cBhvr>
                                        <p:cTn id="75" dur="1000"/>
                                        <p:tgtEl>
                                          <p:spTgt spid="6"/>
                                        </p:tgtEl>
                                        <p:attrNameLst>
                                          <p:attrName>ppt_x</p:attrName>
                                        </p:attrNameLst>
                                      </p:cBhvr>
                                      <p:tavLst>
                                        <p:tav tm="0">
                                          <p:val>
                                            <p:strVal val="ppt_x"/>
                                          </p:val>
                                        </p:tav>
                                        <p:tav tm="100000">
                                          <p:val>
                                            <p:strVal val="ppt_x"/>
                                          </p:val>
                                        </p:tav>
                                      </p:tavLst>
                                    </p:anim>
                                    <p:anim calcmode="lin" valueType="num">
                                      <p:cBhvr>
                                        <p:cTn id="76" dur="1000"/>
                                        <p:tgtEl>
                                          <p:spTgt spid="6"/>
                                        </p:tgtEl>
                                        <p:attrNameLst>
                                          <p:attrName>ppt_y</p:attrName>
                                        </p:attrNameLst>
                                      </p:cBhvr>
                                      <p:tavLst>
                                        <p:tav tm="0">
                                          <p:val>
                                            <p:strVal val="ppt_y"/>
                                          </p:val>
                                        </p:tav>
                                        <p:tav tm="100000">
                                          <p:val>
                                            <p:strVal val="ppt_y-.1"/>
                                          </p:val>
                                        </p:tav>
                                      </p:tavLst>
                                    </p:anim>
                                    <p:set>
                                      <p:cBhvr>
                                        <p:cTn id="77" dur="1" fill="hold">
                                          <p:stCondLst>
                                            <p:cond delay="999"/>
                                          </p:stCondLst>
                                        </p:cTn>
                                        <p:tgtEl>
                                          <p:spTgt spid="6"/>
                                        </p:tgtEl>
                                        <p:attrNameLst>
                                          <p:attrName>style.visibility</p:attrName>
                                        </p:attrNameLst>
                                      </p:cBhvr>
                                      <p:to>
                                        <p:strVal val="hidden"/>
                                      </p:to>
                                    </p:set>
                                  </p:childTnLst>
                                </p:cTn>
                              </p:par>
                              <p:par>
                                <p:cTn id="78" presetID="1" presetClass="mediacall" presetSubtype="0" fill="hold" nodeType="withEffect">
                                  <p:stCondLst>
                                    <p:cond delay="0"/>
                                  </p:stCondLst>
                                  <p:childTnLst>
                                    <p:cmd type="call" cmd="playFrom(0.0)">
                                      <p:cBhvr>
                                        <p:cTn id="79" dur="4414" fill="hold"/>
                                        <p:tgtEl>
                                          <p:spTgt spid="13"/>
                                        </p:tgtEl>
                                      </p:cBhvr>
                                    </p:cmd>
                                  </p:childTnLst>
                                </p:cTn>
                              </p:par>
                            </p:childTnLst>
                          </p:cTn>
                        </p:par>
                      </p:childTnLst>
                    </p:cTn>
                  </p:par>
                </p:childTnLst>
              </p:cTn>
              <p:nextCondLst>
                <p:cond evt="onClick" delay="0">
                  <p:tgtEl>
                    <p:spTgt spid="6"/>
                  </p:tgtEl>
                </p:cond>
              </p:nextCondLst>
            </p:seq>
            <p:seq concurrent="1" nextAc="seek">
              <p:cTn id="80" restart="whenNotActive" fill="hold" evtFilter="cancelBubble" nodeType="interactiveSeq">
                <p:stCondLst>
                  <p:cond evt="onClick" delay="0">
                    <p:tgtEl>
                      <p:spTgt spid="5"/>
                    </p:tgtEl>
                  </p:cond>
                </p:stCondLst>
                <p:endSync evt="end" delay="0">
                  <p:rtn val="all"/>
                </p:endSync>
                <p:childTnLst>
                  <p:par>
                    <p:cTn id="81" fill="hold">
                      <p:stCondLst>
                        <p:cond delay="0"/>
                      </p:stCondLst>
                      <p:childTnLst>
                        <p:par>
                          <p:cTn id="82" fill="hold">
                            <p:stCondLst>
                              <p:cond delay="0"/>
                            </p:stCondLst>
                            <p:childTnLst>
                              <p:par>
                                <p:cTn id="83" presetID="0" presetClass="path" presetSubtype="0" accel="50000" decel="50000" fill="hold" nodeType="afterEffect">
                                  <p:stCondLst>
                                    <p:cond delay="0"/>
                                  </p:stCondLst>
                                  <p:childTnLst>
                                    <p:animMotion origin="layout" path="M 0.00626 0.02778 L 0.00626 0.02778 C 0.01093 0.04259 0.01537 0.05764 0.02032 0.07222 C 0.02631 0.09005 0.03907 0.125 0.03907 0.125 C 0.04011 0.13334 0.04102 0.14167 0.04219 0.15 C 0.0431 0.15741 0.04441 0.16459 0.04532 0.17222 C 0.04597 0.1794 0.0461 0.18704 0.04688 0.19445 C 0.04766 0.20278 0.04896 0.21111 0.05001 0.21945 C 0.04948 0.24537 0.05027 0.2713 0.04844 0.29722 C 0.04818 0.30047 0.04493 0.3 0.04376 0.30278 C 0.04271 0.30486 0.04271 0.30834 0.04219 0.31111 C 0.04115 0.31574 0.04011 0.32037 0.03907 0.325 C 0.03803 0.32871 0.03672 0.33218 0.03593 0.33611 C 0.03464 0.34144 0.03399 0.34722 0.03282 0.35278 C 0.03191 0.35648 0.03047 0.35996 0.02969 0.36389 C 0.02839 0.37014 0.02761 0.37685 0.02657 0.38334 C 0.02709 0.39074 0.02695 0.39815 0.02813 0.40556 C 0.02852 0.40857 0.03021 0.41088 0.03126 0.41389 C 0.03711 0.43218 0.03073 0.41852 0.04063 0.43611 C 0.04115 0.44167 0.04154 0.44722 0.04219 0.45278 C 0.04258 0.45741 0.04388 0.46181 0.04376 0.46667 C 0.04336 0.47685 0.04271 0.4875 0.04063 0.49722 C 0.03985 0.50023 0.03737 0.50047 0.03593 0.50278 C 0.03412 0.50509 0.03282 0.50834 0.03126 0.51111 C 0.03178 0.51759 0.03073 0.525 0.03282 0.53056 C 0.03477 0.53611 0.04219 0.54167 0.04219 0.54167 " pathEditMode="relative" ptsTypes="AAAAAAAAAAAAAAAAAAAAAAAAAA">
                                      <p:cBhvr>
                                        <p:cTn id="84" dur="2000" fill="hold"/>
                                        <p:tgtEl>
                                          <p:spTgt spid="5"/>
                                        </p:tgtEl>
                                        <p:attrNameLst>
                                          <p:attrName>ppt_x</p:attrName>
                                          <p:attrName>ppt_y</p:attrName>
                                        </p:attrNameLst>
                                      </p:cBhvr>
                                    </p:animMotion>
                                  </p:childTnLst>
                                </p:cTn>
                              </p:par>
                            </p:childTnLst>
                          </p:cTn>
                        </p:par>
                        <p:par>
                          <p:cTn id="85" fill="hold">
                            <p:stCondLst>
                              <p:cond delay="2000"/>
                            </p:stCondLst>
                            <p:childTnLst>
                              <p:par>
                                <p:cTn id="86" presetID="26" presetClass="exit" presetSubtype="0" fill="hold" nodeType="afterEffect">
                                  <p:stCondLst>
                                    <p:cond delay="0"/>
                                  </p:stCondLst>
                                  <p:childTnLst>
                                    <p:animEffect transition="out" filter="wipe(down)">
                                      <p:cBhvr>
                                        <p:cTn id="87" dur="180" accel="50000">
                                          <p:stCondLst>
                                            <p:cond delay="1820"/>
                                          </p:stCondLst>
                                        </p:cTn>
                                        <p:tgtEl>
                                          <p:spTgt spid="5"/>
                                        </p:tgtEl>
                                      </p:cBhvr>
                                    </p:animEffect>
                                    <p:anim calcmode="lin" valueType="num">
                                      <p:cBhvr>
                                        <p:cTn id="88" dur="1822" tmFilter="0,0; 0.14,0.31; 0.43,0.73; 0.71,0.91; 1.0,1.0">
                                          <p:stCondLst>
                                            <p:cond delay="0"/>
                                          </p:stCondLst>
                                        </p:cTn>
                                        <p:tgtEl>
                                          <p:spTgt spid="5"/>
                                        </p:tgtEl>
                                        <p:attrNameLst>
                                          <p:attrName>ppt_x</p:attrName>
                                        </p:attrNameLst>
                                      </p:cBhvr>
                                      <p:tavLst>
                                        <p:tav tm="0">
                                          <p:val>
                                            <p:strVal val="ppt_x"/>
                                          </p:val>
                                        </p:tav>
                                        <p:tav tm="100000">
                                          <p:val>
                                            <p:strVal val="#ppt_x+0.25"/>
                                          </p:val>
                                        </p:tav>
                                      </p:tavLst>
                                    </p:anim>
                                    <p:anim calcmode="lin" valueType="num">
                                      <p:cBhvr>
                                        <p:cTn id="89" dur="178">
                                          <p:stCondLst>
                                            <p:cond delay="1822"/>
                                          </p:stCondLst>
                                        </p:cTn>
                                        <p:tgtEl>
                                          <p:spTgt spid="5"/>
                                        </p:tgtEl>
                                        <p:attrNameLst>
                                          <p:attrName>ppt_x</p:attrName>
                                        </p:attrNameLst>
                                      </p:cBhvr>
                                      <p:tavLst>
                                        <p:tav tm="0">
                                          <p:val>
                                            <p:strVal val="ppt_x"/>
                                          </p:val>
                                        </p:tav>
                                        <p:tav tm="100000">
                                          <p:val>
                                            <p:strVal val="ppt_x"/>
                                          </p:val>
                                        </p:tav>
                                      </p:tavLst>
                                    </p:anim>
                                    <p:anim calcmode="lin" valueType="num">
                                      <p:cBhvr>
                                        <p:cTn id="90" dur="664" tmFilter="0.0,0.0;0.25,0.07;0.50,0.2;0.75,0.467;1.0,1.0">
                                          <p:stCondLst>
                                            <p:cond delay="0"/>
                                          </p:stCondLst>
                                        </p:cTn>
                                        <p:tgtEl>
                                          <p:spTgt spid="5"/>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91" dur="664" tmFilter="0, 0; 0.125,0.2665; 0.25,0.4; 0.375,0.465; 0.5,0.5;  0.625,0.535; 0.75,0.6; 0.875,0.7335; 1,1">
                                          <p:stCondLst>
                                            <p:cond delay="664"/>
                                          </p:stCondLst>
                                        </p:cTn>
                                        <p:tgtEl>
                                          <p:spTgt spid="5"/>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92" dur="332" tmFilter="0, 0; 0.125,0.2665; 0.25,0.4; 0.375,0.465; 0.5,0.5;  0.625,0.535; 0.75,0.6; 0.875,0.7335; 1,1">
                                          <p:stCondLst>
                                            <p:cond delay="1324"/>
                                          </p:stCondLst>
                                        </p:cTn>
                                        <p:tgtEl>
                                          <p:spTgt spid="5"/>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93" dur="164" tmFilter="0, 0; 0.125,0.2665; 0.25,0.4; 0.375,0.465; 0.5,0.5;  0.625,0.535; 0.75,0.6; 0.875,0.7335; 1,1">
                                          <p:stCondLst>
                                            <p:cond delay="1656"/>
                                          </p:stCondLst>
                                        </p:cTn>
                                        <p:tgtEl>
                                          <p:spTgt spid="5"/>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94" dur="180" accel="50000">
                                          <p:stCondLst>
                                            <p:cond delay="1820"/>
                                          </p:stCondLst>
                                        </p:cTn>
                                        <p:tgtEl>
                                          <p:spTgt spid="5"/>
                                        </p:tgtEl>
                                        <p:attrNameLst>
                                          <p:attrName>ppt_y</p:attrName>
                                        </p:attrNameLst>
                                      </p:cBhvr>
                                      <p:tavLst>
                                        <p:tav tm="0">
                                          <p:val>
                                            <p:strVal val="ppt_y"/>
                                          </p:val>
                                        </p:tav>
                                        <p:tav tm="100000">
                                          <p:val>
                                            <p:strVal val="ppt_y+ppt_h"/>
                                          </p:val>
                                        </p:tav>
                                      </p:tavLst>
                                    </p:anim>
                                    <p:animScale>
                                      <p:cBhvr>
                                        <p:cTn id="95" dur="26">
                                          <p:stCondLst>
                                            <p:cond delay="620"/>
                                          </p:stCondLst>
                                        </p:cTn>
                                        <p:tgtEl>
                                          <p:spTgt spid="5"/>
                                        </p:tgtEl>
                                      </p:cBhvr>
                                      <p:to x="100000" y="60000"/>
                                    </p:animScale>
                                    <p:animScale>
                                      <p:cBhvr>
                                        <p:cTn id="96" dur="166" decel="50000">
                                          <p:stCondLst>
                                            <p:cond delay="646"/>
                                          </p:stCondLst>
                                        </p:cTn>
                                        <p:tgtEl>
                                          <p:spTgt spid="5"/>
                                        </p:tgtEl>
                                      </p:cBhvr>
                                      <p:to x="100000" y="100000"/>
                                    </p:animScale>
                                    <p:animScale>
                                      <p:cBhvr>
                                        <p:cTn id="97" dur="26">
                                          <p:stCondLst>
                                            <p:cond delay="1312"/>
                                          </p:stCondLst>
                                        </p:cTn>
                                        <p:tgtEl>
                                          <p:spTgt spid="5"/>
                                        </p:tgtEl>
                                      </p:cBhvr>
                                      <p:to x="100000" y="80000"/>
                                    </p:animScale>
                                    <p:animScale>
                                      <p:cBhvr>
                                        <p:cTn id="98" dur="166" decel="50000">
                                          <p:stCondLst>
                                            <p:cond delay="1338"/>
                                          </p:stCondLst>
                                        </p:cTn>
                                        <p:tgtEl>
                                          <p:spTgt spid="5"/>
                                        </p:tgtEl>
                                      </p:cBhvr>
                                      <p:to x="100000" y="100000"/>
                                    </p:animScale>
                                    <p:animScale>
                                      <p:cBhvr>
                                        <p:cTn id="99" dur="26">
                                          <p:stCondLst>
                                            <p:cond delay="1642"/>
                                          </p:stCondLst>
                                        </p:cTn>
                                        <p:tgtEl>
                                          <p:spTgt spid="5"/>
                                        </p:tgtEl>
                                      </p:cBhvr>
                                      <p:to x="100000" y="90000"/>
                                    </p:animScale>
                                    <p:animScale>
                                      <p:cBhvr>
                                        <p:cTn id="100" dur="166" decel="50000">
                                          <p:stCondLst>
                                            <p:cond delay="1668"/>
                                          </p:stCondLst>
                                        </p:cTn>
                                        <p:tgtEl>
                                          <p:spTgt spid="5"/>
                                        </p:tgtEl>
                                      </p:cBhvr>
                                      <p:to x="100000" y="100000"/>
                                    </p:animScale>
                                    <p:animScale>
                                      <p:cBhvr>
                                        <p:cTn id="101" dur="26">
                                          <p:stCondLst>
                                            <p:cond delay="1808"/>
                                          </p:stCondLst>
                                        </p:cTn>
                                        <p:tgtEl>
                                          <p:spTgt spid="5"/>
                                        </p:tgtEl>
                                      </p:cBhvr>
                                      <p:to x="100000" y="95000"/>
                                    </p:animScale>
                                    <p:animScale>
                                      <p:cBhvr>
                                        <p:cTn id="102" dur="166" decel="50000">
                                          <p:stCondLst>
                                            <p:cond delay="1834"/>
                                          </p:stCondLst>
                                        </p:cTn>
                                        <p:tgtEl>
                                          <p:spTgt spid="5"/>
                                        </p:tgtEl>
                                      </p:cBhvr>
                                      <p:to x="100000" y="100000"/>
                                    </p:animScale>
                                    <p:set>
                                      <p:cBhvr>
                                        <p:cTn id="103" dur="1" fill="hold">
                                          <p:stCondLst>
                                            <p:cond delay="1999"/>
                                          </p:stCondLst>
                                        </p:cTn>
                                        <p:tgtEl>
                                          <p:spTgt spid="5"/>
                                        </p:tgtEl>
                                        <p:attrNameLst>
                                          <p:attrName>style.visibility</p:attrName>
                                        </p:attrNameLst>
                                      </p:cBhvr>
                                      <p:to>
                                        <p:strVal val="hidden"/>
                                      </p:to>
                                    </p:set>
                                  </p:childTnLst>
                                </p:cTn>
                              </p:par>
                              <p:par>
                                <p:cTn id="104" presetID="1" presetClass="mediacall" presetSubtype="0" fill="hold" nodeType="withEffect">
                                  <p:stCondLst>
                                    <p:cond delay="0"/>
                                  </p:stCondLst>
                                  <p:childTnLst>
                                    <p:cmd type="call" cmd="playFrom(0.0)">
                                      <p:cBhvr>
                                        <p:cTn id="105" dur="4414" fill="hold"/>
                                        <p:tgtEl>
                                          <p:spTgt spid="12"/>
                                        </p:tgtEl>
                                      </p:cBhvr>
                                    </p:cmd>
                                  </p:childTnLst>
                                </p:cTn>
                              </p:par>
                            </p:childTnLst>
                          </p:cTn>
                        </p:par>
                      </p:childTnLst>
                    </p:cTn>
                  </p:par>
                </p:childTnLst>
              </p:cTn>
              <p:nextCondLst>
                <p:cond evt="onClick" delay="0">
                  <p:tgtEl>
                    <p:spTgt spid="5"/>
                  </p:tgtEl>
                </p:cond>
              </p:nextCondLst>
            </p:seq>
            <p:audio>
              <p:cMediaNode vol="80000">
                <p:cTn id="106" fill="hold" display="0">
                  <p:stCondLst>
                    <p:cond delay="indefinite"/>
                  </p:stCondLst>
                  <p:endCondLst>
                    <p:cond evt="onStopAudio" delay="0">
                      <p:tgtEl>
                        <p:sldTgt/>
                      </p:tgtEl>
                    </p:cond>
                  </p:endCondLst>
                </p:cTn>
                <p:tgtEl>
                  <p:spTgt spid="3"/>
                </p:tgtEl>
              </p:cMediaNode>
            </p:audio>
            <p:audio>
              <p:cMediaNode vol="80000">
                <p:cTn id="107" fill="hold" display="0">
                  <p:stCondLst>
                    <p:cond delay="indefinite"/>
                  </p:stCondLst>
                  <p:endCondLst>
                    <p:cond evt="onStopAudio" delay="0">
                      <p:tgtEl>
                        <p:sldTgt/>
                      </p:tgtEl>
                    </p:cond>
                  </p:endCondLst>
                </p:cTn>
                <p:tgtEl>
                  <p:spTgt spid="12"/>
                </p:tgtEl>
              </p:cMediaNode>
            </p:audio>
            <p:audio>
              <p:cMediaNode vol="80000">
                <p:cTn id="108" fill="hold" display="0">
                  <p:stCondLst>
                    <p:cond delay="indefinite"/>
                  </p:stCondLst>
                  <p:endCondLst>
                    <p:cond evt="onStopAudio" delay="0">
                      <p:tgtEl>
                        <p:sldTgt/>
                      </p:tgtEl>
                    </p:cond>
                  </p:endCondLst>
                </p:cTn>
                <p:tgtEl>
                  <p:spTgt spid="13"/>
                </p:tgtEl>
              </p:cMediaNode>
            </p:audio>
            <p:audio>
              <p:cMediaNode vol="80000">
                <p:cTn id="109" fill="hold" display="0">
                  <p:stCondLst>
                    <p:cond delay="indefinite"/>
                  </p:stCondLst>
                  <p:endCondLst>
                    <p:cond evt="onStopAudio" delay="0">
                      <p:tgtEl>
                        <p:sldTgt/>
                      </p:tgtEl>
                    </p:cond>
                  </p:endCondLst>
                </p:cTn>
                <p:tgtEl>
                  <p:spTgt spid="14"/>
                </p:tgtEl>
              </p:cMediaNode>
            </p:audio>
            <p:audio>
              <p:cMediaNode vol="80000">
                <p:cTn id="110" fill="hold" display="0">
                  <p:stCondLst>
                    <p:cond delay="indefinite"/>
                  </p:stCondLst>
                  <p:endCondLst>
                    <p:cond evt="onStopAudio" delay="0">
                      <p:tgtEl>
                        <p:sldTgt/>
                      </p:tgtEl>
                    </p:cond>
                  </p:endCondLst>
                </p:cTn>
                <p:tgtEl>
                  <p:spTgt spid="15"/>
                </p:tgtEl>
              </p:cMediaNode>
            </p:audio>
            <p:audio>
              <p:cMediaNode vol="80000">
                <p:cTn id="111" fill="hold" display="0">
                  <p:stCondLst>
                    <p:cond delay="indefinite"/>
                  </p:stCondLst>
                  <p:endCondLst>
                    <p:cond evt="onStopAudio" delay="0">
                      <p:tgtEl>
                        <p:sldTgt/>
                      </p:tgtEl>
                    </p:cond>
                  </p:endCondLst>
                </p:cTn>
                <p:tgtEl>
                  <p:spTgt spid="17"/>
                </p:tgtEl>
              </p:cMediaNode>
            </p:audio>
            <p:audio>
              <p:cMediaNode vol="80000">
                <p:cTn id="112" fill="hold" display="0">
                  <p:stCondLst>
                    <p:cond delay="indefinite"/>
                  </p:stCondLst>
                  <p:endCondLst>
                    <p:cond evt="onStopAudio" delay="0">
                      <p:tgtEl>
                        <p:sldTgt/>
                      </p:tgtEl>
                    </p:cond>
                  </p:endCondLst>
                </p:cTn>
                <p:tgtEl>
                  <p:spTgt spid="18"/>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7" action="ppaction://hlinksldjump"/>
            <a:extLst>
              <a:ext uri="{FF2B5EF4-FFF2-40B4-BE49-F238E27FC236}">
                <a16:creationId xmlns:a16="http://schemas.microsoft.com/office/drawing/2014/main" id="{C5A98A0B-4BCC-9C84-8F2C-D246E54C3618}"/>
              </a:ext>
            </a:extLst>
          </p:cNvPr>
          <p:cNvPicPr>
            <a:picLocks noChangeAspect="1"/>
          </p:cNvPicPr>
          <p:nvPr/>
        </p:nvPicPr>
        <p:blipFill>
          <a:blip r:embed="rId8"/>
          <a:stretch>
            <a:fillRect/>
          </a:stretch>
        </p:blipFill>
        <p:spPr>
          <a:xfrm>
            <a:off x="10501592" y="5291049"/>
            <a:ext cx="1690408" cy="1566951"/>
          </a:xfrm>
          <a:prstGeom prst="rect">
            <a:avLst/>
          </a:prstGeom>
        </p:spPr>
      </p:pic>
      <p:sp>
        <p:nvSpPr>
          <p:cNvPr id="2" name="Rectangle: Rounded Corners 1">
            <a:extLst>
              <a:ext uri="{FF2B5EF4-FFF2-40B4-BE49-F238E27FC236}">
                <a16:creationId xmlns:a16="http://schemas.microsoft.com/office/drawing/2014/main" id="{92482079-B402-58C6-B6C0-6795E084D610}"/>
              </a:ext>
            </a:extLst>
          </p:cNvPr>
          <p:cNvSpPr/>
          <p:nvPr/>
        </p:nvSpPr>
        <p:spPr>
          <a:xfrm>
            <a:off x="1806619" y="649406"/>
            <a:ext cx="8578761" cy="1160841"/>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lnSpc>
                <a:spcPct val="150000"/>
              </a:lnSpc>
            </a:pPr>
            <a:r>
              <a:rPr lang="en-US" sz="2400" b="1" dirty="0" err="1">
                <a:solidFill>
                  <a:srgbClr val="000000"/>
                </a:solidFill>
                <a:latin typeface="UTM Avo" panose="02040603050506020204" pitchFamily="18"/>
                <a:cs typeface="Arial" panose="020B0604020202020204" pitchFamily="34" charset="0"/>
              </a:rPr>
              <a:t>Câu</a:t>
            </a:r>
            <a:r>
              <a:rPr lang="en-US" sz="2400" b="1" dirty="0">
                <a:solidFill>
                  <a:srgbClr val="000000"/>
                </a:solidFill>
                <a:latin typeface="UTM Avo" panose="02040603050506020204" pitchFamily="18"/>
                <a:cs typeface="Arial" panose="020B0604020202020204" pitchFamily="34" charset="0"/>
              </a:rPr>
              <a:t> 1: </a:t>
            </a:r>
            <a:r>
              <a:rPr lang="en-US" sz="2400" dirty="0" err="1">
                <a:latin typeface="UTM Avo" panose="02040603050506020204" pitchFamily="18" charset="0"/>
              </a:rPr>
              <a:t>Dẫn</a:t>
            </a:r>
            <a:r>
              <a:rPr lang="en-US" sz="2400" dirty="0">
                <a:latin typeface="UTM Avo" panose="02040603050506020204" pitchFamily="18" charset="0"/>
              </a:rPr>
              <a:t> </a:t>
            </a:r>
            <a:r>
              <a:rPr lang="en-US" sz="2400" dirty="0" err="1">
                <a:latin typeface="UTM Avo" panose="02040603050506020204" pitchFamily="18" charset="0"/>
              </a:rPr>
              <a:t>nhiệt</a:t>
            </a:r>
            <a:r>
              <a:rPr lang="en-US" sz="2400" dirty="0">
                <a:latin typeface="UTM Avo" panose="02040603050506020204" pitchFamily="18" charset="0"/>
              </a:rPr>
              <a:t> </a:t>
            </a:r>
            <a:r>
              <a:rPr lang="en-US" sz="2400" dirty="0" err="1">
                <a:latin typeface="UTM Avo" panose="02040603050506020204" pitchFamily="18" charset="0"/>
              </a:rPr>
              <a:t>là</a:t>
            </a:r>
            <a:r>
              <a:rPr lang="en-US" sz="2400" dirty="0">
                <a:latin typeface="UTM Avo" panose="02040603050506020204" pitchFamily="18" charset="0"/>
              </a:rPr>
              <a:t> </a:t>
            </a:r>
            <a:r>
              <a:rPr lang="en-US" sz="2400" dirty="0" err="1">
                <a:latin typeface="UTM Avo" panose="02040603050506020204" pitchFamily="18" charset="0"/>
              </a:rPr>
              <a:t>hình</a:t>
            </a:r>
            <a:r>
              <a:rPr lang="en-US" sz="2400" dirty="0">
                <a:latin typeface="UTM Avo" panose="02040603050506020204" pitchFamily="18" charset="0"/>
              </a:rPr>
              <a:t> </a:t>
            </a:r>
            <a:r>
              <a:rPr lang="en-US" sz="2400" dirty="0" err="1">
                <a:latin typeface="UTM Avo" panose="02040603050506020204" pitchFamily="18" charset="0"/>
              </a:rPr>
              <a:t>thức</a:t>
            </a:r>
            <a:r>
              <a:rPr lang="en-US" sz="2400" dirty="0">
                <a:latin typeface="UTM Avo" panose="02040603050506020204" pitchFamily="18" charset="0"/>
              </a:rPr>
              <a:t> </a:t>
            </a:r>
            <a:r>
              <a:rPr lang="en-US" sz="2400" dirty="0" err="1">
                <a:latin typeface="UTM Avo" panose="02040603050506020204" pitchFamily="18" charset="0"/>
              </a:rPr>
              <a:t>truyền</a:t>
            </a:r>
            <a:r>
              <a:rPr lang="en-US" sz="2400" dirty="0">
                <a:latin typeface="UTM Avo" panose="02040603050506020204" pitchFamily="18" charset="0"/>
              </a:rPr>
              <a:t> </a:t>
            </a:r>
            <a:r>
              <a:rPr lang="en-US" sz="2400" dirty="0" err="1">
                <a:latin typeface="UTM Avo" panose="02040603050506020204" pitchFamily="18" charset="0"/>
              </a:rPr>
              <a:t>nhiệt</a:t>
            </a:r>
            <a:r>
              <a:rPr lang="en-US" sz="2400" dirty="0">
                <a:latin typeface="UTM Avo" panose="02040603050506020204" pitchFamily="18" charset="0"/>
              </a:rPr>
              <a:t> </a:t>
            </a:r>
            <a:r>
              <a:rPr lang="en-US" sz="2400" dirty="0" err="1">
                <a:latin typeface="UTM Avo" panose="02040603050506020204" pitchFamily="18" charset="0"/>
              </a:rPr>
              <a:t>chủ</a:t>
            </a:r>
            <a:r>
              <a:rPr lang="en-US" sz="2400" dirty="0">
                <a:latin typeface="UTM Avo" panose="02040603050506020204" pitchFamily="18" charset="0"/>
              </a:rPr>
              <a:t> </a:t>
            </a:r>
            <a:r>
              <a:rPr lang="en-US" sz="2400" dirty="0" err="1">
                <a:latin typeface="UTM Avo" panose="02040603050506020204" pitchFamily="18" charset="0"/>
              </a:rPr>
              <a:t>yếu</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a:t>
            </a:r>
            <a:endParaRPr lang="en-US" sz="2400" baseline="-25000" dirty="0">
              <a:solidFill>
                <a:srgbClr val="000000"/>
              </a:solidFill>
              <a:latin typeface="UTM Avo" panose="02040603050506020204" pitchFamily="18" charset="0"/>
              <a:cs typeface="Arial" panose="020B0604020202020204" pitchFamily="34" charset="0"/>
            </a:endParaRPr>
          </a:p>
        </p:txBody>
      </p:sp>
      <p:sp>
        <p:nvSpPr>
          <p:cNvPr id="4" name="Rectangle: Rounded Corners 3">
            <a:extLst>
              <a:ext uri="{FF2B5EF4-FFF2-40B4-BE49-F238E27FC236}">
                <a16:creationId xmlns:a16="http://schemas.microsoft.com/office/drawing/2014/main" id="{10FE20CE-4480-A259-33D8-225B6C4097BE}"/>
              </a:ext>
            </a:extLst>
          </p:cNvPr>
          <p:cNvSpPr/>
          <p:nvPr/>
        </p:nvSpPr>
        <p:spPr>
          <a:xfrm>
            <a:off x="2128032" y="2240775"/>
            <a:ext cx="3816504" cy="1447986"/>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5363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Chất</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lỏng</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6" name="Rectangle: Rounded Corners 5">
            <a:extLst>
              <a:ext uri="{FF2B5EF4-FFF2-40B4-BE49-F238E27FC236}">
                <a16:creationId xmlns:a16="http://schemas.microsoft.com/office/drawing/2014/main" id="{CA8FB69E-6964-895A-1951-AE4CE66B425C}"/>
              </a:ext>
            </a:extLst>
          </p:cNvPr>
          <p:cNvSpPr/>
          <p:nvPr/>
        </p:nvSpPr>
        <p:spPr>
          <a:xfrm>
            <a:off x="2128031" y="3964225"/>
            <a:ext cx="3816504" cy="1447986"/>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5363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Chất</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khí</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7" name="Rectangle: Rounded Corners 6">
            <a:extLst>
              <a:ext uri="{FF2B5EF4-FFF2-40B4-BE49-F238E27FC236}">
                <a16:creationId xmlns:a16="http://schemas.microsoft.com/office/drawing/2014/main" id="{F89E07A6-3666-487A-1EC9-37E3EFF2B196}"/>
              </a:ext>
            </a:extLst>
          </p:cNvPr>
          <p:cNvSpPr/>
          <p:nvPr/>
        </p:nvSpPr>
        <p:spPr>
          <a:xfrm>
            <a:off x="6261101" y="2240774"/>
            <a:ext cx="3816504" cy="1411780"/>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5363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B.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Chất</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rắn</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8" name="Rectangle: Rounded Corners 7">
            <a:extLst>
              <a:ext uri="{FF2B5EF4-FFF2-40B4-BE49-F238E27FC236}">
                <a16:creationId xmlns:a16="http://schemas.microsoft.com/office/drawing/2014/main" id="{97B0830F-4740-B04F-3CF7-916CDF44221D}"/>
              </a:ext>
            </a:extLst>
          </p:cNvPr>
          <p:cNvSpPr/>
          <p:nvPr/>
        </p:nvSpPr>
        <p:spPr>
          <a:xfrm>
            <a:off x="6261101" y="3964225"/>
            <a:ext cx="3816504" cy="1471719"/>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5363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D.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Cả</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3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đều</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đúng</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pic>
        <p:nvPicPr>
          <p:cNvPr id="10" name="Picture 18">
            <a:extLst>
              <a:ext uri="{FF2B5EF4-FFF2-40B4-BE49-F238E27FC236}">
                <a16:creationId xmlns:a16="http://schemas.microsoft.com/office/drawing/2014/main" id="{2D10DCC8-27F1-6B1F-45C5-18AF62ED1A7A}"/>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396396" y="3054084"/>
            <a:ext cx="690832" cy="60144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D32B6FF6-24AE-960A-6351-8AE0B1B4D2AF}"/>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598628" y="4885259"/>
            <a:ext cx="636338" cy="56791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7C3EADB5-AEAF-5937-E20A-10824B910D5D}"/>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422086" y="3128275"/>
            <a:ext cx="673914" cy="60144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20">
            <a:extLst>
              <a:ext uri="{FF2B5EF4-FFF2-40B4-BE49-F238E27FC236}">
                <a16:creationId xmlns:a16="http://schemas.microsoft.com/office/drawing/2014/main" id="{BDD6AF03-6567-5197-B1AA-EE211B02DF18}"/>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440698" y="4876416"/>
            <a:ext cx="636337" cy="56791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1B204FE1-C9A6-20BB-B8C1-651850A4578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141612" y="0"/>
            <a:ext cx="1073090" cy="1197959"/>
          </a:xfrm>
          <a:prstGeom prst="rect">
            <a:avLst/>
          </a:prstGeom>
        </p:spPr>
      </p:pic>
      <p:pic>
        <p:nvPicPr>
          <p:cNvPr id="14" name="Ding-sound-effect-www_tiengdong_com.mp3">
            <a:hlinkClick r:id="" action="ppaction://media"/>
            <a:extLst>
              <a:ext uri="{FF2B5EF4-FFF2-40B4-BE49-F238E27FC236}">
                <a16:creationId xmlns:a16="http://schemas.microsoft.com/office/drawing/2014/main" id="{39BEF121-DAF4-1ADB-8165-9F4539BAA1EC}"/>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899118" y="2804421"/>
            <a:ext cx="812800" cy="812800"/>
          </a:xfrm>
          <a:prstGeom prst="rect">
            <a:avLst/>
          </a:prstGeom>
        </p:spPr>
      </p:pic>
      <p:pic>
        <p:nvPicPr>
          <p:cNvPr id="15" name="buzzer-or-wrong-answer-20582.wav">
            <a:hlinkClick r:id="" action="ppaction://media"/>
            <a:extLst>
              <a:ext uri="{FF2B5EF4-FFF2-40B4-BE49-F238E27FC236}">
                <a16:creationId xmlns:a16="http://schemas.microsoft.com/office/drawing/2014/main" id="{18D46000-2F14-3A09-079C-222DBD368ACD}"/>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768985" y="1286308"/>
            <a:ext cx="812800" cy="812800"/>
          </a:xfrm>
          <a:prstGeom prst="rect">
            <a:avLst/>
          </a:prstGeom>
        </p:spPr>
      </p:pic>
      <p:pic>
        <p:nvPicPr>
          <p:cNvPr id="16" name="buzzer-or-wrong-answer-20582.wav">
            <a:hlinkClick r:id="" action="ppaction://media"/>
            <a:extLst>
              <a:ext uri="{FF2B5EF4-FFF2-40B4-BE49-F238E27FC236}">
                <a16:creationId xmlns:a16="http://schemas.microsoft.com/office/drawing/2014/main" id="{4DA13F06-D485-4EBB-B1C4-714E58755C10}"/>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907677" y="1386998"/>
            <a:ext cx="812800" cy="812800"/>
          </a:xfrm>
          <a:prstGeom prst="rect">
            <a:avLst/>
          </a:prstGeom>
        </p:spPr>
      </p:pic>
      <p:pic>
        <p:nvPicPr>
          <p:cNvPr id="17" name="buzzer-or-wrong-answer-20582.wav">
            <a:hlinkClick r:id="" action="ppaction://media"/>
            <a:extLst>
              <a:ext uri="{FF2B5EF4-FFF2-40B4-BE49-F238E27FC236}">
                <a16:creationId xmlns:a16="http://schemas.microsoft.com/office/drawing/2014/main" id="{EC8ACD50-FD30-C1CF-596A-CFF9366961EB}"/>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014437" y="1562765"/>
            <a:ext cx="812800" cy="812800"/>
          </a:xfrm>
          <a:prstGeom prst="rect">
            <a:avLst/>
          </a:prstGeom>
        </p:spPr>
      </p:pic>
      <p:pic>
        <p:nvPicPr>
          <p:cNvPr id="5" name="Picture 4" descr="886255f75f86d6f948235e2659cdd1c2.png">
            <a:hlinkClick r:id="rId13" action="ppaction://hlinksldjump"/>
            <a:extLst>
              <a:ext uri="{FF2B5EF4-FFF2-40B4-BE49-F238E27FC236}">
                <a16:creationId xmlns:a16="http://schemas.microsoft.com/office/drawing/2014/main" id="{AE6F5C1C-C037-EEF8-F29D-28A763AB187D}"/>
              </a:ext>
            </a:extLst>
          </p:cNvPr>
          <p:cNvPicPr>
            <a:picLocks noChangeAspect="1"/>
          </p:cNvPicPr>
          <p:nvPr/>
        </p:nvPicPr>
        <p:blipFill>
          <a:blip r:embed="rId14" cstate="print"/>
          <a:stretch>
            <a:fillRect/>
          </a:stretch>
        </p:blipFill>
        <p:spPr>
          <a:xfrm>
            <a:off x="179850" y="4491858"/>
            <a:ext cx="1900084" cy="1840706"/>
          </a:xfrm>
          <a:prstGeom prst="rect">
            <a:avLst/>
          </a:prstGeom>
        </p:spPr>
      </p:pic>
    </p:spTree>
    <p:extLst>
      <p:ext uri="{BB962C8B-B14F-4D97-AF65-F5344CB8AC3E}">
        <p14:creationId xmlns:p14="http://schemas.microsoft.com/office/powerpoint/2010/main" val="3280600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8"/>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 presetClass="mediacall" presetSubtype="0" fill="hold" nodeType="withEffect">
                                  <p:stCondLst>
                                    <p:cond delay="0"/>
                                  </p:stCondLst>
                                  <p:childTnLst>
                                    <p:cmd type="call" cmd="playFrom(0.0)">
                                      <p:cBhvr>
                                        <p:cTn id="27" dur="1776" fill="hold"/>
                                        <p:tgtEl>
                                          <p:spTgt spid="17"/>
                                        </p:tgtEl>
                                      </p:cBhvr>
                                    </p:cmd>
                                  </p:childTnLst>
                                </p:cTn>
                              </p:par>
                            </p:childTnLst>
                          </p:cTn>
                        </p:par>
                      </p:childTnLst>
                    </p:cTn>
                  </p:par>
                </p:childTnLst>
              </p:cTn>
              <p:nextCondLst>
                <p:cond evt="onClick" delay="0">
                  <p:tgtEl>
                    <p:spTgt spid="8"/>
                  </p:tgtEl>
                </p:cond>
              </p:nextCondLst>
            </p:seq>
            <p:seq concurrent="1" nextAc="seek">
              <p:cTn id="28" restart="whenNotActive" fill="hold" evtFilter="cancelBubble" nodeType="interactiveSeq">
                <p:stCondLst>
                  <p:cond evt="onClick" delay="0">
                    <p:tgtEl>
                      <p:spTgt spid="6"/>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1" presetClass="mediacall" presetSubtype="0" fill="hold" nodeType="withEffect">
                                  <p:stCondLst>
                                    <p:cond delay="0"/>
                                  </p:stCondLst>
                                  <p:childTnLst>
                                    <p:cmd type="call" cmd="playFrom(0.0)">
                                      <p:cBhvr>
                                        <p:cTn id="35" dur="1776" fill="hold"/>
                                        <p:tgtEl>
                                          <p:spTgt spid="16"/>
                                        </p:tgtEl>
                                      </p:cBhvr>
                                    </p:cmd>
                                  </p:childTnLst>
                                </p:cTn>
                              </p:par>
                            </p:childTnLst>
                          </p:cTn>
                        </p:par>
                      </p:childTnLst>
                    </p:cTn>
                  </p:par>
                </p:childTnLst>
              </p:cTn>
              <p:nextCondLst>
                <p:cond evt="onClick" delay="0">
                  <p:tgtEl>
                    <p:spTgt spid="6"/>
                  </p:tgtEl>
                </p:cond>
              </p:nextCondLst>
            </p:seq>
            <p:seq concurrent="1" nextAc="seek">
              <p:cTn id="36" restart="whenNotActive" fill="hold" evtFilter="cancelBubble" nodeType="interactiveSeq">
                <p:stCondLst>
                  <p:cond evt="onClick" delay="0">
                    <p:tgtEl>
                      <p:spTgt spid="4"/>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1" presetClass="mediacall" presetSubtype="0" fill="hold" nodeType="withEffect">
                                  <p:stCondLst>
                                    <p:cond delay="0"/>
                                  </p:stCondLst>
                                  <p:childTnLst>
                                    <p:cmd type="call" cmd="playFrom(0.0)">
                                      <p:cBhvr>
                                        <p:cTn id="43" dur="1776" fill="hold"/>
                                        <p:tgtEl>
                                          <p:spTgt spid="15"/>
                                        </p:tgtEl>
                                      </p:cBhvr>
                                    </p:cmd>
                                  </p:childTnLst>
                                </p:cTn>
                              </p:par>
                            </p:childTnLst>
                          </p:cTn>
                        </p:par>
                      </p:childTnLst>
                    </p:cTn>
                  </p:par>
                </p:childTnLst>
              </p:cTn>
              <p:nextCondLst>
                <p:cond evt="onClick" delay="0">
                  <p:tgtEl>
                    <p:spTgt spid="4"/>
                  </p:tgtEl>
                </p:cond>
              </p:nextCondLst>
            </p:seq>
            <p:seq concurrent="1" nextAc="seek">
              <p:cTn id="44" restart="whenNotActive" fill="hold" evtFilter="cancelBubble" nodeType="interactiveSeq">
                <p:stCondLst>
                  <p:cond evt="onClick" delay="0">
                    <p:tgtEl>
                      <p:spTgt spid="7"/>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500"/>
                                        <p:tgtEl>
                                          <p:spTgt spid="10"/>
                                        </p:tgtEl>
                                      </p:cBhvr>
                                    </p:animEffect>
                                  </p:childTnLst>
                                </p:cTn>
                              </p:par>
                              <p:par>
                                <p:cTn id="50" presetID="1" presetClass="mediacall" presetSubtype="0" fill="hold" nodeType="withEffect">
                                  <p:stCondLst>
                                    <p:cond delay="0"/>
                                  </p:stCondLst>
                                  <p:childTnLst>
                                    <p:cmd type="call" cmd="playFrom(0.0)">
                                      <p:cBhvr>
                                        <p:cTn id="51" dur="3004" fill="hold"/>
                                        <p:tgtEl>
                                          <p:spTgt spid="14"/>
                                        </p:tgtEl>
                                      </p:cBhvr>
                                    </p:cmd>
                                  </p:childTnLst>
                                </p:cTn>
                              </p:par>
                            </p:childTnLst>
                          </p:cTn>
                        </p:par>
                      </p:childTnLst>
                    </p:cTn>
                  </p:par>
                </p:childTnLst>
              </p:cTn>
              <p:nextCondLst>
                <p:cond evt="onClick" delay="0">
                  <p:tgtEl>
                    <p:spTgt spid="7"/>
                  </p:tgtEl>
                </p:cond>
              </p:nextCondLst>
            </p:seq>
            <p:audio>
              <p:cMediaNode vol="80000">
                <p:cTn id="52" fill="hold" display="0">
                  <p:stCondLst>
                    <p:cond delay="indefinite"/>
                  </p:stCondLst>
                  <p:endCondLst>
                    <p:cond evt="onStopAudio" delay="0">
                      <p:tgtEl>
                        <p:sldTgt/>
                      </p:tgtEl>
                    </p:cond>
                  </p:endCondLst>
                </p:cTn>
                <p:tgtEl>
                  <p:spTgt spid="14"/>
                </p:tgtEl>
              </p:cMediaNode>
            </p:audio>
            <p:audio>
              <p:cMediaNode vol="80000">
                <p:cTn id="53" fill="hold" display="0">
                  <p:stCondLst>
                    <p:cond delay="indefinite"/>
                  </p:stCondLst>
                  <p:endCondLst>
                    <p:cond evt="onStopAudio" delay="0">
                      <p:tgtEl>
                        <p:sldTgt/>
                      </p:tgtEl>
                    </p:cond>
                  </p:endCondLst>
                </p:cTn>
                <p:tgtEl>
                  <p:spTgt spid="15"/>
                </p:tgtEl>
              </p:cMediaNode>
            </p:audio>
            <p:audio>
              <p:cMediaNode vol="80000">
                <p:cTn id="54" fill="hold" display="0">
                  <p:stCondLst>
                    <p:cond delay="indefinite"/>
                  </p:stCondLst>
                  <p:endCondLst>
                    <p:cond evt="onStopAudio" delay="0">
                      <p:tgtEl>
                        <p:sldTgt/>
                      </p:tgtEl>
                    </p:cond>
                  </p:endCondLst>
                </p:cTn>
                <p:tgtEl>
                  <p:spTgt spid="16"/>
                </p:tgtEl>
              </p:cMediaNode>
            </p:audio>
            <p:audio>
              <p:cMediaNode vol="80000">
                <p:cTn id="55" fill="hold" display="0">
                  <p:stCondLst>
                    <p:cond delay="indefinite"/>
                  </p:stCondLst>
                  <p:endCondLst>
                    <p:cond evt="onStopAudio" delay="0">
                      <p:tgtEl>
                        <p:sldTgt/>
                      </p:tgtEl>
                    </p:cond>
                  </p:endCondLst>
                </p:cTn>
                <p:tgtEl>
                  <p:spTgt spid="17"/>
                </p:tgtEl>
              </p:cMediaNode>
            </p:audio>
          </p:childTnLst>
        </p:cTn>
      </p:par>
    </p:tnLst>
    <p:bldLst>
      <p:bldP spid="2" grpId="0" animBg="1"/>
      <p:bldP spid="4" grpId="0" animBg="1"/>
      <p:bldP spid="6" grpId="0" animBg="1"/>
      <p:bldP spid="7"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BF7E8B-5E96-9E96-CF15-F246D0873E4F}"/>
              </a:ext>
            </a:extLst>
          </p:cNvPr>
          <p:cNvSpPr/>
          <p:nvPr/>
        </p:nvSpPr>
        <p:spPr>
          <a:xfrm>
            <a:off x="1380151" y="1034650"/>
            <a:ext cx="9431697" cy="1284354"/>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lnSpc>
                <a:spcPct val="150000"/>
              </a:lnSpc>
            </a:pPr>
            <a:r>
              <a:rPr lang="vi-VN" sz="2400" b="1" dirty="0">
                <a:solidFill>
                  <a:srgbClr val="000000"/>
                </a:solidFill>
                <a:latin typeface="UTM Avo" panose="02040603050506020204" pitchFamily="18"/>
                <a:cs typeface="Arial" panose="020B0604020202020204" pitchFamily="34" charset="0"/>
              </a:rPr>
              <a:t>Câu 2:</a:t>
            </a: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 Đứng gần một bếp lửa, ta cảm thấy nóng. Nhiệt lượng truyền từ ngọn lửa đến người bằng cách nào?</a:t>
            </a:r>
          </a:p>
        </p:txBody>
      </p:sp>
      <p:sp>
        <p:nvSpPr>
          <p:cNvPr id="4" name="Rectangle: Rounded Corners 3">
            <a:extLst>
              <a:ext uri="{FF2B5EF4-FFF2-40B4-BE49-F238E27FC236}">
                <a16:creationId xmlns:a16="http://schemas.microsoft.com/office/drawing/2014/main" id="{4B56B5CB-69C3-46BC-EC37-2D9B09EE0BA1}"/>
              </a:ext>
            </a:extLst>
          </p:cNvPr>
          <p:cNvSpPr/>
          <p:nvPr/>
        </p:nvSpPr>
        <p:spPr>
          <a:xfrm>
            <a:off x="2072345" y="2797533"/>
            <a:ext cx="3413457" cy="963135"/>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5363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Sự</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đối</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lưu</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9" name="Rectangle: Rounded Corners 8">
            <a:extLst>
              <a:ext uri="{FF2B5EF4-FFF2-40B4-BE49-F238E27FC236}">
                <a16:creationId xmlns:a16="http://schemas.microsoft.com/office/drawing/2014/main" id="{2ABE7785-1618-A11F-3AFE-03C85F4DCB82}"/>
              </a:ext>
            </a:extLst>
          </p:cNvPr>
          <p:cNvSpPr/>
          <p:nvPr/>
        </p:nvSpPr>
        <p:spPr>
          <a:xfrm>
            <a:off x="2072347" y="4207382"/>
            <a:ext cx="3413457" cy="971773"/>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536387"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Sự</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dẫn</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nhiệt</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16" name="Rectangle: Rounded Corners 15">
            <a:extLst>
              <a:ext uri="{FF2B5EF4-FFF2-40B4-BE49-F238E27FC236}">
                <a16:creationId xmlns:a16="http://schemas.microsoft.com/office/drawing/2014/main" id="{3FA8B9F4-5E0F-FFA0-FF43-97B314E336D4}"/>
              </a:ext>
            </a:extLst>
          </p:cNvPr>
          <p:cNvSpPr/>
          <p:nvPr/>
        </p:nvSpPr>
        <p:spPr>
          <a:xfrm>
            <a:off x="6771007" y="2797532"/>
            <a:ext cx="3618863" cy="963135"/>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536387"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B.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Sự</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truyền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nhiệt</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17" name="Rectangle: Rounded Corners 16">
            <a:extLst>
              <a:ext uri="{FF2B5EF4-FFF2-40B4-BE49-F238E27FC236}">
                <a16:creationId xmlns:a16="http://schemas.microsoft.com/office/drawing/2014/main" id="{DD94F6D5-8414-30B1-9341-EB19AD1B853E}"/>
              </a:ext>
            </a:extLst>
          </p:cNvPr>
          <p:cNvSpPr/>
          <p:nvPr/>
        </p:nvSpPr>
        <p:spPr>
          <a:xfrm>
            <a:off x="6771007" y="4231116"/>
            <a:ext cx="3618863" cy="971774"/>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536387"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D.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Sự</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bức</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xạ</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pic>
        <p:nvPicPr>
          <p:cNvPr id="18" name="Picture 18">
            <a:extLst>
              <a:ext uri="{FF2B5EF4-FFF2-40B4-BE49-F238E27FC236}">
                <a16:creationId xmlns:a16="http://schemas.microsoft.com/office/drawing/2014/main" id="{F64B8EFF-C12E-EBA3-BDDA-1BF47C1A900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962931" y="4538996"/>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9" name="Picture 20">
            <a:extLst>
              <a:ext uri="{FF2B5EF4-FFF2-40B4-BE49-F238E27FC236}">
                <a16:creationId xmlns:a16="http://schemas.microsoft.com/office/drawing/2014/main" id="{5C443E1E-82BF-5BCF-7ECD-95431DE230B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86649" y="3068702"/>
            <a:ext cx="753316" cy="67231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Picture 20">
            <a:extLst>
              <a:ext uri="{FF2B5EF4-FFF2-40B4-BE49-F238E27FC236}">
                <a16:creationId xmlns:a16="http://schemas.microsoft.com/office/drawing/2014/main" id="{5BEE0BF4-CE9D-C4D7-3181-1CF05F5393C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001695" y="3068702"/>
            <a:ext cx="753318" cy="67231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AEF7B319-09DB-0178-1085-8720A740FC9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86649" y="4528858"/>
            <a:ext cx="755242" cy="67403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C8AAB29-462F-DF78-7BE7-C49DA84F1A3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41612" y="0"/>
            <a:ext cx="1073090" cy="1197959"/>
          </a:xfrm>
          <a:prstGeom prst="rect">
            <a:avLst/>
          </a:prstGeom>
        </p:spPr>
      </p:pic>
      <p:pic>
        <p:nvPicPr>
          <p:cNvPr id="7" name="buzzer-or-wrong-answer-20582.wav">
            <a:hlinkClick r:id="" action="ppaction://media"/>
            <a:extLst>
              <a:ext uri="{FF2B5EF4-FFF2-40B4-BE49-F238E27FC236}">
                <a16:creationId xmlns:a16="http://schemas.microsoft.com/office/drawing/2014/main" id="{EA11268D-A9EE-9B4C-7CA1-FA4B858A4D88}"/>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921385" y="1133908"/>
            <a:ext cx="812800" cy="812800"/>
          </a:xfrm>
          <a:prstGeom prst="rect">
            <a:avLst/>
          </a:prstGeom>
        </p:spPr>
      </p:pic>
      <p:pic>
        <p:nvPicPr>
          <p:cNvPr id="8" name="buzzer-or-wrong-answer-20582.wav">
            <a:hlinkClick r:id="" action="ppaction://media"/>
            <a:extLst>
              <a:ext uri="{FF2B5EF4-FFF2-40B4-BE49-F238E27FC236}">
                <a16:creationId xmlns:a16="http://schemas.microsoft.com/office/drawing/2014/main" id="{85A6FDA6-38BA-7E54-4B6E-483E72F61C12}"/>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768985" y="1286308"/>
            <a:ext cx="812800" cy="812800"/>
          </a:xfrm>
          <a:prstGeom prst="rect">
            <a:avLst/>
          </a:prstGeom>
        </p:spPr>
      </p:pic>
      <p:pic>
        <p:nvPicPr>
          <p:cNvPr id="10" name="buzzer-or-wrong-answer-20582.wav">
            <a:hlinkClick r:id="" action="ppaction://media"/>
            <a:extLst>
              <a:ext uri="{FF2B5EF4-FFF2-40B4-BE49-F238E27FC236}">
                <a16:creationId xmlns:a16="http://schemas.microsoft.com/office/drawing/2014/main" id="{3D9F81A8-2AD2-522D-35E2-CD1148EA4D2B}"/>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45185" y="981508"/>
            <a:ext cx="812800" cy="812800"/>
          </a:xfrm>
          <a:prstGeom prst="rect">
            <a:avLst/>
          </a:prstGeom>
        </p:spPr>
      </p:pic>
      <p:pic>
        <p:nvPicPr>
          <p:cNvPr id="11" name="Ding-sound-effect-www_tiengdong_com.mp3">
            <a:hlinkClick r:id="" action="ppaction://media"/>
            <a:extLst>
              <a:ext uri="{FF2B5EF4-FFF2-40B4-BE49-F238E27FC236}">
                <a16:creationId xmlns:a16="http://schemas.microsoft.com/office/drawing/2014/main" id="{A1829968-0978-E77D-9C20-1149A94970AC}"/>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99118" y="2804421"/>
            <a:ext cx="812800" cy="812800"/>
          </a:xfrm>
          <a:prstGeom prst="rect">
            <a:avLst/>
          </a:prstGeom>
        </p:spPr>
      </p:pic>
      <p:pic>
        <p:nvPicPr>
          <p:cNvPr id="5" name="Picture 4">
            <a:hlinkClick r:id="rId11" action="ppaction://hlinksldjump"/>
            <a:extLst>
              <a:ext uri="{FF2B5EF4-FFF2-40B4-BE49-F238E27FC236}">
                <a16:creationId xmlns:a16="http://schemas.microsoft.com/office/drawing/2014/main" id="{54C8067E-4F95-5A3C-DAD6-ED39715900E3}"/>
              </a:ext>
            </a:extLst>
          </p:cNvPr>
          <p:cNvPicPr>
            <a:picLocks noChangeAspect="1"/>
          </p:cNvPicPr>
          <p:nvPr/>
        </p:nvPicPr>
        <p:blipFill>
          <a:blip r:embed="rId12"/>
          <a:stretch>
            <a:fillRect/>
          </a:stretch>
        </p:blipFill>
        <p:spPr>
          <a:xfrm>
            <a:off x="10501592" y="5291049"/>
            <a:ext cx="1690408" cy="1566951"/>
          </a:xfrm>
          <a:prstGeom prst="rect">
            <a:avLst/>
          </a:prstGeom>
        </p:spPr>
      </p:pic>
    </p:spTree>
    <p:extLst>
      <p:ext uri="{BB962C8B-B14F-4D97-AF65-F5344CB8AC3E}">
        <p14:creationId xmlns:p14="http://schemas.microsoft.com/office/powerpoint/2010/main" val="3391462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6"/>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par>
                                <p:cTn id="26" presetID="1" presetClass="mediacall" presetSubtype="0" fill="hold" nodeType="withEffect">
                                  <p:stCondLst>
                                    <p:cond delay="0"/>
                                  </p:stCondLst>
                                  <p:childTnLst>
                                    <p:cmd type="call" cmd="playFrom(0.0)">
                                      <p:cBhvr>
                                        <p:cTn id="27" dur="1776" fill="hold"/>
                                        <p:tgtEl>
                                          <p:spTgt spid="10"/>
                                        </p:tgtEl>
                                      </p:cBhvr>
                                    </p:cmd>
                                  </p:childTnLst>
                                </p:cTn>
                              </p:par>
                            </p:childTnLst>
                          </p:cTn>
                        </p:par>
                      </p:childTnLst>
                    </p:cTn>
                  </p:par>
                </p:childTnLst>
              </p:cTn>
              <p:nextCondLst>
                <p:cond evt="onClick" delay="0">
                  <p:tgtEl>
                    <p:spTgt spid="16"/>
                  </p:tgtEl>
                </p:cond>
              </p:nextCondLst>
            </p:seq>
            <p:seq concurrent="1" nextAc="seek">
              <p:cTn id="28" restart="whenNotActive" fill="hold" evtFilter="cancelBubble" nodeType="interactiveSeq">
                <p:stCondLst>
                  <p:cond evt="onClick" delay="0">
                    <p:tgtEl>
                      <p:spTgt spid="17"/>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par>
                                <p:cTn id="34" presetID="1" presetClass="mediacall" presetSubtype="0" fill="hold" nodeType="withEffect">
                                  <p:stCondLst>
                                    <p:cond delay="0"/>
                                  </p:stCondLst>
                                  <p:childTnLst>
                                    <p:cmd type="call" cmd="playFrom(0.0)">
                                      <p:cBhvr>
                                        <p:cTn id="35" dur="2977" fill="hold"/>
                                        <p:tgtEl>
                                          <p:spTgt spid="11"/>
                                        </p:tgtEl>
                                      </p:cBhvr>
                                    </p:cmd>
                                  </p:childTnLst>
                                </p:cTn>
                              </p:par>
                            </p:childTnLst>
                          </p:cTn>
                        </p:par>
                      </p:childTnLst>
                    </p:cTn>
                  </p:par>
                </p:childTnLst>
              </p:cTn>
              <p:nextCondLst>
                <p:cond evt="onClick" delay="0">
                  <p:tgtEl>
                    <p:spTgt spid="17"/>
                  </p:tgtEl>
                </p:cond>
              </p:nextCondLst>
            </p:seq>
            <p:seq concurrent="1" nextAc="seek">
              <p:cTn id="36" restart="whenNotActive" fill="hold" evtFilter="cancelBubble" nodeType="interactiveSeq">
                <p:stCondLst>
                  <p:cond evt="onClick" delay="0">
                    <p:tgtEl>
                      <p:spTgt spid="9"/>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par>
                                <p:cTn id="42" presetID="1" presetClass="mediacall" presetSubtype="0" fill="hold" nodeType="withEffect">
                                  <p:stCondLst>
                                    <p:cond delay="0"/>
                                  </p:stCondLst>
                                  <p:childTnLst>
                                    <p:cmd type="call" cmd="playFrom(0.0)">
                                      <p:cBhvr>
                                        <p:cTn id="43" dur="1776" fill="hold"/>
                                        <p:tgtEl>
                                          <p:spTgt spid="8"/>
                                        </p:tgtEl>
                                      </p:cBhvr>
                                    </p:cmd>
                                  </p:childTnLst>
                                </p:cTn>
                              </p:par>
                            </p:childTnLst>
                          </p:cTn>
                        </p:par>
                      </p:childTnLst>
                    </p:cTn>
                  </p:par>
                </p:childTnLst>
              </p:cTn>
              <p:nextCondLst>
                <p:cond evt="onClick" delay="0">
                  <p:tgtEl>
                    <p:spTgt spid="9"/>
                  </p:tgtEl>
                </p:cond>
              </p:nextCondLst>
            </p:seq>
            <p:seq concurrent="1" nextAc="seek">
              <p:cTn id="44" restart="whenNotActive" fill="hold" evtFilter="cancelBubble" nodeType="interactiveSeq">
                <p:stCondLst>
                  <p:cond evt="onClick" delay="0">
                    <p:tgtEl>
                      <p:spTgt spid="4"/>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500"/>
                                        <p:tgtEl>
                                          <p:spTgt spid="19"/>
                                        </p:tgtEl>
                                      </p:cBhvr>
                                    </p:animEffect>
                                  </p:childTnLst>
                                </p:cTn>
                              </p:par>
                              <p:par>
                                <p:cTn id="50" presetID="1" presetClass="mediacall" presetSubtype="0" fill="hold" nodeType="withEffect">
                                  <p:stCondLst>
                                    <p:cond delay="0"/>
                                  </p:stCondLst>
                                  <p:childTnLst>
                                    <p:cmd type="call" cmd="playFrom(0.0)">
                                      <p:cBhvr>
                                        <p:cTn id="51" dur="1776" fill="hold"/>
                                        <p:tgtEl>
                                          <p:spTgt spid="7"/>
                                        </p:tgtEl>
                                      </p:cBhvr>
                                    </p:cmd>
                                  </p:childTnLst>
                                </p:cTn>
                              </p:par>
                            </p:childTnLst>
                          </p:cTn>
                        </p:par>
                      </p:childTnLst>
                    </p:cTn>
                  </p:par>
                </p:childTnLst>
              </p:cTn>
              <p:nextCondLst>
                <p:cond evt="onClick" delay="0">
                  <p:tgtEl>
                    <p:spTgt spid="4"/>
                  </p:tgtEl>
                </p:cond>
              </p:nextCondLst>
            </p:seq>
            <p:audio>
              <p:cMediaNode vol="80000">
                <p:cTn id="52" fill="hold" display="0">
                  <p:stCondLst>
                    <p:cond delay="indefinite"/>
                  </p:stCondLst>
                  <p:endCondLst>
                    <p:cond evt="onStopAudio" delay="0">
                      <p:tgtEl>
                        <p:sldTgt/>
                      </p:tgtEl>
                    </p:cond>
                  </p:endCondLst>
                </p:cTn>
                <p:tgtEl>
                  <p:spTgt spid="7"/>
                </p:tgtEl>
              </p:cMediaNode>
            </p:audio>
            <p:audio>
              <p:cMediaNode vol="80000">
                <p:cTn id="53" fill="hold" display="0">
                  <p:stCondLst>
                    <p:cond delay="indefinite"/>
                  </p:stCondLst>
                  <p:endCondLst>
                    <p:cond evt="onStopAudio" delay="0">
                      <p:tgtEl>
                        <p:sldTgt/>
                      </p:tgtEl>
                    </p:cond>
                  </p:endCondLst>
                </p:cTn>
                <p:tgtEl>
                  <p:spTgt spid="8"/>
                </p:tgtEl>
              </p:cMediaNode>
            </p:audio>
            <p:audio>
              <p:cMediaNode vol="80000">
                <p:cTn id="54" fill="hold" display="0">
                  <p:stCondLst>
                    <p:cond delay="indefinite"/>
                  </p:stCondLst>
                  <p:endCondLst>
                    <p:cond evt="onStopAudio" delay="0">
                      <p:tgtEl>
                        <p:sldTgt/>
                      </p:tgtEl>
                    </p:cond>
                  </p:endCondLst>
                </p:cTn>
                <p:tgtEl>
                  <p:spTgt spid="10"/>
                </p:tgtEl>
              </p:cMediaNode>
            </p:audio>
            <p:audio>
              <p:cMediaNode vol="80000">
                <p:cTn id="55" fill="hold" display="0">
                  <p:stCondLst>
                    <p:cond delay="indefinite"/>
                  </p:stCondLst>
                  <p:endCondLst>
                    <p:cond evt="onStopAudio" delay="0">
                      <p:tgtEl>
                        <p:sldTgt/>
                      </p:tgtEl>
                    </p:cond>
                  </p:endCondLst>
                </p:cTn>
                <p:tgtEl>
                  <p:spTgt spid="11"/>
                </p:tgtEl>
              </p:cMediaNode>
            </p:audio>
          </p:childTnLst>
        </p:cTn>
      </p:par>
    </p:tnLst>
    <p:bldLst>
      <p:bldP spid="2" grpId="0" animBg="1"/>
      <p:bldP spid="4" grpId="0" animBg="1"/>
      <p:bldP spid="9" grpId="0" animBg="1"/>
      <p:bldP spid="16" grpId="0" animBg="1"/>
      <p:bldP spid="1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0BB30055-6429-D33E-6F5A-018D9C858C83}"/>
              </a:ext>
            </a:extLst>
          </p:cNvPr>
          <p:cNvSpPr/>
          <p:nvPr/>
        </p:nvSpPr>
        <p:spPr>
          <a:xfrm>
            <a:off x="1116354" y="1164415"/>
            <a:ext cx="9883092" cy="1458558"/>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lnSpc>
                <a:spcPct val="150000"/>
              </a:lnSpc>
            </a:pPr>
            <a:r>
              <a:rPr lang="vi-VN" sz="2400" b="1" dirty="0">
                <a:solidFill>
                  <a:srgbClr val="000000"/>
                </a:solidFill>
                <a:latin typeface="UTM Avo" panose="02040603050506020204" pitchFamily="18"/>
                <a:cs typeface="Arial" panose="020B0604020202020204" pitchFamily="34" charset="0"/>
              </a:rPr>
              <a:t>Câu 3: </a:t>
            </a: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Một ống nghiệm đựng đầy nước, cần đốt nóng ống ở vị trí nào của ống thì tất cả nước trong ống sôi nhanh hơn?</a:t>
            </a:r>
          </a:p>
        </p:txBody>
      </p:sp>
      <p:sp>
        <p:nvSpPr>
          <p:cNvPr id="14" name="Rectangle: Rounded Corners 13">
            <a:extLst>
              <a:ext uri="{FF2B5EF4-FFF2-40B4-BE49-F238E27FC236}">
                <a16:creationId xmlns:a16="http://schemas.microsoft.com/office/drawing/2014/main" id="{F0669DEF-8406-34FB-BB3B-F88FDDA52EFB}"/>
              </a:ext>
            </a:extLst>
          </p:cNvPr>
          <p:cNvSpPr/>
          <p:nvPr/>
        </p:nvSpPr>
        <p:spPr>
          <a:xfrm>
            <a:off x="1551914" y="3118978"/>
            <a:ext cx="3703456" cy="985556"/>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lnSpc>
                <a:spcPct val="150000"/>
              </a:lnSpc>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Đốt</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ở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giữa</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ống</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15" name="Rectangle: Rounded Corners 14">
            <a:extLst>
              <a:ext uri="{FF2B5EF4-FFF2-40B4-BE49-F238E27FC236}">
                <a16:creationId xmlns:a16="http://schemas.microsoft.com/office/drawing/2014/main" id="{679DFC03-3B34-545C-18FD-C5B4FF721900}"/>
              </a:ext>
            </a:extLst>
          </p:cNvPr>
          <p:cNvSpPr/>
          <p:nvPr/>
        </p:nvSpPr>
        <p:spPr>
          <a:xfrm>
            <a:off x="1551914" y="4547022"/>
            <a:ext cx="3703456" cy="985556"/>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536387"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Đốt</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ở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đáy</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ống</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16" name="Rectangle: Rounded Corners 15">
            <a:extLst>
              <a:ext uri="{FF2B5EF4-FFF2-40B4-BE49-F238E27FC236}">
                <a16:creationId xmlns:a16="http://schemas.microsoft.com/office/drawing/2014/main" id="{57ABFAA6-5E69-06BE-DAA5-8A475C83B67D}"/>
              </a:ext>
            </a:extLst>
          </p:cNvPr>
          <p:cNvSpPr/>
          <p:nvPr/>
        </p:nvSpPr>
        <p:spPr>
          <a:xfrm>
            <a:off x="6615535" y="3118978"/>
            <a:ext cx="3713739" cy="985556"/>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lnSpc>
                <a:spcPct val="150000"/>
              </a:lnSpc>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B.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Đốt</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ở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miệng</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ống</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17" name="Rectangle: Rounded Corners 16">
            <a:extLst>
              <a:ext uri="{FF2B5EF4-FFF2-40B4-BE49-F238E27FC236}">
                <a16:creationId xmlns:a16="http://schemas.microsoft.com/office/drawing/2014/main" id="{2FFD6FE0-4A34-C3E5-29FA-617A50CF77D3}"/>
              </a:ext>
            </a:extLst>
          </p:cNvPr>
          <p:cNvSpPr/>
          <p:nvPr/>
        </p:nvSpPr>
        <p:spPr>
          <a:xfrm>
            <a:off x="6615535" y="4547023"/>
            <a:ext cx="3713739" cy="985556"/>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536387"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D.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Đốt</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ở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vị</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trí</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nào</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cũng</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được</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pic>
        <p:nvPicPr>
          <p:cNvPr id="18" name="Picture 18">
            <a:extLst>
              <a:ext uri="{FF2B5EF4-FFF2-40B4-BE49-F238E27FC236}">
                <a16:creationId xmlns:a16="http://schemas.microsoft.com/office/drawing/2014/main" id="{BED1C6AF-D5C4-A8E8-C1C4-3B326EC2B1A4}"/>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74569" y="4900030"/>
            <a:ext cx="717801" cy="62492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9" name="Picture 20">
            <a:extLst>
              <a:ext uri="{FF2B5EF4-FFF2-40B4-BE49-F238E27FC236}">
                <a16:creationId xmlns:a16="http://schemas.microsoft.com/office/drawing/2014/main" id="{0AB16CC3-B246-1CC7-E74A-7C64CAC4C4A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889990" y="4968411"/>
            <a:ext cx="680272" cy="60712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Picture 20">
            <a:extLst>
              <a:ext uri="{FF2B5EF4-FFF2-40B4-BE49-F238E27FC236}">
                <a16:creationId xmlns:a16="http://schemas.microsoft.com/office/drawing/2014/main" id="{11CFBC49-3A28-33C2-C9BA-B326DC3963F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88602" y="3503144"/>
            <a:ext cx="682755" cy="60934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B69A32C1-332B-23DD-0647-BADBCA1FCAB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774569" y="3503145"/>
            <a:ext cx="682755" cy="60934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C4AEBBB1-1FAE-E937-5528-757B8D1FF91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41612" y="0"/>
            <a:ext cx="1073090" cy="1197959"/>
          </a:xfrm>
          <a:prstGeom prst="rect">
            <a:avLst/>
          </a:prstGeom>
        </p:spPr>
      </p:pic>
      <p:pic>
        <p:nvPicPr>
          <p:cNvPr id="4" name="buzzer-or-wrong-answer-20582.wav">
            <a:hlinkClick r:id="" action="ppaction://media"/>
            <a:extLst>
              <a:ext uri="{FF2B5EF4-FFF2-40B4-BE49-F238E27FC236}">
                <a16:creationId xmlns:a16="http://schemas.microsoft.com/office/drawing/2014/main" id="{A2025991-40AD-214A-5E82-BDCFFAADC06F}"/>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923730" y="1398662"/>
            <a:ext cx="812800" cy="812800"/>
          </a:xfrm>
          <a:prstGeom prst="rect">
            <a:avLst/>
          </a:prstGeom>
        </p:spPr>
      </p:pic>
      <p:pic>
        <p:nvPicPr>
          <p:cNvPr id="6" name="buzzer-or-wrong-answer-20582.wav">
            <a:hlinkClick r:id="" action="ppaction://media"/>
            <a:extLst>
              <a:ext uri="{FF2B5EF4-FFF2-40B4-BE49-F238E27FC236}">
                <a16:creationId xmlns:a16="http://schemas.microsoft.com/office/drawing/2014/main" id="{87F080DA-16FA-76A2-957C-AFCFA3B5183F}"/>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771330" y="1551062"/>
            <a:ext cx="812800" cy="812800"/>
          </a:xfrm>
          <a:prstGeom prst="rect">
            <a:avLst/>
          </a:prstGeom>
        </p:spPr>
      </p:pic>
      <p:pic>
        <p:nvPicPr>
          <p:cNvPr id="7" name="buzzer-or-wrong-answer-20582.wav">
            <a:hlinkClick r:id="" action="ppaction://media"/>
            <a:extLst>
              <a:ext uri="{FF2B5EF4-FFF2-40B4-BE49-F238E27FC236}">
                <a16:creationId xmlns:a16="http://schemas.microsoft.com/office/drawing/2014/main" id="{5ACF8956-0BCD-74DC-01C4-B62763755AFB}"/>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47530" y="1703462"/>
            <a:ext cx="812800" cy="812800"/>
          </a:xfrm>
          <a:prstGeom prst="rect">
            <a:avLst/>
          </a:prstGeom>
        </p:spPr>
      </p:pic>
      <p:pic>
        <p:nvPicPr>
          <p:cNvPr id="10" name="Ding-sound-effect-www_tiengdong_com.mp3">
            <a:hlinkClick r:id="" action="ppaction://media"/>
            <a:extLst>
              <a:ext uri="{FF2B5EF4-FFF2-40B4-BE49-F238E27FC236}">
                <a16:creationId xmlns:a16="http://schemas.microsoft.com/office/drawing/2014/main" id="{E68BCDFA-6E6C-365F-49A8-6CA5EFA2E0EC}"/>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99118" y="2804421"/>
            <a:ext cx="812800" cy="812800"/>
          </a:xfrm>
          <a:prstGeom prst="rect">
            <a:avLst/>
          </a:prstGeom>
        </p:spPr>
      </p:pic>
      <p:pic>
        <p:nvPicPr>
          <p:cNvPr id="5" name="Picture 4">
            <a:hlinkClick r:id="rId11" action="ppaction://hlinksldjump"/>
            <a:extLst>
              <a:ext uri="{FF2B5EF4-FFF2-40B4-BE49-F238E27FC236}">
                <a16:creationId xmlns:a16="http://schemas.microsoft.com/office/drawing/2014/main" id="{43D75B86-D5BC-F613-3F8F-7E5B27EDA9DB}"/>
              </a:ext>
            </a:extLst>
          </p:cNvPr>
          <p:cNvPicPr>
            <a:picLocks noChangeAspect="1"/>
          </p:cNvPicPr>
          <p:nvPr/>
        </p:nvPicPr>
        <p:blipFill>
          <a:blip r:embed="rId12"/>
          <a:stretch>
            <a:fillRect/>
          </a:stretch>
        </p:blipFill>
        <p:spPr>
          <a:xfrm>
            <a:off x="10501592" y="5291049"/>
            <a:ext cx="1690408" cy="1566951"/>
          </a:xfrm>
          <a:prstGeom prst="rect">
            <a:avLst/>
          </a:prstGeom>
        </p:spPr>
      </p:pic>
    </p:spTree>
    <p:extLst>
      <p:ext uri="{BB962C8B-B14F-4D97-AF65-F5344CB8AC3E}">
        <p14:creationId xmlns:p14="http://schemas.microsoft.com/office/powerpoint/2010/main" val="4225984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4"/>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500"/>
                                        <p:tgtEl>
                                          <p:spTgt spid="21"/>
                                        </p:tgtEl>
                                      </p:cBhvr>
                                    </p:animEffect>
                                  </p:childTnLst>
                                </p:cTn>
                              </p:par>
                              <p:par>
                                <p:cTn id="26" presetID="1" presetClass="mediacall" presetSubtype="0" fill="hold" nodeType="withEffect">
                                  <p:stCondLst>
                                    <p:cond delay="0"/>
                                  </p:stCondLst>
                                  <p:childTnLst>
                                    <p:cmd type="call" cmd="playFrom(0.0)">
                                      <p:cBhvr>
                                        <p:cTn id="27" dur="1776" fill="hold"/>
                                        <p:tgtEl>
                                          <p:spTgt spid="6"/>
                                        </p:tgtEl>
                                      </p:cBhvr>
                                    </p:cmd>
                                  </p:childTnLst>
                                </p:cTn>
                              </p:par>
                            </p:childTnLst>
                          </p:cTn>
                        </p:par>
                      </p:childTnLst>
                    </p:cTn>
                  </p:par>
                </p:childTnLst>
              </p:cTn>
              <p:nextCondLst>
                <p:cond evt="onClick" delay="0">
                  <p:tgtEl>
                    <p:spTgt spid="14"/>
                  </p:tgtEl>
                </p:cond>
              </p:nextCondLst>
            </p:seq>
            <p:seq concurrent="1" nextAc="seek">
              <p:cTn id="28" restart="whenNotActive" fill="hold" evtFilter="cancelBubble" nodeType="interactiveSeq">
                <p:stCondLst>
                  <p:cond evt="onClick" delay="0">
                    <p:tgtEl>
                      <p:spTgt spid="16"/>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par>
                                <p:cTn id="34" presetID="1" presetClass="mediacall" presetSubtype="0" fill="hold" nodeType="withEffect">
                                  <p:stCondLst>
                                    <p:cond delay="0"/>
                                  </p:stCondLst>
                                  <p:childTnLst>
                                    <p:cmd type="call" cmd="playFrom(0.0)">
                                      <p:cBhvr>
                                        <p:cTn id="35" dur="1776" fill="hold"/>
                                        <p:tgtEl>
                                          <p:spTgt spid="7"/>
                                        </p:tgtEl>
                                      </p:cBhvr>
                                    </p:cmd>
                                  </p:childTnLst>
                                </p:cTn>
                              </p:par>
                            </p:childTnLst>
                          </p:cTn>
                        </p:par>
                      </p:childTnLst>
                    </p:cTn>
                  </p:par>
                </p:childTnLst>
              </p:cTn>
              <p:nextCondLst>
                <p:cond evt="onClick" delay="0">
                  <p:tgtEl>
                    <p:spTgt spid="16"/>
                  </p:tgtEl>
                </p:cond>
              </p:nextCondLst>
            </p:seq>
            <p:seq concurrent="1" nextAc="seek">
              <p:cTn id="36" restart="whenNotActive" fill="hold" evtFilter="cancelBubble" nodeType="interactiveSeq">
                <p:stCondLst>
                  <p:cond evt="onClick" delay="0">
                    <p:tgtEl>
                      <p:spTgt spid="17"/>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par>
                                <p:cTn id="42" presetID="1" presetClass="mediacall" presetSubtype="0" fill="hold" nodeType="withEffect">
                                  <p:stCondLst>
                                    <p:cond delay="0"/>
                                  </p:stCondLst>
                                  <p:childTnLst>
                                    <p:cmd type="call" cmd="playFrom(0.0)">
                                      <p:cBhvr>
                                        <p:cTn id="43" dur="1776" fill="hold"/>
                                        <p:tgtEl>
                                          <p:spTgt spid="4"/>
                                        </p:tgtEl>
                                      </p:cBhvr>
                                    </p:cmd>
                                  </p:childTnLst>
                                </p:cTn>
                              </p:par>
                            </p:childTnLst>
                          </p:cTn>
                        </p:par>
                      </p:childTnLst>
                    </p:cTn>
                  </p:par>
                </p:childTnLst>
              </p:cTn>
              <p:nextCondLst>
                <p:cond evt="onClick" delay="0">
                  <p:tgtEl>
                    <p:spTgt spid="17"/>
                  </p:tgtEl>
                </p:cond>
              </p:nextCondLst>
            </p:seq>
            <p:seq concurrent="1" nextAc="seek">
              <p:cTn id="44" restart="whenNotActive" fill="hold" evtFilter="cancelBubble" nodeType="interactiveSeq">
                <p:stCondLst>
                  <p:cond evt="onClick" delay="0">
                    <p:tgtEl>
                      <p:spTgt spid="15"/>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childTnLst>
                                </p:cTn>
                              </p:par>
                              <p:par>
                                <p:cTn id="50" presetID="1" presetClass="mediacall" presetSubtype="0" fill="hold" nodeType="withEffect">
                                  <p:stCondLst>
                                    <p:cond delay="0"/>
                                  </p:stCondLst>
                                  <p:childTnLst>
                                    <p:cmd type="call" cmd="playFrom(0.0)">
                                      <p:cBhvr>
                                        <p:cTn id="51" dur="2977" fill="hold"/>
                                        <p:tgtEl>
                                          <p:spTgt spid="10"/>
                                        </p:tgtEl>
                                      </p:cBhvr>
                                    </p:cmd>
                                  </p:childTnLst>
                                </p:cTn>
                              </p:par>
                            </p:childTnLst>
                          </p:cTn>
                        </p:par>
                      </p:childTnLst>
                    </p:cTn>
                  </p:par>
                </p:childTnLst>
              </p:cTn>
              <p:nextCondLst>
                <p:cond evt="onClick" delay="0">
                  <p:tgtEl>
                    <p:spTgt spid="15"/>
                  </p:tgtEl>
                </p:cond>
              </p:nextCondLst>
            </p:seq>
            <p:audio>
              <p:cMediaNode vol="80000">
                <p:cTn id="52" fill="hold" display="0">
                  <p:stCondLst>
                    <p:cond delay="indefinite"/>
                  </p:stCondLst>
                  <p:endCondLst>
                    <p:cond evt="onStopAudio" delay="0">
                      <p:tgtEl>
                        <p:sldTgt/>
                      </p:tgtEl>
                    </p:cond>
                  </p:endCondLst>
                </p:cTn>
                <p:tgtEl>
                  <p:spTgt spid="4"/>
                </p:tgtEl>
              </p:cMediaNode>
            </p:audio>
            <p:audio>
              <p:cMediaNode vol="80000">
                <p:cTn id="53" fill="hold" display="0">
                  <p:stCondLst>
                    <p:cond delay="indefinite"/>
                  </p:stCondLst>
                  <p:endCondLst>
                    <p:cond evt="onStopAudio" delay="0">
                      <p:tgtEl>
                        <p:sldTgt/>
                      </p:tgtEl>
                    </p:cond>
                  </p:endCondLst>
                </p:cTn>
                <p:tgtEl>
                  <p:spTgt spid="6"/>
                </p:tgtEl>
              </p:cMediaNode>
            </p:audio>
            <p:audio>
              <p:cMediaNode vol="80000">
                <p:cTn id="54" fill="hold" display="0">
                  <p:stCondLst>
                    <p:cond delay="indefinite"/>
                  </p:stCondLst>
                  <p:endCondLst>
                    <p:cond evt="onStopAudio" delay="0">
                      <p:tgtEl>
                        <p:sldTgt/>
                      </p:tgtEl>
                    </p:cond>
                  </p:endCondLst>
                </p:cTn>
                <p:tgtEl>
                  <p:spTgt spid="7"/>
                </p:tgtEl>
              </p:cMediaNode>
            </p:audio>
            <p:audio>
              <p:cMediaNode vol="80000">
                <p:cTn id="55" fill="hold" display="0">
                  <p:stCondLst>
                    <p:cond delay="indefinite"/>
                  </p:stCondLst>
                  <p:endCondLst>
                    <p:cond evt="onStopAudio" delay="0">
                      <p:tgtEl>
                        <p:sldTgt/>
                      </p:tgtEl>
                    </p:cond>
                  </p:endCondLst>
                </p:cTn>
                <p:tgtEl>
                  <p:spTgt spid="10"/>
                </p:tgtEl>
              </p:cMediaNode>
            </p:audio>
          </p:childTnLst>
        </p:cTn>
      </p:par>
    </p:tnLst>
    <p:bldLst>
      <p:bldP spid="9" grpId="0" animBg="1"/>
      <p:bldP spid="14" grpId="0" animBg="1"/>
      <p:bldP spid="15" grpId="0" animBg="1"/>
      <p:bldP spid="16" grpId="0" animBg="1"/>
      <p:bldP spid="1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BF7E8B-5E96-9E96-CF15-F246D0873E4F}"/>
              </a:ext>
            </a:extLst>
          </p:cNvPr>
          <p:cNvSpPr/>
          <p:nvPr/>
        </p:nvSpPr>
        <p:spPr>
          <a:xfrm>
            <a:off x="1506269" y="590485"/>
            <a:ext cx="9179462" cy="189964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lnSpc>
                <a:spcPct val="150000"/>
              </a:lnSpc>
            </a:pPr>
            <a:r>
              <a:rPr lang="vi-VN" sz="2400" b="1" dirty="0">
                <a:solidFill>
                  <a:srgbClr val="000000"/>
                </a:solidFill>
                <a:latin typeface="UTM Avo" panose="02040603050506020204" pitchFamily="18"/>
                <a:cs typeface="Arial" panose="020B0604020202020204" pitchFamily="34" charset="0"/>
              </a:rPr>
              <a:t>Câu 4: </a:t>
            </a:r>
            <a:r>
              <a:rPr lang="en-US" sz="2400" dirty="0">
                <a:latin typeface="UTM Avo" panose="02040603050506020204" pitchFamily="18" charset="0"/>
              </a:rPr>
              <a:t> </a:t>
            </a:r>
            <a:r>
              <a:rPr lang="en-US" sz="2400" dirty="0" err="1">
                <a:latin typeface="UTM Avo" panose="02040603050506020204" pitchFamily="18" charset="0"/>
              </a:rPr>
              <a:t>Vật</a:t>
            </a:r>
            <a:r>
              <a:rPr lang="en-US" sz="2400" dirty="0">
                <a:latin typeface="UTM Avo" panose="02040603050506020204" pitchFamily="18" charset="0"/>
              </a:rPr>
              <a:t> </a:t>
            </a:r>
            <a:r>
              <a:rPr lang="en-US" sz="2400" dirty="0" err="1">
                <a:latin typeface="UTM Avo" panose="02040603050506020204" pitchFamily="18" charset="0"/>
              </a:rPr>
              <a:t>nào</a:t>
            </a:r>
            <a:r>
              <a:rPr lang="en-US" sz="2400" dirty="0">
                <a:latin typeface="UTM Avo" panose="02040603050506020204" pitchFamily="18" charset="0"/>
              </a:rPr>
              <a:t> </a:t>
            </a:r>
            <a:r>
              <a:rPr lang="en-US" sz="2400" dirty="0" err="1">
                <a:latin typeface="UTM Avo" panose="02040603050506020204" pitchFamily="18" charset="0"/>
              </a:rPr>
              <a:t>sau</a:t>
            </a:r>
            <a:r>
              <a:rPr lang="en-US" sz="2400" dirty="0">
                <a:latin typeface="UTM Avo" panose="02040603050506020204" pitchFamily="18" charset="0"/>
              </a:rPr>
              <a:t> </a:t>
            </a:r>
            <a:r>
              <a:rPr lang="en-US" sz="2400" dirty="0" err="1">
                <a:latin typeface="UTM Avo" panose="02040603050506020204" pitchFamily="18" charset="0"/>
              </a:rPr>
              <a:t>đây</a:t>
            </a:r>
            <a:r>
              <a:rPr lang="en-US" sz="2400" dirty="0">
                <a:latin typeface="UTM Avo" panose="02040603050506020204" pitchFamily="18" charset="0"/>
              </a:rPr>
              <a:t> </a:t>
            </a:r>
            <a:r>
              <a:rPr lang="en-US" sz="2400" dirty="0" err="1">
                <a:latin typeface="UTM Avo" panose="02040603050506020204" pitchFamily="18" charset="0"/>
              </a:rPr>
              <a:t>hấp</a:t>
            </a:r>
            <a:r>
              <a:rPr lang="en-US" sz="2400" dirty="0">
                <a:latin typeface="UTM Avo" panose="02040603050506020204" pitchFamily="18" charset="0"/>
              </a:rPr>
              <a:t> </a:t>
            </a:r>
            <a:r>
              <a:rPr lang="en-US" sz="2400" dirty="0" err="1">
                <a:latin typeface="UTM Avo" panose="02040603050506020204" pitchFamily="18" charset="0"/>
              </a:rPr>
              <a:t>thụ</a:t>
            </a:r>
            <a:r>
              <a:rPr lang="en-US" sz="2400" dirty="0">
                <a:latin typeface="UTM Avo" panose="02040603050506020204" pitchFamily="18" charset="0"/>
              </a:rPr>
              <a:t> </a:t>
            </a:r>
            <a:r>
              <a:rPr lang="en-US" sz="2400" dirty="0" err="1">
                <a:latin typeface="UTM Avo" panose="02040603050506020204" pitchFamily="18" charset="0"/>
              </a:rPr>
              <a:t>nhiệt</a:t>
            </a:r>
            <a:r>
              <a:rPr lang="en-US" sz="2400" dirty="0">
                <a:latin typeface="UTM Avo" panose="02040603050506020204" pitchFamily="18" charset="0"/>
              </a:rPr>
              <a:t> </a:t>
            </a:r>
            <a:r>
              <a:rPr lang="en-US" sz="2400" dirty="0" err="1">
                <a:latin typeface="UTM Avo" panose="02040603050506020204" pitchFamily="18" charset="0"/>
              </a:rPr>
              <a:t>tốt</a:t>
            </a:r>
            <a:r>
              <a:rPr lang="en-US" sz="2400" dirty="0">
                <a:latin typeface="UTM Avo" panose="02040603050506020204" pitchFamily="18" charset="0"/>
              </a:rPr>
              <a:t>?</a:t>
            </a:r>
            <a:endParaRPr lang="vi-VN" sz="2400" dirty="0">
              <a:solidFill>
                <a:srgbClr val="000000"/>
              </a:solidFill>
              <a:latin typeface="UTM Avo" panose="02040603050506020204" pitchFamily="18"/>
              <a:cs typeface="Arial" panose="020B0604020202020204" pitchFamily="34" charset="0"/>
            </a:endParaRPr>
          </a:p>
        </p:txBody>
      </p:sp>
      <p:sp>
        <p:nvSpPr>
          <p:cNvPr id="4" name="Rectangle: Rounded Corners 3">
            <a:extLst>
              <a:ext uri="{FF2B5EF4-FFF2-40B4-BE49-F238E27FC236}">
                <a16:creationId xmlns:a16="http://schemas.microsoft.com/office/drawing/2014/main" id="{4B56B5CB-69C3-46BC-EC37-2D9B09EE0BA1}"/>
              </a:ext>
            </a:extLst>
          </p:cNvPr>
          <p:cNvSpPr/>
          <p:nvPr/>
        </p:nvSpPr>
        <p:spPr>
          <a:xfrm>
            <a:off x="2072345" y="2797533"/>
            <a:ext cx="3413457" cy="1190993"/>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lnSpc>
                <a:spcPct val="150000"/>
              </a:lnSpc>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A. </a:t>
            </a:r>
            <a:r>
              <a:rPr lang="en-US" sz="2400" dirty="0" err="1">
                <a:latin typeface="UTM Avo" panose="02040603050506020204" pitchFamily="18" charset="0"/>
              </a:rPr>
              <a:t>Vật</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a:t>
            </a:r>
            <a:r>
              <a:rPr lang="en-US" sz="2400" dirty="0" err="1">
                <a:latin typeface="UTM Avo" panose="02040603050506020204" pitchFamily="18" charset="0"/>
              </a:rPr>
              <a:t>bề</a:t>
            </a:r>
            <a:r>
              <a:rPr lang="en-US" sz="2400" dirty="0">
                <a:latin typeface="UTM Avo" panose="02040603050506020204" pitchFamily="18" charset="0"/>
              </a:rPr>
              <a:t> </a:t>
            </a:r>
            <a:r>
              <a:rPr lang="en-US" sz="2400" dirty="0" err="1">
                <a:latin typeface="UTM Avo" panose="02040603050506020204" pitchFamily="18" charset="0"/>
              </a:rPr>
              <a:t>mặt</a:t>
            </a:r>
            <a:r>
              <a:rPr lang="en-US" sz="2400" dirty="0">
                <a:latin typeface="UTM Avo" panose="02040603050506020204" pitchFamily="18" charset="0"/>
              </a:rPr>
              <a:t> </a:t>
            </a:r>
            <a:r>
              <a:rPr lang="en-US" sz="2400" dirty="0" err="1">
                <a:latin typeface="UTM Avo" panose="02040603050506020204" pitchFamily="18" charset="0"/>
              </a:rPr>
              <a:t>nhẵn</a:t>
            </a:r>
            <a:r>
              <a:rPr lang="en-US" sz="2400" dirty="0">
                <a:latin typeface="UTM Avo" panose="02040603050506020204" pitchFamily="18" charset="0"/>
              </a:rPr>
              <a:t>, </a:t>
            </a:r>
            <a:r>
              <a:rPr lang="en-US" sz="2400" dirty="0" err="1">
                <a:latin typeface="UTM Avo" panose="02040603050506020204" pitchFamily="18" charset="0"/>
              </a:rPr>
              <a:t>sẫm</a:t>
            </a:r>
            <a:r>
              <a:rPr lang="en-US" sz="2400" dirty="0">
                <a:latin typeface="UTM Avo" panose="02040603050506020204" pitchFamily="18" charset="0"/>
              </a:rPr>
              <a:t> </a:t>
            </a:r>
            <a:r>
              <a:rPr lang="en-US" sz="2400" dirty="0" err="1">
                <a:latin typeface="UTM Avo" panose="02040603050506020204" pitchFamily="18" charset="0"/>
              </a:rPr>
              <a:t>màu</a:t>
            </a:r>
            <a:r>
              <a:rPr lang="en-US" sz="2400" dirty="0">
                <a:latin typeface="UTM Avo" panose="02040603050506020204" pitchFamily="18" charset="0"/>
              </a:rPr>
              <a:t>.</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9" name="Rectangle: Rounded Corners 8">
            <a:extLst>
              <a:ext uri="{FF2B5EF4-FFF2-40B4-BE49-F238E27FC236}">
                <a16:creationId xmlns:a16="http://schemas.microsoft.com/office/drawing/2014/main" id="{2ABE7785-1618-A11F-3AFE-03C85F4DCB82}"/>
              </a:ext>
            </a:extLst>
          </p:cNvPr>
          <p:cNvSpPr/>
          <p:nvPr/>
        </p:nvSpPr>
        <p:spPr>
          <a:xfrm>
            <a:off x="2072347" y="4207382"/>
            <a:ext cx="3413457" cy="1340040"/>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lnSpc>
                <a:spcPct val="150000"/>
              </a:lnSpc>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C. </a:t>
            </a:r>
            <a:r>
              <a:rPr lang="en-US" sz="2400" dirty="0" err="1">
                <a:latin typeface="UTM Avo" panose="02040603050506020204" pitchFamily="18" charset="0"/>
              </a:rPr>
              <a:t>Vật</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a:t>
            </a:r>
            <a:r>
              <a:rPr lang="en-US" sz="2400" dirty="0" err="1">
                <a:latin typeface="UTM Avo" panose="02040603050506020204" pitchFamily="18" charset="0"/>
              </a:rPr>
              <a:t>bề</a:t>
            </a:r>
            <a:r>
              <a:rPr lang="en-US" sz="2400" dirty="0">
                <a:latin typeface="UTM Avo" panose="02040603050506020204" pitchFamily="18" charset="0"/>
              </a:rPr>
              <a:t> </a:t>
            </a:r>
            <a:r>
              <a:rPr lang="en-US" sz="2400" dirty="0" err="1">
                <a:latin typeface="UTM Avo" panose="02040603050506020204" pitchFamily="18" charset="0"/>
              </a:rPr>
              <a:t>mặt</a:t>
            </a:r>
            <a:r>
              <a:rPr lang="en-US" sz="2400" dirty="0">
                <a:latin typeface="UTM Avo" panose="02040603050506020204" pitchFamily="18" charset="0"/>
              </a:rPr>
              <a:t> </a:t>
            </a:r>
            <a:r>
              <a:rPr lang="en-US" sz="2400" dirty="0" err="1">
                <a:latin typeface="UTM Avo" panose="02040603050506020204" pitchFamily="18" charset="0"/>
              </a:rPr>
              <a:t>nhẵn</a:t>
            </a:r>
            <a:r>
              <a:rPr lang="en-US" sz="2400" dirty="0">
                <a:latin typeface="UTM Avo" panose="02040603050506020204" pitchFamily="18" charset="0"/>
              </a:rPr>
              <a:t>, </a:t>
            </a:r>
            <a:r>
              <a:rPr lang="en-US" sz="2400" dirty="0" err="1">
                <a:latin typeface="UTM Avo" panose="02040603050506020204" pitchFamily="18" charset="0"/>
              </a:rPr>
              <a:t>sáng</a:t>
            </a:r>
            <a:r>
              <a:rPr lang="en-US" sz="2400" dirty="0">
                <a:latin typeface="UTM Avo" panose="02040603050506020204" pitchFamily="18" charset="0"/>
              </a:rPr>
              <a:t> </a:t>
            </a:r>
            <a:r>
              <a:rPr lang="en-US" sz="2400" dirty="0" err="1">
                <a:latin typeface="UTM Avo" panose="02040603050506020204" pitchFamily="18" charset="0"/>
              </a:rPr>
              <a:t>màu</a:t>
            </a:r>
            <a:r>
              <a:rPr lang="en-US" sz="2400" dirty="0">
                <a:latin typeface="UTM Avo" panose="02040603050506020204" pitchFamily="18" charset="0"/>
              </a:rPr>
              <a:t>.</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16" name="Rectangle: Rounded Corners 15">
            <a:extLst>
              <a:ext uri="{FF2B5EF4-FFF2-40B4-BE49-F238E27FC236}">
                <a16:creationId xmlns:a16="http://schemas.microsoft.com/office/drawing/2014/main" id="{3FA8B9F4-5E0F-FFA0-FF43-97B314E336D4}"/>
              </a:ext>
            </a:extLst>
          </p:cNvPr>
          <p:cNvSpPr/>
          <p:nvPr/>
        </p:nvSpPr>
        <p:spPr>
          <a:xfrm>
            <a:off x="6771007" y="2797532"/>
            <a:ext cx="3618863" cy="1190993"/>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lnSpc>
                <a:spcPct val="150000"/>
              </a:lnSpc>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B. </a:t>
            </a:r>
            <a:r>
              <a:rPr lang="en-US" sz="2400" dirty="0">
                <a:latin typeface="UTM Avo" panose="02040603050506020204" pitchFamily="18" charset="0"/>
              </a:rPr>
              <a:t> </a:t>
            </a:r>
            <a:r>
              <a:rPr lang="en-US" sz="2400" dirty="0" err="1">
                <a:latin typeface="UTM Avo" panose="02040603050506020204" pitchFamily="18" charset="0"/>
              </a:rPr>
              <a:t>Vật</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a:t>
            </a:r>
            <a:r>
              <a:rPr lang="en-US" sz="2400" dirty="0" err="1">
                <a:latin typeface="UTM Avo" panose="02040603050506020204" pitchFamily="18" charset="0"/>
              </a:rPr>
              <a:t>bề</a:t>
            </a:r>
            <a:r>
              <a:rPr lang="en-US" sz="2400" dirty="0">
                <a:latin typeface="UTM Avo" panose="02040603050506020204" pitchFamily="18" charset="0"/>
              </a:rPr>
              <a:t> </a:t>
            </a:r>
            <a:r>
              <a:rPr lang="en-US" sz="2400" dirty="0" err="1">
                <a:latin typeface="UTM Avo" panose="02040603050506020204" pitchFamily="18" charset="0"/>
              </a:rPr>
              <a:t>mặt</a:t>
            </a:r>
            <a:r>
              <a:rPr lang="en-US" sz="2400" dirty="0">
                <a:latin typeface="UTM Avo" panose="02040603050506020204" pitchFamily="18" charset="0"/>
              </a:rPr>
              <a:t> </a:t>
            </a:r>
            <a:r>
              <a:rPr lang="en-US" sz="2400" dirty="0" err="1">
                <a:latin typeface="UTM Avo" panose="02040603050506020204" pitchFamily="18" charset="0"/>
              </a:rPr>
              <a:t>sần</a:t>
            </a:r>
            <a:r>
              <a:rPr lang="en-US" sz="2400" dirty="0">
                <a:latin typeface="UTM Avo" panose="02040603050506020204" pitchFamily="18" charset="0"/>
              </a:rPr>
              <a:t> </a:t>
            </a:r>
            <a:r>
              <a:rPr lang="en-US" sz="2400" dirty="0" err="1">
                <a:latin typeface="UTM Avo" panose="02040603050506020204" pitchFamily="18" charset="0"/>
              </a:rPr>
              <a:t>sùi</a:t>
            </a:r>
            <a:r>
              <a:rPr lang="en-US" sz="2400" dirty="0">
                <a:latin typeface="UTM Avo" panose="02040603050506020204" pitchFamily="18" charset="0"/>
              </a:rPr>
              <a:t>, </a:t>
            </a:r>
            <a:r>
              <a:rPr lang="en-US" sz="2400" dirty="0" err="1">
                <a:latin typeface="UTM Avo" panose="02040603050506020204" pitchFamily="18" charset="0"/>
              </a:rPr>
              <a:t>sáng</a:t>
            </a:r>
            <a:r>
              <a:rPr lang="en-US" sz="2400" dirty="0">
                <a:latin typeface="UTM Avo" panose="02040603050506020204" pitchFamily="18" charset="0"/>
              </a:rPr>
              <a:t> </a:t>
            </a:r>
            <a:r>
              <a:rPr lang="en-US" sz="2400" dirty="0" err="1">
                <a:latin typeface="UTM Avo" panose="02040603050506020204" pitchFamily="18" charset="0"/>
              </a:rPr>
              <a:t>màu</a:t>
            </a:r>
            <a:r>
              <a:rPr lang="en-US" sz="2400" dirty="0">
                <a:latin typeface="UTM Avo" panose="02040603050506020204" pitchFamily="18" charset="0"/>
              </a:rPr>
              <a:t>.</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17" name="Rectangle: Rounded Corners 16">
            <a:extLst>
              <a:ext uri="{FF2B5EF4-FFF2-40B4-BE49-F238E27FC236}">
                <a16:creationId xmlns:a16="http://schemas.microsoft.com/office/drawing/2014/main" id="{DD94F6D5-8414-30B1-9341-EB19AD1B853E}"/>
              </a:ext>
            </a:extLst>
          </p:cNvPr>
          <p:cNvSpPr/>
          <p:nvPr/>
        </p:nvSpPr>
        <p:spPr>
          <a:xfrm>
            <a:off x="6771007" y="4231116"/>
            <a:ext cx="3618863" cy="1340042"/>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nSpc>
                <a:spcPct val="150000"/>
              </a:lnSpc>
            </a:pPr>
            <a:r>
              <a:rPr kumimoji="0" lang="en-US" sz="240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D. </a:t>
            </a:r>
            <a:r>
              <a:rPr lang="en-US" sz="2400" dirty="0" err="1">
                <a:latin typeface="UTM Avo" panose="02040603050506020204" pitchFamily="18" charset="0"/>
              </a:rPr>
              <a:t>Vật</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a:t>
            </a:r>
            <a:r>
              <a:rPr lang="en-US" sz="2400" dirty="0" err="1">
                <a:latin typeface="UTM Avo" panose="02040603050506020204" pitchFamily="18" charset="0"/>
              </a:rPr>
              <a:t>bề</a:t>
            </a:r>
            <a:r>
              <a:rPr lang="en-US" sz="2400" dirty="0">
                <a:latin typeface="UTM Avo" panose="02040603050506020204" pitchFamily="18" charset="0"/>
              </a:rPr>
              <a:t> </a:t>
            </a:r>
            <a:r>
              <a:rPr lang="en-US" sz="2400" dirty="0" err="1">
                <a:latin typeface="UTM Avo" panose="02040603050506020204" pitchFamily="18" charset="0"/>
              </a:rPr>
              <a:t>mặt</a:t>
            </a:r>
            <a:r>
              <a:rPr lang="en-US" sz="2400" dirty="0">
                <a:latin typeface="UTM Avo" panose="02040603050506020204" pitchFamily="18" charset="0"/>
              </a:rPr>
              <a:t> </a:t>
            </a:r>
            <a:r>
              <a:rPr lang="en-US" sz="2400" dirty="0" err="1">
                <a:latin typeface="UTM Avo" panose="02040603050506020204" pitchFamily="18" charset="0"/>
              </a:rPr>
              <a:t>sần</a:t>
            </a:r>
            <a:r>
              <a:rPr lang="en-US" sz="2400" dirty="0">
                <a:latin typeface="UTM Avo" panose="02040603050506020204" pitchFamily="18" charset="0"/>
              </a:rPr>
              <a:t> </a:t>
            </a:r>
            <a:r>
              <a:rPr lang="en-US" sz="2400" dirty="0" err="1">
                <a:latin typeface="UTM Avo" panose="02040603050506020204" pitchFamily="18" charset="0"/>
              </a:rPr>
              <a:t>sùi</a:t>
            </a:r>
            <a:r>
              <a:rPr lang="en-US" sz="2400" dirty="0">
                <a:latin typeface="UTM Avo" panose="02040603050506020204" pitchFamily="18" charset="0"/>
              </a:rPr>
              <a:t>, </a:t>
            </a:r>
            <a:r>
              <a:rPr lang="en-US" sz="2400" dirty="0" err="1">
                <a:latin typeface="UTM Avo" panose="02040603050506020204" pitchFamily="18" charset="0"/>
              </a:rPr>
              <a:t>sẫm</a:t>
            </a:r>
            <a:r>
              <a:rPr lang="en-US" sz="2400" dirty="0">
                <a:latin typeface="UTM Avo" panose="02040603050506020204" pitchFamily="18" charset="0"/>
              </a:rPr>
              <a:t> </a:t>
            </a:r>
            <a:r>
              <a:rPr lang="en-US" sz="2400" dirty="0" err="1">
                <a:latin typeface="UTM Avo" panose="02040603050506020204" pitchFamily="18" charset="0"/>
              </a:rPr>
              <a:t>màu</a:t>
            </a:r>
            <a:r>
              <a:rPr lang="en-US" sz="2400" dirty="0">
                <a:latin typeface="UTM Avo" panose="02040603050506020204" pitchFamily="18" charset="0"/>
              </a:rPr>
              <a:t>.</a:t>
            </a:r>
          </a:p>
        </p:txBody>
      </p:sp>
      <p:pic>
        <p:nvPicPr>
          <p:cNvPr id="18" name="Picture 18">
            <a:extLst>
              <a:ext uri="{FF2B5EF4-FFF2-40B4-BE49-F238E27FC236}">
                <a16:creationId xmlns:a16="http://schemas.microsoft.com/office/drawing/2014/main" id="{F64B8EFF-C12E-EBA3-BDDA-1BF47C1A900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962931" y="4538996"/>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9" name="Picture 20">
            <a:extLst>
              <a:ext uri="{FF2B5EF4-FFF2-40B4-BE49-F238E27FC236}">
                <a16:creationId xmlns:a16="http://schemas.microsoft.com/office/drawing/2014/main" id="{5C443E1E-82BF-5BCF-7ECD-95431DE230B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44336" y="3099280"/>
            <a:ext cx="753316" cy="67231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Picture 20">
            <a:extLst>
              <a:ext uri="{FF2B5EF4-FFF2-40B4-BE49-F238E27FC236}">
                <a16:creationId xmlns:a16="http://schemas.microsoft.com/office/drawing/2014/main" id="{5BEE0BF4-CE9D-C4D7-3181-1CF05F5393C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124933" y="3118739"/>
            <a:ext cx="753318" cy="83137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AEF7B319-09DB-0178-1085-8720A740FC9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44336" y="4582790"/>
            <a:ext cx="755242" cy="67403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C8AAB29-462F-DF78-7BE7-C49DA84F1A3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41612" y="0"/>
            <a:ext cx="1073090" cy="1197959"/>
          </a:xfrm>
          <a:prstGeom prst="rect">
            <a:avLst/>
          </a:prstGeom>
        </p:spPr>
      </p:pic>
      <p:pic>
        <p:nvPicPr>
          <p:cNvPr id="7" name="buzzer-or-wrong-answer-20582.wav">
            <a:hlinkClick r:id="" action="ppaction://media"/>
            <a:extLst>
              <a:ext uri="{FF2B5EF4-FFF2-40B4-BE49-F238E27FC236}">
                <a16:creationId xmlns:a16="http://schemas.microsoft.com/office/drawing/2014/main" id="{EA11268D-A9EE-9B4C-7CA1-FA4B858A4D88}"/>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921385" y="1133908"/>
            <a:ext cx="812800" cy="812800"/>
          </a:xfrm>
          <a:prstGeom prst="rect">
            <a:avLst/>
          </a:prstGeom>
        </p:spPr>
      </p:pic>
      <p:pic>
        <p:nvPicPr>
          <p:cNvPr id="8" name="buzzer-or-wrong-answer-20582.wav">
            <a:hlinkClick r:id="" action="ppaction://media"/>
            <a:extLst>
              <a:ext uri="{FF2B5EF4-FFF2-40B4-BE49-F238E27FC236}">
                <a16:creationId xmlns:a16="http://schemas.microsoft.com/office/drawing/2014/main" id="{85A6FDA6-38BA-7E54-4B6E-483E72F61C12}"/>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768985" y="1286308"/>
            <a:ext cx="812800" cy="812800"/>
          </a:xfrm>
          <a:prstGeom prst="rect">
            <a:avLst/>
          </a:prstGeom>
        </p:spPr>
      </p:pic>
      <p:pic>
        <p:nvPicPr>
          <p:cNvPr id="10" name="buzzer-or-wrong-answer-20582.wav">
            <a:hlinkClick r:id="" action="ppaction://media"/>
            <a:extLst>
              <a:ext uri="{FF2B5EF4-FFF2-40B4-BE49-F238E27FC236}">
                <a16:creationId xmlns:a16="http://schemas.microsoft.com/office/drawing/2014/main" id="{3D9F81A8-2AD2-522D-35E2-CD1148EA4D2B}"/>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45185" y="981508"/>
            <a:ext cx="812800" cy="812800"/>
          </a:xfrm>
          <a:prstGeom prst="rect">
            <a:avLst/>
          </a:prstGeom>
        </p:spPr>
      </p:pic>
      <p:pic>
        <p:nvPicPr>
          <p:cNvPr id="11" name="Ding-sound-effect-www_tiengdong_com.mp3">
            <a:hlinkClick r:id="" action="ppaction://media"/>
            <a:extLst>
              <a:ext uri="{FF2B5EF4-FFF2-40B4-BE49-F238E27FC236}">
                <a16:creationId xmlns:a16="http://schemas.microsoft.com/office/drawing/2014/main" id="{A1829968-0978-E77D-9C20-1149A94970AC}"/>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99118" y="2804421"/>
            <a:ext cx="812800" cy="812800"/>
          </a:xfrm>
          <a:prstGeom prst="rect">
            <a:avLst/>
          </a:prstGeom>
        </p:spPr>
      </p:pic>
      <p:pic>
        <p:nvPicPr>
          <p:cNvPr id="5" name="Picture 4">
            <a:hlinkClick r:id="rId11" action="ppaction://hlinksldjump"/>
            <a:extLst>
              <a:ext uri="{FF2B5EF4-FFF2-40B4-BE49-F238E27FC236}">
                <a16:creationId xmlns:a16="http://schemas.microsoft.com/office/drawing/2014/main" id="{448B5084-F4D2-478F-588A-00ACF7CCB224}"/>
              </a:ext>
            </a:extLst>
          </p:cNvPr>
          <p:cNvPicPr>
            <a:picLocks noChangeAspect="1"/>
          </p:cNvPicPr>
          <p:nvPr/>
        </p:nvPicPr>
        <p:blipFill>
          <a:blip r:embed="rId12"/>
          <a:stretch>
            <a:fillRect/>
          </a:stretch>
        </p:blipFill>
        <p:spPr>
          <a:xfrm>
            <a:off x="10501592" y="5291049"/>
            <a:ext cx="1690408" cy="1566951"/>
          </a:xfrm>
          <a:prstGeom prst="rect">
            <a:avLst/>
          </a:prstGeom>
        </p:spPr>
      </p:pic>
    </p:spTree>
    <p:extLst>
      <p:ext uri="{BB962C8B-B14F-4D97-AF65-F5344CB8AC3E}">
        <p14:creationId xmlns:p14="http://schemas.microsoft.com/office/powerpoint/2010/main" val="3183594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6"/>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par>
                                <p:cTn id="26" presetID="1" presetClass="mediacall" presetSubtype="0" fill="hold" nodeType="withEffect">
                                  <p:stCondLst>
                                    <p:cond delay="0"/>
                                  </p:stCondLst>
                                  <p:childTnLst>
                                    <p:cmd type="call" cmd="playFrom(0.0)">
                                      <p:cBhvr>
                                        <p:cTn id="27" dur="1776" fill="hold"/>
                                        <p:tgtEl>
                                          <p:spTgt spid="10"/>
                                        </p:tgtEl>
                                      </p:cBhvr>
                                    </p:cmd>
                                  </p:childTnLst>
                                </p:cTn>
                              </p:par>
                            </p:childTnLst>
                          </p:cTn>
                        </p:par>
                      </p:childTnLst>
                    </p:cTn>
                  </p:par>
                </p:childTnLst>
              </p:cTn>
              <p:nextCondLst>
                <p:cond evt="onClick" delay="0">
                  <p:tgtEl>
                    <p:spTgt spid="16"/>
                  </p:tgtEl>
                </p:cond>
              </p:nextCondLst>
            </p:seq>
            <p:seq concurrent="1" nextAc="seek">
              <p:cTn id="28" restart="whenNotActive" fill="hold" evtFilter="cancelBubble" nodeType="interactiveSeq">
                <p:stCondLst>
                  <p:cond evt="onClick" delay="0">
                    <p:tgtEl>
                      <p:spTgt spid="17"/>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par>
                                <p:cTn id="34" presetID="1" presetClass="mediacall" presetSubtype="0" fill="hold" nodeType="withEffect">
                                  <p:stCondLst>
                                    <p:cond delay="0"/>
                                  </p:stCondLst>
                                  <p:childTnLst>
                                    <p:cmd type="call" cmd="playFrom(0.0)">
                                      <p:cBhvr>
                                        <p:cTn id="35" dur="3004" fill="hold"/>
                                        <p:tgtEl>
                                          <p:spTgt spid="11"/>
                                        </p:tgtEl>
                                      </p:cBhvr>
                                    </p:cmd>
                                  </p:childTnLst>
                                </p:cTn>
                              </p:par>
                            </p:childTnLst>
                          </p:cTn>
                        </p:par>
                      </p:childTnLst>
                    </p:cTn>
                  </p:par>
                </p:childTnLst>
              </p:cTn>
              <p:nextCondLst>
                <p:cond evt="onClick" delay="0">
                  <p:tgtEl>
                    <p:spTgt spid="17"/>
                  </p:tgtEl>
                </p:cond>
              </p:nextCondLst>
            </p:seq>
            <p:seq concurrent="1" nextAc="seek">
              <p:cTn id="36" restart="whenNotActive" fill="hold" evtFilter="cancelBubble" nodeType="interactiveSeq">
                <p:stCondLst>
                  <p:cond evt="onClick" delay="0">
                    <p:tgtEl>
                      <p:spTgt spid="9"/>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par>
                                <p:cTn id="42" presetID="1" presetClass="mediacall" presetSubtype="0" fill="hold" nodeType="withEffect">
                                  <p:stCondLst>
                                    <p:cond delay="0"/>
                                  </p:stCondLst>
                                  <p:childTnLst>
                                    <p:cmd type="call" cmd="playFrom(0.0)">
                                      <p:cBhvr>
                                        <p:cTn id="43" dur="1776" fill="hold"/>
                                        <p:tgtEl>
                                          <p:spTgt spid="8"/>
                                        </p:tgtEl>
                                      </p:cBhvr>
                                    </p:cmd>
                                  </p:childTnLst>
                                </p:cTn>
                              </p:par>
                            </p:childTnLst>
                          </p:cTn>
                        </p:par>
                      </p:childTnLst>
                    </p:cTn>
                  </p:par>
                </p:childTnLst>
              </p:cTn>
              <p:nextCondLst>
                <p:cond evt="onClick" delay="0">
                  <p:tgtEl>
                    <p:spTgt spid="9"/>
                  </p:tgtEl>
                </p:cond>
              </p:nextCondLst>
            </p:seq>
            <p:seq concurrent="1" nextAc="seek">
              <p:cTn id="44" restart="whenNotActive" fill="hold" evtFilter="cancelBubble" nodeType="interactiveSeq">
                <p:stCondLst>
                  <p:cond evt="onClick" delay="0">
                    <p:tgtEl>
                      <p:spTgt spid="4"/>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500"/>
                                        <p:tgtEl>
                                          <p:spTgt spid="19"/>
                                        </p:tgtEl>
                                      </p:cBhvr>
                                    </p:animEffect>
                                  </p:childTnLst>
                                </p:cTn>
                              </p:par>
                              <p:par>
                                <p:cTn id="50" presetID="1" presetClass="mediacall" presetSubtype="0" fill="hold" nodeType="withEffect">
                                  <p:stCondLst>
                                    <p:cond delay="0"/>
                                  </p:stCondLst>
                                  <p:childTnLst>
                                    <p:cmd type="call" cmd="playFrom(0.0)">
                                      <p:cBhvr>
                                        <p:cTn id="51" dur="1776" fill="hold"/>
                                        <p:tgtEl>
                                          <p:spTgt spid="7"/>
                                        </p:tgtEl>
                                      </p:cBhvr>
                                    </p:cmd>
                                  </p:childTnLst>
                                </p:cTn>
                              </p:par>
                            </p:childTnLst>
                          </p:cTn>
                        </p:par>
                      </p:childTnLst>
                    </p:cTn>
                  </p:par>
                </p:childTnLst>
              </p:cTn>
              <p:nextCondLst>
                <p:cond evt="onClick" delay="0">
                  <p:tgtEl>
                    <p:spTgt spid="4"/>
                  </p:tgtEl>
                </p:cond>
              </p:nextCondLst>
            </p:seq>
            <p:audio>
              <p:cMediaNode vol="80000">
                <p:cTn id="52" fill="hold" display="0">
                  <p:stCondLst>
                    <p:cond delay="indefinite"/>
                  </p:stCondLst>
                  <p:endCondLst>
                    <p:cond evt="onStopAudio" delay="0">
                      <p:tgtEl>
                        <p:sldTgt/>
                      </p:tgtEl>
                    </p:cond>
                  </p:endCondLst>
                </p:cTn>
                <p:tgtEl>
                  <p:spTgt spid="7"/>
                </p:tgtEl>
              </p:cMediaNode>
            </p:audio>
            <p:audio>
              <p:cMediaNode vol="80000">
                <p:cTn id="53" fill="hold" display="0">
                  <p:stCondLst>
                    <p:cond delay="indefinite"/>
                  </p:stCondLst>
                  <p:endCondLst>
                    <p:cond evt="onStopAudio" delay="0">
                      <p:tgtEl>
                        <p:sldTgt/>
                      </p:tgtEl>
                    </p:cond>
                  </p:endCondLst>
                </p:cTn>
                <p:tgtEl>
                  <p:spTgt spid="8"/>
                </p:tgtEl>
              </p:cMediaNode>
            </p:audio>
            <p:audio>
              <p:cMediaNode vol="80000">
                <p:cTn id="54" fill="hold" display="0">
                  <p:stCondLst>
                    <p:cond delay="indefinite"/>
                  </p:stCondLst>
                  <p:endCondLst>
                    <p:cond evt="onStopAudio" delay="0">
                      <p:tgtEl>
                        <p:sldTgt/>
                      </p:tgtEl>
                    </p:cond>
                  </p:endCondLst>
                </p:cTn>
                <p:tgtEl>
                  <p:spTgt spid="10"/>
                </p:tgtEl>
              </p:cMediaNode>
            </p:audio>
            <p:audio>
              <p:cMediaNode vol="80000">
                <p:cTn id="55" fill="hold" display="0">
                  <p:stCondLst>
                    <p:cond delay="indefinite"/>
                  </p:stCondLst>
                  <p:endCondLst>
                    <p:cond evt="onStopAudio" delay="0">
                      <p:tgtEl>
                        <p:sldTgt/>
                      </p:tgtEl>
                    </p:cond>
                  </p:endCondLst>
                </p:cTn>
                <p:tgtEl>
                  <p:spTgt spid="11"/>
                </p:tgtEl>
              </p:cMediaNode>
            </p:audio>
          </p:childTnLst>
        </p:cTn>
      </p:par>
    </p:tnLst>
    <p:bldLst>
      <p:bldP spid="2" grpId="0" animBg="1"/>
      <p:bldP spid="4" grpId="0" animBg="1"/>
      <p:bldP spid="9" grpId="0" animBg="1"/>
      <p:bldP spid="16" grpId="0" animBg="1"/>
      <p:bldP spid="1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0BB30055-6429-D33E-6F5A-018D9C858C83}"/>
              </a:ext>
            </a:extLst>
          </p:cNvPr>
          <p:cNvSpPr/>
          <p:nvPr/>
        </p:nvSpPr>
        <p:spPr>
          <a:xfrm>
            <a:off x="1750933" y="847471"/>
            <a:ext cx="8613933" cy="764390"/>
          </a:xfrm>
          <a:prstGeom prst="roundRect">
            <a:avLst/>
          </a:prstGeom>
          <a:ln>
            <a:noFill/>
          </a:ln>
        </p:spPr>
        <p:style>
          <a:lnRef idx="2">
            <a:schemeClr val="accent1"/>
          </a:lnRef>
          <a:fillRef idx="1">
            <a:schemeClr val="lt1"/>
          </a:fillRef>
          <a:effectRef idx="0">
            <a:schemeClr val="accent1"/>
          </a:effectRef>
          <a:fontRef idx="minor">
            <a:schemeClr val="dk1"/>
          </a:fontRef>
        </p:style>
        <p:txBody>
          <a:bodyPr bIns="180000" rtlCol="0" anchor="ctr"/>
          <a:lstStyle/>
          <a:p>
            <a:pPr lvl="0" algn="ctr" defTabSz="536387">
              <a:lnSpc>
                <a:spcPct val="150000"/>
              </a:lnSpc>
            </a:pPr>
            <a:r>
              <a:rPr lang="vi-VN" sz="2400" b="1" dirty="0">
                <a:solidFill>
                  <a:srgbClr val="000000"/>
                </a:solidFill>
                <a:latin typeface="UTM Avo" panose="02040603050506020204" pitchFamily="18"/>
                <a:cs typeface="Arial" panose="020B0604020202020204" pitchFamily="34" charset="0"/>
              </a:rPr>
              <a:t>Câu 5: </a:t>
            </a:r>
            <a:r>
              <a:rPr lang="vi-VN" sz="2400" dirty="0">
                <a:solidFill>
                  <a:srgbClr val="000000"/>
                </a:solidFill>
                <a:latin typeface="UTM Avo" panose="02040603050506020204" pitchFamily="18"/>
                <a:cs typeface="Arial" panose="020B0604020202020204" pitchFamily="34" charset="0"/>
              </a:rPr>
              <a:t>Khẳng định nào dưới đây đúng?</a:t>
            </a:r>
          </a:p>
        </p:txBody>
      </p:sp>
      <p:sp>
        <p:nvSpPr>
          <p:cNvPr id="14" name="Rectangle: Rounded Corners 13">
            <a:extLst>
              <a:ext uri="{FF2B5EF4-FFF2-40B4-BE49-F238E27FC236}">
                <a16:creationId xmlns:a16="http://schemas.microsoft.com/office/drawing/2014/main" id="{F0669DEF-8406-34FB-BB3B-F88FDDA52EFB}"/>
              </a:ext>
            </a:extLst>
          </p:cNvPr>
          <p:cNvSpPr/>
          <p:nvPr/>
        </p:nvSpPr>
        <p:spPr>
          <a:xfrm>
            <a:off x="1303767" y="1924325"/>
            <a:ext cx="4666706" cy="1213651"/>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lnSpc>
                <a:spcPct val="150000"/>
              </a:lnSpc>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A. </a:t>
            </a:r>
            <a:r>
              <a:rPr lang="en-US" sz="2400" dirty="0" err="1">
                <a:latin typeface="UTM Avo" panose="02040603050506020204" pitchFamily="18" charset="0"/>
              </a:rPr>
              <a:t>Chất</a:t>
            </a:r>
            <a:r>
              <a:rPr lang="en-US" sz="2400" dirty="0">
                <a:latin typeface="UTM Avo" panose="02040603050506020204" pitchFamily="18" charset="0"/>
              </a:rPr>
              <a:t> </a:t>
            </a:r>
            <a:r>
              <a:rPr lang="en-US" sz="2400" dirty="0" err="1">
                <a:latin typeface="UTM Avo" panose="02040603050506020204" pitchFamily="18" charset="0"/>
              </a:rPr>
              <a:t>lỏng</a:t>
            </a:r>
            <a:r>
              <a:rPr lang="en-US" sz="2400" dirty="0">
                <a:latin typeface="UTM Avo" panose="02040603050506020204" pitchFamily="18" charset="0"/>
              </a:rPr>
              <a:t> </a:t>
            </a:r>
            <a:r>
              <a:rPr lang="en-US" sz="2400" dirty="0" err="1">
                <a:latin typeface="UTM Avo" panose="02040603050506020204" pitchFamily="18" charset="0"/>
              </a:rPr>
              <a:t>dẫn</a:t>
            </a:r>
            <a:r>
              <a:rPr lang="en-US" sz="2400" dirty="0">
                <a:latin typeface="UTM Avo" panose="02040603050506020204" pitchFamily="18" charset="0"/>
              </a:rPr>
              <a:t> </a:t>
            </a:r>
            <a:r>
              <a:rPr lang="en-US" sz="2400" dirty="0" err="1">
                <a:latin typeface="UTM Avo" panose="02040603050506020204" pitchFamily="18" charset="0"/>
              </a:rPr>
              <a:t>nhiệt</a:t>
            </a:r>
            <a:r>
              <a:rPr lang="en-US" sz="2400" dirty="0">
                <a:latin typeface="UTM Avo" panose="02040603050506020204" pitchFamily="18" charset="0"/>
              </a:rPr>
              <a:t> </a:t>
            </a:r>
            <a:r>
              <a:rPr lang="en-US" sz="2400" dirty="0" err="1">
                <a:latin typeface="UTM Avo" panose="02040603050506020204" pitchFamily="18" charset="0"/>
              </a:rPr>
              <a:t>kém</a:t>
            </a:r>
            <a:r>
              <a:rPr lang="en-US" sz="2400" dirty="0">
                <a:latin typeface="UTM Avo" panose="02040603050506020204" pitchFamily="18" charset="0"/>
              </a:rPr>
              <a:t>.</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15" name="Rectangle: Rounded Corners 14">
            <a:extLst>
              <a:ext uri="{FF2B5EF4-FFF2-40B4-BE49-F238E27FC236}">
                <a16:creationId xmlns:a16="http://schemas.microsoft.com/office/drawing/2014/main" id="{679DFC03-3B34-545C-18FD-C5B4FF721900}"/>
              </a:ext>
            </a:extLst>
          </p:cNvPr>
          <p:cNvSpPr/>
          <p:nvPr/>
        </p:nvSpPr>
        <p:spPr>
          <a:xfrm>
            <a:off x="1303767" y="3367798"/>
            <a:ext cx="4666706" cy="1213651"/>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lnSpc>
                <a:spcPct val="150000"/>
              </a:lnSpc>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C. </a:t>
            </a:r>
            <a:r>
              <a:rPr lang="en-US" sz="2400" dirty="0" err="1">
                <a:latin typeface="UTM Avo" panose="02040603050506020204" pitchFamily="18" charset="0"/>
              </a:rPr>
              <a:t>Chất</a:t>
            </a:r>
            <a:r>
              <a:rPr lang="en-US" sz="2400" dirty="0">
                <a:latin typeface="UTM Avo" panose="02040603050506020204" pitchFamily="18" charset="0"/>
              </a:rPr>
              <a:t> </a:t>
            </a:r>
            <a:r>
              <a:rPr lang="en-US" sz="2400" dirty="0" err="1">
                <a:latin typeface="UTM Avo" panose="02040603050506020204" pitchFamily="18" charset="0"/>
              </a:rPr>
              <a:t>rắn</a:t>
            </a:r>
            <a:r>
              <a:rPr lang="en-US" sz="2400" dirty="0">
                <a:latin typeface="UTM Avo" panose="02040603050506020204" pitchFamily="18" charset="0"/>
              </a:rPr>
              <a:t> </a:t>
            </a:r>
            <a:r>
              <a:rPr lang="en-US" sz="2400" dirty="0" err="1">
                <a:latin typeface="UTM Avo" panose="02040603050506020204" pitchFamily="18" charset="0"/>
              </a:rPr>
              <a:t>dẫn</a:t>
            </a:r>
            <a:r>
              <a:rPr lang="en-US" sz="2400" dirty="0">
                <a:latin typeface="UTM Avo" panose="02040603050506020204" pitchFamily="18" charset="0"/>
              </a:rPr>
              <a:t> </a:t>
            </a:r>
            <a:r>
              <a:rPr lang="en-US" sz="2400" dirty="0" err="1">
                <a:latin typeface="UTM Avo" panose="02040603050506020204" pitchFamily="18" charset="0"/>
              </a:rPr>
              <a:t>nhiệt</a:t>
            </a:r>
            <a:r>
              <a:rPr lang="en-US" sz="2400" dirty="0">
                <a:latin typeface="UTM Avo" panose="02040603050506020204" pitchFamily="18" charset="0"/>
              </a:rPr>
              <a:t> </a:t>
            </a:r>
            <a:r>
              <a:rPr lang="en-US" sz="2400" dirty="0" err="1">
                <a:latin typeface="UTM Avo" panose="02040603050506020204" pitchFamily="18" charset="0"/>
              </a:rPr>
              <a:t>tốt</a:t>
            </a:r>
            <a:r>
              <a:rPr lang="en-US" sz="2400" dirty="0">
                <a:latin typeface="UTM Avo" panose="02040603050506020204" pitchFamily="18" charset="0"/>
              </a:rPr>
              <a:t>. </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16" name="Rectangle: Rounded Corners 15">
            <a:extLst>
              <a:ext uri="{FF2B5EF4-FFF2-40B4-BE49-F238E27FC236}">
                <a16:creationId xmlns:a16="http://schemas.microsoft.com/office/drawing/2014/main" id="{57ABFAA6-5E69-06BE-DAA5-8A475C83B67D}"/>
              </a:ext>
            </a:extLst>
          </p:cNvPr>
          <p:cNvSpPr/>
          <p:nvPr/>
        </p:nvSpPr>
        <p:spPr>
          <a:xfrm>
            <a:off x="6116353" y="1924325"/>
            <a:ext cx="4666706" cy="1213651"/>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lnSpc>
                <a:spcPct val="150000"/>
              </a:lnSpc>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B. </a:t>
            </a:r>
            <a:r>
              <a:rPr lang="en-US" sz="2400" dirty="0" err="1">
                <a:latin typeface="UTM Avo" panose="02040603050506020204" pitchFamily="18" charset="0"/>
              </a:rPr>
              <a:t>Chân</a:t>
            </a:r>
            <a:r>
              <a:rPr lang="en-US" sz="2400" dirty="0">
                <a:latin typeface="UTM Avo" panose="02040603050506020204" pitchFamily="18" charset="0"/>
              </a:rPr>
              <a:t> </a:t>
            </a:r>
            <a:r>
              <a:rPr lang="en-US" sz="2400" dirty="0" err="1">
                <a:latin typeface="UTM Avo" panose="02040603050506020204" pitchFamily="18" charset="0"/>
              </a:rPr>
              <a:t>không</a:t>
            </a:r>
            <a:r>
              <a:rPr lang="en-US" sz="2400" dirty="0">
                <a:latin typeface="UTM Avo" panose="02040603050506020204" pitchFamily="18" charset="0"/>
              </a:rPr>
              <a:t> </a:t>
            </a:r>
            <a:r>
              <a:rPr lang="en-US" sz="2400" dirty="0" err="1">
                <a:latin typeface="UTM Avo" panose="02040603050506020204" pitchFamily="18" charset="0"/>
              </a:rPr>
              <a:t>dẫn</a:t>
            </a:r>
            <a:r>
              <a:rPr lang="en-US" sz="2400" dirty="0">
                <a:latin typeface="UTM Avo" panose="02040603050506020204" pitchFamily="18" charset="0"/>
              </a:rPr>
              <a:t> </a:t>
            </a:r>
            <a:r>
              <a:rPr lang="en-US" sz="2400" dirty="0" err="1">
                <a:latin typeface="UTM Avo" panose="02040603050506020204" pitchFamily="18" charset="0"/>
              </a:rPr>
              <a:t>nhiệt</a:t>
            </a:r>
            <a:r>
              <a:rPr lang="en-US" sz="2400" dirty="0">
                <a:latin typeface="UTM Avo" panose="02040603050506020204" pitchFamily="18" charset="0"/>
              </a:rPr>
              <a:t> </a:t>
            </a:r>
            <a:r>
              <a:rPr lang="en-US" sz="2400" dirty="0" err="1">
                <a:latin typeface="UTM Avo" panose="02040603050506020204" pitchFamily="18" charset="0"/>
              </a:rPr>
              <a:t>tốt</a:t>
            </a:r>
            <a:r>
              <a:rPr lang="en-US" sz="2400" dirty="0">
                <a:latin typeface="UTM Avo" panose="02040603050506020204" pitchFamily="18" charset="0"/>
              </a:rPr>
              <a:t> </a:t>
            </a:r>
            <a:r>
              <a:rPr lang="en-US" sz="2400" dirty="0" err="1">
                <a:latin typeface="UTM Avo" panose="02040603050506020204" pitchFamily="18" charset="0"/>
              </a:rPr>
              <a:t>nhất</a:t>
            </a:r>
            <a:r>
              <a:rPr lang="en-US" sz="2400" dirty="0">
                <a:latin typeface="UTM Avo" panose="02040603050506020204" pitchFamily="18" charset="0"/>
              </a:rPr>
              <a:t>.</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17" name="Rectangle: Rounded Corners 16">
            <a:extLst>
              <a:ext uri="{FF2B5EF4-FFF2-40B4-BE49-F238E27FC236}">
                <a16:creationId xmlns:a16="http://schemas.microsoft.com/office/drawing/2014/main" id="{2FFD6FE0-4A34-C3E5-29FA-617A50CF77D3}"/>
              </a:ext>
            </a:extLst>
          </p:cNvPr>
          <p:cNvSpPr/>
          <p:nvPr/>
        </p:nvSpPr>
        <p:spPr>
          <a:xfrm>
            <a:off x="6172327" y="3407560"/>
            <a:ext cx="4666707" cy="1213651"/>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vi-VN" sz="2400" dirty="0">
                <a:latin typeface="UTM Avo" panose="02040603050506020204" pitchFamily="18" charset="0"/>
              </a:rPr>
              <a:t>D. Chất khí dẫn nhiệt </a:t>
            </a:r>
            <a:r>
              <a:rPr lang="en-US" sz="2400" dirty="0" err="1">
                <a:latin typeface="UTM Avo" panose="02040603050506020204" pitchFamily="18" charset="0"/>
              </a:rPr>
              <a:t>tốt</a:t>
            </a:r>
            <a:r>
              <a:rPr lang="en-US" sz="2400" dirty="0">
                <a:latin typeface="UTM Avo" panose="02040603050506020204" pitchFamily="18" charset="0"/>
              </a:rPr>
              <a:t> </a:t>
            </a:r>
            <a:r>
              <a:rPr lang="vi-VN" sz="2400" dirty="0">
                <a:latin typeface="UTM Avo" panose="02040603050506020204" pitchFamily="18" charset="0"/>
              </a:rPr>
              <a:t>hơn chất lỏng.</a:t>
            </a:r>
          </a:p>
        </p:txBody>
      </p:sp>
      <p:pic>
        <p:nvPicPr>
          <p:cNvPr id="18" name="Picture 18">
            <a:extLst>
              <a:ext uri="{FF2B5EF4-FFF2-40B4-BE49-F238E27FC236}">
                <a16:creationId xmlns:a16="http://schemas.microsoft.com/office/drawing/2014/main" id="{BED1C6AF-D5C4-A8E8-C1C4-3B326EC2B1A4}"/>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63382" y="4025478"/>
            <a:ext cx="808945" cy="62492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9" name="Picture 20">
            <a:extLst>
              <a:ext uri="{FF2B5EF4-FFF2-40B4-BE49-F238E27FC236}">
                <a16:creationId xmlns:a16="http://schemas.microsoft.com/office/drawing/2014/main" id="{0AB16CC3-B246-1CC7-E74A-7C64CAC4C4A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274237" y="4111045"/>
            <a:ext cx="766651" cy="60712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Picture 20">
            <a:extLst>
              <a:ext uri="{FF2B5EF4-FFF2-40B4-BE49-F238E27FC236}">
                <a16:creationId xmlns:a16="http://schemas.microsoft.com/office/drawing/2014/main" id="{11CFBC49-3A28-33C2-C9BA-B326DC3963F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271439" y="2625595"/>
            <a:ext cx="769449" cy="60934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B69A32C1-332B-23DD-0647-BADBCA1FCAB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69128" y="2701261"/>
            <a:ext cx="769449" cy="60934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C4AEBBB1-1FAE-E937-5528-757B8D1FF91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005355" y="0"/>
            <a:ext cx="1209347" cy="1197959"/>
          </a:xfrm>
          <a:prstGeom prst="rect">
            <a:avLst/>
          </a:prstGeom>
        </p:spPr>
      </p:pic>
      <p:pic>
        <p:nvPicPr>
          <p:cNvPr id="4" name="buzzer-or-wrong-answer-20582.wav">
            <a:hlinkClick r:id="" action="ppaction://media"/>
            <a:extLst>
              <a:ext uri="{FF2B5EF4-FFF2-40B4-BE49-F238E27FC236}">
                <a16:creationId xmlns:a16="http://schemas.microsoft.com/office/drawing/2014/main" id="{A2025991-40AD-214A-5E82-BDCFFAADC06F}"/>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26936" y="1398662"/>
            <a:ext cx="916006" cy="812800"/>
          </a:xfrm>
          <a:prstGeom prst="rect">
            <a:avLst/>
          </a:prstGeom>
        </p:spPr>
      </p:pic>
      <p:pic>
        <p:nvPicPr>
          <p:cNvPr id="6" name="buzzer-or-wrong-answer-20582.wav">
            <a:hlinkClick r:id="" action="ppaction://media"/>
            <a:extLst>
              <a:ext uri="{FF2B5EF4-FFF2-40B4-BE49-F238E27FC236}">
                <a16:creationId xmlns:a16="http://schemas.microsoft.com/office/drawing/2014/main" id="{87F080DA-16FA-76A2-957C-AFCFA3B5183F}"/>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74536" y="1551062"/>
            <a:ext cx="916006" cy="812800"/>
          </a:xfrm>
          <a:prstGeom prst="rect">
            <a:avLst/>
          </a:prstGeom>
        </p:spPr>
      </p:pic>
      <p:pic>
        <p:nvPicPr>
          <p:cNvPr id="7" name="buzzer-or-wrong-answer-20582.wav">
            <a:hlinkClick r:id="" action="ppaction://media"/>
            <a:extLst>
              <a:ext uri="{FF2B5EF4-FFF2-40B4-BE49-F238E27FC236}">
                <a16:creationId xmlns:a16="http://schemas.microsoft.com/office/drawing/2014/main" id="{5ACF8956-0BCD-74DC-01C4-B62763755AFB}"/>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950736" y="1703462"/>
            <a:ext cx="916006" cy="812800"/>
          </a:xfrm>
          <a:prstGeom prst="rect">
            <a:avLst/>
          </a:prstGeom>
        </p:spPr>
      </p:pic>
      <p:pic>
        <p:nvPicPr>
          <p:cNvPr id="10" name="Ding-sound-effect-www_tiengdong_com.mp3">
            <a:hlinkClick r:id="" action="ppaction://media"/>
            <a:extLst>
              <a:ext uri="{FF2B5EF4-FFF2-40B4-BE49-F238E27FC236}">
                <a16:creationId xmlns:a16="http://schemas.microsoft.com/office/drawing/2014/main" id="{E68BCDFA-6E6C-365F-49A8-6CA5EFA2E0EC}"/>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1002324" y="2804421"/>
            <a:ext cx="916006" cy="812800"/>
          </a:xfrm>
          <a:prstGeom prst="rect">
            <a:avLst/>
          </a:prstGeom>
        </p:spPr>
      </p:pic>
      <p:pic>
        <p:nvPicPr>
          <p:cNvPr id="5" name="Picture 4">
            <a:hlinkClick r:id="rId11" action="ppaction://hlinksldjump"/>
            <a:extLst>
              <a:ext uri="{FF2B5EF4-FFF2-40B4-BE49-F238E27FC236}">
                <a16:creationId xmlns:a16="http://schemas.microsoft.com/office/drawing/2014/main" id="{982481DF-8FE3-3679-3265-11F5516489A0}"/>
              </a:ext>
            </a:extLst>
          </p:cNvPr>
          <p:cNvPicPr>
            <a:picLocks noChangeAspect="1"/>
          </p:cNvPicPr>
          <p:nvPr/>
        </p:nvPicPr>
        <p:blipFill>
          <a:blip r:embed="rId12"/>
          <a:stretch>
            <a:fillRect/>
          </a:stretch>
        </p:blipFill>
        <p:spPr>
          <a:xfrm>
            <a:off x="10735559" y="5660041"/>
            <a:ext cx="1456441" cy="1197959"/>
          </a:xfrm>
          <a:prstGeom prst="rect">
            <a:avLst/>
          </a:prstGeom>
        </p:spPr>
      </p:pic>
    </p:spTree>
    <p:extLst>
      <p:ext uri="{BB962C8B-B14F-4D97-AF65-F5344CB8AC3E}">
        <p14:creationId xmlns:p14="http://schemas.microsoft.com/office/powerpoint/2010/main" val="2859652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4"/>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500"/>
                                        <p:tgtEl>
                                          <p:spTgt spid="21"/>
                                        </p:tgtEl>
                                      </p:cBhvr>
                                    </p:animEffect>
                                  </p:childTnLst>
                                </p:cTn>
                              </p:par>
                              <p:par>
                                <p:cTn id="26" presetID="1" presetClass="mediacall" presetSubtype="0" fill="hold" nodeType="withEffect">
                                  <p:stCondLst>
                                    <p:cond delay="0"/>
                                  </p:stCondLst>
                                  <p:childTnLst>
                                    <p:cmd type="call" cmd="playFrom(0.0)">
                                      <p:cBhvr>
                                        <p:cTn id="27" dur="1776" fill="hold"/>
                                        <p:tgtEl>
                                          <p:spTgt spid="6"/>
                                        </p:tgtEl>
                                      </p:cBhvr>
                                    </p:cmd>
                                  </p:childTnLst>
                                </p:cTn>
                              </p:par>
                            </p:childTnLst>
                          </p:cTn>
                        </p:par>
                      </p:childTnLst>
                    </p:cTn>
                  </p:par>
                </p:childTnLst>
              </p:cTn>
              <p:nextCondLst>
                <p:cond evt="onClick" delay="0">
                  <p:tgtEl>
                    <p:spTgt spid="14"/>
                  </p:tgtEl>
                </p:cond>
              </p:nextCondLst>
            </p:seq>
            <p:seq concurrent="1" nextAc="seek">
              <p:cTn id="28" restart="whenNotActive" fill="hold" evtFilter="cancelBubble" nodeType="interactiveSeq">
                <p:stCondLst>
                  <p:cond evt="onClick" delay="0">
                    <p:tgtEl>
                      <p:spTgt spid="16"/>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par>
                                <p:cTn id="34" presetID="1" presetClass="mediacall" presetSubtype="0" fill="hold" nodeType="withEffect">
                                  <p:stCondLst>
                                    <p:cond delay="0"/>
                                  </p:stCondLst>
                                  <p:childTnLst>
                                    <p:cmd type="call" cmd="playFrom(0.0)">
                                      <p:cBhvr>
                                        <p:cTn id="35" dur="1776" fill="hold"/>
                                        <p:tgtEl>
                                          <p:spTgt spid="7"/>
                                        </p:tgtEl>
                                      </p:cBhvr>
                                    </p:cmd>
                                  </p:childTnLst>
                                </p:cTn>
                              </p:par>
                            </p:childTnLst>
                          </p:cTn>
                        </p:par>
                      </p:childTnLst>
                    </p:cTn>
                  </p:par>
                </p:childTnLst>
              </p:cTn>
              <p:nextCondLst>
                <p:cond evt="onClick" delay="0">
                  <p:tgtEl>
                    <p:spTgt spid="16"/>
                  </p:tgtEl>
                </p:cond>
              </p:nextCondLst>
            </p:seq>
            <p:seq concurrent="1" nextAc="seek">
              <p:cTn id="36" restart="whenNotActive" fill="hold" evtFilter="cancelBubble" nodeType="interactiveSeq">
                <p:stCondLst>
                  <p:cond evt="onClick" delay="0">
                    <p:tgtEl>
                      <p:spTgt spid="17"/>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par>
                                <p:cTn id="42" presetID="1" presetClass="mediacall" presetSubtype="0" fill="hold" nodeType="withEffect">
                                  <p:stCondLst>
                                    <p:cond delay="0"/>
                                  </p:stCondLst>
                                  <p:childTnLst>
                                    <p:cmd type="call" cmd="playFrom(0.0)">
                                      <p:cBhvr>
                                        <p:cTn id="43" dur="1776" fill="hold"/>
                                        <p:tgtEl>
                                          <p:spTgt spid="4"/>
                                        </p:tgtEl>
                                      </p:cBhvr>
                                    </p:cmd>
                                  </p:childTnLst>
                                </p:cTn>
                              </p:par>
                            </p:childTnLst>
                          </p:cTn>
                        </p:par>
                      </p:childTnLst>
                    </p:cTn>
                  </p:par>
                </p:childTnLst>
              </p:cTn>
              <p:nextCondLst>
                <p:cond evt="onClick" delay="0">
                  <p:tgtEl>
                    <p:spTgt spid="17"/>
                  </p:tgtEl>
                </p:cond>
              </p:nextCondLst>
            </p:seq>
            <p:seq concurrent="1" nextAc="seek">
              <p:cTn id="44" restart="whenNotActive" fill="hold" evtFilter="cancelBubble" nodeType="interactiveSeq">
                <p:stCondLst>
                  <p:cond evt="onClick" delay="0">
                    <p:tgtEl>
                      <p:spTgt spid="15"/>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childTnLst>
                                </p:cTn>
                              </p:par>
                              <p:par>
                                <p:cTn id="50" presetID="1" presetClass="mediacall" presetSubtype="0" fill="hold" nodeType="withEffect">
                                  <p:stCondLst>
                                    <p:cond delay="0"/>
                                  </p:stCondLst>
                                  <p:childTnLst>
                                    <p:cmd type="call" cmd="playFrom(0.0)">
                                      <p:cBhvr>
                                        <p:cTn id="51" dur="3004" fill="hold"/>
                                        <p:tgtEl>
                                          <p:spTgt spid="10"/>
                                        </p:tgtEl>
                                      </p:cBhvr>
                                    </p:cmd>
                                  </p:childTnLst>
                                </p:cTn>
                              </p:par>
                            </p:childTnLst>
                          </p:cTn>
                        </p:par>
                      </p:childTnLst>
                    </p:cTn>
                  </p:par>
                </p:childTnLst>
              </p:cTn>
              <p:nextCondLst>
                <p:cond evt="onClick" delay="0">
                  <p:tgtEl>
                    <p:spTgt spid="15"/>
                  </p:tgtEl>
                </p:cond>
              </p:nextCondLst>
            </p:seq>
            <p:audio>
              <p:cMediaNode vol="80000">
                <p:cTn id="52" fill="hold" display="0">
                  <p:stCondLst>
                    <p:cond delay="indefinite"/>
                  </p:stCondLst>
                  <p:endCondLst>
                    <p:cond evt="onStopAudio" delay="0">
                      <p:tgtEl>
                        <p:sldTgt/>
                      </p:tgtEl>
                    </p:cond>
                  </p:endCondLst>
                </p:cTn>
                <p:tgtEl>
                  <p:spTgt spid="4"/>
                </p:tgtEl>
              </p:cMediaNode>
            </p:audio>
            <p:audio>
              <p:cMediaNode vol="80000">
                <p:cTn id="53" fill="hold" display="0">
                  <p:stCondLst>
                    <p:cond delay="indefinite"/>
                  </p:stCondLst>
                  <p:endCondLst>
                    <p:cond evt="onStopAudio" delay="0">
                      <p:tgtEl>
                        <p:sldTgt/>
                      </p:tgtEl>
                    </p:cond>
                  </p:endCondLst>
                </p:cTn>
                <p:tgtEl>
                  <p:spTgt spid="6"/>
                </p:tgtEl>
              </p:cMediaNode>
            </p:audio>
            <p:audio>
              <p:cMediaNode vol="80000">
                <p:cTn id="54" fill="hold" display="0">
                  <p:stCondLst>
                    <p:cond delay="indefinite"/>
                  </p:stCondLst>
                  <p:endCondLst>
                    <p:cond evt="onStopAudio" delay="0">
                      <p:tgtEl>
                        <p:sldTgt/>
                      </p:tgtEl>
                    </p:cond>
                  </p:endCondLst>
                </p:cTn>
                <p:tgtEl>
                  <p:spTgt spid="7"/>
                </p:tgtEl>
              </p:cMediaNode>
            </p:audio>
            <p:audio>
              <p:cMediaNode vol="80000">
                <p:cTn id="55" fill="hold" display="0">
                  <p:stCondLst>
                    <p:cond delay="indefinite"/>
                  </p:stCondLst>
                  <p:endCondLst>
                    <p:cond evt="onStopAudio" delay="0">
                      <p:tgtEl>
                        <p:sldTgt/>
                      </p:tgtEl>
                    </p:cond>
                  </p:endCondLst>
                </p:cTn>
                <p:tgtEl>
                  <p:spTgt spid="10"/>
                </p:tgtEl>
              </p:cMediaNode>
            </p:audio>
          </p:childTnLst>
        </p:cTn>
      </p:par>
    </p:tnLst>
    <p:bldLst>
      <p:bldP spid="9" grpId="0" animBg="1"/>
      <p:bldP spid="14" grpId="0" animBg="1"/>
      <p:bldP spid="15" grpId="0" animBg="1"/>
      <p:bldP spid="16" grpId="0" animBg="1"/>
      <p:bldP spid="1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0" name="Rectangle: Rounded Corners 19">
            <a:extLst>
              <a:ext uri="{FF2B5EF4-FFF2-40B4-BE49-F238E27FC236}">
                <a16:creationId xmlns:a16="http://schemas.microsoft.com/office/drawing/2014/main" id="{61C8C4BA-BF66-3768-A4FF-6D878C610962}"/>
              </a:ext>
            </a:extLst>
          </p:cNvPr>
          <p:cNvSpPr/>
          <p:nvPr/>
        </p:nvSpPr>
        <p:spPr>
          <a:xfrm>
            <a:off x="1589749" y="1286308"/>
            <a:ext cx="9012501" cy="1006966"/>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lnSpc>
                <a:spcPct val="150000"/>
              </a:lnSpc>
            </a:pPr>
            <a:r>
              <a:rPr lang="vi-VN" sz="2400" b="1" dirty="0">
                <a:solidFill>
                  <a:srgbClr val="000000"/>
                </a:solidFill>
                <a:latin typeface="UTM Avo" panose="02040603050506020204" pitchFamily="18"/>
                <a:cs typeface="Arial" panose="020B0604020202020204" pitchFamily="34" charset="0"/>
              </a:rPr>
              <a:t>Câu 6: </a:t>
            </a:r>
            <a:r>
              <a:rPr lang="en-US" sz="2400" dirty="0">
                <a:latin typeface="UTM Avo" panose="02040603050506020204" pitchFamily="18" charset="0"/>
              </a:rPr>
              <a:t> </a:t>
            </a:r>
            <a:r>
              <a:rPr lang="en-US" sz="2400" dirty="0" err="1">
                <a:latin typeface="UTM Avo" panose="02040603050506020204" pitchFamily="18" charset="0"/>
              </a:rPr>
              <a:t>Sự</a:t>
            </a:r>
            <a:r>
              <a:rPr lang="en-US" sz="2400" dirty="0">
                <a:latin typeface="UTM Avo" panose="02040603050506020204" pitchFamily="18" charset="0"/>
              </a:rPr>
              <a:t> </a:t>
            </a:r>
            <a:r>
              <a:rPr lang="en-US" sz="2400" dirty="0" err="1">
                <a:latin typeface="UTM Avo" panose="02040603050506020204" pitchFamily="18" charset="0"/>
              </a:rPr>
              <a:t>dẫn</a:t>
            </a:r>
            <a:r>
              <a:rPr lang="en-US" sz="2400" dirty="0">
                <a:latin typeface="UTM Avo" panose="02040603050506020204" pitchFamily="18" charset="0"/>
              </a:rPr>
              <a:t> </a:t>
            </a:r>
            <a:r>
              <a:rPr lang="en-US" sz="2400" dirty="0" err="1">
                <a:latin typeface="UTM Avo" panose="02040603050506020204" pitchFamily="18" charset="0"/>
              </a:rPr>
              <a:t>nhiệt</a:t>
            </a:r>
            <a:r>
              <a:rPr lang="en-US" sz="2400" dirty="0">
                <a:latin typeface="UTM Avo" panose="02040603050506020204" pitchFamily="18" charset="0"/>
              </a:rPr>
              <a:t> </a:t>
            </a:r>
            <a:r>
              <a:rPr lang="en-US" sz="2400" dirty="0" err="1">
                <a:latin typeface="UTM Avo" panose="02040603050506020204" pitchFamily="18" charset="0"/>
              </a:rPr>
              <a:t>không</a:t>
            </a:r>
            <a:r>
              <a:rPr lang="en-US" sz="2400" dirty="0">
                <a:latin typeface="UTM Avo" panose="02040603050506020204" pitchFamily="18" charset="0"/>
              </a:rPr>
              <a:t> </a:t>
            </a:r>
            <a:r>
              <a:rPr lang="en-US" sz="2400" dirty="0" err="1">
                <a:latin typeface="UTM Avo" panose="02040603050506020204" pitchFamily="18" charset="0"/>
              </a:rPr>
              <a:t>thể</a:t>
            </a:r>
            <a:r>
              <a:rPr lang="en-US" sz="2400" dirty="0">
                <a:latin typeface="UTM Avo" panose="02040603050506020204" pitchFamily="18" charset="0"/>
              </a:rPr>
              <a:t> </a:t>
            </a:r>
            <a:r>
              <a:rPr lang="en-US" sz="2400" dirty="0" err="1">
                <a:latin typeface="UTM Avo" panose="02040603050506020204" pitchFamily="18" charset="0"/>
              </a:rPr>
              <a:t>xảy</a:t>
            </a:r>
            <a:r>
              <a:rPr lang="en-US" sz="2400" dirty="0">
                <a:latin typeface="UTM Avo" panose="02040603050506020204" pitchFamily="18" charset="0"/>
              </a:rPr>
              <a:t> </a:t>
            </a:r>
            <a:r>
              <a:rPr lang="en-US" sz="2400" dirty="0" err="1">
                <a:latin typeface="UTM Avo" panose="02040603050506020204" pitchFamily="18" charset="0"/>
              </a:rPr>
              <a:t>ra</a:t>
            </a:r>
            <a:r>
              <a:rPr lang="en-US" sz="2400" dirty="0">
                <a:latin typeface="UTM Avo" panose="02040603050506020204" pitchFamily="18" charset="0"/>
              </a:rPr>
              <a:t> </a:t>
            </a:r>
            <a:r>
              <a:rPr lang="en-US" sz="2400" dirty="0" err="1">
                <a:latin typeface="UTM Avo" panose="02040603050506020204" pitchFamily="18" charset="0"/>
              </a:rPr>
              <a:t>khi</a:t>
            </a:r>
            <a:r>
              <a:rPr lang="en-US" sz="2400" dirty="0">
                <a:latin typeface="UTM Avo" panose="02040603050506020204" pitchFamily="18" charset="0"/>
              </a:rPr>
              <a:t> </a:t>
            </a:r>
            <a:r>
              <a:rPr lang="en-US" sz="2400" dirty="0" err="1">
                <a:latin typeface="UTM Avo" panose="02040603050506020204" pitchFamily="18" charset="0"/>
              </a:rPr>
              <a:t>giữa</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vật</a:t>
            </a:r>
            <a:r>
              <a:rPr lang="en-US" sz="2400" dirty="0">
                <a:latin typeface="UTM Avo" panose="02040603050506020204" pitchFamily="18" charset="0"/>
              </a:rPr>
              <a:t> </a:t>
            </a:r>
            <a:r>
              <a:rPr lang="en-US" sz="2400" dirty="0" err="1">
                <a:latin typeface="UTM Avo" panose="02040603050506020204" pitchFamily="18" charset="0"/>
              </a:rPr>
              <a:t>là</a:t>
            </a:r>
            <a:endParaRPr kumimoji="0" lang="vi-VN" sz="2400" i="0" u="none" strike="noStrike" kern="1200" cap="none" spc="0" normalizeH="0" baseline="-25000" noProof="0" dirty="0">
              <a:ln>
                <a:noFill/>
              </a:ln>
              <a:solidFill>
                <a:srgbClr val="FF0000"/>
              </a:solidFill>
              <a:effectLst/>
              <a:uLnTx/>
              <a:uFillTx/>
              <a:latin typeface="UTM Avo" panose="02040603050506020204" pitchFamily="18"/>
              <a:cs typeface="Arial" panose="020B0604020202020204" pitchFamily="34" charset="0"/>
            </a:endParaRPr>
          </a:p>
        </p:txBody>
      </p:sp>
      <p:sp>
        <p:nvSpPr>
          <p:cNvPr id="21" name="Rectangle: Rounded Corners 20">
            <a:extLst>
              <a:ext uri="{FF2B5EF4-FFF2-40B4-BE49-F238E27FC236}">
                <a16:creationId xmlns:a16="http://schemas.microsoft.com/office/drawing/2014/main" id="{9C362EC8-2477-D2DB-616B-C54485771197}"/>
              </a:ext>
            </a:extLst>
          </p:cNvPr>
          <p:cNvSpPr/>
          <p:nvPr/>
        </p:nvSpPr>
        <p:spPr>
          <a:xfrm>
            <a:off x="2297429" y="2804421"/>
            <a:ext cx="2986405" cy="1105729"/>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536387"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 </a:t>
            </a:r>
            <a:r>
              <a:rPr lang="en-US" sz="2400" noProof="0" dirty="0" err="1">
                <a:solidFill>
                  <a:srgbClr val="000000"/>
                </a:solidFill>
                <a:latin typeface="UTM Avo" panose="02040603050506020204" pitchFamily="18"/>
                <a:ea typeface="Times New Roman" panose="02020603050405020304" pitchFamily="18" charset="0"/>
                <a:cs typeface="Arial" panose="020B0604020202020204" pitchFamily="34" charset="0"/>
              </a:rPr>
              <a:t>môi</a:t>
            </a:r>
            <a:r>
              <a:rPr lang="en-US" sz="2400" noProof="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noProof="0" dirty="0" err="1">
                <a:solidFill>
                  <a:srgbClr val="000000"/>
                </a:solidFill>
                <a:latin typeface="UTM Avo" panose="02040603050506020204" pitchFamily="18"/>
                <a:ea typeface="Times New Roman" panose="02020603050405020304" pitchFamily="18" charset="0"/>
                <a:cs typeface="Arial" panose="020B0604020202020204" pitchFamily="34" charset="0"/>
              </a:rPr>
              <a:t>trường</a:t>
            </a:r>
            <a:r>
              <a:rPr lang="en-US" sz="2400" noProof="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noProof="0" dirty="0" err="1">
                <a:solidFill>
                  <a:srgbClr val="000000"/>
                </a:solidFill>
                <a:latin typeface="UTM Avo" panose="02040603050506020204" pitchFamily="18"/>
                <a:ea typeface="Times New Roman" panose="02020603050405020304" pitchFamily="18" charset="0"/>
                <a:cs typeface="Arial" panose="020B0604020202020204" pitchFamily="34" charset="0"/>
              </a:rPr>
              <a:t>chân</a:t>
            </a:r>
            <a:r>
              <a:rPr lang="en-US" sz="2400" noProof="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noProof="0" dirty="0" err="1">
                <a:solidFill>
                  <a:srgbClr val="000000"/>
                </a:solidFill>
                <a:latin typeface="UTM Avo" panose="02040603050506020204" pitchFamily="18"/>
                <a:ea typeface="Times New Roman" panose="02020603050405020304" pitchFamily="18" charset="0"/>
                <a:cs typeface="Arial" panose="020B0604020202020204" pitchFamily="34" charset="0"/>
              </a:rPr>
              <a:t>không</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22" name="Rectangle: Rounded Corners 21">
            <a:extLst>
              <a:ext uri="{FF2B5EF4-FFF2-40B4-BE49-F238E27FC236}">
                <a16:creationId xmlns:a16="http://schemas.microsoft.com/office/drawing/2014/main" id="{D86D5ADD-9C21-5AE0-2C8F-D09F0EA12958}"/>
              </a:ext>
            </a:extLst>
          </p:cNvPr>
          <p:cNvSpPr/>
          <p:nvPr/>
        </p:nvSpPr>
        <p:spPr>
          <a:xfrm>
            <a:off x="2297430" y="4118622"/>
            <a:ext cx="2986406" cy="1105729"/>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lnSpc>
                <a:spcPct val="150000"/>
              </a:lnSpc>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môi</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trường</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chất</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khí</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23" name="Rectangle: Rounded Corners 22">
            <a:extLst>
              <a:ext uri="{FF2B5EF4-FFF2-40B4-BE49-F238E27FC236}">
                <a16:creationId xmlns:a16="http://schemas.microsoft.com/office/drawing/2014/main" id="{BD03B7EE-2362-78D9-75A4-DECA9DD1DC97}"/>
              </a:ext>
            </a:extLst>
          </p:cNvPr>
          <p:cNvSpPr/>
          <p:nvPr/>
        </p:nvSpPr>
        <p:spPr>
          <a:xfrm>
            <a:off x="6672579" y="2804420"/>
            <a:ext cx="2986405" cy="1105729"/>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B.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môi</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trường</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chất</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lỏng</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24" name="Rectangle: Rounded Corners 23">
            <a:extLst>
              <a:ext uri="{FF2B5EF4-FFF2-40B4-BE49-F238E27FC236}">
                <a16:creationId xmlns:a16="http://schemas.microsoft.com/office/drawing/2014/main" id="{BA15D13A-AD1E-C80E-CEAF-38AF136722FD}"/>
              </a:ext>
            </a:extLst>
          </p:cNvPr>
          <p:cNvSpPr/>
          <p:nvPr/>
        </p:nvSpPr>
        <p:spPr>
          <a:xfrm>
            <a:off x="6672579" y="4164768"/>
            <a:ext cx="2986405" cy="1078225"/>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lnSpc>
                <a:spcPct val="150000"/>
              </a:lnSpc>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D.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môi</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trường</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chất</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rắn</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pic>
        <p:nvPicPr>
          <p:cNvPr id="25" name="Picture 18">
            <a:extLst>
              <a:ext uri="{FF2B5EF4-FFF2-40B4-BE49-F238E27FC236}">
                <a16:creationId xmlns:a16="http://schemas.microsoft.com/office/drawing/2014/main" id="{A2302619-D80D-0DB7-05B1-9E15EC72FD7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999773" y="3263762"/>
            <a:ext cx="652289" cy="56789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6" name="Picture 20">
            <a:extLst>
              <a:ext uri="{FF2B5EF4-FFF2-40B4-BE49-F238E27FC236}">
                <a16:creationId xmlns:a16="http://schemas.microsoft.com/office/drawing/2014/main" id="{DE2D2099-234A-3E7E-B500-379DC5838CE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375855" y="4549688"/>
            <a:ext cx="754910" cy="67373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7" name="Picture 20">
            <a:extLst>
              <a:ext uri="{FF2B5EF4-FFF2-40B4-BE49-F238E27FC236}">
                <a16:creationId xmlns:a16="http://schemas.microsoft.com/office/drawing/2014/main" id="{95DF6C11-5260-E1B6-FEF9-1A94605947D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258256" y="3157918"/>
            <a:ext cx="754911" cy="67373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8" name="Picture 27">
            <a:extLst>
              <a:ext uri="{FF2B5EF4-FFF2-40B4-BE49-F238E27FC236}">
                <a16:creationId xmlns:a16="http://schemas.microsoft.com/office/drawing/2014/main" id="{204E7444-B978-3964-3570-A83B1CCC712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999773" y="4606019"/>
            <a:ext cx="692830" cy="61833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A3DA5765-8BA0-7770-712B-D4E11E7465A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41612" y="0"/>
            <a:ext cx="1073090" cy="1197959"/>
          </a:xfrm>
          <a:prstGeom prst="rect">
            <a:avLst/>
          </a:prstGeom>
        </p:spPr>
      </p:pic>
      <p:pic>
        <p:nvPicPr>
          <p:cNvPr id="4" name="Ding-sound-effect-www_tiengdong_com.mp3">
            <a:hlinkClick r:id="" action="ppaction://media"/>
            <a:extLst>
              <a:ext uri="{FF2B5EF4-FFF2-40B4-BE49-F238E27FC236}">
                <a16:creationId xmlns:a16="http://schemas.microsoft.com/office/drawing/2014/main" id="{9A9959A2-0B3D-A20F-4D30-2502161A3FE8}"/>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99118" y="2804421"/>
            <a:ext cx="812800" cy="812800"/>
          </a:xfrm>
          <a:prstGeom prst="rect">
            <a:avLst/>
          </a:prstGeom>
        </p:spPr>
      </p:pic>
      <p:pic>
        <p:nvPicPr>
          <p:cNvPr id="6" name="buzzer-or-wrong-answer-20582.wav">
            <a:hlinkClick r:id="" action="ppaction://media"/>
            <a:extLst>
              <a:ext uri="{FF2B5EF4-FFF2-40B4-BE49-F238E27FC236}">
                <a16:creationId xmlns:a16="http://schemas.microsoft.com/office/drawing/2014/main" id="{02DF2072-E5F2-7185-4D79-CB0A1E877FD5}"/>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921385" y="1133908"/>
            <a:ext cx="812800" cy="812800"/>
          </a:xfrm>
          <a:prstGeom prst="rect">
            <a:avLst/>
          </a:prstGeom>
        </p:spPr>
      </p:pic>
      <p:pic>
        <p:nvPicPr>
          <p:cNvPr id="7" name="buzzer-or-wrong-answer-20582.wav">
            <a:hlinkClick r:id="" action="ppaction://media"/>
            <a:extLst>
              <a:ext uri="{FF2B5EF4-FFF2-40B4-BE49-F238E27FC236}">
                <a16:creationId xmlns:a16="http://schemas.microsoft.com/office/drawing/2014/main" id="{927403E5-345F-0920-8376-34AC42F54F5A}"/>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768985" y="1286308"/>
            <a:ext cx="812800" cy="812800"/>
          </a:xfrm>
          <a:prstGeom prst="rect">
            <a:avLst/>
          </a:prstGeom>
        </p:spPr>
      </p:pic>
      <p:pic>
        <p:nvPicPr>
          <p:cNvPr id="8" name="buzzer-or-wrong-answer-20582.wav">
            <a:hlinkClick r:id="" action="ppaction://media"/>
            <a:extLst>
              <a:ext uri="{FF2B5EF4-FFF2-40B4-BE49-F238E27FC236}">
                <a16:creationId xmlns:a16="http://schemas.microsoft.com/office/drawing/2014/main" id="{3D101FE7-A2FD-716A-5732-6D7BAB56E257}"/>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89367" y="1562764"/>
            <a:ext cx="812800" cy="812800"/>
          </a:xfrm>
          <a:prstGeom prst="rect">
            <a:avLst/>
          </a:prstGeom>
        </p:spPr>
      </p:pic>
      <p:pic>
        <p:nvPicPr>
          <p:cNvPr id="5" name="Picture 4">
            <a:hlinkClick r:id="rId11" action="ppaction://hlinksldjump"/>
            <a:extLst>
              <a:ext uri="{FF2B5EF4-FFF2-40B4-BE49-F238E27FC236}">
                <a16:creationId xmlns:a16="http://schemas.microsoft.com/office/drawing/2014/main" id="{48166450-5591-B62E-F1A6-708FCD06A2B5}"/>
              </a:ext>
            </a:extLst>
          </p:cNvPr>
          <p:cNvPicPr>
            <a:picLocks noChangeAspect="1"/>
          </p:cNvPicPr>
          <p:nvPr/>
        </p:nvPicPr>
        <p:blipFill>
          <a:blip r:embed="rId12"/>
          <a:stretch>
            <a:fillRect/>
          </a:stretch>
        </p:blipFill>
        <p:spPr>
          <a:xfrm>
            <a:off x="10501592" y="5291049"/>
            <a:ext cx="1690408" cy="1566951"/>
          </a:xfrm>
          <a:prstGeom prst="rect">
            <a:avLst/>
          </a:prstGeom>
        </p:spPr>
      </p:pic>
    </p:spTree>
    <p:extLst>
      <p:ext uri="{BB962C8B-B14F-4D97-AF65-F5344CB8AC3E}">
        <p14:creationId xmlns:p14="http://schemas.microsoft.com/office/powerpoint/2010/main" val="494043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500"/>
                                        <p:tgtEl>
                                          <p:spTgt spid="2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23"/>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 presetClass="mediacall" presetSubtype="0" fill="hold" nodeType="withEffect">
                                  <p:stCondLst>
                                    <p:cond delay="0"/>
                                  </p:stCondLst>
                                  <p:childTnLst>
                                    <p:cmd type="call" cmd="playFrom(0.0)">
                                      <p:cBhvr>
                                        <p:cTn id="27" dur="1776" fill="hold"/>
                                        <p:tgtEl>
                                          <p:spTgt spid="8"/>
                                        </p:tgtEl>
                                      </p:cBhvr>
                                    </p:cmd>
                                  </p:childTnLst>
                                </p:cTn>
                              </p:par>
                            </p:childTnLst>
                          </p:cTn>
                        </p:par>
                      </p:childTnLst>
                    </p:cTn>
                  </p:par>
                </p:childTnLst>
              </p:cTn>
              <p:nextCondLst>
                <p:cond evt="onClick" delay="0">
                  <p:tgtEl>
                    <p:spTgt spid="23"/>
                  </p:tgtEl>
                </p:cond>
              </p:nextCondLst>
            </p:seq>
            <p:seq concurrent="1" nextAc="seek">
              <p:cTn id="28" restart="whenNotActive" fill="hold" evtFilter="cancelBubble" nodeType="interactiveSeq">
                <p:stCondLst>
                  <p:cond evt="onClick" delay="0">
                    <p:tgtEl>
                      <p:spTgt spid="24"/>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par>
                                <p:cTn id="34" presetID="1" presetClass="mediacall" presetSubtype="0" fill="hold" nodeType="withEffect">
                                  <p:stCondLst>
                                    <p:cond delay="0"/>
                                  </p:stCondLst>
                                  <p:childTnLst>
                                    <p:cmd type="call" cmd="playFrom(0.0)">
                                      <p:cBhvr>
                                        <p:cTn id="35" dur="1776" fill="hold"/>
                                        <p:tgtEl>
                                          <p:spTgt spid="7"/>
                                        </p:tgtEl>
                                      </p:cBhvr>
                                    </p:cmd>
                                  </p:childTnLst>
                                </p:cTn>
                              </p:par>
                            </p:childTnLst>
                          </p:cTn>
                        </p:par>
                      </p:childTnLst>
                    </p:cTn>
                  </p:par>
                </p:childTnLst>
              </p:cTn>
              <p:nextCondLst>
                <p:cond evt="onClick" delay="0">
                  <p:tgtEl>
                    <p:spTgt spid="24"/>
                  </p:tgtEl>
                </p:cond>
              </p:nextCondLst>
            </p:seq>
            <p:seq concurrent="1" nextAc="seek">
              <p:cTn id="36" restart="whenNotActive" fill="hold" evtFilter="cancelBubble" nodeType="interactiveSeq">
                <p:stCondLst>
                  <p:cond evt="onClick" delay="0">
                    <p:tgtEl>
                      <p:spTgt spid="22"/>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500"/>
                                        <p:tgtEl>
                                          <p:spTgt spid="28"/>
                                        </p:tgtEl>
                                      </p:cBhvr>
                                    </p:animEffect>
                                  </p:childTnLst>
                                </p:cTn>
                              </p:par>
                              <p:par>
                                <p:cTn id="42" presetID="1" presetClass="mediacall" presetSubtype="0" fill="hold" nodeType="withEffect">
                                  <p:stCondLst>
                                    <p:cond delay="0"/>
                                  </p:stCondLst>
                                  <p:childTnLst>
                                    <p:cmd type="call" cmd="playFrom(0.0)">
                                      <p:cBhvr>
                                        <p:cTn id="43" dur="1776" fill="hold"/>
                                        <p:tgtEl>
                                          <p:spTgt spid="6"/>
                                        </p:tgtEl>
                                      </p:cBhvr>
                                    </p:cmd>
                                  </p:childTnLst>
                                </p:cTn>
                              </p:par>
                            </p:childTnLst>
                          </p:cTn>
                        </p:par>
                      </p:childTnLst>
                    </p:cTn>
                  </p:par>
                </p:childTnLst>
              </p:cTn>
              <p:nextCondLst>
                <p:cond evt="onClick" delay="0">
                  <p:tgtEl>
                    <p:spTgt spid="22"/>
                  </p:tgtEl>
                </p:cond>
              </p:nextCondLst>
            </p:seq>
            <p:seq concurrent="1" nextAc="seek">
              <p:cTn id="44" restart="whenNotActive" fill="hold" evtFilter="cancelBubble" nodeType="interactiveSeq">
                <p:stCondLst>
                  <p:cond evt="onClick" delay="0">
                    <p:tgtEl>
                      <p:spTgt spid="21"/>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par>
                                <p:cTn id="50" presetID="1" presetClass="mediacall" presetSubtype="0" fill="hold" nodeType="withEffect">
                                  <p:stCondLst>
                                    <p:cond delay="0"/>
                                  </p:stCondLst>
                                  <p:childTnLst>
                                    <p:cmd type="call" cmd="playFrom(0.0)">
                                      <p:cBhvr>
                                        <p:cTn id="51" dur="3004" fill="hold"/>
                                        <p:tgtEl>
                                          <p:spTgt spid="4"/>
                                        </p:tgtEl>
                                      </p:cBhvr>
                                    </p:cmd>
                                  </p:childTnLst>
                                </p:cTn>
                              </p:par>
                            </p:childTnLst>
                          </p:cTn>
                        </p:par>
                      </p:childTnLst>
                    </p:cTn>
                  </p:par>
                </p:childTnLst>
              </p:cTn>
              <p:nextCondLst>
                <p:cond evt="onClick" delay="0">
                  <p:tgtEl>
                    <p:spTgt spid="21"/>
                  </p:tgtEl>
                </p:cond>
              </p:nextCondLst>
            </p:seq>
            <p:audio>
              <p:cMediaNode vol="80000">
                <p:cTn id="52" fill="hold" display="0">
                  <p:stCondLst>
                    <p:cond delay="indefinite"/>
                  </p:stCondLst>
                  <p:endCondLst>
                    <p:cond evt="onStopAudio" delay="0">
                      <p:tgtEl>
                        <p:sldTgt/>
                      </p:tgtEl>
                    </p:cond>
                  </p:endCondLst>
                </p:cTn>
                <p:tgtEl>
                  <p:spTgt spid="4"/>
                </p:tgtEl>
              </p:cMediaNode>
            </p:audio>
            <p:audio>
              <p:cMediaNode vol="80000">
                <p:cTn id="53" fill="hold" display="0">
                  <p:stCondLst>
                    <p:cond delay="indefinite"/>
                  </p:stCondLst>
                  <p:endCondLst>
                    <p:cond evt="onStopAudio" delay="0">
                      <p:tgtEl>
                        <p:sldTgt/>
                      </p:tgtEl>
                    </p:cond>
                  </p:endCondLst>
                </p:cTn>
                <p:tgtEl>
                  <p:spTgt spid="6"/>
                </p:tgtEl>
              </p:cMediaNode>
            </p:audio>
            <p:audio>
              <p:cMediaNode vol="80000">
                <p:cTn id="54" fill="hold" display="0">
                  <p:stCondLst>
                    <p:cond delay="indefinite"/>
                  </p:stCondLst>
                  <p:endCondLst>
                    <p:cond evt="onStopAudio" delay="0">
                      <p:tgtEl>
                        <p:sldTgt/>
                      </p:tgtEl>
                    </p:cond>
                  </p:endCondLst>
                </p:cTn>
                <p:tgtEl>
                  <p:spTgt spid="7"/>
                </p:tgtEl>
              </p:cMediaNode>
            </p:audio>
            <p:audio>
              <p:cMediaNode vol="80000">
                <p:cTn id="55" fill="hold" display="0">
                  <p:stCondLst>
                    <p:cond delay="indefinite"/>
                  </p:stCondLst>
                  <p:endCondLst>
                    <p:cond evt="onStopAudio" delay="0">
                      <p:tgtEl>
                        <p:sldTgt/>
                      </p:tgtEl>
                    </p:cond>
                  </p:endCondLst>
                </p:cTn>
                <p:tgtEl>
                  <p:spTgt spid="8"/>
                </p:tgtEl>
              </p:cMediaNode>
            </p:audio>
          </p:childTnLst>
        </p:cTn>
      </p:par>
    </p:tnLst>
    <p:bldLst>
      <p:bldP spid="20" grpId="0" animBg="1"/>
      <p:bldP spid="21" grpId="0" animBg="1"/>
      <p:bldP spid="22" grpId="0" animBg="1"/>
      <p:bldP spid="23" grpId="0" animBg="1"/>
      <p:bldP spid="2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0" name="Rectangle: Rounded Corners 19">
            <a:extLst>
              <a:ext uri="{FF2B5EF4-FFF2-40B4-BE49-F238E27FC236}">
                <a16:creationId xmlns:a16="http://schemas.microsoft.com/office/drawing/2014/main" id="{61C8C4BA-BF66-3768-A4FF-6D878C610962}"/>
              </a:ext>
            </a:extLst>
          </p:cNvPr>
          <p:cNvSpPr/>
          <p:nvPr/>
        </p:nvSpPr>
        <p:spPr>
          <a:xfrm>
            <a:off x="1677851" y="1027101"/>
            <a:ext cx="8836297" cy="1197959"/>
          </a:xfrm>
          <a:prstGeom prst="roundRect">
            <a:avLst/>
          </a:prstGeom>
          <a:ln>
            <a:noFill/>
          </a:ln>
        </p:spPr>
        <p:style>
          <a:lnRef idx="2">
            <a:schemeClr val="accent1"/>
          </a:lnRef>
          <a:fillRef idx="1">
            <a:schemeClr val="lt1"/>
          </a:fillRef>
          <a:effectRef idx="0">
            <a:schemeClr val="accent1"/>
          </a:effectRef>
          <a:fontRef idx="minor">
            <a:schemeClr val="dk1"/>
          </a:fontRef>
        </p:style>
        <p:txBody>
          <a:bodyPr bIns="180000" rtlCol="0" anchor="ctr"/>
          <a:lstStyle/>
          <a:p>
            <a:pPr lvl="0" algn="ctr" defTabSz="536387">
              <a:lnSpc>
                <a:spcPct val="150000"/>
              </a:lnSpc>
            </a:pPr>
            <a:r>
              <a:rPr lang="vi-VN" sz="2400" b="1" dirty="0">
                <a:solidFill>
                  <a:srgbClr val="000000"/>
                </a:solidFill>
                <a:latin typeface="UTM Avo" panose="02040603050506020204" pitchFamily="18"/>
                <a:cs typeface="Arial" panose="020B0604020202020204" pitchFamily="34" charset="0"/>
              </a:rPr>
              <a:t>Câu 7: </a:t>
            </a:r>
            <a:r>
              <a:rPr lang="vi-VN" sz="2400" dirty="0">
                <a:solidFill>
                  <a:srgbClr val="000000"/>
                </a:solidFill>
                <a:latin typeface="UTM Avo" panose="02040603050506020204" pitchFamily="18"/>
                <a:cs typeface="Arial" panose="020B0604020202020204" pitchFamily="34" charset="0"/>
              </a:rPr>
              <a:t> </a:t>
            </a: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Các vật dẫn nhiệt kém thường được làm bằng:</a:t>
            </a:r>
          </a:p>
        </p:txBody>
      </p:sp>
      <p:sp>
        <p:nvSpPr>
          <p:cNvPr id="21" name="Rectangle: Rounded Corners 20">
            <a:extLst>
              <a:ext uri="{FF2B5EF4-FFF2-40B4-BE49-F238E27FC236}">
                <a16:creationId xmlns:a16="http://schemas.microsoft.com/office/drawing/2014/main" id="{9C362EC8-2477-D2DB-616B-C54485771197}"/>
              </a:ext>
            </a:extLst>
          </p:cNvPr>
          <p:cNvSpPr/>
          <p:nvPr/>
        </p:nvSpPr>
        <p:spPr>
          <a:xfrm>
            <a:off x="2297429" y="2804421"/>
            <a:ext cx="2986405" cy="901007"/>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536387"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 </a:t>
            </a:r>
            <a:r>
              <a:rPr lang="en-US" sz="2400" noProof="0" dirty="0" err="1">
                <a:solidFill>
                  <a:srgbClr val="000000"/>
                </a:solidFill>
                <a:latin typeface="UTM Avo" panose="02040603050506020204" pitchFamily="18"/>
                <a:ea typeface="Times New Roman" panose="02020603050405020304" pitchFamily="18" charset="0"/>
                <a:cs typeface="Arial" panose="020B0604020202020204" pitchFamily="34" charset="0"/>
              </a:rPr>
              <a:t>Thủy</a:t>
            </a:r>
            <a:r>
              <a:rPr lang="en-US" sz="2400" noProof="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noProof="0" dirty="0" err="1">
                <a:solidFill>
                  <a:srgbClr val="000000"/>
                </a:solidFill>
                <a:latin typeface="UTM Avo" panose="02040603050506020204" pitchFamily="18"/>
                <a:ea typeface="Times New Roman" panose="02020603050405020304" pitchFamily="18" charset="0"/>
                <a:cs typeface="Arial" panose="020B0604020202020204" pitchFamily="34" charset="0"/>
              </a:rPr>
              <a:t>tinh</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22" name="Rectangle: Rounded Corners 21">
            <a:extLst>
              <a:ext uri="{FF2B5EF4-FFF2-40B4-BE49-F238E27FC236}">
                <a16:creationId xmlns:a16="http://schemas.microsoft.com/office/drawing/2014/main" id="{D86D5ADD-9C21-5AE0-2C8F-D09F0EA12958}"/>
              </a:ext>
            </a:extLst>
          </p:cNvPr>
          <p:cNvSpPr/>
          <p:nvPr/>
        </p:nvSpPr>
        <p:spPr>
          <a:xfrm>
            <a:off x="2297430" y="4509172"/>
            <a:ext cx="2986406" cy="901007"/>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 </a:t>
            </a:r>
            <a:r>
              <a:rPr lang="en-US" sz="2400" noProof="0" dirty="0" err="1">
                <a:solidFill>
                  <a:srgbClr val="333333"/>
                </a:solidFill>
                <a:latin typeface="UTM Avo" panose="02040603050506020204" pitchFamily="18"/>
              </a:rPr>
              <a:t>Nhôm</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23" name="Rectangle: Rounded Corners 22">
            <a:extLst>
              <a:ext uri="{FF2B5EF4-FFF2-40B4-BE49-F238E27FC236}">
                <a16:creationId xmlns:a16="http://schemas.microsoft.com/office/drawing/2014/main" id="{BD03B7EE-2362-78D9-75A4-DECA9DD1DC97}"/>
              </a:ext>
            </a:extLst>
          </p:cNvPr>
          <p:cNvSpPr/>
          <p:nvPr/>
        </p:nvSpPr>
        <p:spPr>
          <a:xfrm>
            <a:off x="6672579" y="2804420"/>
            <a:ext cx="2986405" cy="901007"/>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B. </a:t>
            </a:r>
            <a:r>
              <a:rPr lang="en-US" altLang="en-US" sz="2400" dirty="0" err="1">
                <a:solidFill>
                  <a:srgbClr val="333333"/>
                </a:solidFill>
                <a:latin typeface="UTM Avo" panose="02040603050506020204" pitchFamily="18"/>
              </a:rPr>
              <a:t>Sắt</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24" name="Rectangle: Rounded Corners 23">
            <a:extLst>
              <a:ext uri="{FF2B5EF4-FFF2-40B4-BE49-F238E27FC236}">
                <a16:creationId xmlns:a16="http://schemas.microsoft.com/office/drawing/2014/main" id="{BA15D13A-AD1E-C80E-CEAF-38AF136722FD}"/>
              </a:ext>
            </a:extLst>
          </p:cNvPr>
          <p:cNvSpPr/>
          <p:nvPr/>
        </p:nvSpPr>
        <p:spPr>
          <a:xfrm>
            <a:off x="6672579" y="4555318"/>
            <a:ext cx="2986405" cy="878595"/>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5363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D. Gang</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pic>
        <p:nvPicPr>
          <p:cNvPr id="25" name="Picture 18">
            <a:extLst>
              <a:ext uri="{FF2B5EF4-FFF2-40B4-BE49-F238E27FC236}">
                <a16:creationId xmlns:a16="http://schemas.microsoft.com/office/drawing/2014/main" id="{A2302619-D80D-0DB7-05B1-9E15EC72FD7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67133" y="3137534"/>
            <a:ext cx="652289" cy="56789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6" name="Picture 20">
            <a:extLst>
              <a:ext uri="{FF2B5EF4-FFF2-40B4-BE49-F238E27FC236}">
                <a16:creationId xmlns:a16="http://schemas.microsoft.com/office/drawing/2014/main" id="{DE2D2099-234A-3E7E-B500-379DC5838CE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315312" y="4910096"/>
            <a:ext cx="618437" cy="55193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7" name="Picture 20">
            <a:extLst>
              <a:ext uri="{FF2B5EF4-FFF2-40B4-BE49-F238E27FC236}">
                <a16:creationId xmlns:a16="http://schemas.microsoft.com/office/drawing/2014/main" id="{95DF6C11-5260-E1B6-FEF9-1A94605947D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300916" y="3137534"/>
            <a:ext cx="636314" cy="56789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8" name="Picture 27">
            <a:extLst>
              <a:ext uri="{FF2B5EF4-FFF2-40B4-BE49-F238E27FC236}">
                <a16:creationId xmlns:a16="http://schemas.microsoft.com/office/drawing/2014/main" id="{204E7444-B978-3964-3570-A83B1CCC712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906343" y="4893628"/>
            <a:ext cx="576466" cy="51448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A3DA5765-8BA0-7770-712B-D4E11E7465A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41612" y="0"/>
            <a:ext cx="1073090" cy="1197959"/>
          </a:xfrm>
          <a:prstGeom prst="rect">
            <a:avLst/>
          </a:prstGeom>
        </p:spPr>
      </p:pic>
      <p:pic>
        <p:nvPicPr>
          <p:cNvPr id="4" name="Ding-sound-effect-www_tiengdong_com.mp3">
            <a:hlinkClick r:id="" action="ppaction://media"/>
            <a:extLst>
              <a:ext uri="{FF2B5EF4-FFF2-40B4-BE49-F238E27FC236}">
                <a16:creationId xmlns:a16="http://schemas.microsoft.com/office/drawing/2014/main" id="{9A9959A2-0B3D-A20F-4D30-2502161A3FE8}"/>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99118" y="2804421"/>
            <a:ext cx="812800" cy="812800"/>
          </a:xfrm>
          <a:prstGeom prst="rect">
            <a:avLst/>
          </a:prstGeom>
        </p:spPr>
      </p:pic>
      <p:pic>
        <p:nvPicPr>
          <p:cNvPr id="6" name="buzzer-or-wrong-answer-20582.wav">
            <a:hlinkClick r:id="" action="ppaction://media"/>
            <a:extLst>
              <a:ext uri="{FF2B5EF4-FFF2-40B4-BE49-F238E27FC236}">
                <a16:creationId xmlns:a16="http://schemas.microsoft.com/office/drawing/2014/main" id="{02DF2072-E5F2-7185-4D79-CB0A1E877FD5}"/>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921385" y="1133908"/>
            <a:ext cx="812800" cy="812800"/>
          </a:xfrm>
          <a:prstGeom prst="rect">
            <a:avLst/>
          </a:prstGeom>
        </p:spPr>
      </p:pic>
      <p:pic>
        <p:nvPicPr>
          <p:cNvPr id="7" name="buzzer-or-wrong-answer-20582.wav">
            <a:hlinkClick r:id="" action="ppaction://media"/>
            <a:extLst>
              <a:ext uri="{FF2B5EF4-FFF2-40B4-BE49-F238E27FC236}">
                <a16:creationId xmlns:a16="http://schemas.microsoft.com/office/drawing/2014/main" id="{927403E5-345F-0920-8376-34AC42F54F5A}"/>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768985" y="1286308"/>
            <a:ext cx="812800" cy="812800"/>
          </a:xfrm>
          <a:prstGeom prst="rect">
            <a:avLst/>
          </a:prstGeom>
        </p:spPr>
      </p:pic>
      <p:pic>
        <p:nvPicPr>
          <p:cNvPr id="8" name="buzzer-or-wrong-answer-20582.wav">
            <a:hlinkClick r:id="" action="ppaction://media"/>
            <a:extLst>
              <a:ext uri="{FF2B5EF4-FFF2-40B4-BE49-F238E27FC236}">
                <a16:creationId xmlns:a16="http://schemas.microsoft.com/office/drawing/2014/main" id="{3D101FE7-A2FD-716A-5732-6D7BAB56E257}"/>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89367" y="1562764"/>
            <a:ext cx="812800" cy="812800"/>
          </a:xfrm>
          <a:prstGeom prst="rect">
            <a:avLst/>
          </a:prstGeom>
        </p:spPr>
      </p:pic>
      <p:pic>
        <p:nvPicPr>
          <p:cNvPr id="5" name="Picture 4">
            <a:hlinkClick r:id="rId11" action="ppaction://hlinksldjump"/>
            <a:extLst>
              <a:ext uri="{FF2B5EF4-FFF2-40B4-BE49-F238E27FC236}">
                <a16:creationId xmlns:a16="http://schemas.microsoft.com/office/drawing/2014/main" id="{1A04C1ED-082D-0EEA-0650-361A934D9781}"/>
              </a:ext>
            </a:extLst>
          </p:cNvPr>
          <p:cNvPicPr>
            <a:picLocks noChangeAspect="1"/>
          </p:cNvPicPr>
          <p:nvPr/>
        </p:nvPicPr>
        <p:blipFill>
          <a:blip r:embed="rId12"/>
          <a:stretch>
            <a:fillRect/>
          </a:stretch>
        </p:blipFill>
        <p:spPr>
          <a:xfrm>
            <a:off x="10501592" y="5291049"/>
            <a:ext cx="1690408" cy="1566951"/>
          </a:xfrm>
          <a:prstGeom prst="rect">
            <a:avLst/>
          </a:prstGeom>
        </p:spPr>
      </p:pic>
    </p:spTree>
    <p:extLst>
      <p:ext uri="{BB962C8B-B14F-4D97-AF65-F5344CB8AC3E}">
        <p14:creationId xmlns:p14="http://schemas.microsoft.com/office/powerpoint/2010/main" val="1783133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500"/>
                                        <p:tgtEl>
                                          <p:spTgt spid="2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23"/>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 presetClass="mediacall" presetSubtype="0" fill="hold" nodeType="withEffect">
                                  <p:stCondLst>
                                    <p:cond delay="0"/>
                                  </p:stCondLst>
                                  <p:childTnLst>
                                    <p:cmd type="call" cmd="playFrom(0.0)">
                                      <p:cBhvr>
                                        <p:cTn id="27" dur="1776" fill="hold"/>
                                        <p:tgtEl>
                                          <p:spTgt spid="8"/>
                                        </p:tgtEl>
                                      </p:cBhvr>
                                    </p:cmd>
                                  </p:childTnLst>
                                </p:cTn>
                              </p:par>
                            </p:childTnLst>
                          </p:cTn>
                        </p:par>
                      </p:childTnLst>
                    </p:cTn>
                  </p:par>
                </p:childTnLst>
              </p:cTn>
              <p:nextCondLst>
                <p:cond evt="onClick" delay="0">
                  <p:tgtEl>
                    <p:spTgt spid="23"/>
                  </p:tgtEl>
                </p:cond>
              </p:nextCondLst>
            </p:seq>
            <p:seq concurrent="1" nextAc="seek">
              <p:cTn id="28" restart="whenNotActive" fill="hold" evtFilter="cancelBubble" nodeType="interactiveSeq">
                <p:stCondLst>
                  <p:cond evt="onClick" delay="0">
                    <p:tgtEl>
                      <p:spTgt spid="24"/>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par>
                                <p:cTn id="34" presetID="1" presetClass="mediacall" presetSubtype="0" fill="hold" nodeType="withEffect">
                                  <p:stCondLst>
                                    <p:cond delay="0"/>
                                  </p:stCondLst>
                                  <p:childTnLst>
                                    <p:cmd type="call" cmd="playFrom(0.0)">
                                      <p:cBhvr>
                                        <p:cTn id="35" dur="1776" fill="hold"/>
                                        <p:tgtEl>
                                          <p:spTgt spid="7"/>
                                        </p:tgtEl>
                                      </p:cBhvr>
                                    </p:cmd>
                                  </p:childTnLst>
                                </p:cTn>
                              </p:par>
                            </p:childTnLst>
                          </p:cTn>
                        </p:par>
                      </p:childTnLst>
                    </p:cTn>
                  </p:par>
                </p:childTnLst>
              </p:cTn>
              <p:nextCondLst>
                <p:cond evt="onClick" delay="0">
                  <p:tgtEl>
                    <p:spTgt spid="24"/>
                  </p:tgtEl>
                </p:cond>
              </p:nextCondLst>
            </p:seq>
            <p:seq concurrent="1" nextAc="seek">
              <p:cTn id="36" restart="whenNotActive" fill="hold" evtFilter="cancelBubble" nodeType="interactiveSeq">
                <p:stCondLst>
                  <p:cond evt="onClick" delay="0">
                    <p:tgtEl>
                      <p:spTgt spid="22"/>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500"/>
                                        <p:tgtEl>
                                          <p:spTgt spid="28"/>
                                        </p:tgtEl>
                                      </p:cBhvr>
                                    </p:animEffect>
                                  </p:childTnLst>
                                </p:cTn>
                              </p:par>
                              <p:par>
                                <p:cTn id="42" presetID="1" presetClass="mediacall" presetSubtype="0" fill="hold" nodeType="withEffect">
                                  <p:stCondLst>
                                    <p:cond delay="0"/>
                                  </p:stCondLst>
                                  <p:childTnLst>
                                    <p:cmd type="call" cmd="playFrom(0.0)">
                                      <p:cBhvr>
                                        <p:cTn id="43" dur="1776" fill="hold"/>
                                        <p:tgtEl>
                                          <p:spTgt spid="6"/>
                                        </p:tgtEl>
                                      </p:cBhvr>
                                    </p:cmd>
                                  </p:childTnLst>
                                </p:cTn>
                              </p:par>
                            </p:childTnLst>
                          </p:cTn>
                        </p:par>
                      </p:childTnLst>
                    </p:cTn>
                  </p:par>
                </p:childTnLst>
              </p:cTn>
              <p:nextCondLst>
                <p:cond evt="onClick" delay="0">
                  <p:tgtEl>
                    <p:spTgt spid="22"/>
                  </p:tgtEl>
                </p:cond>
              </p:nextCondLst>
            </p:seq>
            <p:seq concurrent="1" nextAc="seek">
              <p:cTn id="44" restart="whenNotActive" fill="hold" evtFilter="cancelBubble" nodeType="interactiveSeq">
                <p:stCondLst>
                  <p:cond evt="onClick" delay="0">
                    <p:tgtEl>
                      <p:spTgt spid="21"/>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par>
                                <p:cTn id="50" presetID="1" presetClass="mediacall" presetSubtype="0" fill="hold" nodeType="withEffect">
                                  <p:stCondLst>
                                    <p:cond delay="0"/>
                                  </p:stCondLst>
                                  <p:childTnLst>
                                    <p:cmd type="call" cmd="playFrom(0.0)">
                                      <p:cBhvr>
                                        <p:cTn id="51" dur="3004" fill="hold"/>
                                        <p:tgtEl>
                                          <p:spTgt spid="4"/>
                                        </p:tgtEl>
                                      </p:cBhvr>
                                    </p:cmd>
                                  </p:childTnLst>
                                </p:cTn>
                              </p:par>
                            </p:childTnLst>
                          </p:cTn>
                        </p:par>
                      </p:childTnLst>
                    </p:cTn>
                  </p:par>
                </p:childTnLst>
              </p:cTn>
              <p:nextCondLst>
                <p:cond evt="onClick" delay="0">
                  <p:tgtEl>
                    <p:spTgt spid="21"/>
                  </p:tgtEl>
                </p:cond>
              </p:nextCondLst>
            </p:seq>
            <p:audio>
              <p:cMediaNode vol="80000">
                <p:cTn id="52" fill="hold" display="0">
                  <p:stCondLst>
                    <p:cond delay="indefinite"/>
                  </p:stCondLst>
                  <p:endCondLst>
                    <p:cond evt="onStopAudio" delay="0">
                      <p:tgtEl>
                        <p:sldTgt/>
                      </p:tgtEl>
                    </p:cond>
                  </p:endCondLst>
                </p:cTn>
                <p:tgtEl>
                  <p:spTgt spid="4"/>
                </p:tgtEl>
              </p:cMediaNode>
            </p:audio>
            <p:audio>
              <p:cMediaNode vol="80000">
                <p:cTn id="53" fill="hold" display="0">
                  <p:stCondLst>
                    <p:cond delay="indefinite"/>
                  </p:stCondLst>
                  <p:endCondLst>
                    <p:cond evt="onStopAudio" delay="0">
                      <p:tgtEl>
                        <p:sldTgt/>
                      </p:tgtEl>
                    </p:cond>
                  </p:endCondLst>
                </p:cTn>
                <p:tgtEl>
                  <p:spTgt spid="6"/>
                </p:tgtEl>
              </p:cMediaNode>
            </p:audio>
            <p:audio>
              <p:cMediaNode vol="80000">
                <p:cTn id="54" fill="hold" display="0">
                  <p:stCondLst>
                    <p:cond delay="indefinite"/>
                  </p:stCondLst>
                  <p:endCondLst>
                    <p:cond evt="onStopAudio" delay="0">
                      <p:tgtEl>
                        <p:sldTgt/>
                      </p:tgtEl>
                    </p:cond>
                  </p:endCondLst>
                </p:cTn>
                <p:tgtEl>
                  <p:spTgt spid="7"/>
                </p:tgtEl>
              </p:cMediaNode>
            </p:audio>
            <p:audio>
              <p:cMediaNode vol="80000">
                <p:cTn id="55" fill="hold" display="0">
                  <p:stCondLst>
                    <p:cond delay="indefinite"/>
                  </p:stCondLst>
                  <p:endCondLst>
                    <p:cond evt="onStopAudio" delay="0">
                      <p:tgtEl>
                        <p:sldTgt/>
                      </p:tgtEl>
                    </p:cond>
                  </p:endCondLst>
                </p:cTn>
                <p:tgtEl>
                  <p:spTgt spid="8"/>
                </p:tgtEl>
              </p:cMediaNode>
            </p:audio>
          </p:childTnLst>
        </p:cTn>
      </p:par>
    </p:tnLst>
    <p:bldLst>
      <p:bldP spid="20" grpId="0" animBg="1"/>
      <p:bldP spid="21" grpId="0" animBg="1"/>
      <p:bldP spid="22" grpId="0" animBg="1"/>
      <p:bldP spid="23" grpId="0" animBg="1"/>
      <p:bldP spid="2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F5434194-931A-4144-8ABB-CEED012451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9658899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6">
            <a:extLst>
              <a:ext uri="{FF2B5EF4-FFF2-40B4-BE49-F238E27FC236}">
                <a16:creationId xmlns:a16="http://schemas.microsoft.com/office/drawing/2014/main" id="{90543ACC-C51B-DCA4-8302-F711DF530450}"/>
              </a:ext>
            </a:extLst>
          </p:cNvPr>
          <p:cNvSpPr/>
          <p:nvPr/>
        </p:nvSpPr>
        <p:spPr>
          <a:xfrm rot="1717181">
            <a:off x="1392015" y="1725449"/>
            <a:ext cx="543769" cy="966141"/>
          </a:xfrm>
          <a:custGeom>
            <a:avLst/>
            <a:gdLst/>
            <a:ahLst/>
            <a:cxnLst/>
            <a:rect l="l" t="t" r="r" b="b"/>
            <a:pathLst>
              <a:path w="1062145" h="1998897">
                <a:moveTo>
                  <a:pt x="0" y="0"/>
                </a:moveTo>
                <a:lnTo>
                  <a:pt x="1062144" y="0"/>
                </a:lnTo>
                <a:lnTo>
                  <a:pt x="1062144" y="1998897"/>
                </a:lnTo>
                <a:lnTo>
                  <a:pt x="0" y="199889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
        <p:nvSpPr>
          <p:cNvPr id="3" name="Freeform 13">
            <a:extLst>
              <a:ext uri="{FF2B5EF4-FFF2-40B4-BE49-F238E27FC236}">
                <a16:creationId xmlns:a16="http://schemas.microsoft.com/office/drawing/2014/main" id="{2C1E5183-A86F-1F43-251E-F7235AB5EC18}"/>
              </a:ext>
            </a:extLst>
          </p:cNvPr>
          <p:cNvSpPr/>
          <p:nvPr/>
        </p:nvSpPr>
        <p:spPr>
          <a:xfrm>
            <a:off x="10165842" y="1367159"/>
            <a:ext cx="662299" cy="592212"/>
          </a:xfrm>
          <a:custGeom>
            <a:avLst/>
            <a:gdLst/>
            <a:ahLst/>
            <a:cxnLst/>
            <a:rect l="l" t="t" r="r" b="b"/>
            <a:pathLst>
              <a:path w="1257097" h="1123531">
                <a:moveTo>
                  <a:pt x="0" y="0"/>
                </a:moveTo>
                <a:lnTo>
                  <a:pt x="1257097" y="0"/>
                </a:lnTo>
                <a:lnTo>
                  <a:pt x="1257097" y="1123531"/>
                </a:lnTo>
                <a:lnTo>
                  <a:pt x="0" y="112353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
        <p:nvSpPr>
          <p:cNvPr id="4" name="Freeform 4">
            <a:extLst>
              <a:ext uri="{FF2B5EF4-FFF2-40B4-BE49-F238E27FC236}">
                <a16:creationId xmlns:a16="http://schemas.microsoft.com/office/drawing/2014/main" id="{1A7F3BB5-93DD-2BE8-4C45-96A5D7A84E2B}"/>
              </a:ext>
            </a:extLst>
          </p:cNvPr>
          <p:cNvSpPr/>
          <p:nvPr/>
        </p:nvSpPr>
        <p:spPr>
          <a:xfrm>
            <a:off x="1901067" y="2323028"/>
            <a:ext cx="6423648" cy="3269312"/>
          </a:xfrm>
          <a:custGeom>
            <a:avLst/>
            <a:gdLst/>
            <a:ahLst/>
            <a:cxnLst/>
            <a:rect l="l" t="t" r="r" b="b"/>
            <a:pathLst>
              <a:path w="2729626" h="2002089">
                <a:moveTo>
                  <a:pt x="38097" y="0"/>
                </a:moveTo>
                <a:lnTo>
                  <a:pt x="2691530" y="0"/>
                </a:lnTo>
                <a:cubicBezTo>
                  <a:pt x="2712570" y="0"/>
                  <a:pt x="2729626" y="17057"/>
                  <a:pt x="2729626" y="38097"/>
                </a:cubicBezTo>
                <a:lnTo>
                  <a:pt x="2729626" y="1963992"/>
                </a:lnTo>
                <a:cubicBezTo>
                  <a:pt x="2729626" y="1985032"/>
                  <a:pt x="2712570" y="2002089"/>
                  <a:pt x="2691530" y="2002089"/>
                </a:cubicBezTo>
                <a:lnTo>
                  <a:pt x="38097" y="2002089"/>
                </a:lnTo>
                <a:cubicBezTo>
                  <a:pt x="17057" y="2002089"/>
                  <a:pt x="0" y="1985032"/>
                  <a:pt x="0" y="1963992"/>
                </a:cubicBezTo>
                <a:lnTo>
                  <a:pt x="0" y="38097"/>
                </a:lnTo>
                <a:cubicBezTo>
                  <a:pt x="0" y="17057"/>
                  <a:pt x="17057" y="0"/>
                  <a:pt x="38097" y="0"/>
                </a:cubicBezTo>
                <a:close/>
              </a:path>
            </a:pathLst>
          </a:custGeom>
          <a:solidFill>
            <a:srgbClr val="F5F3F7"/>
          </a:solidFill>
          <a:effectLst>
            <a:glow rad="139700">
              <a:schemeClr val="accent3">
                <a:satMod val="175000"/>
                <a:alpha val="40000"/>
              </a:schemeClr>
            </a:glow>
          </a:effectLst>
        </p:spPr>
        <p:txBody>
          <a:bodyPr/>
          <a:lstStyle/>
          <a:p>
            <a:endParaRPr lang="en-US" sz="429">
              <a:latin typeface="UTM Avo" panose="02040603050506020204" pitchFamily="18"/>
              <a:cs typeface="Arial" panose="020B0604020202020204" pitchFamily="34" charset="0"/>
            </a:endParaRPr>
          </a:p>
        </p:txBody>
      </p:sp>
      <p:sp>
        <p:nvSpPr>
          <p:cNvPr id="5" name="TextBox 4">
            <a:extLst>
              <a:ext uri="{FF2B5EF4-FFF2-40B4-BE49-F238E27FC236}">
                <a16:creationId xmlns:a16="http://schemas.microsoft.com/office/drawing/2014/main" id="{7893400F-4BF4-DE14-0E7C-7716E2B48065}"/>
              </a:ext>
            </a:extLst>
          </p:cNvPr>
          <p:cNvSpPr txBox="1"/>
          <p:nvPr/>
        </p:nvSpPr>
        <p:spPr>
          <a:xfrm>
            <a:off x="2124336" y="2375780"/>
            <a:ext cx="5016693" cy="2565574"/>
          </a:xfrm>
          <a:prstGeom prst="rect">
            <a:avLst/>
          </a:prstGeom>
          <a:noFill/>
        </p:spPr>
        <p:txBody>
          <a:bodyPr wrap="square">
            <a:spAutoFit/>
          </a:bodyPr>
          <a:lstStyle/>
          <a:p>
            <a:pPr marL="232187" indent="-232187" algn="just">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Ôn lại kiến thức đã học.</a:t>
            </a:r>
          </a:p>
          <a:p>
            <a:pPr marL="232187" indent="-232187" algn="just">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Hoàn thành bài tập trong sách bài tập.</a:t>
            </a:r>
            <a:endParaRPr lang="vi-VN" sz="2200" b="1" dirty="0">
              <a:latin typeface="UTM Avo" panose="02040603050506020204" pitchFamily="18"/>
              <a:ea typeface="Calibri" panose="020F0502020204030204" pitchFamily="34" charset="0"/>
              <a:cs typeface="Arial" panose="020B0604020202020204" pitchFamily="34" charset="0"/>
            </a:endParaRPr>
          </a:p>
          <a:p>
            <a:pPr marL="232187" indent="-232187">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Đọc và tìm hiểu trước nội dung </a:t>
            </a:r>
            <a:endParaRPr lang="en-US" sz="2200" dirty="0">
              <a:latin typeface="UTM Avo" panose="02040603050506020204" pitchFamily="18"/>
              <a:ea typeface="Calibri" panose="020F0502020204030204" pitchFamily="34" charset="0"/>
              <a:cs typeface="Arial" panose="020B0604020202020204" pitchFamily="34" charset="0"/>
            </a:endParaRPr>
          </a:p>
          <a:p>
            <a:pPr>
              <a:lnSpc>
                <a:spcPct val="150000"/>
              </a:lnSpc>
            </a:pPr>
            <a:r>
              <a:rPr lang="en-US" sz="2200" b="1" dirty="0" err="1">
                <a:latin typeface="UTM Avo" panose="02040603050506020204" pitchFamily="18"/>
                <a:ea typeface="Calibri" panose="020F0502020204030204" pitchFamily="34" charset="0"/>
                <a:cs typeface="Arial" panose="020B0604020202020204" pitchFamily="34" charset="0"/>
              </a:rPr>
              <a:t>Bài</a:t>
            </a:r>
            <a:r>
              <a:rPr lang="en-US" sz="2200" b="1" dirty="0">
                <a:latin typeface="UTM Avo" panose="02040603050506020204" pitchFamily="18"/>
                <a:ea typeface="Calibri" panose="020F0502020204030204" pitchFamily="34" charset="0"/>
                <a:cs typeface="Arial" panose="020B0604020202020204" pitchFamily="34" charset="0"/>
              </a:rPr>
              <a:t> 26. </a:t>
            </a:r>
            <a:r>
              <a:rPr lang="en-US" sz="2200" b="1" dirty="0" err="1">
                <a:latin typeface="UTM Avo" panose="02040603050506020204" pitchFamily="18"/>
                <a:ea typeface="Calibri" panose="020F0502020204030204" pitchFamily="34" charset="0"/>
                <a:cs typeface="Arial" panose="020B0604020202020204" pitchFamily="34" charset="0"/>
              </a:rPr>
              <a:t>Sự</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nở</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vì</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nhiệt</a:t>
            </a:r>
            <a:r>
              <a:rPr lang="en-US" sz="2200" b="1" dirty="0">
                <a:latin typeface="UTM Avo" panose="02040603050506020204" pitchFamily="18"/>
                <a:ea typeface="Calibri" panose="020F0502020204030204" pitchFamily="34" charset="0"/>
                <a:cs typeface="Arial" panose="020B0604020202020204" pitchFamily="34" charset="0"/>
              </a:rPr>
              <a:t>.</a:t>
            </a:r>
            <a:endParaRPr lang="vi-VN" sz="2200" b="1" dirty="0">
              <a:latin typeface="UTM Avo" panose="02040603050506020204" pitchFamily="18"/>
              <a:ea typeface="Calibri" panose="020F050202020403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3BA302F8-2808-5F52-B256-C1234237FFCE}"/>
              </a:ext>
            </a:extLst>
          </p:cNvPr>
          <p:cNvGrpSpPr/>
          <p:nvPr/>
        </p:nvGrpSpPr>
        <p:grpSpPr>
          <a:xfrm>
            <a:off x="7125877" y="2285078"/>
            <a:ext cx="3344467" cy="3156715"/>
            <a:chOff x="11246548" y="2101875"/>
            <a:chExt cx="6348073" cy="5988836"/>
          </a:xfrm>
        </p:grpSpPr>
        <p:sp>
          <p:nvSpPr>
            <p:cNvPr id="7" name="Oval 6">
              <a:extLst>
                <a:ext uri="{FF2B5EF4-FFF2-40B4-BE49-F238E27FC236}">
                  <a16:creationId xmlns:a16="http://schemas.microsoft.com/office/drawing/2014/main" id="{36441058-78A6-4D0C-C5C4-9B0B9A82C235}"/>
                </a:ext>
              </a:extLst>
            </p:cNvPr>
            <p:cNvSpPr/>
            <p:nvPr/>
          </p:nvSpPr>
          <p:spPr>
            <a:xfrm>
              <a:off x="11246548" y="2101875"/>
              <a:ext cx="6348073" cy="5988836"/>
            </a:xfrm>
            <a:prstGeom prst="ellipse">
              <a:avLst/>
            </a:prstGeom>
            <a:solidFill>
              <a:schemeClr val="bg1"/>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9">
                <a:solidFill>
                  <a:schemeClr val="tx1"/>
                </a:solidFill>
                <a:latin typeface="UTM Avo" panose="02040603050506020204" pitchFamily="18"/>
                <a:cs typeface="Arial" panose="020B0604020202020204" pitchFamily="34" charset="0"/>
              </a:endParaRPr>
            </a:p>
          </p:txBody>
        </p:sp>
        <p:sp>
          <p:nvSpPr>
            <p:cNvPr id="8" name="TextBox 7">
              <a:extLst>
                <a:ext uri="{FF2B5EF4-FFF2-40B4-BE49-F238E27FC236}">
                  <a16:creationId xmlns:a16="http://schemas.microsoft.com/office/drawing/2014/main" id="{E91409B1-BC79-476F-35D7-7982F3408B41}"/>
                </a:ext>
              </a:extLst>
            </p:cNvPr>
            <p:cNvSpPr txBox="1"/>
            <p:nvPr/>
          </p:nvSpPr>
          <p:spPr>
            <a:xfrm>
              <a:off x="11971266" y="3702158"/>
              <a:ext cx="4898635" cy="2172008"/>
            </a:xfrm>
            <a:prstGeom prst="rect">
              <a:avLst/>
            </a:prstGeom>
            <a:noFill/>
          </p:spPr>
          <p:txBody>
            <a:bodyPr wrap="square" rtlCol="0">
              <a:spAutoFit/>
            </a:bodyPr>
            <a:lstStyle/>
            <a:p>
              <a:pPr algn="ctr">
                <a:lnSpc>
                  <a:spcPct val="150000"/>
                </a:lnSpc>
              </a:pPr>
              <a:r>
                <a:rPr lang="en-US" sz="2438" b="1" dirty="0">
                  <a:latin typeface="UTM Avo" panose="02040603050506020204" pitchFamily="18"/>
                  <a:cs typeface="Arial" panose="020B0604020202020204" pitchFamily="34" charset="0"/>
                </a:rPr>
                <a:t>HƯỚNG DẪN VỀ NHÀ</a:t>
              </a:r>
            </a:p>
          </p:txBody>
        </p:sp>
        <p:pic>
          <p:nvPicPr>
            <p:cNvPr id="9" name="Picture 11">
              <a:extLst>
                <a:ext uri="{FF2B5EF4-FFF2-40B4-BE49-F238E27FC236}">
                  <a16:creationId xmlns:a16="http://schemas.microsoft.com/office/drawing/2014/main" id="{2F18769E-81A3-8051-5A94-B86209FD136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2305052" y="2166299"/>
              <a:ext cx="4508695" cy="1073889"/>
            </a:xfrm>
            <a:prstGeom prst="rect">
              <a:avLst/>
            </a:prstGeom>
          </p:spPr>
        </p:pic>
      </p:grpSp>
      <p:pic>
        <p:nvPicPr>
          <p:cNvPr id="10" name="Picture 7">
            <a:extLst>
              <a:ext uri="{FF2B5EF4-FFF2-40B4-BE49-F238E27FC236}">
                <a16:creationId xmlns:a16="http://schemas.microsoft.com/office/drawing/2014/main" id="{3BDF0154-A858-9FB2-5200-D9AFE9D8411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7125877" y="4481274"/>
            <a:ext cx="3570119" cy="1871132"/>
          </a:xfrm>
          <a:prstGeom prst="rect">
            <a:avLst/>
          </a:prstGeom>
        </p:spPr>
      </p:pic>
      <p:sp>
        <p:nvSpPr>
          <p:cNvPr id="11" name="Freeform 12">
            <a:extLst>
              <a:ext uri="{FF2B5EF4-FFF2-40B4-BE49-F238E27FC236}">
                <a16:creationId xmlns:a16="http://schemas.microsoft.com/office/drawing/2014/main" id="{32FCC9EF-CBFF-F04E-16F4-953A37291378}"/>
              </a:ext>
            </a:extLst>
          </p:cNvPr>
          <p:cNvSpPr/>
          <p:nvPr/>
        </p:nvSpPr>
        <p:spPr>
          <a:xfrm rot="20419453">
            <a:off x="1584443" y="5265174"/>
            <a:ext cx="633251" cy="635142"/>
          </a:xfrm>
          <a:custGeom>
            <a:avLst/>
            <a:gdLst/>
            <a:ahLst/>
            <a:cxnLst/>
            <a:rect l="l" t="t" r="r" b="b"/>
            <a:pathLst>
              <a:path w="1201963" h="1204976">
                <a:moveTo>
                  <a:pt x="0" y="0"/>
                </a:moveTo>
                <a:lnTo>
                  <a:pt x="1201963" y="0"/>
                </a:lnTo>
                <a:lnTo>
                  <a:pt x="1201963" y="1204975"/>
                </a:lnTo>
                <a:lnTo>
                  <a:pt x="0" y="1204975"/>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14987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left)">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2501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C34DEF7-9890-5A02-A7A7-0ABE8D566571}"/>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5B1ED0E6-599E-A8FA-F809-B2EFDB33EBC0}"/>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4" name="Rectangle: Rounded Corners 3">
            <a:extLst>
              <a:ext uri="{FF2B5EF4-FFF2-40B4-BE49-F238E27FC236}">
                <a16:creationId xmlns:a16="http://schemas.microsoft.com/office/drawing/2014/main" id="{ECADC447-2C06-D96B-11DA-1BFDE03D8390}"/>
              </a:ext>
            </a:extLst>
          </p:cNvPr>
          <p:cNvSpPr/>
          <p:nvPr/>
        </p:nvSpPr>
        <p:spPr>
          <a:xfrm>
            <a:off x="2392261"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Hoc10 –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Học</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biết</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10</a:t>
            </a:r>
            <a:endParaRPr lang="en-US" sz="2400" b="1" u="sng" dirty="0">
              <a:solidFill>
                <a:srgbClr val="843C0C"/>
              </a:solidFill>
              <a:latin typeface="UTM Avo" panose="02040603050506020204" pitchFamily="18" charset="0"/>
            </a:endParaRPr>
          </a:p>
        </p:txBody>
      </p:sp>
      <p:sp>
        <p:nvSpPr>
          <p:cNvPr id="6" name="TextBox 5">
            <a:extLst>
              <a:ext uri="{FF2B5EF4-FFF2-40B4-BE49-F238E27FC236}">
                <a16:creationId xmlns:a16="http://schemas.microsoft.com/office/drawing/2014/main" id="{0BDE06FA-8823-B0E3-45F9-9CE4556F037F}"/>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7" name="Picture 2" descr="Ngón Trỏ, ngón tay, Máy tính Biểu tượng Tay - tay png tải về - Miễn phí  trong suốt Tay png Tải về.">
            <a:extLst>
              <a:ext uri="{FF2B5EF4-FFF2-40B4-BE49-F238E27FC236}">
                <a16:creationId xmlns:a16="http://schemas.microsoft.com/office/drawing/2014/main" id="{E87B9E9A-F844-87CB-1ABA-C7417DC5C6E1}"/>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9236809-A62F-8E2A-86BA-73371CF596F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118470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repeatCount="indefinite" fill="hold" nodeType="withEffect">
                                  <p:stCondLst>
                                    <p:cond delay="0"/>
                                  </p:stCondLst>
                                  <p:childTnLst>
                                    <p:animClr clrSpc="rgb" dir="cw">
                                      <p:cBhvr>
                                        <p:cTn id="6" dur="1000" fill="hold"/>
                                        <p:tgtEl>
                                          <p:spTgt spid="4"/>
                                        </p:tgtEl>
                                        <p:attrNameLst>
                                          <p:attrName>fillcolor</p:attrName>
                                        </p:attrNameLst>
                                      </p:cBhvr>
                                      <p:to>
                                        <a:srgbClr val="C5E0B3"/>
                                      </p:to>
                                    </p:animClr>
                                    <p:set>
                                      <p:cBhvr>
                                        <p:cTn id="7" dur="1000" fill="hold"/>
                                        <p:tgtEl>
                                          <p:spTgt spid="4"/>
                                        </p:tgtEl>
                                        <p:attrNameLst>
                                          <p:attrName>fill.type</p:attrName>
                                        </p:attrNameLst>
                                      </p:cBhvr>
                                      <p:to>
                                        <p:strVal val="solid"/>
                                      </p:to>
                                    </p:set>
                                    <p:set>
                                      <p:cBhvr>
                                        <p:cTn id="8" dur="1000" fill="hold"/>
                                        <p:tgtEl>
                                          <p:spTgt spid="4"/>
                                        </p:tgtEl>
                                        <p:attrNameLst>
                                          <p:attrName>fill.on</p:attrName>
                                        </p:attrNameLst>
                                      </p:cBhvr>
                                      <p:to>
                                        <p:strVal val="true"/>
                                      </p:to>
                                    </p:set>
                                  </p:childTnLst>
                                </p:cTn>
                              </p:par>
                              <p:par>
                                <p:cTn id="9" presetID="21" presetClass="emph" presetSubtype="0" repeatCount="indefinite" fill="hold" grpId="0" nodeType="withEffect">
                                  <p:stCondLst>
                                    <p:cond delay="0"/>
                                  </p:stCondLst>
                                  <p:childTnLst>
                                    <p:animClr clrSpc="hsl" dir="cw">
                                      <p:cBhvr override="childStyle">
                                        <p:cTn id="10" dur="1000" fill="hold"/>
                                        <p:tgtEl>
                                          <p:spTgt spid="2"/>
                                        </p:tgtEl>
                                        <p:attrNameLst>
                                          <p:attrName>style.color</p:attrName>
                                        </p:attrNameLst>
                                      </p:cBhvr>
                                      <p:by>
                                        <p:hsl h="7200000" s="0" l="0"/>
                                      </p:by>
                                    </p:animClr>
                                    <p:animClr clrSpc="hsl" dir="cw">
                                      <p:cBhvr>
                                        <p:cTn id="11" dur="1000" fill="hold"/>
                                        <p:tgtEl>
                                          <p:spTgt spid="2"/>
                                        </p:tgtEl>
                                        <p:attrNameLst>
                                          <p:attrName>fillcolor</p:attrName>
                                        </p:attrNameLst>
                                      </p:cBhvr>
                                      <p:by>
                                        <p:hsl h="7200000" s="0" l="0"/>
                                      </p:by>
                                    </p:animClr>
                                    <p:animClr clrSpc="hsl" dir="cw">
                                      <p:cBhvr>
                                        <p:cTn id="12" dur="1000" fill="hold"/>
                                        <p:tgtEl>
                                          <p:spTgt spid="2"/>
                                        </p:tgtEl>
                                        <p:attrNameLst>
                                          <p:attrName>stroke.color</p:attrName>
                                        </p:attrNameLst>
                                      </p:cBhvr>
                                      <p:by>
                                        <p:hsl h="7200000" s="0" l="0"/>
                                      </p:by>
                                    </p:animClr>
                                    <p:set>
                                      <p:cBhvr>
                                        <p:cTn id="13"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170</TotalTime>
  <Words>1361</Words>
  <Application>Microsoft Office PowerPoint</Application>
  <PresentationFormat>Widescreen</PresentationFormat>
  <Paragraphs>119</Paragraphs>
  <Slides>32</Slides>
  <Notes>4</Notes>
  <HiddenSlides>0</HiddenSlides>
  <MMClips>37</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Arial</vt:lpstr>
      <vt:lpstr>Calibri</vt:lpstr>
      <vt:lpstr>Calibri Light</vt:lpstr>
      <vt:lpstr>UTM Avo</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Huy Nguyễn</cp:lastModifiedBy>
  <cp:revision>10</cp:revision>
  <dcterms:created xsi:type="dcterms:W3CDTF">2023-10-18T06:55:26Z</dcterms:created>
  <dcterms:modified xsi:type="dcterms:W3CDTF">2024-02-23T10:00:36Z</dcterms:modified>
</cp:coreProperties>
</file>